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Lst>
  <p:notesMasterIdLst>
    <p:notesMasterId r:id="rId59"/>
  </p:notesMasterIdLst>
  <p:sldIdLst>
    <p:sldId id="290" r:id="rId8"/>
    <p:sldId id="265" r:id="rId9"/>
    <p:sldId id="266" r:id="rId10"/>
    <p:sldId id="279" r:id="rId11"/>
    <p:sldId id="267" r:id="rId12"/>
    <p:sldId id="278" r:id="rId13"/>
    <p:sldId id="268" r:id="rId14"/>
    <p:sldId id="271" r:id="rId15"/>
    <p:sldId id="277" r:id="rId16"/>
    <p:sldId id="274" r:id="rId17"/>
    <p:sldId id="272" r:id="rId18"/>
    <p:sldId id="276" r:id="rId19"/>
    <p:sldId id="297" r:id="rId20"/>
    <p:sldId id="298" r:id="rId21"/>
    <p:sldId id="304" r:id="rId22"/>
    <p:sldId id="273" r:id="rId23"/>
    <p:sldId id="310" r:id="rId24"/>
    <p:sldId id="311" r:id="rId25"/>
    <p:sldId id="302" r:id="rId26"/>
    <p:sldId id="303" r:id="rId27"/>
    <p:sldId id="312" r:id="rId28"/>
    <p:sldId id="301" r:id="rId29"/>
    <p:sldId id="313" r:id="rId30"/>
    <p:sldId id="314" r:id="rId31"/>
    <p:sldId id="315" r:id="rId32"/>
    <p:sldId id="316" r:id="rId33"/>
    <p:sldId id="317" r:id="rId34"/>
    <p:sldId id="318" r:id="rId35"/>
    <p:sldId id="307" r:id="rId36"/>
    <p:sldId id="306" r:id="rId37"/>
    <p:sldId id="319" r:id="rId38"/>
    <p:sldId id="299" r:id="rId39"/>
    <p:sldId id="300" r:id="rId40"/>
    <p:sldId id="321" r:id="rId41"/>
    <p:sldId id="322" r:id="rId42"/>
    <p:sldId id="292" r:id="rId43"/>
    <p:sldId id="323" r:id="rId44"/>
    <p:sldId id="275" r:id="rId45"/>
    <p:sldId id="305" r:id="rId46"/>
    <p:sldId id="324" r:id="rId47"/>
    <p:sldId id="280" r:id="rId48"/>
    <p:sldId id="281" r:id="rId49"/>
    <p:sldId id="282" r:id="rId50"/>
    <p:sldId id="284" r:id="rId51"/>
    <p:sldId id="285" r:id="rId52"/>
    <p:sldId id="286" r:id="rId53"/>
    <p:sldId id="287" r:id="rId54"/>
    <p:sldId id="288" r:id="rId55"/>
    <p:sldId id="289" r:id="rId56"/>
    <p:sldId id="308" r:id="rId57"/>
    <p:sldId id="325"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DDEA36-C94F-4D7E-B277-CD7D4E431654}" type="datetimeFigureOut">
              <a:rPr lang="en-US" smtClean="0"/>
              <a:t>2/16/2023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D1CA54-EDDA-403F-BD2D-176020261A06}" type="slidenum">
              <a:rPr lang="en-US" smtClean="0"/>
              <a:t>‹#›</a:t>
            </a:fld>
            <a:endParaRPr lang="en-US"/>
          </a:p>
        </p:txBody>
      </p:sp>
    </p:spTree>
    <p:extLst>
      <p:ext uri="{BB962C8B-B14F-4D97-AF65-F5344CB8AC3E}">
        <p14:creationId xmlns:p14="http://schemas.microsoft.com/office/powerpoint/2010/main" val="2451498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17</a:t>
            </a:fld>
            <a:endParaRPr lang="vi-VN">
              <a:solidFill>
                <a:prstClr val="black"/>
              </a:solidFill>
            </a:endParaRPr>
          </a:p>
        </p:txBody>
      </p:sp>
    </p:spTree>
    <p:extLst>
      <p:ext uri="{BB962C8B-B14F-4D97-AF65-F5344CB8AC3E}">
        <p14:creationId xmlns:p14="http://schemas.microsoft.com/office/powerpoint/2010/main" val="39023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18</a:t>
            </a:fld>
            <a:endParaRPr lang="vi-VN">
              <a:solidFill>
                <a:prstClr val="black"/>
              </a:solidFill>
            </a:endParaRPr>
          </a:p>
        </p:txBody>
      </p:sp>
    </p:spTree>
    <p:extLst>
      <p:ext uri="{BB962C8B-B14F-4D97-AF65-F5344CB8AC3E}">
        <p14:creationId xmlns:p14="http://schemas.microsoft.com/office/powerpoint/2010/main" val="4063233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21</a:t>
            </a:fld>
            <a:endParaRPr lang="vi-VN">
              <a:solidFill>
                <a:prstClr val="black"/>
              </a:solidFill>
            </a:endParaRPr>
          </a:p>
        </p:txBody>
      </p:sp>
    </p:spTree>
    <p:extLst>
      <p:ext uri="{BB962C8B-B14F-4D97-AF65-F5344CB8AC3E}">
        <p14:creationId xmlns:p14="http://schemas.microsoft.com/office/powerpoint/2010/main" val="328586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23</a:t>
            </a:fld>
            <a:endParaRPr lang="vi-VN">
              <a:solidFill>
                <a:prstClr val="black"/>
              </a:solidFill>
            </a:endParaRPr>
          </a:p>
        </p:txBody>
      </p:sp>
    </p:spTree>
    <p:extLst>
      <p:ext uri="{BB962C8B-B14F-4D97-AF65-F5344CB8AC3E}">
        <p14:creationId xmlns:p14="http://schemas.microsoft.com/office/powerpoint/2010/main" val="1488036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28</a:t>
            </a:fld>
            <a:endParaRPr lang="vi-VN">
              <a:solidFill>
                <a:prstClr val="black"/>
              </a:solidFill>
            </a:endParaRPr>
          </a:p>
        </p:txBody>
      </p:sp>
    </p:spTree>
    <p:extLst>
      <p:ext uri="{BB962C8B-B14F-4D97-AF65-F5344CB8AC3E}">
        <p14:creationId xmlns:p14="http://schemas.microsoft.com/office/powerpoint/2010/main" val="1477250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31</a:t>
            </a:fld>
            <a:endParaRPr lang="vi-VN">
              <a:solidFill>
                <a:prstClr val="black"/>
              </a:solidFill>
            </a:endParaRPr>
          </a:p>
        </p:txBody>
      </p:sp>
    </p:spTree>
    <p:extLst>
      <p:ext uri="{BB962C8B-B14F-4D97-AF65-F5344CB8AC3E}">
        <p14:creationId xmlns:p14="http://schemas.microsoft.com/office/powerpoint/2010/main" val="1981296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37</a:t>
            </a:fld>
            <a:endParaRPr lang="vi-VN">
              <a:solidFill>
                <a:prstClr val="black"/>
              </a:solidFill>
            </a:endParaRPr>
          </a:p>
        </p:txBody>
      </p:sp>
    </p:spTree>
    <p:extLst>
      <p:ext uri="{BB962C8B-B14F-4D97-AF65-F5344CB8AC3E}">
        <p14:creationId xmlns:p14="http://schemas.microsoft.com/office/powerpoint/2010/main" val="886243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763536-67F7-4151-94A9-633AD8FB6A71}"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213647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763536-67F7-4151-94A9-633AD8FB6A71}"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3812832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8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8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763536-67F7-4151-94A9-633AD8FB6A71}"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3418140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6217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3464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623888" y="170977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623888" y="458950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2345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7092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4637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4972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6809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3887391" y="98746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496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763536-67F7-4151-94A9-633AD8FB6A71}"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1927741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3887391" y="98746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98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6458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9392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6875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927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623888" y="1709775"/>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623888" y="458950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89065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467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17150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39762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5991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4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763536-67F7-4151-94A9-633AD8FB6A71}"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24557099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3887391" y="98746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43875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3887391" y="98746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82313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30431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84108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1167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93850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623888" y="170976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623888" y="458949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35801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649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3338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027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763536-67F7-4151-94A9-633AD8FB6A71}" type="datetimeFigureOut">
              <a:rPr lang="en-US" smtClean="0"/>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2046216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44203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3887391" y="98745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71554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3887391" y="98745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2785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55166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59686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46979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91772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623888" y="1709761"/>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623888" y="458948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45222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42869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4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4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763536-67F7-4151-94A9-633AD8FB6A71}" type="datetimeFigureOut">
              <a:rPr lang="en-US" smtClean="0"/>
              <a:t>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41164798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65268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27815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3887391" y="98744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44344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3887391" y="98744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50699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71037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74525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37296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50054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623888" y="1709751"/>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623888" y="458947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02329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8775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763536-67F7-4151-94A9-633AD8FB6A71}" type="datetimeFigureOut">
              <a:rPr lang="en-US" smtClean="0"/>
              <a:t>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30023045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47412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4724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91251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3887391" y="98743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59080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3887391" y="98743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63781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52850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95249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02629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25845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5779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763536-67F7-4151-94A9-633AD8FB6A71}" type="datetimeFigureOut">
              <a:rPr lang="en-US" smtClean="0"/>
              <a:t>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33457192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8870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6620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15678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5293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28054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83323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48118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7973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763536-67F7-4151-94A9-633AD8FB6A71}" type="datetimeFigureOut">
              <a:rPr lang="en-US" smtClean="0"/>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203072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763536-67F7-4151-94A9-633AD8FB6A71}" type="datetimeFigureOut">
              <a:rPr lang="en-US" smtClean="0"/>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55377F-A559-4B74-924A-DDE84A528637}" type="slidenum">
              <a:rPr lang="en-US" smtClean="0"/>
              <a:t>‹#›</a:t>
            </a:fld>
            <a:endParaRPr lang="en-US"/>
          </a:p>
        </p:txBody>
      </p:sp>
    </p:spTree>
    <p:extLst>
      <p:ext uri="{BB962C8B-B14F-4D97-AF65-F5344CB8AC3E}">
        <p14:creationId xmlns:p14="http://schemas.microsoft.com/office/powerpoint/2010/main" val="4287404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9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763536-67F7-4151-94A9-633AD8FB6A71}" type="datetimeFigureOut">
              <a:rPr lang="en-US" smtClean="0"/>
              <a:t>2/16/2023</a:t>
            </a:fld>
            <a:endParaRPr lang="en-US"/>
          </a:p>
        </p:txBody>
      </p:sp>
      <p:sp>
        <p:nvSpPr>
          <p:cNvPr id="5" name="Footer Placeholder 4"/>
          <p:cNvSpPr>
            <a:spLocks noGrp="1"/>
          </p:cNvSpPr>
          <p:nvPr>
            <p:ph type="ftr" sz="quarter" idx="3"/>
          </p:nvPr>
        </p:nvSpPr>
        <p:spPr>
          <a:xfrm>
            <a:off x="3124200" y="635639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9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5377F-A559-4B74-924A-DDE84A528637}" type="slidenum">
              <a:rPr lang="en-US" smtClean="0"/>
              <a:t>‹#›</a:t>
            </a:fld>
            <a:endParaRPr lang="en-US"/>
          </a:p>
        </p:txBody>
      </p:sp>
    </p:spTree>
    <p:extLst>
      <p:ext uri="{BB962C8B-B14F-4D97-AF65-F5344CB8AC3E}">
        <p14:creationId xmlns:p14="http://schemas.microsoft.com/office/powerpoint/2010/main" val="2724290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628650" y="635639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3028950" y="635639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6457950" y="635639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592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628650" y="635638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3028950" y="635638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6457950" y="635638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72826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628650" y="635638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3028950" y="635638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6457950" y="635638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28070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628650" y="635637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3028950" y="635637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6457950" y="635637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16911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628650" y="635636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3028950" y="635636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6457950" y="635636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343255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2/16/2023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963715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vi.wikipedia.org/wiki/Tri%E1%BA%BFt_h%E1%BB%8Dc_x%C3%A3_h%E1%BB%99i" TargetMode="External"/><Relationship Id="rId7" Type="http://schemas.openxmlformats.org/officeDocument/2006/relationships/image" Target="../media/image11.png"/><Relationship Id="rId2" Type="http://schemas.openxmlformats.org/officeDocument/2006/relationships/hyperlink" Target="https://vi.wikipedia.org/wiki/%C4%90%E1%BA%A1o_%C4%91%E1%BB%A9c" TargetMode="External"/><Relationship Id="rId1" Type="http://schemas.openxmlformats.org/officeDocument/2006/relationships/slideLayout" Target="../slideLayouts/slideLayout2.xml"/><Relationship Id="rId6" Type="http://schemas.openxmlformats.org/officeDocument/2006/relationships/hyperlink" Target="https://vi.wikipedia.org/wiki/Kh%E1%BB%95ng_T%E1%BB%AD" TargetMode="External"/><Relationship Id="rId5" Type="http://schemas.openxmlformats.org/officeDocument/2006/relationships/hyperlink" Target="https://vi.wikipedia.org/wiki/Tri%E1%BA%BFt_h%E1%BB%8Dc_ch%C3%ADnh_tr%E1%BB%8B" TargetMode="External"/><Relationship Id="rId4" Type="http://schemas.openxmlformats.org/officeDocument/2006/relationships/hyperlink" Target="https://vi.wikipedia.org/wiki/Tri%E1%BA%BFt_h%E1%BB%8Dc_gi%C3%A1o_d%E1%BB%A5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vi.wikipedia.org/wiki/Th%E1%BB%A5c_H%C3%A1n" TargetMode="External"/><Relationship Id="rId3" Type="http://schemas.openxmlformats.org/officeDocument/2006/relationships/image" Target="../media/image18.png"/><Relationship Id="rId7" Type="http://schemas.openxmlformats.org/officeDocument/2006/relationships/hyperlink" Target="https://vi.wikipedia.org/wiki/T%C3%A0o_Ng%E1%BB%A5y" TargetMode="Externa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s://vi.wikipedia.org/wiki/Th%E1%BA%BF_k%E1%BB%B7_3" TargetMode="External"/><Relationship Id="rId11" Type="http://schemas.openxmlformats.org/officeDocument/2006/relationships/hyperlink" Target="https://vi.wikipedia.org/wiki/Th%E1%BA%BF_k%E1%BB%B7_14" TargetMode="External"/><Relationship Id="rId5" Type="http://schemas.openxmlformats.org/officeDocument/2006/relationships/hyperlink" Target="https://vi.wikipedia.org/wiki/280" TargetMode="External"/><Relationship Id="rId10" Type="http://schemas.openxmlformats.org/officeDocument/2006/relationships/hyperlink" Target="https://vi.wikipedia.org/wiki/Tam_qu%E1%BB%91c_di%E1%BB%85n_ngh%C4%A9a" TargetMode="External"/><Relationship Id="rId4" Type="http://schemas.openxmlformats.org/officeDocument/2006/relationships/hyperlink" Target="https://vi.wikipedia.org/wiki/189" TargetMode="External"/><Relationship Id="rId9" Type="http://schemas.openxmlformats.org/officeDocument/2006/relationships/hyperlink" Target="https://vi.wikipedia.org/wiki/%C4%90%C3%B4ng_Ng%C3%B4"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4.png"/><Relationship Id="rId5" Type="http://schemas.microsoft.com/office/2007/relationships/hdphoto" Target="../media/hdphoto1.wdp"/><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audio" Target="../media/audio2.wav"/><Relationship Id="rId7" Type="http://schemas.openxmlformats.org/officeDocument/2006/relationships/image" Target="../media/image41.gif"/><Relationship Id="rId12" Type="http://schemas.openxmlformats.org/officeDocument/2006/relationships/image" Target="../media/image46.gif"/><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40.gif"/><Relationship Id="rId11" Type="http://schemas.openxmlformats.org/officeDocument/2006/relationships/image" Target="../media/image45.gif"/><Relationship Id="rId5" Type="http://schemas.openxmlformats.org/officeDocument/2006/relationships/image" Target="../media/image39.png"/><Relationship Id="rId10" Type="http://schemas.openxmlformats.org/officeDocument/2006/relationships/image" Target="../media/image44.gif"/><Relationship Id="rId4" Type="http://schemas.openxmlformats.org/officeDocument/2006/relationships/image" Target="../media/image38.png"/><Relationship Id="rId9" Type="http://schemas.openxmlformats.org/officeDocument/2006/relationships/image" Target="../media/image43.gif"/></Relationships>
</file>

<file path=ppt/slides/_rels/slide45.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40.gif"/><Relationship Id="rId12" Type="http://schemas.openxmlformats.org/officeDocument/2006/relationships/image" Target="../media/image45.gif"/><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39.png"/><Relationship Id="rId11" Type="http://schemas.openxmlformats.org/officeDocument/2006/relationships/image" Target="../media/image44.gif"/><Relationship Id="rId5" Type="http://schemas.openxmlformats.org/officeDocument/2006/relationships/image" Target="../media/image46.gif"/><Relationship Id="rId10" Type="http://schemas.openxmlformats.org/officeDocument/2006/relationships/image" Target="../media/image43.gif"/><Relationship Id="rId4" Type="http://schemas.openxmlformats.org/officeDocument/2006/relationships/image" Target="../media/image38.png"/><Relationship Id="rId9" Type="http://schemas.openxmlformats.org/officeDocument/2006/relationships/image" Target="../media/image42.gif"/></Relationships>
</file>

<file path=ppt/slides/_rels/slide46.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40.gif"/><Relationship Id="rId12" Type="http://schemas.openxmlformats.org/officeDocument/2006/relationships/image" Target="../media/image45.gif"/><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image" Target="../media/image39.png"/><Relationship Id="rId11" Type="http://schemas.openxmlformats.org/officeDocument/2006/relationships/image" Target="../media/image44.gif"/><Relationship Id="rId5" Type="http://schemas.openxmlformats.org/officeDocument/2006/relationships/image" Target="../media/image46.gif"/><Relationship Id="rId10" Type="http://schemas.openxmlformats.org/officeDocument/2006/relationships/image" Target="../media/image43.gif"/><Relationship Id="rId4" Type="http://schemas.openxmlformats.org/officeDocument/2006/relationships/image" Target="../media/image38.png"/><Relationship Id="rId9" Type="http://schemas.openxmlformats.org/officeDocument/2006/relationships/image" Target="../media/image42.gif"/></Relationships>
</file>

<file path=ppt/slides/_rels/slide47.xml.rels><?xml version="1.0" encoding="UTF-8" standalone="yes"?>
<Relationships xmlns="http://schemas.openxmlformats.org/package/2006/relationships"><Relationship Id="rId8" Type="http://schemas.openxmlformats.org/officeDocument/2006/relationships/image" Target="../media/image41.gif"/><Relationship Id="rId13" Type="http://schemas.openxmlformats.org/officeDocument/2006/relationships/image" Target="../media/image47.gif"/><Relationship Id="rId3" Type="http://schemas.openxmlformats.org/officeDocument/2006/relationships/audio" Target="../media/audio3.wav"/><Relationship Id="rId7" Type="http://schemas.openxmlformats.org/officeDocument/2006/relationships/image" Target="../media/image40.gif"/><Relationship Id="rId12" Type="http://schemas.openxmlformats.org/officeDocument/2006/relationships/image" Target="../media/image45.gif"/><Relationship Id="rId2" Type="http://schemas.openxmlformats.org/officeDocument/2006/relationships/audio" Target="../media/audio1.wav"/><Relationship Id="rId1" Type="http://schemas.openxmlformats.org/officeDocument/2006/relationships/slideLayout" Target="../slideLayouts/slideLayout45.xml"/><Relationship Id="rId6" Type="http://schemas.openxmlformats.org/officeDocument/2006/relationships/image" Target="../media/image39.png"/><Relationship Id="rId11" Type="http://schemas.openxmlformats.org/officeDocument/2006/relationships/image" Target="../media/image44.gif"/><Relationship Id="rId5" Type="http://schemas.openxmlformats.org/officeDocument/2006/relationships/image" Target="../media/image46.gif"/><Relationship Id="rId10" Type="http://schemas.openxmlformats.org/officeDocument/2006/relationships/image" Target="../media/image43.gif"/><Relationship Id="rId4" Type="http://schemas.openxmlformats.org/officeDocument/2006/relationships/image" Target="../media/image38.png"/><Relationship Id="rId9" Type="http://schemas.openxmlformats.org/officeDocument/2006/relationships/image" Target="../media/image42.gif"/></Relationships>
</file>

<file path=ppt/slides/_rels/slide4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5.gif"/><Relationship Id="rId3" Type="http://schemas.openxmlformats.org/officeDocument/2006/relationships/slideLayout" Target="../slideLayouts/slideLayout56.xml"/><Relationship Id="rId7" Type="http://schemas.openxmlformats.org/officeDocument/2006/relationships/image" Target="../media/image46.gif"/><Relationship Id="rId12" Type="http://schemas.openxmlformats.org/officeDocument/2006/relationships/image" Target="../media/image44.gif"/><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8.png"/><Relationship Id="rId11" Type="http://schemas.openxmlformats.org/officeDocument/2006/relationships/image" Target="../media/image42.gif"/><Relationship Id="rId5" Type="http://schemas.openxmlformats.org/officeDocument/2006/relationships/audio" Target="../media/audio4.wav"/><Relationship Id="rId15" Type="http://schemas.openxmlformats.org/officeDocument/2006/relationships/image" Target="../media/image34.png"/><Relationship Id="rId10" Type="http://schemas.openxmlformats.org/officeDocument/2006/relationships/image" Target="../media/image41.gif"/><Relationship Id="rId4" Type="http://schemas.openxmlformats.org/officeDocument/2006/relationships/audio" Target="../media/audio1.wav"/><Relationship Id="rId9" Type="http://schemas.openxmlformats.org/officeDocument/2006/relationships/image" Target="../media/image40.gif"/><Relationship Id="rId14" Type="http://schemas.openxmlformats.org/officeDocument/2006/relationships/image" Target="../media/image47.gif"/></Relationships>
</file>

<file path=ppt/slides/_rels/slide49.xml.rels><?xml version="1.0" encoding="UTF-8" standalone="yes"?>
<Relationships xmlns="http://schemas.openxmlformats.org/package/2006/relationships"><Relationship Id="rId8" Type="http://schemas.openxmlformats.org/officeDocument/2006/relationships/image" Target="../media/image53.gif"/><Relationship Id="rId3" Type="http://schemas.openxmlformats.org/officeDocument/2006/relationships/image" Target="../media/image49.gif"/><Relationship Id="rId7" Type="http://schemas.openxmlformats.org/officeDocument/2006/relationships/image" Target="../media/image41.gif"/><Relationship Id="rId2" Type="http://schemas.openxmlformats.org/officeDocument/2006/relationships/image" Target="../media/image48.gif"/><Relationship Id="rId1" Type="http://schemas.openxmlformats.org/officeDocument/2006/relationships/slideLayout" Target="../slideLayouts/slideLayout67.xml"/><Relationship Id="rId6" Type="http://schemas.openxmlformats.org/officeDocument/2006/relationships/image" Target="../media/image52.gif"/><Relationship Id="rId5" Type="http://schemas.openxmlformats.org/officeDocument/2006/relationships/image" Target="../media/image51.gif"/><Relationship Id="rId10" Type="http://schemas.openxmlformats.org/officeDocument/2006/relationships/image" Target="../media/image54.gif"/><Relationship Id="rId4" Type="http://schemas.openxmlformats.org/officeDocument/2006/relationships/image" Target="../media/image50.gif"/><Relationship Id="rId9" Type="http://schemas.openxmlformats.org/officeDocument/2006/relationships/image" Target="../media/image47.gif"/></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86944314"/>
              </p:ext>
            </p:extLst>
          </p:nvPr>
        </p:nvGraphicFramePr>
        <p:xfrm>
          <a:off x="457200" y="1447799"/>
          <a:ext cx="8382000" cy="4572001"/>
        </p:xfrm>
        <a:graphic>
          <a:graphicData uri="http://schemas.openxmlformats.org/drawingml/2006/table">
            <a:tbl>
              <a:tblPr firstRow="1" firstCol="1" bandRow="1"/>
              <a:tblGrid>
                <a:gridCol w="2794000">
                  <a:extLst>
                    <a:ext uri="{9D8B030D-6E8A-4147-A177-3AD203B41FA5}">
                      <a16:colId xmlns:a16="http://schemas.microsoft.com/office/drawing/2014/main" val="20000"/>
                    </a:ext>
                  </a:extLst>
                </a:gridCol>
                <a:gridCol w="2676681">
                  <a:extLst>
                    <a:ext uri="{9D8B030D-6E8A-4147-A177-3AD203B41FA5}">
                      <a16:colId xmlns:a16="http://schemas.microsoft.com/office/drawing/2014/main" val="20001"/>
                    </a:ext>
                  </a:extLst>
                </a:gridCol>
                <a:gridCol w="2911319">
                  <a:extLst>
                    <a:ext uri="{9D8B030D-6E8A-4147-A177-3AD203B41FA5}">
                      <a16:colId xmlns:a16="http://schemas.microsoft.com/office/drawing/2014/main" val="20002"/>
                    </a:ext>
                  </a:extLst>
                </a:gridCol>
              </a:tblGrid>
              <a:tr h="1354667">
                <a:tc>
                  <a:txBody>
                    <a:bodyPr/>
                    <a:lstStyle/>
                    <a:p>
                      <a:pPr algn="ctr">
                        <a:lnSpc>
                          <a:spcPct val="115000"/>
                        </a:lnSpc>
                        <a:spcAft>
                          <a:spcPts val="0"/>
                        </a:spcAft>
                      </a:pPr>
                      <a:r>
                        <a:rPr lang="en-US" sz="2400" i="0" dirty="0">
                          <a:solidFill>
                            <a:srgbClr val="000000"/>
                          </a:solidFill>
                          <a:effectLst/>
                          <a:latin typeface="Times New Roman"/>
                          <a:ea typeface="Times New Roman"/>
                          <a:cs typeface="Times New Roman"/>
                        </a:rPr>
                        <a:t>Know </a:t>
                      </a:r>
                      <a:endParaRPr lang="en-US" sz="2400" i="0" dirty="0" smtClean="0">
                        <a:solidFill>
                          <a:srgbClr val="000000"/>
                        </a:solidFill>
                        <a:effectLst/>
                        <a:latin typeface="Times New Roman"/>
                        <a:ea typeface="Times New Roman"/>
                        <a:cs typeface="Times New Roman"/>
                      </a:endParaRPr>
                    </a:p>
                    <a:p>
                      <a:pPr algn="ctr">
                        <a:lnSpc>
                          <a:spcPct val="115000"/>
                        </a:lnSpc>
                        <a:spcAft>
                          <a:spcPts val="0"/>
                        </a:spcAft>
                      </a:pPr>
                      <a:r>
                        <a:rPr lang="en-US" sz="2400" i="0" dirty="0" smtClean="0">
                          <a:solidFill>
                            <a:srgbClr val="000000"/>
                          </a:solidFill>
                          <a:effectLst/>
                          <a:latin typeface="Times New Roman"/>
                          <a:ea typeface="Times New Roman"/>
                          <a:cs typeface="Times New Roman"/>
                        </a:rPr>
                        <a:t>(</a:t>
                      </a:r>
                      <a:r>
                        <a:rPr lang="en-US" sz="2400" i="0" dirty="0" err="1">
                          <a:solidFill>
                            <a:srgbClr val="000000"/>
                          </a:solidFill>
                          <a:effectLst/>
                          <a:latin typeface="Times New Roman"/>
                          <a:ea typeface="Times New Roman"/>
                          <a:cs typeface="Times New Roman"/>
                        </a:rPr>
                        <a:t>điều</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em</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đã</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biết</a:t>
                      </a:r>
                      <a:r>
                        <a:rPr lang="en-US" sz="2400" i="0" dirty="0">
                          <a:solidFill>
                            <a:srgbClr val="000000"/>
                          </a:solidFill>
                          <a:effectLst/>
                          <a:latin typeface="Times New Roman"/>
                          <a:ea typeface="Times New Roman"/>
                          <a:cs typeface="Times New Roman"/>
                        </a:rPr>
                        <a:t>)</a:t>
                      </a:r>
                      <a:endParaRPr lang="en-US" sz="2400" i="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15000"/>
                        </a:lnSpc>
                        <a:spcAft>
                          <a:spcPts val="0"/>
                        </a:spcAft>
                      </a:pPr>
                      <a:r>
                        <a:rPr lang="en-US" sz="2400" i="0" dirty="0">
                          <a:solidFill>
                            <a:srgbClr val="000000"/>
                          </a:solidFill>
                          <a:effectLst/>
                          <a:latin typeface="Times New Roman"/>
                          <a:ea typeface="Times New Roman"/>
                          <a:cs typeface="Times New Roman"/>
                        </a:rPr>
                        <a:t>What </a:t>
                      </a:r>
                      <a:endParaRPr lang="en-US" sz="2400" i="0" dirty="0" smtClean="0">
                        <a:solidFill>
                          <a:srgbClr val="000000"/>
                        </a:solidFill>
                        <a:effectLst/>
                        <a:latin typeface="Times New Roman"/>
                        <a:ea typeface="Times New Roman"/>
                        <a:cs typeface="Times New Roman"/>
                      </a:endParaRPr>
                    </a:p>
                    <a:p>
                      <a:pPr algn="ctr">
                        <a:lnSpc>
                          <a:spcPct val="115000"/>
                        </a:lnSpc>
                        <a:spcAft>
                          <a:spcPts val="0"/>
                        </a:spcAft>
                      </a:pPr>
                      <a:r>
                        <a:rPr lang="en-US" sz="2400" i="0" dirty="0" smtClean="0">
                          <a:solidFill>
                            <a:srgbClr val="000000"/>
                          </a:solidFill>
                          <a:effectLst/>
                          <a:latin typeface="Times New Roman"/>
                          <a:ea typeface="Times New Roman"/>
                          <a:cs typeface="Times New Roman"/>
                        </a:rPr>
                        <a:t>(</a:t>
                      </a:r>
                      <a:r>
                        <a:rPr lang="en-US" sz="2400" i="0" dirty="0" err="1">
                          <a:solidFill>
                            <a:srgbClr val="000000"/>
                          </a:solidFill>
                          <a:effectLst/>
                          <a:latin typeface="Times New Roman"/>
                          <a:ea typeface="Times New Roman"/>
                          <a:cs typeface="Times New Roman"/>
                        </a:rPr>
                        <a:t>điều</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em</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cần</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biết</a:t>
                      </a:r>
                      <a:r>
                        <a:rPr lang="en-US" sz="2400" i="0" dirty="0">
                          <a:solidFill>
                            <a:srgbClr val="000000"/>
                          </a:solidFill>
                          <a:effectLst/>
                          <a:latin typeface="Times New Roman"/>
                          <a:ea typeface="Times New Roman"/>
                          <a:cs typeface="Times New Roman"/>
                        </a:rPr>
                        <a:t>)</a:t>
                      </a:r>
                      <a:endParaRPr lang="en-US" sz="2400" i="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15000"/>
                        </a:lnSpc>
                        <a:spcAft>
                          <a:spcPts val="0"/>
                        </a:spcAft>
                      </a:pPr>
                      <a:r>
                        <a:rPr lang="en-US" sz="2400" i="0" dirty="0">
                          <a:solidFill>
                            <a:srgbClr val="000000"/>
                          </a:solidFill>
                          <a:effectLst/>
                          <a:latin typeface="Times New Roman"/>
                          <a:ea typeface="Times New Roman"/>
                          <a:cs typeface="Times New Roman"/>
                        </a:rPr>
                        <a:t>Learn </a:t>
                      </a:r>
                      <a:endParaRPr lang="en-US" sz="2400" i="0" dirty="0" smtClean="0">
                        <a:solidFill>
                          <a:srgbClr val="000000"/>
                        </a:solidFill>
                        <a:effectLst/>
                        <a:latin typeface="Times New Roman"/>
                        <a:ea typeface="Times New Roman"/>
                        <a:cs typeface="Times New Roman"/>
                      </a:endParaRPr>
                    </a:p>
                    <a:p>
                      <a:pPr algn="ctr">
                        <a:lnSpc>
                          <a:spcPct val="115000"/>
                        </a:lnSpc>
                        <a:spcAft>
                          <a:spcPts val="0"/>
                        </a:spcAft>
                      </a:pPr>
                      <a:r>
                        <a:rPr lang="en-US" sz="2400" i="0" dirty="0" smtClean="0">
                          <a:solidFill>
                            <a:srgbClr val="000000"/>
                          </a:solidFill>
                          <a:effectLst/>
                          <a:latin typeface="Times New Roman"/>
                          <a:ea typeface="Times New Roman"/>
                          <a:cs typeface="Times New Roman"/>
                        </a:rPr>
                        <a:t>(</a:t>
                      </a:r>
                      <a:r>
                        <a:rPr lang="en-US" sz="2400" i="0" dirty="0" err="1">
                          <a:solidFill>
                            <a:srgbClr val="000000"/>
                          </a:solidFill>
                          <a:effectLst/>
                          <a:latin typeface="Times New Roman"/>
                          <a:ea typeface="Times New Roman"/>
                          <a:cs typeface="Times New Roman"/>
                        </a:rPr>
                        <a:t>điều</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em</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học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được</a:t>
                      </a:r>
                      <a:r>
                        <a:rPr lang="en-US" sz="2400" i="0" dirty="0">
                          <a:solidFill>
                            <a:srgbClr val="000000"/>
                          </a:solidFill>
                          <a:effectLst/>
                          <a:latin typeface="Times New Roman"/>
                          <a:ea typeface="Times New Roman"/>
                          <a:cs typeface="Times New Roman"/>
                        </a:rPr>
                        <a:t>)</a:t>
                      </a:r>
                      <a:endParaRPr lang="en-US" sz="2400" i="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2032000">
                <a:tc>
                  <a:txBody>
                    <a:bodyPr/>
                    <a:lstStyle/>
                    <a:p>
                      <a:pPr algn="just">
                        <a:lnSpc>
                          <a:spcPct val="115000"/>
                        </a:lnSpc>
                        <a:spcAft>
                          <a:spcPts val="0"/>
                        </a:spcAft>
                      </a:pPr>
                      <a:r>
                        <a:rPr lang="en-US" sz="2400" i="0" dirty="0" err="1">
                          <a:solidFill>
                            <a:srgbClr val="000000"/>
                          </a:solidFill>
                          <a:effectLst/>
                          <a:latin typeface="Times New Roman"/>
                          <a:ea typeface="Times New Roman"/>
                          <a:cs typeface="Times New Roman"/>
                        </a:rPr>
                        <a:t>Các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em</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biết</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gì</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về</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Trung</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Quốc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thời</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cổ</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đại</a:t>
                      </a:r>
                      <a:r>
                        <a:rPr lang="en-US" sz="2400" i="0" dirty="0">
                          <a:solidFill>
                            <a:srgbClr val="000000"/>
                          </a:solidFill>
                          <a:effectLst/>
                          <a:latin typeface="Times New Roman"/>
                          <a:ea typeface="Times New Roman"/>
                          <a:cs typeface="Times New Roman"/>
                        </a:rPr>
                        <a:t>?</a:t>
                      </a:r>
                      <a:endParaRPr lang="en-US" sz="2400" i="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just">
                        <a:lnSpc>
                          <a:spcPct val="115000"/>
                        </a:lnSpc>
                        <a:spcAft>
                          <a:spcPts val="0"/>
                        </a:spcAft>
                      </a:pPr>
                      <a:r>
                        <a:rPr lang="en-US" sz="2400" i="0" dirty="0" err="1">
                          <a:solidFill>
                            <a:srgbClr val="000000"/>
                          </a:solidFill>
                          <a:effectLst/>
                          <a:latin typeface="Times New Roman"/>
                          <a:ea typeface="Times New Roman"/>
                          <a:cs typeface="Times New Roman"/>
                        </a:rPr>
                        <a:t>Những</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gì</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các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em</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muốn</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biết</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thêm</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khi</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học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bài</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này</a:t>
                      </a:r>
                      <a:r>
                        <a:rPr lang="en-US" sz="2400" i="0" dirty="0">
                          <a:solidFill>
                            <a:srgbClr val="000000"/>
                          </a:solidFill>
                          <a:effectLst/>
                          <a:latin typeface="Times New Roman"/>
                          <a:ea typeface="Times New Roman"/>
                          <a:cs typeface="Times New Roman"/>
                        </a:rPr>
                        <a:t>?</a:t>
                      </a:r>
                      <a:endParaRPr lang="en-US" sz="2400" i="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just">
                        <a:lnSpc>
                          <a:spcPct val="115000"/>
                        </a:lnSpc>
                        <a:spcAft>
                          <a:spcPts val="0"/>
                        </a:spcAft>
                      </a:pP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Những</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gì</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các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em</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biết</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được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khi</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học</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bài</a:t>
                      </a:r>
                      <a:r>
                        <a:rPr lang="en-US" sz="2400" i="0" dirty="0">
                          <a:solidFill>
                            <a:srgbClr val="000000"/>
                          </a:solidFill>
                          <a:effectLst/>
                          <a:latin typeface="Times New Roman"/>
                          <a:ea typeface="Times New Roman"/>
                          <a:cs typeface="Times New Roman"/>
                        </a:rPr>
                        <a:t> </a:t>
                      </a:r>
                      <a:r>
                        <a:rPr lang="en-US" sz="2400" i="0" dirty="0" err="1">
                          <a:solidFill>
                            <a:srgbClr val="000000"/>
                          </a:solidFill>
                          <a:effectLst/>
                          <a:latin typeface="Times New Roman"/>
                          <a:ea typeface="Times New Roman"/>
                          <a:cs typeface="Times New Roman"/>
                        </a:rPr>
                        <a:t>này</a:t>
                      </a:r>
                      <a:r>
                        <a:rPr lang="en-US" sz="2400" i="0" dirty="0">
                          <a:solidFill>
                            <a:srgbClr val="000000"/>
                          </a:solidFill>
                          <a:effectLst/>
                          <a:latin typeface="Times New Roman"/>
                          <a:ea typeface="Times New Roman"/>
                          <a:cs typeface="Times New Roman"/>
                        </a:rPr>
                        <a:t>?</a:t>
                      </a:r>
                      <a:endParaRPr lang="en-US" sz="2400" i="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1185334">
                <a:tc>
                  <a:txBody>
                    <a:bodyPr/>
                    <a:lstStyle/>
                    <a:p>
                      <a:pPr algn="just">
                        <a:lnSpc>
                          <a:spcPct val="115000"/>
                        </a:lnSpc>
                        <a:spcAft>
                          <a:spcPts val="0"/>
                        </a:spcAft>
                      </a:pPr>
                      <a:r>
                        <a:rPr lang="en-US" sz="1400" i="1" dirty="0">
                          <a:solidFill>
                            <a:srgbClr val="000000"/>
                          </a:solidFill>
                          <a:effectLst/>
                          <a:latin typeface="Times New Roman"/>
                          <a:ea typeface="Times New Roman"/>
                          <a:cs typeface="Times New Roman"/>
                        </a:rPr>
                        <a:t>…</a:t>
                      </a:r>
                      <a:endParaRPr lang="en-US" sz="140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pPr>
                      <a:r>
                        <a:rPr lang="en-US" sz="1400" i="1" dirty="0" smtClean="0">
                          <a:solidFill>
                            <a:srgbClr val="000000"/>
                          </a:solidFill>
                          <a:effectLst/>
                          <a:latin typeface="Times New Roman"/>
                          <a:ea typeface="Times New Roman"/>
                          <a:cs typeface="Times New Roman"/>
                        </a:rPr>
                        <a:t>…</a:t>
                      </a:r>
                    </a:p>
                    <a:p>
                      <a:pPr algn="just">
                        <a:lnSpc>
                          <a:spcPct val="115000"/>
                        </a:lnSpc>
                        <a:spcAft>
                          <a:spcPts val="0"/>
                        </a:spcAft>
                      </a:pPr>
                      <a:endParaRPr lang="en-US" sz="1400" i="1" dirty="0" smtClean="0">
                        <a:solidFill>
                          <a:srgbClr val="000000"/>
                        </a:solidFill>
                        <a:effectLst/>
                        <a:latin typeface="Times New Roman"/>
                        <a:ea typeface="Calibri"/>
                        <a:cs typeface="Times New Roman"/>
                      </a:endParaRPr>
                    </a:p>
                    <a:p>
                      <a:pPr algn="just">
                        <a:lnSpc>
                          <a:spcPct val="115000"/>
                        </a:lnSpc>
                        <a:spcAft>
                          <a:spcPts val="0"/>
                        </a:spcAft>
                      </a:pPr>
                      <a:endParaRPr lang="en-US" sz="140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pPr>
                      <a:r>
                        <a:rPr lang="en-US" sz="1400" i="1" dirty="0">
                          <a:solidFill>
                            <a:srgbClr val="000000"/>
                          </a:solidFill>
                          <a:effectLst/>
                          <a:latin typeface="Times New Roman"/>
                          <a:ea typeface="Times New Roman"/>
                          <a:cs typeface="Times New Roman"/>
                        </a:rPr>
                        <a:t>…</a:t>
                      </a:r>
                      <a:endParaRPr lang="en-US" sz="140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2"/>
                  </a:ext>
                </a:extLst>
              </a:tr>
            </a:tbl>
          </a:graphicData>
        </a:graphic>
      </p:graphicFrame>
      <p:sp>
        <p:nvSpPr>
          <p:cNvPr id="5" name="TextBox 4"/>
          <p:cNvSpPr txBox="1"/>
          <p:nvPr/>
        </p:nvSpPr>
        <p:spPr>
          <a:xfrm>
            <a:off x="1676400" y="533400"/>
            <a:ext cx="5181600" cy="584775"/>
          </a:xfrm>
          <a:prstGeom prst="rect">
            <a:avLst/>
          </a:prstGeom>
          <a:noFill/>
        </p:spPr>
        <p:txBody>
          <a:bodyPr wrap="square" rtlCol="0">
            <a:spAutoFit/>
          </a:bodyPr>
          <a:lstStyle/>
          <a:p>
            <a:pPr algn="ctr"/>
            <a:r>
              <a:rPr lang="en-US" sz="3200" b="1" dirty="0" err="1" smtClean="0">
                <a:solidFill>
                  <a:srgbClr val="FF0000"/>
                </a:solidFill>
                <a:latin typeface="Times New Roman" pitchFamily="18" charset="0"/>
                <a:cs typeface="Times New Roman" pitchFamily="18" charset="0"/>
              </a:rPr>
              <a:t>Phiếu</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học</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tập</a:t>
            </a:r>
            <a:endParaRPr lang="en-US"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7275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3949"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42"/>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800" b="1" dirty="0">
                <a:solidFill>
                  <a:srgbClr val="0070C0"/>
                </a:solidFill>
                <a:latin typeface="Times New Roman" pitchFamily="18" charset="0"/>
                <a:cs typeface="Times New Roman" pitchFamily="18" charset="0"/>
              </a:rPr>
              <a:t>2. </a:t>
            </a:r>
            <a:r>
              <a:rPr lang="vi-VN" sz="2800" b="1" dirty="0">
                <a:solidFill>
                  <a:srgbClr val="0070C0"/>
                </a:solidFill>
                <a:latin typeface="Times New Roman" pitchFamily="18" charset="0"/>
                <a:cs typeface="Times New Roman" pitchFamily="18" charset="0"/>
              </a:rPr>
              <a:t>Quá trình thống nhất và sự xác lập chế độ phong kiến dưới thời </a:t>
            </a:r>
            <a:r>
              <a:rPr lang="en-US" sz="2800" b="1" dirty="0" err="1">
                <a:solidFill>
                  <a:srgbClr val="0070C0"/>
                </a:solidFill>
                <a:latin typeface="Times New Roman" pitchFamily="18" charset="0"/>
                <a:cs typeface="Times New Roman" pitchFamily="18" charset="0"/>
              </a:rPr>
              <a:t>Tần</a:t>
            </a:r>
            <a:r>
              <a:rPr lang="en-US" sz="2800" b="1" dirty="0">
                <a:solidFill>
                  <a:srgbClr val="0070C0"/>
                </a:solidFill>
                <a:latin typeface="Times New Roman" pitchFamily="18" charset="0"/>
                <a:cs typeface="Times New Roman" pitchFamily="18" charset="0"/>
              </a:rPr>
              <a:t> </a:t>
            </a:r>
            <a:r>
              <a:rPr lang="vi-VN" sz="2800" b="1" dirty="0">
                <a:solidFill>
                  <a:srgbClr val="0070C0"/>
                </a:solidFill>
                <a:latin typeface="Times New Roman" pitchFamily="18" charset="0"/>
                <a:cs typeface="Times New Roman" pitchFamily="18" charset="0"/>
              </a:rPr>
              <a:t>Thủy Hoàng</a:t>
            </a:r>
            <a:endParaRPr lang="en-US" sz="2800" dirty="0" smtClean="0">
              <a:solidFill>
                <a:srgbClr val="0070C0"/>
              </a:solidFill>
              <a:effectLst/>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19366"/>
            <a:ext cx="9144000"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40071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inVertical)">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00"/>
            <a:ext cx="861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dirty="0">
                <a:solidFill>
                  <a:srgbClr val="0070C0"/>
                </a:solidFill>
                <a:latin typeface="Times New Roman" pitchFamily="18" charset="0"/>
                <a:cs typeface="Times New Roman" pitchFamily="18" charset="0"/>
              </a:rPr>
              <a:t>3. </a:t>
            </a:r>
            <a:r>
              <a:rPr lang="en-US" sz="2800" b="1" dirty="0" err="1">
                <a:solidFill>
                  <a:srgbClr val="0070C0"/>
                </a:solidFill>
                <a:latin typeface="Times New Roman" pitchFamily="18" charset="0"/>
                <a:cs typeface="Times New Roman" pitchFamily="18" charset="0"/>
              </a:rPr>
              <a:t>Từ</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Hán</a:t>
            </a:r>
            <a:r>
              <a:rPr lang="en-US" sz="2800" b="1" dirty="0">
                <a:solidFill>
                  <a:srgbClr val="0070C0"/>
                </a:solidFill>
                <a:latin typeface="Times New Roman" pitchFamily="18" charset="0"/>
                <a:cs typeface="Times New Roman" pitchFamily="18" charset="0"/>
              </a:rPr>
              <a:t>, Nam- </a:t>
            </a:r>
            <a:r>
              <a:rPr lang="en-US" sz="2800" b="1" dirty="0" err="1">
                <a:solidFill>
                  <a:srgbClr val="0070C0"/>
                </a:solidFill>
                <a:latin typeface="Times New Roman" pitchFamily="18" charset="0"/>
                <a:cs typeface="Times New Roman" pitchFamily="18" charset="0"/>
              </a:rPr>
              <a:t>Bắc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triều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đến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Tùy</a:t>
            </a:r>
            <a:r>
              <a:rPr lang="en-US" sz="2800" b="1" dirty="0">
                <a:solidFill>
                  <a:srgbClr val="0070C0"/>
                </a:solidFill>
                <a:latin typeface="Times New Roman" pitchFamily="18" charset="0"/>
                <a:cs typeface="Times New Roman" pitchFamily="18" charset="0"/>
              </a:rPr>
              <a:t> </a:t>
            </a:r>
            <a:endParaRPr lang="en-US" sz="2800" dirty="0">
              <a:solidFill>
                <a:srgbClr val="0070C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6220"/>
            <a:ext cx="9144000" cy="2772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3581400"/>
            <a:ext cx="8915400" cy="3016210"/>
          </a:xfrm>
          <a:prstGeom prst="rect">
            <a:avLst/>
          </a:prstGeom>
          <a:solidFill>
            <a:schemeClr val="bg1"/>
          </a:solidFill>
        </p:spPr>
        <p:txBody>
          <a:bodyPr wrap="square" rtlCol="0">
            <a:spAutoFit/>
          </a:bodyPr>
          <a:lstStyle/>
          <a:p>
            <a:pPr algn="ctr"/>
            <a:r>
              <a:rPr lang="en-US" sz="2400" dirty="0" err="1" smtClean="0">
                <a:latin typeface="Times New Roman" pitchFamily="18" charset="0"/>
                <a:cs typeface="Times New Roman" pitchFamily="18" charset="0"/>
              </a:rPr>
              <a:t>Sơ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Tùy</a:t>
            </a:r>
            <a:r>
              <a:rPr lang="en-US" sz="2400" dirty="0" smtClean="0">
                <a:latin typeface="Times New Roman" pitchFamily="18" charset="0"/>
                <a:cs typeface="Times New Roman" pitchFamily="18" charset="0"/>
              </a:rPr>
              <a:t> </a:t>
            </a:r>
          </a:p>
          <a:p>
            <a:pPr algn="ctr"/>
            <a:r>
              <a:rPr lang="en-US" sz="2800" b="1" dirty="0" err="1">
                <a:solidFill>
                  <a:srgbClr val="FF0000"/>
                </a:solidFill>
                <a:latin typeface="Times New Roman" pitchFamily="18" charset="0"/>
                <a:cs typeface="Times New Roman" pitchFamily="18" charset="0"/>
              </a:rPr>
              <a:t>Phiếu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tập</a:t>
            </a:r>
            <a:endParaRPr lang="en-US" sz="2800" b="1" dirty="0">
              <a:solidFill>
                <a:srgbClr val="FF0000"/>
              </a:solidFill>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1.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Tùy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gắn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liền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triều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kì</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2</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tồn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lâu</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tồn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ngắn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3.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TQ </a:t>
            </a:r>
            <a:r>
              <a:rPr lang="en-US" sz="2400" dirty="0" err="1">
                <a:latin typeface="Times New Roman" pitchFamily="18" charset="0"/>
                <a:cs typeface="Times New Roman" pitchFamily="18" charset="0"/>
              </a:rPr>
              <a:t>bước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phong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4</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ta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đô</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07708056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28600" y="1143000"/>
            <a:ext cx="861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dirty="0">
                <a:solidFill>
                  <a:srgbClr val="0070C0"/>
                </a:solidFill>
                <a:latin typeface="Times New Roman" pitchFamily="18" charset="0"/>
                <a:cs typeface="Times New Roman" pitchFamily="18" charset="0"/>
              </a:rPr>
              <a:t>3. </a:t>
            </a:r>
            <a:r>
              <a:rPr lang="en-US" sz="2800" b="1" dirty="0" err="1">
                <a:solidFill>
                  <a:srgbClr val="0070C0"/>
                </a:solidFill>
                <a:latin typeface="Times New Roman" pitchFamily="18" charset="0"/>
                <a:cs typeface="Times New Roman" pitchFamily="18" charset="0"/>
              </a:rPr>
              <a:t>Từ</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Hán</a:t>
            </a:r>
            <a:r>
              <a:rPr lang="en-US" sz="2800" b="1" dirty="0">
                <a:solidFill>
                  <a:srgbClr val="0070C0"/>
                </a:solidFill>
                <a:latin typeface="Times New Roman" pitchFamily="18" charset="0"/>
                <a:cs typeface="Times New Roman" pitchFamily="18" charset="0"/>
              </a:rPr>
              <a:t>, Nam- </a:t>
            </a:r>
            <a:r>
              <a:rPr lang="en-US" sz="2800" b="1" dirty="0" err="1">
                <a:solidFill>
                  <a:srgbClr val="0070C0"/>
                </a:solidFill>
                <a:latin typeface="Times New Roman" pitchFamily="18" charset="0"/>
                <a:cs typeface="Times New Roman" pitchFamily="18" charset="0"/>
              </a:rPr>
              <a:t>Bắc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triều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đến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Tùy</a:t>
            </a:r>
            <a:r>
              <a:rPr lang="en-US" sz="2800" b="1" dirty="0">
                <a:solidFill>
                  <a:srgbClr val="0070C0"/>
                </a:solidFill>
                <a:latin typeface="Times New Roman" pitchFamily="18" charset="0"/>
                <a:cs typeface="Times New Roman" pitchFamily="18" charset="0"/>
              </a:rPr>
              <a:t> </a:t>
            </a:r>
            <a:endParaRPr lang="en-US" sz="2800" dirty="0">
              <a:solidFill>
                <a:srgbClr val="0070C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6220"/>
            <a:ext cx="9144000" cy="2772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3581400"/>
            <a:ext cx="8915400" cy="3016210"/>
          </a:xfrm>
          <a:prstGeom prst="rect">
            <a:avLst/>
          </a:prstGeom>
          <a:solidFill>
            <a:schemeClr val="bg1"/>
          </a:solidFill>
        </p:spPr>
        <p:txBody>
          <a:bodyPr wrap="square" rtlCol="0">
            <a:spAutoFit/>
          </a:bodyPr>
          <a:lstStyle/>
          <a:p>
            <a:pPr algn="ctr"/>
            <a:r>
              <a:rPr lang="en-US" sz="2400" dirty="0" err="1" smtClean="0">
                <a:latin typeface="Times New Roman" pitchFamily="18" charset="0"/>
                <a:cs typeface="Times New Roman" pitchFamily="18" charset="0"/>
              </a:rPr>
              <a:t>Sơ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Tùy</a:t>
            </a:r>
            <a:r>
              <a:rPr lang="en-US" sz="2400" dirty="0" smtClean="0">
                <a:latin typeface="Times New Roman" pitchFamily="18" charset="0"/>
                <a:cs typeface="Times New Roman" pitchFamily="18" charset="0"/>
              </a:rPr>
              <a:t> </a:t>
            </a:r>
          </a:p>
          <a:p>
            <a:pPr algn="ctr"/>
            <a:r>
              <a:rPr lang="en-US" sz="2800" b="1" dirty="0" err="1">
                <a:solidFill>
                  <a:srgbClr val="FF0000"/>
                </a:solidFill>
                <a:latin typeface="Times New Roman" pitchFamily="18" charset="0"/>
                <a:cs typeface="Times New Roman" pitchFamily="18" charset="0"/>
              </a:rPr>
              <a:t>Phiếu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tập</a:t>
            </a:r>
            <a:endParaRPr lang="en-US" sz="2800" b="1" dirty="0">
              <a:solidFill>
                <a:srgbClr val="FF0000"/>
              </a:solidFill>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1.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Tùy</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gắn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liền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triều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kì</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2</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tồn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lâu</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tồn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ngắn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3.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TQ </a:t>
            </a:r>
            <a:r>
              <a:rPr lang="en-US" sz="2400" dirty="0" err="1">
                <a:latin typeface="Times New Roman" pitchFamily="18" charset="0"/>
                <a:cs typeface="Times New Roman" pitchFamily="18" charset="0"/>
              </a:rPr>
              <a:t>bước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phong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4</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ta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đô</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dirty="0"/>
          </a:p>
        </p:txBody>
      </p:sp>
      <p:sp>
        <p:nvSpPr>
          <p:cNvPr id="5" name="TextBox 4"/>
          <p:cNvSpPr txBox="1"/>
          <p:nvPr/>
        </p:nvSpPr>
        <p:spPr>
          <a:xfrm>
            <a:off x="5257800" y="4332066"/>
            <a:ext cx="3048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3</a:t>
            </a:r>
            <a:endParaRPr lang="en-US" sz="2400" b="1" dirty="0">
              <a:solidFill>
                <a:srgbClr val="FF0000"/>
              </a:solidFill>
              <a:latin typeface="Times New Roman" pitchFamily="18" charset="0"/>
              <a:cs typeface="Times New Roman" pitchFamily="18" charset="0"/>
            </a:endParaRPr>
          </a:p>
        </p:txBody>
      </p:sp>
      <p:sp>
        <p:nvSpPr>
          <p:cNvPr id="10" name="TextBox 9"/>
          <p:cNvSpPr txBox="1"/>
          <p:nvPr/>
        </p:nvSpPr>
        <p:spPr>
          <a:xfrm>
            <a:off x="7620021" y="4293381"/>
            <a:ext cx="184731" cy="369332"/>
          </a:xfrm>
          <a:prstGeom prst="rect">
            <a:avLst/>
          </a:prstGeom>
          <a:noFill/>
        </p:spPr>
        <p:txBody>
          <a:bodyPr wrap="none" rtlCol="0">
            <a:spAutoFit/>
          </a:bodyPr>
          <a:lstStyle/>
          <a:p>
            <a:endParaRPr lang="en-US" dirty="0"/>
          </a:p>
        </p:txBody>
      </p:sp>
      <p:sp>
        <p:nvSpPr>
          <p:cNvPr id="9" name="TextBox 8"/>
          <p:cNvSpPr txBox="1"/>
          <p:nvPr/>
        </p:nvSpPr>
        <p:spPr>
          <a:xfrm>
            <a:off x="1269274" y="4680481"/>
            <a:ext cx="914400" cy="461665"/>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Hán</a:t>
            </a:r>
            <a:endParaRPr lang="en-US" sz="2400" dirty="0"/>
          </a:p>
        </p:txBody>
      </p:sp>
      <p:sp>
        <p:nvSpPr>
          <p:cNvPr id="12" name="TextBox 11"/>
          <p:cNvSpPr txBox="1"/>
          <p:nvPr/>
        </p:nvSpPr>
        <p:spPr>
          <a:xfrm>
            <a:off x="4990012" y="4701945"/>
            <a:ext cx="1676400"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Tùy</a:t>
            </a:r>
            <a:endParaRPr lang="en-US" sz="2400" b="1" dirty="0">
              <a:solidFill>
                <a:srgbClr val="FF0000"/>
              </a:solidFill>
              <a:latin typeface="Times New Roman" pitchFamily="18" charset="0"/>
              <a:cs typeface="Times New Roman" pitchFamily="18" charset="0"/>
            </a:endParaRPr>
          </a:p>
        </p:txBody>
      </p:sp>
      <p:sp>
        <p:nvSpPr>
          <p:cNvPr id="13" name="TextBox 12"/>
          <p:cNvSpPr txBox="1"/>
          <p:nvPr/>
        </p:nvSpPr>
        <p:spPr>
          <a:xfrm>
            <a:off x="1336765" y="5089547"/>
            <a:ext cx="990600"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Tùy</a:t>
            </a:r>
            <a:endParaRPr lang="en-US" sz="2400" b="1" dirty="0">
              <a:solidFill>
                <a:srgbClr val="FF0000"/>
              </a:solidFill>
              <a:latin typeface="Times New Roman" pitchFamily="18" charset="0"/>
              <a:cs typeface="Times New Roman" pitchFamily="18" charset="0"/>
            </a:endParaRPr>
          </a:p>
        </p:txBody>
      </p:sp>
      <p:sp>
        <p:nvSpPr>
          <p:cNvPr id="16" name="TextBox 15"/>
          <p:cNvSpPr txBox="1"/>
          <p:nvPr/>
        </p:nvSpPr>
        <p:spPr>
          <a:xfrm>
            <a:off x="3971109" y="5791242"/>
            <a:ext cx="914400" cy="461665"/>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Hán</a:t>
            </a:r>
            <a:endParaRPr lang="en-US" sz="2400" dirty="0"/>
          </a:p>
        </p:txBody>
      </p:sp>
      <p:sp>
        <p:nvSpPr>
          <p:cNvPr id="17" name="TextBox 16"/>
          <p:cNvSpPr txBox="1"/>
          <p:nvPr/>
        </p:nvSpPr>
        <p:spPr>
          <a:xfrm>
            <a:off x="7162800" y="4332066"/>
            <a:ext cx="3048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2</a:t>
            </a:r>
            <a:endParaRPr lang="en-US" sz="2400" b="1" dirty="0">
              <a:solidFill>
                <a:srgbClr val="FF0000"/>
              </a:solidFill>
              <a:latin typeface="Times New Roman" pitchFamily="18" charset="0"/>
              <a:cs typeface="Times New Roman" pitchFamily="18" charset="0"/>
            </a:endParaRPr>
          </a:p>
        </p:txBody>
      </p:sp>
      <p:sp>
        <p:nvSpPr>
          <p:cNvPr id="4" name="Title 3"/>
          <p:cNvSpPr>
            <a:spLocks noGrp="1"/>
          </p:cNvSpPr>
          <p:nvPr>
            <p:ph type="ctrTitle"/>
          </p:nvPr>
        </p:nvSpPr>
        <p:spPr/>
        <p:txBody>
          <a:bodyPr/>
          <a:lstStyle/>
          <a:p>
            <a:endParaRPr lang="en-US"/>
          </a:p>
        </p:txBody>
      </p:sp>
    </p:spTree>
    <p:extLst>
      <p:ext uri="{BB962C8B-B14F-4D97-AF65-F5344CB8AC3E}">
        <p14:creationId xmlns:p14="http://schemas.microsoft.com/office/powerpoint/2010/main" val="4171438370"/>
      </p:ext>
    </p:extLst>
  </p:cSld>
  <p:clrMapOvr>
    <a:masterClrMapping/>
  </p:clrMapOvr>
  <p:transition>
    <p:split orient="ver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1564" y="838200"/>
            <a:ext cx="879763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800" b="1" dirty="0" err="1" smtClean="0">
                <a:solidFill>
                  <a:srgbClr val="0070C0"/>
                </a:solidFill>
                <a:latin typeface="Times New Roman" pitchFamily="18" charset="0"/>
                <a:cs typeface="Times New Roman" pitchFamily="18" charset="0"/>
              </a:rPr>
              <a:t>Hoàn</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thành</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phiếu</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học</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tập</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về</a:t>
            </a:r>
            <a:r>
              <a:rPr lang="en-US" sz="2800" b="1" dirty="0" smtClean="0">
                <a:solidFill>
                  <a:srgbClr val="0070C0"/>
                </a:solidFill>
                <a:latin typeface="Times New Roman" pitchFamily="18" charset="0"/>
                <a:cs typeface="Times New Roman" pitchFamily="18" charset="0"/>
              </a:rPr>
              <a:t> q</a:t>
            </a:r>
            <a:r>
              <a:rPr lang="vi-VN" sz="2800" b="1" dirty="0" smtClean="0">
                <a:solidFill>
                  <a:srgbClr val="0070C0"/>
                </a:solidFill>
                <a:latin typeface="Times New Roman" pitchFamily="18" charset="0"/>
                <a:cs typeface="Times New Roman" pitchFamily="18" charset="0"/>
              </a:rPr>
              <a:t>uá </a:t>
            </a:r>
            <a:r>
              <a:rPr lang="vi-VN" sz="2800" b="1" dirty="0">
                <a:solidFill>
                  <a:srgbClr val="0070C0"/>
                </a:solidFill>
                <a:latin typeface="Times New Roman" pitchFamily="18" charset="0"/>
                <a:cs typeface="Times New Roman" pitchFamily="18" charset="0"/>
              </a:rPr>
              <a:t>trình thống nhất </a:t>
            </a:r>
            <a:r>
              <a:rPr lang="en-US" sz="2800" b="1" dirty="0" err="1" smtClean="0">
                <a:solidFill>
                  <a:srgbClr val="0070C0"/>
                </a:solidFill>
                <a:latin typeface="Times New Roman" pitchFamily="18" charset="0"/>
                <a:cs typeface="Times New Roman" pitchFamily="18" charset="0"/>
              </a:rPr>
              <a:t>Trung</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Quốc</a:t>
            </a:r>
            <a:endParaRPr lang="en-US" sz="2800" dirty="0" smtClean="0">
              <a:solidFill>
                <a:srgbClr val="0070C0"/>
              </a:solidFill>
              <a:effectLst/>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64" y="1944707"/>
            <a:ext cx="9144000" cy="476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1564" y="1905000"/>
            <a:ext cx="4737383" cy="1908215"/>
          </a:xfrm>
          <a:prstGeom prst="rect">
            <a:avLst/>
          </a:prstGeom>
          <a:solidFill>
            <a:schemeClr val="bg1"/>
          </a:solidFill>
          <a:ln>
            <a:solidFill>
              <a:schemeClr val="tx1"/>
            </a:solidFill>
          </a:ln>
        </p:spPr>
        <p:txBody>
          <a:bodyPr wrap="square" rtlCol="0">
            <a:spAutoFit/>
          </a:bodyPr>
          <a:lstStyle/>
          <a:p>
            <a:pPr algn="ctr"/>
            <a:r>
              <a:rPr lang="en-US" sz="2800" b="1" dirty="0" smtClean="0">
                <a:solidFill>
                  <a:srgbClr val="FF0000"/>
                </a:solidFill>
                <a:latin typeface="Times New Roman" pitchFamily="18" charset="0"/>
                <a:cs typeface="Times New Roman" pitchFamily="18" charset="0"/>
              </a:rPr>
              <a:t>PHIẾU HỌC TẬP</a:t>
            </a:r>
          </a:p>
          <a:p>
            <a:endParaRPr lang="en-US" dirty="0"/>
          </a:p>
          <a:p>
            <a:endParaRPr lang="en-US" dirty="0" smtClean="0"/>
          </a:p>
          <a:p>
            <a:endParaRPr lang="en-US" dirty="0" smtClean="0"/>
          </a:p>
          <a:p>
            <a:endParaRPr lang="en-US" dirty="0"/>
          </a:p>
          <a:p>
            <a:endParaRPr lang="en-US" dirty="0" smtClean="0"/>
          </a:p>
        </p:txBody>
      </p:sp>
      <p:sp>
        <p:nvSpPr>
          <p:cNvPr id="4" name="TextBox 3"/>
          <p:cNvSpPr txBox="1"/>
          <p:nvPr/>
        </p:nvSpPr>
        <p:spPr>
          <a:xfrm>
            <a:off x="304799" y="5334000"/>
            <a:ext cx="1405413" cy="1446550"/>
          </a:xfrm>
          <a:prstGeom prst="rect">
            <a:avLst/>
          </a:prstGeom>
          <a:solidFill>
            <a:schemeClr val="bg1"/>
          </a:solidFill>
          <a:ln>
            <a:solidFill>
              <a:schemeClr val="bg1"/>
            </a:solidFill>
          </a:ln>
        </p:spPr>
        <p:txBody>
          <a:bodyPr wrap="square" rtlCol="0">
            <a:spAutoFit/>
          </a:bodyPr>
          <a:lstStyle/>
          <a:p>
            <a:pPr algn="ctr"/>
            <a:r>
              <a:rPr lang="en-US" sz="2000" dirty="0" err="1" smtClean="0">
                <a:latin typeface="Times New Roman" pitchFamily="18" charset="0"/>
                <a:cs typeface="Times New Roman" pitchFamily="18" charset="0"/>
              </a:rPr>
              <a:t>Tần</a:t>
            </a:r>
            <a:endParaRPr lang="en-US" sz="2000" dirty="0" smtClean="0">
              <a:latin typeface="Times New Roman" pitchFamily="18" charset="0"/>
              <a:cs typeface="Times New Roman" pitchFamily="18" charset="0"/>
            </a:endParaRPr>
          </a:p>
          <a:p>
            <a:pPr algn="ctr"/>
            <a:endParaRPr lang="en-US" sz="2000" dirty="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p:txBody>
      </p:sp>
      <p:sp>
        <p:nvSpPr>
          <p:cNvPr id="7" name="TextBox 6"/>
          <p:cNvSpPr txBox="1"/>
          <p:nvPr/>
        </p:nvSpPr>
        <p:spPr>
          <a:xfrm>
            <a:off x="1786413" y="5314469"/>
            <a:ext cx="1337787" cy="1467331"/>
          </a:xfrm>
          <a:prstGeom prst="rect">
            <a:avLst/>
          </a:prstGeom>
          <a:solidFill>
            <a:schemeClr val="bg1"/>
          </a:solidFill>
          <a:ln>
            <a:solidFill>
              <a:schemeClr val="bg1"/>
            </a:solidFill>
          </a:ln>
        </p:spPr>
        <p:txBody>
          <a:bodyPr wrap="square" rtlCol="0">
            <a:spAutoFit/>
          </a:bodyPr>
          <a:lstStyle/>
          <a:p>
            <a:pPr algn="ctr"/>
            <a:r>
              <a:rPr lang="en-US" sz="2000" dirty="0" err="1" smtClean="0">
                <a:latin typeface="Times New Roman" pitchFamily="18" charset="0"/>
                <a:cs typeface="Times New Roman" pitchFamily="18" charset="0"/>
              </a:rPr>
              <a:t>Tần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Thủy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Hoàng</a:t>
            </a:r>
            <a:endParaRPr lang="en-US" sz="2000" dirty="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p:txBody>
      </p:sp>
      <p:sp>
        <p:nvSpPr>
          <p:cNvPr id="8" name="TextBox 7"/>
          <p:cNvSpPr txBox="1"/>
          <p:nvPr/>
        </p:nvSpPr>
        <p:spPr>
          <a:xfrm>
            <a:off x="3295189" y="5396180"/>
            <a:ext cx="1312769" cy="1446550"/>
          </a:xfrm>
          <a:prstGeom prst="rect">
            <a:avLst/>
          </a:prstGeom>
          <a:solidFill>
            <a:schemeClr val="bg1"/>
          </a:solidFill>
          <a:ln>
            <a:solidFill>
              <a:schemeClr val="bg1"/>
            </a:solidFill>
          </a:ln>
        </p:spPr>
        <p:txBody>
          <a:bodyPr wrap="square" rtlCol="0">
            <a:spAutoFit/>
          </a:bodyPr>
          <a:lstStyle/>
          <a:p>
            <a:pPr algn="ctr"/>
            <a:r>
              <a:rPr lang="en-US" sz="2000" dirty="0" smtClean="0">
                <a:latin typeface="Times New Roman" pitchFamily="18" charset="0"/>
                <a:cs typeface="Times New Roman" pitchFamily="18" charset="0"/>
              </a:rPr>
              <a:t>221.TCN</a:t>
            </a:r>
          </a:p>
          <a:p>
            <a:pPr algn="ctr"/>
            <a:endParaRPr lang="en-US" sz="2000" dirty="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p:txBody>
      </p:sp>
      <p:sp>
        <p:nvSpPr>
          <p:cNvPr id="9" name="TextBox 8"/>
          <p:cNvSpPr txBox="1"/>
          <p:nvPr/>
        </p:nvSpPr>
        <p:spPr>
          <a:xfrm>
            <a:off x="7670056" y="5334000"/>
            <a:ext cx="1473944" cy="1569660"/>
          </a:xfrm>
          <a:prstGeom prst="rect">
            <a:avLst/>
          </a:prstGeom>
          <a:solidFill>
            <a:schemeClr val="bg1"/>
          </a:solidFill>
          <a:ln>
            <a:solidFill>
              <a:schemeClr val="bg1"/>
            </a:solidFill>
          </a:ln>
        </p:spPr>
        <p:txBody>
          <a:bodyPr wrap="square" rtlCol="0">
            <a:spAutoFit/>
          </a:bodyPr>
          <a:lstStyle/>
          <a:p>
            <a:pPr algn="just"/>
            <a:r>
              <a:rPr lang="en-US" sz="1600" dirty="0" err="1">
                <a:latin typeface="Times New Roman" pitchFamily="18" charset="0"/>
                <a:cs typeface="Times New Roman" pitchFamily="18" charset="0"/>
              </a:rPr>
              <a:t>thống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lãnh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thổ</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đặt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nền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móng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thống</a:t>
            </a:r>
            <a:r>
              <a:rPr lang="en-US" sz="1600" dirty="0" smtClean="0">
                <a:latin typeface="Times New Roman" pitchFamily="18" charset="0"/>
                <a:cs typeface="Times New Roman" pitchFamily="18" charset="0"/>
              </a:rPr>
              <a:t> </a:t>
            </a:r>
            <a:r>
              <a:rPr lang="en-US" sz="1600" dirty="0" err="1">
                <a:latin typeface="Times New Roman" pitchFamily="18" charset="0"/>
                <a:cs typeface="Times New Roman" pitchFamily="18" charset="0"/>
              </a:rPr>
              <a:t>nhất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toàn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Trung</a:t>
            </a:r>
            <a:r>
              <a:rPr lang="en-US" sz="1600" dirty="0">
                <a:latin typeface="Times New Roman" pitchFamily="18" charset="0"/>
                <a:cs typeface="Times New Roman" pitchFamily="18" charset="0"/>
              </a:rPr>
              <a:t> </a:t>
            </a:r>
            <a:r>
              <a:rPr lang="en-US" sz="1600" dirty="0" err="1" smtClean="0">
                <a:latin typeface="Times New Roman" pitchFamily="18" charset="0"/>
                <a:cs typeface="Times New Roman" pitchFamily="18" charset="0"/>
              </a:rPr>
              <a:t>Quốc</a:t>
            </a:r>
            <a:r>
              <a:rPr lang="en-US" sz="1600" dirty="0" smtClean="0">
                <a:latin typeface="Times New Roman" pitchFamily="18" charset="0"/>
                <a:cs typeface="Times New Roman" pitchFamily="18" charset="0"/>
              </a:rPr>
              <a:t>   </a:t>
            </a:r>
          </a:p>
        </p:txBody>
      </p:sp>
      <p:sp>
        <p:nvSpPr>
          <p:cNvPr id="10" name="TextBox 9"/>
          <p:cNvSpPr txBox="1"/>
          <p:nvPr/>
        </p:nvSpPr>
        <p:spPr>
          <a:xfrm>
            <a:off x="4778947" y="5413647"/>
            <a:ext cx="1317071" cy="1323439"/>
          </a:xfrm>
          <a:prstGeom prst="rect">
            <a:avLst/>
          </a:prstGeom>
          <a:solidFill>
            <a:schemeClr val="bg1"/>
          </a:solidFill>
          <a:ln>
            <a:solidFill>
              <a:schemeClr val="bg1"/>
            </a:solidFill>
          </a:ln>
        </p:spPr>
        <p:txBody>
          <a:bodyPr wrap="square" rtlCol="0">
            <a:spAutoFit/>
          </a:bodyPr>
          <a:lstStyle/>
          <a:p>
            <a:pPr algn="just"/>
            <a:r>
              <a:rPr lang="en-US" sz="1600" dirty="0" err="1" smtClean="0">
                <a:latin typeface="Times New Roman" pitchFamily="18" charset="0"/>
                <a:cs typeface="Times New Roman" pitchFamily="18" charset="0"/>
              </a:rPr>
              <a:t>Áp</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dụng</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chế</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độ</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đo</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lường</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tiền</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tệ</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chữ</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viết</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pháp</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luật</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chung</a:t>
            </a:r>
            <a:endParaRPr lang="en-US" sz="1600" dirty="0" smtClean="0">
              <a:latin typeface="Times New Roman" pitchFamily="18" charset="0"/>
              <a:cs typeface="Times New Roman" pitchFamily="18" charset="0"/>
            </a:endParaRPr>
          </a:p>
        </p:txBody>
      </p:sp>
      <p:sp>
        <p:nvSpPr>
          <p:cNvPr id="11" name="TextBox 10"/>
          <p:cNvSpPr txBox="1"/>
          <p:nvPr/>
        </p:nvSpPr>
        <p:spPr>
          <a:xfrm>
            <a:off x="6206835" y="5410200"/>
            <a:ext cx="1362001" cy="1477328"/>
          </a:xfrm>
          <a:prstGeom prst="rect">
            <a:avLst/>
          </a:prstGeom>
          <a:solidFill>
            <a:schemeClr val="bg1"/>
          </a:solidFill>
          <a:ln>
            <a:solidFill>
              <a:schemeClr val="bg1"/>
            </a:solidFill>
          </a:ln>
        </p:spPr>
        <p:txBody>
          <a:bodyPr wrap="square" rtlCol="0">
            <a:spAutoFit/>
          </a:bodyPr>
          <a:lstStyle/>
          <a:p>
            <a:pPr algn="just"/>
            <a:r>
              <a:rPr lang="en-US" dirty="0" smtClean="0">
                <a:latin typeface="Times New Roman" pitchFamily="18" charset="0"/>
                <a:cs typeface="Times New Roman" pitchFamily="18" charset="0"/>
              </a:rPr>
              <a:t>TTH </a:t>
            </a:r>
            <a:r>
              <a:rPr lang="en-US" dirty="0" err="1" smtClean="0">
                <a:latin typeface="Times New Roman" pitchFamily="18" charset="0"/>
                <a:cs typeface="Times New Roman" pitchFamily="18" charset="0"/>
              </a:rPr>
              <a:t>thực</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hiện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sách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ngoại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đũa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chiếc</a:t>
            </a:r>
            <a:r>
              <a:rPr lang="en-US" dirty="0">
                <a:latin typeface="Times New Roman" pitchFamily="18" charset="0"/>
                <a:cs typeface="Times New Roman" pitchFamily="18" charset="0"/>
              </a:rPr>
              <a:t>” </a:t>
            </a:r>
          </a:p>
        </p:txBody>
      </p:sp>
      <p:sp>
        <p:nvSpPr>
          <p:cNvPr id="14" name="Rectangle 2"/>
          <p:cNvSpPr txBox="1">
            <a:spLocks noChangeArrowheads="1"/>
          </p:cNvSpPr>
          <p:nvPr/>
        </p:nvSpPr>
        <p:spPr>
          <a:xfrm>
            <a:off x="0" y="-76200"/>
            <a:ext cx="8915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smtClean="0">
                <a:solidFill>
                  <a:srgbClr val="FF0000"/>
                </a:solidFill>
                <a:latin typeface="Times New Roman" pitchFamily="18" charset="0"/>
                <a:cs typeface="Times New Roman" pitchFamily="18" charset="0"/>
              </a:rPr>
              <a:t>KIỂM TRA BÀI CŨ</a:t>
            </a:r>
            <a:endParaRPr lang="en-US" sz="3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73448736"/>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 fill="hold"/>
                                        <p:tgtEl>
                                          <p:spTgt spid="9"/>
                                        </p:tgtEl>
                                        <p:attrNameLst>
                                          <p:attrName>ppt_x</p:attrName>
                                        </p:attrNameLst>
                                      </p:cBhvr>
                                      <p:tavLst>
                                        <p:tav tm="0">
                                          <p:val>
                                            <p:strVal val="#ppt_x"/>
                                          </p:val>
                                        </p:tav>
                                        <p:tav tm="100000">
                                          <p:val>
                                            <p:strVal val="#ppt_x"/>
                                          </p:val>
                                        </p:tav>
                                      </p:tavLst>
                                    </p:anim>
                                    <p:anim calcmode="lin" valueType="num">
                                      <p:cBhvr additive="base">
                                        <p:cTn id="3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28600" y="1143000"/>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dirty="0" err="1" smtClean="0">
                <a:solidFill>
                  <a:srgbClr val="0070C0"/>
                </a:solidFill>
                <a:latin typeface="Times New Roman" pitchFamily="18" charset="0"/>
                <a:cs typeface="Times New Roman" pitchFamily="18" charset="0"/>
              </a:rPr>
              <a:t>Dựa</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vào</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sơ</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đồ</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thời</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gian</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hoàn</a:t>
            </a:r>
            <a:r>
              <a:rPr lang="en-US" sz="2800" b="1" dirty="0" smtClean="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thành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phiếu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học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tập</a:t>
            </a:r>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sau</a:t>
            </a:r>
            <a:r>
              <a:rPr lang="en-US" sz="2800" b="1" dirty="0" smtClean="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Từ</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Hán</a:t>
            </a:r>
            <a:r>
              <a:rPr lang="en-US" sz="2800" b="1" dirty="0">
                <a:solidFill>
                  <a:srgbClr val="0070C0"/>
                </a:solidFill>
                <a:latin typeface="Times New Roman" pitchFamily="18" charset="0"/>
                <a:cs typeface="Times New Roman" pitchFamily="18" charset="0"/>
              </a:rPr>
              <a:t>, Nam- </a:t>
            </a:r>
            <a:r>
              <a:rPr lang="en-US" sz="2800" b="1" dirty="0" err="1">
                <a:solidFill>
                  <a:srgbClr val="0070C0"/>
                </a:solidFill>
                <a:latin typeface="Times New Roman" pitchFamily="18" charset="0"/>
                <a:cs typeface="Times New Roman" pitchFamily="18" charset="0"/>
              </a:rPr>
              <a:t>Bắc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triều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đến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Tùy</a:t>
            </a:r>
            <a:r>
              <a:rPr lang="en-US" sz="2800" b="1" dirty="0">
                <a:solidFill>
                  <a:srgbClr val="0070C0"/>
                </a:solidFill>
                <a:latin typeface="Times New Roman" pitchFamily="18" charset="0"/>
                <a:cs typeface="Times New Roman" pitchFamily="18" charset="0"/>
              </a:rPr>
              <a:t> </a:t>
            </a:r>
            <a:endParaRPr lang="en-US" sz="2800" dirty="0">
              <a:solidFill>
                <a:srgbClr val="0070C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6220"/>
            <a:ext cx="9144000" cy="2772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3581400"/>
            <a:ext cx="8915400" cy="3016210"/>
          </a:xfrm>
          <a:prstGeom prst="rect">
            <a:avLst/>
          </a:prstGeom>
          <a:solidFill>
            <a:schemeClr val="bg1"/>
          </a:solidFill>
        </p:spPr>
        <p:txBody>
          <a:bodyPr wrap="square" rtlCol="0">
            <a:spAutoFit/>
          </a:bodyPr>
          <a:lstStyle/>
          <a:p>
            <a:pPr algn="ctr"/>
            <a:r>
              <a:rPr lang="en-US" sz="2400" dirty="0" err="1" smtClean="0">
                <a:latin typeface="Times New Roman" pitchFamily="18" charset="0"/>
                <a:cs typeface="Times New Roman" pitchFamily="18" charset="0"/>
              </a:rPr>
              <a:t>Sơ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Tùy</a:t>
            </a:r>
            <a:r>
              <a:rPr lang="en-US" sz="2400" dirty="0" smtClean="0">
                <a:latin typeface="Times New Roman" pitchFamily="18" charset="0"/>
                <a:cs typeface="Times New Roman" pitchFamily="18" charset="0"/>
              </a:rPr>
              <a:t> </a:t>
            </a:r>
          </a:p>
          <a:p>
            <a:pPr algn="ctr"/>
            <a:r>
              <a:rPr lang="en-US" sz="2800" b="1" dirty="0" err="1">
                <a:solidFill>
                  <a:srgbClr val="FF0000"/>
                </a:solidFill>
                <a:latin typeface="Times New Roman" pitchFamily="18" charset="0"/>
                <a:cs typeface="Times New Roman" pitchFamily="18" charset="0"/>
              </a:rPr>
              <a:t>Phiếu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tập</a:t>
            </a:r>
            <a:endParaRPr lang="en-US" sz="2800" b="1" dirty="0">
              <a:solidFill>
                <a:srgbClr val="FF0000"/>
              </a:solidFill>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1.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Hán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Tùy</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gắn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liền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triều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kì</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2</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tồn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lâu</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tồn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ngắn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3.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TQ </a:t>
            </a:r>
            <a:r>
              <a:rPr lang="en-US" sz="2400" dirty="0" err="1">
                <a:latin typeface="Times New Roman" pitchFamily="18" charset="0"/>
                <a:cs typeface="Times New Roman" pitchFamily="18" charset="0"/>
              </a:rPr>
              <a:t>bước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đỉnh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phong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4</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ta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đô</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dirty="0"/>
          </a:p>
        </p:txBody>
      </p:sp>
      <p:sp>
        <p:nvSpPr>
          <p:cNvPr id="5" name="TextBox 4"/>
          <p:cNvSpPr txBox="1"/>
          <p:nvPr/>
        </p:nvSpPr>
        <p:spPr>
          <a:xfrm>
            <a:off x="5257800" y="4332066"/>
            <a:ext cx="3048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3</a:t>
            </a:r>
            <a:endParaRPr lang="en-US" sz="2400" b="1" dirty="0">
              <a:solidFill>
                <a:srgbClr val="FF0000"/>
              </a:solidFill>
              <a:latin typeface="Times New Roman" pitchFamily="18" charset="0"/>
              <a:cs typeface="Times New Roman" pitchFamily="18" charset="0"/>
            </a:endParaRPr>
          </a:p>
        </p:txBody>
      </p:sp>
      <p:sp>
        <p:nvSpPr>
          <p:cNvPr id="10" name="TextBox 9"/>
          <p:cNvSpPr txBox="1"/>
          <p:nvPr/>
        </p:nvSpPr>
        <p:spPr>
          <a:xfrm>
            <a:off x="7620021" y="4293381"/>
            <a:ext cx="184731" cy="369332"/>
          </a:xfrm>
          <a:prstGeom prst="rect">
            <a:avLst/>
          </a:prstGeom>
          <a:noFill/>
        </p:spPr>
        <p:txBody>
          <a:bodyPr wrap="none" rtlCol="0">
            <a:spAutoFit/>
          </a:bodyPr>
          <a:lstStyle/>
          <a:p>
            <a:endParaRPr lang="en-US" dirty="0"/>
          </a:p>
        </p:txBody>
      </p:sp>
      <p:sp>
        <p:nvSpPr>
          <p:cNvPr id="9" name="TextBox 8"/>
          <p:cNvSpPr txBox="1"/>
          <p:nvPr/>
        </p:nvSpPr>
        <p:spPr>
          <a:xfrm>
            <a:off x="1269274" y="4680481"/>
            <a:ext cx="914400" cy="461665"/>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Hán</a:t>
            </a:r>
            <a:endParaRPr lang="en-US" sz="2400" dirty="0"/>
          </a:p>
        </p:txBody>
      </p:sp>
      <p:sp>
        <p:nvSpPr>
          <p:cNvPr id="12" name="TextBox 11"/>
          <p:cNvSpPr txBox="1"/>
          <p:nvPr/>
        </p:nvSpPr>
        <p:spPr>
          <a:xfrm>
            <a:off x="4990012" y="4701945"/>
            <a:ext cx="1676400"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Tùy</a:t>
            </a:r>
            <a:endParaRPr lang="en-US" sz="2400" b="1" dirty="0">
              <a:solidFill>
                <a:srgbClr val="FF0000"/>
              </a:solidFill>
              <a:latin typeface="Times New Roman" pitchFamily="18" charset="0"/>
              <a:cs typeface="Times New Roman" pitchFamily="18" charset="0"/>
            </a:endParaRPr>
          </a:p>
        </p:txBody>
      </p:sp>
      <p:sp>
        <p:nvSpPr>
          <p:cNvPr id="13" name="TextBox 12"/>
          <p:cNvSpPr txBox="1"/>
          <p:nvPr/>
        </p:nvSpPr>
        <p:spPr>
          <a:xfrm>
            <a:off x="1336765" y="5089547"/>
            <a:ext cx="990600"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Tùy</a:t>
            </a:r>
            <a:endParaRPr lang="en-US" sz="2400" b="1" dirty="0">
              <a:solidFill>
                <a:srgbClr val="FF0000"/>
              </a:solidFill>
              <a:latin typeface="Times New Roman" pitchFamily="18" charset="0"/>
              <a:cs typeface="Times New Roman" pitchFamily="18" charset="0"/>
            </a:endParaRPr>
          </a:p>
        </p:txBody>
      </p:sp>
      <p:sp>
        <p:nvSpPr>
          <p:cNvPr id="16" name="TextBox 15"/>
          <p:cNvSpPr txBox="1"/>
          <p:nvPr/>
        </p:nvSpPr>
        <p:spPr>
          <a:xfrm>
            <a:off x="3971109" y="5791242"/>
            <a:ext cx="914400" cy="461665"/>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Hán</a:t>
            </a:r>
            <a:endParaRPr lang="en-US" sz="2400" dirty="0"/>
          </a:p>
        </p:txBody>
      </p:sp>
      <p:sp>
        <p:nvSpPr>
          <p:cNvPr id="17" name="TextBox 16"/>
          <p:cNvSpPr txBox="1"/>
          <p:nvPr/>
        </p:nvSpPr>
        <p:spPr>
          <a:xfrm>
            <a:off x="7162800" y="4332066"/>
            <a:ext cx="3048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2</a:t>
            </a:r>
            <a:endParaRPr lang="en-US" sz="2400" b="1" dirty="0">
              <a:solidFill>
                <a:srgbClr val="FF0000"/>
              </a:solidFill>
              <a:latin typeface="Times New Roman" pitchFamily="18" charset="0"/>
              <a:cs typeface="Times New Roman" pitchFamily="18" charset="0"/>
            </a:endParaRPr>
          </a:p>
        </p:txBody>
      </p:sp>
      <p:sp>
        <p:nvSpPr>
          <p:cNvPr id="15" name="Rectangle 2"/>
          <p:cNvSpPr txBox="1">
            <a:spLocks noChangeArrowheads="1"/>
          </p:cNvSpPr>
          <p:nvPr/>
        </p:nvSpPr>
        <p:spPr>
          <a:xfrm>
            <a:off x="0" y="-76200"/>
            <a:ext cx="8915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smtClean="0">
                <a:solidFill>
                  <a:srgbClr val="FF0000"/>
                </a:solidFill>
                <a:latin typeface="Times New Roman" pitchFamily="18" charset="0"/>
                <a:cs typeface="Times New Roman" pitchFamily="18" charset="0"/>
              </a:rPr>
              <a:t>KIỂM TRA BÀI CŨ</a:t>
            </a:r>
            <a:endParaRPr lang="en-US" sz="3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6230521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2" grpId="0"/>
      <p:bldP spid="13"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782" y="0"/>
            <a:ext cx="3983182" cy="3671996"/>
          </a:xfrm>
          <a:prstGeom prst="rect">
            <a:avLst/>
          </a:prstGeom>
        </p:spPr>
      </p:pic>
      <p:pic>
        <p:nvPicPr>
          <p:cNvPr id="5" name="Picture 4"/>
          <p:cNvPicPr>
            <a:picLocks noChangeAspect="1"/>
          </p:cNvPicPr>
          <p:nvPr/>
        </p:nvPicPr>
        <p:blipFill>
          <a:blip r:embed="rId3"/>
          <a:stretch>
            <a:fillRect/>
          </a:stretch>
        </p:blipFill>
        <p:spPr>
          <a:xfrm>
            <a:off x="4800600" y="3671996"/>
            <a:ext cx="4191000" cy="3186004"/>
          </a:xfrm>
          <a:prstGeom prst="rect">
            <a:avLst/>
          </a:prstGeom>
        </p:spPr>
      </p:pic>
      <p:pic>
        <p:nvPicPr>
          <p:cNvPr id="6" name="Picture 5"/>
          <p:cNvPicPr>
            <a:picLocks noChangeAspect="1"/>
          </p:cNvPicPr>
          <p:nvPr/>
        </p:nvPicPr>
        <p:blipFill>
          <a:blip r:embed="rId4"/>
          <a:stretch>
            <a:fillRect/>
          </a:stretch>
        </p:blipFill>
        <p:spPr>
          <a:xfrm>
            <a:off x="26843" y="3836064"/>
            <a:ext cx="4316557" cy="3021936"/>
          </a:xfrm>
          <a:prstGeom prst="rect">
            <a:avLst/>
          </a:prstGeom>
        </p:spPr>
      </p:pic>
      <p:sp>
        <p:nvSpPr>
          <p:cNvPr id="8" name="TextBox 7"/>
          <p:cNvSpPr txBox="1"/>
          <p:nvPr/>
        </p:nvSpPr>
        <p:spPr>
          <a:xfrm>
            <a:off x="76200" y="164068"/>
            <a:ext cx="1447800" cy="369332"/>
          </a:xfrm>
          <a:prstGeom prst="rect">
            <a:avLst/>
          </a:prstGeom>
          <a:solidFill>
            <a:schemeClr val="bg1"/>
          </a:solidFill>
        </p:spPr>
        <p:txBody>
          <a:bodyPr wrap="square" rtlCol="0">
            <a:spAutoFit/>
          </a:bodyPr>
          <a:lstStyle/>
          <a:p>
            <a:r>
              <a:rPr lang="en-US" dirty="0" smtClean="0">
                <a:latin typeface="Times New Roman" panose="02020603050405020304" pitchFamily="18" charset="0"/>
                <a:cs typeface="Times New Roman" panose="02020603050405020304" pitchFamily="18" charset="0"/>
              </a:rPr>
              <a:t>KHỔNG TỬ</a:t>
            </a:r>
            <a:endParaRPr lang="en-US"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5"/>
          <a:stretch>
            <a:fillRect/>
          </a:stretch>
        </p:blipFill>
        <p:spPr>
          <a:xfrm>
            <a:off x="3962400" y="0"/>
            <a:ext cx="5181600" cy="3108960"/>
          </a:xfrm>
          <a:prstGeom prst="rect">
            <a:avLst/>
          </a:prstGeom>
        </p:spPr>
      </p:pic>
      <p:sp>
        <p:nvSpPr>
          <p:cNvPr id="10" name="Rectangle 9"/>
          <p:cNvSpPr/>
          <p:nvPr/>
        </p:nvSpPr>
        <p:spPr>
          <a:xfrm>
            <a:off x="3962400" y="3040434"/>
            <a:ext cx="5181600" cy="707886"/>
          </a:xfrm>
          <a:prstGeom prst="rect">
            <a:avLst/>
          </a:prstGeom>
        </p:spPr>
        <p:txBody>
          <a:bodyPr wrap="square">
            <a:spAutoFit/>
          </a:bodyPr>
          <a:lstStyle/>
          <a:p>
            <a:r>
              <a:rPr lang="vi-VN" sz="2000" dirty="0">
                <a:solidFill>
                  <a:srgbClr val="333333"/>
                </a:solidFill>
                <a:latin typeface="+mj-lt"/>
              </a:rPr>
              <a:t>Đội quân đất </a:t>
            </a:r>
            <a:r>
              <a:rPr lang="vi-VN" sz="2000" dirty="0" smtClean="0">
                <a:solidFill>
                  <a:srgbClr val="333333"/>
                </a:solidFill>
                <a:latin typeface="+mj-lt"/>
              </a:rPr>
              <a:t>nung </a:t>
            </a:r>
            <a:r>
              <a:rPr lang="vi-VN" sz="2000" dirty="0">
                <a:solidFill>
                  <a:srgbClr val="333333"/>
                </a:solidFill>
                <a:latin typeface="+mj-lt"/>
              </a:rPr>
              <a:t>được xây dựng nhằm mục đích bảo vệ cho Hoàng đế sau khi ông qua đời.</a:t>
            </a:r>
            <a:endParaRPr lang="en-US" sz="2000" dirty="0">
              <a:latin typeface="+mj-lt"/>
            </a:endParaRPr>
          </a:p>
        </p:txBody>
      </p:sp>
    </p:spTree>
    <p:extLst>
      <p:ext uri="{BB962C8B-B14F-4D97-AF65-F5344CB8AC3E}">
        <p14:creationId xmlns:p14="http://schemas.microsoft.com/office/powerpoint/2010/main" val="4580666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smtClean="0">
                <a:solidFill>
                  <a:srgbClr val="FF0000"/>
                </a:solidFill>
                <a:latin typeface="Times New Roman" pitchFamily="18" charset="0"/>
                <a:cs typeface="Times New Roman" pitchFamily="18" charset="0"/>
              </a:rPr>
              <a:t>TIẾT 19- BÀI 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21"/>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r>
              <a:rPr lang="en-US" sz="2800" b="1" dirty="0" smtClean="0">
                <a:solidFill>
                  <a:srgbClr val="0070C0"/>
                </a:solidFill>
                <a:latin typeface="Times New Roman" pitchFamily="18" charset="0"/>
                <a:cs typeface="Times New Roman" pitchFamily="18" charset="0"/>
              </a:rPr>
              <a:t>IV. </a:t>
            </a:r>
            <a:r>
              <a:rPr lang="en-US" sz="2800" b="1" dirty="0" err="1">
                <a:solidFill>
                  <a:srgbClr val="0070C0"/>
                </a:solidFill>
                <a:latin typeface="Times New Roman" pitchFamily="18" charset="0"/>
                <a:cs typeface="Times New Roman" pitchFamily="18" charset="0"/>
              </a:rPr>
              <a:t>Thành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tựu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tiêu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biểu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của</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văn</a:t>
            </a:r>
            <a:r>
              <a:rPr lang="en-US" sz="2800" b="1" dirty="0">
                <a:solidFill>
                  <a:srgbClr val="0070C0"/>
                </a:solidFill>
                <a:latin typeface="Times New Roman" pitchFamily="18" charset="0"/>
                <a:cs typeface="Times New Roman" pitchFamily="18" charset="0"/>
              </a:rPr>
              <a:t> minh </a:t>
            </a:r>
            <a:r>
              <a:rPr lang="en-US" sz="2800" b="1" dirty="0" err="1">
                <a:solidFill>
                  <a:srgbClr val="0070C0"/>
                </a:solidFill>
                <a:latin typeface="Times New Roman" pitchFamily="18" charset="0"/>
                <a:cs typeface="Times New Roman" pitchFamily="18" charset="0"/>
              </a:rPr>
              <a:t>Trung</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Quốc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cổ</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đại</a:t>
            </a:r>
            <a:endParaRPr lang="en-US" sz="2800" dirty="0">
              <a:solidFill>
                <a:srgbClr val="0070C0"/>
              </a:solidFill>
              <a:latin typeface="Times New Roman" pitchFamily="18" charset="0"/>
              <a:cs typeface="Times New Roman" pitchFamily="18" charset="0"/>
            </a:endParaRPr>
          </a:p>
        </p:txBody>
      </p:sp>
      <p:sp>
        <p:nvSpPr>
          <p:cNvPr id="3" name="TextBox 2"/>
          <p:cNvSpPr txBox="1"/>
          <p:nvPr/>
        </p:nvSpPr>
        <p:spPr>
          <a:xfrm>
            <a:off x="245076" y="2158891"/>
            <a:ext cx="8915400" cy="1231106"/>
          </a:xfrm>
          <a:prstGeom prst="rect">
            <a:avLst/>
          </a:prstGeom>
          <a:solidFill>
            <a:schemeClr val="bg1"/>
          </a:solidFill>
        </p:spPr>
        <p:txBody>
          <a:bodyPr wrap="square" rtlCol="0">
            <a:spAutoFit/>
          </a:bodyPr>
          <a:lstStyle/>
          <a:p>
            <a:pPr algn="ctr"/>
            <a:r>
              <a:rPr lang="en-US" sz="2800" b="1" dirty="0" err="1" smtClean="0">
                <a:solidFill>
                  <a:srgbClr val="FF0000"/>
                </a:solidFill>
                <a:latin typeface="Times New Roman" pitchFamily="18" charset="0"/>
                <a:cs typeface="Times New Roman" pitchFamily="18" charset="0"/>
              </a:rPr>
              <a:t>Phiếu</a:t>
            </a:r>
            <a:r>
              <a:rPr lang="en-US" sz="2800" b="1" dirty="0" smtClean="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tập</a:t>
            </a:r>
            <a:endParaRPr lang="en-US" sz="2800" b="1" dirty="0" smtClean="0">
              <a:solidFill>
                <a:srgbClr val="FF0000"/>
              </a:solidFill>
              <a:latin typeface="Times New Roman" pitchFamily="18" charset="0"/>
              <a:cs typeface="Times New Roman" pitchFamily="18" charset="0"/>
            </a:endParaRPr>
          </a:p>
          <a:p>
            <a:pPr algn="ctr"/>
            <a:endParaRPr lang="en-US" sz="2800" b="1" dirty="0">
              <a:solidFill>
                <a:srgbClr val="FF0000"/>
              </a:solidFill>
              <a:latin typeface="Times New Roman" pitchFamily="18" charset="0"/>
              <a:cs typeface="Times New Roman" pitchFamily="18" charset="0"/>
            </a:endParaRP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202075262"/>
              </p:ext>
            </p:extLst>
          </p:nvPr>
        </p:nvGraphicFramePr>
        <p:xfrm>
          <a:off x="397476" y="2807395"/>
          <a:ext cx="8610600" cy="3364992"/>
        </p:xfrm>
        <a:graphic>
          <a:graphicData uri="http://schemas.openxmlformats.org/drawingml/2006/table">
            <a:tbl>
              <a:tblPr firstRow="1" firstCol="1" bandRow="1">
                <a:tableStyleId>{5C22544A-7EE6-4342-B048-85BDC9FD1C3A}</a:tableStyleId>
              </a:tblPr>
              <a:tblGrid>
                <a:gridCol w="2674949">
                  <a:extLst>
                    <a:ext uri="{9D8B030D-6E8A-4147-A177-3AD203B41FA5}">
                      <a16:colId xmlns:a16="http://schemas.microsoft.com/office/drawing/2014/main" val="20000"/>
                    </a:ext>
                  </a:extLst>
                </a:gridCol>
                <a:gridCol w="5935651">
                  <a:extLst>
                    <a:ext uri="{9D8B030D-6E8A-4147-A177-3AD203B41FA5}">
                      <a16:colId xmlns:a16="http://schemas.microsoft.com/office/drawing/2014/main" val="20001"/>
                    </a:ext>
                  </a:extLst>
                </a:gridCol>
              </a:tblGrid>
              <a:tr h="407566">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407566">
                <a:tc>
                  <a:txBody>
                    <a:bodyPr/>
                    <a:lstStyle/>
                    <a:p>
                      <a:pPr algn="just"/>
                      <a:r>
                        <a:rPr lang="en-US" sz="2400" dirty="0" err="1">
                          <a:effectLst/>
                          <a:latin typeface="Times New Roman" pitchFamily="18" charset="0"/>
                          <a:cs typeface="Times New Roman" pitchFamily="18" charset="0"/>
                        </a:rPr>
                        <a:t>Tư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tưởng</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407566">
                <a:tc>
                  <a:txBody>
                    <a:bodyPr/>
                    <a:lstStyle/>
                    <a:p>
                      <a:pPr algn="just"/>
                      <a:r>
                        <a:rPr lang="en-US" sz="2400" dirty="0" err="1">
                          <a:effectLst/>
                          <a:latin typeface="Times New Roman" pitchFamily="18" charset="0"/>
                          <a:cs typeface="Times New Roman" pitchFamily="18" charset="0"/>
                        </a:rPr>
                        <a:t>Chữ</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viết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407566">
                <a:tc>
                  <a:txBody>
                    <a:bodyPr/>
                    <a:lstStyle/>
                    <a:p>
                      <a:pPr algn="just"/>
                      <a:r>
                        <a:rPr lang="en-US" sz="2400">
                          <a:effectLst/>
                          <a:latin typeface="Times New Roman" pitchFamily="18" charset="0"/>
                          <a:cs typeface="Times New Roman" pitchFamily="18" charset="0"/>
                        </a:rPr>
                        <a:t>Văn học</a:t>
                      </a:r>
                    </a:p>
                  </a:txBody>
                  <a:tcPr marL="68580" marR="68580" marT="0" marB="0"/>
                </a:tc>
                <a:tc>
                  <a:txBody>
                    <a:bodyPr/>
                    <a:lstStyle/>
                    <a:p>
                      <a:pPr algn="just">
                        <a:lnSpc>
                          <a:spcPct val="115000"/>
                        </a:lnSpc>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r h="407566">
                <a:tc>
                  <a:txBody>
                    <a:bodyPr/>
                    <a:lstStyle/>
                    <a:p>
                      <a:pPr algn="just"/>
                      <a:r>
                        <a:rPr lang="en-US" sz="2400">
                          <a:effectLst/>
                          <a:latin typeface="Times New Roman" pitchFamily="18" charset="0"/>
                          <a:cs typeface="Times New Roman" pitchFamily="18" charset="0"/>
                        </a:rPr>
                        <a:t>Sử học</a:t>
                      </a:r>
                    </a:p>
                  </a:txBody>
                  <a:tcPr marL="68580" marR="68580" marT="0" marB="0"/>
                </a:tc>
                <a:tc>
                  <a:txBody>
                    <a:bodyPr/>
                    <a:lstStyle/>
                    <a:p>
                      <a:pPr algn="just">
                        <a:lnSpc>
                          <a:spcPct val="115000"/>
                        </a:lnSpc>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4"/>
                  </a:ext>
                </a:extLst>
              </a:tr>
              <a:tr h="407566">
                <a:tc>
                  <a:txBody>
                    <a:bodyPr/>
                    <a:lstStyle/>
                    <a:p>
                      <a:pPr algn="just"/>
                      <a:r>
                        <a:rPr lang="en-US" sz="2400" spc="-20" dirty="0">
                          <a:effectLst/>
                          <a:latin typeface="Times New Roman" pitchFamily="18" charset="0"/>
                          <a:cs typeface="Times New Roman" pitchFamily="18" charset="0"/>
                        </a:rPr>
                        <a:t>Y </a:t>
                      </a:r>
                      <a:r>
                        <a:rPr lang="en-US" sz="2400" spc="-2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5"/>
                  </a:ext>
                </a:extLst>
              </a:tr>
              <a:tr h="398943">
                <a:tc>
                  <a:txBody>
                    <a:bodyPr/>
                    <a:lstStyle/>
                    <a:p>
                      <a:pPr algn="just"/>
                      <a:r>
                        <a:rPr lang="en-US" sz="2400" dirty="0" err="1">
                          <a:effectLst/>
                          <a:latin typeface="Times New Roman" pitchFamily="18" charset="0"/>
                          <a:cs typeface="Times New Roman" pitchFamily="18" charset="0"/>
                        </a:rPr>
                        <a:t>Khoa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học-kĩ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thuật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6"/>
                  </a:ext>
                </a:extLst>
              </a:tr>
              <a:tr h="407566">
                <a:tc>
                  <a:txBody>
                    <a:bodyPr/>
                    <a:lstStyle/>
                    <a:p>
                      <a:pPr algn="just"/>
                      <a:r>
                        <a:rPr lang="en-US" sz="2400">
                          <a:effectLst/>
                          <a:latin typeface="Times New Roman" pitchFamily="18" charset="0"/>
                          <a:cs typeface="Times New Roman" pitchFamily="18" charset="0"/>
                        </a:rPr>
                        <a:t>Kiến trúc</a:t>
                      </a:r>
                    </a:p>
                  </a:txBody>
                  <a:tcPr marL="68580" marR="68580" marT="0" marB="0"/>
                </a:tc>
                <a:tc>
                  <a:txBody>
                    <a:bodyPr/>
                    <a:lstStyle/>
                    <a:p>
                      <a:pPr algn="just">
                        <a:lnSpc>
                          <a:spcPct val="115000"/>
                        </a:lnSpc>
                        <a:spcAft>
                          <a:spcPts val="60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7736307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91682" y="260648"/>
            <a:ext cx="5976664" cy="1008112"/>
          </a:xfrm>
          <a:prstGeom prst="rec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NHIỆM VỤ CỦA CÁC NHÓM</a:t>
            </a:r>
            <a:endParaRPr lang="en-US" sz="3600" dirty="0">
              <a:solidFill>
                <a:schemeClr val="tx1"/>
              </a:solidFill>
              <a:latin typeface="Times New Roman" pitchFamily="18" charset="0"/>
              <a:cs typeface="Times New Roman" pitchFamily="18" charset="0"/>
            </a:endParaRPr>
          </a:p>
        </p:txBody>
      </p:sp>
      <p:sp>
        <p:nvSpPr>
          <p:cNvPr id="4" name="Rectangle 3"/>
          <p:cNvSpPr/>
          <p:nvPr/>
        </p:nvSpPr>
        <p:spPr>
          <a:xfrm>
            <a:off x="685800" y="1556792"/>
            <a:ext cx="7696200" cy="108012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1: </a:t>
            </a:r>
            <a:r>
              <a:rPr lang="en-US" sz="3200" dirty="0" err="1" smtClean="0">
                <a:solidFill>
                  <a:schemeClr val="tx1"/>
                </a:solidFill>
                <a:latin typeface="Times New Roman" pitchFamily="18" charset="0"/>
                <a:cs typeface="Times New Roman" pitchFamily="18" charset="0"/>
              </a:rPr>
              <a:t>Trình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bày</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thành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tựu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nổi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bật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về</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tư</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tưởng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chữ</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viết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thời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đại</a:t>
            </a:r>
            <a:r>
              <a:rPr lang="en-US" sz="3200" dirty="0" smtClean="0">
                <a:solidFill>
                  <a:schemeClr val="tx1"/>
                </a:solidFill>
                <a:latin typeface="Times New Roman" pitchFamily="18" charset="0"/>
                <a:cs typeface="Times New Roman" pitchFamily="18" charset="0"/>
              </a:rPr>
              <a:t> </a:t>
            </a:r>
            <a:endParaRPr lang="en-US" sz="3200" dirty="0">
              <a:solidFill>
                <a:schemeClr val="tx1"/>
              </a:solidFill>
              <a:latin typeface="Times New Roman" pitchFamily="18" charset="0"/>
              <a:cs typeface="Times New Roman" pitchFamily="18" charset="0"/>
            </a:endParaRPr>
          </a:p>
        </p:txBody>
      </p:sp>
      <p:sp>
        <p:nvSpPr>
          <p:cNvPr id="10" name="Rectangle 9"/>
          <p:cNvSpPr/>
          <p:nvPr/>
        </p:nvSpPr>
        <p:spPr>
          <a:xfrm>
            <a:off x="685800" y="4149080"/>
            <a:ext cx="7696200" cy="1080120"/>
          </a:xfrm>
          <a:prstGeom prst="rect">
            <a:avLst/>
          </a:prstGeom>
          <a:solidFill>
            <a:schemeClr val="accent1">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3</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bày</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tựu</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nổi</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bật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về</a:t>
            </a:r>
            <a:r>
              <a:rPr lang="en-US" sz="3200" dirty="0">
                <a:solidFill>
                  <a:schemeClr val="tx1"/>
                </a:solidFill>
                <a:latin typeface="Times New Roman" pitchFamily="18" charset="0"/>
                <a:cs typeface="Times New Roman" pitchFamily="18" charset="0"/>
              </a:rPr>
              <a:t> </a:t>
            </a:r>
            <a:r>
              <a:rPr lang="en-US" sz="3200" dirty="0" smtClean="0">
                <a:solidFill>
                  <a:schemeClr val="tx1"/>
                </a:solidFill>
                <a:latin typeface="Times New Roman" pitchFamily="18" charset="0"/>
                <a:cs typeface="Times New Roman" pitchFamily="18" charset="0"/>
              </a:rPr>
              <a:t>y </a:t>
            </a:r>
            <a:r>
              <a:rPr lang="en-US" sz="3200" dirty="0" err="1" smtClean="0">
                <a:solidFill>
                  <a:schemeClr val="tx1"/>
                </a:solidFill>
                <a:latin typeface="Times New Roman" pitchFamily="18" charset="0"/>
                <a:cs typeface="Times New Roman" pitchFamily="18" charset="0"/>
              </a:rPr>
              <a:t>học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khoa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học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kĩ</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thuật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Trung</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đại</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13" name="Rectangle 12"/>
          <p:cNvSpPr/>
          <p:nvPr/>
        </p:nvSpPr>
        <p:spPr>
          <a:xfrm>
            <a:off x="685800" y="5476472"/>
            <a:ext cx="7696200" cy="1381527"/>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chemeClr val="tx1"/>
                </a:solidFill>
                <a:latin typeface="Times New Roman" pitchFamily="18" charset="0"/>
                <a:cs typeface="Times New Roman" pitchFamily="18" charset="0"/>
              </a:rPr>
              <a:t>Nhóm</a:t>
            </a:r>
            <a:r>
              <a:rPr lang="en-US" sz="3200" dirty="0">
                <a:solidFill>
                  <a:schemeClr val="tx1"/>
                </a:solidFill>
                <a:latin typeface="Times New Roman" pitchFamily="18" charset="0"/>
                <a:cs typeface="Times New Roman" pitchFamily="18" charset="0"/>
              </a:rPr>
              <a:t> </a:t>
            </a:r>
            <a:r>
              <a:rPr lang="en-US" sz="3200" dirty="0" smtClean="0">
                <a:solidFill>
                  <a:schemeClr val="tx1"/>
                </a:solidFill>
                <a:latin typeface="Times New Roman" pitchFamily="18" charset="0"/>
                <a:cs typeface="Times New Roman" pitchFamily="18" charset="0"/>
              </a:rPr>
              <a:t>4: </a:t>
            </a:r>
            <a:r>
              <a:rPr lang="en-US" sz="3200" dirty="0" err="1" smtClean="0">
                <a:solidFill>
                  <a:schemeClr val="tx1"/>
                </a:solidFill>
                <a:latin typeface="Times New Roman" pitchFamily="18" charset="0"/>
                <a:cs typeface="Times New Roman" pitchFamily="18" charset="0"/>
              </a:rPr>
              <a:t>Công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trình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kiến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trúc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tiêu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biểu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Trung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Quốc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thời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cổ</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đại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là</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gì</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Nêu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một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vài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nét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nổi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bật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về</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a:t>
            </a:r>
            <a:r>
              <a:rPr lang="en-US" sz="3200" dirty="0" err="1" smtClean="0">
                <a:solidFill>
                  <a:schemeClr val="tx1"/>
                </a:solidFill>
                <a:latin typeface="Times New Roman" pitchFamily="18" charset="0"/>
                <a:cs typeface="Times New Roman" pitchFamily="18" charset="0"/>
              </a:rPr>
              <a:t>ông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trình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đó</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8" name="Rectangle 7"/>
          <p:cNvSpPr/>
          <p:nvPr/>
        </p:nvSpPr>
        <p:spPr>
          <a:xfrm>
            <a:off x="685800" y="2852936"/>
            <a:ext cx="7696200" cy="1080120"/>
          </a:xfrm>
          <a:prstGeom prst="rect">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2: </a:t>
            </a:r>
            <a:r>
              <a:rPr lang="en-US" sz="3200" dirty="0" err="1" smtClean="0">
                <a:solidFill>
                  <a:schemeClr val="tx1"/>
                </a:solidFill>
                <a:latin typeface="Times New Roman" pitchFamily="18" charset="0"/>
                <a:cs typeface="Times New Roman" pitchFamily="18" charset="0"/>
              </a:rPr>
              <a:t>Văn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học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sử</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học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cổ</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đại</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đạt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được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thành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tựu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như</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thế</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065232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3"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52400"/>
            <a:ext cx="7696200" cy="108012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1: </a:t>
            </a:r>
            <a:r>
              <a:rPr lang="en-US" sz="3200" dirty="0" err="1" smtClean="0">
                <a:solidFill>
                  <a:schemeClr val="tx1"/>
                </a:solidFill>
                <a:latin typeface="Times New Roman" pitchFamily="18" charset="0"/>
                <a:cs typeface="Times New Roman" pitchFamily="18" charset="0"/>
              </a:rPr>
              <a:t>Trình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bày</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thành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tựu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nổi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bật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về</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tư</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tưởng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chữ</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viết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thời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đại</a:t>
            </a:r>
            <a:r>
              <a:rPr lang="en-US" sz="3200" dirty="0" smtClean="0">
                <a:solidFill>
                  <a:schemeClr val="tx1"/>
                </a:solidFill>
                <a:latin typeface="Times New Roman" pitchFamily="18" charset="0"/>
                <a:cs typeface="Times New Roman" pitchFamily="18" charset="0"/>
              </a:rPr>
              <a:t> </a:t>
            </a:r>
            <a:endParaRPr lang="en-US" sz="3200" dirty="0">
              <a:solidFill>
                <a:schemeClr val="tx1"/>
              </a:solidFill>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033511613"/>
              </p:ext>
            </p:extLst>
          </p:nvPr>
        </p:nvGraphicFramePr>
        <p:xfrm>
          <a:off x="228600" y="1752602"/>
          <a:ext cx="8779476" cy="4912830"/>
        </p:xfrm>
        <a:graphic>
          <a:graphicData uri="http://schemas.openxmlformats.org/drawingml/2006/table">
            <a:tbl>
              <a:tblPr firstRow="1" firstCol="1" bandRow="1">
                <a:tableStyleId>{5C22544A-7EE6-4342-B048-85BDC9FD1C3A}</a:tableStyleId>
              </a:tblPr>
              <a:tblGrid>
                <a:gridCol w="2727411">
                  <a:extLst>
                    <a:ext uri="{9D8B030D-6E8A-4147-A177-3AD203B41FA5}">
                      <a16:colId xmlns:a16="http://schemas.microsoft.com/office/drawing/2014/main" val="20000"/>
                    </a:ext>
                  </a:extLst>
                </a:gridCol>
                <a:gridCol w="6052065">
                  <a:extLst>
                    <a:ext uri="{9D8B030D-6E8A-4147-A177-3AD203B41FA5}">
                      <a16:colId xmlns:a16="http://schemas.microsoft.com/office/drawing/2014/main" val="20001"/>
                    </a:ext>
                  </a:extLst>
                </a:gridCol>
              </a:tblGrid>
              <a:tr h="570851">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553129">
                <a:tc>
                  <a:txBody>
                    <a:bodyPr/>
                    <a:lstStyle/>
                    <a:p>
                      <a:pPr algn="just"/>
                      <a:r>
                        <a:rPr lang="en-US" sz="2400" dirty="0" err="1">
                          <a:effectLst/>
                          <a:latin typeface="Times New Roman" pitchFamily="18" charset="0"/>
                          <a:cs typeface="Times New Roman" pitchFamily="18" charset="0"/>
                        </a:rPr>
                        <a:t>Tư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tưởng</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553129">
                <a:tc>
                  <a:txBody>
                    <a:bodyPr/>
                    <a:lstStyle/>
                    <a:p>
                      <a:pPr algn="just"/>
                      <a:r>
                        <a:rPr lang="en-US" sz="2400" dirty="0" err="1">
                          <a:effectLst/>
                          <a:latin typeface="Times New Roman" pitchFamily="18" charset="0"/>
                          <a:cs typeface="Times New Roman" pitchFamily="18" charset="0"/>
                        </a:rPr>
                        <a:t>Chữ</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viết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smtClean="0">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2"/>
                  </a:ext>
                </a:extLst>
              </a:tr>
              <a:tr h="553129">
                <a:tc>
                  <a:txBody>
                    <a:bodyPr/>
                    <a:lstStyle/>
                    <a:p>
                      <a:pPr algn="just"/>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3"/>
                  </a:ext>
                </a:extLst>
              </a:tr>
              <a:tr h="589160">
                <a:tc>
                  <a:txBody>
                    <a:bodyPr/>
                    <a:lstStyle/>
                    <a:p>
                      <a:pPr algn="just"/>
                      <a:r>
                        <a:rPr lang="en-US" sz="2400" dirty="0" err="1">
                          <a:effectLst/>
                          <a:latin typeface="Times New Roman" pitchFamily="18" charset="0"/>
                          <a:cs typeface="Times New Roman" pitchFamily="18" charset="0"/>
                        </a:rPr>
                        <a:t>Sử</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4"/>
                  </a:ext>
                </a:extLst>
              </a:tr>
              <a:tr h="553129">
                <a:tc>
                  <a:txBody>
                    <a:bodyPr/>
                    <a:lstStyle/>
                    <a:p>
                      <a:pPr algn="just"/>
                      <a:r>
                        <a:rPr lang="en-US" sz="2400" spc="-20" dirty="0">
                          <a:effectLst/>
                          <a:latin typeface="Times New Roman" pitchFamily="18" charset="0"/>
                          <a:cs typeface="Times New Roman" pitchFamily="18" charset="0"/>
                        </a:rPr>
                        <a:t>Y </a:t>
                      </a:r>
                      <a:r>
                        <a:rPr lang="en-US" sz="2400" spc="-2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5"/>
                  </a:ext>
                </a:extLst>
              </a:tr>
              <a:tr h="541427">
                <a:tc>
                  <a:txBody>
                    <a:bodyPr/>
                    <a:lstStyle/>
                    <a:p>
                      <a:pPr algn="just"/>
                      <a:r>
                        <a:rPr lang="en-US" sz="2400" dirty="0" err="1">
                          <a:effectLst/>
                          <a:latin typeface="Times New Roman" pitchFamily="18" charset="0"/>
                          <a:cs typeface="Times New Roman" pitchFamily="18" charset="0"/>
                        </a:rPr>
                        <a:t>Khoa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học-kĩ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thuật</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6"/>
                  </a:ext>
                </a:extLst>
              </a:tr>
              <a:tr h="998876">
                <a:tc>
                  <a:txBody>
                    <a:bodyPr/>
                    <a:lstStyle/>
                    <a:p>
                      <a:pPr algn="just"/>
                      <a:r>
                        <a:rPr lang="en-US" sz="2400" dirty="0" err="1">
                          <a:effectLst/>
                          <a:latin typeface="Times New Roman" pitchFamily="18" charset="0"/>
                          <a:cs typeface="Times New Roman" pitchFamily="18" charset="0"/>
                        </a:rPr>
                        <a:t>Kiến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trúc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7"/>
                  </a:ext>
                </a:extLst>
              </a:tr>
            </a:tbl>
          </a:graphicData>
        </a:graphic>
      </p:graphicFrame>
      <p:sp>
        <p:nvSpPr>
          <p:cNvPr id="2" name="TextBox 1"/>
          <p:cNvSpPr txBox="1"/>
          <p:nvPr/>
        </p:nvSpPr>
        <p:spPr>
          <a:xfrm>
            <a:off x="3034144" y="2313710"/>
            <a:ext cx="5973931" cy="548099"/>
          </a:xfrm>
          <a:prstGeom prst="rect">
            <a:avLst/>
          </a:prstGeom>
          <a:noFill/>
        </p:spPr>
        <p:txBody>
          <a:bodyPr wrap="square" rtlCol="0">
            <a:spAutoFit/>
          </a:bodyPr>
          <a:lstStyle/>
          <a:p>
            <a:pPr algn="just">
              <a:lnSpc>
                <a:spcPct val="115000"/>
              </a:lnSpc>
              <a:spcAft>
                <a:spcPts val="600"/>
              </a:spcAft>
            </a:pPr>
            <a:r>
              <a:rPr lang="vi-VN" sz="2800" dirty="0">
                <a:solidFill>
                  <a:schemeClr val="dk1"/>
                </a:solidFill>
                <a:latin typeface="Times New Roman" pitchFamily="18" charset="0"/>
                <a:cs typeface="Times New Roman" pitchFamily="18" charset="0"/>
              </a:rPr>
              <a:t>Nho </a:t>
            </a:r>
            <a:r>
              <a:rPr lang="vi-VN" sz="2800" dirty="0" smtClean="0">
                <a:solidFill>
                  <a:schemeClr val="dk1"/>
                </a:solidFill>
                <a:latin typeface="Times New Roman" pitchFamily="18" charset="0"/>
                <a:cs typeface="Times New Roman" pitchFamily="18" charset="0"/>
              </a:rPr>
              <a:t>gi</a:t>
            </a:r>
            <a:r>
              <a:rPr lang="en-US" sz="2800" dirty="0" err="1" smtClean="0">
                <a:solidFill>
                  <a:schemeClr val="dk1"/>
                </a:solidFill>
                <a:latin typeface="Times New Roman" pitchFamily="18" charset="0"/>
                <a:cs typeface="Times New Roman" pitchFamily="18" charset="0"/>
              </a:rPr>
              <a:t>áo</a:t>
            </a:r>
            <a:endParaRPr lang="en-US" sz="28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7857673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10800000" flipV="1">
            <a:off x="152400" y="4842807"/>
            <a:ext cx="8762999" cy="1938992"/>
          </a:xfrm>
          <a:prstGeom prst="rect">
            <a:avLst/>
          </a:prstGeom>
          <a:noFill/>
        </p:spPr>
        <p:txBody>
          <a:bodyPr wrap="square" rtlCol="0">
            <a:spAutoFit/>
          </a:bodyPr>
          <a:lstStyle/>
          <a:p>
            <a:r>
              <a:rPr lang="vi-VN" sz="2400" b="1" dirty="0">
                <a:latin typeface="+mj-lt"/>
              </a:rPr>
              <a:t>Nho giáo</a:t>
            </a:r>
            <a:r>
              <a:rPr lang="vi-VN" sz="2400" dirty="0">
                <a:latin typeface="+mj-lt"/>
              </a:rPr>
              <a:t> (</a:t>
            </a:r>
            <a:r>
              <a:rPr lang="ja-JP" altLang="en-US" sz="2400" dirty="0">
                <a:latin typeface="+mj-lt"/>
              </a:rPr>
              <a:t>儒教</a:t>
            </a:r>
            <a:r>
              <a:rPr lang="en-US" altLang="ja-JP" sz="2400" dirty="0">
                <a:latin typeface="+mj-lt"/>
              </a:rPr>
              <a:t>), </a:t>
            </a:r>
            <a:r>
              <a:rPr lang="vi-VN" sz="2400" dirty="0">
                <a:latin typeface="+mj-lt"/>
              </a:rPr>
              <a:t>còn gọi là </a:t>
            </a:r>
            <a:r>
              <a:rPr lang="vi-VN" sz="2400" b="1" dirty="0">
                <a:latin typeface="+mj-lt"/>
              </a:rPr>
              <a:t>đạo Nho</a:t>
            </a:r>
            <a:r>
              <a:rPr lang="vi-VN" sz="2400" dirty="0">
                <a:latin typeface="+mj-lt"/>
              </a:rPr>
              <a:t> hay </a:t>
            </a:r>
            <a:r>
              <a:rPr lang="vi-VN" sz="2400" b="1" dirty="0">
                <a:latin typeface="+mj-lt"/>
              </a:rPr>
              <a:t>đạo Khổng </a:t>
            </a:r>
            <a:r>
              <a:rPr lang="vi-VN" sz="2400" dirty="0">
                <a:latin typeface="+mj-lt"/>
              </a:rPr>
              <a:t> là một hệ thống </a:t>
            </a:r>
            <a:r>
              <a:rPr lang="vi-VN" sz="2400" dirty="0">
                <a:latin typeface="+mj-lt"/>
                <a:hlinkClick r:id="rId2" tooltip="Đạo đức"/>
              </a:rPr>
              <a:t>đạo đức</a:t>
            </a:r>
            <a:r>
              <a:rPr lang="vi-VN" sz="2400" dirty="0">
                <a:latin typeface="+mj-lt"/>
              </a:rPr>
              <a:t>, </a:t>
            </a:r>
            <a:r>
              <a:rPr lang="vi-VN" sz="2400" dirty="0">
                <a:latin typeface="+mj-lt"/>
                <a:hlinkClick r:id="rId3" tooltip="Triết học xã hội"/>
              </a:rPr>
              <a:t>triết học xã hội</a:t>
            </a:r>
            <a:r>
              <a:rPr lang="vi-VN" sz="2400" dirty="0">
                <a:latin typeface="+mj-lt"/>
              </a:rPr>
              <a:t>, </a:t>
            </a:r>
            <a:r>
              <a:rPr lang="vi-VN" sz="2400" dirty="0">
                <a:latin typeface="+mj-lt"/>
                <a:hlinkClick r:id="rId4" tooltip="Triết học giáo dục"/>
              </a:rPr>
              <a:t>triết lý giáo dục</a:t>
            </a:r>
            <a:r>
              <a:rPr lang="vi-VN" sz="2400" dirty="0">
                <a:latin typeface="+mj-lt"/>
              </a:rPr>
              <a:t> và </a:t>
            </a:r>
            <a:r>
              <a:rPr lang="vi-VN" sz="2400" dirty="0">
                <a:latin typeface="+mj-lt"/>
                <a:hlinkClick r:id="rId5" tooltip="Triết học chính trị"/>
              </a:rPr>
              <a:t>triết học chính trị</a:t>
            </a:r>
            <a:r>
              <a:rPr lang="vi-VN" sz="2400" dirty="0">
                <a:latin typeface="+mj-lt"/>
              </a:rPr>
              <a:t> do </a:t>
            </a:r>
            <a:r>
              <a:rPr lang="vi-VN" sz="2400" dirty="0">
                <a:latin typeface="+mj-lt"/>
                <a:hlinkClick r:id="rId6" tooltip="Khổng Tử"/>
              </a:rPr>
              <a:t>Khổng Tử</a:t>
            </a:r>
            <a:r>
              <a:rPr lang="vi-VN" sz="2400" dirty="0">
                <a:latin typeface="+mj-lt"/>
              </a:rPr>
              <a:t> đề xướng và được các môn đồ của ông phát triển với mục đích xây dựng một xã hội hài hòa, trong đó con người biết ứng xử theo lẽ phải và đạo </a:t>
            </a:r>
            <a:r>
              <a:rPr lang="vi-VN" sz="2400" dirty="0" smtClean="0">
                <a:latin typeface="+mj-lt"/>
              </a:rPr>
              <a:t>đức</a:t>
            </a:r>
            <a:r>
              <a:rPr lang="vi-VN" sz="2400" dirty="0" smtClean="0"/>
              <a:t>,</a:t>
            </a:r>
            <a:r>
              <a:rPr lang="vi-VN" sz="2400" dirty="0" smtClean="0">
                <a:latin typeface="+mj-lt"/>
              </a:rPr>
              <a:t> </a:t>
            </a:r>
            <a:r>
              <a:rPr lang="vi-VN" sz="2400" dirty="0">
                <a:latin typeface="+mj-lt"/>
              </a:rPr>
              <a:t>đất nước thái bình, thịnh </a:t>
            </a:r>
            <a:r>
              <a:rPr lang="vi-VN" sz="2400" dirty="0" smtClean="0">
                <a:latin typeface="+mj-lt"/>
              </a:rPr>
              <a:t>vượng</a:t>
            </a:r>
            <a:endParaRPr lang="en-US" sz="2400" dirty="0">
              <a:latin typeface="+mj-lt"/>
            </a:endParaRPr>
          </a:p>
        </p:txBody>
      </p:sp>
      <p:pic>
        <p:nvPicPr>
          <p:cNvPr id="2050" name="Picture 2" descr="https://hoctruongdoi.com/wp-content/uploads/2018/04/10-b%C3%A0i-h%E1%BB%8Dc-v%E1%BB%81-cu%E1%BB%99c-s%E1%BB%91ng-c%E1%BB%A7a-%C4%91%E1%BB%A9c-kh%E1%BB%95ng-t%E1%BB%AD-s%E1%BA%BD-l%C3%A0m-thay-%C4%91%E1%BB%95i-cu%E1%BB%99c-%C4%91%E1%BB%9Di-b%E1%BA%A1n-1-500x28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131618"/>
            <a:ext cx="8229600" cy="4516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96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8303" y="762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05"/>
            <a:ext cx="8610600"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b="1" dirty="0">
                <a:solidFill>
                  <a:srgbClr val="0070C0"/>
                </a:solidFill>
                <a:latin typeface="Times New Roman" pitchFamily="18" charset="0"/>
                <a:cs typeface="Times New Roman" pitchFamily="18" charset="0"/>
              </a:rPr>
              <a:t>MỤC TIÊU CẦN ĐẠT</a:t>
            </a:r>
            <a:endParaRPr lang="en-US" sz="3200" dirty="0">
              <a:solidFill>
                <a:srgbClr val="0070C0"/>
              </a:solidFill>
              <a:latin typeface="Times New Roman" pitchFamily="18" charset="0"/>
              <a:cs typeface="Times New Roman" pitchFamily="18" charset="0"/>
            </a:endParaRPr>
          </a:p>
          <a:p>
            <a:pPr algn="just"/>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thiệu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đặc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điểm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về</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điều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kiện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tự</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nhiên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Trung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Quốc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cổ</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đại</a:t>
            </a:r>
            <a:r>
              <a:rPr lang="en-US" sz="3200" dirty="0">
                <a:latin typeface="Times New Roman" pitchFamily="18" charset="0"/>
                <a:cs typeface="Times New Roman" pitchFamily="18" charset="0"/>
              </a:rPr>
              <a:t>.</a:t>
            </a:r>
          </a:p>
          <a:p>
            <a:pPr algn="just"/>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Mô</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trình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thống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lãnh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thổ</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sự</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lập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chế</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kiến</a:t>
            </a:r>
            <a:r>
              <a:rPr lang="en-US" sz="3200" dirty="0">
                <a:latin typeface="Times New Roman" pitchFamily="18" charset="0"/>
                <a:cs typeface="Times New Roman" pitchFamily="18" charset="0"/>
              </a:rPr>
              <a:t> ở </a:t>
            </a:r>
            <a:r>
              <a:rPr lang="en-US" sz="3200" dirty="0" err="1">
                <a:latin typeface="Times New Roman" pitchFamily="18" charset="0"/>
                <a:cs typeface="Times New Roman" pitchFamily="18" charset="0"/>
              </a:rPr>
              <a:t>Trung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Quốc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dưới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Thủy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Hoàng</a:t>
            </a:r>
            <a:r>
              <a:rPr lang="en-US" sz="3200" dirty="0">
                <a:latin typeface="Times New Roman" pitchFamily="18" charset="0"/>
                <a:cs typeface="Times New Roman" pitchFamily="18" charset="0"/>
              </a:rPr>
              <a:t>.</a:t>
            </a:r>
          </a:p>
          <a:p>
            <a:pPr algn="just"/>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dựng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trục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từ</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Hán</a:t>
            </a:r>
            <a:r>
              <a:rPr lang="en-US" sz="3200" dirty="0">
                <a:latin typeface="Times New Roman" pitchFamily="18" charset="0"/>
                <a:cs typeface="Times New Roman" pitchFamily="18" charset="0"/>
              </a:rPr>
              <a:t>, Nam </a:t>
            </a:r>
            <a:r>
              <a:rPr lang="en-US" sz="3200" dirty="0" err="1">
                <a:latin typeface="Times New Roman" pitchFamily="18" charset="0"/>
                <a:cs typeface="Times New Roman" pitchFamily="18" charset="0"/>
              </a:rPr>
              <a:t>Bắc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triều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đến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Tùy</a:t>
            </a:r>
            <a:r>
              <a:rPr lang="en-US" sz="3200" dirty="0">
                <a:latin typeface="Times New Roman" pitchFamily="18" charset="0"/>
                <a:cs typeface="Times New Roman" pitchFamily="18" charset="0"/>
              </a:rPr>
              <a:t>.</a:t>
            </a:r>
          </a:p>
          <a:p>
            <a:pPr algn="just"/>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Nêu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thành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tựu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chủ</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yếu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nền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văn</a:t>
            </a:r>
            <a:r>
              <a:rPr lang="en-US" sz="3200" dirty="0">
                <a:latin typeface="Times New Roman" pitchFamily="18" charset="0"/>
                <a:cs typeface="Times New Roman" pitchFamily="18" charset="0"/>
              </a:rPr>
              <a:t> minh </a:t>
            </a:r>
            <a:r>
              <a:rPr lang="en-US" sz="3200" dirty="0" err="1">
                <a:latin typeface="Times New Roman" pitchFamily="18" charset="0"/>
                <a:cs typeface="Times New Roman" pitchFamily="18" charset="0"/>
              </a:rPr>
              <a:t>Trung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Quốc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cổ</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đại</a:t>
            </a:r>
            <a:r>
              <a:rPr lang="en-US" sz="3200" dirty="0">
                <a:latin typeface="Times New Roman" pitchFamily="18" charset="0"/>
                <a:cs typeface="Times New Roman" pitchFamily="18" charset="0"/>
              </a:rPr>
              <a:t>.</a:t>
            </a:r>
          </a:p>
          <a:p>
            <a:pPr eaLnBrk="1" hangingPunct="1"/>
            <a:endParaRPr lang="en-US" dirty="0"/>
          </a:p>
        </p:txBody>
      </p:sp>
    </p:spTree>
    <p:extLst>
      <p:ext uri="{BB962C8B-B14F-4D97-AF65-F5344CB8AC3E}">
        <p14:creationId xmlns:p14="http://schemas.microsoft.com/office/powerpoint/2010/main" val="254989176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3"/>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hrnewbies.files.wordpress.com/2016/12/maxresdefault.jpg?w=863&amp;h=0&amp;crop=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8220075" cy="46196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4648200"/>
            <a:ext cx="8915400" cy="2308324"/>
          </a:xfrm>
          <a:prstGeom prst="rect">
            <a:avLst/>
          </a:prstGeom>
        </p:spPr>
        <p:txBody>
          <a:bodyPr wrap="square">
            <a:spAutoFit/>
          </a:bodyPr>
          <a:lstStyle/>
          <a:p>
            <a:r>
              <a:rPr lang="vi-VN" sz="2400" dirty="0">
                <a:solidFill>
                  <a:srgbClr val="222222"/>
                </a:solidFill>
                <a:latin typeface="+mj-lt"/>
              </a:rPr>
              <a:t>Khổng </a:t>
            </a:r>
            <a:r>
              <a:rPr lang="vi-VN" sz="2400" dirty="0" smtClean="0">
                <a:solidFill>
                  <a:srgbClr val="222222"/>
                </a:solidFill>
                <a:latin typeface="+mj-lt"/>
              </a:rPr>
              <a:t>Tử</a:t>
            </a:r>
            <a:r>
              <a:rPr lang="en-US" altLang="ja-JP" sz="2400" dirty="0" smtClean="0">
                <a:solidFill>
                  <a:srgbClr val="222222"/>
                </a:solidFill>
                <a:latin typeface="+mj-lt"/>
              </a:rPr>
              <a:t> </a:t>
            </a:r>
            <a:r>
              <a:rPr lang="vi-VN" sz="2400" dirty="0">
                <a:solidFill>
                  <a:srgbClr val="222222"/>
                </a:solidFill>
                <a:latin typeface="+mj-lt"/>
              </a:rPr>
              <a:t>còn gọi là Khổng Phu Tử </a:t>
            </a:r>
            <a:r>
              <a:rPr lang="en-US" sz="2400" dirty="0" err="1" smtClean="0">
                <a:solidFill>
                  <a:srgbClr val="222222"/>
                </a:solidFill>
                <a:latin typeface="+mj-lt"/>
              </a:rPr>
              <a:t>sinh</a:t>
            </a:r>
            <a:r>
              <a:rPr lang="en-US" sz="2400" dirty="0" smtClean="0">
                <a:solidFill>
                  <a:srgbClr val="222222"/>
                </a:solidFill>
                <a:latin typeface="+mj-lt"/>
              </a:rPr>
              <a:t> </a:t>
            </a:r>
            <a:r>
              <a:rPr lang="en-US" sz="2400" dirty="0" err="1" smtClean="0">
                <a:solidFill>
                  <a:srgbClr val="222222"/>
                </a:solidFill>
                <a:latin typeface="+mj-lt"/>
              </a:rPr>
              <a:t>ngày</a:t>
            </a:r>
            <a:r>
              <a:rPr lang="en-US" sz="2400" dirty="0" smtClean="0">
                <a:solidFill>
                  <a:srgbClr val="222222"/>
                </a:solidFill>
                <a:latin typeface="+mj-lt"/>
              </a:rPr>
              <a:t> </a:t>
            </a:r>
            <a:r>
              <a:rPr lang="en-US" altLang="ja-JP" sz="2400" dirty="0" smtClean="0">
                <a:solidFill>
                  <a:srgbClr val="222222"/>
                </a:solidFill>
                <a:latin typeface="+mj-lt"/>
              </a:rPr>
              <a:t>27 </a:t>
            </a:r>
            <a:r>
              <a:rPr lang="vi-VN" sz="2400" dirty="0">
                <a:solidFill>
                  <a:srgbClr val="222222"/>
                </a:solidFill>
                <a:latin typeface="+mj-lt"/>
              </a:rPr>
              <a:t>tháng 8 </a:t>
            </a:r>
            <a:r>
              <a:rPr lang="en-US" sz="2400" dirty="0" err="1" smtClean="0">
                <a:solidFill>
                  <a:srgbClr val="222222"/>
                </a:solidFill>
                <a:latin typeface="+mj-lt"/>
              </a:rPr>
              <a:t>năm</a:t>
            </a:r>
            <a:r>
              <a:rPr lang="vi-VN" sz="2400" dirty="0" smtClean="0">
                <a:solidFill>
                  <a:srgbClr val="222222"/>
                </a:solidFill>
                <a:latin typeface="+mj-lt"/>
              </a:rPr>
              <a:t> </a:t>
            </a:r>
            <a:r>
              <a:rPr lang="vi-VN" sz="2400" dirty="0">
                <a:solidFill>
                  <a:srgbClr val="222222"/>
                </a:solidFill>
                <a:latin typeface="+mj-lt"/>
              </a:rPr>
              <a:t>551 </a:t>
            </a:r>
            <a:r>
              <a:rPr lang="en-US" sz="2400" dirty="0" err="1" smtClean="0">
                <a:solidFill>
                  <a:srgbClr val="222222"/>
                </a:solidFill>
                <a:latin typeface="+mj-lt"/>
              </a:rPr>
              <a:t>mất</a:t>
            </a:r>
            <a:r>
              <a:rPr lang="en-US" sz="2400" dirty="0" smtClean="0">
                <a:solidFill>
                  <a:srgbClr val="222222"/>
                </a:solidFill>
                <a:latin typeface="+mj-lt"/>
              </a:rPr>
              <a:t> </a:t>
            </a:r>
            <a:r>
              <a:rPr lang="en-US" sz="2400" dirty="0" err="1" smtClean="0">
                <a:solidFill>
                  <a:srgbClr val="222222"/>
                </a:solidFill>
                <a:latin typeface="+mj-lt"/>
              </a:rPr>
              <a:t>ngày</a:t>
            </a:r>
            <a:r>
              <a:rPr lang="en-US" sz="2400" dirty="0" smtClean="0">
                <a:solidFill>
                  <a:srgbClr val="222222"/>
                </a:solidFill>
                <a:latin typeface="+mj-lt"/>
              </a:rPr>
              <a:t> </a:t>
            </a:r>
            <a:r>
              <a:rPr lang="vi-VN" sz="2400" dirty="0" smtClean="0">
                <a:solidFill>
                  <a:srgbClr val="222222"/>
                </a:solidFill>
                <a:latin typeface="+mj-lt"/>
              </a:rPr>
              <a:t>11 </a:t>
            </a:r>
            <a:r>
              <a:rPr lang="vi-VN" sz="2400" dirty="0">
                <a:solidFill>
                  <a:srgbClr val="222222"/>
                </a:solidFill>
                <a:latin typeface="+mj-lt"/>
              </a:rPr>
              <a:t>tháng 4 </a:t>
            </a:r>
            <a:r>
              <a:rPr lang="en-US" sz="2400" dirty="0" err="1" smtClean="0">
                <a:solidFill>
                  <a:srgbClr val="222222"/>
                </a:solidFill>
                <a:latin typeface="+mj-lt"/>
              </a:rPr>
              <a:t>năm</a:t>
            </a:r>
            <a:r>
              <a:rPr lang="en-US" sz="2400" dirty="0" smtClean="0">
                <a:solidFill>
                  <a:srgbClr val="222222"/>
                </a:solidFill>
                <a:latin typeface="+mj-lt"/>
              </a:rPr>
              <a:t> </a:t>
            </a:r>
            <a:r>
              <a:rPr lang="vi-VN" sz="2400" dirty="0" smtClean="0">
                <a:solidFill>
                  <a:srgbClr val="222222"/>
                </a:solidFill>
                <a:latin typeface="+mj-lt"/>
              </a:rPr>
              <a:t>479 </a:t>
            </a:r>
            <a:r>
              <a:rPr lang="vi-VN" sz="2400" dirty="0">
                <a:solidFill>
                  <a:srgbClr val="222222"/>
                </a:solidFill>
                <a:latin typeface="+mj-lt"/>
              </a:rPr>
              <a:t>TCN) là một nhà tư tưởng, nhà triết học, nhà giáo dục, nhà chính trị nổi tiếng người Trung Hoa, các bài giảng, lời dạy và triết lý của ông có ảnh hưởng sâu rộng đối với đời sống và tư tưởng của các dân tộc Đông Á. Người Trung Hoa đời sau đã tôn xưng ông là Vạn thế Sư biểu (Bậc thầy của muôn đời).</a:t>
            </a:r>
            <a:endParaRPr lang="en-US" sz="2400" dirty="0">
              <a:latin typeface="+mj-lt"/>
            </a:endParaRPr>
          </a:p>
        </p:txBody>
      </p:sp>
    </p:spTree>
    <p:extLst>
      <p:ext uri="{BB962C8B-B14F-4D97-AF65-F5344CB8AC3E}">
        <p14:creationId xmlns:p14="http://schemas.microsoft.com/office/powerpoint/2010/main" val="37780144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52400"/>
            <a:ext cx="7696200" cy="108012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1: </a:t>
            </a:r>
            <a:r>
              <a:rPr lang="en-US" sz="3200" dirty="0" err="1" smtClean="0">
                <a:solidFill>
                  <a:schemeClr val="tx1"/>
                </a:solidFill>
                <a:latin typeface="Times New Roman" pitchFamily="18" charset="0"/>
                <a:cs typeface="Times New Roman" pitchFamily="18" charset="0"/>
              </a:rPr>
              <a:t>Trình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bày</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thành</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tựu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nổi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bật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về</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tư</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tưởng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chữ</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viết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thời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đại</a:t>
            </a:r>
            <a:r>
              <a:rPr lang="en-US" sz="3200" dirty="0" smtClean="0">
                <a:solidFill>
                  <a:schemeClr val="tx1"/>
                </a:solidFill>
                <a:latin typeface="Times New Roman" pitchFamily="18" charset="0"/>
                <a:cs typeface="Times New Roman" pitchFamily="18" charset="0"/>
              </a:rPr>
              <a:t> </a:t>
            </a:r>
            <a:endParaRPr lang="en-US" sz="3200" dirty="0">
              <a:solidFill>
                <a:schemeClr val="tx1"/>
              </a:solidFill>
              <a:latin typeface="Times New Roman" pitchFamily="18" charset="0"/>
              <a:cs typeface="Times New Roman" pitchFamily="18" charset="0"/>
            </a:endParaRPr>
          </a:p>
        </p:txBody>
      </p:sp>
      <p:graphicFrame>
        <p:nvGraphicFramePr>
          <p:cNvPr id="7" name="Table 6"/>
          <p:cNvGraphicFramePr>
            <a:graphicFrameLocks noGrp="1"/>
          </p:cNvGraphicFramePr>
          <p:nvPr>
            <p:extLst/>
          </p:nvPr>
        </p:nvGraphicFramePr>
        <p:xfrm>
          <a:off x="228600" y="1752602"/>
          <a:ext cx="8779476" cy="4912830"/>
        </p:xfrm>
        <a:graphic>
          <a:graphicData uri="http://schemas.openxmlformats.org/drawingml/2006/table">
            <a:tbl>
              <a:tblPr firstRow="1" firstCol="1" bandRow="1">
                <a:tableStyleId>{5C22544A-7EE6-4342-B048-85BDC9FD1C3A}</a:tableStyleId>
              </a:tblPr>
              <a:tblGrid>
                <a:gridCol w="2727411">
                  <a:extLst>
                    <a:ext uri="{9D8B030D-6E8A-4147-A177-3AD203B41FA5}">
                      <a16:colId xmlns:a16="http://schemas.microsoft.com/office/drawing/2014/main" val="20000"/>
                    </a:ext>
                  </a:extLst>
                </a:gridCol>
                <a:gridCol w="6052065">
                  <a:extLst>
                    <a:ext uri="{9D8B030D-6E8A-4147-A177-3AD203B41FA5}">
                      <a16:colId xmlns:a16="http://schemas.microsoft.com/office/drawing/2014/main" val="20001"/>
                    </a:ext>
                  </a:extLst>
                </a:gridCol>
              </a:tblGrid>
              <a:tr h="570851">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553129">
                <a:tc>
                  <a:txBody>
                    <a:bodyPr/>
                    <a:lstStyle/>
                    <a:p>
                      <a:pPr algn="just"/>
                      <a:r>
                        <a:rPr lang="en-US" sz="2400" dirty="0" err="1">
                          <a:effectLst/>
                          <a:latin typeface="Times New Roman" pitchFamily="18" charset="0"/>
                          <a:cs typeface="Times New Roman" pitchFamily="18" charset="0"/>
                        </a:rPr>
                        <a:t>Tư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tưởng</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553129">
                <a:tc>
                  <a:txBody>
                    <a:bodyPr/>
                    <a:lstStyle/>
                    <a:p>
                      <a:pPr algn="just"/>
                      <a:r>
                        <a:rPr lang="en-US" sz="2400" dirty="0" err="1">
                          <a:effectLst/>
                          <a:latin typeface="Times New Roman" pitchFamily="18" charset="0"/>
                          <a:cs typeface="Times New Roman" pitchFamily="18" charset="0"/>
                        </a:rPr>
                        <a:t>Chữ</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viết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smtClean="0">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2"/>
                  </a:ext>
                </a:extLst>
              </a:tr>
              <a:tr h="553129">
                <a:tc>
                  <a:txBody>
                    <a:bodyPr/>
                    <a:lstStyle/>
                    <a:p>
                      <a:pPr algn="just"/>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3"/>
                  </a:ext>
                </a:extLst>
              </a:tr>
              <a:tr h="589160">
                <a:tc>
                  <a:txBody>
                    <a:bodyPr/>
                    <a:lstStyle/>
                    <a:p>
                      <a:pPr algn="just"/>
                      <a:r>
                        <a:rPr lang="en-US" sz="2400" dirty="0" err="1">
                          <a:effectLst/>
                          <a:latin typeface="Times New Roman" pitchFamily="18" charset="0"/>
                          <a:cs typeface="Times New Roman" pitchFamily="18" charset="0"/>
                        </a:rPr>
                        <a:t>Sử</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4"/>
                  </a:ext>
                </a:extLst>
              </a:tr>
              <a:tr h="553129">
                <a:tc>
                  <a:txBody>
                    <a:bodyPr/>
                    <a:lstStyle/>
                    <a:p>
                      <a:pPr algn="just"/>
                      <a:r>
                        <a:rPr lang="en-US" sz="2400" spc="-20" dirty="0">
                          <a:effectLst/>
                          <a:latin typeface="Times New Roman" pitchFamily="18" charset="0"/>
                          <a:cs typeface="Times New Roman" pitchFamily="18" charset="0"/>
                        </a:rPr>
                        <a:t>Y </a:t>
                      </a:r>
                      <a:r>
                        <a:rPr lang="en-US" sz="2400" spc="-2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5"/>
                  </a:ext>
                </a:extLst>
              </a:tr>
              <a:tr h="541427">
                <a:tc>
                  <a:txBody>
                    <a:bodyPr/>
                    <a:lstStyle/>
                    <a:p>
                      <a:pPr algn="just"/>
                      <a:r>
                        <a:rPr lang="en-US" sz="2400" dirty="0" err="1">
                          <a:effectLst/>
                          <a:latin typeface="Times New Roman" pitchFamily="18" charset="0"/>
                          <a:cs typeface="Times New Roman" pitchFamily="18" charset="0"/>
                        </a:rPr>
                        <a:t>Khoa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học-kĩ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thuật</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6"/>
                  </a:ext>
                </a:extLst>
              </a:tr>
              <a:tr h="998876">
                <a:tc>
                  <a:txBody>
                    <a:bodyPr/>
                    <a:lstStyle/>
                    <a:p>
                      <a:pPr algn="just"/>
                      <a:r>
                        <a:rPr lang="en-US" sz="2400" dirty="0" err="1">
                          <a:effectLst/>
                          <a:latin typeface="Times New Roman" pitchFamily="18" charset="0"/>
                          <a:cs typeface="Times New Roman" pitchFamily="18" charset="0"/>
                        </a:rPr>
                        <a:t>Kiến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trúc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7"/>
                  </a:ext>
                </a:extLst>
              </a:tr>
            </a:tbl>
          </a:graphicData>
        </a:graphic>
      </p:graphicFrame>
      <p:sp>
        <p:nvSpPr>
          <p:cNvPr id="2" name="TextBox 1"/>
          <p:cNvSpPr txBox="1"/>
          <p:nvPr/>
        </p:nvSpPr>
        <p:spPr>
          <a:xfrm>
            <a:off x="3034144" y="2313710"/>
            <a:ext cx="5973931" cy="548099"/>
          </a:xfrm>
          <a:prstGeom prst="rect">
            <a:avLst/>
          </a:prstGeom>
          <a:noFill/>
        </p:spPr>
        <p:txBody>
          <a:bodyPr wrap="square" rtlCol="0">
            <a:spAutoFit/>
          </a:bodyPr>
          <a:lstStyle/>
          <a:p>
            <a:pPr algn="just">
              <a:lnSpc>
                <a:spcPct val="115000"/>
              </a:lnSpc>
              <a:spcAft>
                <a:spcPts val="600"/>
              </a:spcAft>
            </a:pPr>
            <a:r>
              <a:rPr lang="vi-VN" sz="2800" dirty="0">
                <a:solidFill>
                  <a:schemeClr val="dk1"/>
                </a:solidFill>
                <a:latin typeface="Times New Roman" pitchFamily="18" charset="0"/>
                <a:cs typeface="Times New Roman" pitchFamily="18" charset="0"/>
              </a:rPr>
              <a:t>Nho </a:t>
            </a:r>
            <a:r>
              <a:rPr lang="vi-VN" sz="2800" dirty="0" smtClean="0">
                <a:solidFill>
                  <a:schemeClr val="dk1"/>
                </a:solidFill>
                <a:latin typeface="Times New Roman" pitchFamily="18" charset="0"/>
                <a:cs typeface="Times New Roman" pitchFamily="18" charset="0"/>
              </a:rPr>
              <a:t>gi</a:t>
            </a:r>
            <a:r>
              <a:rPr lang="en-US" sz="2800" dirty="0" err="1" smtClean="0">
                <a:solidFill>
                  <a:schemeClr val="dk1"/>
                </a:solidFill>
                <a:latin typeface="Times New Roman" pitchFamily="18" charset="0"/>
                <a:cs typeface="Times New Roman" pitchFamily="18" charset="0"/>
              </a:rPr>
              <a:t>áo</a:t>
            </a:r>
            <a:endParaRPr lang="en-US" sz="2800" dirty="0">
              <a:latin typeface="Times New Roman" pitchFamily="18" charset="0"/>
              <a:ea typeface="Calibri"/>
              <a:cs typeface="Times New Roman" pitchFamily="18" charset="0"/>
            </a:endParaRPr>
          </a:p>
        </p:txBody>
      </p:sp>
      <p:sp>
        <p:nvSpPr>
          <p:cNvPr id="5" name="TextBox 4"/>
          <p:cNvSpPr txBox="1"/>
          <p:nvPr/>
        </p:nvSpPr>
        <p:spPr>
          <a:xfrm>
            <a:off x="2937164" y="2826327"/>
            <a:ext cx="6070912" cy="587853"/>
          </a:xfrm>
          <a:prstGeom prst="rect">
            <a:avLst/>
          </a:prstGeom>
          <a:noFill/>
        </p:spPr>
        <p:txBody>
          <a:bodyPr wrap="square" rtlCol="0">
            <a:spAutoFit/>
          </a:bodyPr>
          <a:lstStyle/>
          <a:p>
            <a:pPr algn="just">
              <a:lnSpc>
                <a:spcPct val="115000"/>
              </a:lnSpc>
              <a:spcAft>
                <a:spcPts val="600"/>
              </a:spcAft>
            </a:pPr>
            <a:r>
              <a:rPr lang="en-US" sz="2800" dirty="0" err="1">
                <a:solidFill>
                  <a:schemeClr val="dk1"/>
                </a:solidFill>
                <a:latin typeface="Times New Roman" pitchFamily="18" charset="0"/>
                <a:cs typeface="Times New Roman" pitchFamily="18" charset="0"/>
              </a:rPr>
              <a:t>Chữ</a:t>
            </a:r>
            <a:r>
              <a:rPr lang="en-US" sz="2800" dirty="0">
                <a:solidFill>
                  <a:schemeClr val="dk1"/>
                </a:solidFill>
                <a:latin typeface="Times New Roman" pitchFamily="18" charset="0"/>
                <a:cs typeface="Times New Roman" pitchFamily="18" charset="0"/>
              </a:rPr>
              <a:t> </a:t>
            </a:r>
            <a:r>
              <a:rPr lang="vi-VN" sz="2800" dirty="0">
                <a:solidFill>
                  <a:schemeClr val="dk1"/>
                </a:solidFill>
                <a:latin typeface="Times New Roman" pitchFamily="18" charset="0"/>
                <a:cs typeface="Times New Roman" pitchFamily="18" charset="0"/>
              </a:rPr>
              <a:t>tượng hình (chữ giáp cốt</a:t>
            </a:r>
            <a:r>
              <a:rPr lang="en-US" sz="2800" dirty="0">
                <a:solidFill>
                  <a:schemeClr val="dk1"/>
                </a:solidFill>
                <a:latin typeface="Times New Roman" pitchFamily="18" charset="0"/>
                <a:cs typeface="Times New Roman" pitchFamily="18" charset="0"/>
              </a:rPr>
              <a:t>, </a:t>
            </a:r>
            <a:r>
              <a:rPr lang="en-US" sz="2800" dirty="0" err="1">
                <a:solidFill>
                  <a:schemeClr val="dk1"/>
                </a:solidFill>
                <a:latin typeface="Times New Roman" pitchFamily="18" charset="0"/>
                <a:cs typeface="Times New Roman" pitchFamily="18" charset="0"/>
              </a:rPr>
              <a:t>kim</a:t>
            </a:r>
            <a:r>
              <a:rPr lang="en-US" sz="2800" dirty="0">
                <a:solidFill>
                  <a:schemeClr val="dk1"/>
                </a:solidFill>
                <a:latin typeface="Times New Roman" pitchFamily="18" charset="0"/>
                <a:cs typeface="Times New Roman" pitchFamily="18" charset="0"/>
              </a:rPr>
              <a:t> </a:t>
            </a:r>
            <a:r>
              <a:rPr lang="en-US" sz="2800" dirty="0" err="1">
                <a:solidFill>
                  <a:schemeClr val="dk1"/>
                </a:solidFill>
                <a:latin typeface="Times New Roman" pitchFamily="18" charset="0"/>
                <a:cs typeface="Times New Roman" pitchFamily="18" charset="0"/>
              </a:rPr>
              <a:t>văn</a:t>
            </a:r>
            <a:r>
              <a:rPr lang="vi-VN" sz="2800" dirty="0">
                <a:solidFill>
                  <a:schemeClr val="dk1"/>
                </a:solidFill>
                <a:latin typeface="Times New Roman" pitchFamily="18" charset="0"/>
                <a:cs typeface="Times New Roman" pitchFamily="18" charset="0"/>
              </a:rPr>
              <a:t>)</a:t>
            </a:r>
            <a:endParaRPr lang="en-US" sz="28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41602895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3176154" y="1358380"/>
            <a:ext cx="221673" cy="2289769"/>
          </a:xfrm>
          <a:custGeom>
            <a:avLst/>
            <a:gdLst>
              <a:gd name="connsiteX0" fmla="*/ 221673 w 221673"/>
              <a:gd name="connsiteY0" fmla="*/ 0 h 2289769"/>
              <a:gd name="connsiteX1" fmla="*/ 207818 w 221673"/>
              <a:gd name="connsiteY1" fmla="*/ 2286000 h 2289769"/>
              <a:gd name="connsiteX2" fmla="*/ 180109 w 221673"/>
              <a:gd name="connsiteY2" fmla="*/ 2244436 h 2289769"/>
              <a:gd name="connsiteX3" fmla="*/ 152400 w 221673"/>
              <a:gd name="connsiteY3" fmla="*/ 2161309 h 2289769"/>
              <a:gd name="connsiteX4" fmla="*/ 124691 w 221673"/>
              <a:gd name="connsiteY4" fmla="*/ 2119745 h 2289769"/>
              <a:gd name="connsiteX5" fmla="*/ 96982 w 221673"/>
              <a:gd name="connsiteY5" fmla="*/ 2036618 h 2289769"/>
              <a:gd name="connsiteX6" fmla="*/ 69273 w 221673"/>
              <a:gd name="connsiteY6" fmla="*/ 1995054 h 2289769"/>
              <a:gd name="connsiteX7" fmla="*/ 13854 w 221673"/>
              <a:gd name="connsiteY7" fmla="*/ 1870363 h 2289769"/>
              <a:gd name="connsiteX8" fmla="*/ 0 w 221673"/>
              <a:gd name="connsiteY8" fmla="*/ 1828800 h 228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73" h="2289769">
                <a:moveTo>
                  <a:pt x="221673" y="0"/>
                </a:moveTo>
                <a:cubicBezTo>
                  <a:pt x="217055" y="762000"/>
                  <a:pt x="221927" y="1524117"/>
                  <a:pt x="207818" y="2286000"/>
                </a:cubicBezTo>
                <a:cubicBezTo>
                  <a:pt x="207510" y="2302648"/>
                  <a:pt x="186872" y="2259652"/>
                  <a:pt x="180109" y="2244436"/>
                </a:cubicBezTo>
                <a:cubicBezTo>
                  <a:pt x="168247" y="2217746"/>
                  <a:pt x="168601" y="2185611"/>
                  <a:pt x="152400" y="2161309"/>
                </a:cubicBezTo>
                <a:cubicBezTo>
                  <a:pt x="143164" y="2147454"/>
                  <a:pt x="131454" y="2134961"/>
                  <a:pt x="124691" y="2119745"/>
                </a:cubicBezTo>
                <a:cubicBezTo>
                  <a:pt x="112829" y="2093055"/>
                  <a:pt x="113183" y="2060920"/>
                  <a:pt x="96982" y="2036618"/>
                </a:cubicBezTo>
                <a:cubicBezTo>
                  <a:pt x="87746" y="2022763"/>
                  <a:pt x="76036" y="2010270"/>
                  <a:pt x="69273" y="1995054"/>
                </a:cubicBezTo>
                <a:cubicBezTo>
                  <a:pt x="3323" y="1846668"/>
                  <a:pt x="76563" y="1964428"/>
                  <a:pt x="13854" y="1870363"/>
                </a:cubicBezTo>
                <a:lnTo>
                  <a:pt x="0" y="18288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0000CC"/>
              </a:solidFill>
            </a:endParaRPr>
          </a:p>
        </p:txBody>
      </p:sp>
      <p:cxnSp>
        <p:nvCxnSpPr>
          <p:cNvPr id="9" name="Straight Connector 8"/>
          <p:cNvCxnSpPr/>
          <p:nvPr/>
        </p:nvCxnSpPr>
        <p:spPr>
          <a:xfrm>
            <a:off x="2718954" y="2133600"/>
            <a:ext cx="13577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2767443" y="2243800"/>
            <a:ext cx="521276" cy="674467"/>
          </a:xfrm>
          <a:prstGeom prst="line">
            <a:avLst/>
          </a:prstGeom>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4869869" y="1383887"/>
            <a:ext cx="221673" cy="2289769"/>
          </a:xfrm>
          <a:custGeom>
            <a:avLst/>
            <a:gdLst>
              <a:gd name="connsiteX0" fmla="*/ 221673 w 221673"/>
              <a:gd name="connsiteY0" fmla="*/ 0 h 2289769"/>
              <a:gd name="connsiteX1" fmla="*/ 207818 w 221673"/>
              <a:gd name="connsiteY1" fmla="*/ 2286000 h 2289769"/>
              <a:gd name="connsiteX2" fmla="*/ 180109 w 221673"/>
              <a:gd name="connsiteY2" fmla="*/ 2244436 h 2289769"/>
              <a:gd name="connsiteX3" fmla="*/ 152400 w 221673"/>
              <a:gd name="connsiteY3" fmla="*/ 2161309 h 2289769"/>
              <a:gd name="connsiteX4" fmla="*/ 124691 w 221673"/>
              <a:gd name="connsiteY4" fmla="*/ 2119745 h 2289769"/>
              <a:gd name="connsiteX5" fmla="*/ 96982 w 221673"/>
              <a:gd name="connsiteY5" fmla="*/ 2036618 h 2289769"/>
              <a:gd name="connsiteX6" fmla="*/ 69273 w 221673"/>
              <a:gd name="connsiteY6" fmla="*/ 1995054 h 2289769"/>
              <a:gd name="connsiteX7" fmla="*/ 13854 w 221673"/>
              <a:gd name="connsiteY7" fmla="*/ 1870363 h 2289769"/>
              <a:gd name="connsiteX8" fmla="*/ 0 w 221673"/>
              <a:gd name="connsiteY8" fmla="*/ 1828800 h 228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73" h="2289769">
                <a:moveTo>
                  <a:pt x="221673" y="0"/>
                </a:moveTo>
                <a:cubicBezTo>
                  <a:pt x="217055" y="762000"/>
                  <a:pt x="221927" y="1524117"/>
                  <a:pt x="207818" y="2286000"/>
                </a:cubicBezTo>
                <a:cubicBezTo>
                  <a:pt x="207510" y="2302648"/>
                  <a:pt x="186872" y="2259652"/>
                  <a:pt x="180109" y="2244436"/>
                </a:cubicBezTo>
                <a:cubicBezTo>
                  <a:pt x="168247" y="2217746"/>
                  <a:pt x="168601" y="2185611"/>
                  <a:pt x="152400" y="2161309"/>
                </a:cubicBezTo>
                <a:cubicBezTo>
                  <a:pt x="143164" y="2147454"/>
                  <a:pt x="131454" y="2134961"/>
                  <a:pt x="124691" y="2119745"/>
                </a:cubicBezTo>
                <a:cubicBezTo>
                  <a:pt x="112829" y="2093055"/>
                  <a:pt x="113183" y="2060920"/>
                  <a:pt x="96982" y="2036618"/>
                </a:cubicBezTo>
                <a:cubicBezTo>
                  <a:pt x="87746" y="2022763"/>
                  <a:pt x="76036" y="2010270"/>
                  <a:pt x="69273" y="1995054"/>
                </a:cubicBezTo>
                <a:cubicBezTo>
                  <a:pt x="3323" y="1846668"/>
                  <a:pt x="76563" y="1964428"/>
                  <a:pt x="13854" y="1870363"/>
                </a:cubicBezTo>
                <a:lnTo>
                  <a:pt x="0" y="18288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61158" y="2119745"/>
            <a:ext cx="13577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10393" y="2221133"/>
            <a:ext cx="566306" cy="674467"/>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52400" y="457200"/>
            <a:ext cx="3151908" cy="523220"/>
          </a:xfrm>
          <a:prstGeom prst="rect">
            <a:avLst/>
          </a:prstGeom>
          <a:noFill/>
        </p:spPr>
        <p:txBody>
          <a:bodyPr wrap="square" rtlCol="0">
            <a:spAutoFit/>
          </a:bodyPr>
          <a:lstStyle/>
          <a:p>
            <a:r>
              <a:rPr lang="en-US" sz="2800" b="1" dirty="0" err="1" smtClean="0">
                <a:solidFill>
                  <a:srgbClr val="0000CC"/>
                </a:solidFill>
                <a:latin typeface="Times New Roman" panose="02020603050405020304" pitchFamily="18" charset="0"/>
                <a:cs typeface="Times New Roman" panose="02020603050405020304" pitchFamily="18" charset="0"/>
              </a:rPr>
              <a:t>Chữ</a:t>
            </a:r>
            <a:r>
              <a:rPr lang="en-US" sz="2800" b="1" dirty="0" smtClean="0">
                <a:solidFill>
                  <a:srgbClr val="0000CC"/>
                </a:solidFill>
                <a:latin typeface="Times New Roman" panose="02020603050405020304" pitchFamily="18" charset="0"/>
                <a:cs typeface="Times New Roman" panose="02020603050405020304" pitchFamily="18" charset="0"/>
              </a:rPr>
              <a:t> </a:t>
            </a:r>
            <a:r>
              <a:rPr lang="en-US" sz="2800" b="1" dirty="0" err="1" smtClean="0">
                <a:solidFill>
                  <a:srgbClr val="0000CC"/>
                </a:solidFill>
                <a:latin typeface="Times New Roman" panose="02020603050405020304" pitchFamily="18" charset="0"/>
                <a:cs typeface="Times New Roman" panose="02020603050405020304" pitchFamily="18" charset="0"/>
              </a:rPr>
              <a:t>tượng</a:t>
            </a:r>
            <a:r>
              <a:rPr lang="en-US" sz="2800" b="1" dirty="0" smtClean="0">
                <a:solidFill>
                  <a:srgbClr val="0000CC"/>
                </a:solidFill>
                <a:latin typeface="Times New Roman" panose="02020603050405020304" pitchFamily="18" charset="0"/>
                <a:cs typeface="Times New Roman" panose="02020603050405020304" pitchFamily="18" charset="0"/>
              </a:rPr>
              <a:t> </a:t>
            </a:r>
            <a:r>
              <a:rPr lang="en-US" sz="2800" b="1" dirty="0" err="1" smtClean="0">
                <a:solidFill>
                  <a:srgbClr val="0000CC"/>
                </a:solidFill>
                <a:latin typeface="Times New Roman" panose="02020603050405020304" pitchFamily="18" charset="0"/>
                <a:cs typeface="Times New Roman" panose="02020603050405020304" pitchFamily="18" charset="0"/>
              </a:rPr>
              <a:t>hình</a:t>
            </a:r>
            <a:endParaRPr lang="en-US" sz="2800" b="1" dirty="0">
              <a:solidFill>
                <a:srgbClr val="0000CC"/>
              </a:solidFill>
              <a:latin typeface="Times New Roman" panose="02020603050405020304" pitchFamily="18" charset="0"/>
              <a:cs typeface="Times New Roman" panose="02020603050405020304" pitchFamily="18" charset="0"/>
            </a:endParaRPr>
          </a:p>
        </p:txBody>
      </p:sp>
      <p:cxnSp>
        <p:nvCxnSpPr>
          <p:cNvPr id="32" name="Straight Connector 31"/>
          <p:cNvCxnSpPr/>
          <p:nvPr/>
        </p:nvCxnSpPr>
        <p:spPr>
          <a:xfrm>
            <a:off x="5140030" y="2191537"/>
            <a:ext cx="566306" cy="674467"/>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4485410" y="2181137"/>
            <a:ext cx="521276" cy="67446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92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inVertical)">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673197294"/>
              </p:ext>
            </p:extLst>
          </p:nvPr>
        </p:nvGraphicFramePr>
        <p:xfrm>
          <a:off x="-1" y="1524000"/>
          <a:ext cx="9105055" cy="5334001"/>
        </p:xfrm>
        <a:graphic>
          <a:graphicData uri="http://schemas.openxmlformats.org/drawingml/2006/table">
            <a:tbl>
              <a:tblPr firstRow="1" firstCol="1" bandRow="1">
                <a:tableStyleId>{5C22544A-7EE6-4342-B048-85BDC9FD1C3A}</a:tableStyleId>
              </a:tblPr>
              <a:tblGrid>
                <a:gridCol w="2828555">
                  <a:extLst>
                    <a:ext uri="{9D8B030D-6E8A-4147-A177-3AD203B41FA5}">
                      <a16:colId xmlns:a16="http://schemas.microsoft.com/office/drawing/2014/main" val="20000"/>
                    </a:ext>
                  </a:extLst>
                </a:gridCol>
                <a:gridCol w="6276500">
                  <a:extLst>
                    <a:ext uri="{9D8B030D-6E8A-4147-A177-3AD203B41FA5}">
                      <a16:colId xmlns:a16="http://schemas.microsoft.com/office/drawing/2014/main" val="20001"/>
                    </a:ext>
                  </a:extLst>
                </a:gridCol>
              </a:tblGrid>
              <a:tr h="586704">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568490">
                <a:tc>
                  <a:txBody>
                    <a:bodyPr/>
                    <a:lstStyle/>
                    <a:p>
                      <a:pPr algn="just"/>
                      <a:r>
                        <a:rPr lang="en-US" sz="2400" dirty="0" err="1">
                          <a:effectLst/>
                          <a:latin typeface="Times New Roman" pitchFamily="18" charset="0"/>
                          <a:cs typeface="Times New Roman" pitchFamily="18" charset="0"/>
                        </a:rPr>
                        <a:t>Tư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tưởng</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568490">
                <a:tc>
                  <a:txBody>
                    <a:bodyPr/>
                    <a:lstStyle/>
                    <a:p>
                      <a:pPr algn="just"/>
                      <a:r>
                        <a:rPr lang="en-US" sz="2400" dirty="0" err="1">
                          <a:effectLst/>
                          <a:latin typeface="Times New Roman" pitchFamily="18" charset="0"/>
                          <a:cs typeface="Times New Roman" pitchFamily="18" charset="0"/>
                        </a:rPr>
                        <a:t>Chữ</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viết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smtClean="0">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2"/>
                  </a:ext>
                </a:extLst>
              </a:tr>
              <a:tr h="860748">
                <a:tc>
                  <a:txBody>
                    <a:bodyPr/>
                    <a:lstStyle/>
                    <a:p>
                      <a:pPr algn="just"/>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3"/>
                  </a:ext>
                </a:extLst>
              </a:tr>
              <a:tr h="605521">
                <a:tc>
                  <a:txBody>
                    <a:bodyPr/>
                    <a:lstStyle/>
                    <a:p>
                      <a:pPr algn="just"/>
                      <a:r>
                        <a:rPr lang="en-US" sz="2400" dirty="0" err="1">
                          <a:effectLst/>
                          <a:latin typeface="Times New Roman" pitchFamily="18" charset="0"/>
                          <a:cs typeface="Times New Roman" pitchFamily="18" charset="0"/>
                        </a:rPr>
                        <a:t>Sử</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4"/>
                  </a:ext>
                </a:extLst>
              </a:tr>
              <a:tr h="568490">
                <a:tc>
                  <a:txBody>
                    <a:bodyPr/>
                    <a:lstStyle/>
                    <a:p>
                      <a:pPr algn="just"/>
                      <a:r>
                        <a:rPr lang="en-US" sz="2400" spc="-20" dirty="0">
                          <a:effectLst/>
                          <a:latin typeface="Times New Roman" pitchFamily="18" charset="0"/>
                          <a:cs typeface="Times New Roman" pitchFamily="18" charset="0"/>
                        </a:rPr>
                        <a:t>Y </a:t>
                      </a:r>
                      <a:r>
                        <a:rPr lang="en-US" sz="2400" spc="-2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5"/>
                  </a:ext>
                </a:extLst>
              </a:tr>
              <a:tr h="548943">
                <a:tc>
                  <a:txBody>
                    <a:bodyPr/>
                    <a:lstStyle/>
                    <a:p>
                      <a:pPr algn="just"/>
                      <a:r>
                        <a:rPr lang="en-US" sz="2400" dirty="0" err="1">
                          <a:effectLst/>
                          <a:latin typeface="Times New Roman" pitchFamily="18" charset="0"/>
                          <a:cs typeface="Times New Roman" pitchFamily="18" charset="0"/>
                        </a:rPr>
                        <a:t>Khoa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học-kĩ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thuật</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6"/>
                  </a:ext>
                </a:extLst>
              </a:tr>
              <a:tr h="1026615">
                <a:tc>
                  <a:txBody>
                    <a:bodyPr/>
                    <a:lstStyle/>
                    <a:p>
                      <a:pPr algn="just"/>
                      <a:r>
                        <a:rPr lang="en-US" sz="2400" dirty="0" err="1">
                          <a:effectLst/>
                          <a:latin typeface="Times New Roman" pitchFamily="18" charset="0"/>
                          <a:cs typeface="Times New Roman" pitchFamily="18" charset="0"/>
                        </a:rPr>
                        <a:t>Kiến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trúc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7"/>
                  </a:ext>
                </a:extLst>
              </a:tr>
            </a:tbl>
          </a:graphicData>
        </a:graphic>
      </p:graphicFrame>
      <p:sp>
        <p:nvSpPr>
          <p:cNvPr id="2" name="TextBox 1"/>
          <p:cNvSpPr txBox="1"/>
          <p:nvPr/>
        </p:nvSpPr>
        <p:spPr>
          <a:xfrm>
            <a:off x="2789069" y="2133600"/>
            <a:ext cx="5973931" cy="517065"/>
          </a:xfrm>
          <a:prstGeom prst="rect">
            <a:avLst/>
          </a:prstGeom>
          <a:noFill/>
        </p:spPr>
        <p:txBody>
          <a:bodyPr wrap="square" rtlCol="0">
            <a:spAutoFit/>
          </a:bodyPr>
          <a:lstStyle/>
          <a:p>
            <a:pPr algn="just">
              <a:lnSpc>
                <a:spcPct val="115000"/>
              </a:lnSpc>
              <a:spcAft>
                <a:spcPts val="600"/>
              </a:spcAft>
            </a:pPr>
            <a:r>
              <a:rPr lang="vi-VN" sz="2400" dirty="0">
                <a:solidFill>
                  <a:schemeClr val="dk1"/>
                </a:solidFill>
                <a:latin typeface="Times New Roman" pitchFamily="18" charset="0"/>
                <a:cs typeface="Times New Roman" pitchFamily="18" charset="0"/>
              </a:rPr>
              <a:t>Nho </a:t>
            </a:r>
            <a:r>
              <a:rPr lang="vi-VN" sz="2400" dirty="0" smtClean="0">
                <a:solidFill>
                  <a:schemeClr val="dk1"/>
                </a:solidFill>
                <a:latin typeface="Times New Roman" pitchFamily="18" charset="0"/>
                <a:cs typeface="Times New Roman" pitchFamily="18" charset="0"/>
              </a:rPr>
              <a:t>gi</a:t>
            </a:r>
            <a:r>
              <a:rPr lang="en-US" sz="2400" dirty="0" err="1" smtClean="0">
                <a:solidFill>
                  <a:schemeClr val="dk1"/>
                </a:solidFill>
                <a:latin typeface="Times New Roman" pitchFamily="18" charset="0"/>
                <a:cs typeface="Times New Roman" pitchFamily="18" charset="0"/>
              </a:rPr>
              <a:t>áo</a:t>
            </a:r>
            <a:endParaRPr lang="en-US" sz="2400" dirty="0">
              <a:latin typeface="Times New Roman" pitchFamily="18" charset="0"/>
              <a:ea typeface="Calibri"/>
              <a:cs typeface="Times New Roman" pitchFamily="18" charset="0"/>
            </a:endParaRPr>
          </a:p>
        </p:txBody>
      </p:sp>
      <p:sp>
        <p:nvSpPr>
          <p:cNvPr id="5" name="TextBox 4"/>
          <p:cNvSpPr txBox="1"/>
          <p:nvPr/>
        </p:nvSpPr>
        <p:spPr>
          <a:xfrm>
            <a:off x="2819400" y="2667000"/>
            <a:ext cx="6070912" cy="517065"/>
          </a:xfrm>
          <a:prstGeom prst="rect">
            <a:avLst/>
          </a:prstGeom>
          <a:noFill/>
        </p:spPr>
        <p:txBody>
          <a:bodyPr wrap="square" rtlCol="0">
            <a:spAutoFit/>
          </a:bodyPr>
          <a:lstStyle/>
          <a:p>
            <a:pPr algn="just">
              <a:lnSpc>
                <a:spcPct val="115000"/>
              </a:lnSpc>
              <a:spcAft>
                <a:spcPts val="600"/>
              </a:spcAft>
            </a:pPr>
            <a:r>
              <a:rPr lang="en-US" sz="2400" dirty="0" err="1">
                <a:solidFill>
                  <a:schemeClr val="dk1"/>
                </a:solidFill>
                <a:latin typeface="Times New Roman" pitchFamily="18" charset="0"/>
                <a:cs typeface="Times New Roman" pitchFamily="18" charset="0"/>
              </a:rPr>
              <a:t>Chữ</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tượng hình (chữ giáp cốt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kim</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văn</a:t>
            </a:r>
            <a:r>
              <a:rPr lang="vi-VN"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8" name="Rectangle 7"/>
          <p:cNvSpPr/>
          <p:nvPr/>
        </p:nvSpPr>
        <p:spPr>
          <a:xfrm>
            <a:off x="706582" y="124691"/>
            <a:ext cx="7751618" cy="110782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2</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học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học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đại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đạt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được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những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tựu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như</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thế</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3" name="TextBox 2"/>
          <p:cNvSpPr txBox="1"/>
          <p:nvPr/>
        </p:nvSpPr>
        <p:spPr>
          <a:xfrm>
            <a:off x="2802925" y="3200400"/>
            <a:ext cx="6264875" cy="941796"/>
          </a:xfrm>
          <a:prstGeom prst="rect">
            <a:avLst/>
          </a:prstGeom>
          <a:noFill/>
        </p:spPr>
        <p:txBody>
          <a:bodyPr wrap="square" rtlCol="0">
            <a:spAutoFit/>
          </a:bodyPr>
          <a:lstStyle/>
          <a:p>
            <a:pPr algn="just">
              <a:lnSpc>
                <a:spcPct val="115000"/>
              </a:lnSpc>
              <a:spcAft>
                <a:spcPts val="600"/>
              </a:spcAft>
            </a:pPr>
            <a:r>
              <a:rPr lang="en-US" sz="2400" i="1" dirty="0" err="1">
                <a:solidFill>
                  <a:schemeClr val="dk1"/>
                </a:solidFill>
                <a:latin typeface="Times New Roman" pitchFamily="18" charset="0"/>
                <a:cs typeface="Times New Roman" pitchFamily="18" charset="0"/>
              </a:rPr>
              <a:t>Kinh</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Thi</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Khổng</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và</a:t>
            </a:r>
            <a:r>
              <a:rPr lang="en-US" sz="2400"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Sở</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Từ</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Khuất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Nguyên</a:t>
            </a:r>
            <a:r>
              <a:rPr lang="en-US"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9" name="TextBox 8"/>
          <p:cNvSpPr txBox="1"/>
          <p:nvPr/>
        </p:nvSpPr>
        <p:spPr>
          <a:xfrm>
            <a:off x="2743200" y="4294909"/>
            <a:ext cx="6477000" cy="461665"/>
          </a:xfrm>
          <a:prstGeom prst="rect">
            <a:avLst/>
          </a:prstGeom>
          <a:noFill/>
        </p:spPr>
        <p:txBody>
          <a:bodyPr wrap="square" rtlCol="0">
            <a:spAutoFit/>
          </a:bodyPr>
          <a:lstStyle/>
          <a:p>
            <a:r>
              <a:rPr lang="en-US" sz="2400" i="1" dirty="0" err="1">
                <a:solidFill>
                  <a:schemeClr val="dk1"/>
                </a:solidFill>
                <a:latin typeface="Times New Roman" pitchFamily="18" charset="0"/>
                <a:cs typeface="Times New Roman" pitchFamily="18" charset="0"/>
              </a:rPr>
              <a:t>Sử</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kí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Tư</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Mã</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Thiên</a:t>
            </a:r>
            <a:r>
              <a:rPr lang="en-US" sz="2400" dirty="0">
                <a:solidFill>
                  <a:schemeClr val="dk1"/>
                </a:solidFill>
                <a:latin typeface="Times New Roman" pitchFamily="18" charset="0"/>
                <a:cs typeface="Times New Roman" pitchFamily="18" charset="0"/>
              </a:rPr>
              <a:t>, </a:t>
            </a:r>
            <a:r>
              <a:rPr lang="vi-VN" sz="2400" i="1" dirty="0">
                <a:solidFill>
                  <a:schemeClr val="dk1"/>
                </a:solidFill>
                <a:latin typeface="Times New Roman" pitchFamily="18" charset="0"/>
                <a:cs typeface="Times New Roman" pitchFamily="18" charset="0"/>
              </a:rPr>
              <a:t>Tam quốc chí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Trần </a:t>
            </a:r>
            <a:r>
              <a:rPr lang="vi-VN" sz="2400" dirty="0" smtClean="0">
                <a:solidFill>
                  <a:schemeClr val="dk1"/>
                </a:solidFill>
                <a:latin typeface="Times New Roman" pitchFamily="18" charset="0"/>
                <a:cs typeface="Times New Roman" pitchFamily="18" charset="0"/>
              </a:rPr>
              <a:t>Thọ</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8836578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3"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ư Viện PDF - Kinh Thi trọn bộ 3 tậ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3855"/>
            <a:ext cx="7875778" cy="39378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3937889"/>
            <a:ext cx="9123218" cy="2691511"/>
          </a:xfrm>
          <a:prstGeom prst="rect">
            <a:avLst/>
          </a:prstGeom>
          <a:noFill/>
        </p:spPr>
        <p:txBody>
          <a:bodyPr wrap="square" rtlCol="0">
            <a:spAutoFit/>
          </a:bodyPr>
          <a:lstStyle/>
          <a:p>
            <a:r>
              <a:rPr lang="en-US" sz="2400" dirty="0" smtClean="0">
                <a:latin typeface="+mj-lt"/>
              </a:rPr>
              <a:t>      </a:t>
            </a:r>
            <a:r>
              <a:rPr lang="vi-VN" sz="2400" dirty="0" smtClean="0">
                <a:latin typeface="+mj-lt"/>
              </a:rPr>
              <a:t>Kinh </a:t>
            </a:r>
            <a:r>
              <a:rPr lang="vi-VN" sz="2400" dirty="0">
                <a:latin typeface="+mj-lt"/>
              </a:rPr>
              <a:t>Thi là một bộ tổng tập thơ ca của Trung Quốc, một trong năm bộ sách kinh điển của Nho giáo</a:t>
            </a:r>
            <a:r>
              <a:rPr lang="vi-VN" sz="2400" dirty="0" smtClean="0">
                <a:latin typeface="+mj-lt"/>
              </a:rPr>
              <a:t>.</a:t>
            </a:r>
            <a:r>
              <a:rPr lang="en-US" sz="2400" dirty="0">
                <a:latin typeface="+mj-lt"/>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311 </a:t>
            </a:r>
            <a:r>
              <a:rPr lang="en-US" sz="2400" dirty="0" err="1" smtClean="0">
                <a:latin typeface="Times New Roman" panose="02020603050405020304" pitchFamily="18" charset="0"/>
                <a:cs typeface="Times New Roman" panose="02020603050405020304" pitchFamily="18" charset="0"/>
              </a:rPr>
              <a:t>thiên</a:t>
            </a:r>
            <a:r>
              <a:rPr lang="en-US" sz="2400" dirty="0" smtClean="0">
                <a:latin typeface="Times New Roman" panose="02020603050405020304" pitchFamily="18" charset="0"/>
                <a:cs typeface="Times New Roman" panose="02020603050405020304" pitchFamily="18" charset="0"/>
              </a:rPr>
              <a:t>.</a:t>
            </a:r>
            <a:r>
              <a:rPr lang="vi-VN" sz="2400" dirty="0" smtClean="0">
                <a:latin typeface="Times New Roman" panose="02020603050405020304" pitchFamily="18" charset="0"/>
                <a:cs typeface="Times New Roman" panose="02020603050405020304" pitchFamily="18" charset="0"/>
              </a:rPr>
              <a:t> </a:t>
            </a:r>
            <a:r>
              <a:rPr lang="vi-VN" sz="2400" dirty="0">
                <a:latin typeface="+mj-lt"/>
              </a:rPr>
              <a:t>Kinh Thi được ví như một bức tranh miêu tả toàn cảnh về xã hội đương thời, từ lịch sử, phong tục tập quán, tình trạng xã hội và chế độ chính trị của Trung Quốc thời Chu cho đến sông núi, cây cỏ, chim thú... </a:t>
            </a:r>
            <a:r>
              <a:rPr lang="vi-VN" sz="2400" dirty="0" smtClean="0">
                <a:latin typeface="+mj-lt"/>
              </a:rPr>
              <a:t>Bên </a:t>
            </a:r>
            <a:r>
              <a:rPr lang="vi-VN" sz="2400" dirty="0">
                <a:latin typeface="+mj-lt"/>
              </a:rPr>
              <a:t>cạnh đó, Kinh Thi còn là là tài liệu giáo dục quan trọng, trở thành giáo trình chính thức cho tầng lớp Nho học trong xã hội suốt hai nghìn năm phong kiến.</a:t>
            </a:r>
            <a:endParaRPr lang="en-US" sz="2400" dirty="0">
              <a:latin typeface="+mj-lt"/>
            </a:endParaRPr>
          </a:p>
        </p:txBody>
      </p:sp>
      <p:sp>
        <p:nvSpPr>
          <p:cNvPr id="6" name="TextBox 5"/>
          <p:cNvSpPr txBox="1"/>
          <p:nvPr/>
        </p:nvSpPr>
        <p:spPr>
          <a:xfrm>
            <a:off x="0" y="381000"/>
            <a:ext cx="1219200" cy="954107"/>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KINH THI</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8424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leading10.vn/wp-content/uploads/Khuat-Nguyen-la-ai-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9" y="55418"/>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3038475"/>
            <a:ext cx="1905000" cy="847725"/>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latin typeface="Times New Roman" panose="02020603050405020304" pitchFamily="18" charset="0"/>
                <a:cs typeface="Times New Roman" panose="02020603050405020304" pitchFamily="18" charset="0"/>
              </a:rPr>
              <a:t>KHUẤT NGHUYÊN</a:t>
            </a:r>
          </a:p>
        </p:txBody>
      </p:sp>
      <p:sp>
        <p:nvSpPr>
          <p:cNvPr id="7" name="TextBox 6"/>
          <p:cNvSpPr txBox="1"/>
          <p:nvPr/>
        </p:nvSpPr>
        <p:spPr>
          <a:xfrm>
            <a:off x="5715000" y="-76200"/>
            <a:ext cx="3429000" cy="4154984"/>
          </a:xfrm>
          <a:prstGeom prst="rect">
            <a:avLst/>
          </a:prstGeom>
          <a:noFill/>
        </p:spPr>
        <p:txBody>
          <a:bodyPr wrap="square" rtlCol="0">
            <a:spAutoFit/>
          </a:bodyPr>
          <a:lstStyle/>
          <a:p>
            <a:r>
              <a:rPr lang="en-US" sz="2200" b="1" dirty="0" err="1" smtClean="0">
                <a:solidFill>
                  <a:srgbClr val="0000CC"/>
                </a:solidFill>
                <a:latin typeface="Times New Roman" panose="02020603050405020304" pitchFamily="18" charset="0"/>
                <a:cs typeface="Times New Roman" panose="02020603050405020304" pitchFamily="18" charset="0"/>
              </a:rPr>
              <a:t>Khuất</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Nguyên</a:t>
            </a:r>
            <a:r>
              <a:rPr lang="en-US" sz="2200" b="1" dirty="0" smtClean="0">
                <a:solidFill>
                  <a:srgbClr val="0000CC"/>
                </a:solidFill>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sinh </a:t>
            </a:r>
            <a:r>
              <a:rPr lang="vi-VN" sz="2200" dirty="0">
                <a:latin typeface="Times New Roman" panose="02020603050405020304" pitchFamily="18" charset="0"/>
                <a:cs typeface="Times New Roman" panose="02020603050405020304" pitchFamily="18" charset="0"/>
              </a:rPr>
              <a:t>sống trong thời kỳ 340 TCN – 278 TCN. Ông là một trong những chính trị gia kiệt xuất của Trung Hoa, và là nhà thơ nổi </a:t>
            </a:r>
            <a:r>
              <a:rPr lang="vi-VN" sz="2200" dirty="0" smtClean="0">
                <a:latin typeface="Times New Roman" panose="02020603050405020304" pitchFamily="18" charset="0"/>
                <a:cs typeface="Times New Roman" panose="02020603050405020304" pitchFamily="18" charset="0"/>
              </a:rPr>
              <a:t>tiếng</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của</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nước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Sở</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thời Chiến </a:t>
            </a:r>
            <a:r>
              <a:rPr lang="vi-VN" sz="2200" dirty="0" smtClean="0">
                <a:latin typeface="Times New Roman" panose="02020603050405020304" pitchFamily="18" charset="0"/>
                <a:cs typeface="Times New Roman" panose="02020603050405020304" pitchFamily="18" charset="0"/>
              </a:rPr>
              <a:t>Quốc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Lúc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đầu</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ông</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được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Sở</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a:t>
            </a:r>
            <a:r>
              <a:rPr lang="en-US" sz="2200" dirty="0" err="1" smtClean="0">
                <a:latin typeface="Times New Roman" panose="02020603050405020304" pitchFamily="18" charset="0"/>
                <a:cs typeface="Times New Roman" panose="02020603050405020304" pitchFamily="18" charset="0"/>
              </a:rPr>
              <a:t>ương</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yêu</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quý</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sau </a:t>
            </a:r>
            <a:r>
              <a:rPr lang="vi-VN" sz="2200" dirty="0">
                <a:latin typeface="Times New Roman" panose="02020603050405020304" pitchFamily="18" charset="0"/>
                <a:cs typeface="Times New Roman" panose="02020603050405020304" pitchFamily="18" charset="0"/>
              </a:rPr>
              <a:t>có quan lại ganh tài ông, tìm cách hãm hại. Sở vương nghe lời gièm pha nên ghét ông.</a:t>
            </a:r>
            <a:endParaRPr lang="en-US" sz="2200" dirty="0" smtClean="0">
              <a:latin typeface="Times New Roman" panose="02020603050405020304" pitchFamily="18" charset="0"/>
              <a:cs typeface="Times New Roman" panose="02020603050405020304" pitchFamily="18" charset="0"/>
            </a:endParaRPr>
          </a:p>
        </p:txBody>
      </p:sp>
      <p:sp>
        <p:nvSpPr>
          <p:cNvPr id="9" name="Rectangle 8"/>
          <p:cNvSpPr/>
          <p:nvPr/>
        </p:nvSpPr>
        <p:spPr>
          <a:xfrm>
            <a:off x="96982" y="3976255"/>
            <a:ext cx="9047018" cy="2800767"/>
          </a:xfrm>
          <a:prstGeom prst="rect">
            <a:avLst/>
          </a:prstGeom>
        </p:spPr>
        <p:txBody>
          <a:bodyPr wrap="square">
            <a:spAutoFit/>
          </a:bodyPr>
          <a:lstStyle/>
          <a:p>
            <a:r>
              <a:rPr lang="vi-VN" sz="2200" dirty="0">
                <a:latin typeface="Times New Roman" panose="02020603050405020304" pitchFamily="18" charset="0"/>
                <a:cs typeface="Times New Roman" panose="02020603050405020304" pitchFamily="18" charset="0"/>
              </a:rPr>
              <a:t>Đến khi được tin Sở Hoài Vương bị vua Tần lừa bắt và hãm hại, </a:t>
            </a:r>
            <a:r>
              <a:rPr lang="vi-VN" sz="2200" dirty="0" smtClean="0">
                <a:latin typeface="Times New Roman" panose="02020603050405020304" pitchFamily="18" charset="0"/>
                <a:cs typeface="Times New Roman" panose="02020603050405020304" pitchFamily="18" charset="0"/>
              </a:rPr>
              <a:t>ông </a:t>
            </a:r>
            <a:r>
              <a:rPr lang="vi-VN" sz="2200" dirty="0">
                <a:latin typeface="Times New Roman" panose="02020603050405020304" pitchFamily="18" charset="0"/>
                <a:cs typeface="Times New Roman" panose="02020603050405020304" pitchFamily="18" charset="0"/>
              </a:rPr>
              <a:t>đã uất ức gieo mình xuống sông Mịch La tự vẫn ngày mùng 5 tháng 5. Dân làng ở đó đã </a:t>
            </a:r>
            <a:r>
              <a:rPr lang="vi-VN" sz="2200" dirty="0" smtClean="0">
                <a:latin typeface="Times New Roman" panose="02020603050405020304" pitchFamily="18" charset="0"/>
                <a:cs typeface="Times New Roman" panose="02020603050405020304" pitchFamily="18" charset="0"/>
              </a:rPr>
              <a:t>cố </a:t>
            </a:r>
            <a:r>
              <a:rPr lang="vi-VN" sz="2200" dirty="0">
                <a:latin typeface="Times New Roman" panose="02020603050405020304" pitchFamily="18" charset="0"/>
                <a:cs typeface="Times New Roman" panose="02020603050405020304" pitchFamily="18" charset="0"/>
              </a:rPr>
              <a:t>gắng cứu vớt nhưng không thành. Để cho cá và các </a:t>
            </a:r>
            <a:r>
              <a:rPr lang="en-US" sz="2200" dirty="0" err="1" smtClean="0">
                <a:latin typeface="Times New Roman" panose="02020603050405020304" pitchFamily="18" charset="0"/>
                <a:cs typeface="Times New Roman" panose="02020603050405020304" pitchFamily="18" charset="0"/>
              </a:rPr>
              <a:t>linh</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hồn</a:t>
            </a:r>
            <a:r>
              <a:rPr lang="vi-VN" sz="2200" dirty="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của </a:t>
            </a:r>
            <a:r>
              <a:rPr lang="vi-VN" sz="2200" dirty="0">
                <a:latin typeface="Times New Roman" panose="02020603050405020304" pitchFamily="18" charset="0"/>
                <a:cs typeface="Times New Roman" panose="02020603050405020304" pitchFamily="18" charset="0"/>
              </a:rPr>
              <a:t>ma quỷ không lại gần được thi thể của ông họ đã đánh trống và vẩy nước bằng mái chèo của họ. </a:t>
            </a:r>
            <a:r>
              <a:rPr lang="en-US" sz="2200" dirty="0">
                <a:latin typeface="Times New Roman" panose="02020603050405020304" pitchFamily="18" charset="0"/>
                <a:cs typeface="Times New Roman" panose="02020603050405020304" pitchFamily="18" charset="0"/>
              </a:rPr>
              <a:t>Đ</a:t>
            </a:r>
            <a:r>
              <a:rPr lang="vi-VN" sz="2200" dirty="0" smtClean="0">
                <a:latin typeface="Times New Roman" panose="02020603050405020304" pitchFamily="18" charset="0"/>
                <a:cs typeface="Times New Roman" panose="02020603050405020304" pitchFamily="18" charset="0"/>
              </a:rPr>
              <a:t>ể </a:t>
            </a:r>
            <a:r>
              <a:rPr lang="vi-VN" sz="2200" dirty="0">
                <a:latin typeface="Times New Roman" panose="02020603050405020304" pitchFamily="18" charset="0"/>
                <a:cs typeface="Times New Roman" panose="02020603050405020304" pitchFamily="18" charset="0"/>
              </a:rPr>
              <a:t>tưởng </a:t>
            </a:r>
            <a:r>
              <a:rPr lang="vi-VN" sz="2200" dirty="0" smtClean="0">
                <a:latin typeface="Times New Roman" panose="02020603050405020304" pitchFamily="18" charset="0"/>
                <a:cs typeface="Times New Roman" panose="02020603050405020304" pitchFamily="18" charset="0"/>
              </a:rPr>
              <a:t>nhớ</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ông</a:t>
            </a:r>
            <a:r>
              <a:rPr lang="en-US" sz="2200" dirty="0" smtClean="0">
                <a:latin typeface="Times New Roman" panose="02020603050405020304" pitchFamily="18" charset="0"/>
                <a:cs typeface="Times New Roman" panose="02020603050405020304" pitchFamily="18" charset="0"/>
              </a:rPr>
              <a:t> v</a:t>
            </a:r>
            <a:r>
              <a:rPr lang="vi-VN" sz="2200" dirty="0" smtClean="0">
                <a:latin typeface="Times New Roman" panose="02020603050405020304" pitchFamily="18" charset="0"/>
                <a:cs typeface="Times New Roman" panose="02020603050405020304" pitchFamily="18" charset="0"/>
              </a:rPr>
              <a:t>ào </a:t>
            </a:r>
            <a:r>
              <a:rPr lang="vi-VN" sz="2200" dirty="0">
                <a:latin typeface="Times New Roman" panose="02020603050405020304" pitchFamily="18" charset="0"/>
                <a:cs typeface="Times New Roman" panose="02020603050405020304" pitchFamily="18" charset="0"/>
              </a:rPr>
              <a:t>ngày này hàng năm, </a:t>
            </a:r>
            <a:r>
              <a:rPr lang="en-US" sz="2200" dirty="0" err="1" smtClean="0">
                <a:latin typeface="Times New Roman" panose="02020603050405020304" pitchFamily="18" charset="0"/>
                <a:cs typeface="Times New Roman" panose="02020603050405020304" pitchFamily="18" charset="0"/>
              </a:rPr>
              <a:t>người</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dân</a:t>
            </a:r>
            <a:r>
              <a:rPr lang="vi-VN" sz="2200" dirty="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lại </a:t>
            </a:r>
            <a:r>
              <a:rPr lang="vi-VN" sz="2200" dirty="0">
                <a:latin typeface="Times New Roman" panose="02020603050405020304" pitchFamily="18" charset="0"/>
                <a:cs typeface="Times New Roman" panose="02020603050405020304" pitchFamily="18" charset="0"/>
              </a:rPr>
              <a:t>làm bánh</a:t>
            </a:r>
            <a:r>
              <a:rPr lang="vi-VN"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bên </a:t>
            </a:r>
            <a:r>
              <a:rPr lang="vi-VN" sz="2200" dirty="0">
                <a:latin typeface="Times New Roman" panose="02020603050405020304" pitchFamily="18" charset="0"/>
                <a:cs typeface="Times New Roman" panose="02020603050405020304" pitchFamily="18" charset="0"/>
              </a:rPr>
              <a:t>ngoài quấn chỉ ngũ sắc (ý làm cho cá sợ, khỏi đớp mất) rồi bơi thuyền ra giữa sông, </a:t>
            </a:r>
            <a:r>
              <a:rPr lang="en-US" sz="2200" dirty="0" err="1" smtClean="0">
                <a:latin typeface="Times New Roman" panose="02020603050405020304" pitchFamily="18" charset="0"/>
                <a:cs typeface="Times New Roman" panose="02020603050405020304" pitchFamily="18" charset="0"/>
              </a:rPr>
              <a:t>thả</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bánh xuống để tế bái Khuất Nguyên.  </a:t>
            </a:r>
            <a:r>
              <a:rPr lang="en-US" sz="2200" dirty="0" err="1" smtClean="0">
                <a:latin typeface="Times New Roman" panose="02020603050405020304" pitchFamily="18" charset="0"/>
                <a:cs typeface="Times New Roman" panose="02020603050405020304" pitchFamily="18" charset="0"/>
              </a:rPr>
              <a:t>Từ</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đó</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ngày </a:t>
            </a:r>
            <a:r>
              <a:rPr lang="en-US" sz="2200" dirty="0" smtClean="0">
                <a:latin typeface="Times New Roman" panose="02020603050405020304" pitchFamily="18" charset="0"/>
                <a:cs typeface="Times New Roman" panose="02020603050405020304" pitchFamily="18" charset="0"/>
              </a:rPr>
              <a:t>5/5 </a:t>
            </a:r>
            <a:r>
              <a:rPr lang="en-US" sz="2200" dirty="0" err="1" smtClean="0">
                <a:latin typeface="Times New Roman" panose="02020603050405020304" pitchFamily="18" charset="0"/>
                <a:cs typeface="Times New Roman" panose="02020603050405020304" pitchFamily="18" charset="0"/>
              </a:rPr>
              <a:t>trở</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thành</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ngày </a:t>
            </a:r>
            <a:r>
              <a:rPr lang="vi-VN" sz="2200" b="1" dirty="0">
                <a:solidFill>
                  <a:srgbClr val="0000CC"/>
                </a:solidFill>
                <a:latin typeface="Times New Roman" panose="02020603050405020304" pitchFamily="18" charset="0"/>
                <a:cs typeface="Times New Roman" panose="02020603050405020304" pitchFamily="18" charset="0"/>
              </a:rPr>
              <a:t>tết Đoan </a:t>
            </a:r>
            <a:r>
              <a:rPr lang="en-US" sz="2200" b="1" dirty="0" err="1" smtClean="0">
                <a:solidFill>
                  <a:srgbClr val="0000CC"/>
                </a:solidFill>
                <a:latin typeface="Times New Roman" panose="02020603050405020304" pitchFamily="18" charset="0"/>
                <a:cs typeface="Times New Roman" panose="02020603050405020304" pitchFamily="18" charset="0"/>
              </a:rPr>
              <a:t>Ngọ</a:t>
            </a:r>
            <a:r>
              <a:rPr lang="en-US" sz="2200" b="1" dirty="0" smtClean="0">
                <a:solidFill>
                  <a:srgbClr val="0000CC"/>
                </a:solidFill>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ở</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Trung</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Quốc</a:t>
            </a:r>
            <a:r>
              <a:rPr lang="vi-VN" sz="2200" dirty="0">
                <a:latin typeface="Times New Roman" panose="02020603050405020304" pitchFamily="18" charset="0"/>
                <a:cs typeface="Times New Roman" panose="02020603050405020304" pitchFamily="18" charset="0"/>
              </a:rPr>
              <a:t> và một số nước khác ở </a:t>
            </a:r>
            <a:r>
              <a:rPr lang="en-US" sz="2200" dirty="0" err="1" smtClean="0">
                <a:latin typeface="Times New Roman" panose="02020603050405020304" pitchFamily="18" charset="0"/>
                <a:cs typeface="Times New Roman" panose="02020603050405020304" pitchFamily="18" charset="0"/>
              </a:rPr>
              <a:t>Châu</a:t>
            </a:r>
            <a:r>
              <a:rPr lang="en-US" sz="2200" dirty="0" smtClean="0">
                <a:latin typeface="Times New Roman" panose="02020603050405020304" pitchFamily="18" charset="0"/>
                <a:cs typeface="Times New Roman" panose="02020603050405020304" pitchFamily="18" charset="0"/>
              </a:rPr>
              <a:t> Á.</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988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272629"/>
            <a:ext cx="4572000" cy="2962275"/>
          </a:xfrm>
          <a:prstGeom prst="rect">
            <a:avLst/>
          </a:prstGeom>
        </p:spPr>
      </p:pic>
      <p:sp>
        <p:nvSpPr>
          <p:cNvPr id="5" name="TextBox 4"/>
          <p:cNvSpPr txBox="1"/>
          <p:nvPr/>
        </p:nvSpPr>
        <p:spPr>
          <a:xfrm>
            <a:off x="76200" y="3570744"/>
            <a:ext cx="8991600" cy="2677656"/>
          </a:xfrm>
          <a:prstGeom prst="rect">
            <a:avLst/>
          </a:prstGeom>
          <a:noFill/>
        </p:spPr>
        <p:txBody>
          <a:bodyPr wrap="square" rtlCol="0">
            <a:spAutoFit/>
          </a:bodyPr>
          <a:lstStyle/>
          <a:p>
            <a:endParaRPr lang="en-US" sz="2400" b="1" dirty="0" smtClean="0">
              <a:latin typeface="+mj-lt"/>
            </a:endParaRPr>
          </a:p>
          <a:p>
            <a:r>
              <a:rPr lang="en-US" sz="2400" b="1" dirty="0">
                <a:latin typeface="+mj-lt"/>
              </a:rPr>
              <a:t> </a:t>
            </a:r>
            <a:r>
              <a:rPr lang="en-US" sz="2400" b="1" dirty="0" smtClean="0">
                <a:latin typeface="+mj-lt"/>
              </a:rPr>
              <a:t>   </a:t>
            </a:r>
            <a:r>
              <a:rPr lang="vi-VN" sz="2400" b="1" dirty="0" smtClean="0">
                <a:latin typeface="+mj-lt"/>
              </a:rPr>
              <a:t>Sở </a:t>
            </a:r>
            <a:r>
              <a:rPr lang="vi-VN" sz="2400" b="1" dirty="0">
                <a:latin typeface="+mj-lt"/>
              </a:rPr>
              <a:t>Từ</a:t>
            </a:r>
            <a:r>
              <a:rPr lang="vi-VN" sz="2400" dirty="0">
                <a:latin typeface="+mj-lt"/>
              </a:rPr>
              <a:t> </a:t>
            </a:r>
            <a:r>
              <a:rPr lang="vi-VN" sz="2400" dirty="0" smtClean="0">
                <a:latin typeface="+mj-lt"/>
              </a:rPr>
              <a:t>(</a:t>
            </a:r>
            <a:r>
              <a:rPr lang="ja-JP" altLang="en-US" sz="2400" dirty="0" smtClean="0">
                <a:latin typeface="+mj-lt"/>
              </a:rPr>
              <a:t>楚辞</a:t>
            </a:r>
            <a:r>
              <a:rPr lang="en-US" altLang="ja-JP" sz="2400" dirty="0" smtClean="0">
                <a:latin typeface="+mj-lt"/>
              </a:rPr>
              <a:t>): </a:t>
            </a:r>
            <a:r>
              <a:rPr lang="en-US" sz="2400" dirty="0" smtClean="0">
                <a:latin typeface="+mj-lt"/>
              </a:rPr>
              <a:t>L</a:t>
            </a:r>
            <a:r>
              <a:rPr lang="vi-VN" sz="2400" dirty="0" smtClean="0">
                <a:latin typeface="+mj-lt"/>
              </a:rPr>
              <a:t>à </a:t>
            </a:r>
            <a:r>
              <a:rPr lang="vi-VN" sz="2400" dirty="0">
                <a:latin typeface="+mj-lt"/>
              </a:rPr>
              <a:t>tuyển tập thi ca lãng mạn đầu tiên trong lịch sử văn học Trung Quốc, tương truyền là một thể thơ mới do quan đại phu nước </a:t>
            </a:r>
            <a:r>
              <a:rPr lang="vi-VN" sz="2400" b="1" dirty="0">
                <a:latin typeface="+mj-lt"/>
              </a:rPr>
              <a:t>Sở Khuất Nguyên</a:t>
            </a:r>
            <a:r>
              <a:rPr lang="vi-VN" sz="2400" dirty="0">
                <a:latin typeface="+mj-lt"/>
              </a:rPr>
              <a:t> sáng tác. Danh xưng </a:t>
            </a:r>
            <a:r>
              <a:rPr lang="vi-VN" sz="2400" b="1" dirty="0">
                <a:latin typeface="+mj-lt"/>
              </a:rPr>
              <a:t>Sở Từ</a:t>
            </a:r>
            <a:r>
              <a:rPr lang="vi-VN" sz="2400" dirty="0">
                <a:latin typeface="+mj-lt"/>
              </a:rPr>
              <a:t> đã tồn tại từ thời đầu nhà Tây Hán, được Lưu Hướng biên tập và được Vương Dật đời Đông Hán làm chương cú</a:t>
            </a:r>
            <a:r>
              <a:rPr lang="vi-VN" sz="2400" dirty="0" smtClean="0">
                <a:latin typeface="+mj-lt"/>
              </a:rPr>
              <a:t>.</a:t>
            </a:r>
            <a:endParaRPr lang="en-US" sz="2400" dirty="0" smtClean="0">
              <a:latin typeface="+mj-lt"/>
            </a:endParaRPr>
          </a:p>
          <a:p>
            <a:r>
              <a:rPr lang="en-US" sz="2400" i="1" dirty="0" smtClean="0">
                <a:latin typeface="+mj-lt"/>
              </a:rPr>
              <a:t>   </a:t>
            </a:r>
            <a:endParaRPr lang="en-US" sz="2400" dirty="0">
              <a:latin typeface="+mj-lt"/>
            </a:endParaRPr>
          </a:p>
        </p:txBody>
      </p:sp>
      <p:pic>
        <p:nvPicPr>
          <p:cNvPr id="6" name="Picture 5"/>
          <p:cNvPicPr>
            <a:picLocks noChangeAspect="1"/>
          </p:cNvPicPr>
          <p:nvPr/>
        </p:nvPicPr>
        <p:blipFill>
          <a:blip r:embed="rId3"/>
          <a:stretch>
            <a:fillRect/>
          </a:stretch>
        </p:blipFill>
        <p:spPr>
          <a:xfrm>
            <a:off x="5105400" y="36302"/>
            <a:ext cx="3276600" cy="3555224"/>
          </a:xfrm>
          <a:prstGeom prst="rect">
            <a:avLst/>
          </a:prstGeom>
        </p:spPr>
      </p:pic>
    </p:spTree>
    <p:extLst>
      <p:ext uri="{BB962C8B-B14F-4D97-AF65-F5344CB8AC3E}">
        <p14:creationId xmlns:p14="http://schemas.microsoft.com/office/powerpoint/2010/main" val="14547444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 y="76200"/>
            <a:ext cx="2590800" cy="3310467"/>
          </a:xfrm>
          <a:prstGeom prst="rect">
            <a:avLst/>
          </a:prstGeom>
        </p:spPr>
      </p:pic>
      <p:sp>
        <p:nvSpPr>
          <p:cNvPr id="5" name="TextBox 4"/>
          <p:cNvSpPr txBox="1"/>
          <p:nvPr/>
        </p:nvSpPr>
        <p:spPr>
          <a:xfrm>
            <a:off x="3124200" y="152400"/>
            <a:ext cx="5867400" cy="2677656"/>
          </a:xfrm>
          <a:prstGeom prst="rect">
            <a:avLst/>
          </a:prstGeom>
          <a:noFill/>
        </p:spPr>
        <p:txBody>
          <a:bodyPr wrap="square" rtlCol="0">
            <a:spAutoFit/>
          </a:bodyPr>
          <a:lstStyle/>
          <a:p>
            <a:pPr algn="just"/>
            <a:r>
              <a:rPr lang="en-US" sz="2400" dirty="0" smtClean="0">
                <a:latin typeface="+mj-lt"/>
              </a:rPr>
              <a:t>      </a:t>
            </a:r>
            <a:r>
              <a:rPr lang="vi-VN" sz="2400" b="1" dirty="0" smtClean="0">
                <a:solidFill>
                  <a:srgbClr val="0000CC"/>
                </a:solidFill>
                <a:latin typeface="+mj-lt"/>
              </a:rPr>
              <a:t>Sử ký</a:t>
            </a:r>
            <a:r>
              <a:rPr lang="en-US" sz="2400" b="1" dirty="0" smtClean="0">
                <a:solidFill>
                  <a:srgbClr val="0000CC"/>
                </a:solidFill>
                <a:latin typeface="+mj-lt"/>
              </a:rPr>
              <a:t> </a:t>
            </a:r>
            <a:r>
              <a:rPr lang="en-US" sz="2400" b="1" dirty="0" err="1" smtClean="0">
                <a:solidFill>
                  <a:srgbClr val="0000CC"/>
                </a:solidFill>
                <a:latin typeface="Times New Roman" panose="02020603050405020304" pitchFamily="18" charset="0"/>
                <a:cs typeface="Times New Roman" panose="02020603050405020304" pitchFamily="18" charset="0"/>
              </a:rPr>
              <a:t>của</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Tư</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Mã</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Thiên</a:t>
            </a:r>
            <a:r>
              <a:rPr lang="en-US" sz="2400" b="1" dirty="0" smtClean="0">
                <a:solidFill>
                  <a:srgbClr val="0000CC"/>
                </a:solidFill>
                <a:latin typeface="Times New Roman" panose="02020603050405020304" pitchFamily="18" charset="0"/>
                <a:cs typeface="Times New Roman" panose="02020603050405020304" pitchFamily="18" charset="0"/>
              </a:rPr>
              <a:t>: </a:t>
            </a:r>
            <a:r>
              <a:rPr lang="vi-VN" sz="2400" dirty="0" smtClean="0">
                <a:latin typeface="+mj-lt"/>
              </a:rPr>
              <a:t>là </a:t>
            </a:r>
            <a:r>
              <a:rPr lang="vi-VN" sz="2400" dirty="0">
                <a:latin typeface="+mj-lt"/>
              </a:rPr>
              <a:t>bộ thông sử đầu tiên của Trung Quốc cổ đại. Bộ Sử ký lưu giữ, chỉnh lí lại các tư liệu lịch sử vô cùng phong phú trong hơn ba ngàn năm từ thời Ngũ đế vốn có trước sử cho tới giữa thời Tây Hán, tạo ra nền móng vững chắc mà hùng vĩ sớm nhất cho lịch sử học Trung Quốc.</a:t>
            </a:r>
            <a:endParaRPr lang="en-US" sz="2400" dirty="0">
              <a:latin typeface="+mj-lt"/>
            </a:endParaRPr>
          </a:p>
        </p:txBody>
      </p:sp>
      <p:pic>
        <p:nvPicPr>
          <p:cNvPr id="6" name="Picture 5"/>
          <p:cNvPicPr>
            <a:picLocks noChangeAspect="1"/>
          </p:cNvPicPr>
          <p:nvPr/>
        </p:nvPicPr>
        <p:blipFill>
          <a:blip r:embed="rId3"/>
          <a:stretch>
            <a:fillRect/>
          </a:stretch>
        </p:blipFill>
        <p:spPr>
          <a:xfrm>
            <a:off x="152400" y="3581400"/>
            <a:ext cx="2362200" cy="3048000"/>
          </a:xfrm>
          <a:prstGeom prst="rect">
            <a:avLst/>
          </a:prstGeom>
        </p:spPr>
      </p:pic>
      <p:sp>
        <p:nvSpPr>
          <p:cNvPr id="7" name="TextBox 6"/>
          <p:cNvSpPr txBox="1"/>
          <p:nvPr/>
        </p:nvSpPr>
        <p:spPr>
          <a:xfrm>
            <a:off x="3124200" y="3124200"/>
            <a:ext cx="5867400" cy="3785652"/>
          </a:xfrm>
          <a:prstGeom prst="rect">
            <a:avLst/>
          </a:prstGeom>
          <a:noFill/>
        </p:spPr>
        <p:txBody>
          <a:bodyPr wrap="square" rtlCol="0">
            <a:spAutoFit/>
          </a:bodyPr>
          <a:lstStyle/>
          <a:p>
            <a:r>
              <a:rPr lang="en-US" sz="2400" b="1" dirty="0" smtClean="0">
                <a:solidFill>
                  <a:srgbClr val="0000CC"/>
                </a:solidFill>
                <a:latin typeface="Times New Roman" panose="02020603050405020304" pitchFamily="18" charset="0"/>
                <a:cs typeface="Times New Roman" panose="02020603050405020304" pitchFamily="18" charset="0"/>
              </a:rPr>
              <a:t>Tam </a:t>
            </a:r>
            <a:r>
              <a:rPr lang="en-US" sz="2400" b="1" dirty="0" err="1" smtClean="0">
                <a:solidFill>
                  <a:srgbClr val="0000CC"/>
                </a:solidFill>
                <a:latin typeface="Times New Roman" panose="02020603050405020304" pitchFamily="18" charset="0"/>
                <a:cs typeface="Times New Roman" panose="02020603050405020304" pitchFamily="18" charset="0"/>
              </a:rPr>
              <a:t>Quốc</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Chí</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L</a:t>
            </a:r>
            <a:r>
              <a:rPr lang="vi-VN" sz="2400" dirty="0" smtClean="0">
                <a:latin typeface="Times New Roman" panose="02020603050405020304" pitchFamily="18" charset="0"/>
                <a:cs typeface="Times New Roman" panose="02020603050405020304" pitchFamily="18" charset="0"/>
              </a:rPr>
              <a:t>à </a:t>
            </a:r>
            <a:r>
              <a:rPr lang="vi-VN" sz="2400" dirty="0">
                <a:latin typeface="Times New Roman" panose="02020603050405020304" pitchFamily="18" charset="0"/>
                <a:cs typeface="Times New Roman" panose="02020603050405020304" pitchFamily="18" charset="0"/>
              </a:rPr>
              <a:t>một sử liệu chính thức và có căn cứ về thời đại </a:t>
            </a:r>
            <a:r>
              <a:rPr lang="en-US" sz="2400" dirty="0" smtClean="0">
                <a:latin typeface="Times New Roman" panose="02020603050405020304" pitchFamily="18" charset="0"/>
                <a:cs typeface="Times New Roman" panose="02020603050405020304" pitchFamily="18" charset="0"/>
              </a:rPr>
              <a:t>Tam </a:t>
            </a:r>
            <a:r>
              <a:rPr lang="en-US" sz="2400" dirty="0" err="1" smtClean="0">
                <a:latin typeface="Times New Roman" panose="02020603050405020304" pitchFamily="18" charset="0"/>
                <a:cs typeface="Times New Roman" panose="02020603050405020304" pitchFamily="18" charset="0"/>
              </a:rPr>
              <a:t>Quốc</a:t>
            </a:r>
            <a:r>
              <a:rPr lang="vi-VN" sz="2400" dirty="0">
                <a:latin typeface="Times New Roman" panose="02020603050405020304" pitchFamily="18" charset="0"/>
                <a:cs typeface="Times New Roman" panose="02020603050405020304" pitchFamily="18" charset="0"/>
              </a:rPr>
              <a:t> của </a:t>
            </a:r>
            <a:r>
              <a:rPr lang="en-US" sz="2400" dirty="0" err="1" smtClean="0">
                <a:latin typeface="Times New Roman" panose="02020603050405020304" pitchFamily="18" charset="0"/>
                <a:cs typeface="Times New Roman" panose="02020603050405020304" pitchFamily="18" charset="0"/>
              </a:rPr>
              <a:t>Trung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Quốc</a:t>
            </a:r>
            <a:r>
              <a:rPr lang="vi-VN" sz="2400" dirty="0">
                <a:latin typeface="Times New Roman" panose="02020603050405020304" pitchFamily="18" charset="0"/>
                <a:cs typeface="Times New Roman" panose="02020603050405020304" pitchFamily="18" charset="0"/>
              </a:rPr>
              <a:t> từ năm </a:t>
            </a:r>
            <a:r>
              <a:rPr lang="vi-VN" sz="2400" dirty="0">
                <a:latin typeface="Times New Roman" panose="02020603050405020304" pitchFamily="18" charset="0"/>
                <a:cs typeface="Times New Roman" panose="02020603050405020304" pitchFamily="18" charset="0"/>
                <a:hlinkClick r:id="rId4" tooltip="189"/>
              </a:rPr>
              <a:t>189</a:t>
            </a:r>
            <a:r>
              <a:rPr lang="vi-VN" sz="2400" dirty="0">
                <a:latin typeface="Times New Roman" panose="02020603050405020304" pitchFamily="18" charset="0"/>
                <a:cs typeface="Times New Roman" panose="02020603050405020304" pitchFamily="18" charset="0"/>
              </a:rPr>
              <a:t> đến năm </a:t>
            </a:r>
            <a:r>
              <a:rPr lang="vi-VN" sz="2400" dirty="0">
                <a:latin typeface="Times New Roman" panose="02020603050405020304" pitchFamily="18" charset="0"/>
                <a:cs typeface="Times New Roman" panose="02020603050405020304" pitchFamily="18" charset="0"/>
                <a:hlinkClick r:id="rId5" tooltip="280"/>
              </a:rPr>
              <a:t>280</a:t>
            </a:r>
            <a:r>
              <a:rPr lang="vi-VN" sz="2400" dirty="0">
                <a:latin typeface="Times New Roman" panose="02020603050405020304" pitchFamily="18" charset="0"/>
                <a:cs typeface="Times New Roman" panose="02020603050405020304" pitchFamily="18" charset="0"/>
              </a:rPr>
              <a:t>, do</a:t>
            </a:r>
            <a:r>
              <a:rPr lang="vi-VN" sz="2400" b="1" dirty="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Trần</a:t>
            </a:r>
            <a:r>
              <a:rPr lang="en-US" sz="2400" b="1" dirty="0" smtClean="0">
                <a:solidFill>
                  <a:srgbClr val="0000CC"/>
                </a:solidFill>
                <a:latin typeface="Times New Roman" panose="02020603050405020304" pitchFamily="18" charset="0"/>
                <a:cs typeface="Times New Roman" panose="02020603050405020304" pitchFamily="18" charset="0"/>
              </a:rPr>
              <a:t> </a:t>
            </a:r>
            <a:r>
              <a:rPr lang="en-US" sz="2400" b="1" dirty="0" err="1" smtClean="0">
                <a:solidFill>
                  <a:srgbClr val="0000CC"/>
                </a:solidFill>
                <a:latin typeface="Times New Roman" panose="02020603050405020304" pitchFamily="18" charset="0"/>
                <a:cs typeface="Times New Roman" panose="02020603050405020304" pitchFamily="18" charset="0"/>
              </a:rPr>
              <a:t>Thọ</a:t>
            </a:r>
            <a:r>
              <a:rPr lang="en-US" altLang="ja-JP" sz="2400" b="1" dirty="0" smtClean="0">
                <a:solidFill>
                  <a:srgbClr val="0000CC"/>
                </a:solidFill>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biên soạn vào </a:t>
            </a:r>
            <a:r>
              <a:rPr lang="vi-VN" sz="2400" dirty="0">
                <a:latin typeface="Times New Roman" panose="02020603050405020304" pitchFamily="18" charset="0"/>
                <a:cs typeface="Times New Roman" panose="02020603050405020304" pitchFamily="18" charset="0"/>
                <a:hlinkClick r:id="rId6" tooltip="Thế kỷ 3"/>
              </a:rPr>
              <a:t>thế kỉ thứ 3</a:t>
            </a:r>
            <a:r>
              <a:rPr lang="vi-VN" sz="2400" dirty="0">
                <a:latin typeface="Times New Roman" panose="02020603050405020304" pitchFamily="18" charset="0"/>
                <a:cs typeface="Times New Roman" panose="02020603050405020304" pitchFamily="18" charset="0"/>
              </a:rPr>
              <a:t>. Tác phẩm này hình thành từ các mẩu chuyện nhỏ kể về các nước </a:t>
            </a:r>
            <a:r>
              <a:rPr lang="vi-VN" sz="2400" dirty="0">
                <a:latin typeface="Times New Roman" panose="02020603050405020304" pitchFamily="18" charset="0"/>
                <a:cs typeface="Times New Roman" panose="02020603050405020304" pitchFamily="18" charset="0"/>
                <a:hlinkClick r:id="rId7" tooltip="Tào Ngụy"/>
              </a:rPr>
              <a:t>Ngụy</a:t>
            </a:r>
            <a:r>
              <a:rPr lang="vi-VN"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hlinkClick r:id="rId8" tooltip="Thục Hán"/>
              </a:rPr>
              <a:t>Thục</a:t>
            </a:r>
            <a:r>
              <a:rPr lang="vi-VN" sz="2400" dirty="0">
                <a:latin typeface="Times New Roman" panose="02020603050405020304" pitchFamily="18" charset="0"/>
                <a:cs typeface="Times New Roman" panose="02020603050405020304" pitchFamily="18" charset="0"/>
              </a:rPr>
              <a:t> và </a:t>
            </a:r>
            <a:r>
              <a:rPr lang="vi-VN" sz="2400" dirty="0">
                <a:latin typeface="Times New Roman" panose="02020603050405020304" pitchFamily="18" charset="0"/>
                <a:cs typeface="Times New Roman" panose="02020603050405020304" pitchFamily="18" charset="0"/>
                <a:hlinkClick r:id="rId9" tooltip="Đông Ngô"/>
              </a:rPr>
              <a:t>Ngô</a:t>
            </a:r>
            <a:r>
              <a:rPr lang="vi-VN" sz="2400" dirty="0">
                <a:latin typeface="Times New Roman" panose="02020603050405020304" pitchFamily="18" charset="0"/>
                <a:cs typeface="Times New Roman" panose="02020603050405020304" pitchFamily="18" charset="0"/>
              </a:rPr>
              <a:t> của thời đại này, đồng thời là nền tảng cho cuốn tiểu thuyết lịch sử rất phổ biến là </a:t>
            </a:r>
            <a:r>
              <a:rPr lang="vi-VN" sz="2400" i="1" dirty="0">
                <a:latin typeface="Times New Roman" panose="02020603050405020304" pitchFamily="18" charset="0"/>
                <a:cs typeface="Times New Roman" panose="02020603050405020304" pitchFamily="18" charset="0"/>
                <a:hlinkClick r:id="rId10" tooltip="Tam quốc diễn nghĩa"/>
              </a:rPr>
              <a:t>Tam quốc diễn nghĩa</a:t>
            </a:r>
            <a:r>
              <a:rPr lang="vi-VN" sz="2400" dirty="0">
                <a:latin typeface="Times New Roman" panose="02020603050405020304" pitchFamily="18" charset="0"/>
                <a:cs typeface="Times New Roman" panose="02020603050405020304" pitchFamily="18" charset="0"/>
              </a:rPr>
              <a:t> được viết vào </a:t>
            </a:r>
            <a:r>
              <a:rPr lang="vi-VN" sz="2400" dirty="0">
                <a:latin typeface="Times New Roman" panose="02020603050405020304" pitchFamily="18" charset="0"/>
                <a:cs typeface="Times New Roman" panose="02020603050405020304" pitchFamily="18" charset="0"/>
                <a:hlinkClick r:id="rId11" tooltip="Thế kỷ 14"/>
              </a:rPr>
              <a:t>thế kỉ </a:t>
            </a:r>
            <a:r>
              <a:rPr lang="vi-VN" sz="2400" dirty="0" smtClean="0">
                <a:latin typeface="Times New Roman" panose="02020603050405020304" pitchFamily="18" charset="0"/>
                <a:cs typeface="Times New Roman" panose="02020603050405020304" pitchFamily="18" charset="0"/>
                <a:hlinkClick r:id="rId11" tooltip="Thế kỷ 14"/>
              </a:rPr>
              <a:t>14</a:t>
            </a:r>
            <a:r>
              <a:rPr lang="en-US" sz="2400" dirty="0" smtClean="0">
                <a:latin typeface="Times New Roman" panose="02020603050405020304" pitchFamily="18" charset="0"/>
                <a:cs typeface="Times New Roman" panose="02020603050405020304" pitchFamily="18" charset="0"/>
              </a:rPr>
              <a:t> nay </a:t>
            </a:r>
            <a:r>
              <a:rPr lang="en-US" sz="2400" dirty="0" err="1" smtClean="0">
                <a:latin typeface="Times New Roman" panose="02020603050405020304" pitchFamily="18" charset="0"/>
                <a:cs typeface="Times New Roman" panose="02020603050405020304" pitchFamily="18" charset="0"/>
              </a:rPr>
              <a:t>đã</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được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dựng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thành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phim</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470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963576321"/>
              </p:ext>
            </p:extLst>
          </p:nvPr>
        </p:nvGraphicFramePr>
        <p:xfrm>
          <a:off x="-1" y="1524000"/>
          <a:ext cx="9105055" cy="5334001"/>
        </p:xfrm>
        <a:graphic>
          <a:graphicData uri="http://schemas.openxmlformats.org/drawingml/2006/table">
            <a:tbl>
              <a:tblPr firstRow="1" firstCol="1" bandRow="1">
                <a:tableStyleId>{5C22544A-7EE6-4342-B048-85BDC9FD1C3A}</a:tableStyleId>
              </a:tblPr>
              <a:tblGrid>
                <a:gridCol w="2828555">
                  <a:extLst>
                    <a:ext uri="{9D8B030D-6E8A-4147-A177-3AD203B41FA5}">
                      <a16:colId xmlns:a16="http://schemas.microsoft.com/office/drawing/2014/main" val="20000"/>
                    </a:ext>
                  </a:extLst>
                </a:gridCol>
                <a:gridCol w="6276500">
                  <a:extLst>
                    <a:ext uri="{9D8B030D-6E8A-4147-A177-3AD203B41FA5}">
                      <a16:colId xmlns:a16="http://schemas.microsoft.com/office/drawing/2014/main" val="20001"/>
                    </a:ext>
                  </a:extLst>
                </a:gridCol>
              </a:tblGrid>
              <a:tr h="586704">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568490">
                <a:tc>
                  <a:txBody>
                    <a:bodyPr/>
                    <a:lstStyle/>
                    <a:p>
                      <a:pPr algn="just"/>
                      <a:r>
                        <a:rPr lang="en-US" sz="2400" dirty="0" err="1">
                          <a:effectLst/>
                          <a:latin typeface="Times New Roman" pitchFamily="18" charset="0"/>
                          <a:cs typeface="Times New Roman" pitchFamily="18" charset="0"/>
                        </a:rPr>
                        <a:t>Tư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tưởng</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568490">
                <a:tc>
                  <a:txBody>
                    <a:bodyPr/>
                    <a:lstStyle/>
                    <a:p>
                      <a:pPr algn="just"/>
                      <a:r>
                        <a:rPr lang="en-US" sz="2400" dirty="0" err="1">
                          <a:effectLst/>
                          <a:latin typeface="Times New Roman" pitchFamily="18" charset="0"/>
                          <a:cs typeface="Times New Roman" pitchFamily="18" charset="0"/>
                        </a:rPr>
                        <a:t>Chữ</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viết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smtClean="0">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2"/>
                  </a:ext>
                </a:extLst>
              </a:tr>
              <a:tr h="860748">
                <a:tc>
                  <a:txBody>
                    <a:bodyPr/>
                    <a:lstStyle/>
                    <a:p>
                      <a:pPr algn="just"/>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3"/>
                  </a:ext>
                </a:extLst>
              </a:tr>
              <a:tr h="605521">
                <a:tc>
                  <a:txBody>
                    <a:bodyPr/>
                    <a:lstStyle/>
                    <a:p>
                      <a:pPr algn="just"/>
                      <a:r>
                        <a:rPr lang="en-US" sz="2400" dirty="0" err="1">
                          <a:effectLst/>
                          <a:latin typeface="Times New Roman" pitchFamily="18" charset="0"/>
                          <a:cs typeface="Times New Roman" pitchFamily="18" charset="0"/>
                        </a:rPr>
                        <a:t>Sử</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4"/>
                  </a:ext>
                </a:extLst>
              </a:tr>
              <a:tr h="568490">
                <a:tc>
                  <a:txBody>
                    <a:bodyPr/>
                    <a:lstStyle/>
                    <a:p>
                      <a:pPr algn="just"/>
                      <a:r>
                        <a:rPr lang="en-US" sz="2400" spc="-20" dirty="0">
                          <a:effectLst/>
                          <a:latin typeface="Times New Roman" pitchFamily="18" charset="0"/>
                          <a:cs typeface="Times New Roman" pitchFamily="18" charset="0"/>
                        </a:rPr>
                        <a:t>Y </a:t>
                      </a:r>
                      <a:r>
                        <a:rPr lang="en-US" sz="2400" spc="-2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5"/>
                  </a:ext>
                </a:extLst>
              </a:tr>
              <a:tr h="548943">
                <a:tc>
                  <a:txBody>
                    <a:bodyPr/>
                    <a:lstStyle/>
                    <a:p>
                      <a:pPr algn="just"/>
                      <a:r>
                        <a:rPr lang="en-US" sz="2400" dirty="0" err="1">
                          <a:effectLst/>
                          <a:latin typeface="Times New Roman" pitchFamily="18" charset="0"/>
                          <a:cs typeface="Times New Roman" pitchFamily="18" charset="0"/>
                        </a:rPr>
                        <a:t>Khoa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học-kĩ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thuật</a:t>
                      </a:r>
                      <a:endParaRPr lang="en-US" sz="2400" dirty="0">
                        <a:effectLst/>
                        <a:latin typeface="Times New Roman" pitchFamily="18" charset="0"/>
                        <a:cs typeface="Times New Roman" pitchFamily="18" charset="0"/>
                      </a:endParaRPr>
                    </a:p>
                  </a:txBody>
                  <a:tcPr marL="68580" marR="68580" marT="0" marB="0"/>
                </a:tc>
                <a:tc>
                  <a:txBody>
                    <a:bodyPr/>
                    <a:lstStyle/>
                    <a:p>
                      <a:endParaRPr lang="en-US"/>
                    </a:p>
                  </a:txBody>
                  <a:tcPr marL="68580" marR="68580" marT="0" marB="0"/>
                </a:tc>
                <a:extLst>
                  <a:ext uri="{0D108BD9-81ED-4DB2-BD59-A6C34878D82A}">
                    <a16:rowId xmlns:a16="http://schemas.microsoft.com/office/drawing/2014/main" val="10006"/>
                  </a:ext>
                </a:extLst>
              </a:tr>
              <a:tr h="1026615">
                <a:tc>
                  <a:txBody>
                    <a:bodyPr/>
                    <a:lstStyle/>
                    <a:p>
                      <a:pPr algn="just"/>
                      <a:r>
                        <a:rPr lang="en-US" sz="2400" dirty="0" err="1">
                          <a:effectLst/>
                          <a:latin typeface="Times New Roman" pitchFamily="18" charset="0"/>
                          <a:cs typeface="Times New Roman" pitchFamily="18" charset="0"/>
                        </a:rPr>
                        <a:t>Kiến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trúc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7"/>
                  </a:ext>
                </a:extLst>
              </a:tr>
            </a:tbl>
          </a:graphicData>
        </a:graphic>
      </p:graphicFrame>
      <p:sp>
        <p:nvSpPr>
          <p:cNvPr id="2" name="TextBox 1"/>
          <p:cNvSpPr txBox="1"/>
          <p:nvPr/>
        </p:nvSpPr>
        <p:spPr>
          <a:xfrm>
            <a:off x="2789069" y="2133600"/>
            <a:ext cx="5973931" cy="517065"/>
          </a:xfrm>
          <a:prstGeom prst="rect">
            <a:avLst/>
          </a:prstGeom>
          <a:noFill/>
        </p:spPr>
        <p:txBody>
          <a:bodyPr wrap="square" rtlCol="0">
            <a:spAutoFit/>
          </a:bodyPr>
          <a:lstStyle/>
          <a:p>
            <a:pPr algn="just">
              <a:lnSpc>
                <a:spcPct val="115000"/>
              </a:lnSpc>
              <a:spcAft>
                <a:spcPts val="600"/>
              </a:spcAft>
            </a:pPr>
            <a:r>
              <a:rPr lang="vi-VN" sz="2400" dirty="0">
                <a:solidFill>
                  <a:schemeClr val="dk1"/>
                </a:solidFill>
                <a:latin typeface="Times New Roman" pitchFamily="18" charset="0"/>
                <a:cs typeface="Times New Roman" pitchFamily="18" charset="0"/>
              </a:rPr>
              <a:t>Nho </a:t>
            </a:r>
            <a:r>
              <a:rPr lang="vi-VN" sz="2400" dirty="0" smtClean="0">
                <a:solidFill>
                  <a:schemeClr val="dk1"/>
                </a:solidFill>
                <a:latin typeface="Times New Roman" pitchFamily="18" charset="0"/>
                <a:cs typeface="Times New Roman" pitchFamily="18" charset="0"/>
              </a:rPr>
              <a:t>gi</a:t>
            </a:r>
            <a:r>
              <a:rPr lang="en-US" sz="2400" dirty="0" err="1" smtClean="0">
                <a:solidFill>
                  <a:schemeClr val="dk1"/>
                </a:solidFill>
                <a:latin typeface="Times New Roman" pitchFamily="18" charset="0"/>
                <a:cs typeface="Times New Roman" pitchFamily="18" charset="0"/>
              </a:rPr>
              <a:t>áo</a:t>
            </a:r>
            <a:endParaRPr lang="en-US" sz="2400" dirty="0">
              <a:latin typeface="Times New Roman" pitchFamily="18" charset="0"/>
              <a:ea typeface="Calibri"/>
              <a:cs typeface="Times New Roman" pitchFamily="18" charset="0"/>
            </a:endParaRPr>
          </a:p>
        </p:txBody>
      </p:sp>
      <p:sp>
        <p:nvSpPr>
          <p:cNvPr id="5" name="TextBox 4"/>
          <p:cNvSpPr txBox="1"/>
          <p:nvPr/>
        </p:nvSpPr>
        <p:spPr>
          <a:xfrm>
            <a:off x="2819400" y="2667000"/>
            <a:ext cx="6070912" cy="517065"/>
          </a:xfrm>
          <a:prstGeom prst="rect">
            <a:avLst/>
          </a:prstGeom>
          <a:noFill/>
        </p:spPr>
        <p:txBody>
          <a:bodyPr wrap="square" rtlCol="0">
            <a:spAutoFit/>
          </a:bodyPr>
          <a:lstStyle/>
          <a:p>
            <a:pPr algn="just">
              <a:lnSpc>
                <a:spcPct val="115000"/>
              </a:lnSpc>
              <a:spcAft>
                <a:spcPts val="600"/>
              </a:spcAft>
            </a:pPr>
            <a:r>
              <a:rPr lang="en-US" sz="2400" dirty="0" err="1">
                <a:solidFill>
                  <a:schemeClr val="dk1"/>
                </a:solidFill>
                <a:latin typeface="Times New Roman" pitchFamily="18" charset="0"/>
                <a:cs typeface="Times New Roman" pitchFamily="18" charset="0"/>
              </a:rPr>
              <a:t>Chữ</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tượng hình (chữ giáp cốt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kim</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văn</a:t>
            </a:r>
            <a:r>
              <a:rPr lang="vi-VN"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8" name="Rectangle 7"/>
          <p:cNvSpPr/>
          <p:nvPr/>
        </p:nvSpPr>
        <p:spPr>
          <a:xfrm>
            <a:off x="706582" y="124691"/>
            <a:ext cx="7751618" cy="110782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3: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bày</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tựu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nổi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bật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về</a:t>
            </a:r>
            <a:r>
              <a:rPr lang="en-US" sz="3200" dirty="0">
                <a:solidFill>
                  <a:schemeClr val="tx1"/>
                </a:solidFill>
                <a:latin typeface="Times New Roman" pitchFamily="18" charset="0"/>
                <a:cs typeface="Times New Roman" pitchFamily="18" charset="0"/>
              </a:rPr>
              <a:t> y </a:t>
            </a:r>
            <a:r>
              <a:rPr lang="en-US" sz="3200" dirty="0" err="1">
                <a:solidFill>
                  <a:schemeClr val="tx1"/>
                </a:solidFill>
                <a:latin typeface="Times New Roman" pitchFamily="18" charset="0"/>
                <a:cs typeface="Times New Roman" pitchFamily="18" charset="0"/>
              </a:rPr>
              <a:t>học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khoa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học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kĩ</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thuật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đại</a:t>
            </a:r>
            <a:r>
              <a:rPr lang="en-US" sz="3200" dirty="0">
                <a:solidFill>
                  <a:schemeClr val="tx1"/>
                </a:solidFill>
                <a:latin typeface="Times New Roman" pitchFamily="18" charset="0"/>
                <a:cs typeface="Times New Roman" pitchFamily="18" charset="0"/>
              </a:rPr>
              <a:t>.</a:t>
            </a:r>
          </a:p>
        </p:txBody>
      </p:sp>
      <p:sp>
        <p:nvSpPr>
          <p:cNvPr id="3" name="TextBox 2"/>
          <p:cNvSpPr txBox="1"/>
          <p:nvPr/>
        </p:nvSpPr>
        <p:spPr>
          <a:xfrm>
            <a:off x="2802925" y="3200400"/>
            <a:ext cx="6264875" cy="941796"/>
          </a:xfrm>
          <a:prstGeom prst="rect">
            <a:avLst/>
          </a:prstGeom>
          <a:noFill/>
        </p:spPr>
        <p:txBody>
          <a:bodyPr wrap="square" rtlCol="0">
            <a:spAutoFit/>
          </a:bodyPr>
          <a:lstStyle/>
          <a:p>
            <a:pPr algn="just">
              <a:lnSpc>
                <a:spcPct val="115000"/>
              </a:lnSpc>
              <a:spcAft>
                <a:spcPts val="600"/>
              </a:spcAft>
            </a:pPr>
            <a:r>
              <a:rPr lang="en-US" sz="2400" i="1" dirty="0" err="1">
                <a:solidFill>
                  <a:schemeClr val="dk1"/>
                </a:solidFill>
                <a:latin typeface="Times New Roman" pitchFamily="18" charset="0"/>
                <a:cs typeface="Times New Roman" pitchFamily="18" charset="0"/>
              </a:rPr>
              <a:t>Kinh</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Thi</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Khổng</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và</a:t>
            </a:r>
            <a:r>
              <a:rPr lang="en-US" sz="2400"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Sở</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Từ</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Khuất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Nguyên</a:t>
            </a:r>
            <a:r>
              <a:rPr lang="en-US"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9" name="TextBox 8"/>
          <p:cNvSpPr txBox="1"/>
          <p:nvPr/>
        </p:nvSpPr>
        <p:spPr>
          <a:xfrm>
            <a:off x="2743200" y="4294909"/>
            <a:ext cx="6477000" cy="461665"/>
          </a:xfrm>
          <a:prstGeom prst="rect">
            <a:avLst/>
          </a:prstGeom>
          <a:noFill/>
        </p:spPr>
        <p:txBody>
          <a:bodyPr wrap="square" rtlCol="0">
            <a:spAutoFit/>
          </a:bodyPr>
          <a:lstStyle/>
          <a:p>
            <a:r>
              <a:rPr lang="en-US" sz="2400" i="1" dirty="0" err="1">
                <a:solidFill>
                  <a:schemeClr val="dk1"/>
                </a:solidFill>
                <a:latin typeface="Times New Roman" pitchFamily="18" charset="0"/>
                <a:cs typeface="Times New Roman" pitchFamily="18" charset="0"/>
              </a:rPr>
              <a:t>Sử</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kí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Tư</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Mã</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Thiên</a:t>
            </a:r>
            <a:r>
              <a:rPr lang="en-US" sz="2400" dirty="0">
                <a:solidFill>
                  <a:schemeClr val="dk1"/>
                </a:solidFill>
                <a:latin typeface="Times New Roman" pitchFamily="18" charset="0"/>
                <a:cs typeface="Times New Roman" pitchFamily="18" charset="0"/>
              </a:rPr>
              <a:t>, </a:t>
            </a:r>
            <a:r>
              <a:rPr lang="vi-VN" sz="2400" i="1" dirty="0">
                <a:solidFill>
                  <a:schemeClr val="dk1"/>
                </a:solidFill>
                <a:latin typeface="Times New Roman" pitchFamily="18" charset="0"/>
                <a:cs typeface="Times New Roman" pitchFamily="18" charset="0"/>
              </a:rPr>
              <a:t>Tam quốc chí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Trần </a:t>
            </a:r>
            <a:r>
              <a:rPr lang="vi-VN" sz="2400" dirty="0" smtClean="0">
                <a:solidFill>
                  <a:schemeClr val="dk1"/>
                </a:solidFill>
                <a:latin typeface="Times New Roman" pitchFamily="18" charset="0"/>
                <a:cs typeface="Times New Roman" pitchFamily="18" charset="0"/>
              </a:rPr>
              <a:t>Thọ</a:t>
            </a:r>
            <a:endParaRPr lang="en-US" sz="2400" dirty="0">
              <a:latin typeface="Times New Roman" pitchFamily="18" charset="0"/>
              <a:ea typeface="Calibri"/>
              <a:cs typeface="Times New Roman" pitchFamily="18" charset="0"/>
            </a:endParaRPr>
          </a:p>
        </p:txBody>
      </p:sp>
      <p:sp>
        <p:nvSpPr>
          <p:cNvPr id="4" name="TextBox 3"/>
          <p:cNvSpPr txBox="1"/>
          <p:nvPr/>
        </p:nvSpPr>
        <p:spPr>
          <a:xfrm>
            <a:off x="2895600" y="4800600"/>
            <a:ext cx="6096000" cy="461665"/>
          </a:xfrm>
          <a:prstGeom prst="rect">
            <a:avLst/>
          </a:prstGeom>
          <a:noFill/>
        </p:spPr>
        <p:txBody>
          <a:bodyPr wrap="square" rtlCol="0">
            <a:spAutoFit/>
          </a:bodyPr>
          <a:lstStyle/>
          <a:p>
            <a:r>
              <a:rPr lang="en-US" sz="2400" dirty="0" err="1">
                <a:solidFill>
                  <a:schemeClr val="dk1"/>
                </a:solidFill>
                <a:latin typeface="Times New Roman" pitchFamily="18" charset="0"/>
                <a:cs typeface="Times New Roman" pitchFamily="18" charset="0"/>
              </a:rPr>
              <a:t>Có</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bấm</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huyệt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châm</a:t>
            </a:r>
            <a:r>
              <a:rPr lang="en-US" sz="2400" dirty="0">
                <a:solidFill>
                  <a:schemeClr val="dk1"/>
                </a:solidFill>
                <a:latin typeface="Times New Roman" pitchFamily="18" charset="0"/>
                <a:cs typeface="Times New Roman" pitchFamily="18" charset="0"/>
              </a:rPr>
              <a:t> </a:t>
            </a:r>
            <a:r>
              <a:rPr lang="en-US" sz="2400" dirty="0" err="1" smtClean="0">
                <a:solidFill>
                  <a:schemeClr val="dk1"/>
                </a:solidFill>
                <a:latin typeface="Times New Roman" pitchFamily="18" charset="0"/>
                <a:cs typeface="Times New Roman" pitchFamily="18" charset="0"/>
              </a:rPr>
              <a:t>cứu</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611188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636" y="2126373"/>
            <a:ext cx="9067800" cy="4745482"/>
          </a:xfrm>
          <a:prstGeom prst="rect">
            <a:avLst/>
          </a:prstGeom>
        </p:spPr>
      </p:pic>
      <p:sp>
        <p:nvSpPr>
          <p:cNvPr id="5" name="TextBox 4"/>
          <p:cNvSpPr txBox="1"/>
          <p:nvPr/>
        </p:nvSpPr>
        <p:spPr>
          <a:xfrm>
            <a:off x="3195488" y="376535"/>
            <a:ext cx="2595711" cy="461665"/>
          </a:xfrm>
          <a:prstGeom prst="rect">
            <a:avLst/>
          </a:prstGeom>
          <a:noFill/>
        </p:spPr>
        <p:txBody>
          <a:bodyPr wrap="squar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BẤM HUYỆT</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5791199" y="131834"/>
            <a:ext cx="2962275" cy="1543050"/>
          </a:xfrm>
          <a:prstGeom prst="rect">
            <a:avLst/>
          </a:prstGeom>
        </p:spPr>
      </p:pic>
      <p:pic>
        <p:nvPicPr>
          <p:cNvPr id="7" name="Picture 6"/>
          <p:cNvPicPr>
            <a:picLocks noChangeAspect="1"/>
          </p:cNvPicPr>
          <p:nvPr/>
        </p:nvPicPr>
        <p:blipFill>
          <a:blip r:embed="rId4"/>
          <a:stretch>
            <a:fillRect/>
          </a:stretch>
        </p:blipFill>
        <p:spPr>
          <a:xfrm>
            <a:off x="304800" y="152400"/>
            <a:ext cx="2724150" cy="1676400"/>
          </a:xfrm>
          <a:prstGeom prst="rect">
            <a:avLst/>
          </a:prstGeom>
        </p:spPr>
      </p:pic>
    </p:spTree>
    <p:extLst>
      <p:ext uri="{BB962C8B-B14F-4D97-AF65-F5344CB8AC3E}">
        <p14:creationId xmlns:p14="http://schemas.microsoft.com/office/powerpoint/2010/main" val="1950352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00"/>
            <a:ext cx="861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dirty="0">
                <a:solidFill>
                  <a:srgbClr val="0070C0"/>
                </a:solidFill>
                <a:latin typeface="Times New Roman" pitchFamily="18" charset="0"/>
                <a:cs typeface="Times New Roman" pitchFamily="18" charset="0"/>
              </a:rPr>
              <a:t>1. </a:t>
            </a:r>
            <a:r>
              <a:rPr lang="en-US" sz="2800" b="1" dirty="0" err="1">
                <a:solidFill>
                  <a:srgbClr val="0070C0"/>
                </a:solidFill>
                <a:latin typeface="Times New Roman" pitchFamily="18" charset="0"/>
                <a:cs typeface="Times New Roman" pitchFamily="18" charset="0"/>
              </a:rPr>
              <a:t>Điều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kiện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tự</a:t>
            </a:r>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nhiên</a:t>
            </a:r>
            <a:endParaRPr lang="en-US" sz="2800" dirty="0" smtClean="0">
              <a:solidFill>
                <a:srgbClr val="0070C0"/>
              </a:solidFill>
              <a:effectLst/>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6220"/>
            <a:ext cx="9144000" cy="5191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192486"/>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38600"/>
            <a:ext cx="8991600" cy="2800767"/>
          </a:xfrm>
          <a:prstGeom prst="rect">
            <a:avLst/>
          </a:prstGeom>
        </p:spPr>
        <p:txBody>
          <a:bodyPr wrap="square">
            <a:spAutoFit/>
          </a:bodyPr>
          <a:lstStyle/>
          <a:p>
            <a:r>
              <a:rPr lang="en-US" sz="2200" dirty="0" smtClean="0">
                <a:solidFill>
                  <a:srgbClr val="333333"/>
                </a:solidFill>
                <a:latin typeface="+mj-lt"/>
              </a:rPr>
              <a:t>     </a:t>
            </a:r>
            <a:r>
              <a:rPr lang="vi-VN" sz="2200" dirty="0" smtClean="0">
                <a:solidFill>
                  <a:srgbClr val="333333"/>
                </a:solidFill>
                <a:latin typeface="+mj-lt"/>
              </a:rPr>
              <a:t>Châm </a:t>
            </a:r>
            <a:r>
              <a:rPr lang="vi-VN" sz="2200" dirty="0">
                <a:solidFill>
                  <a:srgbClr val="333333"/>
                </a:solidFill>
                <a:latin typeface="+mj-lt"/>
              </a:rPr>
              <a:t>cứu là một phần của phương pháp thực hành cổ xưa của y học cổ truyền Trung Quốc. Các nhà y học cổ truyền Trung Quốc tin rằng cơ thể con người có hơn 2.000 huyệt đạo được kết nối với nhau bằng các con đường hay còn gọi là kinh mạch. Những con đường này tạo ra một dòng năng lượng </a:t>
            </a:r>
            <a:r>
              <a:rPr lang="vi-VN" sz="2200" dirty="0" smtClean="0">
                <a:solidFill>
                  <a:srgbClr val="333333"/>
                </a:solidFill>
                <a:latin typeface="+mj-lt"/>
              </a:rPr>
              <a:t>qua </a:t>
            </a:r>
            <a:r>
              <a:rPr lang="vi-VN" sz="2200" dirty="0">
                <a:solidFill>
                  <a:srgbClr val="333333"/>
                </a:solidFill>
                <a:latin typeface="+mj-lt"/>
              </a:rPr>
              <a:t>cơ thể chịu trách nhiệm về sức khỏe tổng thể. Sự gián đoạn của dòng năng lượng có thể gây ra bệnh tật. Bằng cách áp dụng châm cứu vào một số điểm nhất định, các thầy thuốc y học cổ truyền Trung Quốc cho rằng sẽ cải thiện dòng chảy của Khí, do đó cải thiện sức khỏe. </a:t>
            </a:r>
            <a:endParaRPr lang="en-US" sz="2200" dirty="0">
              <a:latin typeface="+mj-lt"/>
            </a:endParaRPr>
          </a:p>
        </p:txBody>
      </p:sp>
      <p:pic>
        <p:nvPicPr>
          <p:cNvPr id="5" name="Picture 4"/>
          <p:cNvPicPr>
            <a:picLocks noChangeAspect="1"/>
          </p:cNvPicPr>
          <p:nvPr/>
        </p:nvPicPr>
        <p:blipFill>
          <a:blip r:embed="rId2"/>
          <a:stretch>
            <a:fillRect/>
          </a:stretch>
        </p:blipFill>
        <p:spPr>
          <a:xfrm>
            <a:off x="152400" y="623777"/>
            <a:ext cx="4033689" cy="3110023"/>
          </a:xfrm>
          <a:prstGeom prst="rect">
            <a:avLst/>
          </a:prstGeom>
        </p:spPr>
      </p:pic>
      <p:pic>
        <p:nvPicPr>
          <p:cNvPr id="6" name="Picture 5"/>
          <p:cNvPicPr>
            <a:picLocks noChangeAspect="1"/>
          </p:cNvPicPr>
          <p:nvPr/>
        </p:nvPicPr>
        <p:blipFill>
          <a:blip r:embed="rId3"/>
          <a:stretch>
            <a:fillRect/>
          </a:stretch>
        </p:blipFill>
        <p:spPr>
          <a:xfrm>
            <a:off x="4481945" y="623777"/>
            <a:ext cx="4441718" cy="3110023"/>
          </a:xfrm>
          <a:prstGeom prst="rect">
            <a:avLst/>
          </a:prstGeom>
        </p:spPr>
      </p:pic>
      <p:sp>
        <p:nvSpPr>
          <p:cNvPr id="7" name="TextBox 6"/>
          <p:cNvSpPr txBox="1"/>
          <p:nvPr/>
        </p:nvSpPr>
        <p:spPr>
          <a:xfrm>
            <a:off x="3195489" y="23107"/>
            <a:ext cx="1981200" cy="461665"/>
          </a:xfrm>
          <a:prstGeom prst="rect">
            <a:avLst/>
          </a:prstGeom>
          <a:noFill/>
        </p:spPr>
        <p:txBody>
          <a:bodyPr wrap="squar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CHÂM CỨU</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0217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130794290"/>
              </p:ext>
            </p:extLst>
          </p:nvPr>
        </p:nvGraphicFramePr>
        <p:xfrm>
          <a:off x="-1" y="1524000"/>
          <a:ext cx="9105055" cy="5334001"/>
        </p:xfrm>
        <a:graphic>
          <a:graphicData uri="http://schemas.openxmlformats.org/drawingml/2006/table">
            <a:tbl>
              <a:tblPr firstRow="1" firstCol="1" bandRow="1">
                <a:tableStyleId>{5C22544A-7EE6-4342-B048-85BDC9FD1C3A}</a:tableStyleId>
              </a:tblPr>
              <a:tblGrid>
                <a:gridCol w="2828555">
                  <a:extLst>
                    <a:ext uri="{9D8B030D-6E8A-4147-A177-3AD203B41FA5}">
                      <a16:colId xmlns:a16="http://schemas.microsoft.com/office/drawing/2014/main" val="20000"/>
                    </a:ext>
                  </a:extLst>
                </a:gridCol>
                <a:gridCol w="6276500">
                  <a:extLst>
                    <a:ext uri="{9D8B030D-6E8A-4147-A177-3AD203B41FA5}">
                      <a16:colId xmlns:a16="http://schemas.microsoft.com/office/drawing/2014/main" val="20001"/>
                    </a:ext>
                  </a:extLst>
                </a:gridCol>
              </a:tblGrid>
              <a:tr h="586704">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568490">
                <a:tc>
                  <a:txBody>
                    <a:bodyPr/>
                    <a:lstStyle/>
                    <a:p>
                      <a:pPr algn="just"/>
                      <a:r>
                        <a:rPr lang="en-US" sz="2400" dirty="0" err="1">
                          <a:effectLst/>
                          <a:latin typeface="Times New Roman" pitchFamily="18" charset="0"/>
                          <a:cs typeface="Times New Roman" pitchFamily="18" charset="0"/>
                        </a:rPr>
                        <a:t>Tư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tưởng</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568490">
                <a:tc>
                  <a:txBody>
                    <a:bodyPr/>
                    <a:lstStyle/>
                    <a:p>
                      <a:pPr algn="just"/>
                      <a:r>
                        <a:rPr lang="en-US" sz="2400" dirty="0" err="1">
                          <a:effectLst/>
                          <a:latin typeface="Times New Roman" pitchFamily="18" charset="0"/>
                          <a:cs typeface="Times New Roman" pitchFamily="18" charset="0"/>
                        </a:rPr>
                        <a:t>Chữ</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viết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smtClean="0">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2"/>
                  </a:ext>
                </a:extLst>
              </a:tr>
              <a:tr h="860748">
                <a:tc>
                  <a:txBody>
                    <a:bodyPr/>
                    <a:lstStyle/>
                    <a:p>
                      <a:pPr algn="just"/>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3"/>
                  </a:ext>
                </a:extLst>
              </a:tr>
              <a:tr h="605521">
                <a:tc>
                  <a:txBody>
                    <a:bodyPr/>
                    <a:lstStyle/>
                    <a:p>
                      <a:pPr algn="just"/>
                      <a:r>
                        <a:rPr lang="en-US" sz="2400" dirty="0" err="1">
                          <a:effectLst/>
                          <a:latin typeface="Times New Roman" pitchFamily="18" charset="0"/>
                          <a:cs typeface="Times New Roman" pitchFamily="18" charset="0"/>
                        </a:rPr>
                        <a:t>Sử</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4"/>
                  </a:ext>
                </a:extLst>
              </a:tr>
              <a:tr h="568490">
                <a:tc>
                  <a:txBody>
                    <a:bodyPr/>
                    <a:lstStyle/>
                    <a:p>
                      <a:pPr algn="just"/>
                      <a:r>
                        <a:rPr lang="en-US" sz="2400" spc="-20" dirty="0">
                          <a:effectLst/>
                          <a:latin typeface="Times New Roman" pitchFamily="18" charset="0"/>
                          <a:cs typeface="Times New Roman" pitchFamily="18" charset="0"/>
                        </a:rPr>
                        <a:t>Y </a:t>
                      </a:r>
                      <a:r>
                        <a:rPr lang="en-US" sz="2400" spc="-2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5"/>
                  </a:ext>
                </a:extLst>
              </a:tr>
              <a:tr h="548943">
                <a:tc>
                  <a:txBody>
                    <a:bodyPr/>
                    <a:lstStyle/>
                    <a:p>
                      <a:pPr algn="just"/>
                      <a:r>
                        <a:rPr lang="en-US" sz="2400" dirty="0" err="1">
                          <a:effectLst/>
                          <a:latin typeface="Times New Roman" pitchFamily="18" charset="0"/>
                          <a:cs typeface="Times New Roman" pitchFamily="18" charset="0"/>
                        </a:rPr>
                        <a:t>Khoa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học-kĩ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thuật</a:t>
                      </a:r>
                      <a:endParaRPr lang="en-US" sz="2400" dirty="0">
                        <a:effectLst/>
                        <a:latin typeface="Times New Roman" pitchFamily="18" charset="0"/>
                        <a:cs typeface="Times New Roman" pitchFamily="18" charset="0"/>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6"/>
                  </a:ext>
                </a:extLst>
              </a:tr>
              <a:tr h="1026615">
                <a:tc>
                  <a:txBody>
                    <a:bodyPr/>
                    <a:lstStyle/>
                    <a:p>
                      <a:pPr algn="just"/>
                      <a:r>
                        <a:rPr lang="en-US" sz="2400" dirty="0" err="1">
                          <a:effectLst/>
                          <a:latin typeface="Times New Roman" pitchFamily="18" charset="0"/>
                          <a:cs typeface="Times New Roman" pitchFamily="18" charset="0"/>
                        </a:rPr>
                        <a:t>Kiến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trúc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7"/>
                  </a:ext>
                </a:extLst>
              </a:tr>
            </a:tbl>
          </a:graphicData>
        </a:graphic>
      </p:graphicFrame>
      <p:sp>
        <p:nvSpPr>
          <p:cNvPr id="2" name="TextBox 1"/>
          <p:cNvSpPr txBox="1"/>
          <p:nvPr/>
        </p:nvSpPr>
        <p:spPr>
          <a:xfrm>
            <a:off x="2789069" y="2133600"/>
            <a:ext cx="5973931" cy="517065"/>
          </a:xfrm>
          <a:prstGeom prst="rect">
            <a:avLst/>
          </a:prstGeom>
          <a:noFill/>
        </p:spPr>
        <p:txBody>
          <a:bodyPr wrap="square" rtlCol="0">
            <a:spAutoFit/>
          </a:bodyPr>
          <a:lstStyle/>
          <a:p>
            <a:pPr algn="just">
              <a:lnSpc>
                <a:spcPct val="115000"/>
              </a:lnSpc>
              <a:spcAft>
                <a:spcPts val="600"/>
              </a:spcAft>
            </a:pPr>
            <a:r>
              <a:rPr lang="vi-VN" sz="2400" dirty="0">
                <a:solidFill>
                  <a:schemeClr val="dk1"/>
                </a:solidFill>
                <a:latin typeface="Times New Roman" pitchFamily="18" charset="0"/>
                <a:cs typeface="Times New Roman" pitchFamily="18" charset="0"/>
              </a:rPr>
              <a:t>Nho </a:t>
            </a:r>
            <a:r>
              <a:rPr lang="vi-VN" sz="2400" dirty="0" smtClean="0">
                <a:solidFill>
                  <a:schemeClr val="dk1"/>
                </a:solidFill>
                <a:latin typeface="Times New Roman" pitchFamily="18" charset="0"/>
                <a:cs typeface="Times New Roman" pitchFamily="18" charset="0"/>
              </a:rPr>
              <a:t>gi</a:t>
            </a:r>
            <a:r>
              <a:rPr lang="en-US" sz="2400" dirty="0" err="1" smtClean="0">
                <a:solidFill>
                  <a:schemeClr val="dk1"/>
                </a:solidFill>
                <a:latin typeface="Times New Roman" pitchFamily="18" charset="0"/>
                <a:cs typeface="Times New Roman" pitchFamily="18" charset="0"/>
              </a:rPr>
              <a:t>áo</a:t>
            </a:r>
            <a:endParaRPr lang="en-US" sz="2400" dirty="0">
              <a:latin typeface="Times New Roman" pitchFamily="18" charset="0"/>
              <a:ea typeface="Calibri"/>
              <a:cs typeface="Times New Roman" pitchFamily="18" charset="0"/>
            </a:endParaRPr>
          </a:p>
        </p:txBody>
      </p:sp>
      <p:sp>
        <p:nvSpPr>
          <p:cNvPr id="5" name="TextBox 4"/>
          <p:cNvSpPr txBox="1"/>
          <p:nvPr/>
        </p:nvSpPr>
        <p:spPr>
          <a:xfrm>
            <a:off x="2819400" y="2667000"/>
            <a:ext cx="6070912" cy="517065"/>
          </a:xfrm>
          <a:prstGeom prst="rect">
            <a:avLst/>
          </a:prstGeom>
          <a:noFill/>
        </p:spPr>
        <p:txBody>
          <a:bodyPr wrap="square" rtlCol="0">
            <a:spAutoFit/>
          </a:bodyPr>
          <a:lstStyle/>
          <a:p>
            <a:pPr algn="just">
              <a:lnSpc>
                <a:spcPct val="115000"/>
              </a:lnSpc>
              <a:spcAft>
                <a:spcPts val="600"/>
              </a:spcAft>
            </a:pPr>
            <a:r>
              <a:rPr lang="en-US" sz="2400" dirty="0" err="1">
                <a:solidFill>
                  <a:schemeClr val="dk1"/>
                </a:solidFill>
                <a:latin typeface="Times New Roman" pitchFamily="18" charset="0"/>
                <a:cs typeface="Times New Roman" pitchFamily="18" charset="0"/>
              </a:rPr>
              <a:t>Chữ</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tượng hình (chữ giáp cốt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kim</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văn</a:t>
            </a:r>
            <a:r>
              <a:rPr lang="vi-VN"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8" name="Rectangle 7"/>
          <p:cNvSpPr/>
          <p:nvPr/>
        </p:nvSpPr>
        <p:spPr>
          <a:xfrm>
            <a:off x="706582" y="124691"/>
            <a:ext cx="7751618" cy="110782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3: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bày</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tựu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nổi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bật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về</a:t>
            </a:r>
            <a:r>
              <a:rPr lang="en-US" sz="3200" dirty="0">
                <a:solidFill>
                  <a:schemeClr val="tx1"/>
                </a:solidFill>
                <a:latin typeface="Times New Roman" pitchFamily="18" charset="0"/>
                <a:cs typeface="Times New Roman" pitchFamily="18" charset="0"/>
              </a:rPr>
              <a:t> y </a:t>
            </a:r>
            <a:r>
              <a:rPr lang="en-US" sz="3200" dirty="0" err="1">
                <a:solidFill>
                  <a:schemeClr val="tx1"/>
                </a:solidFill>
                <a:latin typeface="Times New Roman" pitchFamily="18" charset="0"/>
                <a:cs typeface="Times New Roman" pitchFamily="18" charset="0"/>
              </a:rPr>
              <a:t>học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khoa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học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kĩ</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thuật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đại</a:t>
            </a:r>
            <a:r>
              <a:rPr lang="en-US" sz="3200" dirty="0">
                <a:solidFill>
                  <a:schemeClr val="tx1"/>
                </a:solidFill>
                <a:latin typeface="Times New Roman" pitchFamily="18" charset="0"/>
                <a:cs typeface="Times New Roman" pitchFamily="18" charset="0"/>
              </a:rPr>
              <a:t>.</a:t>
            </a:r>
          </a:p>
        </p:txBody>
      </p:sp>
      <p:sp>
        <p:nvSpPr>
          <p:cNvPr id="3" name="TextBox 2"/>
          <p:cNvSpPr txBox="1"/>
          <p:nvPr/>
        </p:nvSpPr>
        <p:spPr>
          <a:xfrm>
            <a:off x="2802925" y="3200400"/>
            <a:ext cx="6264875" cy="941796"/>
          </a:xfrm>
          <a:prstGeom prst="rect">
            <a:avLst/>
          </a:prstGeom>
          <a:noFill/>
        </p:spPr>
        <p:txBody>
          <a:bodyPr wrap="square" rtlCol="0">
            <a:spAutoFit/>
          </a:bodyPr>
          <a:lstStyle/>
          <a:p>
            <a:pPr algn="just">
              <a:lnSpc>
                <a:spcPct val="115000"/>
              </a:lnSpc>
              <a:spcAft>
                <a:spcPts val="600"/>
              </a:spcAft>
            </a:pPr>
            <a:r>
              <a:rPr lang="en-US" sz="2400" i="1" dirty="0" err="1">
                <a:solidFill>
                  <a:schemeClr val="dk1"/>
                </a:solidFill>
                <a:latin typeface="Times New Roman" pitchFamily="18" charset="0"/>
                <a:cs typeface="Times New Roman" pitchFamily="18" charset="0"/>
              </a:rPr>
              <a:t>Kinh</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Thi</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Khổng</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và</a:t>
            </a:r>
            <a:r>
              <a:rPr lang="en-US" sz="2400"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Sở</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Từ</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Khuất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Nguyên</a:t>
            </a:r>
            <a:r>
              <a:rPr lang="en-US"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9" name="TextBox 8"/>
          <p:cNvSpPr txBox="1"/>
          <p:nvPr/>
        </p:nvSpPr>
        <p:spPr>
          <a:xfrm>
            <a:off x="2743200" y="4294909"/>
            <a:ext cx="6477000" cy="461665"/>
          </a:xfrm>
          <a:prstGeom prst="rect">
            <a:avLst/>
          </a:prstGeom>
          <a:noFill/>
        </p:spPr>
        <p:txBody>
          <a:bodyPr wrap="square" rtlCol="0">
            <a:spAutoFit/>
          </a:bodyPr>
          <a:lstStyle/>
          <a:p>
            <a:r>
              <a:rPr lang="en-US" sz="2400" i="1" dirty="0" err="1">
                <a:solidFill>
                  <a:schemeClr val="dk1"/>
                </a:solidFill>
                <a:latin typeface="Times New Roman" pitchFamily="18" charset="0"/>
                <a:cs typeface="Times New Roman" pitchFamily="18" charset="0"/>
              </a:rPr>
              <a:t>Sử</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kí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Tư</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Mã</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Thiên</a:t>
            </a:r>
            <a:r>
              <a:rPr lang="en-US" sz="2400" dirty="0">
                <a:solidFill>
                  <a:schemeClr val="dk1"/>
                </a:solidFill>
                <a:latin typeface="Times New Roman" pitchFamily="18" charset="0"/>
                <a:cs typeface="Times New Roman" pitchFamily="18" charset="0"/>
              </a:rPr>
              <a:t>, </a:t>
            </a:r>
            <a:r>
              <a:rPr lang="vi-VN" sz="2400" i="1" dirty="0">
                <a:solidFill>
                  <a:schemeClr val="dk1"/>
                </a:solidFill>
                <a:latin typeface="Times New Roman" pitchFamily="18" charset="0"/>
                <a:cs typeface="Times New Roman" pitchFamily="18" charset="0"/>
              </a:rPr>
              <a:t>Tam quốc chí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Trần </a:t>
            </a:r>
            <a:r>
              <a:rPr lang="vi-VN" sz="2400" dirty="0" smtClean="0">
                <a:solidFill>
                  <a:schemeClr val="dk1"/>
                </a:solidFill>
                <a:latin typeface="Times New Roman" pitchFamily="18" charset="0"/>
                <a:cs typeface="Times New Roman" pitchFamily="18" charset="0"/>
              </a:rPr>
              <a:t>Thọ</a:t>
            </a:r>
            <a:endParaRPr lang="en-US" sz="2400" dirty="0">
              <a:latin typeface="Times New Roman" pitchFamily="18" charset="0"/>
              <a:ea typeface="Calibri"/>
              <a:cs typeface="Times New Roman" pitchFamily="18" charset="0"/>
            </a:endParaRPr>
          </a:p>
        </p:txBody>
      </p:sp>
      <p:sp>
        <p:nvSpPr>
          <p:cNvPr id="4" name="TextBox 3"/>
          <p:cNvSpPr txBox="1"/>
          <p:nvPr/>
        </p:nvSpPr>
        <p:spPr>
          <a:xfrm>
            <a:off x="2895600" y="4800600"/>
            <a:ext cx="6096000" cy="461665"/>
          </a:xfrm>
          <a:prstGeom prst="rect">
            <a:avLst/>
          </a:prstGeom>
          <a:noFill/>
        </p:spPr>
        <p:txBody>
          <a:bodyPr wrap="square" rtlCol="0">
            <a:spAutoFit/>
          </a:bodyPr>
          <a:lstStyle/>
          <a:p>
            <a:r>
              <a:rPr lang="en-US" sz="2400" dirty="0" err="1">
                <a:solidFill>
                  <a:schemeClr val="dk1"/>
                </a:solidFill>
                <a:latin typeface="Times New Roman" pitchFamily="18" charset="0"/>
                <a:cs typeface="Times New Roman" pitchFamily="18" charset="0"/>
              </a:rPr>
              <a:t>Có</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bấm</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huyệt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châm</a:t>
            </a:r>
            <a:r>
              <a:rPr lang="en-US" sz="2400" dirty="0">
                <a:solidFill>
                  <a:schemeClr val="dk1"/>
                </a:solidFill>
                <a:latin typeface="Times New Roman" pitchFamily="18" charset="0"/>
                <a:cs typeface="Times New Roman" pitchFamily="18" charset="0"/>
              </a:rPr>
              <a:t> </a:t>
            </a:r>
            <a:r>
              <a:rPr lang="en-US" sz="2400" dirty="0" err="1" smtClean="0">
                <a:solidFill>
                  <a:schemeClr val="dk1"/>
                </a:solidFill>
                <a:latin typeface="Times New Roman" pitchFamily="18" charset="0"/>
                <a:cs typeface="Times New Roman" pitchFamily="18" charset="0"/>
              </a:rPr>
              <a:t>cứu</a:t>
            </a:r>
            <a:endParaRPr lang="en-US" sz="2400" dirty="0">
              <a:latin typeface="Times New Roman" pitchFamily="18" charset="0"/>
              <a:ea typeface="Calibri"/>
              <a:cs typeface="Times New Roman" pitchFamily="18" charset="0"/>
            </a:endParaRPr>
          </a:p>
        </p:txBody>
      </p:sp>
      <p:sp>
        <p:nvSpPr>
          <p:cNvPr id="6" name="TextBox 5"/>
          <p:cNvSpPr txBox="1"/>
          <p:nvPr/>
        </p:nvSpPr>
        <p:spPr>
          <a:xfrm>
            <a:off x="2895600" y="5334000"/>
            <a:ext cx="6172200" cy="461665"/>
          </a:xfrm>
          <a:prstGeom prst="rect">
            <a:avLst/>
          </a:prstGeom>
          <a:noFill/>
        </p:spPr>
        <p:txBody>
          <a:bodyPr wrap="square" rtlCol="0">
            <a:spAutoFit/>
          </a:bodyPr>
          <a:lstStyle/>
          <a:p>
            <a:r>
              <a:rPr lang="en-US" sz="2400" dirty="0" err="1">
                <a:solidFill>
                  <a:schemeClr val="dk1"/>
                </a:solidFill>
                <a:latin typeface="Times New Roman" pitchFamily="18" charset="0"/>
                <a:cs typeface="Times New Roman" pitchFamily="18" charset="0"/>
              </a:rPr>
              <a:t>Địa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động</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nghi</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kĩ</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thuật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dệt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tơ</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lụa</a:t>
            </a:r>
            <a:r>
              <a:rPr lang="en-US" sz="2400" dirty="0">
                <a:solidFill>
                  <a:schemeClr val="dk1"/>
                </a:solidFill>
                <a:latin typeface="Times New Roman" pitchFamily="18" charset="0"/>
                <a:cs typeface="Times New Roman" pitchFamily="18" charset="0"/>
              </a:rPr>
              <a:t>, </a:t>
            </a:r>
            <a:r>
              <a:rPr lang="en-US" sz="2400" dirty="0" err="1" smtClean="0">
                <a:solidFill>
                  <a:schemeClr val="dk1"/>
                </a:solidFill>
                <a:latin typeface="Times New Roman" pitchFamily="18" charset="0"/>
                <a:cs typeface="Times New Roman" pitchFamily="18" charset="0"/>
              </a:rPr>
              <a:t>làm</a:t>
            </a:r>
            <a:r>
              <a:rPr lang="en-US" sz="2400" dirty="0" smtClean="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giấy</a:t>
            </a:r>
            <a:r>
              <a:rPr lang="en-US" sz="2400" dirty="0" smtClean="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284262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Địa động ngh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228600"/>
            <a:ext cx="6629400" cy="4419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1" y="4800600"/>
            <a:ext cx="8839199" cy="2123658"/>
          </a:xfrm>
          <a:prstGeom prst="rect">
            <a:avLst/>
          </a:prstGeom>
        </p:spPr>
        <p:txBody>
          <a:bodyPr wrap="square">
            <a:spAutoFit/>
          </a:bodyPr>
          <a:lstStyle/>
          <a:p>
            <a:r>
              <a:rPr lang="vi-VN" sz="2200" i="1" dirty="0" smtClean="0"/>
              <a:t>“</a:t>
            </a:r>
            <a:r>
              <a:rPr lang="vi-VN" sz="2200" b="1" dirty="0" smtClean="0">
                <a:solidFill>
                  <a:srgbClr val="0000CC"/>
                </a:solidFill>
                <a:latin typeface="+mj-lt"/>
              </a:rPr>
              <a:t>Một </a:t>
            </a:r>
            <a:r>
              <a:rPr lang="vi-VN" sz="2200" b="1" dirty="0">
                <a:solidFill>
                  <a:srgbClr val="0000CC"/>
                </a:solidFill>
                <a:latin typeface="+mj-lt"/>
              </a:rPr>
              <a:t>hình trụ nằm ở trung tâm có khả năng chuyển động ngang theo 8 hướng để đóng hoặc mở miệng của con </a:t>
            </a:r>
            <a:r>
              <a:rPr lang="vi-VN" sz="2200" b="1" dirty="0" smtClean="0">
                <a:solidFill>
                  <a:srgbClr val="0000CC"/>
                </a:solidFill>
                <a:latin typeface="+mj-lt"/>
              </a:rPr>
              <a:t>rồng</a:t>
            </a:r>
            <a:r>
              <a:rPr lang="en-US" sz="2200" b="1" dirty="0" smtClean="0">
                <a:solidFill>
                  <a:srgbClr val="0000CC"/>
                </a:solidFill>
                <a:latin typeface="+mj-lt"/>
              </a:rPr>
              <a:t>… </a:t>
            </a:r>
            <a:r>
              <a:rPr lang="vi-VN" sz="2200" b="1" dirty="0" smtClean="0">
                <a:solidFill>
                  <a:srgbClr val="0000CC"/>
                </a:solidFill>
                <a:latin typeface="+mj-lt"/>
              </a:rPr>
              <a:t>Đầu </a:t>
            </a:r>
            <a:r>
              <a:rPr lang="vi-VN" sz="2200" b="1" dirty="0">
                <a:solidFill>
                  <a:srgbClr val="0000CC"/>
                </a:solidFill>
                <a:latin typeface="+mj-lt"/>
              </a:rPr>
              <a:t>một con rồng được điêu khắc tinh xảo đính trên vật giống như chiếc bình đột nhiên nhả ra một quả bóng kim loại vào miệng của một con cóc bằng đồng đang chờ sẵn bên </a:t>
            </a:r>
            <a:r>
              <a:rPr lang="vi-VN" sz="2200" b="1" dirty="0" smtClean="0">
                <a:solidFill>
                  <a:srgbClr val="0000CC"/>
                </a:solidFill>
                <a:latin typeface="+mj-lt"/>
              </a:rPr>
              <a:t>dưới</a:t>
            </a:r>
            <a:r>
              <a:rPr lang="en-US" sz="2200" b="1" dirty="0" smtClean="0">
                <a:solidFill>
                  <a:srgbClr val="0000CC"/>
                </a:solidFill>
                <a:latin typeface="+mj-lt"/>
              </a:rPr>
              <a:t> </a:t>
            </a:r>
            <a:r>
              <a:rPr lang="en-US" sz="2200" b="1" dirty="0" err="1" smtClean="0">
                <a:solidFill>
                  <a:srgbClr val="0000CC"/>
                </a:solidFill>
                <a:latin typeface="Times New Roman" panose="02020603050405020304" pitchFamily="18" charset="0"/>
                <a:cs typeface="Times New Roman" panose="02020603050405020304" pitchFamily="18" charset="0"/>
              </a:rPr>
              <a:t>là</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báo</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niệu</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cho</a:t>
            </a:r>
            <a:r>
              <a:rPr lang="en-US" sz="2200" b="1" dirty="0" smtClean="0">
                <a:solidFill>
                  <a:srgbClr val="0000CC"/>
                </a:solidFill>
                <a:latin typeface="Times New Roman" panose="02020603050405020304" pitchFamily="18" charset="0"/>
                <a:cs typeface="Times New Roman" panose="02020603050405020304" pitchFamily="18" charset="0"/>
              </a:rPr>
              <a:t> 1 </a:t>
            </a:r>
            <a:r>
              <a:rPr lang="en-US" sz="2200" b="1" dirty="0" err="1" smtClean="0">
                <a:solidFill>
                  <a:srgbClr val="0000CC"/>
                </a:solidFill>
                <a:latin typeface="Times New Roman" panose="02020603050405020304" pitchFamily="18" charset="0"/>
                <a:cs typeface="Times New Roman" panose="02020603050405020304" pitchFamily="18" charset="0"/>
              </a:rPr>
              <a:t>trận</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động</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đất</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sẽ</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xảy</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ra.</a:t>
            </a:r>
            <a:r>
              <a:rPr lang="vi-VN" sz="2200" b="1" dirty="0" smtClean="0">
                <a:solidFill>
                  <a:srgbClr val="0000CC"/>
                </a:solidFill>
                <a:latin typeface="Times New Roman" panose="02020603050405020304" pitchFamily="18" charset="0"/>
                <a:cs typeface="Times New Roman" panose="02020603050405020304" pitchFamily="18" charset="0"/>
              </a:rPr>
              <a:t>.</a:t>
            </a:r>
            <a:r>
              <a:rPr lang="en-US" sz="2200" b="1" dirty="0" smtClean="0">
                <a:solidFill>
                  <a:srgbClr val="0000CC"/>
                </a:solidFill>
                <a:latin typeface="Times New Roman" panose="02020603050405020304" pitchFamily="18" charset="0"/>
                <a:cs typeface="Times New Roman" panose="02020603050405020304" pitchFamily="18" charset="0"/>
              </a:rPr>
              <a:t>”</a:t>
            </a:r>
          </a:p>
          <a:p>
            <a:r>
              <a:rPr lang="en-US" sz="2200" b="1" dirty="0" smtClean="0">
                <a:solidFill>
                  <a:srgbClr val="0000CC"/>
                </a:solidFill>
                <a:latin typeface="+mj-lt"/>
              </a:rPr>
              <a:t>                                                                                     </a:t>
            </a:r>
            <a:r>
              <a:rPr lang="en-US" sz="2200" b="1" dirty="0" err="1" smtClean="0">
                <a:solidFill>
                  <a:srgbClr val="0000CC"/>
                </a:solidFill>
                <a:latin typeface="Times New Roman" panose="02020603050405020304" pitchFamily="18" charset="0"/>
                <a:cs typeface="Times New Roman" panose="02020603050405020304" pitchFamily="18" charset="0"/>
              </a:rPr>
              <a:t>Trích</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smtClean="0">
                <a:solidFill>
                  <a:srgbClr val="0000CC"/>
                </a:solidFill>
                <a:latin typeface="Times New Roman" panose="02020603050405020304" pitchFamily="18" charset="0"/>
                <a:cs typeface="Times New Roman" panose="02020603050405020304" pitchFamily="18" charset="0"/>
              </a:rPr>
              <a:t>Hậu</a:t>
            </a:r>
            <a:r>
              <a:rPr lang="en-US" sz="2200" b="1" dirty="0" smtClean="0">
                <a:solidFill>
                  <a:srgbClr val="0000CC"/>
                </a:solidFill>
                <a:latin typeface="Times New Roman" panose="02020603050405020304" pitchFamily="18" charset="0"/>
                <a:cs typeface="Times New Roman" panose="02020603050405020304" pitchFamily="18" charset="0"/>
              </a:rPr>
              <a:t> </a:t>
            </a:r>
            <a:r>
              <a:rPr lang="en-US" sz="2200" b="1" dirty="0" err="1">
                <a:solidFill>
                  <a:srgbClr val="0000CC"/>
                </a:solidFill>
                <a:latin typeface="Times New Roman" panose="02020603050405020304" pitchFamily="18" charset="0"/>
                <a:cs typeface="Times New Roman" panose="02020603050405020304" pitchFamily="18" charset="0"/>
              </a:rPr>
              <a:t>hán</a:t>
            </a:r>
            <a:r>
              <a:rPr lang="en-US" sz="2200" b="1" dirty="0">
                <a:solidFill>
                  <a:srgbClr val="0000CC"/>
                </a:solidFill>
                <a:latin typeface="Times New Roman" panose="02020603050405020304" pitchFamily="18" charset="0"/>
                <a:cs typeface="Times New Roman" panose="02020603050405020304" pitchFamily="18" charset="0"/>
              </a:rPr>
              <a:t> </a:t>
            </a:r>
            <a:r>
              <a:rPr lang="en-US" sz="2200" b="1" dirty="0" err="1">
                <a:solidFill>
                  <a:srgbClr val="0000CC"/>
                </a:solidFill>
                <a:latin typeface="Times New Roman" panose="02020603050405020304" pitchFamily="18" charset="0"/>
                <a:cs typeface="Times New Roman" panose="02020603050405020304" pitchFamily="18" charset="0"/>
              </a:rPr>
              <a:t>thư</a:t>
            </a:r>
            <a:endParaRPr lang="en-US" sz="2200" b="1" dirty="0">
              <a:solidFill>
                <a:srgbClr val="0000CC"/>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467600" y="457200"/>
            <a:ext cx="1676400" cy="3785652"/>
          </a:xfrm>
          <a:prstGeom prst="rect">
            <a:avLst/>
          </a:prstGeom>
          <a:noFill/>
        </p:spPr>
        <p:txBody>
          <a:bodyPr wrap="square" rtlCol="0">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Địa</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động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nghi</a:t>
            </a:r>
            <a:r>
              <a:rPr lang="en-US" sz="2400" b="1" dirty="0" smtClean="0">
                <a:solidFill>
                  <a:srgbClr val="FF0000"/>
                </a:solidFill>
                <a:latin typeface="Times New Roman" panose="02020603050405020304" pitchFamily="18" charset="0"/>
                <a:cs typeface="Times New Roman" panose="02020603050405020304" pitchFamily="18" charset="0"/>
              </a:rPr>
              <a:t> – </a:t>
            </a:r>
            <a:r>
              <a:rPr lang="en-US" sz="2400" b="1" dirty="0" err="1" smtClean="0">
                <a:solidFill>
                  <a:srgbClr val="FF0000"/>
                </a:solidFill>
                <a:latin typeface="Times New Roman" panose="02020603050405020304" pitchFamily="18" charset="0"/>
                <a:cs typeface="Times New Roman" panose="02020603050405020304" pitchFamily="18" charset="0"/>
              </a:rPr>
              <a:t>Trương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Hành</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phát</a:t>
            </a:r>
            <a:r>
              <a:rPr lang="en-US" sz="2400" b="1" dirty="0" smtClean="0">
                <a:solidFill>
                  <a:srgbClr val="FF0000"/>
                </a:solidFill>
                <a:latin typeface="Times New Roman" panose="02020603050405020304" pitchFamily="18" charset="0"/>
                <a:cs typeface="Times New Roman" panose="02020603050405020304" pitchFamily="18" charset="0"/>
              </a:rPr>
              <a:t> minh </a:t>
            </a:r>
            <a:r>
              <a:rPr lang="en-US" sz="2400" b="1" dirty="0" err="1" smtClean="0">
                <a:solidFill>
                  <a:srgbClr val="FF0000"/>
                </a:solidFill>
                <a:latin typeface="Times New Roman" panose="02020603050405020304" pitchFamily="18" charset="0"/>
                <a:cs typeface="Times New Roman" panose="02020603050405020304" pitchFamily="18" charset="0"/>
              </a:rPr>
              <a:t>là</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dụng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cụ</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đo</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động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đất</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đầu</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tiên</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của</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lịch</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sử</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nhân</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loại</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98266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rương Hà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7143750" cy="4762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flipH="1">
            <a:off x="7696200" y="1570672"/>
            <a:ext cx="1371600" cy="1200329"/>
          </a:xfrm>
          <a:prstGeom prst="rect">
            <a:avLst/>
          </a:prstGeom>
        </p:spPr>
        <p:txBody>
          <a:bodyPr wrap="square">
            <a:spAutoFit/>
          </a:bodyPr>
          <a:lstStyle/>
          <a:p>
            <a:r>
              <a:rPr lang="vi-VN" sz="2400" b="1" dirty="0">
                <a:solidFill>
                  <a:srgbClr val="000000"/>
                </a:solidFill>
                <a:latin typeface="Times New Roman" panose="02020603050405020304" pitchFamily="18" charset="0"/>
              </a:rPr>
              <a:t>Trương </a:t>
            </a:r>
            <a:r>
              <a:rPr lang="en-US" sz="2400" b="1" dirty="0" smtClean="0">
                <a:solidFill>
                  <a:srgbClr val="000000"/>
                </a:solidFill>
                <a:latin typeface="Times New Roman" panose="02020603050405020304" pitchFamily="18" charset="0"/>
              </a:rPr>
              <a:t> </a:t>
            </a:r>
            <a:r>
              <a:rPr lang="vi-VN" sz="2400" b="1" dirty="0" smtClean="0">
                <a:solidFill>
                  <a:srgbClr val="000000"/>
                </a:solidFill>
                <a:latin typeface="Times New Roman" panose="02020603050405020304" pitchFamily="18" charset="0"/>
              </a:rPr>
              <a:t>Hành </a:t>
            </a:r>
            <a:r>
              <a:rPr lang="vi-VN" sz="2400" b="1" dirty="0">
                <a:solidFill>
                  <a:srgbClr val="000000"/>
                </a:solidFill>
                <a:latin typeface="Times New Roman" panose="02020603050405020304" pitchFamily="18" charset="0"/>
              </a:rPr>
              <a:t>(78 – </a:t>
            </a:r>
            <a:r>
              <a:rPr lang="vi-VN" sz="2400" b="1" dirty="0" smtClean="0">
                <a:solidFill>
                  <a:srgbClr val="000000"/>
                </a:solidFill>
                <a:latin typeface="Times New Roman" panose="02020603050405020304" pitchFamily="18" charset="0"/>
              </a:rPr>
              <a:t>139</a:t>
            </a:r>
            <a:endParaRPr lang="en-US" sz="2400" dirty="0"/>
          </a:p>
        </p:txBody>
      </p:sp>
      <p:sp>
        <p:nvSpPr>
          <p:cNvPr id="6" name="Rectangle 5"/>
          <p:cNvSpPr/>
          <p:nvPr/>
        </p:nvSpPr>
        <p:spPr>
          <a:xfrm>
            <a:off x="304800" y="5256074"/>
            <a:ext cx="8534400" cy="1569660"/>
          </a:xfrm>
          <a:prstGeom prst="rect">
            <a:avLst/>
          </a:prstGeom>
        </p:spPr>
        <p:txBody>
          <a:bodyPr wrap="square">
            <a:spAutoFit/>
          </a:bodyPr>
          <a:lstStyle/>
          <a:p>
            <a:r>
              <a:rPr lang="vi-VN" sz="2400" b="1" dirty="0" smtClean="0">
                <a:solidFill>
                  <a:srgbClr val="000000"/>
                </a:solidFill>
                <a:latin typeface="Times New Roman" panose="02020603050405020304" pitchFamily="18" charset="0"/>
              </a:rPr>
              <a:t> </a:t>
            </a:r>
            <a:r>
              <a:rPr lang="vi-VN" sz="2400" b="1" dirty="0">
                <a:solidFill>
                  <a:srgbClr val="000000"/>
                </a:solidFill>
                <a:latin typeface="Times New Roman" panose="02020603050405020304" pitchFamily="18" charset="0"/>
              </a:rPr>
              <a:t>Trương Hành </a:t>
            </a:r>
            <a:r>
              <a:rPr lang="en-US" sz="2400" dirty="0" err="1" smtClean="0">
                <a:solidFill>
                  <a:srgbClr val="000000"/>
                </a:solidFill>
                <a:latin typeface="Times New Roman" panose="02020603050405020304" pitchFamily="18" charset="0"/>
              </a:rPr>
              <a:t>l</a:t>
            </a:r>
            <a:r>
              <a:rPr lang="en-US" sz="2400" dirty="0" err="1" smtClean="0">
                <a:latin typeface="Times New Roman" panose="02020603050405020304" pitchFamily="18" charset="0"/>
              </a:rPr>
              <a:t>à</a:t>
            </a:r>
            <a:r>
              <a:rPr lang="en-US" sz="2400" dirty="0" smtClean="0">
                <a:latin typeface="Times New Roman" panose="02020603050405020304" pitchFamily="18" charset="0"/>
              </a:rPr>
              <a:t> </a:t>
            </a:r>
            <a:r>
              <a:rPr lang="en-US" sz="2400" dirty="0" err="1">
                <a:latin typeface="Times New Roman" panose="02020603050405020304" pitchFamily="18" charset="0"/>
              </a:rPr>
              <a:t>một</a:t>
            </a:r>
            <a:r>
              <a:rPr lang="en-US" sz="2400" dirty="0">
                <a:latin typeface="Times New Roman" panose="02020603050405020304" pitchFamily="18" charset="0"/>
              </a:rPr>
              <a:t> </a:t>
            </a:r>
            <a:r>
              <a:rPr lang="en-US" sz="2400" dirty="0" err="1">
                <a:latin typeface="Times New Roman" panose="02020603050405020304" pitchFamily="18" charset="0"/>
              </a:rPr>
              <a:t>nhà</a:t>
            </a:r>
            <a:r>
              <a:rPr lang="en-US" sz="2400" dirty="0">
                <a:latin typeface="Times New Roman" panose="02020603050405020304" pitchFamily="18" charset="0"/>
              </a:rPr>
              <a:t> </a:t>
            </a:r>
            <a:r>
              <a:rPr lang="en-US" sz="2400" dirty="0" err="1">
                <a:latin typeface="Times New Roman" panose="02020603050405020304" pitchFamily="18" charset="0"/>
              </a:rPr>
              <a:t>thiên</a:t>
            </a:r>
            <a:r>
              <a:rPr lang="en-US" sz="2400" dirty="0">
                <a:latin typeface="Times New Roman" panose="02020603050405020304" pitchFamily="18" charset="0"/>
              </a:rPr>
              <a:t> </a:t>
            </a:r>
            <a:r>
              <a:rPr lang="en-US" sz="2400" dirty="0" err="1">
                <a:latin typeface="Times New Roman" panose="02020603050405020304" pitchFamily="18" charset="0"/>
              </a:rPr>
              <a:t>văn</a:t>
            </a:r>
            <a:r>
              <a:rPr lang="en-US" sz="2400" dirty="0">
                <a:latin typeface="Times New Roman" panose="02020603050405020304" pitchFamily="18" charset="0"/>
              </a:rPr>
              <a:t> </a:t>
            </a:r>
            <a:r>
              <a:rPr lang="en-US" sz="2400" dirty="0" err="1">
                <a:latin typeface="Times New Roman" panose="02020603050405020304" pitchFamily="18" charset="0"/>
              </a:rPr>
              <a:t>học</a:t>
            </a:r>
            <a:r>
              <a:rPr lang="en-US" sz="2400" dirty="0">
                <a:latin typeface="Times New Roman" panose="02020603050405020304" pitchFamily="18" charset="0"/>
              </a:rPr>
              <a:t>, </a:t>
            </a:r>
            <a:r>
              <a:rPr lang="en-US" sz="2400" dirty="0" err="1">
                <a:latin typeface="Times New Roman" panose="02020603050405020304" pitchFamily="18" charset="0"/>
              </a:rPr>
              <a:t>toán</a:t>
            </a:r>
            <a:r>
              <a:rPr lang="en-US" sz="2400" dirty="0">
                <a:latin typeface="Times New Roman" panose="02020603050405020304" pitchFamily="18" charset="0"/>
              </a:rPr>
              <a:t> </a:t>
            </a:r>
            <a:r>
              <a:rPr lang="en-US" sz="2400" dirty="0" err="1">
                <a:latin typeface="Times New Roman" panose="02020603050405020304" pitchFamily="18" charset="0"/>
              </a:rPr>
              <a:t>học</a:t>
            </a:r>
            <a:r>
              <a:rPr lang="en-US" sz="2400" dirty="0">
                <a:latin typeface="Times New Roman" panose="02020603050405020304" pitchFamily="18" charset="0"/>
              </a:rPr>
              <a:t>, </a:t>
            </a:r>
            <a:r>
              <a:rPr lang="en-US" sz="2400" dirty="0" err="1">
                <a:latin typeface="Times New Roman" panose="02020603050405020304" pitchFamily="18" charset="0"/>
              </a:rPr>
              <a:t>nhà</a:t>
            </a:r>
            <a:r>
              <a:rPr lang="en-US" sz="2400" dirty="0">
                <a:latin typeface="Times New Roman" panose="02020603050405020304" pitchFamily="18" charset="0"/>
              </a:rPr>
              <a:t> </a:t>
            </a:r>
            <a:r>
              <a:rPr lang="en-US" sz="2400" dirty="0" err="1">
                <a:latin typeface="Times New Roman" panose="02020603050405020304" pitchFamily="18" charset="0"/>
              </a:rPr>
              <a:t>địa</a:t>
            </a:r>
            <a:r>
              <a:rPr lang="en-US" sz="2400" dirty="0">
                <a:latin typeface="Times New Roman" panose="02020603050405020304" pitchFamily="18" charset="0"/>
              </a:rPr>
              <a:t> </a:t>
            </a:r>
            <a:r>
              <a:rPr lang="en-US" sz="2400" dirty="0" err="1">
                <a:latin typeface="Times New Roman" panose="02020603050405020304" pitchFamily="18" charset="0"/>
              </a:rPr>
              <a:t>lý</a:t>
            </a:r>
            <a:r>
              <a:rPr lang="en-US" sz="2400" dirty="0">
                <a:latin typeface="Times New Roman" panose="02020603050405020304" pitchFamily="18" charset="0"/>
              </a:rPr>
              <a:t> </a:t>
            </a:r>
            <a:r>
              <a:rPr lang="en-US" sz="2400" dirty="0" err="1">
                <a:latin typeface="Times New Roman" panose="02020603050405020304" pitchFamily="18" charset="0"/>
              </a:rPr>
              <a:t>học</a:t>
            </a:r>
            <a:r>
              <a:rPr lang="en-US" sz="2400" dirty="0">
                <a:latin typeface="Times New Roman" panose="02020603050405020304" pitchFamily="18" charset="0"/>
              </a:rPr>
              <a:t> </a:t>
            </a:r>
            <a:r>
              <a:rPr lang="en-US" sz="2400" dirty="0" err="1">
                <a:latin typeface="Times New Roman" panose="02020603050405020304" pitchFamily="18" charset="0"/>
              </a:rPr>
              <a:t>và</a:t>
            </a:r>
            <a:r>
              <a:rPr lang="en-US" sz="2400" dirty="0">
                <a:latin typeface="Times New Roman" panose="02020603050405020304" pitchFamily="18" charset="0"/>
              </a:rPr>
              <a:t> </a:t>
            </a:r>
            <a:r>
              <a:rPr lang="en-US" sz="2400" dirty="0" err="1">
                <a:latin typeface="Times New Roman" panose="02020603050405020304" pitchFamily="18" charset="0"/>
              </a:rPr>
              <a:t>nhà</a:t>
            </a:r>
            <a:r>
              <a:rPr lang="en-US" sz="2400" dirty="0">
                <a:latin typeface="Times New Roman" panose="02020603050405020304" pitchFamily="18" charset="0"/>
              </a:rPr>
              <a:t> </a:t>
            </a:r>
            <a:r>
              <a:rPr lang="en-US" sz="2400" dirty="0" err="1">
                <a:latin typeface="Times New Roman" panose="02020603050405020304" pitchFamily="18" charset="0"/>
              </a:rPr>
              <a:t>phát</a:t>
            </a:r>
            <a:r>
              <a:rPr lang="en-US" sz="2400" dirty="0">
                <a:latin typeface="Times New Roman" panose="02020603050405020304" pitchFamily="18" charset="0"/>
              </a:rPr>
              <a:t> minh </a:t>
            </a:r>
            <a:r>
              <a:rPr lang="en-US" sz="2400" dirty="0" err="1">
                <a:latin typeface="Times New Roman" panose="02020603050405020304" pitchFamily="18" charset="0"/>
              </a:rPr>
              <a:t>sống</a:t>
            </a:r>
            <a:r>
              <a:rPr lang="en-US" sz="2400" dirty="0">
                <a:latin typeface="Times New Roman" panose="02020603050405020304" pitchFamily="18" charset="0"/>
              </a:rPr>
              <a:t> </a:t>
            </a:r>
            <a:r>
              <a:rPr lang="en-US" sz="2400" dirty="0" err="1">
                <a:latin typeface="Times New Roman" panose="02020603050405020304" pitchFamily="18" charset="0"/>
              </a:rPr>
              <a:t>trong</a:t>
            </a:r>
            <a:r>
              <a:rPr lang="en-US" sz="2400" dirty="0">
                <a:latin typeface="Times New Roman" panose="02020603050405020304" pitchFamily="18" charset="0"/>
              </a:rPr>
              <a:t> </a:t>
            </a:r>
            <a:r>
              <a:rPr lang="en-US" sz="2400" dirty="0" err="1">
                <a:latin typeface="Times New Roman" panose="02020603050405020304" pitchFamily="18" charset="0"/>
              </a:rPr>
              <a:t>thời</a:t>
            </a:r>
            <a:r>
              <a:rPr lang="en-US" sz="2400" dirty="0">
                <a:latin typeface="Times New Roman" panose="02020603050405020304" pitchFamily="18" charset="0"/>
              </a:rPr>
              <a:t> </a:t>
            </a:r>
            <a:r>
              <a:rPr lang="en-US" sz="2400" dirty="0" err="1">
                <a:latin typeface="Times New Roman" panose="02020603050405020304" pitchFamily="18" charset="0"/>
              </a:rPr>
              <a:t>nhà</a:t>
            </a:r>
            <a:r>
              <a:rPr lang="en-US" sz="2400" dirty="0">
                <a:latin typeface="Times New Roman" panose="02020603050405020304" pitchFamily="18" charset="0"/>
              </a:rPr>
              <a:t> </a:t>
            </a:r>
            <a:r>
              <a:rPr lang="en-US" sz="2400" dirty="0" err="1">
                <a:latin typeface="Times New Roman" panose="02020603050405020304" pitchFamily="18" charset="0"/>
              </a:rPr>
              <a:t>Hán</a:t>
            </a:r>
            <a:r>
              <a:rPr lang="en-US" sz="2400" dirty="0">
                <a:latin typeface="Times New Roman" panose="02020603050405020304" pitchFamily="18" charset="0"/>
              </a:rPr>
              <a:t>. </a:t>
            </a:r>
            <a:r>
              <a:rPr lang="en-US" sz="2400" dirty="0" err="1">
                <a:latin typeface="Times New Roman" panose="02020603050405020304" pitchFamily="18" charset="0"/>
              </a:rPr>
              <a:t>Nhờ</a:t>
            </a:r>
            <a:r>
              <a:rPr lang="en-US" sz="2400" dirty="0">
                <a:latin typeface="Times New Roman" panose="02020603050405020304" pitchFamily="18" charset="0"/>
              </a:rPr>
              <a:t> </a:t>
            </a:r>
            <a:r>
              <a:rPr lang="en-US" sz="2400" dirty="0" err="1">
                <a:latin typeface="Times New Roman" panose="02020603050405020304" pitchFamily="18" charset="0"/>
              </a:rPr>
              <a:t>vào</a:t>
            </a:r>
            <a:r>
              <a:rPr lang="en-US" sz="2400" dirty="0">
                <a:latin typeface="Times New Roman" panose="02020603050405020304" pitchFamily="18" charset="0"/>
              </a:rPr>
              <a:t> </a:t>
            </a:r>
            <a:r>
              <a:rPr lang="en-US" sz="2400" dirty="0" err="1">
                <a:latin typeface="Times New Roman" panose="02020603050405020304" pitchFamily="18" charset="0"/>
              </a:rPr>
              <a:t>tài</a:t>
            </a:r>
            <a:r>
              <a:rPr lang="en-US" sz="2400" dirty="0">
                <a:latin typeface="Times New Roman" panose="02020603050405020304" pitchFamily="18" charset="0"/>
              </a:rPr>
              <a:t> </a:t>
            </a:r>
            <a:r>
              <a:rPr lang="en-US" sz="2400" dirty="0" err="1">
                <a:latin typeface="Times New Roman" panose="02020603050405020304" pitchFamily="18" charset="0"/>
              </a:rPr>
              <a:t>năng</a:t>
            </a:r>
            <a:r>
              <a:rPr lang="en-US" sz="2400" dirty="0">
                <a:latin typeface="Times New Roman" panose="02020603050405020304" pitchFamily="18" charset="0"/>
              </a:rPr>
              <a:t> </a:t>
            </a:r>
            <a:r>
              <a:rPr lang="en-US" sz="2400" dirty="0" err="1">
                <a:latin typeface="Times New Roman" panose="02020603050405020304" pitchFamily="18" charset="0"/>
              </a:rPr>
              <a:t>và</a:t>
            </a:r>
            <a:r>
              <a:rPr lang="en-US" sz="2400" dirty="0">
                <a:latin typeface="Times New Roman" panose="02020603050405020304" pitchFamily="18" charset="0"/>
              </a:rPr>
              <a:t> </a:t>
            </a:r>
            <a:r>
              <a:rPr lang="en-US" sz="2400" dirty="0" err="1">
                <a:latin typeface="Times New Roman" panose="02020603050405020304" pitchFamily="18" charset="0"/>
              </a:rPr>
              <a:t>quá</a:t>
            </a:r>
            <a:r>
              <a:rPr lang="en-US" sz="2400" dirty="0">
                <a:latin typeface="Times New Roman" panose="02020603050405020304" pitchFamily="18" charset="0"/>
              </a:rPr>
              <a:t> </a:t>
            </a:r>
            <a:r>
              <a:rPr lang="en-US" sz="2400" dirty="0" err="1">
                <a:latin typeface="Times New Roman" panose="02020603050405020304" pitchFamily="18" charset="0"/>
              </a:rPr>
              <a:t>trình</a:t>
            </a:r>
            <a:r>
              <a:rPr lang="en-US" sz="2400" dirty="0">
                <a:latin typeface="Times New Roman" panose="02020603050405020304" pitchFamily="18" charset="0"/>
              </a:rPr>
              <a:t> </a:t>
            </a:r>
            <a:r>
              <a:rPr lang="en-US" sz="2400" dirty="0" err="1">
                <a:latin typeface="Times New Roman" panose="02020603050405020304" pitchFamily="18" charset="0"/>
              </a:rPr>
              <a:t>siêng</a:t>
            </a:r>
            <a:r>
              <a:rPr lang="en-US" sz="2400" dirty="0">
                <a:latin typeface="Times New Roman" panose="02020603050405020304" pitchFamily="18" charset="0"/>
              </a:rPr>
              <a:t> </a:t>
            </a:r>
            <a:r>
              <a:rPr lang="en-US" sz="2400" dirty="0" err="1">
                <a:latin typeface="Times New Roman" panose="02020603050405020304" pitchFamily="18" charset="0"/>
              </a:rPr>
              <a:t>năng</a:t>
            </a:r>
            <a:r>
              <a:rPr lang="en-US" sz="2400" dirty="0">
                <a:latin typeface="Times New Roman" panose="02020603050405020304" pitchFamily="18" charset="0"/>
              </a:rPr>
              <a:t> </a:t>
            </a:r>
            <a:r>
              <a:rPr lang="en-US" sz="2400" dirty="0" err="1">
                <a:latin typeface="Times New Roman" panose="02020603050405020304" pitchFamily="18" charset="0"/>
              </a:rPr>
              <a:t>học</a:t>
            </a:r>
            <a:r>
              <a:rPr lang="en-US" sz="2400" dirty="0">
                <a:latin typeface="Times New Roman" panose="02020603050405020304" pitchFamily="18" charset="0"/>
              </a:rPr>
              <a:t> </a:t>
            </a:r>
            <a:r>
              <a:rPr lang="en-US" sz="2400" dirty="0" err="1">
                <a:latin typeface="Times New Roman" panose="02020603050405020304" pitchFamily="18" charset="0"/>
              </a:rPr>
              <a:t>hỏi</a:t>
            </a:r>
            <a:r>
              <a:rPr lang="en-US" sz="2400" dirty="0">
                <a:latin typeface="Times New Roman" panose="02020603050405020304" pitchFamily="18" charset="0"/>
              </a:rPr>
              <a:t>, </a:t>
            </a:r>
            <a:r>
              <a:rPr lang="en-US" sz="2400" dirty="0" err="1">
                <a:latin typeface="Times New Roman" panose="02020603050405020304" pitchFamily="18" charset="0"/>
              </a:rPr>
              <a:t>nghiên</a:t>
            </a:r>
            <a:r>
              <a:rPr lang="en-US" sz="2400" dirty="0">
                <a:latin typeface="Times New Roman" panose="02020603050405020304" pitchFamily="18" charset="0"/>
              </a:rPr>
              <a:t> </a:t>
            </a:r>
            <a:r>
              <a:rPr lang="en-US" sz="2400" dirty="0" err="1">
                <a:latin typeface="Times New Roman" panose="02020603050405020304" pitchFamily="18" charset="0"/>
              </a:rPr>
              <a:t>cứu</a:t>
            </a:r>
            <a:r>
              <a:rPr lang="en-US" sz="2400" dirty="0">
                <a:latin typeface="Times New Roman" panose="02020603050405020304" pitchFamily="18" charset="0"/>
              </a:rPr>
              <a:t>, </a:t>
            </a:r>
            <a:r>
              <a:rPr lang="en-US" sz="2400" dirty="0" err="1">
                <a:latin typeface="Times New Roman" panose="02020603050405020304" pitchFamily="18" charset="0"/>
              </a:rPr>
              <a:t>ông</a:t>
            </a:r>
            <a:r>
              <a:rPr lang="en-US" sz="2400" dirty="0">
                <a:latin typeface="Times New Roman" panose="02020603050405020304" pitchFamily="18" charset="0"/>
              </a:rPr>
              <a:t> </a:t>
            </a:r>
            <a:r>
              <a:rPr lang="en-US" sz="2400" dirty="0" err="1">
                <a:latin typeface="Times New Roman" panose="02020603050405020304" pitchFamily="18" charset="0"/>
              </a:rPr>
              <a:t>đã</a:t>
            </a:r>
            <a:r>
              <a:rPr lang="en-US" sz="2400" dirty="0">
                <a:latin typeface="Times New Roman" panose="02020603050405020304" pitchFamily="18" charset="0"/>
              </a:rPr>
              <a:t> </a:t>
            </a:r>
            <a:r>
              <a:rPr lang="en-US" sz="2400" dirty="0" err="1">
                <a:latin typeface="Times New Roman" panose="02020603050405020304" pitchFamily="18" charset="0"/>
              </a:rPr>
              <a:t>trở</a:t>
            </a:r>
            <a:r>
              <a:rPr lang="en-US" sz="2400" dirty="0">
                <a:latin typeface="Times New Roman" panose="02020603050405020304" pitchFamily="18" charset="0"/>
              </a:rPr>
              <a:t> </a:t>
            </a:r>
            <a:r>
              <a:rPr lang="en-US" sz="2400" dirty="0" err="1">
                <a:latin typeface="Times New Roman" panose="02020603050405020304" pitchFamily="18" charset="0"/>
              </a:rPr>
              <a:t>thành</a:t>
            </a:r>
            <a:r>
              <a:rPr lang="en-US" sz="2400" dirty="0">
                <a:latin typeface="Times New Roman" panose="02020603050405020304" pitchFamily="18" charset="0"/>
              </a:rPr>
              <a:t> </a:t>
            </a:r>
            <a:r>
              <a:rPr lang="en-US" sz="2400" dirty="0" err="1">
                <a:latin typeface="Times New Roman" panose="02020603050405020304" pitchFamily="18" charset="0"/>
              </a:rPr>
              <a:t>một</a:t>
            </a:r>
            <a:r>
              <a:rPr lang="en-US" sz="2400" dirty="0">
                <a:latin typeface="Times New Roman" panose="02020603050405020304" pitchFamily="18" charset="0"/>
              </a:rPr>
              <a:t> </a:t>
            </a:r>
            <a:r>
              <a:rPr lang="en-US" sz="2400" dirty="0" err="1">
                <a:latin typeface="Times New Roman" panose="02020603050405020304" pitchFamily="18" charset="0"/>
              </a:rPr>
              <a:t>nhà</a:t>
            </a:r>
            <a:r>
              <a:rPr lang="en-US" sz="2400" dirty="0">
                <a:latin typeface="Times New Roman" panose="02020603050405020304" pitchFamily="18" charset="0"/>
              </a:rPr>
              <a:t> </a:t>
            </a:r>
            <a:r>
              <a:rPr lang="en-US" sz="2400" dirty="0" err="1">
                <a:latin typeface="Times New Roman" panose="02020603050405020304" pitchFamily="18" charset="0"/>
              </a:rPr>
              <a:t>thiên</a:t>
            </a:r>
            <a:r>
              <a:rPr lang="en-US" sz="2400" dirty="0">
                <a:latin typeface="Times New Roman" panose="02020603050405020304" pitchFamily="18" charset="0"/>
              </a:rPr>
              <a:t> </a:t>
            </a:r>
            <a:r>
              <a:rPr lang="en-US" sz="2400" dirty="0" err="1">
                <a:latin typeface="Times New Roman" panose="02020603050405020304" pitchFamily="18" charset="0"/>
              </a:rPr>
              <a:t>văn</a:t>
            </a:r>
            <a:r>
              <a:rPr lang="en-US" sz="2400" dirty="0">
                <a:latin typeface="Times New Roman" panose="02020603050405020304" pitchFamily="18" charset="0"/>
              </a:rPr>
              <a:t> </a:t>
            </a:r>
            <a:r>
              <a:rPr lang="en-US" sz="2400" dirty="0" err="1">
                <a:latin typeface="Times New Roman" panose="02020603050405020304" pitchFamily="18" charset="0"/>
              </a:rPr>
              <a:t>học</a:t>
            </a:r>
            <a:r>
              <a:rPr lang="en-US" sz="2400" dirty="0">
                <a:latin typeface="Times New Roman" panose="02020603050405020304" pitchFamily="18" charset="0"/>
              </a:rPr>
              <a:t> </a:t>
            </a:r>
            <a:r>
              <a:rPr lang="en-US" sz="2400" dirty="0" err="1">
                <a:latin typeface="Times New Roman" panose="02020603050405020304" pitchFamily="18" charset="0"/>
              </a:rPr>
              <a:t>nổi</a:t>
            </a:r>
            <a:r>
              <a:rPr lang="en-US" sz="2400" dirty="0">
                <a:latin typeface="Times New Roman" panose="02020603050405020304" pitchFamily="18" charset="0"/>
              </a:rPr>
              <a:t> </a:t>
            </a:r>
            <a:r>
              <a:rPr lang="en-US" sz="2400" dirty="0" err="1">
                <a:latin typeface="Times New Roman" panose="02020603050405020304" pitchFamily="18" charset="0"/>
              </a:rPr>
              <a:t>tiếng</a:t>
            </a:r>
            <a:r>
              <a:rPr lang="en-US" sz="2400" dirty="0">
                <a:latin typeface="Times New Roman" panose="02020603050405020304" pitchFamily="18" charset="0"/>
              </a:rPr>
              <a:t> </a:t>
            </a:r>
            <a:r>
              <a:rPr lang="en-US" sz="2400" dirty="0" err="1">
                <a:latin typeface="Times New Roman" panose="02020603050405020304" pitchFamily="18" charset="0"/>
              </a:rPr>
              <a:t>nhất</a:t>
            </a:r>
            <a:r>
              <a:rPr lang="en-US" sz="2400" dirty="0">
                <a:latin typeface="Times New Roman" panose="02020603050405020304" pitchFamily="18" charset="0"/>
              </a:rPr>
              <a:t> </a:t>
            </a:r>
            <a:r>
              <a:rPr lang="en-US" sz="2400" dirty="0" err="1">
                <a:latin typeface="Times New Roman" panose="02020603050405020304" pitchFamily="18" charset="0"/>
              </a:rPr>
              <a:t>Trung</a:t>
            </a:r>
            <a:r>
              <a:rPr lang="en-US" sz="2400" dirty="0">
                <a:latin typeface="Times New Roman" panose="02020603050405020304" pitchFamily="18" charset="0"/>
              </a:rPr>
              <a:t> </a:t>
            </a:r>
            <a:r>
              <a:rPr lang="en-US" sz="2400" dirty="0" err="1">
                <a:latin typeface="Times New Roman" panose="02020603050405020304" pitchFamily="18" charset="0"/>
              </a:rPr>
              <a:t>Quốc</a:t>
            </a:r>
            <a:r>
              <a:rPr lang="en-US" sz="2400" dirty="0">
                <a:latin typeface="Times New Roman" panose="02020603050405020304" pitchFamily="18" charset="0"/>
              </a:rPr>
              <a:t> </a:t>
            </a:r>
            <a:r>
              <a:rPr lang="en-US" sz="2400" dirty="0" err="1">
                <a:latin typeface="Times New Roman" panose="02020603050405020304" pitchFamily="18" charset="0"/>
              </a:rPr>
              <a:t>thời</a:t>
            </a:r>
            <a:r>
              <a:rPr lang="en-US" sz="2400" dirty="0">
                <a:latin typeface="Times New Roman" panose="02020603050405020304" pitchFamily="18" charset="0"/>
              </a:rPr>
              <a:t> </a:t>
            </a:r>
            <a:r>
              <a:rPr lang="en-US" sz="2400" dirty="0" err="1">
                <a:latin typeface="Times New Roman" panose="02020603050405020304" pitchFamily="18" charset="0"/>
              </a:rPr>
              <a:t>bấy</a:t>
            </a:r>
            <a:r>
              <a:rPr lang="en-US" sz="2400" dirty="0">
                <a:latin typeface="Times New Roman" panose="02020603050405020304" pitchFamily="18" charset="0"/>
              </a:rPr>
              <a:t> </a:t>
            </a:r>
            <a:r>
              <a:rPr lang="en-US" sz="2400" dirty="0" err="1">
                <a:latin typeface="Times New Roman" panose="02020603050405020304" pitchFamily="18" charset="0"/>
              </a:rPr>
              <a:t>giờ</a:t>
            </a:r>
            <a:r>
              <a:rPr lang="en-US" sz="2400" dirty="0">
                <a:latin typeface="Times New Roman" panose="02020603050405020304" pitchFamily="18" charset="0"/>
              </a:rPr>
              <a:t>.</a:t>
            </a:r>
            <a:endParaRPr lang="en-US" sz="2400" dirty="0"/>
          </a:p>
        </p:txBody>
      </p:sp>
    </p:spTree>
    <p:extLst>
      <p:ext uri="{BB962C8B-B14F-4D97-AF65-F5344CB8AC3E}">
        <p14:creationId xmlns:p14="http://schemas.microsoft.com/office/powerpoint/2010/main" val="7018720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Đâu chỉ có thuốc súng, Trung Hoa thời cổ đại còn nắm giữ tới 7 phát minh  khác khiến phương Tây vô cùng sửng số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
            <a:ext cx="6667500" cy="38766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7200" y="4114800"/>
            <a:ext cx="7696200" cy="2677656"/>
          </a:xfrm>
          <a:prstGeom prst="rect">
            <a:avLst/>
          </a:prstGeom>
          <a:noFill/>
        </p:spPr>
        <p:txBody>
          <a:bodyPr wrap="square" rtlCol="0">
            <a:spAutoFit/>
          </a:bodyPr>
          <a:lstStyle/>
          <a:p>
            <a:r>
              <a:rPr lang="vi-VN" sz="2400" dirty="0">
                <a:latin typeface="+mj-lt"/>
              </a:rPr>
              <a:t>Nghề dệt </a:t>
            </a:r>
            <a:r>
              <a:rPr lang="en-US" sz="2400" dirty="0" err="1" smtClean="0">
                <a:latin typeface="Times New Roman" panose="02020603050405020304" pitchFamily="18" charset="0"/>
                <a:cs typeface="Times New Roman" panose="02020603050405020304" pitchFamily="18" charset="0"/>
              </a:rPr>
              <a:t>tơ</a:t>
            </a:r>
            <a:r>
              <a:rPr lang="en-US" sz="2400" dirty="0" smtClean="0">
                <a:latin typeface="Times New Roman" panose="02020603050405020304" pitchFamily="18" charset="0"/>
                <a:cs typeface="Times New Roman" panose="02020603050405020304" pitchFamily="18" charset="0"/>
              </a:rPr>
              <a:t>, </a:t>
            </a:r>
            <a:r>
              <a:rPr lang="vi-VN" sz="2400" dirty="0" smtClean="0">
                <a:latin typeface="+mj-lt"/>
              </a:rPr>
              <a:t>lụa </a:t>
            </a:r>
            <a:r>
              <a:rPr lang="vi-VN" sz="2400" dirty="0">
                <a:latin typeface="+mj-lt"/>
              </a:rPr>
              <a:t>xuất hiện đầu tiên ở Trung Quốc có thể từ rất sớm khoảng năm </a:t>
            </a:r>
            <a:r>
              <a:rPr lang="vi-VN" sz="2400" dirty="0" smtClean="0">
                <a:latin typeface="+mj-lt"/>
              </a:rPr>
              <a:t>6.00 </a:t>
            </a:r>
            <a:r>
              <a:rPr lang="vi-VN" sz="2400" dirty="0">
                <a:latin typeface="+mj-lt"/>
              </a:rPr>
              <a:t>TCN. Ban đầu, chỉ có vua mới được dùng hoặc ban tặng cho người khác; tuy nhiên sau đó thì lụa dần dần được các tầng lớp xã hội ở Trung Quốc dùng rồi lan ra đến các vùng khác của châu Á. Lụa nhanh chóng trở thành một thứ hàng cao cấp ở những nơi mà thương nhân người Hoa đặt chân tới, bởi nó bền và có vẻ đẹp óng ánh.</a:t>
            </a:r>
            <a:endParaRPr lang="en-US" sz="2400" dirty="0">
              <a:latin typeface="+mj-lt"/>
            </a:endParaRPr>
          </a:p>
        </p:txBody>
      </p:sp>
    </p:spTree>
    <p:extLst>
      <p:ext uri="{BB962C8B-B14F-4D97-AF65-F5344CB8AC3E}">
        <p14:creationId xmlns:p14="http://schemas.microsoft.com/office/powerpoint/2010/main" val="38633159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34636"/>
            <a:ext cx="4213834" cy="2820441"/>
          </a:xfrm>
          <a:prstGeom prst="rect">
            <a:avLst/>
          </a:prstGeom>
        </p:spPr>
      </p:pic>
      <p:pic>
        <p:nvPicPr>
          <p:cNvPr id="5124" name="Picture 4" descr="http://soi.today/wp-content/images/2015/12/phoi-gi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527" y="3918650"/>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5433034" y="-174183"/>
            <a:ext cx="2720365" cy="3193472"/>
          </a:xfrm>
          <a:prstGeom prst="rect">
            <a:avLst/>
          </a:prstGeom>
        </p:spPr>
      </p:pic>
      <p:pic>
        <p:nvPicPr>
          <p:cNvPr id="5" name="Picture 4"/>
          <p:cNvPicPr>
            <a:picLocks noChangeAspect="1"/>
          </p:cNvPicPr>
          <p:nvPr/>
        </p:nvPicPr>
        <p:blipFill>
          <a:blip r:embed="rId5"/>
          <a:stretch>
            <a:fillRect/>
          </a:stretch>
        </p:blipFill>
        <p:spPr>
          <a:xfrm>
            <a:off x="5943600" y="3826133"/>
            <a:ext cx="2397981" cy="3144982"/>
          </a:xfrm>
          <a:prstGeom prst="rect">
            <a:avLst/>
          </a:prstGeom>
        </p:spPr>
      </p:pic>
      <p:sp>
        <p:nvSpPr>
          <p:cNvPr id="6" name="Rectangle 5"/>
          <p:cNvSpPr/>
          <p:nvPr/>
        </p:nvSpPr>
        <p:spPr>
          <a:xfrm>
            <a:off x="83126" y="2810470"/>
            <a:ext cx="9060873" cy="1015663"/>
          </a:xfrm>
          <a:prstGeom prst="rect">
            <a:avLst/>
          </a:prstGeom>
        </p:spPr>
        <p:txBody>
          <a:bodyPr wrap="square">
            <a:spAutoFit/>
          </a:bodyPr>
          <a:lstStyle/>
          <a:p>
            <a:r>
              <a:rPr lang="en-US" sz="2000" dirty="0" smtClean="0">
                <a:latin typeface="Times New Roman" panose="02020603050405020304" pitchFamily="18" charset="0"/>
                <a:cs typeface="Times New Roman" panose="02020603050405020304" pitchFamily="18" charset="0"/>
              </a:rPr>
              <a:t>N</a:t>
            </a:r>
            <a:r>
              <a:rPr lang="vi-VN" sz="2000" dirty="0" smtClean="0">
                <a:latin typeface="Times New Roman" panose="02020603050405020304" pitchFamily="18" charset="0"/>
                <a:cs typeface="Times New Roman" panose="02020603050405020304" pitchFamily="18" charset="0"/>
              </a:rPr>
              <a:t>hờ </a:t>
            </a:r>
            <a:r>
              <a:rPr lang="vi-VN" sz="2000" dirty="0">
                <a:latin typeface="Times New Roman" panose="02020603050405020304" pitchFamily="18" charset="0"/>
                <a:cs typeface="Times New Roman" panose="02020603050405020304" pitchFamily="18" charset="0"/>
              </a:rPr>
              <a:t>sự phát triển của nghề dệt, tơ tằm, nhân dân lao động Trung Quốc đã phát minh được cách làm một loại giấy thô sơ bằng tơ. </a:t>
            </a:r>
            <a:r>
              <a:rPr lang="en-US" sz="2000" dirty="0">
                <a:latin typeface="Times New Roman" panose="02020603050405020304" pitchFamily="18" charset="0"/>
                <a:cs typeface="Times New Roman" panose="02020603050405020304" pitchFamily="18" charset="0"/>
              </a:rPr>
              <a:t>Đ</a:t>
            </a:r>
            <a:r>
              <a:rPr lang="vi-VN" sz="2000" dirty="0" smtClean="0">
                <a:latin typeface="Times New Roman" panose="02020603050405020304" pitchFamily="18" charset="0"/>
                <a:cs typeface="Times New Roman" panose="02020603050405020304" pitchFamily="18" charset="0"/>
              </a:rPr>
              <a:t>ến </a:t>
            </a:r>
            <a:r>
              <a:rPr lang="vi-VN" sz="2000" dirty="0">
                <a:latin typeface="Times New Roman" panose="02020603050405020304" pitchFamily="18" charset="0"/>
                <a:cs typeface="Times New Roman" panose="02020603050405020304" pitchFamily="18" charset="0"/>
              </a:rPr>
              <a:t>năm 105, một viên </a:t>
            </a:r>
            <a:r>
              <a:rPr lang="vi-VN" sz="2000" dirty="0" smtClean="0">
                <a:latin typeface="Times New Roman" panose="02020603050405020304" pitchFamily="18" charset="0"/>
                <a:cs typeface="Times New Roman" panose="02020603050405020304" pitchFamily="18" charset="0"/>
              </a:rPr>
              <a:t>quan </a:t>
            </a:r>
            <a:r>
              <a:rPr lang="vi-VN" sz="2000" dirty="0">
                <a:latin typeface="Times New Roman" panose="02020603050405020304" pitchFamily="18" charset="0"/>
                <a:cs typeface="Times New Roman" panose="02020603050405020304" pitchFamily="18" charset="0"/>
              </a:rPr>
              <a:t>thời Đông Hán là Thái Luân phát minh ra cách dùng vỏ cây, lưới cũ, giẻ rách... để làm giấy.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97163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714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872467562"/>
              </p:ext>
            </p:extLst>
          </p:nvPr>
        </p:nvGraphicFramePr>
        <p:xfrm>
          <a:off x="-1" y="1524000"/>
          <a:ext cx="9105055" cy="5334001"/>
        </p:xfrm>
        <a:graphic>
          <a:graphicData uri="http://schemas.openxmlformats.org/drawingml/2006/table">
            <a:tbl>
              <a:tblPr firstRow="1" firstCol="1" bandRow="1">
                <a:tableStyleId>{5C22544A-7EE6-4342-B048-85BDC9FD1C3A}</a:tableStyleId>
              </a:tblPr>
              <a:tblGrid>
                <a:gridCol w="2828555">
                  <a:extLst>
                    <a:ext uri="{9D8B030D-6E8A-4147-A177-3AD203B41FA5}">
                      <a16:colId xmlns:a16="http://schemas.microsoft.com/office/drawing/2014/main" val="20000"/>
                    </a:ext>
                  </a:extLst>
                </a:gridCol>
                <a:gridCol w="6276500">
                  <a:extLst>
                    <a:ext uri="{9D8B030D-6E8A-4147-A177-3AD203B41FA5}">
                      <a16:colId xmlns:a16="http://schemas.microsoft.com/office/drawing/2014/main" val="20001"/>
                    </a:ext>
                  </a:extLst>
                </a:gridCol>
              </a:tblGrid>
              <a:tr h="586704">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568490">
                <a:tc>
                  <a:txBody>
                    <a:bodyPr/>
                    <a:lstStyle/>
                    <a:p>
                      <a:pPr algn="just"/>
                      <a:r>
                        <a:rPr lang="en-US" sz="2400" dirty="0" err="1">
                          <a:effectLst/>
                          <a:latin typeface="Times New Roman" pitchFamily="18" charset="0"/>
                          <a:cs typeface="Times New Roman" pitchFamily="18" charset="0"/>
                        </a:rPr>
                        <a:t>Tư</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tưởng</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568490">
                <a:tc>
                  <a:txBody>
                    <a:bodyPr/>
                    <a:lstStyle/>
                    <a:p>
                      <a:pPr algn="just"/>
                      <a:r>
                        <a:rPr lang="en-US" sz="2400" dirty="0" err="1">
                          <a:effectLst/>
                          <a:latin typeface="Times New Roman" pitchFamily="18" charset="0"/>
                          <a:cs typeface="Times New Roman" pitchFamily="18" charset="0"/>
                        </a:rPr>
                        <a:t>Chữ</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viết</a:t>
                      </a:r>
                      <a:endParaRPr lang="en-US" sz="24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endParaRPr lang="en-US" sz="2000" dirty="0" smtClean="0">
                        <a:effectLst/>
                        <a:latin typeface="Times New Roman" pitchFamily="18" charset="0"/>
                        <a:cs typeface="Times New Roman" pitchFamily="18" charset="0"/>
                      </a:endParaRPr>
                    </a:p>
                  </a:txBody>
                  <a:tcPr marL="68580" marR="68580" marT="0" marB="0"/>
                </a:tc>
                <a:extLst>
                  <a:ext uri="{0D108BD9-81ED-4DB2-BD59-A6C34878D82A}">
                    <a16:rowId xmlns:a16="http://schemas.microsoft.com/office/drawing/2014/main" val="10002"/>
                  </a:ext>
                </a:extLst>
              </a:tr>
              <a:tr h="860748">
                <a:tc>
                  <a:txBody>
                    <a:bodyPr/>
                    <a:lstStyle/>
                    <a:p>
                      <a:pPr algn="just"/>
                      <a:r>
                        <a:rPr lang="en-US" sz="2400" dirty="0" err="1">
                          <a:effectLst/>
                          <a:latin typeface="Times New Roman" pitchFamily="18" charset="0"/>
                          <a:cs typeface="Times New Roman" pitchFamily="18" charset="0"/>
                        </a:rPr>
                        <a:t>Văn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3"/>
                  </a:ext>
                </a:extLst>
              </a:tr>
              <a:tr h="605521">
                <a:tc>
                  <a:txBody>
                    <a:bodyPr/>
                    <a:lstStyle/>
                    <a:p>
                      <a:pPr algn="just"/>
                      <a:r>
                        <a:rPr lang="en-US" sz="2400" dirty="0" err="1">
                          <a:effectLst/>
                          <a:latin typeface="Times New Roman" pitchFamily="18" charset="0"/>
                          <a:cs typeface="Times New Roman" pitchFamily="18" charset="0"/>
                        </a:rPr>
                        <a:t>Sử</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4"/>
                  </a:ext>
                </a:extLst>
              </a:tr>
              <a:tr h="568490">
                <a:tc>
                  <a:txBody>
                    <a:bodyPr/>
                    <a:lstStyle/>
                    <a:p>
                      <a:pPr algn="just"/>
                      <a:r>
                        <a:rPr lang="en-US" sz="2400" spc="-20" dirty="0">
                          <a:effectLst/>
                          <a:latin typeface="Times New Roman" pitchFamily="18" charset="0"/>
                          <a:cs typeface="Times New Roman" pitchFamily="18" charset="0"/>
                        </a:rPr>
                        <a:t>Y </a:t>
                      </a:r>
                      <a:r>
                        <a:rPr lang="en-US" sz="2400" spc="-20" dirty="0" err="1">
                          <a:effectLst/>
                          <a:latin typeface="Times New Roman" pitchFamily="18" charset="0"/>
                          <a:cs typeface="Times New Roman" pitchFamily="18" charset="0"/>
                        </a:rPr>
                        <a:t>học</a:t>
                      </a:r>
                      <a:endParaRPr lang="en-US" sz="2400" dirty="0">
                        <a:effectLst/>
                        <a:latin typeface="Times New Roman" pitchFamily="18" charset="0"/>
                        <a:cs typeface="Times New Roman" pitchFamily="18" charset="0"/>
                      </a:endParaRPr>
                    </a:p>
                  </a:txBody>
                  <a:tcPr marL="68580" marR="68580" marT="0" marB="0"/>
                </a:tc>
                <a:tc>
                  <a:txBody>
                    <a:bodyPr/>
                    <a:lstStyle/>
                    <a:p>
                      <a:endParaRPr lang="en-US" dirty="0"/>
                    </a:p>
                  </a:txBody>
                  <a:tcPr marL="68580" marR="68580" marT="0" marB="0"/>
                </a:tc>
                <a:extLst>
                  <a:ext uri="{0D108BD9-81ED-4DB2-BD59-A6C34878D82A}">
                    <a16:rowId xmlns:a16="http://schemas.microsoft.com/office/drawing/2014/main" val="10005"/>
                  </a:ext>
                </a:extLst>
              </a:tr>
              <a:tr h="548943">
                <a:tc>
                  <a:txBody>
                    <a:bodyPr/>
                    <a:lstStyle/>
                    <a:p>
                      <a:pPr algn="just"/>
                      <a:r>
                        <a:rPr lang="en-US" sz="2400" dirty="0" err="1">
                          <a:effectLst/>
                          <a:latin typeface="Times New Roman" pitchFamily="18" charset="0"/>
                          <a:cs typeface="Times New Roman" pitchFamily="18" charset="0"/>
                        </a:rPr>
                        <a:t>Khoa</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học-kĩ</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thuật</a:t>
                      </a:r>
                      <a:endParaRPr lang="en-US" sz="2400" dirty="0">
                        <a:effectLst/>
                        <a:latin typeface="Times New Roman" pitchFamily="18" charset="0"/>
                        <a:cs typeface="Times New Roman" pitchFamily="18" charset="0"/>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6"/>
                  </a:ext>
                </a:extLst>
              </a:tr>
              <a:tr h="1026615">
                <a:tc>
                  <a:txBody>
                    <a:bodyPr/>
                    <a:lstStyle/>
                    <a:p>
                      <a:pPr algn="just"/>
                      <a:r>
                        <a:rPr lang="en-US" sz="2400" dirty="0" err="1">
                          <a:effectLst/>
                          <a:latin typeface="Times New Roman" pitchFamily="18" charset="0"/>
                          <a:cs typeface="Times New Roman" pitchFamily="18" charset="0"/>
                        </a:rPr>
                        <a:t>Kiến</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trúc</a:t>
                      </a:r>
                      <a:endParaRPr lang="en-US" sz="2400" dirty="0">
                        <a:effectLst/>
                        <a:latin typeface="Times New Roman" pitchFamily="18" charset="0"/>
                        <a:cs typeface="Times New Roman" pitchFamily="18" charset="0"/>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marL="68580" marR="68580" marT="0" marB="0"/>
                </a:tc>
                <a:extLst>
                  <a:ext uri="{0D108BD9-81ED-4DB2-BD59-A6C34878D82A}">
                    <a16:rowId xmlns:a16="http://schemas.microsoft.com/office/drawing/2014/main" val="10007"/>
                  </a:ext>
                </a:extLst>
              </a:tr>
            </a:tbl>
          </a:graphicData>
        </a:graphic>
      </p:graphicFrame>
      <p:sp>
        <p:nvSpPr>
          <p:cNvPr id="2" name="TextBox 1"/>
          <p:cNvSpPr txBox="1"/>
          <p:nvPr/>
        </p:nvSpPr>
        <p:spPr>
          <a:xfrm>
            <a:off x="2789069" y="2133600"/>
            <a:ext cx="5973931" cy="517065"/>
          </a:xfrm>
          <a:prstGeom prst="rect">
            <a:avLst/>
          </a:prstGeom>
          <a:noFill/>
        </p:spPr>
        <p:txBody>
          <a:bodyPr wrap="square" rtlCol="0">
            <a:spAutoFit/>
          </a:bodyPr>
          <a:lstStyle/>
          <a:p>
            <a:pPr algn="just">
              <a:lnSpc>
                <a:spcPct val="115000"/>
              </a:lnSpc>
              <a:spcAft>
                <a:spcPts val="600"/>
              </a:spcAft>
            </a:pPr>
            <a:r>
              <a:rPr lang="vi-VN" sz="2400" dirty="0">
                <a:solidFill>
                  <a:schemeClr val="dk1"/>
                </a:solidFill>
                <a:latin typeface="Times New Roman" pitchFamily="18" charset="0"/>
                <a:cs typeface="Times New Roman" pitchFamily="18" charset="0"/>
              </a:rPr>
              <a:t>Nho </a:t>
            </a:r>
            <a:r>
              <a:rPr lang="vi-VN" sz="2400" dirty="0" smtClean="0">
                <a:solidFill>
                  <a:schemeClr val="dk1"/>
                </a:solidFill>
                <a:latin typeface="Times New Roman" pitchFamily="18" charset="0"/>
                <a:cs typeface="Times New Roman" pitchFamily="18" charset="0"/>
              </a:rPr>
              <a:t>gi</a:t>
            </a:r>
            <a:r>
              <a:rPr lang="en-US" sz="2400" dirty="0" err="1" smtClean="0">
                <a:solidFill>
                  <a:schemeClr val="dk1"/>
                </a:solidFill>
                <a:latin typeface="Times New Roman" pitchFamily="18" charset="0"/>
                <a:cs typeface="Times New Roman" pitchFamily="18" charset="0"/>
              </a:rPr>
              <a:t>áo</a:t>
            </a:r>
            <a:endParaRPr lang="en-US" sz="2400" dirty="0">
              <a:latin typeface="Times New Roman" pitchFamily="18" charset="0"/>
              <a:ea typeface="Calibri"/>
              <a:cs typeface="Times New Roman" pitchFamily="18" charset="0"/>
            </a:endParaRPr>
          </a:p>
        </p:txBody>
      </p:sp>
      <p:sp>
        <p:nvSpPr>
          <p:cNvPr id="5" name="TextBox 4"/>
          <p:cNvSpPr txBox="1"/>
          <p:nvPr/>
        </p:nvSpPr>
        <p:spPr>
          <a:xfrm>
            <a:off x="2819400" y="2667000"/>
            <a:ext cx="6070912" cy="517065"/>
          </a:xfrm>
          <a:prstGeom prst="rect">
            <a:avLst/>
          </a:prstGeom>
          <a:noFill/>
        </p:spPr>
        <p:txBody>
          <a:bodyPr wrap="square" rtlCol="0">
            <a:spAutoFit/>
          </a:bodyPr>
          <a:lstStyle/>
          <a:p>
            <a:pPr algn="just">
              <a:lnSpc>
                <a:spcPct val="115000"/>
              </a:lnSpc>
              <a:spcAft>
                <a:spcPts val="600"/>
              </a:spcAft>
            </a:pPr>
            <a:r>
              <a:rPr lang="en-US" sz="2400" dirty="0" err="1">
                <a:solidFill>
                  <a:schemeClr val="dk1"/>
                </a:solidFill>
                <a:latin typeface="Times New Roman" pitchFamily="18" charset="0"/>
                <a:cs typeface="Times New Roman" pitchFamily="18" charset="0"/>
              </a:rPr>
              <a:t>Chữ</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tượng hình (chữ giáp cốt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kim</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văn</a:t>
            </a:r>
            <a:r>
              <a:rPr lang="vi-VN"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8" name="Rectangle 7"/>
          <p:cNvSpPr/>
          <p:nvPr/>
        </p:nvSpPr>
        <p:spPr>
          <a:xfrm>
            <a:off x="228600" y="0"/>
            <a:ext cx="8661712" cy="132757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smtClean="0">
                <a:solidFill>
                  <a:schemeClr val="tx1"/>
                </a:solidFill>
                <a:latin typeface="Times New Roman" pitchFamily="18" charset="0"/>
                <a:cs typeface="Times New Roman" pitchFamily="18" charset="0"/>
              </a:rPr>
              <a:t>Nhóm</a:t>
            </a:r>
            <a:r>
              <a:rPr lang="en-US" sz="3200" dirty="0" smtClean="0">
                <a:solidFill>
                  <a:schemeClr val="tx1"/>
                </a:solidFill>
                <a:latin typeface="Times New Roman" pitchFamily="18" charset="0"/>
                <a:cs typeface="Times New Roman" pitchFamily="18" charset="0"/>
              </a:rPr>
              <a:t> 4: </a:t>
            </a:r>
            <a:r>
              <a:rPr lang="en-US" sz="3200" dirty="0" err="1">
                <a:solidFill>
                  <a:schemeClr val="tx1"/>
                </a:solidFill>
                <a:latin typeface="Times New Roman" pitchFamily="18" charset="0"/>
                <a:cs typeface="Times New Roman" pitchFamily="18" charset="0"/>
              </a:rPr>
              <a:t>Công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kiến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trúc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tiêu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biểu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Trung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Quốc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thời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cổ</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đại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là</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gì</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Nêu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một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vài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nét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nổi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bật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về</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công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đó</a:t>
            </a:r>
            <a:r>
              <a:rPr lang="en-US" sz="3200" dirty="0">
                <a:solidFill>
                  <a:schemeClr val="tx1"/>
                </a:solidFill>
                <a:latin typeface="Times New Roman" pitchFamily="18" charset="0"/>
                <a:cs typeface="Times New Roman" pitchFamily="18" charset="0"/>
              </a:rPr>
              <a:t>.</a:t>
            </a:r>
          </a:p>
        </p:txBody>
      </p:sp>
      <p:sp>
        <p:nvSpPr>
          <p:cNvPr id="3" name="TextBox 2"/>
          <p:cNvSpPr txBox="1"/>
          <p:nvPr/>
        </p:nvSpPr>
        <p:spPr>
          <a:xfrm>
            <a:off x="2802925" y="3200400"/>
            <a:ext cx="6264875" cy="941796"/>
          </a:xfrm>
          <a:prstGeom prst="rect">
            <a:avLst/>
          </a:prstGeom>
          <a:noFill/>
        </p:spPr>
        <p:txBody>
          <a:bodyPr wrap="square" rtlCol="0">
            <a:spAutoFit/>
          </a:bodyPr>
          <a:lstStyle/>
          <a:p>
            <a:pPr algn="just">
              <a:lnSpc>
                <a:spcPct val="115000"/>
              </a:lnSpc>
              <a:spcAft>
                <a:spcPts val="600"/>
              </a:spcAft>
            </a:pPr>
            <a:r>
              <a:rPr lang="en-US" sz="2400" i="1" dirty="0" err="1">
                <a:solidFill>
                  <a:schemeClr val="dk1"/>
                </a:solidFill>
                <a:latin typeface="Times New Roman" pitchFamily="18" charset="0"/>
                <a:cs typeface="Times New Roman" pitchFamily="18" charset="0"/>
              </a:rPr>
              <a:t>Kinh</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Thi</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Khổng</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và</a:t>
            </a:r>
            <a:r>
              <a:rPr lang="en-US" sz="2400"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Sở</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Từ</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Khuất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Nguyên</a:t>
            </a:r>
            <a:r>
              <a:rPr lang="en-US" sz="2400" dirty="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9" name="TextBox 8"/>
          <p:cNvSpPr txBox="1"/>
          <p:nvPr/>
        </p:nvSpPr>
        <p:spPr>
          <a:xfrm>
            <a:off x="2743200" y="4294909"/>
            <a:ext cx="6477000" cy="461665"/>
          </a:xfrm>
          <a:prstGeom prst="rect">
            <a:avLst/>
          </a:prstGeom>
          <a:noFill/>
        </p:spPr>
        <p:txBody>
          <a:bodyPr wrap="square" rtlCol="0">
            <a:spAutoFit/>
          </a:bodyPr>
          <a:lstStyle/>
          <a:p>
            <a:r>
              <a:rPr lang="en-US" sz="2400" i="1" dirty="0" err="1">
                <a:solidFill>
                  <a:schemeClr val="dk1"/>
                </a:solidFill>
                <a:latin typeface="Times New Roman" pitchFamily="18" charset="0"/>
                <a:cs typeface="Times New Roman" pitchFamily="18" charset="0"/>
              </a:rPr>
              <a:t>Sử</a:t>
            </a:r>
            <a:r>
              <a:rPr lang="en-US" sz="2400" i="1" dirty="0">
                <a:solidFill>
                  <a:schemeClr val="dk1"/>
                </a:solidFill>
                <a:latin typeface="Times New Roman" pitchFamily="18" charset="0"/>
                <a:cs typeface="Times New Roman" pitchFamily="18" charset="0"/>
              </a:rPr>
              <a:t> </a:t>
            </a:r>
            <a:r>
              <a:rPr lang="en-US" sz="2400" i="1" dirty="0" err="1">
                <a:solidFill>
                  <a:schemeClr val="dk1"/>
                </a:solidFill>
                <a:latin typeface="Times New Roman" pitchFamily="18" charset="0"/>
                <a:cs typeface="Times New Roman" pitchFamily="18" charset="0"/>
              </a:rPr>
              <a:t>kí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Tư</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Mã</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Thiên</a:t>
            </a:r>
            <a:r>
              <a:rPr lang="en-US" sz="2400" dirty="0">
                <a:solidFill>
                  <a:schemeClr val="dk1"/>
                </a:solidFill>
                <a:latin typeface="Times New Roman" pitchFamily="18" charset="0"/>
                <a:cs typeface="Times New Roman" pitchFamily="18" charset="0"/>
              </a:rPr>
              <a:t>, </a:t>
            </a:r>
            <a:r>
              <a:rPr lang="vi-VN" sz="2400" i="1" dirty="0">
                <a:solidFill>
                  <a:schemeClr val="dk1"/>
                </a:solidFill>
                <a:latin typeface="Times New Roman" pitchFamily="18" charset="0"/>
                <a:cs typeface="Times New Roman" pitchFamily="18" charset="0"/>
              </a:rPr>
              <a:t>Tam quốc chí </a:t>
            </a:r>
            <a:r>
              <a:rPr lang="en-US" sz="2400" dirty="0" err="1">
                <a:solidFill>
                  <a:schemeClr val="dk1"/>
                </a:solidFill>
                <a:latin typeface="Times New Roman" pitchFamily="18" charset="0"/>
                <a:cs typeface="Times New Roman" pitchFamily="18" charset="0"/>
              </a:rPr>
              <a:t>của</a:t>
            </a:r>
            <a:r>
              <a:rPr lang="en-US" sz="2400" dirty="0">
                <a:solidFill>
                  <a:schemeClr val="dk1"/>
                </a:solidFill>
                <a:latin typeface="Times New Roman" pitchFamily="18" charset="0"/>
                <a:cs typeface="Times New Roman" pitchFamily="18" charset="0"/>
              </a:rPr>
              <a:t> </a:t>
            </a:r>
            <a:r>
              <a:rPr lang="vi-VN" sz="2400" dirty="0">
                <a:solidFill>
                  <a:schemeClr val="dk1"/>
                </a:solidFill>
                <a:latin typeface="Times New Roman" pitchFamily="18" charset="0"/>
                <a:cs typeface="Times New Roman" pitchFamily="18" charset="0"/>
              </a:rPr>
              <a:t>Trần </a:t>
            </a:r>
            <a:r>
              <a:rPr lang="vi-VN" sz="2400" dirty="0" smtClean="0">
                <a:solidFill>
                  <a:schemeClr val="dk1"/>
                </a:solidFill>
                <a:latin typeface="Times New Roman" pitchFamily="18" charset="0"/>
                <a:cs typeface="Times New Roman" pitchFamily="18" charset="0"/>
              </a:rPr>
              <a:t>Thọ</a:t>
            </a:r>
            <a:endParaRPr lang="en-US" sz="2400" dirty="0">
              <a:latin typeface="Times New Roman" pitchFamily="18" charset="0"/>
              <a:ea typeface="Calibri"/>
              <a:cs typeface="Times New Roman" pitchFamily="18" charset="0"/>
            </a:endParaRPr>
          </a:p>
        </p:txBody>
      </p:sp>
      <p:sp>
        <p:nvSpPr>
          <p:cNvPr id="4" name="TextBox 3"/>
          <p:cNvSpPr txBox="1"/>
          <p:nvPr/>
        </p:nvSpPr>
        <p:spPr>
          <a:xfrm>
            <a:off x="2895600" y="4800600"/>
            <a:ext cx="6096000" cy="461665"/>
          </a:xfrm>
          <a:prstGeom prst="rect">
            <a:avLst/>
          </a:prstGeom>
          <a:noFill/>
        </p:spPr>
        <p:txBody>
          <a:bodyPr wrap="square" rtlCol="0">
            <a:spAutoFit/>
          </a:bodyPr>
          <a:lstStyle/>
          <a:p>
            <a:r>
              <a:rPr lang="en-US" sz="2400" dirty="0" err="1">
                <a:solidFill>
                  <a:schemeClr val="dk1"/>
                </a:solidFill>
                <a:latin typeface="Times New Roman" pitchFamily="18" charset="0"/>
                <a:cs typeface="Times New Roman" pitchFamily="18" charset="0"/>
              </a:rPr>
              <a:t>Có</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bấm</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huyệt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châm</a:t>
            </a:r>
            <a:r>
              <a:rPr lang="en-US" sz="2400" dirty="0">
                <a:solidFill>
                  <a:schemeClr val="dk1"/>
                </a:solidFill>
                <a:latin typeface="Times New Roman" pitchFamily="18" charset="0"/>
                <a:cs typeface="Times New Roman" pitchFamily="18" charset="0"/>
              </a:rPr>
              <a:t> </a:t>
            </a:r>
            <a:r>
              <a:rPr lang="en-US" sz="2400" dirty="0" err="1" smtClean="0">
                <a:solidFill>
                  <a:schemeClr val="dk1"/>
                </a:solidFill>
                <a:latin typeface="Times New Roman" pitchFamily="18" charset="0"/>
                <a:cs typeface="Times New Roman" pitchFamily="18" charset="0"/>
              </a:rPr>
              <a:t>cứu</a:t>
            </a:r>
            <a:endParaRPr lang="en-US" sz="2400" dirty="0">
              <a:latin typeface="Times New Roman" pitchFamily="18" charset="0"/>
              <a:ea typeface="Calibri"/>
              <a:cs typeface="Times New Roman" pitchFamily="18" charset="0"/>
            </a:endParaRPr>
          </a:p>
        </p:txBody>
      </p:sp>
      <p:sp>
        <p:nvSpPr>
          <p:cNvPr id="6" name="TextBox 5"/>
          <p:cNvSpPr txBox="1"/>
          <p:nvPr/>
        </p:nvSpPr>
        <p:spPr>
          <a:xfrm>
            <a:off x="2895600" y="5334000"/>
            <a:ext cx="6172200" cy="461665"/>
          </a:xfrm>
          <a:prstGeom prst="rect">
            <a:avLst/>
          </a:prstGeom>
          <a:noFill/>
        </p:spPr>
        <p:txBody>
          <a:bodyPr wrap="square" rtlCol="0">
            <a:spAutoFit/>
          </a:bodyPr>
          <a:lstStyle/>
          <a:p>
            <a:r>
              <a:rPr lang="en-US" sz="2400" dirty="0" err="1">
                <a:solidFill>
                  <a:schemeClr val="dk1"/>
                </a:solidFill>
                <a:latin typeface="Times New Roman" pitchFamily="18" charset="0"/>
                <a:cs typeface="Times New Roman" pitchFamily="18" charset="0"/>
              </a:rPr>
              <a:t>Địa</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động</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nghi</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kĩ</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thuật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dệt</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tơ</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lụa</a:t>
            </a:r>
            <a:r>
              <a:rPr lang="en-US" sz="2400" dirty="0">
                <a:solidFill>
                  <a:schemeClr val="dk1"/>
                </a:solidFill>
                <a:latin typeface="Times New Roman" pitchFamily="18" charset="0"/>
                <a:cs typeface="Times New Roman" pitchFamily="18" charset="0"/>
              </a:rPr>
              <a:t>, </a:t>
            </a:r>
            <a:r>
              <a:rPr lang="en-US" sz="2400" dirty="0" err="1" smtClean="0">
                <a:solidFill>
                  <a:schemeClr val="dk1"/>
                </a:solidFill>
                <a:latin typeface="Times New Roman" pitchFamily="18" charset="0"/>
                <a:cs typeface="Times New Roman" pitchFamily="18" charset="0"/>
              </a:rPr>
              <a:t>làm</a:t>
            </a:r>
            <a:r>
              <a:rPr lang="en-US" sz="2400" dirty="0" smtClean="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giấy</a:t>
            </a:r>
            <a:r>
              <a:rPr lang="en-US" sz="2400" dirty="0" smtClean="0">
                <a:solidFill>
                  <a:schemeClr val="dk1"/>
                </a:solidFill>
                <a:latin typeface="Times New Roman" pitchFamily="18" charset="0"/>
                <a:cs typeface="Times New Roman" pitchFamily="18" charset="0"/>
              </a:rPr>
              <a:t>.</a:t>
            </a:r>
            <a:endParaRPr lang="en-US" sz="2400" dirty="0">
              <a:latin typeface="Times New Roman" pitchFamily="18" charset="0"/>
              <a:ea typeface="Calibri"/>
              <a:cs typeface="Times New Roman" pitchFamily="18" charset="0"/>
            </a:endParaRPr>
          </a:p>
        </p:txBody>
      </p:sp>
      <p:sp>
        <p:nvSpPr>
          <p:cNvPr id="10" name="TextBox 9"/>
          <p:cNvSpPr txBox="1"/>
          <p:nvPr/>
        </p:nvSpPr>
        <p:spPr>
          <a:xfrm>
            <a:off x="2971800" y="6019800"/>
            <a:ext cx="5791200" cy="461665"/>
          </a:xfrm>
          <a:prstGeom prst="rect">
            <a:avLst/>
          </a:prstGeom>
          <a:noFill/>
        </p:spPr>
        <p:txBody>
          <a:bodyPr wrap="square" rtlCol="0">
            <a:spAutoFit/>
          </a:bodyPr>
          <a:lstStyle/>
          <a:p>
            <a:r>
              <a:rPr lang="en-US" sz="2400" dirty="0" err="1">
                <a:solidFill>
                  <a:schemeClr val="dk1"/>
                </a:solidFill>
                <a:latin typeface="Times New Roman" pitchFamily="18" charset="0"/>
                <a:cs typeface="Times New Roman" pitchFamily="18" charset="0"/>
              </a:rPr>
              <a:t>Tiêu</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biểu</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là</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Vạn</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lí</a:t>
            </a:r>
            <a:r>
              <a:rPr lang="en-US" sz="2400" dirty="0">
                <a:solidFill>
                  <a:schemeClr val="dk1"/>
                </a:solidFill>
                <a:latin typeface="Times New Roman" pitchFamily="18" charset="0"/>
                <a:cs typeface="Times New Roman" pitchFamily="18" charset="0"/>
              </a:rPr>
              <a:t> </a:t>
            </a:r>
            <a:r>
              <a:rPr lang="en-US" sz="2400" dirty="0" err="1">
                <a:solidFill>
                  <a:schemeClr val="dk1"/>
                </a:solidFill>
                <a:latin typeface="Times New Roman" pitchFamily="18" charset="0"/>
                <a:cs typeface="Times New Roman" pitchFamily="18" charset="0"/>
              </a:rPr>
              <a:t>trường</a:t>
            </a:r>
            <a:r>
              <a:rPr lang="en-US" sz="2400" dirty="0">
                <a:solidFill>
                  <a:schemeClr val="dk1"/>
                </a:solidFill>
                <a:latin typeface="Times New Roman" pitchFamily="18" charset="0"/>
                <a:cs typeface="Times New Roman" pitchFamily="18" charset="0"/>
              </a:rPr>
              <a:t> </a:t>
            </a:r>
            <a:r>
              <a:rPr lang="en-US" sz="2400" dirty="0" err="1" smtClean="0">
                <a:solidFill>
                  <a:schemeClr val="dk1"/>
                </a:solidFill>
                <a:latin typeface="Times New Roman" pitchFamily="18" charset="0"/>
                <a:cs typeface="Times New Roman" pitchFamily="18" charset="0"/>
              </a:rPr>
              <a:t>thành</a:t>
            </a:r>
            <a:endParaRPr lang="en-US" sz="2400" dirty="0"/>
          </a:p>
        </p:txBody>
      </p:sp>
    </p:spTree>
    <p:extLst>
      <p:ext uri="{BB962C8B-B14F-4D97-AF65-F5344CB8AC3E}">
        <p14:creationId xmlns:p14="http://schemas.microsoft.com/office/powerpoint/2010/main" val="1905710753"/>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21"/>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r>
              <a:rPr lang="en-US" sz="2800" b="1" dirty="0" smtClean="0">
                <a:solidFill>
                  <a:srgbClr val="0070C0"/>
                </a:solidFill>
                <a:latin typeface="Times New Roman" pitchFamily="18" charset="0"/>
                <a:cs typeface="Times New Roman" pitchFamily="18" charset="0"/>
              </a:rPr>
              <a:t>4. </a:t>
            </a:r>
            <a:r>
              <a:rPr lang="en-US" sz="2800" b="1" dirty="0" err="1">
                <a:solidFill>
                  <a:srgbClr val="0070C0"/>
                </a:solidFill>
                <a:latin typeface="Times New Roman" pitchFamily="18" charset="0"/>
                <a:cs typeface="Times New Roman" pitchFamily="18" charset="0"/>
              </a:rPr>
              <a:t>Thành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tựu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tiêu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biểu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của</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văn</a:t>
            </a:r>
            <a:r>
              <a:rPr lang="en-US" sz="2800" b="1" dirty="0">
                <a:solidFill>
                  <a:srgbClr val="0070C0"/>
                </a:solidFill>
                <a:latin typeface="Times New Roman" pitchFamily="18" charset="0"/>
                <a:cs typeface="Times New Roman" pitchFamily="18" charset="0"/>
              </a:rPr>
              <a:t> minh </a:t>
            </a:r>
            <a:r>
              <a:rPr lang="en-US" sz="2800" b="1" dirty="0" err="1">
                <a:solidFill>
                  <a:srgbClr val="0070C0"/>
                </a:solidFill>
                <a:latin typeface="Times New Roman" pitchFamily="18" charset="0"/>
                <a:cs typeface="Times New Roman" pitchFamily="18" charset="0"/>
              </a:rPr>
              <a:t>Trung</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Quốc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cổ</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đại</a:t>
            </a:r>
            <a:endParaRPr lang="en-US" sz="2800" dirty="0">
              <a:solidFill>
                <a:srgbClr val="0070C0"/>
              </a:solidFill>
              <a:latin typeface="Times New Roman" pitchFamily="18" charset="0"/>
              <a:cs typeface="Times New Roman" pitchFamily="18" charset="0"/>
            </a:endParaRPr>
          </a:p>
        </p:txBody>
      </p:sp>
      <p:sp>
        <p:nvSpPr>
          <p:cNvPr id="3" name="TextBox 2"/>
          <p:cNvSpPr txBox="1"/>
          <p:nvPr/>
        </p:nvSpPr>
        <p:spPr>
          <a:xfrm>
            <a:off x="245076" y="2158891"/>
            <a:ext cx="8915400" cy="1231106"/>
          </a:xfrm>
          <a:prstGeom prst="rect">
            <a:avLst/>
          </a:prstGeom>
          <a:solidFill>
            <a:schemeClr val="bg1"/>
          </a:solidFill>
        </p:spPr>
        <p:txBody>
          <a:bodyPr wrap="square" rtlCol="0">
            <a:spAutoFit/>
          </a:bodyPr>
          <a:lstStyle/>
          <a:p>
            <a:pPr algn="ctr"/>
            <a:r>
              <a:rPr lang="en-US" sz="2800" b="1" dirty="0" err="1" smtClean="0">
                <a:solidFill>
                  <a:srgbClr val="FF0000"/>
                </a:solidFill>
                <a:latin typeface="Times New Roman" pitchFamily="18" charset="0"/>
                <a:cs typeface="Times New Roman" pitchFamily="18" charset="0"/>
              </a:rPr>
              <a:t>Phiếu</a:t>
            </a:r>
            <a:r>
              <a:rPr lang="en-US" sz="2800" b="1" dirty="0" smtClean="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học</a:t>
            </a:r>
            <a:r>
              <a:rPr lang="en-US" sz="2800" b="1" dirty="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tập</a:t>
            </a:r>
            <a:endParaRPr lang="en-US" sz="2800" b="1" dirty="0" smtClean="0">
              <a:solidFill>
                <a:srgbClr val="FF0000"/>
              </a:solidFill>
              <a:latin typeface="Times New Roman" pitchFamily="18" charset="0"/>
              <a:cs typeface="Times New Roman" pitchFamily="18" charset="0"/>
            </a:endParaRPr>
          </a:p>
          <a:p>
            <a:pPr algn="ctr"/>
            <a:endParaRPr lang="en-US" sz="2800" b="1" dirty="0">
              <a:solidFill>
                <a:srgbClr val="FF0000"/>
              </a:solidFill>
              <a:latin typeface="Times New Roman" pitchFamily="18" charset="0"/>
              <a:cs typeface="Times New Roman" pitchFamily="18" charset="0"/>
            </a:endParaRP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86896338"/>
              </p:ext>
            </p:extLst>
          </p:nvPr>
        </p:nvGraphicFramePr>
        <p:xfrm>
          <a:off x="397476" y="2807437"/>
          <a:ext cx="8610600" cy="3593405"/>
        </p:xfrm>
        <a:graphic>
          <a:graphicData uri="http://schemas.openxmlformats.org/drawingml/2006/table">
            <a:tbl>
              <a:tblPr firstRow="1" firstCol="1" bandRow="1">
                <a:tableStyleId>{5C22544A-7EE6-4342-B048-85BDC9FD1C3A}</a:tableStyleId>
              </a:tblPr>
              <a:tblGrid>
                <a:gridCol w="2674949">
                  <a:extLst>
                    <a:ext uri="{9D8B030D-6E8A-4147-A177-3AD203B41FA5}">
                      <a16:colId xmlns:a16="http://schemas.microsoft.com/office/drawing/2014/main" val="20000"/>
                    </a:ext>
                  </a:extLst>
                </a:gridCol>
                <a:gridCol w="5935651">
                  <a:extLst>
                    <a:ext uri="{9D8B030D-6E8A-4147-A177-3AD203B41FA5}">
                      <a16:colId xmlns:a16="http://schemas.microsoft.com/office/drawing/2014/main" val="20001"/>
                    </a:ext>
                  </a:extLst>
                </a:gridCol>
              </a:tblGrid>
              <a:tr h="407566">
                <a:tc>
                  <a:txBody>
                    <a:bodyPr/>
                    <a:lstStyle/>
                    <a:p>
                      <a:pPr algn="ctr">
                        <a:lnSpc>
                          <a:spcPct val="115000"/>
                        </a:lnSpc>
                        <a:spcAft>
                          <a:spcPts val="600"/>
                        </a:spcAft>
                      </a:pPr>
                      <a:r>
                        <a:rPr lang="en-US" sz="2400" dirty="0" err="1">
                          <a:effectLst/>
                          <a:latin typeface="Times New Roman" pitchFamily="18" charset="0"/>
                          <a:cs typeface="Times New Roman" pitchFamily="18" charset="0"/>
                        </a:rPr>
                        <a:t>Lĩnh</a:t>
                      </a:r>
                      <a:r>
                        <a:rPr lang="en-US" sz="2400" dirty="0">
                          <a:effectLst/>
                          <a:latin typeface="Times New Roman" pitchFamily="18" charset="0"/>
                          <a:cs typeface="Times New Roman" pitchFamily="18" charset="0"/>
                        </a:rPr>
                        <a:t> </a:t>
                      </a:r>
                      <a:r>
                        <a:rPr lang="en-US" sz="2400" dirty="0" err="1">
                          <a:effectLst/>
                          <a:latin typeface="Times New Roman" pitchFamily="18" charset="0"/>
                          <a:cs typeface="Times New Roman" pitchFamily="18" charset="0"/>
                        </a:rPr>
                        <a:t>vực</a:t>
                      </a:r>
                      <a:endParaRPr lang="en-US" sz="24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600"/>
                        </a:spcAft>
                      </a:pPr>
                      <a:r>
                        <a:rPr lang="en-US" sz="2400">
                          <a:effectLst/>
                          <a:latin typeface="Times New Roman" pitchFamily="18" charset="0"/>
                          <a:cs typeface="Times New Roman" pitchFamily="18" charset="0"/>
                        </a:rPr>
                        <a:t>Thành tựu</a:t>
                      </a:r>
                      <a:endParaRPr lang="en-US" sz="2400">
                        <a:effectLst/>
                        <a:latin typeface="Times New Roman" pitchFamily="18" charset="0"/>
                        <a:ea typeface="Calibri"/>
                        <a:cs typeface="Times New Roman" pitchFamily="18" charset="0"/>
                      </a:endParaRPr>
                    </a:p>
                  </a:txBody>
                  <a:tcPr marL="68580" marR="68580" marT="0" marB="0" anchor="ctr"/>
                </a:tc>
                <a:extLst>
                  <a:ext uri="{0D108BD9-81ED-4DB2-BD59-A6C34878D82A}">
                    <a16:rowId xmlns:a16="http://schemas.microsoft.com/office/drawing/2014/main" val="10000"/>
                  </a:ext>
                </a:extLst>
              </a:tr>
              <a:tr h="407566">
                <a:tc>
                  <a:txBody>
                    <a:bodyPr/>
                    <a:lstStyle/>
                    <a:p>
                      <a:pPr algn="just"/>
                      <a:r>
                        <a:rPr lang="en-US" sz="2000" dirty="0" err="1">
                          <a:effectLst/>
                          <a:latin typeface="Times New Roman" pitchFamily="18" charset="0"/>
                          <a:cs typeface="Times New Roman" pitchFamily="18" charset="0"/>
                        </a:rPr>
                        <a:t>Tư</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tưởng</a:t>
                      </a:r>
                      <a:endParaRPr lang="en-US" sz="20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r>
                        <a:rPr lang="vi-VN" sz="2000" kern="1200" dirty="0" smtClean="0">
                          <a:solidFill>
                            <a:schemeClr val="dk1"/>
                          </a:solidFill>
                          <a:effectLst/>
                          <a:latin typeface="Times New Roman" pitchFamily="18" charset="0"/>
                          <a:ea typeface="+mn-ea"/>
                          <a:cs typeface="Times New Roman" pitchFamily="18" charset="0"/>
                        </a:rPr>
                        <a:t>Nho gia</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407566">
                <a:tc>
                  <a:txBody>
                    <a:bodyPr/>
                    <a:lstStyle/>
                    <a:p>
                      <a:pPr algn="just"/>
                      <a:r>
                        <a:rPr lang="en-US" sz="2000" dirty="0" err="1">
                          <a:effectLst/>
                          <a:latin typeface="Times New Roman" pitchFamily="18" charset="0"/>
                          <a:cs typeface="Times New Roman" pitchFamily="18" charset="0"/>
                        </a:rPr>
                        <a:t>Chữ</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viết</a:t>
                      </a:r>
                      <a:endParaRPr lang="en-US" sz="20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Chữ</a:t>
                      </a:r>
                      <a:r>
                        <a:rPr lang="en-US" sz="2000" kern="1200" dirty="0" smtClean="0">
                          <a:solidFill>
                            <a:schemeClr val="dk1"/>
                          </a:solidFill>
                          <a:effectLst/>
                          <a:latin typeface="Times New Roman" pitchFamily="18" charset="0"/>
                          <a:ea typeface="+mn-ea"/>
                          <a:cs typeface="Times New Roman" pitchFamily="18" charset="0"/>
                        </a:rPr>
                        <a:t> </a:t>
                      </a:r>
                      <a:r>
                        <a:rPr lang="vi-VN" sz="2000" kern="1200" dirty="0" smtClean="0">
                          <a:solidFill>
                            <a:schemeClr val="dk1"/>
                          </a:solidFill>
                          <a:effectLst/>
                          <a:latin typeface="Times New Roman" pitchFamily="18" charset="0"/>
                          <a:ea typeface="+mn-ea"/>
                          <a:cs typeface="Times New Roman" pitchFamily="18" charset="0"/>
                        </a:rPr>
                        <a:t>tượng hình (chữ giáp cốt</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kim</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văn</a:t>
                      </a:r>
                      <a:r>
                        <a:rPr lang="vi-VN" sz="2000" kern="1200" dirty="0" smtClean="0">
                          <a:solidFill>
                            <a:schemeClr val="dk1"/>
                          </a:solidFill>
                          <a:effectLst/>
                          <a:latin typeface="Times New Roman" pitchFamily="18" charset="0"/>
                          <a:ea typeface="+mn-ea"/>
                          <a:cs typeface="Times New Roman" pitchFamily="18" charset="0"/>
                        </a:rPr>
                        <a:t>)</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407566">
                <a:tc>
                  <a:txBody>
                    <a:bodyPr/>
                    <a:lstStyle/>
                    <a:p>
                      <a:pPr algn="just"/>
                      <a:r>
                        <a:rPr lang="en-US" sz="2000" dirty="0" err="1">
                          <a:effectLst/>
                          <a:latin typeface="Times New Roman" pitchFamily="18" charset="0"/>
                          <a:cs typeface="Times New Roman" pitchFamily="18" charset="0"/>
                        </a:rPr>
                        <a:t>Văn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học</a:t>
                      </a:r>
                      <a:endParaRPr lang="en-US" sz="20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r>
                        <a:rPr lang="en-US" sz="2000" i="1" kern="1200" dirty="0" err="1" smtClean="0">
                          <a:solidFill>
                            <a:schemeClr val="dk1"/>
                          </a:solidFill>
                          <a:effectLst/>
                          <a:latin typeface="Times New Roman" pitchFamily="18" charset="0"/>
                          <a:ea typeface="+mn-ea"/>
                          <a:cs typeface="Times New Roman" pitchFamily="18" charset="0"/>
                        </a:rPr>
                        <a:t>Kinh</a:t>
                      </a:r>
                      <a:r>
                        <a:rPr lang="en-US" sz="2000" i="1" kern="1200" dirty="0" smtClean="0">
                          <a:solidFill>
                            <a:schemeClr val="dk1"/>
                          </a:solidFill>
                          <a:effectLst/>
                          <a:latin typeface="Times New Roman" pitchFamily="18" charset="0"/>
                          <a:ea typeface="+mn-ea"/>
                          <a:cs typeface="Times New Roman" pitchFamily="18" charset="0"/>
                        </a:rPr>
                        <a:t> </a:t>
                      </a:r>
                      <a:r>
                        <a:rPr lang="en-US" sz="2000" i="1" kern="1200" dirty="0" err="1" smtClean="0">
                          <a:solidFill>
                            <a:schemeClr val="dk1"/>
                          </a:solidFill>
                          <a:effectLst/>
                          <a:latin typeface="Times New Roman" pitchFamily="18" charset="0"/>
                          <a:ea typeface="+mn-ea"/>
                          <a:cs typeface="Times New Roman" pitchFamily="18" charset="0"/>
                        </a:rPr>
                        <a:t>Thi</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của</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Khổng</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Tử</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và</a:t>
                      </a:r>
                      <a:r>
                        <a:rPr lang="en-US" sz="2000" kern="1200" dirty="0" smtClean="0">
                          <a:solidFill>
                            <a:schemeClr val="dk1"/>
                          </a:solidFill>
                          <a:effectLst/>
                          <a:latin typeface="Times New Roman" pitchFamily="18" charset="0"/>
                          <a:ea typeface="+mn-ea"/>
                          <a:cs typeface="Times New Roman" pitchFamily="18" charset="0"/>
                        </a:rPr>
                        <a:t> </a:t>
                      </a:r>
                      <a:r>
                        <a:rPr lang="en-US" sz="2000" i="1" kern="1200" dirty="0" err="1" smtClean="0">
                          <a:solidFill>
                            <a:schemeClr val="dk1"/>
                          </a:solidFill>
                          <a:effectLst/>
                          <a:latin typeface="Times New Roman" pitchFamily="18" charset="0"/>
                          <a:ea typeface="+mn-ea"/>
                          <a:cs typeface="Times New Roman" pitchFamily="18" charset="0"/>
                        </a:rPr>
                        <a:t>Sở</a:t>
                      </a:r>
                      <a:r>
                        <a:rPr lang="en-US" sz="2000" i="1" kern="1200" dirty="0" smtClean="0">
                          <a:solidFill>
                            <a:schemeClr val="dk1"/>
                          </a:solidFill>
                          <a:effectLst/>
                          <a:latin typeface="Times New Roman" pitchFamily="18" charset="0"/>
                          <a:ea typeface="+mn-ea"/>
                          <a:cs typeface="Times New Roman" pitchFamily="18" charset="0"/>
                        </a:rPr>
                        <a:t> </a:t>
                      </a:r>
                      <a:r>
                        <a:rPr lang="en-US" sz="2000" i="1" kern="1200" dirty="0" err="1" smtClean="0">
                          <a:solidFill>
                            <a:schemeClr val="dk1"/>
                          </a:solidFill>
                          <a:effectLst/>
                          <a:latin typeface="Times New Roman" pitchFamily="18" charset="0"/>
                          <a:ea typeface="+mn-ea"/>
                          <a:cs typeface="Times New Roman" pitchFamily="18" charset="0"/>
                        </a:rPr>
                        <a:t>Từ</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của</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Khuất</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Nguyên</a:t>
                      </a:r>
                      <a:r>
                        <a:rPr lang="en-US" sz="2000" kern="1200" dirty="0" smtClean="0">
                          <a:solidFill>
                            <a:schemeClr val="dk1"/>
                          </a:solidFill>
                          <a:effectLst/>
                          <a:latin typeface="Times New Roman" pitchFamily="18" charset="0"/>
                          <a:ea typeface="+mn-ea"/>
                          <a:cs typeface="Times New Roman" pitchFamily="18" charset="0"/>
                        </a:rPr>
                        <a:t>.</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r h="407566">
                <a:tc>
                  <a:txBody>
                    <a:bodyPr/>
                    <a:lstStyle/>
                    <a:p>
                      <a:pPr algn="just"/>
                      <a:r>
                        <a:rPr lang="en-US" sz="2000" dirty="0" err="1">
                          <a:effectLst/>
                          <a:latin typeface="Times New Roman" pitchFamily="18" charset="0"/>
                          <a:cs typeface="Times New Roman" pitchFamily="18" charset="0"/>
                        </a:rPr>
                        <a:t>Sử</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học</a:t>
                      </a:r>
                      <a:endParaRPr lang="en-US" sz="20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a:effectLst/>
                          <a:latin typeface="Times New Roman" pitchFamily="18" charset="0"/>
                          <a:cs typeface="Times New Roman" pitchFamily="18" charset="0"/>
                        </a:rPr>
                        <a:t> </a:t>
                      </a:r>
                      <a:r>
                        <a:rPr lang="en-US" sz="2000" i="1" kern="1200" dirty="0" err="1" smtClean="0">
                          <a:solidFill>
                            <a:schemeClr val="dk1"/>
                          </a:solidFill>
                          <a:effectLst/>
                          <a:latin typeface="Times New Roman" pitchFamily="18" charset="0"/>
                          <a:ea typeface="+mn-ea"/>
                          <a:cs typeface="Times New Roman" pitchFamily="18" charset="0"/>
                        </a:rPr>
                        <a:t>Sử</a:t>
                      </a:r>
                      <a:r>
                        <a:rPr lang="en-US" sz="2000" i="1" kern="1200" dirty="0" smtClean="0">
                          <a:solidFill>
                            <a:schemeClr val="dk1"/>
                          </a:solidFill>
                          <a:effectLst/>
                          <a:latin typeface="Times New Roman" pitchFamily="18" charset="0"/>
                          <a:ea typeface="+mn-ea"/>
                          <a:cs typeface="Times New Roman" pitchFamily="18" charset="0"/>
                        </a:rPr>
                        <a:t> </a:t>
                      </a:r>
                      <a:r>
                        <a:rPr lang="en-US" sz="2000" i="1" kern="1200" dirty="0" err="1" smtClean="0">
                          <a:solidFill>
                            <a:schemeClr val="dk1"/>
                          </a:solidFill>
                          <a:effectLst/>
                          <a:latin typeface="Times New Roman" pitchFamily="18" charset="0"/>
                          <a:ea typeface="+mn-ea"/>
                          <a:cs typeface="Times New Roman" pitchFamily="18" charset="0"/>
                        </a:rPr>
                        <a:t>kí</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của</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Tư</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Mã</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Thiên</a:t>
                      </a:r>
                      <a:r>
                        <a:rPr lang="en-US" sz="2000" kern="1200" dirty="0" smtClean="0">
                          <a:solidFill>
                            <a:schemeClr val="dk1"/>
                          </a:solidFill>
                          <a:effectLst/>
                          <a:latin typeface="Times New Roman" pitchFamily="18" charset="0"/>
                          <a:ea typeface="+mn-ea"/>
                          <a:cs typeface="Times New Roman" pitchFamily="18" charset="0"/>
                        </a:rPr>
                        <a:t>, </a:t>
                      </a:r>
                      <a:r>
                        <a:rPr lang="vi-VN" sz="2000" i="1" kern="1200" dirty="0" smtClean="0">
                          <a:solidFill>
                            <a:schemeClr val="dk1"/>
                          </a:solidFill>
                          <a:effectLst/>
                          <a:latin typeface="Times New Roman" pitchFamily="18" charset="0"/>
                          <a:ea typeface="+mn-ea"/>
                          <a:cs typeface="Times New Roman" pitchFamily="18" charset="0"/>
                        </a:rPr>
                        <a:t>Tam quốc chí </a:t>
                      </a:r>
                      <a:r>
                        <a:rPr lang="en-US" sz="2000" kern="1200" dirty="0" err="1" smtClean="0">
                          <a:solidFill>
                            <a:schemeClr val="dk1"/>
                          </a:solidFill>
                          <a:effectLst/>
                          <a:latin typeface="Times New Roman" pitchFamily="18" charset="0"/>
                          <a:ea typeface="+mn-ea"/>
                          <a:cs typeface="Times New Roman" pitchFamily="18" charset="0"/>
                        </a:rPr>
                        <a:t>của</a:t>
                      </a:r>
                      <a:r>
                        <a:rPr lang="en-US" sz="2000" kern="1200" dirty="0" smtClean="0">
                          <a:solidFill>
                            <a:schemeClr val="dk1"/>
                          </a:solidFill>
                          <a:effectLst/>
                          <a:latin typeface="Times New Roman" pitchFamily="18" charset="0"/>
                          <a:ea typeface="+mn-ea"/>
                          <a:cs typeface="Times New Roman" pitchFamily="18" charset="0"/>
                        </a:rPr>
                        <a:t> </a:t>
                      </a:r>
                      <a:r>
                        <a:rPr lang="vi-VN" sz="2000" kern="1200" dirty="0" smtClean="0">
                          <a:solidFill>
                            <a:schemeClr val="dk1"/>
                          </a:solidFill>
                          <a:effectLst/>
                          <a:latin typeface="Times New Roman" pitchFamily="18" charset="0"/>
                          <a:ea typeface="+mn-ea"/>
                          <a:cs typeface="Times New Roman" pitchFamily="18" charset="0"/>
                        </a:rPr>
                        <a:t>Trần Thọ</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4"/>
                  </a:ext>
                </a:extLst>
              </a:tr>
              <a:tr h="407566">
                <a:tc>
                  <a:txBody>
                    <a:bodyPr/>
                    <a:lstStyle/>
                    <a:p>
                      <a:pPr algn="just"/>
                      <a:r>
                        <a:rPr lang="en-US" sz="2000" spc="-20" dirty="0">
                          <a:effectLst/>
                          <a:latin typeface="Times New Roman" pitchFamily="18" charset="0"/>
                          <a:cs typeface="Times New Roman" pitchFamily="18" charset="0"/>
                        </a:rPr>
                        <a:t>Y </a:t>
                      </a:r>
                      <a:r>
                        <a:rPr lang="en-US" sz="2000" spc="-20" dirty="0" err="1">
                          <a:effectLst/>
                          <a:latin typeface="Times New Roman" pitchFamily="18" charset="0"/>
                          <a:cs typeface="Times New Roman" pitchFamily="18" charset="0"/>
                        </a:rPr>
                        <a:t>học</a:t>
                      </a:r>
                      <a:endParaRPr lang="en-US" sz="20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dirty="0" smtClean="0">
                          <a:effectLst/>
                          <a:latin typeface="Times New Roman" pitchFamily="18" charset="0"/>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Có</a:t>
                      </a:r>
                      <a:r>
                        <a:rPr lang="en-US" sz="2000" kern="1200" baseline="0" dirty="0" smtClean="0">
                          <a:solidFill>
                            <a:schemeClr val="dk1"/>
                          </a:solidFill>
                          <a:effectLst/>
                          <a:latin typeface="Times New Roman" pitchFamily="18" charset="0"/>
                          <a:ea typeface="+mn-ea"/>
                          <a:cs typeface="Times New Roman" pitchFamily="18" charset="0"/>
                        </a:rPr>
                        <a:t> </a:t>
                      </a:r>
                      <a:r>
                        <a:rPr lang="en-US" sz="2000" kern="1200" baseline="0" dirty="0" err="1" smtClean="0">
                          <a:solidFill>
                            <a:schemeClr val="dk1"/>
                          </a:solidFill>
                          <a:effectLst/>
                          <a:latin typeface="Times New Roman" pitchFamily="18" charset="0"/>
                          <a:ea typeface="+mn-ea"/>
                          <a:cs typeface="Times New Roman" pitchFamily="18" charset="0"/>
                        </a:rPr>
                        <a:t>bấm</a:t>
                      </a:r>
                      <a:r>
                        <a:rPr lang="en-US" sz="2000" kern="1200" baseline="0" dirty="0" smtClean="0">
                          <a:solidFill>
                            <a:schemeClr val="dk1"/>
                          </a:solidFill>
                          <a:effectLst/>
                          <a:latin typeface="Times New Roman" pitchFamily="18" charset="0"/>
                          <a:ea typeface="+mn-ea"/>
                          <a:cs typeface="Times New Roman" pitchFamily="18" charset="0"/>
                        </a:rPr>
                        <a:t> </a:t>
                      </a:r>
                      <a:r>
                        <a:rPr lang="en-US" sz="2000" kern="1200" baseline="0" dirty="0" err="1" smtClean="0">
                          <a:solidFill>
                            <a:schemeClr val="dk1"/>
                          </a:solidFill>
                          <a:effectLst/>
                          <a:latin typeface="Times New Roman" pitchFamily="18" charset="0"/>
                          <a:ea typeface="+mn-ea"/>
                          <a:cs typeface="Times New Roman" pitchFamily="18" charset="0"/>
                        </a:rPr>
                        <a:t>huyệt</a:t>
                      </a:r>
                      <a:r>
                        <a:rPr lang="en-US" sz="2000" kern="1200" baseline="0" dirty="0" smtClean="0">
                          <a:solidFill>
                            <a:schemeClr val="dk1"/>
                          </a:solidFill>
                          <a:effectLst/>
                          <a:latin typeface="Times New Roman" pitchFamily="18" charset="0"/>
                          <a:ea typeface="+mn-ea"/>
                          <a:cs typeface="Times New Roman" pitchFamily="18" charset="0"/>
                        </a:rPr>
                        <a:t>, </a:t>
                      </a:r>
                      <a:r>
                        <a:rPr lang="en-US" sz="2000" kern="1200" baseline="0" dirty="0" err="1" smtClean="0">
                          <a:solidFill>
                            <a:schemeClr val="dk1"/>
                          </a:solidFill>
                          <a:effectLst/>
                          <a:latin typeface="Times New Roman" pitchFamily="18" charset="0"/>
                          <a:ea typeface="+mn-ea"/>
                          <a:cs typeface="Times New Roman" pitchFamily="18" charset="0"/>
                        </a:rPr>
                        <a:t>châm</a:t>
                      </a:r>
                      <a:r>
                        <a:rPr lang="en-US" sz="2000" kern="1200" baseline="0" dirty="0" smtClean="0">
                          <a:solidFill>
                            <a:schemeClr val="dk1"/>
                          </a:solidFill>
                          <a:effectLst/>
                          <a:latin typeface="Times New Roman" pitchFamily="18" charset="0"/>
                          <a:ea typeface="+mn-ea"/>
                          <a:cs typeface="Times New Roman" pitchFamily="18" charset="0"/>
                        </a:rPr>
                        <a:t> </a:t>
                      </a:r>
                      <a:r>
                        <a:rPr lang="en-US" sz="2000" kern="1200" baseline="0" dirty="0" err="1" smtClean="0">
                          <a:solidFill>
                            <a:schemeClr val="dk1"/>
                          </a:solidFill>
                          <a:effectLst/>
                          <a:latin typeface="Times New Roman" pitchFamily="18" charset="0"/>
                          <a:ea typeface="+mn-ea"/>
                          <a:cs typeface="Times New Roman" pitchFamily="18" charset="0"/>
                        </a:rPr>
                        <a:t>cứu</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5"/>
                  </a:ext>
                </a:extLst>
              </a:tr>
              <a:tr h="398943">
                <a:tc>
                  <a:txBody>
                    <a:bodyPr/>
                    <a:lstStyle/>
                    <a:p>
                      <a:pPr algn="just"/>
                      <a:r>
                        <a:rPr lang="en-US" sz="2000" dirty="0" err="1">
                          <a:effectLst/>
                          <a:latin typeface="Times New Roman" pitchFamily="18" charset="0"/>
                          <a:cs typeface="Times New Roman" pitchFamily="18" charset="0"/>
                        </a:rPr>
                        <a:t>Khoa</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học-kĩ</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thuật</a:t>
                      </a:r>
                      <a:endParaRPr lang="en-US" sz="20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kern="1200" dirty="0" err="1" smtClean="0">
                          <a:solidFill>
                            <a:schemeClr val="dk1"/>
                          </a:solidFill>
                          <a:effectLst/>
                          <a:latin typeface="Times New Roman" pitchFamily="18" charset="0"/>
                          <a:ea typeface="+mn-ea"/>
                          <a:cs typeface="Times New Roman" pitchFamily="18" charset="0"/>
                        </a:rPr>
                        <a:t>Địa</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động</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nghi</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kĩ</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thuật</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dệt</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tơ</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lụa</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kĩ</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thuật</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làm</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giấy</a:t>
                      </a:r>
                      <a:r>
                        <a:rPr lang="en-US" sz="2000" kern="1200" dirty="0" smtClean="0">
                          <a:solidFill>
                            <a:schemeClr val="dk1"/>
                          </a:solidFill>
                          <a:effectLst/>
                          <a:latin typeface="Times New Roman" pitchFamily="18" charset="0"/>
                          <a:ea typeface="+mn-ea"/>
                          <a:cs typeface="Times New Roman" pitchFamily="18" charset="0"/>
                        </a:rPr>
                        <a:t>.</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6"/>
                  </a:ext>
                </a:extLst>
              </a:tr>
              <a:tr h="736008">
                <a:tc>
                  <a:txBody>
                    <a:bodyPr/>
                    <a:lstStyle/>
                    <a:p>
                      <a:pPr algn="just"/>
                      <a:r>
                        <a:rPr lang="en-US" sz="2000" dirty="0" err="1">
                          <a:effectLst/>
                          <a:latin typeface="Times New Roman" pitchFamily="18" charset="0"/>
                          <a:cs typeface="Times New Roman" pitchFamily="18" charset="0"/>
                        </a:rPr>
                        <a:t>Kiến</a:t>
                      </a:r>
                      <a:r>
                        <a:rPr lang="en-US" sz="2000" dirty="0">
                          <a:effectLst/>
                          <a:latin typeface="Times New Roman" pitchFamily="18" charset="0"/>
                          <a:cs typeface="Times New Roman" pitchFamily="18" charset="0"/>
                        </a:rPr>
                        <a:t> </a:t>
                      </a:r>
                      <a:r>
                        <a:rPr lang="en-US" sz="2000" dirty="0" err="1">
                          <a:effectLst/>
                          <a:latin typeface="Times New Roman" pitchFamily="18" charset="0"/>
                          <a:cs typeface="Times New Roman" pitchFamily="18" charset="0"/>
                        </a:rPr>
                        <a:t>trúc</a:t>
                      </a:r>
                      <a:endParaRPr lang="en-US" sz="2000" dirty="0">
                        <a:effectLst/>
                        <a:latin typeface="Times New Roman" pitchFamily="18" charset="0"/>
                        <a:cs typeface="Times New Roman" pitchFamily="18" charset="0"/>
                      </a:endParaRPr>
                    </a:p>
                  </a:txBody>
                  <a:tcPr marL="68580" marR="68580" marT="0" marB="0"/>
                </a:tc>
                <a:tc>
                  <a:txBody>
                    <a:bodyPr/>
                    <a:lstStyle/>
                    <a:p>
                      <a:pPr algn="just">
                        <a:lnSpc>
                          <a:spcPct val="115000"/>
                        </a:lnSpc>
                        <a:spcAft>
                          <a:spcPts val="600"/>
                        </a:spcAft>
                      </a:pPr>
                      <a:r>
                        <a:rPr lang="en-US" sz="2000" kern="1200" dirty="0" err="1" smtClean="0">
                          <a:solidFill>
                            <a:schemeClr val="dk1"/>
                          </a:solidFill>
                          <a:effectLst/>
                          <a:latin typeface="Times New Roman" pitchFamily="18" charset="0"/>
                          <a:ea typeface="+mn-ea"/>
                          <a:cs typeface="Times New Roman" pitchFamily="18" charset="0"/>
                        </a:rPr>
                        <a:t>Có</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nhiều</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công</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trình</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kiến</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trúc</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đồ</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sộ</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Vạn</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lí</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trường</a:t>
                      </a:r>
                      <a:r>
                        <a:rPr lang="en-US" sz="2000" kern="1200" dirty="0" smtClean="0">
                          <a:solidFill>
                            <a:schemeClr val="dk1"/>
                          </a:solidFill>
                          <a:effectLst/>
                          <a:latin typeface="Times New Roman" pitchFamily="18" charset="0"/>
                          <a:ea typeface="+mn-ea"/>
                          <a:cs typeface="Times New Roman" pitchFamily="18" charset="0"/>
                        </a:rPr>
                        <a:t> </a:t>
                      </a:r>
                      <a:r>
                        <a:rPr lang="en-US" sz="2000" kern="1200" dirty="0" err="1" smtClean="0">
                          <a:solidFill>
                            <a:schemeClr val="dk1"/>
                          </a:solidFill>
                          <a:effectLst/>
                          <a:latin typeface="Times New Roman" pitchFamily="18" charset="0"/>
                          <a:ea typeface="+mn-ea"/>
                          <a:cs typeface="Times New Roman" pitchFamily="18" charset="0"/>
                        </a:rPr>
                        <a:t>thành</a:t>
                      </a:r>
                      <a:r>
                        <a:rPr lang="en-US" sz="2000" kern="1200" dirty="0" smtClean="0">
                          <a:solidFill>
                            <a:schemeClr val="dk1"/>
                          </a:solidFill>
                          <a:effectLst/>
                          <a:latin typeface="Times New Roman" pitchFamily="18" charset="0"/>
                          <a:ea typeface="+mn-ea"/>
                          <a:cs typeface="Times New Roman" pitchFamily="18" charset="0"/>
                        </a:rPr>
                        <a:t>...)</a:t>
                      </a:r>
                      <a:endParaRPr lang="en-US" sz="20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028946759"/>
      </p:ext>
    </p:extLst>
  </p:cSld>
  <p:clrMapOvr>
    <a:masterClrMapping/>
  </p:clrMapOvr>
  <p:transition>
    <p:split orient="vert"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1000" y="-20782"/>
            <a:ext cx="8382000" cy="5588000"/>
          </a:xfrm>
          <a:prstGeom prst="rect">
            <a:avLst/>
          </a:prstGeom>
        </p:spPr>
      </p:pic>
      <p:sp>
        <p:nvSpPr>
          <p:cNvPr id="7" name="TextBox 6"/>
          <p:cNvSpPr txBox="1"/>
          <p:nvPr/>
        </p:nvSpPr>
        <p:spPr>
          <a:xfrm>
            <a:off x="0" y="4800600"/>
            <a:ext cx="9144000" cy="2308324"/>
          </a:xfrm>
          <a:prstGeom prst="rect">
            <a:avLst/>
          </a:prstGeom>
          <a:solidFill>
            <a:schemeClr val="bg1"/>
          </a:solidFill>
        </p:spPr>
        <p:txBody>
          <a:bodyPr wrap="square" rtlCol="0">
            <a:spAutoFit/>
          </a:bodyPr>
          <a:lstStyle/>
          <a:p>
            <a:r>
              <a:rPr lang="en-US" sz="2400" dirty="0" smtClean="0">
                <a:latin typeface="+mj-lt"/>
              </a:rPr>
              <a:t>      </a:t>
            </a:r>
            <a:r>
              <a:rPr lang="vi-VN" sz="2400" dirty="0" smtClean="0">
                <a:latin typeface="+mj-lt"/>
              </a:rPr>
              <a:t>Vạn </a:t>
            </a:r>
            <a:r>
              <a:rPr lang="vi-VN" sz="2400" dirty="0">
                <a:latin typeface="+mj-lt"/>
              </a:rPr>
              <a:t>Lý Trường Thành trải dài từ Đông sang Tây ước tính khoảng 21,196.18 km, còn nếu nối tất cả các đoạn tường thành lại với nhau thì con số này có thể vượt mốc 56,000 </a:t>
            </a:r>
            <a:r>
              <a:rPr lang="vi-VN" sz="2400" dirty="0" smtClean="0">
                <a:latin typeface="+mj-lt"/>
              </a:rPr>
              <a:t>km.</a:t>
            </a:r>
            <a:r>
              <a:rPr lang="en-US" sz="2400" dirty="0" smtClean="0">
                <a:latin typeface="+mj-lt"/>
              </a:rPr>
              <a:t> C</a:t>
            </a:r>
            <a:r>
              <a:rPr lang="vi-VN" sz="2400" dirty="0" smtClean="0">
                <a:latin typeface="+mj-lt"/>
              </a:rPr>
              <a:t>hiều </a:t>
            </a:r>
            <a:r>
              <a:rPr lang="vi-VN" sz="2400" dirty="0">
                <a:latin typeface="+mj-lt"/>
              </a:rPr>
              <a:t>cao của Trường Thành trung bình khoảng 7m so với mặt đất, rộng từ 5m đến </a:t>
            </a:r>
            <a:r>
              <a:rPr lang="vi-VN" sz="2400" dirty="0" smtClean="0">
                <a:latin typeface="+mj-lt"/>
              </a:rPr>
              <a:t>6m</a:t>
            </a:r>
            <a:r>
              <a:rPr lang="en-US" sz="2400" dirty="0" smtClean="0">
                <a:latin typeface="+mj-lt"/>
              </a:rPr>
              <a:t>. </a:t>
            </a:r>
            <a:r>
              <a:rPr lang="vi-VN" sz="2400" dirty="0">
                <a:latin typeface="+mj-lt"/>
              </a:rPr>
              <a:t>năm 1987, Vạn Lý Trường Thành được Tổ chức Giáo dục, Khoa học và Văn hóa của Liên hợp quốc (UNESCO) công nhận là di sản văn hóa thế giới.</a:t>
            </a:r>
            <a:endParaRPr lang="en-US" sz="2400" dirty="0">
              <a:latin typeface="+mj-lt"/>
            </a:endParaRPr>
          </a:p>
        </p:txBody>
      </p:sp>
    </p:spTree>
    <p:extLst>
      <p:ext uri="{BB962C8B-B14F-4D97-AF65-F5344CB8AC3E}">
        <p14:creationId xmlns:p14="http://schemas.microsoft.com/office/powerpoint/2010/main" val="544434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771"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00"/>
            <a:ext cx="861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dirty="0">
                <a:solidFill>
                  <a:srgbClr val="0070C0"/>
                </a:solidFill>
                <a:latin typeface="Times New Roman" pitchFamily="18" charset="0"/>
                <a:cs typeface="Times New Roman" pitchFamily="18" charset="0"/>
              </a:rPr>
              <a:t>1. </a:t>
            </a:r>
            <a:r>
              <a:rPr lang="en-US" sz="2800" b="1" dirty="0" err="1">
                <a:solidFill>
                  <a:srgbClr val="0070C0"/>
                </a:solidFill>
                <a:latin typeface="Times New Roman" pitchFamily="18" charset="0"/>
                <a:cs typeface="Times New Roman" pitchFamily="18" charset="0"/>
              </a:rPr>
              <a:t>Điều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kiện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tự</a:t>
            </a:r>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nhiên</a:t>
            </a:r>
            <a:endParaRPr lang="en-US" sz="2800" dirty="0" smtClean="0">
              <a:solidFill>
                <a:srgbClr val="0070C0"/>
              </a:solidFill>
              <a:effectLst/>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6220"/>
            <a:ext cx="9144000" cy="5191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6203" y="1828842"/>
            <a:ext cx="9072154" cy="584775"/>
          </a:xfrm>
          <a:prstGeom prst="rect">
            <a:avLst/>
          </a:prstGeom>
          <a:noFill/>
        </p:spPr>
        <p:txBody>
          <a:bodyPr wrap="square" rtlCol="0">
            <a:spAutoFit/>
          </a:bodyPr>
          <a:lstStyle/>
          <a:p>
            <a:pPr algn="just"/>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cổ</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Trung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Quốc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nhỏ</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ngày</a:t>
            </a:r>
            <a:r>
              <a:rPr lang="en-US" sz="3200" dirty="0">
                <a:latin typeface="Times New Roman" pitchFamily="18" charset="0"/>
                <a:cs typeface="Times New Roman" pitchFamily="18" charset="0"/>
              </a:rPr>
              <a:t> nay</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7556153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par>
                                <p:cTn id="9" presetID="42"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 y="198120"/>
            <a:ext cx="8686800" cy="5212080"/>
          </a:xfrm>
          <a:prstGeom prst="rect">
            <a:avLst/>
          </a:prstGeom>
        </p:spPr>
      </p:pic>
      <p:sp>
        <p:nvSpPr>
          <p:cNvPr id="5" name="Rectangle 4"/>
          <p:cNvSpPr/>
          <p:nvPr/>
        </p:nvSpPr>
        <p:spPr>
          <a:xfrm>
            <a:off x="533400" y="5629870"/>
            <a:ext cx="7543800" cy="830997"/>
          </a:xfrm>
          <a:prstGeom prst="rect">
            <a:avLst/>
          </a:prstGeom>
        </p:spPr>
        <p:txBody>
          <a:bodyPr wrap="square">
            <a:spAutoFit/>
          </a:bodyPr>
          <a:lstStyle/>
          <a:p>
            <a:r>
              <a:rPr lang="vi-VN" sz="2400" b="1" dirty="0">
                <a:solidFill>
                  <a:srgbClr val="0000CC"/>
                </a:solidFill>
                <a:latin typeface="+mj-lt"/>
              </a:rPr>
              <a:t>Đội quân đất nung được xây dựng nhằm mục đích bảo vệ cho Hoàng đế sau khi ông qua đời.</a:t>
            </a:r>
            <a:endParaRPr lang="en-US" sz="2400" b="1" dirty="0">
              <a:solidFill>
                <a:srgbClr val="0000CC"/>
              </a:solidFill>
              <a:latin typeface="+mj-lt"/>
            </a:endParaRPr>
          </a:p>
        </p:txBody>
      </p:sp>
    </p:spTree>
    <p:extLst>
      <p:ext uri="{BB962C8B-B14F-4D97-AF65-F5344CB8AC3E}">
        <p14:creationId xmlns:p14="http://schemas.microsoft.com/office/powerpoint/2010/main" val="34701633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0AB272-3D71-45EA-9802-E5090B20C774}"/>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7036" y="0"/>
            <a:ext cx="9161036" cy="678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F73B6026-9D37-4C62-834E-048AE8BD24B6}"/>
              </a:ext>
            </a:extLst>
          </p:cNvPr>
          <p:cNvSpPr txBox="1"/>
          <p:nvPr/>
        </p:nvSpPr>
        <p:spPr>
          <a:xfrm>
            <a:off x="457200" y="2797310"/>
            <a:ext cx="85344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8100">
                  <a:solidFill>
                    <a:schemeClr val="tx1"/>
                  </a:solid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CỨU LẤY</a:t>
            </a:r>
            <a:r>
              <a:rPr kumimoji="0" lang="en-US" sz="7200" b="1" i="0" u="none" strike="noStrike" kern="1200" cap="none" spc="0" normalizeH="0" noProof="0" dirty="0">
                <a:ln w="38100">
                  <a:solidFill>
                    <a:schemeClr val="tx1"/>
                  </a:solid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 CÁ VOI</a:t>
            </a:r>
            <a:endParaRPr kumimoji="0" lang="en-US" sz="7200" b="1" i="0" u="none" strike="noStrike" kern="1200" cap="none" spc="0" normalizeH="0" baseline="0" noProof="0" dirty="0">
              <a:ln w="38100">
                <a:solidFill>
                  <a:schemeClr val="tx1"/>
                </a:solid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 name="Row_Row_Row_Your_Boat">
            <a:hlinkClick r:id="" action="ppaction://media"/>
            <a:extLst>
              <a:ext uri="{FF2B5EF4-FFF2-40B4-BE49-F238E27FC236}">
                <a16:creationId xmlns:a16="http://schemas.microsoft.com/office/drawing/2014/main" id="{68C22E7F-BCFD-40BD-B340-0423A581B8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61051" y="-670309"/>
            <a:ext cx="365522" cy="487363"/>
          </a:xfrm>
          <a:prstGeom prst="rect">
            <a:avLst/>
          </a:prstGeom>
        </p:spPr>
      </p:pic>
      <p:sp>
        <p:nvSpPr>
          <p:cNvPr id="4" name="Rectangle 3">
            <a:extLst>
              <a:ext uri="{FF2B5EF4-FFF2-40B4-BE49-F238E27FC236}">
                <a16:creationId xmlns:a16="http://schemas.microsoft.com/office/drawing/2014/main" id="{FEFA0DF7-513A-4C62-A2F0-98EE848F07ED}"/>
              </a:ext>
            </a:extLst>
          </p:cNvPr>
          <p:cNvSpPr/>
          <p:nvPr/>
        </p:nvSpPr>
        <p:spPr>
          <a:xfrm>
            <a:off x="4100117" y="3810765"/>
            <a:ext cx="4730910" cy="769441"/>
          </a:xfrm>
          <a:prstGeom prst="rect">
            <a:avLst/>
          </a:prstGeom>
        </p:spPr>
        <p:txBody>
          <a:bodyPr wrap="none">
            <a:spAutoFit/>
          </a:bodyPr>
          <a:lstStyle/>
          <a:p>
            <a:r>
              <a:rPr lang="en-US" sz="4400" dirty="0">
                <a:solidFill>
                  <a:schemeClr val="bg1"/>
                </a:solidFill>
                <a:highlight>
                  <a:srgbClr val="FF0000"/>
                </a:highlight>
              </a:rPr>
              <a:t>Whale Rescue Story</a:t>
            </a:r>
          </a:p>
        </p:txBody>
      </p:sp>
      <p:sp>
        <p:nvSpPr>
          <p:cNvPr id="3" name="TextBox 2"/>
          <p:cNvSpPr txBox="1"/>
          <p:nvPr/>
        </p:nvSpPr>
        <p:spPr>
          <a:xfrm>
            <a:off x="685800" y="152400"/>
            <a:ext cx="1981200" cy="461665"/>
          </a:xfrm>
          <a:prstGeom prst="rect">
            <a:avLst/>
          </a:prstGeom>
          <a:solidFill>
            <a:schemeClr val="bg1"/>
          </a:solid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LUYỆN TẬP</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45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repeatCount="indefinite" fill="hold" grpId="0" nodeType="withEffect">
                                  <p:stCondLst>
                                    <p:cond delay="0"/>
                                  </p:stCondLst>
                                  <p:childTnLst>
                                    <p:animClr clrSpc="hsl" dir="cw">
                                      <p:cBhvr override="childStyle">
                                        <p:cTn id="6" dur="500" fill="hold"/>
                                        <p:tgtEl>
                                          <p:spTgt spid="11"/>
                                        </p:tgtEl>
                                        <p:attrNameLst>
                                          <p:attrName>style.color</p:attrName>
                                        </p:attrNameLst>
                                      </p:cBhvr>
                                      <p:by>
                                        <p:hsl h="0" s="-12549" l="-25098"/>
                                      </p:by>
                                    </p:animClr>
                                    <p:animClr clrSpc="hsl" dir="cw">
                                      <p:cBhvr>
                                        <p:cTn id="7" dur="500" fill="hold"/>
                                        <p:tgtEl>
                                          <p:spTgt spid="11"/>
                                        </p:tgtEl>
                                        <p:attrNameLst>
                                          <p:attrName>fillcolor</p:attrName>
                                        </p:attrNameLst>
                                      </p:cBhvr>
                                      <p:by>
                                        <p:hsl h="0" s="-12549" l="-25098"/>
                                      </p:by>
                                    </p:animClr>
                                    <p:animClr clrSpc="hsl" dir="cw">
                                      <p:cBhvr>
                                        <p:cTn id="8" dur="500" fill="hold"/>
                                        <p:tgtEl>
                                          <p:spTgt spid="11"/>
                                        </p:tgtEl>
                                        <p:attrNameLst>
                                          <p:attrName>stroke.color</p:attrName>
                                        </p:attrNameLst>
                                      </p:cBhvr>
                                      <p:by>
                                        <p:hsl h="0" s="-12549" l="-25098"/>
                                      </p:by>
                                    </p:animClr>
                                    <p:set>
                                      <p:cBhvr>
                                        <p:cTn id="9" dur="500" fill="hold"/>
                                        <p:tgtEl>
                                          <p:spTgt spid="11"/>
                                        </p:tgtEl>
                                        <p:attrNameLst>
                                          <p:attrName>fill.type</p:attrName>
                                        </p:attrNameLst>
                                      </p:cBhvr>
                                      <p:to>
                                        <p:strVal val="solid"/>
                                      </p:to>
                                    </p:set>
                                  </p:childTnLst>
                                </p:cTn>
                              </p:par>
                              <p:par>
                                <p:cTn id="10" presetID="1" presetClass="mediacall" presetSubtype="0" fill="hold" nodeType="withEffect">
                                  <p:stCondLst>
                                    <p:cond delay="0"/>
                                  </p:stCondLst>
                                  <p:childTnLst>
                                    <p:cmd type="call" cmd="playFrom(0.0)">
                                      <p:cBhvr>
                                        <p:cTn id="11" dur="124296"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3" presetClass="mediacall" presetSubtype="0" fill="hold" nodeType="clickEffect">
                                  <p:stCondLst>
                                    <p:cond delay="0"/>
                                  </p:stCondLst>
                                  <p:childTnLst>
                                    <p:cmd type="call" cmd="stop">
                                      <p:cBhvr>
                                        <p:cTn id="1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DFDA359-3DE7-4AF9-AAA1-6A54026F4BBC}"/>
              </a:ext>
            </a:extLst>
          </p:cNvPr>
          <p:cNvPicPr>
            <a:picLocks noChangeAspect="1"/>
          </p:cNvPicPr>
          <p:nvPr/>
        </p:nvPicPr>
        <p:blipFill rotWithShape="1">
          <a:blip r:embed="rId4"/>
          <a:srcRect l="11233"/>
          <a:stretch/>
        </p:blipFill>
        <p:spPr>
          <a:xfrm>
            <a:off x="176231" y="3465603"/>
            <a:ext cx="3869525" cy="32694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290AB272-3D71-45EA-9802-E5090B20C774}"/>
              </a:ext>
            </a:extLst>
          </p:cNvPr>
          <p:cNvPicPr>
            <a:picLocks noChangeAspect="1"/>
          </p:cNvPicPr>
          <p:nvPr/>
        </p:nvPicPr>
        <p:blipFill>
          <a:blip r:embed="rId5"/>
          <a:stretch>
            <a:fillRect/>
          </a:stretch>
        </p:blipFill>
        <p:spPr>
          <a:xfrm>
            <a:off x="176211" y="122991"/>
            <a:ext cx="3866512" cy="3222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E4F65EE3-0067-4F6E-9424-E1CEE26ACC58}"/>
              </a:ext>
            </a:extLst>
          </p:cNvPr>
          <p:cNvPicPr>
            <a:picLocks noChangeAspect="1"/>
          </p:cNvPicPr>
          <p:nvPr/>
        </p:nvPicPr>
        <p:blipFill rotWithShape="1">
          <a:blip r:embed="rId6">
            <a:extLst>
              <a:ext uri="{28A0092B-C50C-407E-A947-70E740481C1C}">
                <a14:useLocalDpi xmlns:a14="http://schemas.microsoft.com/office/drawing/2010/main" val="0"/>
              </a:ext>
            </a:extLst>
          </a:blip>
          <a:srcRect l="18583" t="48904" r="35431"/>
          <a:stretch/>
        </p:blipFill>
        <p:spPr>
          <a:xfrm>
            <a:off x="4209335" y="122991"/>
            <a:ext cx="3866512" cy="3222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F73B6026-9D37-4C62-834E-048AE8BD24B6}"/>
              </a:ext>
            </a:extLst>
          </p:cNvPr>
          <p:cNvSpPr txBox="1"/>
          <p:nvPr/>
        </p:nvSpPr>
        <p:spPr>
          <a:xfrm>
            <a:off x="151725" y="122991"/>
            <a:ext cx="3866512" cy="923330"/>
          </a:xfrm>
          <a:prstGeom prst="rect">
            <a:avLst/>
          </a:prstGeom>
          <a:noFill/>
        </p:spPr>
        <p:txBody>
          <a:bodyPr wrap="square" rtlCol="0">
            <a:spAutoFit/>
          </a:bodyPr>
          <a:lstStyle/>
          <a:p>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ĐÊM QUA, MỘT C</a:t>
            </a:r>
            <a:r>
              <a:rPr lang="vi-VN">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Ơ</a:t>
            </a:r>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N BÃO LỚN ĐÃ XẢY RA N</a:t>
            </a:r>
            <a:r>
              <a:rPr lang="vi-VN">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Ơ</a:t>
            </a:r>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I VÙNG BIỂN CỦA CHÚ CÁ VOI </a:t>
            </a:r>
          </a:p>
        </p:txBody>
      </p:sp>
      <p:sp>
        <p:nvSpPr>
          <p:cNvPr id="28" name="TextBox 27">
            <a:extLst>
              <a:ext uri="{FF2B5EF4-FFF2-40B4-BE49-F238E27FC236}">
                <a16:creationId xmlns:a16="http://schemas.microsoft.com/office/drawing/2014/main" id="{B3935D0E-30F9-4500-BB0C-45938586AF33}"/>
              </a:ext>
            </a:extLst>
          </p:cNvPr>
          <p:cNvSpPr txBox="1"/>
          <p:nvPr/>
        </p:nvSpPr>
        <p:spPr>
          <a:xfrm>
            <a:off x="4183290" y="122991"/>
            <a:ext cx="3866512" cy="923330"/>
          </a:xfrm>
          <a:prstGeom prst="rect">
            <a:avLst/>
          </a:prstGeom>
          <a:noFill/>
        </p:spPr>
        <p:txBody>
          <a:bodyPr wrap="square" rtlCol="0">
            <a:spAutoFit/>
          </a:bodyPr>
          <a:lstStyle/>
          <a:p>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CƠN BÃO ĐÃ CUỐN CHÚ CÁ VOI ĐI XA VÀ SÁNG DẬY CHÚ BỊ MẮC CẠN TRÊN BÃI BIỂN</a:t>
            </a:r>
          </a:p>
        </p:txBody>
      </p:sp>
      <p:sp>
        <p:nvSpPr>
          <p:cNvPr id="31" name="TextBox 30">
            <a:extLst>
              <a:ext uri="{FF2B5EF4-FFF2-40B4-BE49-F238E27FC236}">
                <a16:creationId xmlns:a16="http://schemas.microsoft.com/office/drawing/2014/main" id="{F68BF051-B132-4C33-B573-E012D46AEA8D}"/>
              </a:ext>
            </a:extLst>
          </p:cNvPr>
          <p:cNvSpPr txBox="1"/>
          <p:nvPr/>
        </p:nvSpPr>
        <p:spPr>
          <a:xfrm>
            <a:off x="151822" y="3465606"/>
            <a:ext cx="3890900" cy="923330"/>
          </a:xfrm>
          <a:prstGeom prst="rect">
            <a:avLst/>
          </a:prstGeom>
          <a:noFill/>
        </p:spPr>
        <p:txBody>
          <a:bodyPr wrap="square" rtlCol="0">
            <a:spAutoFit/>
          </a:bodyPr>
          <a:lstStyle/>
          <a:p>
            <a:r>
              <a:rPr lang="en-US">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rPr>
              <a:t>MỘT ĐÁM MÂY MƯA HỨA SẼ GIÚP CHÚ NẾU CÓ NGƯỜI GIẢI ĐƯỢC CÂU ĐỐ CỦA MÂY MƯA</a:t>
            </a:r>
          </a:p>
        </p:txBody>
      </p:sp>
      <p:sp>
        <p:nvSpPr>
          <p:cNvPr id="14" name="Rectangle 13">
            <a:extLst>
              <a:ext uri="{FF2B5EF4-FFF2-40B4-BE49-F238E27FC236}">
                <a16:creationId xmlns:a16="http://schemas.microsoft.com/office/drawing/2014/main" id="{18CA658F-60A8-47E0-BE57-AFDB22CB9A79}"/>
              </a:ext>
            </a:extLst>
          </p:cNvPr>
          <p:cNvSpPr/>
          <p:nvPr/>
        </p:nvSpPr>
        <p:spPr>
          <a:xfrm rot="20914512">
            <a:off x="4579876" y="4088781"/>
            <a:ext cx="3055717" cy="2088107"/>
          </a:xfrm>
          <a:prstGeom prst="rect">
            <a:avLst/>
          </a:prstGeom>
          <a:solidFill>
            <a:schemeClr val="accent5">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Tahoma" panose="020B0604030504040204" pitchFamily="34" charset="0"/>
                <a:ea typeface="Tahoma" panose="020B0604030504040204" pitchFamily="34" charset="0"/>
                <a:cs typeface="Tahoma" panose="020B0604030504040204" pitchFamily="34" charset="0"/>
              </a:rPr>
              <a:t>CÁC EM TRẢ LỜI THẬT ĐÚNG ĐỂ GIÚP CHÚ CÁ VOI TỘI NGHIỆP VỀ NHÀ NHÉ !</a:t>
            </a:r>
          </a:p>
        </p:txBody>
      </p:sp>
      <p:sp>
        <p:nvSpPr>
          <p:cNvPr id="15" name="Heart 14">
            <a:extLst>
              <a:ext uri="{FF2B5EF4-FFF2-40B4-BE49-F238E27FC236}">
                <a16:creationId xmlns:a16="http://schemas.microsoft.com/office/drawing/2014/main" id="{9A30F12C-D688-4088-ACDE-BEF73795F0F3}"/>
              </a:ext>
            </a:extLst>
          </p:cNvPr>
          <p:cNvSpPr/>
          <p:nvPr/>
        </p:nvSpPr>
        <p:spPr>
          <a:xfrm>
            <a:off x="7784812" y="4653909"/>
            <a:ext cx="718325" cy="957766"/>
          </a:xfrm>
          <a:prstGeom prst="hear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Slow_Times_Over_Here">
            <a:hlinkClick r:id="" action="ppaction://media"/>
            <a:extLst>
              <a:ext uri="{FF2B5EF4-FFF2-40B4-BE49-F238E27FC236}">
                <a16:creationId xmlns:a16="http://schemas.microsoft.com/office/drawing/2014/main" id="{F5204339-7B0F-4C2B-A1D9-10F6FDF7DE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42193" y="-573415"/>
            <a:ext cx="365522" cy="487363"/>
          </a:xfrm>
          <a:prstGeom prst="rect">
            <a:avLst/>
          </a:prstGeom>
        </p:spPr>
      </p:pic>
      <p:sp>
        <p:nvSpPr>
          <p:cNvPr id="3" name="Rectangle 2">
            <a:extLst>
              <a:ext uri="{FF2B5EF4-FFF2-40B4-BE49-F238E27FC236}">
                <a16:creationId xmlns:a16="http://schemas.microsoft.com/office/drawing/2014/main" id="{EFA74375-9126-4385-A90B-67F746C92750}"/>
              </a:ext>
            </a:extLst>
          </p:cNvPr>
          <p:cNvSpPr/>
          <p:nvPr/>
        </p:nvSpPr>
        <p:spPr>
          <a:xfrm>
            <a:off x="4112211" y="3388658"/>
            <a:ext cx="2278637" cy="400110"/>
          </a:xfrm>
          <a:prstGeom prst="rect">
            <a:avLst/>
          </a:prstGeom>
        </p:spPr>
        <p:txBody>
          <a:bodyPr wrap="none">
            <a:spAutoFit/>
          </a:bodyPr>
          <a:lstStyle/>
          <a:p>
            <a:r>
              <a:rPr lang="en-US" sz="2000">
                <a:solidFill>
                  <a:schemeClr val="bg1"/>
                </a:solidFill>
              </a:rPr>
              <a:t>Subtitle : turn on CC</a:t>
            </a:r>
          </a:p>
        </p:txBody>
      </p:sp>
    </p:spTree>
    <p:extLst>
      <p:ext uri="{BB962C8B-B14F-4D97-AF65-F5344CB8AC3E}">
        <p14:creationId xmlns:p14="http://schemas.microsoft.com/office/powerpoint/2010/main" val="46812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8523" fill="hold"/>
                                        <p:tgtEl>
                                          <p:spTgt spid="16"/>
                                        </p:tgtEl>
                                      </p:cBhvr>
                                    </p:cmd>
                                  </p:childTnLst>
                                </p:cTn>
                              </p:par>
                              <p:par>
                                <p:cTn id="7" presetID="42"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750"/>
                                        <p:tgtEl>
                                          <p:spTgt spid="5"/>
                                        </p:tgtEl>
                                      </p:cBhvr>
                                    </p:animEffect>
                                    <p:anim calcmode="lin" valueType="num">
                                      <p:cBhvr>
                                        <p:cTn id="10" dur="2750" fill="hold"/>
                                        <p:tgtEl>
                                          <p:spTgt spid="5"/>
                                        </p:tgtEl>
                                        <p:attrNameLst>
                                          <p:attrName>ppt_x</p:attrName>
                                        </p:attrNameLst>
                                      </p:cBhvr>
                                      <p:tavLst>
                                        <p:tav tm="0">
                                          <p:val>
                                            <p:strVal val="#ppt_x"/>
                                          </p:val>
                                        </p:tav>
                                        <p:tav tm="100000">
                                          <p:val>
                                            <p:strVal val="#ppt_x"/>
                                          </p:val>
                                        </p:tav>
                                      </p:tavLst>
                                    </p:anim>
                                    <p:anim calcmode="lin" valueType="num">
                                      <p:cBhvr>
                                        <p:cTn id="11" dur="2750" fill="hold"/>
                                        <p:tgtEl>
                                          <p:spTgt spid="5"/>
                                        </p:tgtEl>
                                        <p:attrNameLst>
                                          <p:attrName>ppt_y</p:attrName>
                                        </p:attrNameLst>
                                      </p:cBhvr>
                                      <p:tavLst>
                                        <p:tav tm="0">
                                          <p:val>
                                            <p:strVal val="#ppt_y+.1"/>
                                          </p:val>
                                        </p:tav>
                                        <p:tav tm="100000">
                                          <p:val>
                                            <p:strVal val="#ppt_y"/>
                                          </p:val>
                                        </p:tav>
                                      </p:tavLst>
                                    </p:anim>
                                  </p:childTnLst>
                                </p:cTn>
                              </p:par>
                            </p:childTnLst>
                          </p:cTn>
                        </p:par>
                        <p:par>
                          <p:cTn id="12" fill="hold">
                            <p:stCondLst>
                              <p:cond delay="288523"/>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290523"/>
                            </p:stCondLst>
                            <p:childTnLst>
                              <p:par>
                                <p:cTn id="17" presetID="47"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750"/>
                                        <p:tgtEl>
                                          <p:spTgt spid="10"/>
                                        </p:tgtEl>
                                      </p:cBhvr>
                                    </p:animEffect>
                                    <p:anim calcmode="lin" valueType="num">
                                      <p:cBhvr>
                                        <p:cTn id="20" dur="2750" fill="hold"/>
                                        <p:tgtEl>
                                          <p:spTgt spid="10"/>
                                        </p:tgtEl>
                                        <p:attrNameLst>
                                          <p:attrName>ppt_x</p:attrName>
                                        </p:attrNameLst>
                                      </p:cBhvr>
                                      <p:tavLst>
                                        <p:tav tm="0">
                                          <p:val>
                                            <p:strVal val="#ppt_x"/>
                                          </p:val>
                                        </p:tav>
                                        <p:tav tm="100000">
                                          <p:val>
                                            <p:strVal val="#ppt_x"/>
                                          </p:val>
                                        </p:tav>
                                      </p:tavLst>
                                    </p:anim>
                                    <p:anim calcmode="lin" valueType="num">
                                      <p:cBhvr>
                                        <p:cTn id="21" dur="275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293273"/>
                            </p:stCondLst>
                            <p:childTnLst>
                              <p:par>
                                <p:cTn id="23" presetID="10"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2000"/>
                                        <p:tgtEl>
                                          <p:spTgt spid="28"/>
                                        </p:tgtEl>
                                      </p:cBhvr>
                                    </p:animEffect>
                                  </p:childTnLst>
                                </p:cTn>
                              </p:par>
                            </p:childTnLst>
                          </p:cTn>
                        </p:par>
                        <p:par>
                          <p:cTn id="26" fill="hold">
                            <p:stCondLst>
                              <p:cond delay="295273"/>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2750"/>
                                        <p:tgtEl>
                                          <p:spTgt spid="12"/>
                                        </p:tgtEl>
                                      </p:cBhvr>
                                    </p:animEffect>
                                    <p:anim calcmode="lin" valueType="num">
                                      <p:cBhvr>
                                        <p:cTn id="30" dur="2750" fill="hold"/>
                                        <p:tgtEl>
                                          <p:spTgt spid="12"/>
                                        </p:tgtEl>
                                        <p:attrNameLst>
                                          <p:attrName>ppt_x</p:attrName>
                                        </p:attrNameLst>
                                      </p:cBhvr>
                                      <p:tavLst>
                                        <p:tav tm="0">
                                          <p:val>
                                            <p:strVal val="#ppt_x"/>
                                          </p:val>
                                        </p:tav>
                                        <p:tav tm="100000">
                                          <p:val>
                                            <p:strVal val="#ppt_x"/>
                                          </p:val>
                                        </p:tav>
                                      </p:tavLst>
                                    </p:anim>
                                    <p:anim calcmode="lin" valueType="num">
                                      <p:cBhvr>
                                        <p:cTn id="31" dur="275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298023"/>
                            </p:stCondLst>
                            <p:childTnLst>
                              <p:par>
                                <p:cTn id="33" presetID="10"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2000"/>
                                        <p:tgtEl>
                                          <p:spTgt spid="31"/>
                                        </p:tgtEl>
                                      </p:cBhvr>
                                    </p:animEffect>
                                  </p:childTnLst>
                                </p:cTn>
                              </p:par>
                            </p:childTnLst>
                          </p:cTn>
                        </p:par>
                        <p:par>
                          <p:cTn id="36" fill="hold">
                            <p:stCondLst>
                              <p:cond delay="300023"/>
                            </p:stCondLst>
                            <p:childTnLst>
                              <p:par>
                                <p:cTn id="37" presetID="42"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750"/>
                                        <p:tgtEl>
                                          <p:spTgt spid="14"/>
                                        </p:tgtEl>
                                      </p:cBhvr>
                                    </p:animEffect>
                                    <p:anim calcmode="lin" valueType="num">
                                      <p:cBhvr>
                                        <p:cTn id="40" dur="2750" fill="hold"/>
                                        <p:tgtEl>
                                          <p:spTgt spid="14"/>
                                        </p:tgtEl>
                                        <p:attrNameLst>
                                          <p:attrName>ppt_x</p:attrName>
                                        </p:attrNameLst>
                                      </p:cBhvr>
                                      <p:tavLst>
                                        <p:tav tm="0">
                                          <p:val>
                                            <p:strVal val="#ppt_x"/>
                                          </p:val>
                                        </p:tav>
                                        <p:tav tm="100000">
                                          <p:val>
                                            <p:strVal val="#ppt_x"/>
                                          </p:val>
                                        </p:tav>
                                      </p:tavLst>
                                    </p:anim>
                                    <p:anim calcmode="lin" valueType="num">
                                      <p:cBhvr>
                                        <p:cTn id="41" dur="2750" fill="hold"/>
                                        <p:tgtEl>
                                          <p:spTgt spid="14"/>
                                        </p:tgtEl>
                                        <p:attrNameLst>
                                          <p:attrName>ppt_y</p:attrName>
                                        </p:attrNameLst>
                                      </p:cBhvr>
                                      <p:tavLst>
                                        <p:tav tm="0">
                                          <p:val>
                                            <p:strVal val="#ppt_y+.1"/>
                                          </p:val>
                                        </p:tav>
                                        <p:tav tm="100000">
                                          <p:val>
                                            <p:strVal val="#ppt_y"/>
                                          </p:val>
                                        </p:tav>
                                      </p:tavLst>
                                    </p:anim>
                                  </p:childTnLst>
                                </p:cTn>
                              </p:par>
                            </p:childTnLst>
                          </p:cTn>
                        </p:par>
                        <p:par>
                          <p:cTn id="42" fill="hold">
                            <p:stCondLst>
                              <p:cond delay="302773"/>
                            </p:stCondLst>
                            <p:childTnLst>
                              <p:par>
                                <p:cTn id="43" presetID="10"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2000"/>
                                        <p:tgtEl>
                                          <p:spTgt spid="15"/>
                                        </p:tgtEl>
                                      </p:cBhvr>
                                    </p:animEffect>
                                  </p:childTnLst>
                                </p:cTn>
                              </p:par>
                              <p:par>
                                <p:cTn id="46" presetID="26" presetClass="emph" presetSubtype="0" repeatCount="indefinite" fill="hold" grpId="1" nodeType="withEffect">
                                  <p:stCondLst>
                                    <p:cond delay="0"/>
                                  </p:stCondLst>
                                  <p:childTnLst>
                                    <p:animEffect transition="out" filter="fade">
                                      <p:cBhvr>
                                        <p:cTn id="47" dur="500" tmFilter="0, 0; .2, .5; .8, .5; 1, 0"/>
                                        <p:tgtEl>
                                          <p:spTgt spid="15"/>
                                        </p:tgtEl>
                                      </p:cBhvr>
                                    </p:animEffect>
                                    <p:animScale>
                                      <p:cBhvr>
                                        <p:cTn id="48" dur="250" autoRev="1" fill="hold"/>
                                        <p:tgtEl>
                                          <p:spTgt spid="15"/>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3" presetClass="mediacall" presetSubtype="0" fill="hold" nodeType="clickEffect">
                                  <p:stCondLst>
                                    <p:cond delay="0"/>
                                  </p:stCondLst>
                                  <p:childTnLst>
                                    <p:cmd type="call" cmd="stop">
                                      <p:cBhvr>
                                        <p:cTn id="52"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3" fill="hold" display="0">
                  <p:stCondLst>
                    <p:cond delay="indefinite"/>
                  </p:stCondLst>
                  <p:endCondLst>
                    <p:cond evt="onStopAudio" delay="0">
                      <p:tgtEl>
                        <p:sldTgt/>
                      </p:tgtEl>
                    </p:cond>
                  </p:endCondLst>
                </p:cTn>
                <p:tgtEl>
                  <p:spTgt spid="16"/>
                </p:tgtEl>
              </p:cMediaNode>
            </p:audio>
          </p:childTnLst>
        </p:cTn>
      </p:par>
    </p:tnLst>
    <p:bldLst>
      <p:bldP spid="11" grpId="0"/>
      <p:bldP spid="28" grpId="0"/>
      <p:bldP spid="31" grpId="0"/>
      <p:bldP spid="14" grpId="0" animBg="1"/>
      <p:bldP spid="15" grpId="0" animBg="1"/>
      <p:bldP spid="15"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31A861F-B62F-421B-8D36-A0151824A73D}"/>
              </a:ext>
            </a:extLst>
          </p:cNvPr>
          <p:cNvSpPr/>
          <p:nvPr/>
        </p:nvSpPr>
        <p:spPr>
          <a:xfrm>
            <a:off x="304800" y="228600"/>
            <a:ext cx="8534400" cy="5573210"/>
          </a:xfrm>
          <a:prstGeom prst="round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AD5B86B-5198-4004-8512-8F742795031F}"/>
              </a:ext>
            </a:extLst>
          </p:cNvPr>
          <p:cNvSpPr txBox="1"/>
          <p:nvPr/>
        </p:nvSpPr>
        <p:spPr>
          <a:xfrm>
            <a:off x="990600" y="914421"/>
            <a:ext cx="7543800" cy="4154984"/>
          </a:xfrm>
          <a:prstGeom prst="rect">
            <a:avLst/>
          </a:prstGeom>
          <a:noFill/>
        </p:spPr>
        <p:txBody>
          <a:bodyPr wrap="square" rtlCol="0">
            <a:spAutoFit/>
          </a:bodyPr>
          <a:lstStyle/>
          <a:p>
            <a:pPr algn="ctr"/>
            <a:r>
              <a:rPr lang="en-US" sz="4000" b="1" dirty="0" err="1" smtClean="0">
                <a:latin typeface="Times New Roman" pitchFamily="18" charset="0"/>
                <a:ea typeface="Tahoma" panose="020B0604030504040204" pitchFamily="34" charset="0"/>
                <a:cs typeface="Times New Roman" pitchFamily="18" charset="0"/>
              </a:rPr>
              <a:t>Luật</a:t>
            </a:r>
            <a:r>
              <a:rPr lang="en-US" sz="4000" b="1" dirty="0" smtClean="0">
                <a:latin typeface="Times New Roman" pitchFamily="18" charset="0"/>
                <a:ea typeface="Tahoma" panose="020B0604030504040204" pitchFamily="34" charset="0"/>
                <a:cs typeface="Times New Roman" pitchFamily="18" charset="0"/>
              </a:rPr>
              <a:t> </a:t>
            </a:r>
            <a:r>
              <a:rPr lang="en-US" sz="4000" b="1" dirty="0" err="1" smtClean="0">
                <a:latin typeface="Times New Roman" pitchFamily="18" charset="0"/>
                <a:ea typeface="Tahoma" panose="020B0604030504040204" pitchFamily="34" charset="0"/>
                <a:cs typeface="Times New Roman" pitchFamily="18" charset="0"/>
              </a:rPr>
              <a:t>chơi</a:t>
            </a:r>
            <a:endParaRPr lang="en-US" sz="4000" b="1" dirty="0" smtClean="0">
              <a:latin typeface="Times New Roman" pitchFamily="18" charset="0"/>
              <a:ea typeface="Tahoma" panose="020B0604030504040204" pitchFamily="34" charset="0"/>
              <a:cs typeface="Times New Roman" pitchFamily="18" charset="0"/>
            </a:endParaRPr>
          </a:p>
          <a:p>
            <a:pPr algn="just"/>
            <a:r>
              <a:rPr lang="en-US" sz="3200" b="1" dirty="0" err="1" smtClean="0">
                <a:latin typeface="Times New Roman" pitchFamily="18" charset="0"/>
                <a:ea typeface="Tahoma" panose="020B0604030504040204" pitchFamily="34" charset="0"/>
                <a:cs typeface="Times New Roman" pitchFamily="18" charset="0"/>
              </a:rPr>
              <a:t>Có</a:t>
            </a:r>
            <a:r>
              <a:rPr lang="en-US" sz="3200" b="1" dirty="0" smtClean="0">
                <a:latin typeface="Times New Roman" pitchFamily="18" charset="0"/>
                <a:ea typeface="Tahoma" panose="020B0604030504040204" pitchFamily="34" charset="0"/>
                <a:cs typeface="Times New Roman" pitchFamily="18" charset="0"/>
              </a:rPr>
              <a:t> </a:t>
            </a:r>
            <a:r>
              <a:rPr lang="en-US" sz="3200" b="1" dirty="0">
                <a:latin typeface="Times New Roman" pitchFamily="18" charset="0"/>
                <a:ea typeface="Tahoma" panose="020B0604030504040204" pitchFamily="34" charset="0"/>
                <a:cs typeface="Times New Roman" pitchFamily="18" charset="0"/>
              </a:rPr>
              <a:t>5 </a:t>
            </a:r>
            <a:r>
              <a:rPr lang="en-US" sz="3200" b="1" dirty="0" err="1">
                <a:latin typeface="Times New Roman" pitchFamily="18" charset="0"/>
                <a:ea typeface="Tahoma" panose="020B0604030504040204" pitchFamily="34" charset="0"/>
                <a:cs typeface="Times New Roman" pitchFamily="18" charset="0"/>
              </a:rPr>
              <a:t>câu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hỏi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mỗi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câu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trả</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lời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đúng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thì</a:t>
            </a:r>
            <a:r>
              <a:rPr lang="en-US" sz="3200" b="1" dirty="0">
                <a:latin typeface="Times New Roman" pitchFamily="18" charset="0"/>
                <a:ea typeface="Tahoma" panose="020B0604030504040204" pitchFamily="34" charset="0"/>
                <a:cs typeface="Times New Roman" pitchFamily="18" charset="0"/>
              </a:rPr>
              <a:t> m</a:t>
            </a:r>
            <a:r>
              <a:rPr lang="vi-VN" sz="3200" b="1" dirty="0">
                <a:latin typeface="Times New Roman" pitchFamily="18" charset="0"/>
                <a:ea typeface="Tahoma" panose="020B0604030504040204" pitchFamily="34" charset="0"/>
                <a:cs typeface="Times New Roman" pitchFamily="18" charset="0"/>
              </a:rPr>
              <a:t>ư</a:t>
            </a:r>
            <a:r>
              <a:rPr lang="en-US" sz="3200" b="1" dirty="0">
                <a:latin typeface="Times New Roman" pitchFamily="18" charset="0"/>
                <a:ea typeface="Tahoma" panose="020B0604030504040204" pitchFamily="34" charset="0"/>
                <a:cs typeface="Times New Roman" pitchFamily="18" charset="0"/>
              </a:rPr>
              <a:t>a </a:t>
            </a:r>
            <a:r>
              <a:rPr lang="en-US" sz="3200" b="1" dirty="0" err="1">
                <a:latin typeface="Times New Roman" pitchFamily="18" charset="0"/>
                <a:ea typeface="Tahoma" panose="020B0604030504040204" pitchFamily="34" charset="0"/>
                <a:cs typeface="Times New Roman" pitchFamily="18" charset="0"/>
              </a:rPr>
              <a:t>sẽ</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đổ</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xuống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và</a:t>
            </a:r>
            <a:r>
              <a:rPr lang="en-US" sz="3200" b="1" dirty="0">
                <a:latin typeface="Times New Roman" pitchFamily="18" charset="0"/>
                <a:ea typeface="Tahoma" panose="020B0604030504040204" pitchFamily="34" charset="0"/>
                <a:cs typeface="Times New Roman" pitchFamily="18" charset="0"/>
              </a:rPr>
              <a:t> n</a:t>
            </a:r>
            <a:r>
              <a:rPr lang="vi-VN" sz="3200" b="1" dirty="0">
                <a:latin typeface="Times New Roman" pitchFamily="18" charset="0"/>
                <a:ea typeface="Tahoma" panose="020B0604030504040204" pitchFamily="34" charset="0"/>
                <a:cs typeface="Times New Roman" pitchFamily="18" charset="0"/>
              </a:rPr>
              <a:t>ư</a:t>
            </a:r>
            <a:r>
              <a:rPr lang="en-US" sz="3200" b="1" dirty="0" err="1">
                <a:latin typeface="Times New Roman" pitchFamily="18" charset="0"/>
                <a:ea typeface="Tahoma" panose="020B0604030504040204" pitchFamily="34" charset="0"/>
                <a:cs typeface="Times New Roman" pitchFamily="18" charset="0"/>
              </a:rPr>
              <a:t>ớc</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biển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dâng</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lên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hoàn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thành</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xong</a:t>
            </a:r>
            <a:r>
              <a:rPr lang="en-US" sz="3200" b="1" dirty="0">
                <a:latin typeface="Times New Roman" pitchFamily="18" charset="0"/>
                <a:ea typeface="Tahoma" panose="020B0604030504040204" pitchFamily="34" charset="0"/>
                <a:cs typeface="Times New Roman" pitchFamily="18" charset="0"/>
              </a:rPr>
              <a:t> 5 </a:t>
            </a:r>
            <a:r>
              <a:rPr lang="en-US" sz="3200" b="1" dirty="0" err="1">
                <a:latin typeface="Times New Roman" pitchFamily="18" charset="0"/>
                <a:ea typeface="Tahoma" panose="020B0604030504040204" pitchFamily="34" charset="0"/>
                <a:cs typeface="Times New Roman" pitchFamily="18" charset="0"/>
              </a:rPr>
              <a:t>câu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sẽ</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cứu</a:t>
            </a:r>
            <a:r>
              <a:rPr lang="en-US" sz="3200" b="1" dirty="0">
                <a:latin typeface="Times New Roman" pitchFamily="18" charset="0"/>
                <a:ea typeface="Tahoma" panose="020B0604030504040204" pitchFamily="34" charset="0"/>
                <a:cs typeface="Times New Roman" pitchFamily="18" charset="0"/>
              </a:rPr>
              <a:t> đ</a:t>
            </a:r>
            <a:r>
              <a:rPr lang="vi-VN" sz="3200" b="1" dirty="0">
                <a:latin typeface="Times New Roman" pitchFamily="18" charset="0"/>
                <a:ea typeface="Tahoma" panose="020B0604030504040204" pitchFamily="34" charset="0"/>
                <a:cs typeface="Times New Roman" pitchFamily="18" charset="0"/>
              </a:rPr>
              <a:t>ư</a:t>
            </a:r>
            <a:r>
              <a:rPr lang="en-US" sz="3200" b="1" dirty="0" err="1">
                <a:latin typeface="Times New Roman" pitchFamily="18" charset="0"/>
                <a:ea typeface="Tahoma" panose="020B0604030504040204" pitchFamily="34" charset="0"/>
                <a:cs typeface="Times New Roman" pitchFamily="18" charset="0"/>
              </a:rPr>
              <a:t>ợc</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cá</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voi</a:t>
            </a:r>
            <a:r>
              <a:rPr lang="en-US" sz="3200" b="1" dirty="0">
                <a:latin typeface="Times New Roman" pitchFamily="18" charset="0"/>
                <a:ea typeface="Tahoma" panose="020B0604030504040204" pitchFamily="34" charset="0"/>
                <a:cs typeface="Times New Roman" pitchFamily="18" charset="0"/>
              </a:rPr>
              <a:t>.</a:t>
            </a:r>
          </a:p>
          <a:p>
            <a:pPr algn="just"/>
            <a:r>
              <a:rPr lang="en-US" sz="3200" b="1" dirty="0" err="1">
                <a:latin typeface="Times New Roman" pitchFamily="18" charset="0"/>
                <a:ea typeface="Tahoma" panose="020B0604030504040204" pitchFamily="34" charset="0"/>
                <a:cs typeface="Times New Roman" pitchFamily="18" charset="0"/>
              </a:rPr>
              <a:t>Chú</a:t>
            </a:r>
            <a:r>
              <a:rPr lang="en-US" sz="3200" b="1" dirty="0">
                <a:latin typeface="Times New Roman" pitchFamily="18" charset="0"/>
                <a:ea typeface="Tahoma" panose="020B0604030504040204" pitchFamily="34" charset="0"/>
                <a:cs typeface="Times New Roman" pitchFamily="18" charset="0"/>
              </a:rPr>
              <a:t> ý </a:t>
            </a:r>
            <a:r>
              <a:rPr lang="en-US" sz="3200" b="1" dirty="0" err="1">
                <a:latin typeface="Times New Roman" pitchFamily="18" charset="0"/>
                <a:ea typeface="Tahoma" panose="020B0604030504040204" pitchFamily="34" charset="0"/>
                <a:cs typeface="Times New Roman" pitchFamily="18" charset="0"/>
              </a:rPr>
              <a:t>vì</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đây</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là</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trò</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ch</a:t>
            </a:r>
            <a:r>
              <a:rPr lang="vi-VN" sz="3200" b="1" dirty="0">
                <a:latin typeface="Times New Roman" pitchFamily="18" charset="0"/>
                <a:ea typeface="Tahoma" panose="020B0604030504040204" pitchFamily="34" charset="0"/>
                <a:cs typeface="Times New Roman" pitchFamily="18" charset="0"/>
              </a:rPr>
              <a:t>ơ</a:t>
            </a:r>
            <a:r>
              <a:rPr lang="en-US" sz="3200" b="1" dirty="0">
                <a:latin typeface="Times New Roman" pitchFamily="18" charset="0"/>
                <a:ea typeface="Tahoma" panose="020B0604030504040204" pitchFamily="34" charset="0"/>
                <a:cs typeface="Times New Roman" pitchFamily="18" charset="0"/>
              </a:rPr>
              <a:t>i </a:t>
            </a:r>
            <a:r>
              <a:rPr lang="en-US" sz="3200" b="1" dirty="0" err="1">
                <a:latin typeface="Times New Roman" pitchFamily="18" charset="0"/>
                <a:ea typeface="Tahoma" panose="020B0604030504040204" pitchFamily="34" charset="0"/>
                <a:cs typeface="Times New Roman" pitchFamily="18" charset="0"/>
              </a:rPr>
              <a:t>nhân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văn</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nên</a:t>
            </a:r>
            <a:r>
              <a:rPr lang="en-US" sz="3200" b="1" dirty="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nếu</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em</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không</a:t>
            </a:r>
            <a:r>
              <a:rPr lang="en-US" sz="3200" b="1" dirty="0" smtClean="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trả</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lời</a:t>
            </a:r>
            <a:r>
              <a:rPr lang="en-US" sz="3200" b="1" dirty="0">
                <a:latin typeface="Times New Roman" pitchFamily="18" charset="0"/>
                <a:ea typeface="Tahoma" panose="020B0604030504040204" pitchFamily="34" charset="0"/>
                <a:cs typeface="Times New Roman" pitchFamily="18" charset="0"/>
              </a:rPr>
              <a:t> đ</a:t>
            </a:r>
            <a:r>
              <a:rPr lang="vi-VN" sz="3200" b="1" dirty="0">
                <a:latin typeface="Times New Roman" pitchFamily="18" charset="0"/>
                <a:ea typeface="Tahoma" panose="020B0604030504040204" pitchFamily="34" charset="0"/>
                <a:cs typeface="Times New Roman" pitchFamily="18" charset="0"/>
              </a:rPr>
              <a:t>ư</a:t>
            </a:r>
            <a:r>
              <a:rPr lang="en-US" sz="3200" b="1" dirty="0" err="1">
                <a:latin typeface="Times New Roman" pitchFamily="18" charset="0"/>
                <a:ea typeface="Tahoma" panose="020B0604030504040204" pitchFamily="34" charset="0"/>
                <a:cs typeface="Times New Roman" pitchFamily="18" charset="0"/>
              </a:rPr>
              <a:t>ợc</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thì</a:t>
            </a:r>
            <a:r>
              <a:rPr lang="en-US" sz="3200" b="1" dirty="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hãy</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mời</a:t>
            </a:r>
            <a:r>
              <a:rPr lang="en-US" sz="3200" b="1" dirty="0" smtClean="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bạn</a:t>
            </a:r>
            <a:r>
              <a:rPr lang="en-US" sz="3200" b="1" dirty="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của</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mình</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trợ</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giúp</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đến</a:t>
            </a:r>
            <a:r>
              <a:rPr lang="en-US" sz="3200" b="1" dirty="0" smtClean="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khi</a:t>
            </a:r>
            <a:r>
              <a:rPr lang="en-US" sz="3200" b="1" dirty="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các</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em</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có</a:t>
            </a:r>
            <a:r>
              <a:rPr lang="en-US" sz="3200" b="1" dirty="0" smtClean="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đáp</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án</a:t>
            </a:r>
            <a:r>
              <a:rPr lang="en-US" sz="3200" b="1" dirty="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đúng</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để</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cùng</a:t>
            </a:r>
            <a:r>
              <a:rPr lang="en-US" sz="3200" b="1" dirty="0" smtClean="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nhau</a:t>
            </a:r>
            <a:r>
              <a:rPr lang="en-US" sz="3200" b="1" dirty="0" smtClean="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giải</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cứu</a:t>
            </a:r>
            <a:r>
              <a:rPr lang="en-US" sz="3200" b="1" dirty="0">
                <a:latin typeface="Times New Roman" pitchFamily="18" charset="0"/>
                <a:ea typeface="Tahoma" panose="020B0604030504040204" pitchFamily="34" charset="0"/>
                <a:cs typeface="Times New Roman" pitchFamily="18" charset="0"/>
              </a:rPr>
              <a:t> </a:t>
            </a:r>
            <a:r>
              <a:rPr lang="en-US" sz="3200" b="1" dirty="0" err="1">
                <a:latin typeface="Times New Roman" pitchFamily="18" charset="0"/>
                <a:ea typeface="Tahoma" panose="020B0604030504040204" pitchFamily="34" charset="0"/>
                <a:cs typeface="Times New Roman" pitchFamily="18" charset="0"/>
              </a:rPr>
              <a:t>cá</a:t>
            </a:r>
            <a:r>
              <a:rPr lang="en-US" sz="3200" b="1" dirty="0">
                <a:latin typeface="Times New Roman" pitchFamily="18" charset="0"/>
                <a:ea typeface="Tahoma" panose="020B0604030504040204" pitchFamily="34" charset="0"/>
                <a:cs typeface="Times New Roman" pitchFamily="18" charset="0"/>
              </a:rPr>
              <a:t> </a:t>
            </a:r>
            <a:r>
              <a:rPr lang="en-US" sz="3200" b="1" dirty="0" err="1" smtClean="0">
                <a:latin typeface="Times New Roman" pitchFamily="18" charset="0"/>
                <a:ea typeface="Tahoma" panose="020B0604030504040204" pitchFamily="34" charset="0"/>
                <a:cs typeface="Times New Roman" pitchFamily="18" charset="0"/>
              </a:rPr>
              <a:t>voi</a:t>
            </a:r>
            <a:r>
              <a:rPr lang="en-US" sz="3200" b="1" dirty="0" smtClean="0">
                <a:latin typeface="Times New Roman" pitchFamily="18" charset="0"/>
                <a:ea typeface="Tahoma" panose="020B0604030504040204" pitchFamily="34" charset="0"/>
                <a:cs typeface="Times New Roman" pitchFamily="18" charset="0"/>
              </a:rPr>
              <a:t>.</a:t>
            </a:r>
            <a:endParaRPr lang="en-US" sz="3200" b="1" dirty="0">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31782730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FC2282E4-00D5-4DE9-9C9A-2EAB447A1A45}"/>
              </a:ext>
            </a:extLst>
          </p:cNvPr>
          <p:cNvGrpSpPr/>
          <p:nvPr/>
        </p:nvGrpSpPr>
        <p:grpSpPr>
          <a:xfrm>
            <a:off x="0" y="41007"/>
            <a:ext cx="5235394" cy="2487384"/>
            <a:chOff x="0" y="4100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5"/>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72048" y="377047"/>
              <a:ext cx="6184654" cy="1569660"/>
            </a:xfrm>
            <a:prstGeom prst="rect">
              <a:avLst/>
            </a:prstGeom>
            <a:noFill/>
          </p:spPr>
          <p:txBody>
            <a:bodyPr wrap="square" rtlCol="0">
              <a:spAutoFit/>
            </a:bodyPr>
            <a:lstStyle/>
            <a:p>
              <a:pPr algn="ctr">
                <a:defRPr/>
              </a:pPr>
              <a:r>
                <a:rPr lang="en-US" sz="2400" dirty="0" err="1" smtClean="0">
                  <a:solidFill>
                    <a:prstClr val="black"/>
                  </a:solidFill>
                  <a:latin typeface="Times New Roman" pitchFamily="18" charset="0"/>
                  <a:ea typeface="Tahoma" panose="020B0604030504040204" pitchFamily="34" charset="0"/>
                  <a:cs typeface="Times New Roman" pitchFamily="18" charset="0"/>
                </a:rPr>
                <a:t>Chữ</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viết</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của</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người</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Trung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Quốc</a:t>
              </a:r>
              <a:endParaRPr lang="en-US" sz="2400" dirty="0" smtClean="0">
                <a:solidFill>
                  <a:prstClr val="black"/>
                </a:solidFill>
                <a:latin typeface="Times New Roman" pitchFamily="18" charset="0"/>
                <a:ea typeface="Tahoma" panose="020B0604030504040204" pitchFamily="34" charset="0"/>
                <a:cs typeface="Times New Roman" pitchFamily="18" charset="0"/>
              </a:endParaRPr>
            </a:p>
            <a:p>
              <a:pPr algn="ctr">
                <a:defRPr/>
              </a:pP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là</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chữ</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gì</a:t>
              </a:r>
              <a:r>
                <a:rPr lang="en-US" sz="2400" dirty="0" smtClean="0">
                  <a:solidFill>
                    <a:prstClr val="black"/>
                  </a:solidFill>
                  <a:latin typeface="Times New Roman" pitchFamily="18" charset="0"/>
                  <a:ea typeface="Tahoma" panose="020B0604030504040204" pitchFamily="34" charset="0"/>
                  <a:cs typeface="Times New Roman" pitchFamily="18" charset="0"/>
                </a:rPr>
                <a:t>?</a:t>
              </a:r>
              <a:endParaRPr lang="en-US" sz="2400" dirty="0">
                <a:solidFill>
                  <a:prstClr val="black"/>
                </a:solidFill>
                <a:latin typeface="Times New Roman" pitchFamily="18" charset="0"/>
                <a:ea typeface="Tahoma" panose="020B0604030504040204" pitchFamily="34" charset="0"/>
                <a:cs typeface="Times New Roman" pitchFamily="18"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412058" y="2328455"/>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835" y="2096090"/>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28411">
            <a:off x="8523875" y="4663032"/>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03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2039" y="4515816"/>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0">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59971" y="1582969"/>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5937834" y="51760"/>
            <a:ext cx="3149897" cy="2692628"/>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251258" y="898706"/>
              <a:ext cx="3750825" cy="477106"/>
            </a:xfrm>
            <a:prstGeom prst="rect">
              <a:avLst/>
            </a:prstGeom>
            <a:noFill/>
          </p:spPr>
          <p:txBody>
            <a:bodyPr wrap="square" rtlCol="0">
              <a:spAutoFit/>
            </a:bodyPr>
            <a:lstStyle/>
            <a:p>
              <a:pPr algn="ctr">
                <a:defRPr/>
              </a:pPr>
              <a:r>
                <a:rPr lang="en-US" sz="2000" dirty="0" err="1" smtClean="0">
                  <a:solidFill>
                    <a:prstClr val="white"/>
                  </a:solidFill>
                  <a:latin typeface="Times New Roman" pitchFamily="18" charset="0"/>
                  <a:ea typeface="Tahoma" panose="020B0604030504040204" pitchFamily="34" charset="0"/>
                  <a:cs typeface="Times New Roman" pitchFamily="18" charset="0"/>
                </a:rPr>
                <a:t>Chữ</a:t>
              </a:r>
              <a:r>
                <a:rPr lang="en-US" sz="2000" dirty="0" smtClean="0">
                  <a:solidFill>
                    <a:prstClr val="white"/>
                  </a:solidFill>
                  <a:latin typeface="Times New Roman" pitchFamily="18" charset="0"/>
                  <a:ea typeface="Tahoma" panose="020B0604030504040204" pitchFamily="34" charset="0"/>
                  <a:cs typeface="Times New Roman" pitchFamily="18" charset="0"/>
                </a:rPr>
                <a:t> </a:t>
              </a:r>
              <a:r>
                <a:rPr lang="en-US" sz="2000" dirty="0" err="1" smtClean="0">
                  <a:solidFill>
                    <a:prstClr val="white"/>
                  </a:solidFill>
                  <a:latin typeface="Times New Roman" pitchFamily="18" charset="0"/>
                  <a:ea typeface="Tahoma" panose="020B0604030504040204" pitchFamily="34" charset="0"/>
                  <a:cs typeface="Times New Roman" pitchFamily="18" charset="0"/>
                </a:rPr>
                <a:t>tượng</a:t>
              </a:r>
              <a:r>
                <a:rPr lang="en-US" sz="2000" dirty="0" smtClean="0">
                  <a:solidFill>
                    <a:prstClr val="white"/>
                  </a:solidFill>
                  <a:latin typeface="Times New Roman" pitchFamily="18" charset="0"/>
                  <a:ea typeface="Tahoma" panose="020B0604030504040204" pitchFamily="34" charset="0"/>
                  <a:cs typeface="Times New Roman" pitchFamily="18" charset="0"/>
                </a:rPr>
                <a:t> </a:t>
              </a:r>
              <a:r>
                <a:rPr lang="en-US" sz="2000" dirty="0" err="1" smtClean="0">
                  <a:solidFill>
                    <a:prstClr val="white"/>
                  </a:solidFill>
                  <a:latin typeface="Times New Roman" pitchFamily="18" charset="0"/>
                  <a:ea typeface="Tahoma" panose="020B0604030504040204" pitchFamily="34" charset="0"/>
                  <a:cs typeface="Times New Roman" pitchFamily="18" charset="0"/>
                </a:rPr>
                <a:t>hình</a:t>
              </a:r>
              <a:endParaRPr lang="en-US" sz="2000" dirty="0">
                <a:solidFill>
                  <a:prstClr val="white"/>
                </a:solidFill>
                <a:latin typeface="Times New Roman" pitchFamily="18" charset="0"/>
                <a:ea typeface="Tahoma" panose="020B0604030504040204" pitchFamily="34" charset="0"/>
                <a:cs typeface="Times New Roman" pitchFamily="18" charset="0"/>
              </a:endParaRPr>
            </a:p>
          </p:txBody>
        </p:sp>
      </p:grpSp>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152754" y="4515817"/>
            <a:ext cx="5896246" cy="2700972"/>
          </a:xfrm>
          <a:prstGeom prst="rect">
            <a:avLst/>
          </a:prstGeom>
        </p:spPr>
      </p:pic>
      <p:sp>
        <p:nvSpPr>
          <p:cNvPr id="46" name="Rectangle: Rounded Corners 45">
            <a:extLst>
              <a:ext uri="{FF2B5EF4-FFF2-40B4-BE49-F238E27FC236}">
                <a16:creationId xmlns:a16="http://schemas.microsoft.com/office/drawing/2014/main" id="{0AD75860-9F81-4165-A3C2-829D5EEFD74A}"/>
              </a:ext>
            </a:extLst>
          </p:cNvPr>
          <p:cNvSpPr/>
          <p:nvPr/>
        </p:nvSpPr>
        <p:spPr>
          <a:xfrm>
            <a:off x="164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1 …</a:t>
            </a:r>
          </a:p>
        </p:txBody>
      </p:sp>
    </p:spTree>
    <p:extLst>
      <p:ext uri="{BB962C8B-B14F-4D97-AF65-F5344CB8AC3E}">
        <p14:creationId xmlns:p14="http://schemas.microsoft.com/office/powerpoint/2010/main" val="115453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46"/>
                                        </p:tgtEl>
                                      </p:cBhvr>
                                    </p:animEffect>
                                    <p:animScale>
                                      <p:cBhvr>
                                        <p:cTn id="9" dur="1000" autoRev="1" fill="hold"/>
                                        <p:tgtEl>
                                          <p:spTgt spid="46"/>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4.79167E-6 7.40741E-7 L -0.03723 7.40741E-7 " pathEditMode="relative" rAng="0" ptsTypes="AA">
                                      <p:cBhvr>
                                        <p:cTn id="26" dur="5000" fill="hold"/>
                                        <p:tgtEl>
                                          <p:spTgt spid="21"/>
                                        </p:tgtEl>
                                        <p:attrNameLst>
                                          <p:attrName>ppt_x</p:attrName>
                                          <p:attrName>ppt_y</p:attrName>
                                        </p:attrNameLst>
                                      </p:cBhvr>
                                      <p:rCtr x="-1862"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0033"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0" y="41007"/>
            <a:ext cx="5235394" cy="2487384"/>
            <a:chOff x="0" y="4100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6"/>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72048" y="377047"/>
              <a:ext cx="6184654" cy="1569660"/>
            </a:xfrm>
            <a:prstGeom prst="rect">
              <a:avLst/>
            </a:prstGeom>
            <a:noFill/>
          </p:spPr>
          <p:txBody>
            <a:bodyPr wrap="square" rtlCol="0">
              <a:spAutoFit/>
            </a:bodyPr>
            <a:lstStyle/>
            <a:p>
              <a:pPr algn="ctr">
                <a:defRPr/>
              </a:pPr>
              <a:r>
                <a:rPr lang="en-US" sz="2400" dirty="0" smtClean="0">
                  <a:solidFill>
                    <a:prstClr val="black"/>
                  </a:solidFill>
                  <a:latin typeface="Times New Roman" pitchFamily="18" charset="0"/>
                  <a:ea typeface="Tahoma" panose="020B0604030504040204" pitchFamily="34" charset="0"/>
                  <a:cs typeface="Times New Roman" pitchFamily="18" charset="0"/>
                </a:rPr>
                <a:t>Ai </a:t>
              </a:r>
              <a:r>
                <a:rPr lang="en-US" sz="2400" dirty="0" err="1" smtClean="0">
                  <a:solidFill>
                    <a:prstClr val="black"/>
                  </a:solidFill>
                  <a:latin typeface="Times New Roman" pitchFamily="18" charset="0"/>
                  <a:ea typeface="Tahoma" panose="020B0604030504040204" pitchFamily="34" charset="0"/>
                  <a:cs typeface="Times New Roman" pitchFamily="18" charset="0"/>
                </a:rPr>
                <a:t>đã</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có</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công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lớn</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trong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việc</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hình</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thành</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Đạo</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Nho</a:t>
              </a:r>
              <a:r>
                <a:rPr lang="en-US" sz="2400" dirty="0" smtClean="0">
                  <a:solidFill>
                    <a:prstClr val="black"/>
                  </a:solidFill>
                  <a:latin typeface="Times New Roman" pitchFamily="18" charset="0"/>
                  <a:ea typeface="Tahoma" panose="020B0604030504040204" pitchFamily="34" charset="0"/>
                  <a:cs typeface="Times New Roman" pitchFamily="18" charset="0"/>
                </a:rPr>
                <a:t>?</a:t>
              </a:r>
              <a:endParaRPr lang="en-US" sz="2400" dirty="0">
                <a:solidFill>
                  <a:prstClr val="black"/>
                </a:solidFill>
                <a:latin typeface="Times New Roman" pitchFamily="18" charset="0"/>
                <a:ea typeface="Tahoma" panose="020B0604030504040204" pitchFamily="34" charset="0"/>
                <a:cs typeface="Times New Roman" pitchFamily="18"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412058" y="2328451"/>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3835" y="2096086"/>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8411">
            <a:off x="8523875" y="4663028"/>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03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52039" y="4515812"/>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59971" y="1582969"/>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5937832" y="51760"/>
            <a:ext cx="3149897" cy="2692628"/>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251258" y="898706"/>
              <a:ext cx="3750825" cy="550507"/>
            </a:xfrm>
            <a:prstGeom prst="rect">
              <a:avLst/>
            </a:prstGeom>
            <a:noFill/>
          </p:spPr>
          <p:txBody>
            <a:bodyPr wrap="square" rtlCol="0">
              <a:spAutoFit/>
            </a:bodyPr>
            <a:lstStyle/>
            <a:p>
              <a:pPr algn="ctr">
                <a:defRPr/>
              </a:pPr>
              <a:r>
                <a:rPr lang="en-US" sz="2400" dirty="0" err="1" smtClean="0">
                  <a:solidFill>
                    <a:prstClr val="white"/>
                  </a:solidFill>
                  <a:latin typeface="Times New Roman" pitchFamily="18" charset="0"/>
                  <a:ea typeface="Tahoma" panose="020B0604030504040204" pitchFamily="34" charset="0"/>
                  <a:cs typeface="Times New Roman" pitchFamily="18" charset="0"/>
                </a:rPr>
                <a:t>Khổng</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Tử</a:t>
              </a:r>
              <a:endParaRPr lang="en-US" sz="2400" dirty="0">
                <a:solidFill>
                  <a:prstClr val="white"/>
                </a:solidFill>
                <a:latin typeface="Times New Roman" pitchFamily="18" charset="0"/>
                <a:ea typeface="Tahoma" panose="020B0604030504040204" pitchFamily="34" charset="0"/>
                <a:cs typeface="Times New Roman" pitchFamily="18" charset="0"/>
              </a:endParaRPr>
            </a:p>
          </p:txBody>
        </p:sp>
      </p:grpSp>
      <p:sp>
        <p:nvSpPr>
          <p:cNvPr id="17" name="Rectangle: Rounded Corners 16">
            <a:extLst>
              <a:ext uri="{FF2B5EF4-FFF2-40B4-BE49-F238E27FC236}">
                <a16:creationId xmlns:a16="http://schemas.microsoft.com/office/drawing/2014/main" id="{90F92439-966E-4604-B29A-CA37D30E35D7}"/>
              </a:ext>
            </a:extLst>
          </p:cNvPr>
          <p:cNvSpPr/>
          <p:nvPr/>
        </p:nvSpPr>
        <p:spPr>
          <a:xfrm>
            <a:off x="164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2 …</a:t>
            </a:r>
          </a:p>
        </p:txBody>
      </p:sp>
    </p:spTree>
    <p:extLst>
      <p:ext uri="{BB962C8B-B14F-4D97-AF65-F5344CB8AC3E}">
        <p14:creationId xmlns:p14="http://schemas.microsoft.com/office/powerpoint/2010/main" val="341561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7"/>
                                        </p:tgtEl>
                                      </p:cBhvr>
                                    </p:animEffect>
                                    <p:animScale>
                                      <p:cBhvr>
                                        <p:cTn id="9" dur="1000" autoRev="1" fill="hold"/>
                                        <p:tgtEl>
                                          <p:spTgt spid="17"/>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3.95833E-6 7.40741E-7 L -0.02578 7.40741E-7 " pathEditMode="relative" rAng="0" ptsTypes="AA">
                                      <p:cBhvr>
                                        <p:cTn id="26" dur="5000" fill="hold"/>
                                        <p:tgtEl>
                                          <p:spTgt spid="21"/>
                                        </p:tgtEl>
                                        <p:attrNameLst>
                                          <p:attrName>ppt_x</p:attrName>
                                          <p:attrName>ppt_y</p:attrName>
                                        </p:attrNameLst>
                                      </p:cBhvr>
                                      <p:rCtr x="-1289"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2289"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0" y="41007"/>
            <a:ext cx="5235394" cy="2055073"/>
            <a:chOff x="0" y="4100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6"/>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72048" y="377047"/>
              <a:ext cx="6184654" cy="1899858"/>
            </a:xfrm>
            <a:prstGeom prst="rect">
              <a:avLst/>
            </a:prstGeom>
            <a:noFill/>
          </p:spPr>
          <p:txBody>
            <a:bodyPr wrap="square" rtlCol="0">
              <a:spAutoFit/>
            </a:bodyPr>
            <a:lstStyle/>
            <a:p>
              <a:pPr algn="ctr">
                <a:defRPr/>
              </a:pPr>
              <a:r>
                <a:rPr lang="en-US" sz="2400" dirty="0" err="1" smtClean="0">
                  <a:solidFill>
                    <a:prstClr val="black"/>
                  </a:solidFill>
                  <a:latin typeface="Times New Roman" pitchFamily="18" charset="0"/>
                  <a:ea typeface="Tahoma" panose="020B0604030504040204" pitchFamily="34" charset="0"/>
                  <a:cs typeface="Times New Roman" pitchFamily="18" charset="0"/>
                </a:rPr>
                <a:t>Thành</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tựu</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nổi</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bật</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về</a:t>
              </a:r>
              <a:r>
                <a:rPr lang="en-US" sz="2400" dirty="0" smtClean="0">
                  <a:solidFill>
                    <a:prstClr val="black"/>
                  </a:solidFill>
                  <a:latin typeface="Times New Roman" pitchFamily="18" charset="0"/>
                  <a:ea typeface="Tahoma" panose="020B0604030504040204" pitchFamily="34" charset="0"/>
                  <a:cs typeface="Times New Roman" pitchFamily="18" charset="0"/>
                </a:rPr>
                <a:t> y </a:t>
              </a:r>
              <a:r>
                <a:rPr lang="en-US" sz="2400" dirty="0" err="1" smtClean="0">
                  <a:solidFill>
                    <a:prstClr val="black"/>
                  </a:solidFill>
                  <a:latin typeface="Times New Roman" pitchFamily="18" charset="0"/>
                  <a:ea typeface="Tahoma" panose="020B0604030504040204" pitchFamily="34" charset="0"/>
                  <a:cs typeface="Times New Roman" pitchFamily="18" charset="0"/>
                </a:rPr>
                <a:t>học</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của</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Trung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Quốc</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thời</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cổ</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đại</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là</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gì</a:t>
              </a:r>
              <a:r>
                <a:rPr lang="en-US" sz="2400" dirty="0" smtClean="0">
                  <a:solidFill>
                    <a:prstClr val="black"/>
                  </a:solidFill>
                  <a:latin typeface="Times New Roman" pitchFamily="18" charset="0"/>
                  <a:ea typeface="Tahoma" panose="020B0604030504040204" pitchFamily="34" charset="0"/>
                  <a:cs typeface="Times New Roman" pitchFamily="18" charset="0"/>
                </a:rPr>
                <a:t>?</a:t>
              </a:r>
              <a:endParaRPr lang="en-US" sz="2400" dirty="0">
                <a:solidFill>
                  <a:prstClr val="black"/>
                </a:solidFill>
                <a:latin typeface="Times New Roman" pitchFamily="18" charset="0"/>
                <a:ea typeface="Tahoma" panose="020B0604030504040204" pitchFamily="34" charset="0"/>
                <a:cs typeface="Times New Roman" pitchFamily="18"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412058" y="2328445"/>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3835" y="2096080"/>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8411">
            <a:off x="8523875" y="4663022"/>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03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52039" y="4515806"/>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59971" y="1582969"/>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5410200" y="51759"/>
            <a:ext cx="3761717" cy="2776654"/>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038436" y="876197"/>
              <a:ext cx="3750825" cy="960926"/>
            </a:xfrm>
            <a:prstGeom prst="rect">
              <a:avLst/>
            </a:prstGeom>
            <a:noFill/>
          </p:spPr>
          <p:txBody>
            <a:bodyPr wrap="square" rtlCol="0">
              <a:spAutoFit/>
            </a:bodyPr>
            <a:lstStyle/>
            <a:p>
              <a:pPr algn="ctr">
                <a:defRPr/>
              </a:pPr>
              <a:r>
                <a:rPr lang="en-US" sz="2400" dirty="0" err="1" smtClean="0">
                  <a:solidFill>
                    <a:prstClr val="white"/>
                  </a:solidFill>
                  <a:latin typeface="Times New Roman" pitchFamily="18" charset="0"/>
                  <a:ea typeface="Tahoma" panose="020B0604030504040204" pitchFamily="34" charset="0"/>
                  <a:cs typeface="Times New Roman" pitchFamily="18" charset="0"/>
                </a:rPr>
                <a:t>Châm</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cứu</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và</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bấm</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huyệt</a:t>
              </a:r>
              <a:r>
                <a:rPr lang="en-US" sz="2400" dirty="0" smtClean="0">
                  <a:solidFill>
                    <a:prstClr val="white"/>
                  </a:solidFill>
                  <a:latin typeface="Times New Roman" pitchFamily="18" charset="0"/>
                  <a:ea typeface="Tahoma" panose="020B0604030504040204" pitchFamily="34" charset="0"/>
                  <a:cs typeface="Times New Roman" pitchFamily="18" charset="0"/>
                </a:rPr>
                <a:t> </a:t>
              </a:r>
              <a:endParaRPr lang="en-US" sz="2400" dirty="0">
                <a:solidFill>
                  <a:prstClr val="white"/>
                </a:solidFill>
                <a:latin typeface="Times New Roman" pitchFamily="18" charset="0"/>
                <a:ea typeface="Tahoma" panose="020B0604030504040204" pitchFamily="34" charset="0"/>
                <a:cs typeface="Times New Roman" pitchFamily="18" charset="0"/>
              </a:endParaRPr>
            </a:p>
          </p:txBody>
        </p:sp>
      </p:grpSp>
      <p:sp>
        <p:nvSpPr>
          <p:cNvPr id="17" name="Rectangle: Rounded Corners 16">
            <a:extLst>
              <a:ext uri="{FF2B5EF4-FFF2-40B4-BE49-F238E27FC236}">
                <a16:creationId xmlns:a16="http://schemas.microsoft.com/office/drawing/2014/main" id="{22E6EF1A-9C01-4C75-A034-B3BC57B74AB1}"/>
              </a:ext>
            </a:extLst>
          </p:cNvPr>
          <p:cNvSpPr/>
          <p:nvPr/>
        </p:nvSpPr>
        <p:spPr>
          <a:xfrm>
            <a:off x="164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3 …</a:t>
            </a:r>
          </a:p>
        </p:txBody>
      </p:sp>
    </p:spTree>
    <p:extLst>
      <p:ext uri="{BB962C8B-B14F-4D97-AF65-F5344CB8AC3E}">
        <p14:creationId xmlns:p14="http://schemas.microsoft.com/office/powerpoint/2010/main" val="412622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7"/>
                                        </p:tgtEl>
                                      </p:cBhvr>
                                    </p:animEffect>
                                    <p:animScale>
                                      <p:cBhvr>
                                        <p:cTn id="9" dur="1000" autoRev="1" fill="hold"/>
                                        <p:tgtEl>
                                          <p:spTgt spid="17"/>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2.5E-6 7.40741E-7 L -0.05039 7.40741E-7 " pathEditMode="relative" rAng="0" ptsTypes="AA">
                                      <p:cBhvr>
                                        <p:cTn id="26" dur="5000" fill="hold"/>
                                        <p:tgtEl>
                                          <p:spTgt spid="21"/>
                                        </p:tgtEl>
                                        <p:attrNameLst>
                                          <p:attrName>ppt_x</p:attrName>
                                          <p:attrName>ppt_y</p:attrName>
                                        </p:attrNameLst>
                                      </p:cBhvr>
                                      <p:rCtr x="-2526"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8805"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0" y="41007"/>
            <a:ext cx="5235394" cy="2487384"/>
            <a:chOff x="0" y="4100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6"/>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83771" y="412217"/>
              <a:ext cx="6184655" cy="830997"/>
            </a:xfrm>
            <a:prstGeom prst="rect">
              <a:avLst/>
            </a:prstGeom>
            <a:noFill/>
          </p:spPr>
          <p:txBody>
            <a:bodyPr wrap="square" rtlCol="0">
              <a:spAutoFit/>
            </a:bodyPr>
            <a:lstStyle/>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extLst>
                <a:ext uri="{FF2B5EF4-FFF2-40B4-BE49-F238E27FC236}">
                  <a16:creationId xmlns:a16="http://schemas.microsoft.com/office/drawing/2014/main" id="{E813C595-B6DB-42DC-96BC-D322FB98160E}"/>
                </a:ext>
              </a:extLst>
            </p:cNvPr>
            <p:cNvSpPr txBox="1"/>
            <p:nvPr/>
          </p:nvSpPr>
          <p:spPr>
            <a:xfrm>
              <a:off x="636171" y="564617"/>
              <a:ext cx="6184655" cy="830997"/>
            </a:xfrm>
            <a:prstGeom prst="rect">
              <a:avLst/>
            </a:prstGeom>
            <a:noFill/>
          </p:spPr>
          <p:txBody>
            <a:bodyPr wrap="square" rtlCol="0">
              <a:spAutoFit/>
            </a:bodyPr>
            <a:lstStyle/>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defRP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412058" y="2328437"/>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3835" y="2096072"/>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8411">
            <a:off x="8523875" y="4663014"/>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03840" y="3876985"/>
            <a:ext cx="56265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52039" y="4515798"/>
            <a:ext cx="2392464"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59971" y="1582969"/>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5779664" y="-130108"/>
            <a:ext cx="3364335" cy="2949507"/>
            <a:chOff x="7115777" y="-278022"/>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25210">
              <a:off x="7115777" y="-278022"/>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7877778" y="526593"/>
              <a:ext cx="3963667" cy="1306661"/>
            </a:xfrm>
            <a:prstGeom prst="rect">
              <a:avLst/>
            </a:prstGeom>
            <a:noFill/>
          </p:spPr>
          <p:txBody>
            <a:bodyPr wrap="square" rtlCol="0">
              <a:spAutoFit/>
            </a:bodyPr>
            <a:lstStyle/>
            <a:p>
              <a:pPr algn="ctr">
                <a:defRPr/>
              </a:pPr>
              <a:r>
                <a:rPr lang="en-US" sz="2400" dirty="0" err="1" smtClean="0">
                  <a:solidFill>
                    <a:prstClr val="white"/>
                  </a:solidFill>
                  <a:latin typeface="Times New Roman" pitchFamily="18" charset="0"/>
                  <a:ea typeface="Tahoma" panose="020B0604030504040204" pitchFamily="34" charset="0"/>
                  <a:cs typeface="Times New Roman" pitchFamily="18" charset="0"/>
                </a:rPr>
                <a:t>Kí</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thuật</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làm</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giấy</a:t>
              </a:r>
              <a:r>
                <a:rPr lang="en-US" sz="2400" dirty="0" smtClean="0">
                  <a:solidFill>
                    <a:prstClr val="white"/>
                  </a:solidFill>
                  <a:latin typeface="Times New Roman" pitchFamily="18" charset="0"/>
                  <a:ea typeface="Tahoma" panose="020B0604030504040204" pitchFamily="34" charset="0"/>
                  <a:cs typeface="Times New Roman" pitchFamily="18" charset="0"/>
                </a:rPr>
                <a:t>, in, la </a:t>
              </a:r>
              <a:r>
                <a:rPr lang="en-US" sz="2400" dirty="0" err="1" smtClean="0">
                  <a:solidFill>
                    <a:prstClr val="white"/>
                  </a:solidFill>
                  <a:latin typeface="Times New Roman" pitchFamily="18" charset="0"/>
                  <a:ea typeface="Tahoma" panose="020B0604030504040204" pitchFamily="34" charset="0"/>
                  <a:cs typeface="Times New Roman" pitchFamily="18" charset="0"/>
                </a:rPr>
                <a:t>bàn</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thuốc</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súng</a:t>
              </a:r>
              <a:r>
                <a:rPr lang="en-US" sz="2000" dirty="0" smtClean="0">
                  <a:solidFill>
                    <a:prstClr val="white"/>
                  </a:solidFill>
                  <a:latin typeface="Tahoma" panose="020B0604030504040204" pitchFamily="34" charset="0"/>
                  <a:ea typeface="Tahoma" panose="020B0604030504040204" pitchFamily="34" charset="0"/>
                  <a:cs typeface="Tahoma" panose="020B0604030504040204" pitchFamily="34" charset="0"/>
                </a:rPr>
                <a:t>. </a:t>
              </a:r>
              <a:endParaRPr lang="en-US" sz="20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7" name="Picture 16">
            <a:extLst>
              <a:ext uri="{FF2B5EF4-FFF2-40B4-BE49-F238E27FC236}">
                <a16:creationId xmlns:a16="http://schemas.microsoft.com/office/drawing/2014/main" id="{B27D932A-3F36-49B3-8E85-179DB38343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52039" y="4515774"/>
            <a:ext cx="2392464" cy="2196448"/>
          </a:xfrm>
          <a:prstGeom prst="rect">
            <a:avLst/>
          </a:prstGeom>
        </p:spPr>
      </p:pic>
      <p:sp>
        <p:nvSpPr>
          <p:cNvPr id="18" name="Rectangle: Rounded Corners 17">
            <a:extLst>
              <a:ext uri="{FF2B5EF4-FFF2-40B4-BE49-F238E27FC236}">
                <a16:creationId xmlns:a16="http://schemas.microsoft.com/office/drawing/2014/main" id="{A2AA5FC8-73F2-45D5-86F3-18AA4C38D830}"/>
              </a:ext>
            </a:extLst>
          </p:cNvPr>
          <p:cNvSpPr/>
          <p:nvPr/>
        </p:nvSpPr>
        <p:spPr>
          <a:xfrm>
            <a:off x="164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4 …</a:t>
            </a:r>
          </a:p>
        </p:txBody>
      </p:sp>
      <p:sp>
        <p:nvSpPr>
          <p:cNvPr id="2" name="Rectangle 1"/>
          <p:cNvSpPr/>
          <p:nvPr/>
        </p:nvSpPr>
        <p:spPr>
          <a:xfrm>
            <a:off x="387281" y="672078"/>
            <a:ext cx="4572000" cy="954107"/>
          </a:xfrm>
          <a:prstGeom prst="rect">
            <a:avLst/>
          </a:prstGeom>
        </p:spPr>
        <p:txBody>
          <a:bodyPr>
            <a:spAutoFit/>
          </a:bodyPr>
          <a:lstStyle/>
          <a:p>
            <a:pPr algn="ctr"/>
            <a:r>
              <a:rPr lang="en-US" sz="2800" dirty="0" err="1" smtClean="0">
                <a:solidFill>
                  <a:prstClr val="black"/>
                </a:solidFill>
                <a:latin typeface="Times New Roman"/>
              </a:rPr>
              <a:t>Tứ</a:t>
            </a:r>
            <a:r>
              <a:rPr lang="en-US" sz="2800" dirty="0" smtClean="0">
                <a:solidFill>
                  <a:prstClr val="black"/>
                </a:solidFill>
                <a:latin typeface="Times New Roman"/>
              </a:rPr>
              <a:t> </a:t>
            </a:r>
            <a:r>
              <a:rPr lang="en-US" sz="2800" dirty="0" err="1" smtClean="0">
                <a:solidFill>
                  <a:prstClr val="black"/>
                </a:solidFill>
                <a:latin typeface="Times New Roman"/>
              </a:rPr>
              <a:t>đại</a:t>
            </a:r>
            <a:r>
              <a:rPr lang="en-US" sz="2800" dirty="0" smtClean="0">
                <a:solidFill>
                  <a:prstClr val="black"/>
                </a:solidFill>
                <a:latin typeface="Times New Roman"/>
              </a:rPr>
              <a:t> </a:t>
            </a:r>
            <a:r>
              <a:rPr lang="en-US" sz="2800" dirty="0" err="1" smtClean="0">
                <a:solidFill>
                  <a:prstClr val="black"/>
                </a:solidFill>
                <a:latin typeface="Times New Roman"/>
              </a:rPr>
              <a:t>phát</a:t>
            </a:r>
            <a:r>
              <a:rPr lang="en-US" sz="2800" dirty="0" smtClean="0">
                <a:solidFill>
                  <a:prstClr val="black"/>
                </a:solidFill>
                <a:latin typeface="Times New Roman"/>
              </a:rPr>
              <a:t> minh </a:t>
            </a:r>
            <a:r>
              <a:rPr lang="en-US" sz="2800" dirty="0" err="1" smtClean="0">
                <a:solidFill>
                  <a:prstClr val="black"/>
                </a:solidFill>
                <a:latin typeface="Times New Roman"/>
              </a:rPr>
              <a:t>của</a:t>
            </a:r>
            <a:r>
              <a:rPr lang="en-US" sz="2800" dirty="0" smtClean="0">
                <a:solidFill>
                  <a:prstClr val="black"/>
                </a:solidFill>
                <a:latin typeface="Times New Roman"/>
              </a:rPr>
              <a:t> </a:t>
            </a:r>
            <a:r>
              <a:rPr lang="en-US" sz="2800" dirty="0" err="1" smtClean="0">
                <a:solidFill>
                  <a:prstClr val="black"/>
                </a:solidFill>
                <a:latin typeface="Times New Roman"/>
              </a:rPr>
              <a:t>Trung</a:t>
            </a:r>
            <a:r>
              <a:rPr lang="en-US" sz="2800" dirty="0" smtClean="0">
                <a:solidFill>
                  <a:prstClr val="black"/>
                </a:solidFill>
                <a:latin typeface="Times New Roman"/>
              </a:rPr>
              <a:t> </a:t>
            </a:r>
            <a:r>
              <a:rPr lang="en-US" sz="2800" dirty="0" err="1" smtClean="0">
                <a:solidFill>
                  <a:prstClr val="black"/>
                </a:solidFill>
                <a:latin typeface="Times New Roman"/>
              </a:rPr>
              <a:t>Quốc</a:t>
            </a:r>
            <a:r>
              <a:rPr lang="en-US" sz="2800" dirty="0" smtClean="0">
                <a:solidFill>
                  <a:prstClr val="black"/>
                </a:solidFill>
                <a:latin typeface="Times New Roman"/>
              </a:rPr>
              <a:t> </a:t>
            </a:r>
            <a:r>
              <a:rPr lang="en-US" sz="2800" dirty="0" err="1" smtClean="0">
                <a:solidFill>
                  <a:prstClr val="black"/>
                </a:solidFill>
                <a:latin typeface="Times New Roman"/>
              </a:rPr>
              <a:t>là</a:t>
            </a:r>
            <a:r>
              <a:rPr lang="en-US" sz="2800" dirty="0" smtClean="0">
                <a:solidFill>
                  <a:prstClr val="black"/>
                </a:solidFill>
                <a:latin typeface="Times New Roman"/>
              </a:rPr>
              <a:t> </a:t>
            </a:r>
            <a:r>
              <a:rPr lang="en-US" sz="2800" dirty="0" err="1" smtClean="0">
                <a:solidFill>
                  <a:prstClr val="black"/>
                </a:solidFill>
                <a:latin typeface="Times New Roman"/>
              </a:rPr>
              <a:t>gì</a:t>
            </a:r>
            <a:r>
              <a:rPr lang="en-US" sz="2800" dirty="0" smtClean="0">
                <a:solidFill>
                  <a:prstClr val="black"/>
                </a:solidFill>
                <a:latin typeface="Times New Roman"/>
              </a:rPr>
              <a:t>?</a:t>
            </a:r>
            <a:endParaRPr lang="vi-VN" sz="2800" dirty="0">
              <a:solidFill>
                <a:prstClr val="black"/>
              </a:solidFill>
              <a:latin typeface="Times New Roman"/>
            </a:endParaRPr>
          </a:p>
        </p:txBody>
      </p:sp>
    </p:spTree>
    <p:extLst>
      <p:ext uri="{BB962C8B-B14F-4D97-AF65-F5344CB8AC3E}">
        <p14:creationId xmlns:p14="http://schemas.microsoft.com/office/powerpoint/2010/main" val="162305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8"/>
                                        </p:tgtEl>
                                      </p:cBhvr>
                                    </p:animEffect>
                                    <p:animScale>
                                      <p:cBhvr>
                                        <p:cTn id="9" dur="1000" autoRev="1" fill="hold"/>
                                        <p:tgtEl>
                                          <p:spTgt spid="18"/>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4.79167E-6 7.40741E-7 L -0.1082 7.40741E-7 " pathEditMode="relative" rAng="0" ptsTypes="AA">
                                      <p:cBhvr>
                                        <p:cTn id="26" dur="5000" fill="hold"/>
                                        <p:tgtEl>
                                          <p:spTgt spid="21"/>
                                        </p:tgtEl>
                                        <p:attrNameLst>
                                          <p:attrName>ppt_x</p:attrName>
                                          <p:attrName>ppt_y</p:attrName>
                                        </p:attrNameLst>
                                      </p:cBhvr>
                                      <p:rCtr x="-5417"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yay.wav"/>
                                        </p:tgtEl>
                                      </p:cMediaNode>
                                    </p:audio>
                                  </p:subTnLst>
                                </p:cTn>
                              </p:par>
                              <p:par>
                                <p:cTn id="30" presetID="1" presetClass="exit" presetSubtype="0" fill="hold" nodeType="withEffect">
                                  <p:stCondLst>
                                    <p:cond delay="5500"/>
                                  </p:stCondLst>
                                  <p:childTnLst>
                                    <p:set>
                                      <p:cBhvr>
                                        <p:cTn id="31" dur="1" fill="hold">
                                          <p:stCondLst>
                                            <p:cond delay="0"/>
                                          </p:stCondLst>
                                        </p:cTn>
                                        <p:tgtEl>
                                          <p:spTgt spid="3"/>
                                        </p:tgtEl>
                                        <p:attrNameLst>
                                          <p:attrName>style.visibility</p:attrName>
                                        </p:attrNameLst>
                                      </p:cBhvr>
                                      <p:to>
                                        <p:strVal val="hidden"/>
                                      </p:to>
                                    </p:set>
                                  </p:childTnLst>
                                </p:cTn>
                              </p:par>
                              <p:par>
                                <p:cTn id="32" presetID="1" presetClass="entr" presetSubtype="0" fill="hold" nodeType="withEffect">
                                  <p:stCondLst>
                                    <p:cond delay="550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2109" y="4397857"/>
            <a:ext cx="7757210"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55584" y="-169699"/>
            <a:ext cx="5235394" cy="2792901"/>
            <a:chOff x="74112" y="30551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8"/>
            <a:stretch>
              <a:fillRect/>
            </a:stretch>
          </p:blipFill>
          <p:spPr>
            <a:xfrm>
              <a:off x="74112" y="30551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472047" y="579712"/>
              <a:ext cx="6184654" cy="1938992"/>
            </a:xfrm>
            <a:prstGeom prst="rect">
              <a:avLst/>
            </a:prstGeom>
            <a:noFill/>
          </p:spPr>
          <p:txBody>
            <a:bodyPr wrap="square" rtlCol="0">
              <a:spAutoFit/>
            </a:bodyPr>
            <a:lstStyle/>
            <a:p>
              <a:pPr algn="just">
                <a:defRPr/>
              </a:pPr>
              <a:r>
                <a:rPr lang="en-US" sz="2400" dirty="0" err="1" smtClean="0">
                  <a:solidFill>
                    <a:prstClr val="black"/>
                  </a:solidFill>
                  <a:latin typeface="Times New Roman" pitchFamily="18" charset="0"/>
                  <a:ea typeface="Tahoma" panose="020B0604030504040204" pitchFamily="34" charset="0"/>
                  <a:cs typeface="Times New Roman" pitchFamily="18" charset="0"/>
                </a:rPr>
                <a:t>Đây</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là</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công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trình</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có</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tính</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chất</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phòng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thủ</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biên</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giới</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phía</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bắc</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được</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xây</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dựng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và</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duy</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trì</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bởi</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nhiều</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triều</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đại</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Trung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Quốc</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hãy</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cho</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biết</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tên</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của</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công</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trình</a:t>
              </a:r>
              <a:r>
                <a:rPr lang="en-US" sz="2400" dirty="0" smtClean="0">
                  <a:solidFill>
                    <a:prstClr val="black"/>
                  </a:solidFill>
                  <a:latin typeface="Times New Roman" pitchFamily="18" charset="0"/>
                  <a:ea typeface="Tahoma" panose="020B0604030504040204" pitchFamily="34" charset="0"/>
                  <a:cs typeface="Times New Roman" pitchFamily="18" charset="0"/>
                </a:rPr>
                <a:t> </a:t>
              </a:r>
              <a:r>
                <a:rPr lang="en-US" sz="2400" dirty="0" err="1" smtClean="0">
                  <a:solidFill>
                    <a:prstClr val="black"/>
                  </a:solidFill>
                  <a:latin typeface="Times New Roman" pitchFamily="18" charset="0"/>
                  <a:ea typeface="Tahoma" panose="020B0604030504040204" pitchFamily="34" charset="0"/>
                  <a:cs typeface="Times New Roman" pitchFamily="18" charset="0"/>
                </a:rPr>
                <a:t>này</a:t>
              </a:r>
              <a:r>
                <a:rPr lang="en-US" sz="2400" dirty="0" smtClean="0">
                  <a:solidFill>
                    <a:prstClr val="black"/>
                  </a:solidFill>
                  <a:latin typeface="Times New Roman" pitchFamily="18" charset="0"/>
                  <a:ea typeface="Tahoma" panose="020B0604030504040204" pitchFamily="34" charset="0"/>
                  <a:cs typeface="Times New Roman" pitchFamily="18" charset="0"/>
                </a:rPr>
                <a:t>?</a:t>
              </a:r>
              <a:endParaRPr lang="en-US" sz="2400" dirty="0">
                <a:solidFill>
                  <a:prstClr val="black"/>
                </a:solidFill>
                <a:latin typeface="Times New Roman" pitchFamily="18" charset="0"/>
                <a:ea typeface="Tahoma" panose="020B0604030504040204" pitchFamily="34" charset="0"/>
                <a:cs typeface="Times New Roman" pitchFamily="18"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6412058" y="2328427"/>
            <a:ext cx="142875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73835" y="2096062"/>
            <a:ext cx="142875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728411">
            <a:off x="8523875" y="4663004"/>
            <a:ext cx="399054"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03840" y="3876985"/>
            <a:ext cx="562650" cy="520972"/>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59971" y="1582969"/>
            <a:ext cx="2525906"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5937820" y="51760"/>
            <a:ext cx="3149897" cy="2692628"/>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251258" y="898706"/>
              <a:ext cx="3750825" cy="990912"/>
            </a:xfrm>
            <a:prstGeom prst="rect">
              <a:avLst/>
            </a:prstGeom>
            <a:noFill/>
          </p:spPr>
          <p:txBody>
            <a:bodyPr wrap="square" rtlCol="0">
              <a:spAutoFit/>
            </a:bodyPr>
            <a:lstStyle/>
            <a:p>
              <a:pPr algn="ctr">
                <a:defRPr/>
              </a:pPr>
              <a:r>
                <a:rPr lang="en-US" sz="2400" dirty="0" err="1" smtClean="0">
                  <a:solidFill>
                    <a:prstClr val="white"/>
                  </a:solidFill>
                  <a:latin typeface="Times New Roman" pitchFamily="18" charset="0"/>
                  <a:ea typeface="Tahoma" panose="020B0604030504040204" pitchFamily="34" charset="0"/>
                  <a:cs typeface="Times New Roman" pitchFamily="18" charset="0"/>
                </a:rPr>
                <a:t>Vạn</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lý</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trường</a:t>
              </a:r>
              <a:r>
                <a:rPr lang="en-US" sz="2400" dirty="0" smtClean="0">
                  <a:solidFill>
                    <a:prstClr val="white"/>
                  </a:solidFill>
                  <a:latin typeface="Times New Roman" pitchFamily="18" charset="0"/>
                  <a:ea typeface="Tahoma" panose="020B0604030504040204" pitchFamily="34" charset="0"/>
                  <a:cs typeface="Times New Roman" pitchFamily="18" charset="0"/>
                </a:rPr>
                <a:t> </a:t>
              </a:r>
              <a:r>
                <a:rPr lang="en-US" sz="2400" dirty="0" err="1" smtClean="0">
                  <a:solidFill>
                    <a:prstClr val="white"/>
                  </a:solidFill>
                  <a:latin typeface="Times New Roman" pitchFamily="18" charset="0"/>
                  <a:ea typeface="Tahoma" panose="020B0604030504040204" pitchFamily="34" charset="0"/>
                  <a:cs typeface="Times New Roman" pitchFamily="18" charset="0"/>
                </a:rPr>
                <a:t>thành</a:t>
              </a:r>
              <a:endParaRPr lang="en-US" sz="2400" dirty="0">
                <a:solidFill>
                  <a:prstClr val="white"/>
                </a:solidFill>
                <a:latin typeface="Times New Roman" pitchFamily="18" charset="0"/>
                <a:ea typeface="Tahoma" panose="020B0604030504040204" pitchFamily="34" charset="0"/>
                <a:cs typeface="Times New Roman" pitchFamily="18" charset="0"/>
              </a:endParaRPr>
            </a:p>
          </p:txBody>
        </p:sp>
      </p:grpSp>
      <p:pic>
        <p:nvPicPr>
          <p:cNvPr id="17" name="Picture 16">
            <a:extLst>
              <a:ext uri="{FF2B5EF4-FFF2-40B4-BE49-F238E27FC236}">
                <a16:creationId xmlns:a16="http://schemas.microsoft.com/office/drawing/2014/main" id="{DB6BABD7-C97B-476E-BC82-77B03B2A0FB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52039" y="4515774"/>
            <a:ext cx="2392464" cy="2196448"/>
          </a:xfrm>
          <a:prstGeom prst="rect">
            <a:avLst/>
          </a:prstGeom>
        </p:spPr>
      </p:pic>
      <p:sp>
        <p:nvSpPr>
          <p:cNvPr id="18" name="Rectangle: Rounded Corners 17">
            <a:extLst>
              <a:ext uri="{FF2B5EF4-FFF2-40B4-BE49-F238E27FC236}">
                <a16:creationId xmlns:a16="http://schemas.microsoft.com/office/drawing/2014/main" id="{C9F2C735-DF35-44E5-B811-F98B80E135E0}"/>
              </a:ext>
            </a:extLst>
          </p:cNvPr>
          <p:cNvSpPr/>
          <p:nvPr/>
        </p:nvSpPr>
        <p:spPr>
          <a:xfrm>
            <a:off x="164941" y="6157732"/>
            <a:ext cx="2092124"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CUỐI …</a:t>
            </a:r>
          </a:p>
        </p:txBody>
      </p:sp>
      <p:pic>
        <p:nvPicPr>
          <p:cNvPr id="2" name="Skip_To_My_Lou">
            <a:hlinkClick r:id="" action="ppaction://media"/>
            <a:extLst>
              <a:ext uri="{FF2B5EF4-FFF2-40B4-BE49-F238E27FC236}">
                <a16:creationId xmlns:a16="http://schemas.microsoft.com/office/drawing/2014/main" id="{09F0C201-987D-44AB-8BA4-8AE7C4C1CDC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144001" y="4029637"/>
            <a:ext cx="365522" cy="487363"/>
          </a:xfrm>
          <a:prstGeom prst="rect">
            <a:avLst/>
          </a:prstGeom>
        </p:spPr>
      </p:pic>
    </p:spTree>
    <p:extLst>
      <p:ext uri="{BB962C8B-B14F-4D97-AF65-F5344CB8AC3E}">
        <p14:creationId xmlns:p14="http://schemas.microsoft.com/office/powerpoint/2010/main" val="179136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8"/>
                                        </p:tgtEl>
                                      </p:cBhvr>
                                    </p:animEffect>
                                    <p:animScale>
                                      <p:cBhvr>
                                        <p:cTn id="9" dur="1000" autoRev="1" fill="hold"/>
                                        <p:tgtEl>
                                          <p:spTgt spid="18"/>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4" name="rain sound.wav"/>
                                        </p:tgtEl>
                                      </p:cMediaNode>
                                    </p:audio>
                                  </p:subTnLst>
                                </p:cTn>
                              </p:par>
                              <p:par>
                                <p:cTn id="25" presetID="35" presetClass="path" presetSubtype="0" accel="50000" decel="50000" fill="hold" nodeType="withEffect">
                                  <p:stCondLst>
                                    <p:cond delay="750"/>
                                  </p:stCondLst>
                                  <p:childTnLst>
                                    <p:animMotion origin="layout" path="M -4.16667E-7 7.40741E-7 L -0.1138 7.40741E-7 " pathEditMode="relative" rAng="0" ptsTypes="AA">
                                      <p:cBhvr>
                                        <p:cTn id="26" dur="5000" fill="hold"/>
                                        <p:tgtEl>
                                          <p:spTgt spid="21"/>
                                        </p:tgtEl>
                                        <p:attrNameLst>
                                          <p:attrName>ppt_x</p:attrName>
                                          <p:attrName>ppt_y</p:attrName>
                                        </p:attrNameLst>
                                      </p:cBhvr>
                                      <p:rCtr x="-5690"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cTn>
                              </p:par>
                              <p:par>
                                <p:cTn id="30" presetID="44" presetClass="path" presetSubtype="0" accel="50000" decel="50000" fill="hold" nodeType="withEffect">
                                  <p:stCondLst>
                                    <p:cond delay="5500"/>
                                  </p:stCondLst>
                                  <p:childTnLst>
                                    <p:animMotion origin="layout" path="M 1.66667E-6 1.48148E-6 C 0.02461 -0.08102 0.07812 -0.24931 0.14232 -0.24977 C 0.20039 -0.24375 0.24427 -0.06065 0.25 1.48148E-6 " pathEditMode="relative" rAng="0" ptsTypes="AAA">
                                      <p:cBhvr>
                                        <p:cTn id="31" dur="1000" fill="hold"/>
                                        <p:tgtEl>
                                          <p:spTgt spid="17"/>
                                        </p:tgtEl>
                                        <p:attrNameLst>
                                          <p:attrName>ppt_x</p:attrName>
                                          <p:attrName>ppt_y</p:attrName>
                                        </p:attrNameLst>
                                      </p:cBhvr>
                                      <p:rCtr x="12500" y="-12500"/>
                                    </p:animMotion>
                                  </p:childTnLst>
                                  <p:subTnLst>
                                    <p:audio>
                                      <p:cMediaNode>
                                        <p:cTn display="0" masterRel="sameClick">
                                          <p:stCondLst>
                                            <p:cond evt="begin" delay="0">
                                              <p:tn val="30"/>
                                            </p:cond>
                                          </p:stCondLst>
                                          <p:endCondLst>
                                            <p:cond evt="onStopAudio" delay="0">
                                              <p:tgtEl>
                                                <p:sldTgt/>
                                              </p:tgtEl>
                                            </p:cond>
                                          </p:endCondLst>
                                        </p:cTn>
                                        <p:tgtEl>
                                          <p:sndTgt r:embed="rId5" name="splash sound.wav"/>
                                        </p:tgtEl>
                                      </p:cMediaNode>
                                    </p:audio>
                                  </p:subTnLst>
                                </p:cTn>
                              </p:par>
                              <p:par>
                                <p:cTn id="32" presetID="8" presetClass="emph" presetSubtype="0" autoRev="1" fill="hold" nodeType="withEffect">
                                  <p:stCondLst>
                                    <p:cond delay="5500"/>
                                  </p:stCondLst>
                                  <p:childTnLst>
                                    <p:animRot by="-1800000">
                                      <p:cBhvr>
                                        <p:cTn id="33" dur="500" fill="hold"/>
                                        <p:tgtEl>
                                          <p:spTgt spid="17"/>
                                        </p:tgtEl>
                                        <p:attrNameLst>
                                          <p:attrName>r</p:attrName>
                                        </p:attrNameLst>
                                      </p:cBhvr>
                                    </p:animRot>
                                  </p:childTnLst>
                                </p:cTn>
                              </p:par>
                              <p:par>
                                <p:cTn id="34" presetID="32" presetClass="emph" presetSubtype="0" repeatCount="indefinite" fill="hold" nodeType="withEffect">
                                  <p:stCondLst>
                                    <p:cond delay="5500"/>
                                  </p:stCondLst>
                                  <p:childTnLst>
                                    <p:animRot by="120000">
                                      <p:cBhvr>
                                        <p:cTn id="35" dur="100" fill="hold">
                                          <p:stCondLst>
                                            <p:cond delay="0"/>
                                          </p:stCondLst>
                                        </p:cTn>
                                        <p:tgtEl>
                                          <p:spTgt spid="17"/>
                                        </p:tgtEl>
                                        <p:attrNameLst>
                                          <p:attrName>r</p:attrName>
                                        </p:attrNameLst>
                                      </p:cBhvr>
                                    </p:animRot>
                                    <p:animRot by="-240000">
                                      <p:cBhvr>
                                        <p:cTn id="36" dur="200" fill="hold">
                                          <p:stCondLst>
                                            <p:cond delay="200"/>
                                          </p:stCondLst>
                                        </p:cTn>
                                        <p:tgtEl>
                                          <p:spTgt spid="17"/>
                                        </p:tgtEl>
                                        <p:attrNameLst>
                                          <p:attrName>r</p:attrName>
                                        </p:attrNameLst>
                                      </p:cBhvr>
                                    </p:animRot>
                                    <p:animRot by="240000">
                                      <p:cBhvr>
                                        <p:cTn id="37" dur="200" fill="hold">
                                          <p:stCondLst>
                                            <p:cond delay="400"/>
                                          </p:stCondLst>
                                        </p:cTn>
                                        <p:tgtEl>
                                          <p:spTgt spid="17"/>
                                        </p:tgtEl>
                                        <p:attrNameLst>
                                          <p:attrName>r</p:attrName>
                                        </p:attrNameLst>
                                      </p:cBhvr>
                                    </p:animRot>
                                    <p:animRot by="-240000">
                                      <p:cBhvr>
                                        <p:cTn id="38" dur="200" fill="hold">
                                          <p:stCondLst>
                                            <p:cond delay="600"/>
                                          </p:stCondLst>
                                        </p:cTn>
                                        <p:tgtEl>
                                          <p:spTgt spid="17"/>
                                        </p:tgtEl>
                                        <p:attrNameLst>
                                          <p:attrName>r</p:attrName>
                                        </p:attrNameLst>
                                      </p:cBhvr>
                                    </p:animRot>
                                    <p:animRot by="120000">
                                      <p:cBhvr>
                                        <p:cTn id="39" dur="200" fill="hold">
                                          <p:stCondLst>
                                            <p:cond delay="800"/>
                                          </p:stCondLst>
                                        </p:cTn>
                                        <p:tgtEl>
                                          <p:spTgt spid="17"/>
                                        </p:tgtEl>
                                        <p:attrNameLst>
                                          <p:attrName>r</p:attrName>
                                        </p:attrNameLst>
                                      </p:cBhvr>
                                    </p:animRot>
                                  </p:childTnLst>
                                </p:cTn>
                              </p:par>
                              <p:par>
                                <p:cTn id="40" presetID="2" presetClass="exit" presetSubtype="2" fill="hold" nodeType="withEffect">
                                  <p:stCondLst>
                                    <p:cond delay="9500"/>
                                  </p:stCondLst>
                                  <p:childTnLst>
                                    <p:anim calcmode="lin" valueType="num">
                                      <p:cBhvr additive="base">
                                        <p:cTn id="41" dur="5000"/>
                                        <p:tgtEl>
                                          <p:spTgt spid="17"/>
                                        </p:tgtEl>
                                        <p:attrNameLst>
                                          <p:attrName>ppt_x</p:attrName>
                                        </p:attrNameLst>
                                      </p:cBhvr>
                                      <p:tavLst>
                                        <p:tav tm="0">
                                          <p:val>
                                            <p:strVal val="ppt_x"/>
                                          </p:val>
                                        </p:tav>
                                        <p:tav tm="100000">
                                          <p:val>
                                            <p:strVal val="1+ppt_w/2"/>
                                          </p:val>
                                        </p:tav>
                                      </p:tavLst>
                                    </p:anim>
                                    <p:anim calcmode="lin" valueType="num">
                                      <p:cBhvr additive="base">
                                        <p:cTn id="42" dur="5000"/>
                                        <p:tgtEl>
                                          <p:spTgt spid="17"/>
                                        </p:tgtEl>
                                        <p:attrNameLst>
                                          <p:attrName>ppt_y</p:attrName>
                                        </p:attrNameLst>
                                      </p:cBhvr>
                                      <p:tavLst>
                                        <p:tav tm="0">
                                          <p:val>
                                            <p:strVal val="ppt_y"/>
                                          </p:val>
                                        </p:tav>
                                        <p:tav tm="100000">
                                          <p:val>
                                            <p:strVal val="ppt_y"/>
                                          </p:val>
                                        </p:tav>
                                      </p:tavLst>
                                    </p:anim>
                                    <p:set>
                                      <p:cBhvr>
                                        <p:cTn id="43" dur="1" fill="hold">
                                          <p:stCondLst>
                                            <p:cond delay="4999"/>
                                          </p:stCondLst>
                                        </p:cTn>
                                        <p:tgtEl>
                                          <p:spTgt spid="17"/>
                                        </p:tgtEl>
                                        <p:attrNameLst>
                                          <p:attrName>style.visibility</p:attrName>
                                        </p:attrNameLst>
                                      </p:cBhvr>
                                      <p:to>
                                        <p:strVal val="hidden"/>
                                      </p:to>
                                    </p:set>
                                  </p:childTnLst>
                                </p:cTn>
                              </p:par>
                              <p:par>
                                <p:cTn id="44" presetID="1" presetClass="mediacall" presetSubtype="0" fill="hold" nodeType="withEffect">
                                  <p:stCondLst>
                                    <p:cond delay="5500"/>
                                  </p:stCondLst>
                                  <p:childTnLst>
                                    <p:cmd type="call" cmd="playFrom(0.0)">
                                      <p:cBhvr>
                                        <p:cTn id="4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46" fill="hold" display="0">
                  <p:stCondLst>
                    <p:cond delay="indefinite"/>
                  </p:stCondLst>
                  <p:endCondLst>
                    <p:cond evt="onStopAudio" delay="0">
                      <p:tgtEl>
                        <p:sldTgt/>
                      </p:tgtEl>
                    </p:cond>
                  </p:endCondLst>
                </p:cTn>
                <p:tgtEl>
                  <p:spTgt spid="2"/>
                </p:tgtEl>
              </p:cMediaNode>
            </p:audio>
          </p:childTnLst>
        </p:cTn>
      </p:par>
    </p:tnLst>
    <p:bldLst>
      <p:bldP spid="1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3ACD1">
                <a:shade val="30000"/>
                <a:satMod val="115000"/>
              </a:srgbClr>
            </a:gs>
            <a:gs pos="50000">
              <a:srgbClr val="43ACD1">
                <a:shade val="67500"/>
                <a:satMod val="115000"/>
              </a:srgbClr>
            </a:gs>
            <a:gs pos="100000">
              <a:srgbClr val="43ACD1">
                <a:shade val="100000"/>
                <a:satMod val="115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8CE3A617-C20A-4477-960D-1728A7D9DA44}"/>
              </a:ext>
            </a:extLst>
          </p:cNvPr>
          <p:cNvSpPr/>
          <p:nvPr/>
        </p:nvSpPr>
        <p:spPr>
          <a:xfrm>
            <a:off x="-29337" y="5090327"/>
            <a:ext cx="9164322" cy="1767675"/>
          </a:xfrm>
          <a:custGeom>
            <a:avLst/>
            <a:gdLst>
              <a:gd name="connsiteX0" fmla="*/ 0 w 12219096"/>
              <a:gd name="connsiteY0" fmla="*/ 0 h 1154358"/>
              <a:gd name="connsiteX1" fmla="*/ 12219096 w 12219096"/>
              <a:gd name="connsiteY1" fmla="*/ 0 h 1154358"/>
              <a:gd name="connsiteX2" fmla="*/ 12219096 w 12219096"/>
              <a:gd name="connsiteY2" fmla="*/ 1154358 h 1154358"/>
              <a:gd name="connsiteX3" fmla="*/ 0 w 12219096"/>
              <a:gd name="connsiteY3" fmla="*/ 1154358 h 1154358"/>
              <a:gd name="connsiteX4" fmla="*/ 0 w 12219096"/>
              <a:gd name="connsiteY4" fmla="*/ 0 h 1154358"/>
              <a:gd name="connsiteX0" fmla="*/ 0 w 12219096"/>
              <a:gd name="connsiteY0" fmla="*/ 217242 h 1371600"/>
              <a:gd name="connsiteX1" fmla="*/ 5641263 w 12219096"/>
              <a:gd name="connsiteY1" fmla="*/ 0 h 1371600"/>
              <a:gd name="connsiteX2" fmla="*/ 12219096 w 12219096"/>
              <a:gd name="connsiteY2" fmla="*/ 217242 h 1371600"/>
              <a:gd name="connsiteX3" fmla="*/ 12219096 w 12219096"/>
              <a:gd name="connsiteY3" fmla="*/ 1371600 h 1371600"/>
              <a:gd name="connsiteX4" fmla="*/ 0 w 12219096"/>
              <a:gd name="connsiteY4" fmla="*/ 1371600 h 1371600"/>
              <a:gd name="connsiteX5" fmla="*/ 0 w 12219096"/>
              <a:gd name="connsiteY5" fmla="*/ 217242 h 1371600"/>
              <a:gd name="connsiteX0" fmla="*/ 0 w 12219096"/>
              <a:gd name="connsiteY0" fmla="*/ 566926 h 1721284"/>
              <a:gd name="connsiteX1" fmla="*/ 1034539 w 12219096"/>
              <a:gd name="connsiteY1" fmla="*/ 2443 h 1721284"/>
              <a:gd name="connsiteX2" fmla="*/ 5641263 w 12219096"/>
              <a:gd name="connsiteY2" fmla="*/ 349684 h 1721284"/>
              <a:gd name="connsiteX3" fmla="*/ 12219096 w 12219096"/>
              <a:gd name="connsiteY3" fmla="*/ 566926 h 1721284"/>
              <a:gd name="connsiteX4" fmla="*/ 12219096 w 12219096"/>
              <a:gd name="connsiteY4" fmla="*/ 1721284 h 1721284"/>
              <a:gd name="connsiteX5" fmla="*/ 0 w 12219096"/>
              <a:gd name="connsiteY5" fmla="*/ 1721284 h 1721284"/>
              <a:gd name="connsiteX6" fmla="*/ 0 w 12219096"/>
              <a:gd name="connsiteY6" fmla="*/ 566926 h 1721284"/>
              <a:gd name="connsiteX0" fmla="*/ 0 w 12219096"/>
              <a:gd name="connsiteY0" fmla="*/ 590023 h 1744381"/>
              <a:gd name="connsiteX1" fmla="*/ 1034539 w 12219096"/>
              <a:gd name="connsiteY1" fmla="*/ 25540 h 1744381"/>
              <a:gd name="connsiteX2" fmla="*/ 3326326 w 12219096"/>
              <a:gd name="connsiteY2" fmla="*/ 71839 h 1744381"/>
              <a:gd name="connsiteX3" fmla="*/ 5641263 w 12219096"/>
              <a:gd name="connsiteY3" fmla="*/ 372781 h 1744381"/>
              <a:gd name="connsiteX4" fmla="*/ 12219096 w 12219096"/>
              <a:gd name="connsiteY4" fmla="*/ 590023 h 1744381"/>
              <a:gd name="connsiteX5" fmla="*/ 12219096 w 12219096"/>
              <a:gd name="connsiteY5" fmla="*/ 1744381 h 1744381"/>
              <a:gd name="connsiteX6" fmla="*/ 0 w 12219096"/>
              <a:gd name="connsiteY6" fmla="*/ 1744381 h 1744381"/>
              <a:gd name="connsiteX7" fmla="*/ 0 w 12219096"/>
              <a:gd name="connsiteY7" fmla="*/ 590023 h 1744381"/>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9096" h="1767675">
                <a:moveTo>
                  <a:pt x="0" y="613317"/>
                </a:moveTo>
                <a:cubicBezTo>
                  <a:pt x="155061" y="415583"/>
                  <a:pt x="476292" y="247087"/>
                  <a:pt x="1034539" y="48834"/>
                </a:cubicBezTo>
                <a:cubicBezTo>
                  <a:pt x="1604360" y="-6664"/>
                  <a:pt x="2419643" y="-20613"/>
                  <a:pt x="3187430" y="37260"/>
                </a:cubicBezTo>
                <a:cubicBezTo>
                  <a:pt x="3955217" y="95133"/>
                  <a:pt x="4174568" y="340577"/>
                  <a:pt x="5641263" y="396075"/>
                </a:cubicBezTo>
                <a:lnTo>
                  <a:pt x="12219096" y="613317"/>
                </a:lnTo>
                <a:lnTo>
                  <a:pt x="12219096" y="1767675"/>
                </a:lnTo>
                <a:lnTo>
                  <a:pt x="0" y="1767675"/>
                </a:lnTo>
                <a:lnTo>
                  <a:pt x="0" y="613317"/>
                </a:lnTo>
                <a:close/>
              </a:path>
            </a:pathLst>
          </a:cu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descr="A close up of a logo&#10;&#10;Description automatically generated">
            <a:extLst>
              <a:ext uri="{FF2B5EF4-FFF2-40B4-BE49-F238E27FC236}">
                <a16:creationId xmlns:a16="http://schemas.microsoft.com/office/drawing/2014/main" id="{7FD97F5E-3F30-446F-A547-4BAE9DDDE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21404" y="2443687"/>
            <a:ext cx="253292" cy="3167604"/>
          </a:xfrm>
          <a:prstGeom prst="rect">
            <a:avLst/>
          </a:prstGeom>
        </p:spPr>
      </p:pic>
      <p:pic>
        <p:nvPicPr>
          <p:cNvPr id="5" name="Picture 4" descr="A close up of a logo&#10;&#10;Description automatically generated">
            <a:extLst>
              <a:ext uri="{FF2B5EF4-FFF2-40B4-BE49-F238E27FC236}">
                <a16:creationId xmlns:a16="http://schemas.microsoft.com/office/drawing/2014/main" id="{369B747D-C279-4573-A3FE-8EBB501F3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3788" y="1860276"/>
            <a:ext cx="229996" cy="2876263"/>
          </a:xfrm>
          <a:prstGeom prst="rect">
            <a:avLst/>
          </a:prstGeom>
        </p:spPr>
      </p:pic>
      <p:pic>
        <p:nvPicPr>
          <p:cNvPr id="7" name="Picture 6">
            <a:extLst>
              <a:ext uri="{FF2B5EF4-FFF2-40B4-BE49-F238E27FC236}">
                <a16:creationId xmlns:a16="http://schemas.microsoft.com/office/drawing/2014/main" id="{A8E75CF2-6AB7-4EA9-9057-6D9B3B92D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3828" y="1455771"/>
            <a:ext cx="1686773" cy="809004"/>
          </a:xfrm>
          <a:prstGeom prst="rect">
            <a:avLst/>
          </a:prstGeom>
        </p:spPr>
      </p:pic>
      <p:pic>
        <p:nvPicPr>
          <p:cNvPr id="9" name="Picture 8" descr="A picture containing bowed instrument, music&#10;&#10;Description automatically generated">
            <a:extLst>
              <a:ext uri="{FF2B5EF4-FFF2-40B4-BE49-F238E27FC236}">
                <a16:creationId xmlns:a16="http://schemas.microsoft.com/office/drawing/2014/main" id="{2DFBF69B-BED2-4CFB-A4C1-37D2C58A65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4739" y="1313622"/>
            <a:ext cx="1574091" cy="511276"/>
          </a:xfrm>
          <a:prstGeom prst="rect">
            <a:avLst/>
          </a:prstGeom>
        </p:spPr>
      </p:pic>
      <p:pic>
        <p:nvPicPr>
          <p:cNvPr id="22" name="Picture 21" descr="A picture containing animal, invertebrate, mollusk, indoor&#10;&#10;Description automatically generated">
            <a:extLst>
              <a:ext uri="{FF2B5EF4-FFF2-40B4-BE49-F238E27FC236}">
                <a16:creationId xmlns:a16="http://schemas.microsoft.com/office/drawing/2014/main" id="{2BE40F8A-2F96-498F-B986-7AF06EFE5C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486" y="1926374"/>
            <a:ext cx="421215" cy="948396"/>
          </a:xfrm>
          <a:prstGeom prst="rect">
            <a:avLst/>
          </a:prstGeom>
        </p:spPr>
      </p:pic>
      <p:pic>
        <p:nvPicPr>
          <p:cNvPr id="29" name="Picture 28" descr="A close up of an animal&#10;&#10;Description automatically generated">
            <a:extLst>
              <a:ext uri="{FF2B5EF4-FFF2-40B4-BE49-F238E27FC236}">
                <a16:creationId xmlns:a16="http://schemas.microsoft.com/office/drawing/2014/main" id="{C6D0AAA8-2DB6-400E-9FB2-8C75AD4F1F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42333" y="3298407"/>
            <a:ext cx="928463" cy="832803"/>
          </a:xfrm>
          <a:prstGeom prst="rect">
            <a:avLst/>
          </a:prstGeom>
        </p:spPr>
      </p:pic>
      <p:sp>
        <p:nvSpPr>
          <p:cNvPr id="38" name="Speech Bubble: Oval 37">
            <a:extLst>
              <a:ext uri="{FF2B5EF4-FFF2-40B4-BE49-F238E27FC236}">
                <a16:creationId xmlns:a16="http://schemas.microsoft.com/office/drawing/2014/main" id="{8E55607B-92BC-4CC0-BFBA-F5799450DC82}"/>
              </a:ext>
            </a:extLst>
          </p:cNvPr>
          <p:cNvSpPr/>
          <p:nvPr/>
        </p:nvSpPr>
        <p:spPr>
          <a:xfrm>
            <a:off x="2590800" y="239216"/>
            <a:ext cx="5105400" cy="2007032"/>
          </a:xfrm>
          <a:prstGeom prst="wedgeEllipseCallout">
            <a:avLst/>
          </a:prstGeom>
          <a:solidFill>
            <a:schemeClr val="bg1">
              <a:alpha val="42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prstClr val="white"/>
                </a:solidFill>
                <a:latin typeface="Tahoma" panose="020B0604030504040204" pitchFamily="34" charset="0"/>
                <a:ea typeface="Tahoma" panose="020B0604030504040204" pitchFamily="34" charset="0"/>
                <a:cs typeface="Tahoma" panose="020B0604030504040204" pitchFamily="34" charset="0"/>
              </a:rPr>
              <a:t>CẢM </a:t>
            </a:r>
            <a:r>
              <a:rPr lang="vi-VN" sz="2800">
                <a:solidFill>
                  <a:prstClr val="white"/>
                </a:solidFill>
                <a:latin typeface="Tahoma" panose="020B0604030504040204" pitchFamily="34" charset="0"/>
                <a:ea typeface="Tahoma" panose="020B0604030504040204" pitchFamily="34" charset="0"/>
                <a:cs typeface="Tahoma" panose="020B0604030504040204" pitchFamily="34" charset="0"/>
              </a:rPr>
              <a:t>Ơ</a:t>
            </a:r>
            <a:r>
              <a:rPr lang="en-US" sz="2800">
                <a:solidFill>
                  <a:prstClr val="white"/>
                </a:solidFill>
                <a:latin typeface="Tahoma" panose="020B0604030504040204" pitchFamily="34" charset="0"/>
                <a:ea typeface="Tahoma" panose="020B0604030504040204" pitchFamily="34" charset="0"/>
                <a:cs typeface="Tahoma" panose="020B0604030504040204" pitchFamily="34" charset="0"/>
              </a:rPr>
              <a:t>N CÁC BẠN THẬT NHIỀU. </a:t>
            </a:r>
          </a:p>
          <a:p>
            <a:pPr algn="ctr"/>
            <a:r>
              <a:rPr lang="en-US" sz="2800">
                <a:solidFill>
                  <a:prstClr val="white"/>
                </a:solidFill>
                <a:latin typeface="Tahoma" panose="020B0604030504040204" pitchFamily="34" charset="0"/>
                <a:ea typeface="Tahoma" panose="020B0604030504040204" pitchFamily="34" charset="0"/>
                <a:cs typeface="Tahoma" panose="020B0604030504040204" pitchFamily="34" charset="0"/>
              </a:rPr>
              <a:t>CÁC BẠN GIỎI QUÁ ĐI </a:t>
            </a:r>
          </a:p>
        </p:txBody>
      </p:sp>
      <p:pic>
        <p:nvPicPr>
          <p:cNvPr id="25" name="Picture 24" descr="A picture containing animal, invertebrate, arthropod&#10;&#10;Description automatically generated">
            <a:extLst>
              <a:ext uri="{FF2B5EF4-FFF2-40B4-BE49-F238E27FC236}">
                <a16:creationId xmlns:a16="http://schemas.microsoft.com/office/drawing/2014/main" id="{E617995A-FBE9-4F3F-A9A5-F9481D3533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0341" y="5325839"/>
            <a:ext cx="1219647" cy="755606"/>
          </a:xfrm>
          <a:prstGeom prst="rect">
            <a:avLst/>
          </a:prstGeom>
        </p:spPr>
      </p:pic>
      <p:pic>
        <p:nvPicPr>
          <p:cNvPr id="45" name="Picture 44" descr="A close up of a logo&#10;&#10;Description automatically generated">
            <a:extLst>
              <a:ext uri="{FF2B5EF4-FFF2-40B4-BE49-F238E27FC236}">
                <a16:creationId xmlns:a16="http://schemas.microsoft.com/office/drawing/2014/main" id="{CF4B5D40-890B-4F16-B67E-16B453C759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70394" y="2081875"/>
            <a:ext cx="2840644" cy="3067071"/>
          </a:xfrm>
          <a:prstGeom prst="rect">
            <a:avLst/>
          </a:prstGeom>
        </p:spPr>
      </p:pic>
      <p:pic>
        <p:nvPicPr>
          <p:cNvPr id="17" name="Picture 16">
            <a:extLst>
              <a:ext uri="{FF2B5EF4-FFF2-40B4-BE49-F238E27FC236}">
                <a16:creationId xmlns:a16="http://schemas.microsoft.com/office/drawing/2014/main" id="{DB6BABD7-C97B-476E-BC82-77B03B2A0FB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19988" y="2400572"/>
            <a:ext cx="3456260" cy="3173086"/>
          </a:xfrm>
          <a:prstGeom prst="rect">
            <a:avLst/>
          </a:prstGeom>
        </p:spPr>
      </p:pic>
      <p:pic>
        <p:nvPicPr>
          <p:cNvPr id="33" name="Picture 32" descr="A close up of a logo&#10;&#10;Description automatically generated">
            <a:extLst>
              <a:ext uri="{FF2B5EF4-FFF2-40B4-BE49-F238E27FC236}">
                <a16:creationId xmlns:a16="http://schemas.microsoft.com/office/drawing/2014/main" id="{FE7A1902-699E-4C1C-9564-2C94E158F0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87623" y="1516285"/>
            <a:ext cx="4947362" cy="5341716"/>
          </a:xfrm>
          <a:prstGeom prst="rect">
            <a:avLst/>
          </a:prstGeom>
        </p:spPr>
      </p:pic>
      <p:pic>
        <p:nvPicPr>
          <p:cNvPr id="31" name="Picture 30" descr="A picture containing object&#10;&#10;Description automatically generated">
            <a:extLst>
              <a:ext uri="{FF2B5EF4-FFF2-40B4-BE49-F238E27FC236}">
                <a16:creationId xmlns:a16="http://schemas.microsoft.com/office/drawing/2014/main" id="{93721ED2-52CF-42A7-ACFB-0E164608DB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00595" y="5109895"/>
            <a:ext cx="957263" cy="971550"/>
          </a:xfrm>
          <a:prstGeom prst="rect">
            <a:avLst/>
          </a:prstGeom>
        </p:spPr>
      </p:pic>
    </p:spTree>
    <p:extLst>
      <p:ext uri="{BB962C8B-B14F-4D97-AF65-F5344CB8AC3E}">
        <p14:creationId xmlns:p14="http://schemas.microsoft.com/office/powerpoint/2010/main" val="71782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00"/>
            <a:ext cx="861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dirty="0">
                <a:solidFill>
                  <a:srgbClr val="0070C0"/>
                </a:solidFill>
                <a:latin typeface="Times New Roman" pitchFamily="18" charset="0"/>
                <a:cs typeface="Times New Roman" pitchFamily="18" charset="0"/>
              </a:rPr>
              <a:t>1. </a:t>
            </a:r>
            <a:r>
              <a:rPr lang="en-US" sz="2800" b="1" dirty="0" err="1">
                <a:solidFill>
                  <a:srgbClr val="0070C0"/>
                </a:solidFill>
                <a:latin typeface="Times New Roman" pitchFamily="18" charset="0"/>
                <a:cs typeface="Times New Roman" pitchFamily="18" charset="0"/>
              </a:rPr>
              <a:t>Điều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kiện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tự</a:t>
            </a:r>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nhiên</a:t>
            </a:r>
            <a:endParaRPr lang="en-US" sz="2800" dirty="0" smtClean="0">
              <a:solidFill>
                <a:srgbClr val="0070C0"/>
              </a:solidFill>
              <a:effectLst/>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28800"/>
            <a:ext cx="6338888"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338891" y="1828800"/>
            <a:ext cx="2805111" cy="3785652"/>
          </a:xfrm>
          <a:prstGeom prst="rect">
            <a:avLst/>
          </a:prstGeom>
          <a:noFill/>
        </p:spPr>
        <p:txBody>
          <a:bodyPr wrap="square" rtlCol="0">
            <a:spAutoFit/>
          </a:bodyPr>
          <a:lstStyle/>
          <a:p>
            <a:pPr algn="just"/>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nửa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bình</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1m</a:t>
            </a:r>
            <a:r>
              <a:rPr lang="en-US" sz="2400" baseline="30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34 gam </a:t>
            </a:r>
            <a:r>
              <a:rPr lang="en-US" sz="2400" dirty="0" err="1">
                <a:latin typeface="Times New Roman" pitchFamily="18" charset="0"/>
                <a:cs typeface="Times New Roman" pitchFamily="18" charset="0"/>
              </a:rPr>
              <a:t>phù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sông</a:t>
            </a:r>
            <a:r>
              <a:rPr lang="en-US" sz="2400" dirty="0">
                <a:latin typeface="Times New Roman" pitchFamily="18" charset="0"/>
                <a:cs typeface="Times New Roman" pitchFamily="18" charset="0"/>
              </a:rPr>
              <a:t> Nin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1g/1m</a:t>
            </a:r>
            <a:r>
              <a:rPr lang="en-US" sz="2400" baseline="30000" dirty="0">
                <a:latin typeface="Times New Roman" pitchFamily="18" charset="0"/>
                <a:cs typeface="Times New Roman" pitchFamily="18" charset="0"/>
              </a:rPr>
              <a:t>3</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sông</a:t>
            </a:r>
            <a:r>
              <a:rPr lang="en-US" sz="2400" dirty="0">
                <a:latin typeface="Times New Roman" pitchFamily="18" charset="0"/>
                <a:cs typeface="Times New Roman" pitchFamily="18" charset="0"/>
              </a:rPr>
              <a:t> Colorado 13g/1m</a:t>
            </a:r>
            <a:r>
              <a:rPr lang="en-US" sz="2400" baseline="30000" dirty="0">
                <a:latin typeface="Times New Roman" pitchFamily="18" charset="0"/>
                <a:cs typeface="Times New Roman" pitchFamily="18" charset="0"/>
              </a:rPr>
              <a:t>3</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phù</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29517025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228600"/>
            <a:ext cx="2438400"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VẬN DỤNG</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838200" y="1524000"/>
            <a:ext cx="7010400" cy="1569660"/>
          </a:xfrm>
          <a:prstGeom prst="rect">
            <a:avLst/>
          </a:prstGeom>
          <a:noFill/>
        </p:spPr>
        <p:txBody>
          <a:bodyPr wrap="square" rtlCol="0">
            <a:spAutoFit/>
          </a:bodyPr>
          <a:lstStyle/>
          <a:p>
            <a:r>
              <a:rPr lang="en-US" sz="3200" dirty="0" err="1" smtClean="0">
                <a:latin typeface="Times New Roman" panose="02020603050405020304" pitchFamily="18" charset="0"/>
                <a:cs typeface="Times New Roman" panose="02020603050405020304" pitchFamily="18" charset="0"/>
              </a:rPr>
              <a:t>Viết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một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đoạn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ngắn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từ</a:t>
            </a:r>
            <a:r>
              <a:rPr lang="en-US" sz="3200" dirty="0" smtClean="0">
                <a:latin typeface="Times New Roman" panose="02020603050405020304" pitchFamily="18" charset="0"/>
                <a:cs typeface="Times New Roman" panose="02020603050405020304" pitchFamily="18" charset="0"/>
              </a:rPr>
              <a:t> 5 </a:t>
            </a:r>
            <a:r>
              <a:rPr lang="en-US" sz="3200" dirty="0" err="1" smtClean="0">
                <a:latin typeface="Times New Roman" panose="02020603050405020304" pitchFamily="18" charset="0"/>
                <a:cs typeface="Times New Roman" panose="02020603050405020304" pitchFamily="18" charset="0"/>
              </a:rPr>
              <a:t>đến</a:t>
            </a:r>
            <a:r>
              <a:rPr lang="en-US" sz="3200" dirty="0" smtClean="0">
                <a:latin typeface="Times New Roman" panose="02020603050405020304" pitchFamily="18" charset="0"/>
                <a:cs typeface="Times New Roman" panose="02020603050405020304" pitchFamily="18" charset="0"/>
              </a:rPr>
              <a:t> 7 </a:t>
            </a:r>
            <a:r>
              <a:rPr lang="en-US" sz="3200" dirty="0" err="1" smtClean="0">
                <a:latin typeface="Times New Roman" panose="02020603050405020304" pitchFamily="18" charset="0"/>
                <a:cs typeface="Times New Roman" panose="02020603050405020304" pitchFamily="18" charset="0"/>
              </a:rPr>
              <a:t>câu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nêu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sự</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ảnh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hưởng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thành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tựu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hóa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cổ</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đại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Trung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Quốc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Việt</a:t>
            </a:r>
            <a:r>
              <a:rPr lang="en-US" sz="3200" dirty="0" smtClean="0">
                <a:latin typeface="Times New Roman" panose="02020603050405020304" pitchFamily="18" charset="0"/>
                <a:cs typeface="Times New Roman" panose="02020603050405020304" pitchFamily="18" charset="0"/>
              </a:rPr>
              <a:t> Nam</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46397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457200"/>
            <a:ext cx="7239000" cy="523220"/>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HƯỚNG DẪN HỌC SINH TỰ HỌC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838200" y="1752600"/>
            <a:ext cx="6705600" cy="4031873"/>
          </a:xfrm>
          <a:prstGeom prst="rect">
            <a:avLst/>
          </a:prstGeom>
          <a:noFill/>
        </p:spPr>
        <p:txBody>
          <a:bodyPr wrap="square" rtlCol="0">
            <a:spAutoFit/>
          </a:bodyPr>
          <a:lstStyle/>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thuộc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nội</a:t>
            </a:r>
            <a:r>
              <a:rPr lang="en-US" sz="3200" dirty="0" smtClean="0">
                <a:latin typeface="Times New Roman" panose="02020603050405020304" pitchFamily="18" charset="0"/>
                <a:cs typeface="Times New Roman" panose="02020603050405020304" pitchFamily="18" charset="0"/>
              </a:rPr>
              <a:t> dung </a:t>
            </a:r>
            <a:r>
              <a:rPr lang="en-US" sz="3200" dirty="0" err="1" smtClean="0">
                <a:latin typeface="Times New Roman" panose="02020603050405020304" pitchFamily="18" charset="0"/>
                <a:cs typeface="Times New Roman" panose="02020603050405020304" pitchFamily="18" charset="0"/>
              </a:rPr>
              <a:t>bài</a:t>
            </a: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Làm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tập</a:t>
            </a:r>
            <a:r>
              <a:rPr lang="en-US" sz="3200" dirty="0" smtClean="0">
                <a:latin typeface="Times New Roman" panose="02020603050405020304" pitchFamily="18" charset="0"/>
                <a:cs typeface="Times New Roman" panose="02020603050405020304" pitchFamily="18" charset="0"/>
              </a:rPr>
              <a:t> 4, 5 </a:t>
            </a:r>
            <a:r>
              <a:rPr lang="en-US" sz="3200" dirty="0" err="1" smtClean="0">
                <a:latin typeface="Times New Roman" panose="02020603050405020304" pitchFamily="18" charset="0"/>
                <a:cs typeface="Times New Roman" panose="02020603050405020304" pitchFamily="18" charset="0"/>
              </a:rPr>
              <a:t>trang</a:t>
            </a:r>
            <a:r>
              <a:rPr lang="en-US" sz="3200" dirty="0" smtClean="0">
                <a:latin typeface="Times New Roman" panose="02020603050405020304" pitchFamily="18" charset="0"/>
                <a:cs typeface="Times New Roman" panose="02020603050405020304" pitchFamily="18" charset="0"/>
              </a:rPr>
              <a:t>  31sách </a:t>
            </a: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tập</a:t>
            </a: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Hoàn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thiện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đoạn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phần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vận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dụng</a:t>
            </a:r>
            <a:endParaRPr lang="en-US" sz="3200" dirty="0" smtClean="0">
              <a:latin typeface="Times New Roman" panose="02020603050405020304" pitchFamily="18" charset="0"/>
              <a:cs typeface="Times New Roman" panose="02020603050405020304" pitchFamily="18" charset="0"/>
            </a:endParaRPr>
          </a:p>
          <a:p>
            <a:pPr marL="457200" indent="-457200">
              <a:buFontTx/>
              <a:buChar char="-"/>
            </a:pPr>
            <a:r>
              <a:rPr lang="en-US" sz="3200" dirty="0" err="1" smtClean="0">
                <a:latin typeface="Times New Roman" panose="02020603050405020304" pitchFamily="18" charset="0"/>
                <a:cs typeface="Times New Roman" panose="02020603050405020304" pitchFamily="18" charset="0"/>
              </a:rPr>
              <a:t>Chuẩn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bị</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10 Hi </a:t>
            </a:r>
            <a:r>
              <a:rPr lang="en-US" sz="3200" dirty="0" err="1" smtClean="0">
                <a:latin typeface="Times New Roman" panose="02020603050405020304" pitchFamily="18" charset="0"/>
                <a:cs typeface="Times New Roman" panose="02020603050405020304" pitchFamily="18" charset="0"/>
              </a:rPr>
              <a:t>Lạp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cổ</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đại</a:t>
            </a: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Nhóm</a:t>
            </a:r>
            <a:r>
              <a:rPr lang="en-US" sz="3200" dirty="0" smtClean="0">
                <a:latin typeface="Times New Roman" panose="02020603050405020304" pitchFamily="18" charset="0"/>
                <a:cs typeface="Times New Roman" panose="02020603050405020304" pitchFamily="18" charset="0"/>
              </a:rPr>
              <a:t> 1, 2 so </a:t>
            </a:r>
            <a:r>
              <a:rPr lang="en-US" sz="3200" dirty="0" err="1" smtClean="0">
                <a:latin typeface="Times New Roman" panose="02020603050405020304" pitchFamily="18" charset="0"/>
                <a:cs typeface="Times New Roman" panose="02020603050405020304" pitchFamily="18" charset="0"/>
              </a:rPr>
              <a:t>sánh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điều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kiện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tự</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nhiên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Hi </a:t>
            </a:r>
            <a:r>
              <a:rPr lang="en-US" sz="3200" dirty="0" err="1" smtClean="0">
                <a:latin typeface="Times New Roman" panose="02020603050405020304" pitchFamily="18" charset="0"/>
                <a:cs typeface="Times New Roman" panose="02020603050405020304" pitchFamily="18" charset="0"/>
              </a:rPr>
              <a:t>Lạp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Trung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Quốc</a:t>
            </a: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Nhóm</a:t>
            </a:r>
            <a:r>
              <a:rPr lang="en-US" sz="3200" dirty="0" smtClean="0">
                <a:latin typeface="Times New Roman" panose="02020603050405020304" pitchFamily="18" charset="0"/>
                <a:cs typeface="Times New Roman" panose="02020603050405020304" pitchFamily="18" charset="0"/>
              </a:rPr>
              <a:t> 3, 4: </a:t>
            </a:r>
            <a:r>
              <a:rPr lang="en-US" sz="3200" dirty="0" err="1" smtClean="0">
                <a:latin typeface="Times New Roman" panose="02020603050405020304" pitchFamily="18" charset="0"/>
                <a:cs typeface="Times New Roman" panose="02020603050405020304" pitchFamily="18" charset="0"/>
              </a:rPr>
              <a:t>nghiên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cứ</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sự</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đời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nước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thành</a:t>
            </a:r>
            <a:r>
              <a:rPr lang="en-US" sz="3200" dirty="0" smtClean="0">
                <a:latin typeface="Times New Roman" panose="02020603050405020304" pitchFamily="18" charset="0"/>
                <a:cs typeface="Times New Roman" panose="02020603050405020304" pitchFamily="18" charset="0"/>
              </a:rPr>
              <a:t> bang.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902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00"/>
            <a:ext cx="861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dirty="0">
                <a:solidFill>
                  <a:srgbClr val="0070C0"/>
                </a:solidFill>
                <a:latin typeface="Times New Roman" pitchFamily="18" charset="0"/>
                <a:cs typeface="Times New Roman" pitchFamily="18" charset="0"/>
              </a:rPr>
              <a:t>1. </a:t>
            </a:r>
            <a:r>
              <a:rPr lang="en-US" sz="2800" b="1" dirty="0" err="1">
                <a:solidFill>
                  <a:srgbClr val="0070C0"/>
                </a:solidFill>
                <a:latin typeface="Times New Roman" pitchFamily="18" charset="0"/>
                <a:cs typeface="Times New Roman" pitchFamily="18" charset="0"/>
              </a:rPr>
              <a:t>Điều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kiện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tự</a:t>
            </a:r>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nhiên</a:t>
            </a:r>
            <a:endParaRPr lang="en-US" sz="2800" dirty="0" smtClean="0">
              <a:solidFill>
                <a:srgbClr val="0070C0"/>
              </a:solidFill>
              <a:effectLst/>
              <a:latin typeface="Times New Roman" pitchFamily="18" charset="0"/>
              <a:cs typeface="Times New Roman" pitchFamily="18" charset="0"/>
            </a:endParaRPr>
          </a:p>
        </p:txBody>
      </p:sp>
      <p:sp>
        <p:nvSpPr>
          <p:cNvPr id="7" name="TextBox 6"/>
          <p:cNvSpPr txBox="1"/>
          <p:nvPr/>
        </p:nvSpPr>
        <p:spPr>
          <a:xfrm>
            <a:off x="76203" y="1828800"/>
            <a:ext cx="9072154" cy="1569660"/>
          </a:xfrm>
          <a:prstGeom prst="rect">
            <a:avLst/>
          </a:prstGeom>
          <a:noFill/>
        </p:spPr>
        <p:txBody>
          <a:bodyPr wrap="square" rtlCol="0">
            <a:spAutoFit/>
          </a:bodyPr>
          <a:lstStyle/>
          <a:p>
            <a:pPr algn="just"/>
            <a:r>
              <a:rPr lang="en-US" sz="3200" dirty="0" smtClean="0">
                <a:latin typeface="Times New Roman" pitchFamily="18" charset="0"/>
                <a:cs typeface="Times New Roman" pitchFamily="18" charset="0"/>
              </a:rPr>
              <a:t>- </a:t>
            </a:r>
            <a:r>
              <a:rPr lang="vi-VN" sz="3200" dirty="0">
                <a:latin typeface="Times New Roman" pitchFamily="18" charset="0"/>
                <a:cs typeface="Times New Roman" pitchFamily="18" charset="0"/>
              </a:rPr>
              <a:t>Những nhà nước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cổ</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đầu</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tiên ra đời </a:t>
            </a:r>
            <a:r>
              <a:rPr lang="en-US" sz="3200" dirty="0">
                <a:latin typeface="Times New Roman" pitchFamily="18" charset="0"/>
                <a:cs typeface="Times New Roman" pitchFamily="18" charset="0"/>
              </a:rPr>
              <a:t>ở </a:t>
            </a:r>
            <a:r>
              <a:rPr lang="en-US" sz="3200" dirty="0" err="1">
                <a:latin typeface="Times New Roman" pitchFamily="18" charset="0"/>
                <a:cs typeface="Times New Roman" pitchFamily="18" charset="0"/>
              </a:rPr>
              <a:t>lưu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vực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Hoàng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Hà</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tiếp đó là ở hạ lưu </a:t>
            </a:r>
            <a:r>
              <a:rPr lang="en-US" sz="3200" dirty="0" err="1">
                <a:latin typeface="Times New Roman" pitchFamily="18" charset="0"/>
                <a:cs typeface="Times New Roman" pitchFamily="18" charset="0"/>
              </a:rPr>
              <a:t>sông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Giang</a:t>
            </a:r>
            <a:r>
              <a:rPr lang="en-US" sz="3200" dirty="0">
                <a:latin typeface="Times New Roman" pitchFamily="18" charset="0"/>
                <a:cs typeface="Times New Roman" pitchFamily="18" charset="0"/>
              </a:rPr>
              <a:t>. </a:t>
            </a:r>
          </a:p>
        </p:txBody>
      </p:sp>
    </p:spTree>
    <p:extLst>
      <p:ext uri="{BB962C8B-B14F-4D97-AF65-F5344CB8AC3E}">
        <p14:creationId xmlns:p14="http://schemas.microsoft.com/office/powerpoint/2010/main" val="229346716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42"/>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800" b="1" dirty="0">
                <a:solidFill>
                  <a:srgbClr val="0070C0"/>
                </a:solidFill>
                <a:latin typeface="Times New Roman" pitchFamily="18" charset="0"/>
                <a:cs typeface="Times New Roman" pitchFamily="18" charset="0"/>
              </a:rPr>
              <a:t>2. </a:t>
            </a:r>
            <a:r>
              <a:rPr lang="vi-VN" sz="2800" b="1" dirty="0">
                <a:solidFill>
                  <a:srgbClr val="0070C0"/>
                </a:solidFill>
                <a:latin typeface="Times New Roman" pitchFamily="18" charset="0"/>
                <a:cs typeface="Times New Roman" pitchFamily="18" charset="0"/>
              </a:rPr>
              <a:t>Quá trình thống nhất và sự xác lập chế độ phong kiến dưới thời </a:t>
            </a:r>
            <a:r>
              <a:rPr lang="en-US" sz="2800" b="1" dirty="0" err="1">
                <a:solidFill>
                  <a:srgbClr val="0070C0"/>
                </a:solidFill>
                <a:latin typeface="Times New Roman" pitchFamily="18" charset="0"/>
                <a:cs typeface="Times New Roman" pitchFamily="18" charset="0"/>
              </a:rPr>
              <a:t>Tần</a:t>
            </a:r>
            <a:r>
              <a:rPr lang="en-US" sz="2800" b="1" dirty="0">
                <a:solidFill>
                  <a:srgbClr val="0070C0"/>
                </a:solidFill>
                <a:latin typeface="Times New Roman" pitchFamily="18" charset="0"/>
                <a:cs typeface="Times New Roman" pitchFamily="18" charset="0"/>
              </a:rPr>
              <a:t> </a:t>
            </a:r>
            <a:r>
              <a:rPr lang="vi-VN" sz="2800" b="1" dirty="0">
                <a:solidFill>
                  <a:srgbClr val="0070C0"/>
                </a:solidFill>
                <a:latin typeface="Times New Roman" pitchFamily="18" charset="0"/>
                <a:cs typeface="Times New Roman" pitchFamily="18" charset="0"/>
              </a:rPr>
              <a:t>Thủy Hoàng</a:t>
            </a:r>
            <a:endParaRPr lang="en-US" sz="2800" dirty="0" smtClean="0">
              <a:solidFill>
                <a:srgbClr val="0070C0"/>
              </a:solidFill>
              <a:effectLst/>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7107"/>
            <a:ext cx="9144000" cy="467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165380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42"/>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800" b="1" dirty="0">
                <a:solidFill>
                  <a:srgbClr val="0070C0"/>
                </a:solidFill>
                <a:latin typeface="Times New Roman" pitchFamily="18" charset="0"/>
                <a:cs typeface="Times New Roman" pitchFamily="18" charset="0"/>
              </a:rPr>
              <a:t>2. </a:t>
            </a:r>
            <a:r>
              <a:rPr lang="vi-VN" sz="2800" b="1" dirty="0">
                <a:solidFill>
                  <a:srgbClr val="0070C0"/>
                </a:solidFill>
                <a:latin typeface="Times New Roman" pitchFamily="18" charset="0"/>
                <a:cs typeface="Times New Roman" pitchFamily="18" charset="0"/>
              </a:rPr>
              <a:t>Quá trình thống nhất và sự xác lập chế độ phong kiến dưới thời </a:t>
            </a:r>
            <a:r>
              <a:rPr lang="en-US" sz="2800" b="1" dirty="0" err="1">
                <a:solidFill>
                  <a:srgbClr val="0070C0"/>
                </a:solidFill>
                <a:latin typeface="Times New Roman" pitchFamily="18" charset="0"/>
                <a:cs typeface="Times New Roman" pitchFamily="18" charset="0"/>
              </a:rPr>
              <a:t>Tần</a:t>
            </a:r>
            <a:r>
              <a:rPr lang="en-US" sz="2800" b="1" dirty="0">
                <a:solidFill>
                  <a:srgbClr val="0070C0"/>
                </a:solidFill>
                <a:latin typeface="Times New Roman" pitchFamily="18" charset="0"/>
                <a:cs typeface="Times New Roman" pitchFamily="18" charset="0"/>
              </a:rPr>
              <a:t> </a:t>
            </a:r>
            <a:r>
              <a:rPr lang="vi-VN" sz="2800" b="1" dirty="0">
                <a:solidFill>
                  <a:srgbClr val="0070C0"/>
                </a:solidFill>
                <a:latin typeface="Times New Roman" pitchFamily="18" charset="0"/>
                <a:cs typeface="Times New Roman" pitchFamily="18" charset="0"/>
              </a:rPr>
              <a:t>Thủy Hoàng</a:t>
            </a:r>
            <a:endParaRPr lang="en-US" sz="2800" dirty="0" smtClean="0">
              <a:solidFill>
                <a:srgbClr val="0070C0"/>
              </a:solidFill>
              <a:effectLst/>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7148"/>
            <a:ext cx="9144000" cy="476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2133534"/>
            <a:ext cx="4572000" cy="1908215"/>
          </a:xfrm>
          <a:prstGeom prst="rect">
            <a:avLst/>
          </a:prstGeom>
          <a:solidFill>
            <a:schemeClr val="bg1"/>
          </a:solidFill>
          <a:ln>
            <a:solidFill>
              <a:schemeClr val="tx1"/>
            </a:solidFill>
          </a:ln>
        </p:spPr>
        <p:txBody>
          <a:bodyPr wrap="square" rtlCol="0">
            <a:spAutoFit/>
          </a:bodyPr>
          <a:lstStyle/>
          <a:p>
            <a:pPr algn="ctr"/>
            <a:r>
              <a:rPr lang="en-US" sz="2800" b="1" dirty="0" smtClean="0">
                <a:solidFill>
                  <a:srgbClr val="FF0000"/>
                </a:solidFill>
                <a:latin typeface="Times New Roman" pitchFamily="18" charset="0"/>
                <a:cs typeface="Times New Roman" pitchFamily="18" charset="0"/>
              </a:rPr>
              <a:t>PHIẾU HỌC TẬP</a:t>
            </a:r>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08888273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8915400" cy="762000"/>
          </a:xfrm>
        </p:spPr>
        <p:txBody>
          <a:bodyPr>
            <a:noAutofit/>
          </a:bodyPr>
          <a:lstStyle/>
          <a:p>
            <a:r>
              <a:rPr lang="en-US" sz="3000" b="1" dirty="0">
                <a:solidFill>
                  <a:srgbClr val="FF0000"/>
                </a:solidFill>
                <a:latin typeface="Times New Roman" pitchFamily="18" charset="0"/>
                <a:cs typeface="Times New Roman" pitchFamily="18" charset="0"/>
              </a:rPr>
              <a:t>BÀI </a:t>
            </a:r>
            <a:r>
              <a:rPr lang="en-US" sz="3000" b="1" dirty="0" smtClean="0">
                <a:solidFill>
                  <a:srgbClr val="FF0000"/>
                </a:solidFill>
                <a:latin typeface="Times New Roman" pitchFamily="18" charset="0"/>
                <a:cs typeface="Times New Roman" pitchFamily="18" charset="0"/>
              </a:rPr>
              <a:t>9</a:t>
            </a:r>
            <a:r>
              <a:rPr lang="en-US" sz="3000" dirty="0" smtClean="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TRUNG </a:t>
            </a:r>
            <a:r>
              <a:rPr lang="en-US" sz="3000" b="1" dirty="0">
                <a:solidFill>
                  <a:srgbClr val="FF0000"/>
                </a:solidFill>
                <a:latin typeface="Times New Roman" pitchFamily="18" charset="0"/>
                <a:cs typeface="Times New Roman" pitchFamily="18" charset="0"/>
              </a:rPr>
              <a:t>QUỐC TỪ THỜI CỔ </a:t>
            </a:r>
            <a:r>
              <a:rPr lang="en-US" sz="3000" b="1" dirty="0" smtClean="0">
                <a:solidFill>
                  <a:srgbClr val="FF0000"/>
                </a:solidFill>
                <a:latin typeface="Times New Roman" pitchFamily="18" charset="0"/>
                <a:cs typeface="Times New Roman" pitchFamily="18" charset="0"/>
              </a:rPr>
              <a:t>ĐẠI</a:t>
            </a:r>
            <a:br>
              <a:rPr lang="en-US" sz="3000" b="1" dirty="0" smtClean="0">
                <a:solidFill>
                  <a:srgbClr val="FF0000"/>
                </a:solidFill>
                <a:latin typeface="Times New Roman" pitchFamily="18" charset="0"/>
                <a:cs typeface="Times New Roman" pitchFamily="18" charset="0"/>
              </a:rPr>
            </a:br>
            <a:r>
              <a:rPr lang="en-US" sz="3000" b="1" dirty="0" smtClean="0">
                <a:solidFill>
                  <a:srgbClr val="FF0000"/>
                </a:solidFill>
                <a:latin typeface="Times New Roman" pitchFamily="18" charset="0"/>
                <a:cs typeface="Times New Roman" pitchFamily="18" charset="0"/>
              </a:rPr>
              <a:t> </a:t>
            </a:r>
            <a:r>
              <a:rPr lang="en-US" sz="3000" b="1" dirty="0">
                <a:solidFill>
                  <a:srgbClr val="FF0000"/>
                </a:solidFill>
                <a:latin typeface="Times New Roman" pitchFamily="18" charset="0"/>
                <a:cs typeface="Times New Roman" pitchFamily="18" charset="0"/>
              </a:rPr>
              <a:t>ĐẾN THẾ KỈ VII </a:t>
            </a:r>
            <a:endParaRPr lang="en-US" sz="3000" dirty="0">
              <a:solidFill>
                <a:srgbClr val="FF0000"/>
              </a:solidFill>
              <a:latin typeface="Times New Roman" pitchFamily="18" charset="0"/>
              <a:cs typeface="Times New Roman" pitchFamily="18" charset="0"/>
            </a:endParaRPr>
          </a:p>
        </p:txBody>
      </p:sp>
      <p:sp>
        <p:nvSpPr>
          <p:cNvPr id="2" name="TextBox 1"/>
          <p:cNvSpPr txBox="1">
            <a:spLocks noChangeArrowheads="1"/>
          </p:cNvSpPr>
          <p:nvPr/>
        </p:nvSpPr>
        <p:spPr bwMode="auto">
          <a:xfrm>
            <a:off x="228600" y="1143042"/>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800" b="1" dirty="0">
                <a:solidFill>
                  <a:srgbClr val="0070C0"/>
                </a:solidFill>
                <a:latin typeface="Times New Roman" pitchFamily="18" charset="0"/>
                <a:cs typeface="Times New Roman" pitchFamily="18" charset="0"/>
              </a:rPr>
              <a:t>2. </a:t>
            </a:r>
            <a:r>
              <a:rPr lang="vi-VN" sz="2800" b="1" dirty="0">
                <a:solidFill>
                  <a:srgbClr val="0070C0"/>
                </a:solidFill>
                <a:latin typeface="Times New Roman" pitchFamily="18" charset="0"/>
                <a:cs typeface="Times New Roman" pitchFamily="18" charset="0"/>
              </a:rPr>
              <a:t>Quá trình thống nhất và sự xác lập chế độ phong kiến dưới thời </a:t>
            </a:r>
            <a:r>
              <a:rPr lang="en-US" sz="2800" b="1" dirty="0" err="1">
                <a:solidFill>
                  <a:srgbClr val="0070C0"/>
                </a:solidFill>
                <a:latin typeface="Times New Roman" pitchFamily="18" charset="0"/>
                <a:cs typeface="Times New Roman" pitchFamily="18" charset="0"/>
              </a:rPr>
              <a:t>Tần</a:t>
            </a:r>
            <a:r>
              <a:rPr lang="en-US" sz="2800" b="1" dirty="0">
                <a:solidFill>
                  <a:srgbClr val="0070C0"/>
                </a:solidFill>
                <a:latin typeface="Times New Roman" pitchFamily="18" charset="0"/>
                <a:cs typeface="Times New Roman" pitchFamily="18" charset="0"/>
              </a:rPr>
              <a:t> </a:t>
            </a:r>
            <a:r>
              <a:rPr lang="vi-VN" sz="2800" b="1" dirty="0">
                <a:solidFill>
                  <a:srgbClr val="0070C0"/>
                </a:solidFill>
                <a:latin typeface="Times New Roman" pitchFamily="18" charset="0"/>
                <a:cs typeface="Times New Roman" pitchFamily="18" charset="0"/>
              </a:rPr>
              <a:t>Thủy Hoàng</a:t>
            </a:r>
            <a:endParaRPr lang="en-US" sz="2800" dirty="0" smtClean="0">
              <a:solidFill>
                <a:srgbClr val="0070C0"/>
              </a:solidFill>
              <a:effectLst/>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7148"/>
            <a:ext cx="9144000" cy="476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2133534"/>
            <a:ext cx="4572000" cy="1908215"/>
          </a:xfrm>
          <a:prstGeom prst="rect">
            <a:avLst/>
          </a:prstGeom>
          <a:solidFill>
            <a:schemeClr val="bg1"/>
          </a:solidFill>
          <a:ln>
            <a:solidFill>
              <a:schemeClr val="tx1"/>
            </a:solidFill>
          </a:ln>
        </p:spPr>
        <p:txBody>
          <a:bodyPr wrap="square" rtlCol="0">
            <a:spAutoFit/>
          </a:bodyPr>
          <a:lstStyle/>
          <a:p>
            <a:pPr algn="ctr"/>
            <a:r>
              <a:rPr lang="en-US" sz="2800" b="1" dirty="0" smtClean="0">
                <a:solidFill>
                  <a:srgbClr val="FF0000"/>
                </a:solidFill>
                <a:latin typeface="Times New Roman" pitchFamily="18" charset="0"/>
                <a:cs typeface="Times New Roman" pitchFamily="18" charset="0"/>
              </a:rPr>
              <a:t>PHIẾU HỌC TẬP</a:t>
            </a:r>
          </a:p>
          <a:p>
            <a:endParaRPr lang="en-US" dirty="0"/>
          </a:p>
          <a:p>
            <a:endParaRPr lang="en-US" dirty="0" smtClean="0"/>
          </a:p>
          <a:p>
            <a:endParaRPr lang="en-US" dirty="0"/>
          </a:p>
          <a:p>
            <a:endParaRPr lang="en-US" dirty="0" smtClean="0"/>
          </a:p>
          <a:p>
            <a:endParaRPr lang="en-US" dirty="0"/>
          </a:p>
        </p:txBody>
      </p:sp>
      <p:sp>
        <p:nvSpPr>
          <p:cNvPr id="4" name="TextBox 3"/>
          <p:cNvSpPr txBox="1"/>
          <p:nvPr/>
        </p:nvSpPr>
        <p:spPr>
          <a:xfrm>
            <a:off x="304800" y="5410199"/>
            <a:ext cx="1371600" cy="1446550"/>
          </a:xfrm>
          <a:prstGeom prst="rect">
            <a:avLst/>
          </a:prstGeom>
          <a:solidFill>
            <a:schemeClr val="bg1"/>
          </a:solidFill>
          <a:ln>
            <a:solidFill>
              <a:schemeClr val="bg1"/>
            </a:solidFill>
          </a:ln>
        </p:spPr>
        <p:txBody>
          <a:bodyPr wrap="square" rtlCol="0">
            <a:spAutoFit/>
          </a:bodyPr>
          <a:lstStyle/>
          <a:p>
            <a:pPr algn="ctr"/>
            <a:r>
              <a:rPr lang="en-US" sz="2000" dirty="0" err="1" smtClean="0">
                <a:latin typeface="Times New Roman" pitchFamily="18" charset="0"/>
                <a:cs typeface="Times New Roman" pitchFamily="18" charset="0"/>
              </a:rPr>
              <a:t>Tần</a:t>
            </a:r>
            <a:endParaRPr lang="en-US" sz="2000" dirty="0" smtClean="0">
              <a:latin typeface="Times New Roman" pitchFamily="18" charset="0"/>
              <a:cs typeface="Times New Roman" pitchFamily="18" charset="0"/>
            </a:endParaRPr>
          </a:p>
          <a:p>
            <a:pPr algn="ctr"/>
            <a:endParaRPr lang="en-US" sz="2000" dirty="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p:txBody>
      </p:sp>
      <p:sp>
        <p:nvSpPr>
          <p:cNvPr id="7" name="TextBox 6"/>
          <p:cNvSpPr txBox="1"/>
          <p:nvPr/>
        </p:nvSpPr>
        <p:spPr>
          <a:xfrm>
            <a:off x="1752602" y="5410199"/>
            <a:ext cx="1317003" cy="1446550"/>
          </a:xfrm>
          <a:prstGeom prst="rect">
            <a:avLst/>
          </a:prstGeom>
          <a:solidFill>
            <a:schemeClr val="bg1"/>
          </a:solidFill>
          <a:ln>
            <a:solidFill>
              <a:schemeClr val="bg1"/>
            </a:solidFill>
          </a:ln>
        </p:spPr>
        <p:txBody>
          <a:bodyPr wrap="square" rtlCol="0">
            <a:spAutoFit/>
          </a:bodyPr>
          <a:lstStyle/>
          <a:p>
            <a:pPr algn="ctr"/>
            <a:r>
              <a:rPr lang="en-US" sz="2000" dirty="0" err="1" smtClean="0">
                <a:latin typeface="Times New Roman" pitchFamily="18" charset="0"/>
                <a:cs typeface="Times New Roman" pitchFamily="18" charset="0"/>
              </a:rPr>
              <a:t>Tần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Thủy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Hoàng</a:t>
            </a:r>
            <a:endParaRPr lang="en-US" sz="2000" dirty="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p:txBody>
      </p:sp>
      <p:sp>
        <p:nvSpPr>
          <p:cNvPr id="8" name="TextBox 7"/>
          <p:cNvSpPr txBox="1"/>
          <p:nvPr/>
        </p:nvSpPr>
        <p:spPr>
          <a:xfrm>
            <a:off x="3200400" y="5413626"/>
            <a:ext cx="1371600" cy="1446550"/>
          </a:xfrm>
          <a:prstGeom prst="rect">
            <a:avLst/>
          </a:prstGeom>
          <a:solidFill>
            <a:schemeClr val="bg1"/>
          </a:solidFill>
          <a:ln>
            <a:solidFill>
              <a:schemeClr val="bg1"/>
            </a:solidFill>
          </a:ln>
        </p:spPr>
        <p:txBody>
          <a:bodyPr wrap="square" rtlCol="0">
            <a:spAutoFit/>
          </a:bodyPr>
          <a:lstStyle/>
          <a:p>
            <a:pPr algn="ctr"/>
            <a:r>
              <a:rPr lang="en-US" sz="2000" dirty="0" smtClean="0">
                <a:latin typeface="Times New Roman" pitchFamily="18" charset="0"/>
                <a:cs typeface="Times New Roman" pitchFamily="18" charset="0"/>
              </a:rPr>
              <a:t>221.TCN</a:t>
            </a:r>
          </a:p>
          <a:p>
            <a:pPr algn="ctr"/>
            <a:endParaRPr lang="en-US" sz="2000" dirty="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endParaRPr lang="en-US" sz="2800" dirty="0" smtClean="0">
              <a:latin typeface="Times New Roman" pitchFamily="18" charset="0"/>
              <a:cs typeface="Times New Roman" pitchFamily="18" charset="0"/>
            </a:endParaRPr>
          </a:p>
        </p:txBody>
      </p:sp>
      <p:sp>
        <p:nvSpPr>
          <p:cNvPr id="9" name="TextBox 8"/>
          <p:cNvSpPr txBox="1"/>
          <p:nvPr/>
        </p:nvSpPr>
        <p:spPr>
          <a:xfrm>
            <a:off x="7598628" y="5410199"/>
            <a:ext cx="1392972" cy="1569660"/>
          </a:xfrm>
          <a:prstGeom prst="rect">
            <a:avLst/>
          </a:prstGeom>
          <a:solidFill>
            <a:schemeClr val="bg1"/>
          </a:solidFill>
          <a:ln>
            <a:solidFill>
              <a:schemeClr val="bg1"/>
            </a:solidFill>
          </a:ln>
        </p:spPr>
        <p:txBody>
          <a:bodyPr wrap="square" rtlCol="0">
            <a:spAutoFit/>
          </a:bodyPr>
          <a:lstStyle/>
          <a:p>
            <a:pPr algn="just"/>
            <a:r>
              <a:rPr lang="en-US" sz="1600" dirty="0" err="1">
                <a:latin typeface="Times New Roman" pitchFamily="18" charset="0"/>
                <a:cs typeface="Times New Roman" pitchFamily="18" charset="0"/>
              </a:rPr>
              <a:t>thống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lãnh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thổ</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đặt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nền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móng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thống</a:t>
            </a:r>
            <a:r>
              <a:rPr lang="en-US" sz="1600" dirty="0" smtClean="0">
                <a:latin typeface="Times New Roman" pitchFamily="18" charset="0"/>
                <a:cs typeface="Times New Roman" pitchFamily="18" charset="0"/>
              </a:rPr>
              <a:t> </a:t>
            </a:r>
            <a:r>
              <a:rPr lang="en-US" sz="1600" dirty="0" err="1">
                <a:latin typeface="Times New Roman" pitchFamily="18" charset="0"/>
                <a:cs typeface="Times New Roman" pitchFamily="18" charset="0"/>
              </a:rPr>
              <a:t>nhất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toàn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Trung</a:t>
            </a:r>
            <a:r>
              <a:rPr lang="en-US" sz="1600" dirty="0">
                <a:latin typeface="Times New Roman" pitchFamily="18" charset="0"/>
                <a:cs typeface="Times New Roman" pitchFamily="18" charset="0"/>
              </a:rPr>
              <a:t> </a:t>
            </a:r>
            <a:r>
              <a:rPr lang="en-US" sz="1600" dirty="0" err="1" smtClean="0">
                <a:latin typeface="Times New Roman" pitchFamily="18" charset="0"/>
                <a:cs typeface="Times New Roman" pitchFamily="18" charset="0"/>
              </a:rPr>
              <a:t>Quốc</a:t>
            </a:r>
            <a:r>
              <a:rPr lang="en-US" sz="1600" dirty="0" smtClean="0">
                <a:latin typeface="Times New Roman" pitchFamily="18" charset="0"/>
                <a:cs typeface="Times New Roman" pitchFamily="18" charset="0"/>
              </a:rPr>
              <a:t>   </a:t>
            </a:r>
          </a:p>
        </p:txBody>
      </p:sp>
      <p:sp>
        <p:nvSpPr>
          <p:cNvPr id="10" name="TextBox 9"/>
          <p:cNvSpPr txBox="1"/>
          <p:nvPr/>
        </p:nvSpPr>
        <p:spPr>
          <a:xfrm>
            <a:off x="4709177" y="5413647"/>
            <a:ext cx="1386841" cy="1569660"/>
          </a:xfrm>
          <a:prstGeom prst="rect">
            <a:avLst/>
          </a:prstGeom>
          <a:solidFill>
            <a:schemeClr val="bg1"/>
          </a:solidFill>
          <a:ln>
            <a:solidFill>
              <a:schemeClr val="bg1"/>
            </a:solidFill>
          </a:ln>
        </p:spPr>
        <p:txBody>
          <a:bodyPr wrap="square" rtlCol="0">
            <a:spAutoFit/>
          </a:bodyPr>
          <a:lstStyle/>
          <a:p>
            <a:pPr algn="just"/>
            <a:r>
              <a:rPr lang="en-US" sz="1600" dirty="0" err="1" smtClean="0">
                <a:latin typeface="Times New Roman" pitchFamily="18" charset="0"/>
                <a:cs typeface="Times New Roman" pitchFamily="18" charset="0"/>
              </a:rPr>
              <a:t>Áp</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dụng</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chế</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độ</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đo</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lường</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tiền</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tệ</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chữ</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viết</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pháp</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luật</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chung</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trong</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cả</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nước</a:t>
            </a:r>
            <a:endParaRPr lang="en-US" sz="1600" dirty="0" smtClean="0">
              <a:latin typeface="Times New Roman" pitchFamily="18" charset="0"/>
              <a:cs typeface="Times New Roman" pitchFamily="18" charset="0"/>
            </a:endParaRPr>
          </a:p>
        </p:txBody>
      </p:sp>
      <p:sp>
        <p:nvSpPr>
          <p:cNvPr id="11" name="TextBox 10"/>
          <p:cNvSpPr txBox="1"/>
          <p:nvPr/>
        </p:nvSpPr>
        <p:spPr>
          <a:xfrm>
            <a:off x="6197237" y="5410220"/>
            <a:ext cx="1371600" cy="1477328"/>
          </a:xfrm>
          <a:prstGeom prst="rect">
            <a:avLst/>
          </a:prstGeom>
          <a:solidFill>
            <a:schemeClr val="bg1"/>
          </a:solidFill>
          <a:ln>
            <a:solidFill>
              <a:schemeClr val="bg1"/>
            </a:solidFill>
          </a:ln>
        </p:spPr>
        <p:txBody>
          <a:bodyPr wrap="square" rtlCol="0">
            <a:spAutoFit/>
          </a:bodyPr>
          <a:lstStyle/>
          <a:p>
            <a:pPr algn="just"/>
            <a:r>
              <a:rPr lang="en-US" dirty="0" smtClean="0">
                <a:latin typeface="Times New Roman" pitchFamily="18" charset="0"/>
                <a:cs typeface="Times New Roman" pitchFamily="18" charset="0"/>
              </a:rPr>
              <a:t>TTH </a:t>
            </a:r>
            <a:r>
              <a:rPr lang="en-US" dirty="0" err="1" smtClean="0">
                <a:latin typeface="Times New Roman" pitchFamily="18" charset="0"/>
                <a:cs typeface="Times New Roman" pitchFamily="18" charset="0"/>
              </a:rPr>
              <a:t>thực</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hiện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sách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ngoại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đũa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chiếc</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351637853"/>
      </p:ext>
    </p:extLst>
  </p:cSld>
  <p:clrMapOvr>
    <a:masterClrMapping/>
  </p:clrMapOvr>
  <p:transition>
    <p:split orient="vert" dir="in"/>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1074</TotalTime>
  <Words>3072</Words>
  <Application>Microsoft Office PowerPoint</Application>
  <PresentationFormat>On-screen Show (4:3)</PresentationFormat>
  <Paragraphs>315</Paragraphs>
  <Slides>51</Slides>
  <Notes>7</Notes>
  <HiddenSlides>0</HiddenSlides>
  <MMClips>3</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51</vt:i4>
      </vt:variant>
    </vt:vector>
  </HeadingPairs>
  <TitlesOfParts>
    <vt:vector size="64" baseType="lpstr">
      <vt:lpstr>ＭＳ Ｐゴシック</vt:lpstr>
      <vt:lpstr>Arial</vt:lpstr>
      <vt:lpstr>Calibri</vt:lpstr>
      <vt:lpstr>Calibri Light</vt:lpstr>
      <vt:lpstr>Tahoma</vt:lpstr>
      <vt:lpstr>Times New Roman</vt:lpstr>
      <vt:lpstr>Office Theme</vt:lpstr>
      <vt:lpstr>1_Office Theme</vt:lpstr>
      <vt:lpstr>2_Office Theme</vt:lpstr>
      <vt:lpstr>3_Office Theme</vt:lpstr>
      <vt:lpstr>4_Office Theme</vt:lpstr>
      <vt:lpstr>5_Office Theme</vt:lpstr>
      <vt:lpstr>6_Office Theme</vt:lpstr>
      <vt:lpstr>PowerPoint Presentation</vt:lpstr>
      <vt:lpstr>BÀI 9: TRUNG QUỐC TỪ THỜI CỔ ĐẠI  ĐẾN THẾ KỈ VII </vt:lpstr>
      <vt:lpstr>BÀI 9: TRUNG QUỐC TỪ THỜI CỔ ĐẠI  ĐẾN THẾ KỈ VII </vt:lpstr>
      <vt:lpstr>BÀI 9: TRUNG QUỐC TỪ THỜI CỔ ĐẠI  ĐẾN THẾ KỈ VII </vt:lpstr>
      <vt:lpstr>BÀI 9: TRUNG QUỐC TỪ THỜI CỔ ĐẠI  ĐẾN THẾ KỈ VII </vt:lpstr>
      <vt:lpstr>BÀI 9: TRUNG QUỐC TỪ THỜI CỔ ĐẠI  ĐẾN THẾ KỈ VII </vt:lpstr>
      <vt:lpstr>BÀI 9: TRUNG QUỐC TỪ THỜI CỔ ĐẠI  ĐẾN THẾ KỈ VII </vt:lpstr>
      <vt:lpstr>BÀI 9: TRUNG QUỐC TỪ THỜI CỔ ĐẠI  ĐẾN THẾ KỈ VII </vt:lpstr>
      <vt:lpstr>BÀI 9: TRUNG QUỐC TỪ THỜI CỔ ĐẠI  ĐẾN THẾ KỈ VII </vt:lpstr>
      <vt:lpstr>BÀI 9: TRUNG QUỐC TỪ THỜI CỔ ĐẠI  ĐẾN THẾ KỈ VII </vt:lpstr>
      <vt:lpstr>BÀI 9: TRUNG QUỐC TỪ THỜI CỔ ĐẠI  ĐẾN THẾ KỈ VII </vt:lpstr>
      <vt:lpstr>PowerPoint Presentation</vt:lpstr>
      <vt:lpstr>PowerPoint Presentation</vt:lpstr>
      <vt:lpstr>PowerPoint Presentation</vt:lpstr>
      <vt:lpstr>PowerPoint Presentation</vt:lpstr>
      <vt:lpstr>TIẾT 19- BÀI 9: TRUNG QUỐC TỪ THỜI CỔ ĐẠI  ĐẾN THẾ KỈ VII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9: TRUNG QUỐC TỪ THỜI CỔ ĐẠI  ĐẾN THẾ KỈ VII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DELL</cp:lastModifiedBy>
  <cp:revision>97</cp:revision>
  <dcterms:created xsi:type="dcterms:W3CDTF">2021-07-19T08:13:53Z</dcterms:created>
  <dcterms:modified xsi:type="dcterms:W3CDTF">2023-02-16T09:46:04Z</dcterms:modified>
</cp:coreProperties>
</file>