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5" r:id="rId24"/>
    <p:sldId id="286" r:id="rId25"/>
    <p:sldId id="287" r:id="rId26"/>
    <p:sldId id="28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6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449DD-4CDE-412D-AE4D-F78E89E73526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09ED4-9D99-48C5-9ECE-F820B8C23E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34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D75C7D2-C77F-4AA0-BB8B-6D487D337BDF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D2C0BA9-114A-460B-B2B6-127222A91229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FF82E5D-9CAD-40F8-9A4C-9FA9CF8F534D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09ED4-9D99-48C5-9ECE-F820B8C23E5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A035A-00A3-452D-8EA6-EA0F4CF3A8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0E7C4-9DF4-462B-913F-0BF574AE27D5}" type="datetimeFigureOut">
              <a:rPr lang="en-US" smtClean="0"/>
              <a:pPr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8EF59-8325-4F34-B31A-AEEE602A7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Windows%2010\Desktop\M&#7889;i%20gh&#233;p%20&#273;inh%20t&#225;n%2001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d-powerpoint-dep-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371600" y="444500"/>
            <a:ext cx="6400800" cy="12414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CHỦ ĐỀ 2. TIẾT 23+24. BÀI 25+26: </a:t>
            </a: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MỐI GHÉP CỐ ĐỊNH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04800" y="2333625"/>
            <a:ext cx="4114800" cy="6096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I. MỐI GHÉP CỐ ĐỊNH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04800" y="2819400"/>
            <a:ext cx="8839200" cy="76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I. MỐI GHÉP KHÔNG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THÁO ĐƯỢC: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ghép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bằng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04800" y="3667125"/>
            <a:ext cx="8839200" cy="76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II. MỐI GHÉP 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THÁO ĐƯỢC: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ghép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bằng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ren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6" descr="images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4191000"/>
            <a:ext cx="2143125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Mối ghép đinh tán 0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8600" y="685800"/>
            <a:ext cx="8686800" cy="4953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7150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luồn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lỗ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búa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mũ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 descr="bo-dao-keo-uncle-bills-ka0075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726533"/>
            <a:ext cx="3429000" cy="3429000"/>
          </a:xfrm>
        </p:spPr>
      </p:pic>
      <p:pic>
        <p:nvPicPr>
          <p:cNvPr id="6" name="Content Placeholder 5" descr="xoong-noi-moi-mua4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04167" y="1447800"/>
            <a:ext cx="4514127" cy="2971800"/>
          </a:xfrm>
        </p:spPr>
      </p:pic>
      <p:sp>
        <p:nvSpPr>
          <p:cNvPr id="7" name="TextBox 6"/>
          <p:cNvSpPr txBox="1"/>
          <p:nvPr/>
        </p:nvSpPr>
        <p:spPr>
          <a:xfrm>
            <a:off x="457200" y="50292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7" descr="tau-hoa-dau-may-hoi-nuoc-se-hoat-dong-tren-doan-duong-sat-hue-da-nang-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781174"/>
            <a:ext cx="6858000" cy="38576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28800" y="11430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Nồi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hơi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>
          <a:xfrm rot="16200000" flipH="1">
            <a:off x="2097733" y="2021532"/>
            <a:ext cx="1443335" cy="609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43000" y="5953780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20" grpId="0"/>
      <p:bldP spid="2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200" dirty="0"/>
          </a:p>
        </p:txBody>
      </p:sp>
      <p:pic>
        <p:nvPicPr>
          <p:cNvPr id="5" name="Content Placeholder 4" descr="antd-cau-chuong-duong-248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4038600" cy="3294048"/>
          </a:xfrm>
        </p:spPr>
      </p:pic>
      <p:pic>
        <p:nvPicPr>
          <p:cNvPr id="6" name="Content Placeholder 5" descr="unnamed (2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70264" y="1600201"/>
            <a:ext cx="3394472" cy="3276599"/>
          </a:xfrm>
        </p:spPr>
      </p:pic>
      <p:sp>
        <p:nvSpPr>
          <p:cNvPr id="7" name="TextBox 6"/>
          <p:cNvSpPr txBox="1"/>
          <p:nvPr/>
        </p:nvSpPr>
        <p:spPr>
          <a:xfrm>
            <a:off x="609600" y="518160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13716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" y="27432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(SGK-87)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5105400" cy="609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III. MỐI GHÉP THÁO ĐƯỢC</a:t>
            </a:r>
          </a:p>
        </p:txBody>
      </p:sp>
      <p:pic>
        <p:nvPicPr>
          <p:cNvPr id="4" name="Content Placeholder 3" descr="Screenshot 2021-11-16 20395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270" y="2057400"/>
            <a:ext cx="8406530" cy="3030261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09600" y="762000"/>
            <a:ext cx="5105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Mối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bằng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0" y="114300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mối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5562600"/>
            <a:ext cx="8001000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93389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lông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6600" y="4964668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cấy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4964668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vít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5334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Bu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5" name="Content Placeholder 4" descr="Screenshot 2021-11-16 212309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0859" y="1996280"/>
            <a:ext cx="4362825" cy="3947320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981200"/>
            <a:ext cx="2362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600200" y="541020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lông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10800000" flipV="1">
            <a:off x="3429000" y="2362200"/>
            <a:ext cx="3581400" cy="990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 flipV="1">
            <a:off x="3352800" y="2743200"/>
            <a:ext cx="4191000" cy="838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 flipV="1">
            <a:off x="3352800" y="4343398"/>
            <a:ext cx="3429000" cy="3810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581400" y="1828800"/>
            <a:ext cx="10668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cxnSp>
        <p:nvCxnSpPr>
          <p:cNvPr id="24" name="Straight Arrow Connector 23"/>
          <p:cNvCxnSpPr>
            <a:stCxn id="22" idx="2"/>
          </p:cNvCxnSpPr>
          <p:nvPr/>
        </p:nvCxnSpPr>
        <p:spPr>
          <a:xfrm rot="5400000">
            <a:off x="3324255" y="2409855"/>
            <a:ext cx="971490" cy="609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76400" y="1981200"/>
            <a:ext cx="16764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đệm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cxnSp>
        <p:nvCxnSpPr>
          <p:cNvPr id="29" name="Straight Arrow Connector 28"/>
          <p:cNvCxnSpPr>
            <a:stCxn id="28" idx="2"/>
          </p:cNvCxnSpPr>
          <p:nvPr/>
        </p:nvCxnSpPr>
        <p:spPr>
          <a:xfrm rot="16200000" flipH="1">
            <a:off x="2257455" y="2638455"/>
            <a:ext cx="1200090" cy="685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6200" y="3254514"/>
            <a:ext cx="12192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3, 4</a:t>
            </a:r>
          </a:p>
        </p:txBody>
      </p:sp>
      <p:cxnSp>
        <p:nvCxnSpPr>
          <p:cNvPr id="36" name="Straight Arrow Connector 35"/>
          <p:cNvCxnSpPr>
            <a:stCxn id="35" idx="3"/>
          </p:cNvCxnSpPr>
          <p:nvPr/>
        </p:nvCxnSpPr>
        <p:spPr>
          <a:xfrm>
            <a:off x="1295400" y="3608457"/>
            <a:ext cx="685800" cy="7078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5" idx="3"/>
          </p:cNvCxnSpPr>
          <p:nvPr/>
        </p:nvCxnSpPr>
        <p:spPr>
          <a:xfrm>
            <a:off x="1295400" y="3608457"/>
            <a:ext cx="685800" cy="4914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52400" y="5105400"/>
            <a:ext cx="12192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cxnSp>
        <p:nvCxnSpPr>
          <p:cNvPr id="45" name="Straight Arrow Connector 44"/>
          <p:cNvCxnSpPr>
            <a:stCxn id="44" idx="3"/>
          </p:cNvCxnSpPr>
          <p:nvPr/>
        </p:nvCxnSpPr>
        <p:spPr>
          <a:xfrm flipV="1">
            <a:off x="1371600" y="4724400"/>
            <a:ext cx="1828800" cy="58105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itle 1"/>
          <p:cNvSpPr txBox="1">
            <a:spLocks/>
          </p:cNvSpPr>
          <p:nvPr/>
        </p:nvSpPr>
        <p:spPr>
          <a:xfrm>
            <a:off x="609600" y="990600"/>
            <a:ext cx="76962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Mối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lông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gồm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đai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ốc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(1),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vòng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đệm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(2), chi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(3,4),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lông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(5).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5" grpId="0"/>
      <p:bldP spid="44" grpId="0"/>
      <p:bldP spid="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shot 2021-11-16 215636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4800" y="152400"/>
            <a:ext cx="3962400" cy="3962400"/>
          </a:xfrm>
        </p:spPr>
      </p:pic>
      <p:pic>
        <p:nvPicPr>
          <p:cNvPr id="6" name="Content Placeholder 5" descr="Screenshot 2021-11-16 215724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15000" y="3506756"/>
            <a:ext cx="3048000" cy="2970244"/>
          </a:xfr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067" y="4267200"/>
            <a:ext cx="2404533" cy="2438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228600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667000" y="4191000"/>
            <a:ext cx="1752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(1),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đệm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(2), chi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(3, 4),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(6).</a:t>
            </a:r>
          </a:p>
        </p:txBody>
      </p:sp>
      <p:sp>
        <p:nvSpPr>
          <p:cNvPr id="12" name="Line 23"/>
          <p:cNvSpPr>
            <a:spLocks noChangeShapeType="1"/>
          </p:cNvSpPr>
          <p:nvPr/>
        </p:nvSpPr>
        <p:spPr bwMode="auto">
          <a:xfrm flipH="1">
            <a:off x="1219200" y="2133600"/>
            <a:ext cx="838200" cy="25908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23"/>
          <p:cNvSpPr>
            <a:spLocks noChangeShapeType="1"/>
          </p:cNvSpPr>
          <p:nvPr/>
        </p:nvSpPr>
        <p:spPr bwMode="auto">
          <a:xfrm flipH="1" flipV="1">
            <a:off x="6629400" y="2743200"/>
            <a:ext cx="76200" cy="16764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257800" y="6019800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(3, 4),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(7).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91000" y="3124200"/>
            <a:ext cx="1143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endParaRPr lang="en-US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>
            <a:stCxn id="16" idx="2"/>
          </p:cNvCxnSpPr>
          <p:nvPr/>
        </p:nvCxnSpPr>
        <p:spPr>
          <a:xfrm rot="16200000" flipH="1">
            <a:off x="4868793" y="3725793"/>
            <a:ext cx="1273314" cy="14859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6" idx="2"/>
          </p:cNvCxnSpPr>
          <p:nvPr/>
        </p:nvCxnSpPr>
        <p:spPr>
          <a:xfrm rot="16200000" flipH="1">
            <a:off x="5097393" y="3497193"/>
            <a:ext cx="816114" cy="14859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91400" y="3200400"/>
            <a:ext cx="10668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vít</a:t>
            </a:r>
            <a:endParaRPr lang="en-US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Straight Arrow Connector 24"/>
          <p:cNvCxnSpPr>
            <a:stCxn id="24" idx="2"/>
          </p:cNvCxnSpPr>
          <p:nvPr/>
        </p:nvCxnSpPr>
        <p:spPr>
          <a:xfrm rot="5400000">
            <a:off x="6943755" y="3438555"/>
            <a:ext cx="819090" cy="1143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4" idx="2"/>
          </p:cNvCxnSpPr>
          <p:nvPr/>
        </p:nvCxnSpPr>
        <p:spPr>
          <a:xfrm rot="5400000">
            <a:off x="7096154" y="3971956"/>
            <a:ext cx="1200092" cy="457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28600" y="152400"/>
            <a:ext cx="12954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đệm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32" name="Straight Arrow Connector 31"/>
          <p:cNvCxnSpPr>
            <a:stCxn id="31" idx="2"/>
          </p:cNvCxnSpPr>
          <p:nvPr/>
        </p:nvCxnSpPr>
        <p:spPr>
          <a:xfrm rot="16200000" flipH="1">
            <a:off x="638205" y="790605"/>
            <a:ext cx="1352490" cy="8763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352800" y="152400"/>
            <a:ext cx="9144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37" name="Straight Arrow Connector 36"/>
          <p:cNvCxnSpPr>
            <a:stCxn id="36" idx="2"/>
          </p:cNvCxnSpPr>
          <p:nvPr/>
        </p:nvCxnSpPr>
        <p:spPr>
          <a:xfrm rot="5400000">
            <a:off x="2409855" y="352455"/>
            <a:ext cx="1200090" cy="1600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828800" y="152400"/>
            <a:ext cx="10668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42" name="Straight Arrow Connector 41"/>
          <p:cNvCxnSpPr>
            <a:stCxn id="41" idx="2"/>
          </p:cNvCxnSpPr>
          <p:nvPr/>
        </p:nvCxnSpPr>
        <p:spPr>
          <a:xfrm rot="5400000">
            <a:off x="1762155" y="847755"/>
            <a:ext cx="895290" cy="304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16" idx="1"/>
          </p:cNvCxnSpPr>
          <p:nvPr/>
        </p:nvCxnSpPr>
        <p:spPr>
          <a:xfrm rot="10800000">
            <a:off x="3733800" y="1600203"/>
            <a:ext cx="457200" cy="187794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16" idx="1"/>
          </p:cNvCxnSpPr>
          <p:nvPr/>
        </p:nvCxnSpPr>
        <p:spPr>
          <a:xfrm rot="10800000">
            <a:off x="3581400" y="2895601"/>
            <a:ext cx="609600" cy="58254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/>
      <p:bldP spid="31" grpId="0"/>
      <p:bldP spid="36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457200"/>
            <a:ext cx="8382000" cy="2667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ren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(1),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(2),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(3,4), Bu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(5).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(1),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(2),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(3,4),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(6).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3048000"/>
            <a:ext cx="83820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đinh</a:t>
            </a:r>
            <a:r>
              <a:rPr lang="en-US" sz="28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(3,4),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Đinh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v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(7).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124200"/>
            <a:ext cx="8991600" cy="685800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4" name="Content Placeholder 3" descr="Screenshot 2021-11-16 203953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76200"/>
            <a:ext cx="8610600" cy="3103821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6200" y="38100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Giống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nhau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Đều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nối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bằng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ren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Khi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đều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luồn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qua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lỗ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3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2 chi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3 </a:t>
            </a:r>
            <a:r>
              <a:rPr kumimoji="0" lang="en-US" sz="240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4.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Rectangle 87"/>
          <p:cNvSpPr>
            <a:spLocks noChangeArrowheads="1"/>
          </p:cNvSpPr>
          <p:nvPr/>
        </p:nvSpPr>
        <p:spPr bwMode="auto">
          <a:xfrm>
            <a:off x="95633" y="4572000"/>
            <a:ext cx="17331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Khác</a:t>
            </a: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nhau</a:t>
            </a: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Arial" charset="0"/>
              </a:rPr>
              <a:t>:</a:t>
            </a:r>
          </a:p>
        </p:txBody>
      </p:sp>
      <p:graphicFrame>
        <p:nvGraphicFramePr>
          <p:cNvPr id="7" name="Group 38">
            <a:extLst>
              <a:ext uri="{FF2B5EF4-FFF2-40B4-BE49-F238E27FC236}">
                <a16:creationId xmlns:a16="http://schemas.microsoft.com/office/drawing/2014/main" id="{92564A92-6756-44A7-9118-917DEEEAFDA1}"/>
              </a:ext>
            </a:extLst>
          </p:cNvPr>
          <p:cNvGraphicFramePr>
            <a:graphicFrameLocks/>
          </p:cNvGraphicFramePr>
          <p:nvPr/>
        </p:nvGraphicFramePr>
        <p:xfrm>
          <a:off x="152400" y="5105400"/>
          <a:ext cx="8915400" cy="1600200"/>
        </p:xfrm>
        <a:graphic>
          <a:graphicData uri="http://schemas.openxmlformats.org/drawingml/2006/table">
            <a:tbl>
              <a:tblPr/>
              <a:tblGrid>
                <a:gridCol w="3116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8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05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Mối</a:t>
                      </a: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ghép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bu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lông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Mối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ghép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vít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cấy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Mối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ghép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đinh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vít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6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38125" y="6015335"/>
            <a:ext cx="3114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400" dirty="0">
                <a:latin typeface="Times New Roman" pitchFamily="18" charset="0"/>
                <a:cs typeface="Arial" charset="0"/>
              </a:rPr>
              <a:t>Chi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tiết</a:t>
            </a:r>
            <a:r>
              <a:rPr lang="en-US" altLang="en-US" sz="2400" dirty="0">
                <a:latin typeface="Times New Roman" pitchFamily="18" charset="0"/>
                <a:cs typeface="Arial" charset="0"/>
              </a:rPr>
              <a:t> 4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không</a:t>
            </a:r>
            <a:r>
              <a:rPr lang="en-US" altLang="en-US" sz="24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có</a:t>
            </a:r>
            <a:r>
              <a:rPr lang="en-US" altLang="en-US" sz="24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ren</a:t>
            </a:r>
            <a:endParaRPr lang="vi-VN" altLang="en-US" sz="2400" dirty="0">
              <a:latin typeface="Times New Roman" pitchFamily="18" charset="0"/>
              <a:cs typeface="Arial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16275" y="6015335"/>
            <a:ext cx="2803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400" dirty="0">
                <a:latin typeface="Times New Roman" pitchFamily="18" charset="0"/>
                <a:cs typeface="Arial" charset="0"/>
              </a:rPr>
              <a:t>Chi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tiết</a:t>
            </a:r>
            <a:r>
              <a:rPr lang="en-US" altLang="en-US" sz="2400" dirty="0">
                <a:latin typeface="Times New Roman" pitchFamily="18" charset="0"/>
                <a:cs typeface="Arial" charset="0"/>
              </a:rPr>
              <a:t> 4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có</a:t>
            </a:r>
            <a:r>
              <a:rPr lang="en-US" altLang="en-US" sz="24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ren</a:t>
            </a:r>
            <a:endParaRPr lang="vi-VN" altLang="en-US" sz="2400" dirty="0">
              <a:latin typeface="Times New Roman" pitchFamily="18" charset="0"/>
              <a:cs typeface="Arial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943600" y="5874603"/>
            <a:ext cx="30686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400" dirty="0">
                <a:latin typeface="Times New Roman" pitchFamily="18" charset="0"/>
                <a:cs typeface="Arial" charset="0"/>
              </a:rPr>
              <a:t>Chi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tiết</a:t>
            </a:r>
            <a:r>
              <a:rPr lang="en-US" altLang="en-US" sz="2400" dirty="0">
                <a:latin typeface="Times New Roman" pitchFamily="18" charset="0"/>
                <a:cs typeface="Arial" charset="0"/>
              </a:rPr>
              <a:t> 4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có</a:t>
            </a:r>
            <a:r>
              <a:rPr lang="en-US" altLang="en-US" sz="24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ren</a:t>
            </a:r>
            <a:r>
              <a:rPr lang="en-US" altLang="en-US" sz="2400" dirty="0">
                <a:latin typeface="Times New Roman" pitchFamily="18" charset="0"/>
                <a:cs typeface="Arial" charset="0"/>
              </a:rPr>
              <a:t>,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không</a:t>
            </a:r>
            <a:r>
              <a:rPr lang="en-US" altLang="en-US" sz="24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cần</a:t>
            </a:r>
            <a:r>
              <a:rPr lang="en-US" altLang="en-US" sz="24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đai</a:t>
            </a:r>
            <a:r>
              <a:rPr lang="en-US" altLang="en-US" sz="24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Arial" charset="0"/>
              </a:rPr>
              <a:t>ốc</a:t>
            </a:r>
            <a:endParaRPr lang="vi-VN" altLang="en-US" sz="2400" dirty="0"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8" descr="BULONG"/>
          <p:cNvPicPr>
            <a:picLocks noChangeAspect="1" noChangeArrowheads="1"/>
          </p:cNvPicPr>
          <p:nvPr/>
        </p:nvPicPr>
        <p:blipFill>
          <a:blip r:embed="rId2">
            <a:lum contrast="18000"/>
          </a:blip>
          <a:srcRect/>
          <a:stretch>
            <a:fillRect/>
          </a:stretch>
        </p:blipFill>
        <p:spPr bwMode="auto">
          <a:xfrm>
            <a:off x="228600" y="1371600"/>
            <a:ext cx="2971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U LONG 1"/>
          <p:cNvPicPr>
            <a:picLocks noChangeAspect="1" noChangeArrowheads="1" noCrop="1"/>
          </p:cNvPicPr>
          <p:nvPr/>
        </p:nvPicPr>
        <p:blipFill>
          <a:blip r:embed="rId3">
            <a:lum contrast="36000"/>
          </a:blip>
          <a:srcRect/>
          <a:stretch>
            <a:fillRect/>
          </a:stretch>
        </p:blipFill>
        <p:spPr bwMode="auto">
          <a:xfrm>
            <a:off x="2895600" y="769938"/>
            <a:ext cx="6019800" cy="563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 Box 11"/>
          <p:cNvSpPr txBox="1">
            <a:spLocks noChangeArrowheads="1"/>
          </p:cNvSpPr>
          <p:nvPr/>
        </p:nvSpPr>
        <p:spPr bwMode="auto">
          <a:xfrm>
            <a:off x="3733800" y="101600"/>
            <a:ext cx="3352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Mối</a:t>
            </a:r>
            <a:r>
              <a:rPr lang="en-US" altLang="en-US" sz="3200" b="1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ghép</a:t>
            </a:r>
            <a:r>
              <a:rPr lang="en-US" altLang="en-US" sz="3200" b="1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bu</a:t>
            </a:r>
            <a:r>
              <a:rPr lang="en-US" altLang="en-US" sz="3200" b="1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lông</a:t>
            </a:r>
            <a:endParaRPr lang="en-US" altLang="en-US" sz="3200" b="1" dirty="0">
              <a:latin typeface="Times New Roman" pitchFamily="18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1524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 descr="VIT CAY 1"/>
          <p:cNvPicPr>
            <a:picLocks noChangeAspect="1" noChangeArrowheads="1" noCrop="1"/>
          </p:cNvPicPr>
          <p:nvPr/>
        </p:nvPicPr>
        <p:blipFill>
          <a:blip r:embed="rId2">
            <a:lum bright="6000" contrast="48000"/>
          </a:blip>
          <a:srcRect/>
          <a:stretch>
            <a:fillRect/>
          </a:stretch>
        </p:blipFill>
        <p:spPr bwMode="auto">
          <a:xfrm>
            <a:off x="3581400" y="895350"/>
            <a:ext cx="5486400" cy="496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14" descr="vit cay"/>
          <p:cNvPicPr>
            <a:picLocks noChangeAspect="1" noChangeArrowheads="1"/>
          </p:cNvPicPr>
          <p:nvPr/>
        </p:nvPicPr>
        <p:blipFill>
          <a:blip r:embed="rId3">
            <a:lum contrast="18000"/>
          </a:blip>
          <a:srcRect l="17567" r="3152"/>
          <a:stretch>
            <a:fillRect/>
          </a:stretch>
        </p:blipFill>
        <p:spPr bwMode="auto">
          <a:xfrm>
            <a:off x="304800" y="1600200"/>
            <a:ext cx="3200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 Box 10"/>
          <p:cNvSpPr txBox="1">
            <a:spLocks noChangeArrowheads="1"/>
          </p:cNvSpPr>
          <p:nvPr/>
        </p:nvSpPr>
        <p:spPr bwMode="auto">
          <a:xfrm>
            <a:off x="3657600" y="177225"/>
            <a:ext cx="457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Mối</a:t>
            </a:r>
            <a:r>
              <a:rPr lang="en-US" altLang="en-US" sz="3200" b="1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ghép</a:t>
            </a:r>
            <a:r>
              <a:rPr lang="en-US" altLang="en-US" sz="3200" b="1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vít</a:t>
            </a:r>
            <a:r>
              <a:rPr lang="en-US" altLang="en-US" sz="3200" b="1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cấy</a:t>
            </a:r>
            <a:endParaRPr lang="en-US" altLang="en-US" sz="3200" b="1" dirty="0"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06375"/>
            <a:ext cx="83820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828800"/>
            <a:ext cx="8610600" cy="3276600"/>
          </a:xfrm>
        </p:spPr>
        <p:txBody>
          <a:bodyPr>
            <a:normAutofit fontScale="85000" lnSpcReduction="10000"/>
          </a:bodyPr>
          <a:lstStyle/>
          <a:p>
            <a:pPr algn="l">
              <a:buFontTx/>
              <a:buChar char="-"/>
            </a:pP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>
              <a:buFontTx/>
              <a:buChar char="-"/>
            </a:pP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</a:t>
            </a:r>
          </a:p>
          <a:p>
            <a:pPr algn="l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then,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chốt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6" descr="DINH VI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7D3A4D"/>
              </a:clrFrom>
              <a:clrTo>
                <a:srgbClr val="7D3A4D">
                  <a:alpha val="0"/>
                </a:srgbClr>
              </a:clrTo>
            </a:clrChange>
            <a:lum contrast="42000"/>
          </a:blip>
          <a:srcRect t="13333" b="17778"/>
          <a:stretch>
            <a:fillRect/>
          </a:stretch>
        </p:blipFill>
        <p:spPr bwMode="auto">
          <a:xfrm>
            <a:off x="228600" y="2590800"/>
            <a:ext cx="3048000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6" descr="DINH VIT 1"/>
          <p:cNvPicPr>
            <a:picLocks noChangeAspect="1" noChangeArrowheads="1" noCrop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3352800" y="1371600"/>
            <a:ext cx="5562600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Text Box 11"/>
          <p:cNvSpPr txBox="1">
            <a:spLocks noChangeArrowheads="1"/>
          </p:cNvSpPr>
          <p:nvPr/>
        </p:nvSpPr>
        <p:spPr bwMode="auto">
          <a:xfrm>
            <a:off x="-228600" y="1600200"/>
            <a:ext cx="3733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Mối</a:t>
            </a:r>
            <a:r>
              <a:rPr lang="en-US" altLang="en-US" sz="3200" b="1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ghép</a:t>
            </a:r>
            <a:r>
              <a:rPr lang="en-US" altLang="en-US" sz="3200" b="1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đinh</a:t>
            </a:r>
            <a:r>
              <a:rPr lang="en-US" altLang="en-US" sz="3200" b="1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Arial" charset="0"/>
              </a:rPr>
              <a:t>vít</a:t>
            </a:r>
            <a:r>
              <a:rPr lang="en-US" altLang="en-US" sz="3200" b="1" dirty="0">
                <a:latin typeface="Times New Roman" pitchFamily="18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62000" y="76200"/>
            <a:ext cx="3657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b. </a:t>
            </a:r>
            <a:r>
              <a:rPr lang="en-US" sz="2400" b="1" dirty="0" err="1">
                <a:latin typeface="Times New Roman" pitchFamily="18" charset="0"/>
                <a:ea typeface="+mj-ea"/>
                <a:cs typeface="Times New Roman" pitchFamily="18" charset="0"/>
              </a:rPr>
              <a:t>Đặc</a:t>
            </a:r>
            <a:r>
              <a:rPr lang="en-US" sz="24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+mj-ea"/>
                <a:cs typeface="Times New Roman" pitchFamily="18" charset="0"/>
              </a:rPr>
              <a:t>điểm</a:t>
            </a:r>
            <a:r>
              <a:rPr lang="en-US" sz="24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+mj-ea"/>
                <a:cs typeface="Times New Roman" pitchFamily="18" charset="0"/>
              </a:rPr>
              <a:t>ứng</a:t>
            </a:r>
            <a:r>
              <a:rPr lang="en-US" sz="24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+mj-ea"/>
                <a:cs typeface="Times New Roman" pitchFamily="18" charset="0"/>
              </a:rPr>
              <a:t>dụng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Content Placeholder 3" descr="Screenshot 2021-11-16 2039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70" y="779739"/>
            <a:ext cx="8406530" cy="30302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37338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lông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37338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cấy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3733800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vít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09800" y="609600"/>
            <a:ext cx="48768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Mối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bằng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ưu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điểm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gì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43000" y="609600"/>
            <a:ext cx="71628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Mối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bằng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ren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đơn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giản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en-US" sz="2400" b="1" i="1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dễ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tháo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lắp</a:t>
            </a:r>
            <a:r>
              <a:rPr kumimoji="0" lang="en-US" sz="2400" b="1" i="1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434340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369888" y="4089400"/>
            <a:ext cx="2620962" cy="2554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3200" dirty="0" err="1">
                <a:latin typeface="Times New Roman" pitchFamily="18" charset="0"/>
                <a:cs typeface="Arial" charset="0"/>
              </a:rPr>
              <a:t>Dùng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để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ghép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các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chi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tiết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có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chiều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dày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không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lớn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và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cần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tháo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lắp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.</a:t>
            </a:r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3309938" y="4089400"/>
            <a:ext cx="2620962" cy="2554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3200" dirty="0" err="1">
                <a:latin typeface="Times New Roman" pitchFamily="18" charset="0"/>
                <a:cs typeface="Arial" charset="0"/>
              </a:rPr>
              <a:t>Được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dùng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khi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những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chi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tiết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bị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ghép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có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chiều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dày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quá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lớn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.</a:t>
            </a: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6248400" y="4151313"/>
            <a:ext cx="2359025" cy="2554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3200" dirty="0" err="1">
                <a:latin typeface="Times New Roman" pitchFamily="18" charset="0"/>
                <a:cs typeface="Arial" charset="0"/>
              </a:rPr>
              <a:t>Dùng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cho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những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chi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tiết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bị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ghép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chịu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lực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Arial" charset="0"/>
              </a:rPr>
              <a:t>nhỏ</a:t>
            </a:r>
            <a:r>
              <a:rPr lang="en-US" altLang="en-US" sz="3200" dirty="0">
                <a:latin typeface="Times New Roman" pitchFamily="18" charset="0"/>
                <a:cs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9" grpId="0"/>
      <p:bldP spid="9" grpId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62000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Đặc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điểm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kumimoji="0" lang="en-US" sz="2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Mối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bằng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ren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đơn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giản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dễ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tháo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lắp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0" y="76200"/>
            <a:ext cx="3657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b. </a:t>
            </a:r>
            <a:r>
              <a:rPr lang="en-US" sz="2400" b="1" dirty="0" err="1">
                <a:latin typeface="Times New Roman" pitchFamily="18" charset="0"/>
                <a:ea typeface="+mj-ea"/>
                <a:cs typeface="Times New Roman" pitchFamily="18" charset="0"/>
              </a:rPr>
              <a:t>Đặc</a:t>
            </a:r>
            <a:r>
              <a:rPr lang="en-US" sz="24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+mj-ea"/>
                <a:cs typeface="Times New Roman" pitchFamily="18" charset="0"/>
              </a:rPr>
              <a:t>điểm</a:t>
            </a:r>
            <a:r>
              <a:rPr lang="en-US" sz="24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+mj-ea"/>
                <a:cs typeface="Times New Roman" pitchFamily="18" charset="0"/>
              </a:rPr>
              <a:t>ứng</a:t>
            </a:r>
            <a:r>
              <a:rPr lang="en-US" sz="24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+mj-ea"/>
                <a:cs typeface="Times New Roman" pitchFamily="18" charset="0"/>
              </a:rPr>
              <a:t>dụng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362200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Ứng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+</a:t>
            </a:r>
            <a:r>
              <a:rPr kumimoji="0" lang="en-US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Mối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bu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lông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dùng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chi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chiều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dày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không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lớn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cần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tháo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lắp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aseline="0" dirty="0">
                <a:latin typeface="Times New Roman" pitchFamily="18" charset="0"/>
                <a:ea typeface="+mj-ea"/>
                <a:cs typeface="Times New Roman" pitchFamily="18" charset="0"/>
              </a:rPr>
              <a:t>+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Mối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vít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cấy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chiều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dày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+mj-ea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+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Mối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đinh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vít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dùng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cho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những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bị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chịu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lực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nhỏ</a:t>
            </a:r>
            <a:r>
              <a:rPr kumimoji="0" lang="en-US" sz="240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ho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71600" y="457200"/>
            <a:ext cx="5867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dirty="0">
                <a:solidFill>
                  <a:srgbClr val="FC184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57200" y="609600"/>
            <a:ext cx="8382000" cy="6248400"/>
            <a:chOff x="288" y="240"/>
            <a:chExt cx="5280" cy="3936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336" y="240"/>
              <a:ext cx="5232" cy="1680"/>
              <a:chOff x="624" y="480"/>
              <a:chExt cx="4512" cy="1440"/>
            </a:xfrm>
          </p:grpSpPr>
          <p:pic>
            <p:nvPicPr>
              <p:cNvPr id="3" name="Picture 2" descr="THUY 1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24" y="480"/>
                <a:ext cx="2160" cy="1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" name="Picture 3" descr="THUY 1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072" y="480"/>
                <a:ext cx="2064" cy="1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68" y="2016"/>
              <a:ext cx="2400" cy="2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8" y="2074"/>
              <a:ext cx="2544" cy="204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</p:grpSp>
      <p:sp>
        <p:nvSpPr>
          <p:cNvPr id="36874" name="Oval 10"/>
          <p:cNvSpPr>
            <a:spLocks noChangeArrowheads="1"/>
          </p:cNvSpPr>
          <p:nvPr/>
        </p:nvSpPr>
        <p:spPr bwMode="auto">
          <a:xfrm>
            <a:off x="1905000" y="1371600"/>
            <a:ext cx="1447800" cy="14478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36875" name="Oval 11"/>
          <p:cNvSpPr>
            <a:spLocks noChangeArrowheads="1"/>
          </p:cNvSpPr>
          <p:nvPr/>
        </p:nvSpPr>
        <p:spPr bwMode="auto">
          <a:xfrm>
            <a:off x="457200" y="4038600"/>
            <a:ext cx="3200400" cy="2667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36876" name="Oval 12"/>
          <p:cNvSpPr>
            <a:spLocks noChangeArrowheads="1"/>
          </p:cNvSpPr>
          <p:nvPr/>
        </p:nvSpPr>
        <p:spPr bwMode="auto">
          <a:xfrm>
            <a:off x="7107238" y="1371600"/>
            <a:ext cx="838200" cy="8382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36877" name="Oval 13"/>
          <p:cNvSpPr>
            <a:spLocks noChangeArrowheads="1"/>
          </p:cNvSpPr>
          <p:nvPr/>
        </p:nvSpPr>
        <p:spPr bwMode="auto">
          <a:xfrm>
            <a:off x="6096000" y="4724400"/>
            <a:ext cx="838200" cy="8382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36879" name="Oval 15"/>
          <p:cNvSpPr>
            <a:spLocks noChangeArrowheads="1"/>
          </p:cNvSpPr>
          <p:nvPr/>
        </p:nvSpPr>
        <p:spPr bwMode="auto">
          <a:xfrm>
            <a:off x="7239000" y="5410200"/>
            <a:ext cx="838200" cy="8382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36882" name="Text Box 18"/>
          <p:cNvSpPr txBox="1">
            <a:spLocks noChangeArrowheads="1"/>
          </p:cNvSpPr>
          <p:nvPr/>
        </p:nvSpPr>
        <p:spPr bwMode="auto">
          <a:xfrm>
            <a:off x="609600" y="0"/>
            <a:ext cx="7848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MỘT SỐ ỨNG DỤNG TRONG THỰC TẾ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4" grpId="0" animBg="1"/>
      <p:bldP spid="36875" grpId="0" animBg="1"/>
      <p:bldP spid="36876" grpId="0" animBg="1"/>
      <p:bldP spid="36877" grpId="0" animBg="1"/>
      <p:bldP spid="36879" grpId="0" animBg="1"/>
      <p:bldP spid="3688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77" name="Picture 65" descr="Hình ảnh0128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42950" y="1371600"/>
            <a:ext cx="2686050" cy="3581400"/>
          </a:xfrm>
          <a:noFill/>
        </p:spPr>
      </p:pic>
      <p:pic>
        <p:nvPicPr>
          <p:cNvPr id="60427" name="Picture 11" descr="Hình ảnh01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1371600"/>
            <a:ext cx="4495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2" name="Oval 6"/>
          <p:cNvSpPr>
            <a:spLocks noChangeArrowheads="1"/>
          </p:cNvSpPr>
          <p:nvPr/>
        </p:nvSpPr>
        <p:spPr bwMode="auto">
          <a:xfrm>
            <a:off x="1143000" y="3657600"/>
            <a:ext cx="7620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16743" name="Oval 7"/>
          <p:cNvSpPr>
            <a:spLocks noChangeArrowheads="1"/>
          </p:cNvSpPr>
          <p:nvPr/>
        </p:nvSpPr>
        <p:spPr bwMode="auto">
          <a:xfrm>
            <a:off x="5257800" y="2895600"/>
            <a:ext cx="914400" cy="1143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16744" name="Oval 8"/>
          <p:cNvSpPr>
            <a:spLocks noChangeArrowheads="1"/>
          </p:cNvSpPr>
          <p:nvPr/>
        </p:nvSpPr>
        <p:spPr bwMode="auto">
          <a:xfrm>
            <a:off x="2362200" y="2743200"/>
            <a:ext cx="6858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16745" name="Oval 9"/>
          <p:cNvSpPr>
            <a:spLocks noChangeArrowheads="1"/>
          </p:cNvSpPr>
          <p:nvPr/>
        </p:nvSpPr>
        <p:spPr bwMode="auto">
          <a:xfrm>
            <a:off x="7315200" y="2209800"/>
            <a:ext cx="6858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16746" name="Oval 10"/>
          <p:cNvSpPr>
            <a:spLocks noChangeArrowheads="1"/>
          </p:cNvSpPr>
          <p:nvPr/>
        </p:nvSpPr>
        <p:spPr bwMode="auto">
          <a:xfrm>
            <a:off x="7086600" y="3581400"/>
            <a:ext cx="6858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24585" name="TextBox 8"/>
          <p:cNvSpPr txBox="1">
            <a:spLocks noChangeArrowheads="1"/>
          </p:cNvSpPr>
          <p:nvPr/>
        </p:nvSpPr>
        <p:spPr bwMode="auto">
          <a:xfrm>
            <a:off x="1905000" y="76200"/>
            <a:ext cx="533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đạp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6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2" grpId="0" animBg="1"/>
      <p:bldP spid="116743" grpId="0" animBg="1"/>
      <p:bldP spid="116744" grpId="0" animBg="1"/>
      <p:bldP spid="116745" grpId="0" animBg="1"/>
      <p:bldP spid="11674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4" name="Picture 4" descr="untitl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741363"/>
            <a:ext cx="7239000" cy="527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5" name="Oval 5"/>
          <p:cNvSpPr>
            <a:spLocks noChangeArrowheads="1"/>
          </p:cNvSpPr>
          <p:nvPr/>
        </p:nvSpPr>
        <p:spPr bwMode="auto">
          <a:xfrm>
            <a:off x="2438400" y="4267200"/>
            <a:ext cx="5334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07526" name="Oval 6"/>
          <p:cNvSpPr>
            <a:spLocks noChangeArrowheads="1"/>
          </p:cNvSpPr>
          <p:nvPr/>
        </p:nvSpPr>
        <p:spPr bwMode="auto">
          <a:xfrm>
            <a:off x="4267200" y="3276600"/>
            <a:ext cx="5334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07527" name="Oval 7"/>
          <p:cNvSpPr>
            <a:spLocks noChangeArrowheads="1"/>
          </p:cNvSpPr>
          <p:nvPr/>
        </p:nvSpPr>
        <p:spPr bwMode="auto">
          <a:xfrm>
            <a:off x="2286000" y="2057400"/>
            <a:ext cx="5334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07528" name="Oval 8"/>
          <p:cNvSpPr>
            <a:spLocks noChangeArrowheads="1"/>
          </p:cNvSpPr>
          <p:nvPr/>
        </p:nvSpPr>
        <p:spPr bwMode="auto">
          <a:xfrm>
            <a:off x="6172200" y="3581400"/>
            <a:ext cx="5334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07529" name="Oval 9"/>
          <p:cNvSpPr>
            <a:spLocks noChangeArrowheads="1"/>
          </p:cNvSpPr>
          <p:nvPr/>
        </p:nvSpPr>
        <p:spPr bwMode="auto">
          <a:xfrm>
            <a:off x="4343400" y="1676400"/>
            <a:ext cx="5334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07530" name="Oval 10"/>
          <p:cNvSpPr>
            <a:spLocks noChangeArrowheads="1"/>
          </p:cNvSpPr>
          <p:nvPr/>
        </p:nvSpPr>
        <p:spPr bwMode="auto">
          <a:xfrm>
            <a:off x="5486400" y="3124200"/>
            <a:ext cx="5334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07531" name="Oval 11"/>
          <p:cNvSpPr>
            <a:spLocks noChangeArrowheads="1"/>
          </p:cNvSpPr>
          <p:nvPr/>
        </p:nvSpPr>
        <p:spPr bwMode="auto">
          <a:xfrm>
            <a:off x="1676400" y="3657600"/>
            <a:ext cx="5334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07532" name="Oval 12"/>
          <p:cNvSpPr>
            <a:spLocks noChangeArrowheads="1"/>
          </p:cNvSpPr>
          <p:nvPr/>
        </p:nvSpPr>
        <p:spPr bwMode="auto">
          <a:xfrm>
            <a:off x="5105400" y="4648200"/>
            <a:ext cx="5334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07533" name="Oval 13"/>
          <p:cNvSpPr>
            <a:spLocks noChangeArrowheads="1"/>
          </p:cNvSpPr>
          <p:nvPr/>
        </p:nvSpPr>
        <p:spPr bwMode="auto">
          <a:xfrm>
            <a:off x="5715000" y="1828800"/>
            <a:ext cx="5334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107534" name="Oval 14"/>
          <p:cNvSpPr>
            <a:spLocks noChangeArrowheads="1"/>
          </p:cNvSpPr>
          <p:nvPr/>
        </p:nvSpPr>
        <p:spPr bwMode="auto">
          <a:xfrm>
            <a:off x="3505200" y="1371600"/>
            <a:ext cx="5334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400">
              <a:latin typeface="Arial" charset="0"/>
            </a:endParaRPr>
          </a:p>
        </p:txBody>
      </p:sp>
      <p:sp>
        <p:nvSpPr>
          <p:cNvPr id="25614" name="TextBox 13"/>
          <p:cNvSpPr txBox="1">
            <a:spLocks noChangeArrowheads="1"/>
          </p:cNvSpPr>
          <p:nvPr/>
        </p:nvSpPr>
        <p:spPr bwMode="auto">
          <a:xfrm>
            <a:off x="1905000" y="101600"/>
            <a:ext cx="533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máy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9600" y="61722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then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chốt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(SGK-90)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7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5" grpId="0" animBg="1"/>
      <p:bldP spid="107526" grpId="0" animBg="1"/>
      <p:bldP spid="107527" grpId="0" animBg="1"/>
      <p:bldP spid="107528" grpId="0" animBg="1"/>
      <p:bldP spid="107529" grpId="0" animBg="1"/>
      <p:bldP spid="107530" grpId="0" animBg="1"/>
      <p:bldP spid="107531" grpId="0" animBg="1"/>
      <p:bldP spid="107532" grpId="0" animBg="1"/>
      <p:bldP spid="107533" grpId="0" animBg="1"/>
      <p:bldP spid="107534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I. MỐI GHÉP CỐ ĐỊNH:</a:t>
            </a:r>
          </a:p>
        </p:txBody>
      </p:sp>
      <p:pic>
        <p:nvPicPr>
          <p:cNvPr id="3" name="Picture 25" descr="T86_H25-1a_0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709394"/>
            <a:ext cx="4114800" cy="3167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 flipH="1" flipV="1">
            <a:off x="2019300" y="1714500"/>
            <a:ext cx="838200" cy="762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19400" y="13716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cxnSp>
        <p:nvCxnSpPr>
          <p:cNvPr id="9" name="Straight Connector 8"/>
          <p:cNvCxnSpPr/>
          <p:nvPr/>
        </p:nvCxnSpPr>
        <p:spPr>
          <a:xfrm rot="5400000" flipH="1" flipV="1">
            <a:off x="2857500" y="2933700"/>
            <a:ext cx="914400" cy="838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810000" y="2590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auto">
          <a:xfrm>
            <a:off x="4114800" y="4802207"/>
            <a:ext cx="4953000" cy="1827193"/>
          </a:xfrm>
          <a:prstGeom prst="cloudCallout">
            <a:avLst>
              <a:gd name="adj1" fmla="val -44112"/>
              <a:gd name="adj2" fmla="val 51994"/>
            </a:avLst>
          </a:prstGeom>
          <a:solidFill>
            <a:srgbClr val="A4FAA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cxnSp>
        <p:nvCxnSpPr>
          <p:cNvPr id="17" name="Straight Connector 16"/>
          <p:cNvCxnSpPr/>
          <p:nvPr/>
        </p:nvCxnSpPr>
        <p:spPr>
          <a:xfrm rot="5400000" flipH="1" flipV="1">
            <a:off x="2514600" y="2286000"/>
            <a:ext cx="762000" cy="762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352800" y="19812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0" descr="moi h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371600"/>
            <a:ext cx="3861407" cy="2887435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3657600" y="4038600"/>
            <a:ext cx="1447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hàn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1-11-15 17154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9864" y="763607"/>
            <a:ext cx="5344271" cy="4222805"/>
          </a:xfrm>
        </p:spPr>
      </p:pic>
      <p:sp>
        <p:nvSpPr>
          <p:cNvPr id="5" name="Oval 4"/>
          <p:cNvSpPr/>
          <p:nvPr/>
        </p:nvSpPr>
        <p:spPr>
          <a:xfrm>
            <a:off x="3810000" y="5716607"/>
            <a:ext cx="381000" cy="381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utoShape 22"/>
          <p:cNvSpPr>
            <a:spLocks noChangeArrowheads="1"/>
          </p:cNvSpPr>
          <p:nvPr/>
        </p:nvSpPr>
        <p:spPr bwMode="auto">
          <a:xfrm>
            <a:off x="3962400" y="4573607"/>
            <a:ext cx="4114800" cy="1827193"/>
          </a:xfrm>
          <a:prstGeom prst="cloudCallout">
            <a:avLst>
              <a:gd name="adj1" fmla="val -44112"/>
              <a:gd name="adj2" fmla="val 51994"/>
            </a:avLst>
          </a:prstGeom>
          <a:solidFill>
            <a:srgbClr val="A4FAA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0" y="306407"/>
            <a:ext cx="25908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ren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AutoShape 2"/>
          <p:cNvSpPr>
            <a:spLocks noChangeArrowheads="1"/>
          </p:cNvSpPr>
          <p:nvPr/>
        </p:nvSpPr>
        <p:spPr bwMode="auto">
          <a:xfrm>
            <a:off x="3124200" y="4421207"/>
            <a:ext cx="5715000" cy="1827193"/>
          </a:xfrm>
          <a:prstGeom prst="cloudCallout">
            <a:avLst>
              <a:gd name="adj1" fmla="val -80222"/>
              <a:gd name="adj2" fmla="val 16532"/>
            </a:avLst>
          </a:prstGeom>
          <a:solidFill>
            <a:srgbClr val="A4FAA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hãy cho biết làm thế nào để tháo rời các chi tiết của hai mối ghép trên?</a:t>
            </a:r>
          </a:p>
        </p:txBody>
      </p:sp>
      <p:pic>
        <p:nvPicPr>
          <p:cNvPr id="13315" name="Picture 3" descr="j023213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5410200"/>
            <a:ext cx="13366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65" name="Picture 5" descr="T86_H25-1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673100"/>
            <a:ext cx="3505200" cy="2984500"/>
          </a:xfrm>
          <a:prstGeom prst="rect">
            <a:avLst/>
          </a:prstGeom>
          <a:noFill/>
          <a:ln w="15875">
            <a:solidFill>
              <a:srgbClr val="00FF00"/>
            </a:solidFill>
            <a:prstDash val="lgDashDotDot"/>
            <a:miter lim="800000"/>
            <a:headEnd/>
            <a:tailEnd/>
          </a:ln>
        </p:spPr>
      </p:pic>
      <p:pic>
        <p:nvPicPr>
          <p:cNvPr id="245766" name="Picture 6" descr="T86_H25-1b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685800"/>
            <a:ext cx="3962400" cy="2960687"/>
          </a:xfrm>
          <a:prstGeom prst="rect">
            <a:avLst/>
          </a:prstGeom>
          <a:noFill/>
          <a:ln w="15875">
            <a:solidFill>
              <a:srgbClr val="6BC45C"/>
            </a:solidFill>
            <a:prstDash val="lgDashDotDot"/>
            <a:miter lim="800000"/>
            <a:headEnd/>
            <a:tailEnd/>
          </a:ln>
        </p:spPr>
      </p:pic>
      <p:sp>
        <p:nvSpPr>
          <p:cNvPr id="245767" name="AutoShape 7"/>
          <p:cNvSpPr>
            <a:spLocks noChangeArrowheads="1"/>
          </p:cNvSpPr>
          <p:nvPr/>
        </p:nvSpPr>
        <p:spPr bwMode="auto">
          <a:xfrm>
            <a:off x="304800" y="3810000"/>
            <a:ext cx="3657600" cy="510778"/>
          </a:xfrm>
          <a:prstGeom prst="wedgeRoundRectCallout">
            <a:avLst>
              <a:gd name="adj1" fmla="val -9510"/>
              <a:gd name="adj2" fmla="val -46811"/>
              <a:gd name="adj3" fmla="val 16667"/>
            </a:avLst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hỏng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68" name="AutoShape 8"/>
          <p:cNvSpPr>
            <a:spLocks noChangeArrowheads="1"/>
          </p:cNvSpPr>
          <p:nvPr/>
        </p:nvSpPr>
        <p:spPr bwMode="auto">
          <a:xfrm>
            <a:off x="4800600" y="3810000"/>
            <a:ext cx="3429000" cy="510778"/>
          </a:xfrm>
          <a:prstGeom prst="wedgeRoundRectCallout">
            <a:avLst>
              <a:gd name="adj1" fmla="val 1806"/>
              <a:gd name="adj2" fmla="val -49819"/>
              <a:gd name="adj3" fmla="val 16667"/>
            </a:avLst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6800" y="22860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0" y="22860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ren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5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4" dur="500"/>
                                        <p:tgtEl>
                                          <p:spTgt spid="245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9" dur="500"/>
                                        <p:tgtEl>
                                          <p:spTgt spid="245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2" grpId="0" animBg="1"/>
      <p:bldP spid="245767" grpId="0" animBg="1"/>
      <p:bldP spid="24576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j023213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5410200"/>
            <a:ext cx="13366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81000" y="0"/>
            <a:ext cx="8077200" cy="954107"/>
          </a:xfrm>
          <a:prstGeom prst="rect">
            <a:avLst/>
          </a:prstGeom>
          <a:solidFill>
            <a:srgbClr val="DDFF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Em hãy cho biết hai mối ghép trên có điểm gì giống nhau và khác nhau ?</a:t>
            </a:r>
          </a:p>
        </p:txBody>
      </p:sp>
      <p:pic>
        <p:nvPicPr>
          <p:cNvPr id="12292" name="Picture 5" descr="T86_H25-1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914400"/>
            <a:ext cx="3505200" cy="2984500"/>
          </a:xfrm>
          <a:prstGeom prst="rect">
            <a:avLst/>
          </a:prstGeom>
          <a:noFill/>
          <a:ln w="15875">
            <a:solidFill>
              <a:srgbClr val="00FF00"/>
            </a:solidFill>
            <a:prstDash val="lgDashDotDot"/>
            <a:miter lim="800000"/>
            <a:headEnd/>
            <a:tailEnd/>
          </a:ln>
        </p:spPr>
      </p:pic>
      <p:pic>
        <p:nvPicPr>
          <p:cNvPr id="12293" name="Picture 6" descr="T86_H25-1b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915988"/>
            <a:ext cx="3962400" cy="2960687"/>
          </a:xfrm>
          <a:prstGeom prst="rect">
            <a:avLst/>
          </a:prstGeom>
          <a:noFill/>
          <a:ln w="15875">
            <a:solidFill>
              <a:srgbClr val="6BC45C"/>
            </a:solidFill>
            <a:prstDash val="lgDashDotDot"/>
            <a:miter lim="800000"/>
            <a:headEnd/>
            <a:tailEnd/>
          </a:ln>
        </p:spPr>
      </p:pic>
      <p:sp>
        <p:nvSpPr>
          <p:cNvPr id="244743" name="AutoShape 7"/>
          <p:cNvSpPr>
            <a:spLocks noChangeArrowheads="1"/>
          </p:cNvSpPr>
          <p:nvPr/>
        </p:nvSpPr>
        <p:spPr bwMode="auto">
          <a:xfrm>
            <a:off x="1600200" y="4953000"/>
            <a:ext cx="3505200" cy="1143000"/>
          </a:xfrm>
          <a:prstGeom prst="roundRect">
            <a:avLst>
              <a:gd name="adj" fmla="val 16667"/>
            </a:avLst>
          </a:prstGeom>
          <a:solidFill>
            <a:srgbClr val="D2FED4"/>
          </a:solidFill>
          <a:ln w="12700">
            <a:solidFill>
              <a:srgbClr val="339966"/>
            </a:solidFill>
            <a:prstDash val="lgDashDotDot"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244744" name="Text Box 8"/>
          <p:cNvSpPr txBox="1">
            <a:spLocks noChangeArrowheads="1"/>
          </p:cNvSpPr>
          <p:nvPr/>
        </p:nvSpPr>
        <p:spPr bwMode="auto">
          <a:xfrm>
            <a:off x="1752600" y="4403725"/>
            <a:ext cx="2362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4745" name="Text Box 9"/>
          <p:cNvSpPr txBox="1">
            <a:spLocks noChangeArrowheads="1"/>
          </p:cNvSpPr>
          <p:nvPr/>
        </p:nvSpPr>
        <p:spPr bwMode="auto">
          <a:xfrm>
            <a:off x="1752600" y="5105400"/>
            <a:ext cx="3276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vi-VN" sz="2400" dirty="0"/>
              <a:t>- Chi tiết 1 ghép cố định với chi tiết 2</a:t>
            </a:r>
            <a:r>
              <a:rPr lang="en-US" sz="2400" dirty="0"/>
              <a:t>.</a:t>
            </a:r>
            <a:r>
              <a:rPr lang="vi-VN" sz="2400" dirty="0"/>
              <a:t> </a:t>
            </a:r>
          </a:p>
        </p:txBody>
      </p:sp>
      <p:sp>
        <p:nvSpPr>
          <p:cNvPr id="244746" name="AutoShape 10"/>
          <p:cNvSpPr>
            <a:spLocks noChangeArrowheads="1"/>
          </p:cNvSpPr>
          <p:nvPr/>
        </p:nvSpPr>
        <p:spPr bwMode="auto">
          <a:xfrm>
            <a:off x="5257800" y="4495800"/>
            <a:ext cx="3581400" cy="1981200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12700">
            <a:solidFill>
              <a:srgbClr val="339966"/>
            </a:solidFill>
            <a:prstDash val="lgDashDotDot"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244747" name="Text Box 11"/>
          <p:cNvSpPr txBox="1">
            <a:spLocks noChangeArrowheads="1"/>
          </p:cNvSpPr>
          <p:nvPr/>
        </p:nvSpPr>
        <p:spPr bwMode="auto">
          <a:xfrm>
            <a:off x="5486400" y="3962400"/>
            <a:ext cx="2362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4748" name="Text Box 12"/>
          <p:cNvSpPr txBox="1">
            <a:spLocks noChangeArrowheads="1"/>
          </p:cNvSpPr>
          <p:nvPr/>
        </p:nvSpPr>
        <p:spPr bwMode="auto">
          <a:xfrm>
            <a:off x="5257800" y="4724400"/>
            <a:ext cx="3581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chemeClr val="tx2"/>
                </a:solidFill>
              </a:rPr>
              <a:t>- Hình a : mối ghép không tháo được . </a:t>
            </a:r>
          </a:p>
        </p:txBody>
      </p:sp>
      <p:sp>
        <p:nvSpPr>
          <p:cNvPr id="244749" name="Text Box 13"/>
          <p:cNvSpPr txBox="1">
            <a:spLocks noChangeArrowheads="1"/>
          </p:cNvSpPr>
          <p:nvPr/>
        </p:nvSpPr>
        <p:spPr bwMode="auto">
          <a:xfrm>
            <a:off x="5257800" y="5562600"/>
            <a:ext cx="3581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C00000"/>
                </a:solidFill>
              </a:rPr>
              <a:t>-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vi-VN" sz="2400" dirty="0">
                <a:solidFill>
                  <a:srgbClr val="C00000"/>
                </a:solidFill>
              </a:rPr>
              <a:t>Hình b : mối ghép tháo được . 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4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4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8" dur="2000"/>
                                        <p:tgtEl>
                                          <p:spTgt spid="244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4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4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4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2000"/>
                                        <p:tgtEl>
                                          <p:spTgt spid="244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4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4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244744" grpId="0"/>
      <p:bldP spid="244745" grpId="0"/>
      <p:bldP spid="244747" grpId="0"/>
      <p:bldP spid="244748" grpId="0"/>
      <p:bldP spid="2447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4" descr="T86_H25-1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36537"/>
            <a:ext cx="2667000" cy="2270125"/>
          </a:xfrm>
          <a:prstGeom prst="rect">
            <a:avLst/>
          </a:prstGeom>
          <a:noFill/>
          <a:ln w="15875">
            <a:solidFill>
              <a:srgbClr val="00FF00"/>
            </a:solidFill>
            <a:prstDash val="lgDashDotDot"/>
            <a:miter lim="800000"/>
            <a:headEnd/>
            <a:tailEnd/>
          </a:ln>
        </p:spPr>
      </p:pic>
      <p:pic>
        <p:nvPicPr>
          <p:cNvPr id="15364" name="Picture 5" descr="T86_H25-1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228600"/>
            <a:ext cx="3048000" cy="2278062"/>
          </a:xfrm>
          <a:prstGeom prst="rect">
            <a:avLst/>
          </a:prstGeom>
          <a:noFill/>
          <a:ln w="15875">
            <a:solidFill>
              <a:srgbClr val="6BC45C"/>
            </a:solidFill>
            <a:prstDash val="lgDashDotDot"/>
            <a:miter lim="800000"/>
            <a:headEnd/>
            <a:tailEnd/>
          </a:ln>
        </p:spPr>
      </p:pic>
      <p:graphicFrame>
        <p:nvGraphicFramePr>
          <p:cNvPr id="247945" name="Group 137"/>
          <p:cNvGraphicFramePr>
            <a:graphicFrameLocks noGrp="1"/>
          </p:cNvGraphicFramePr>
          <p:nvPr>
            <p:ph/>
          </p:nvPr>
        </p:nvGraphicFramePr>
        <p:xfrm>
          <a:off x="304800" y="2506662"/>
          <a:ext cx="8610600" cy="4117148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7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T="49021" marB="490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9021" marB="490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T="49021" marB="490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8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NI-Avo" pitchFamily="2" charset="0"/>
                      </a:endParaRPr>
                    </a:p>
                    <a:p>
                      <a:pPr rtl="0"/>
                      <a:r>
                        <a:rPr lang="en-US" sz="2600" b="1" kern="1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Mối</a:t>
                      </a:r>
                      <a:r>
                        <a:rPr lang="en-US" sz="2600" b="1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ghép</a:t>
                      </a:r>
                      <a:r>
                        <a:rPr lang="en-US" sz="2600" b="1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hàn</a:t>
                      </a:r>
                      <a:endParaRPr lang="en-US" sz="2600" b="1" kern="12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9021" marB="490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9021" marB="490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rtl="0"/>
                      <a:r>
                        <a:rPr lang="vi-VN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Là loại mối ghép không tháo được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NI-Avo" pitchFamily="2" charset="0"/>
                      </a:endParaRPr>
                    </a:p>
                  </a:txBody>
                  <a:tcPr marT="49021" marB="490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68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9021" marB="490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9021" marB="490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rtl="0"/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Muốn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tháo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rời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buộc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phải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phá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hỏng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mối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ghép</a:t>
                      </a:r>
                      <a:endParaRPr lang="en-US" sz="2600" b="1" kern="1200" baseline="0" dirty="0">
                        <a:solidFill>
                          <a:schemeClr val="tx2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9021" marB="490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68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NI-Avo" pitchFamily="2" charset="0"/>
                      </a:endParaRPr>
                    </a:p>
                    <a:p>
                      <a:pPr rtl="0"/>
                      <a:r>
                        <a:rPr lang="en-US" sz="2600" b="1" kern="1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Mối</a:t>
                      </a:r>
                      <a:r>
                        <a:rPr lang="en-US" sz="2600" b="1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ghép</a:t>
                      </a:r>
                      <a:r>
                        <a:rPr lang="en-US" sz="2600" b="1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ren</a:t>
                      </a:r>
                      <a:endParaRPr lang="en-US" sz="2600" b="1" kern="12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9021" marB="490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9021" marB="490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rtl="0"/>
                      <a:r>
                        <a:rPr lang="vi-VN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Là loại mối ghép tháo được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9021" marB="490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7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9021" marB="490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9021" marB="490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rtl="0"/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thể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tháo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rời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chi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tiết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ở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dạng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nguyên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600" b="1" kern="1200" baseline="0" dirty="0" err="1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vẹn</a:t>
                      </a:r>
                      <a:r>
                        <a:rPr lang="en-US" sz="2600" b="1" kern="1200" baseline="0" dirty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9021" marB="490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7946" name="Line 138"/>
          <p:cNvSpPr>
            <a:spLocks noChangeShapeType="1"/>
          </p:cNvSpPr>
          <p:nvPr/>
        </p:nvSpPr>
        <p:spPr bwMode="auto">
          <a:xfrm>
            <a:off x="2628900" y="3352800"/>
            <a:ext cx="1295400" cy="0"/>
          </a:xfrm>
          <a:prstGeom prst="line">
            <a:avLst/>
          </a:prstGeom>
          <a:noFill/>
          <a:ln w="31750">
            <a:solidFill>
              <a:srgbClr val="FF6600"/>
            </a:solidFill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947" name="Line 139"/>
          <p:cNvSpPr>
            <a:spLocks noChangeShapeType="1"/>
          </p:cNvSpPr>
          <p:nvPr/>
        </p:nvSpPr>
        <p:spPr bwMode="auto">
          <a:xfrm>
            <a:off x="2590800" y="3368675"/>
            <a:ext cx="1295400" cy="746125"/>
          </a:xfrm>
          <a:prstGeom prst="line">
            <a:avLst/>
          </a:prstGeom>
          <a:noFill/>
          <a:ln w="31750">
            <a:solidFill>
              <a:srgbClr val="FF6600"/>
            </a:solidFill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948" name="Line 140"/>
          <p:cNvSpPr>
            <a:spLocks noChangeShapeType="1"/>
          </p:cNvSpPr>
          <p:nvPr/>
        </p:nvSpPr>
        <p:spPr bwMode="auto">
          <a:xfrm>
            <a:off x="2590800" y="5173662"/>
            <a:ext cx="1295400" cy="769938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949" name="Line 141"/>
          <p:cNvSpPr>
            <a:spLocks noChangeShapeType="1"/>
          </p:cNvSpPr>
          <p:nvPr/>
        </p:nvSpPr>
        <p:spPr bwMode="auto">
          <a:xfrm flipV="1">
            <a:off x="2590800" y="5097780"/>
            <a:ext cx="1295400" cy="45719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7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7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7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7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946" grpId="0" animBg="1"/>
      <p:bldP spid="247947" grpId="0" animBg="1"/>
      <p:bldP spid="247948" grpId="0" animBg="1"/>
      <p:bldP spid="2479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85" y="178526"/>
            <a:ext cx="8396515" cy="775062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MỐI GHÉP KHÔNG THÁO ĐƯỢC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534" y="4013241"/>
            <a:ext cx="7319917" cy="139695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buClrTx/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78608" y="825138"/>
            <a:ext cx="5673997" cy="77506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98568" y="1298835"/>
            <a:ext cx="3443597" cy="53667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52" y="2039074"/>
            <a:ext cx="2814572" cy="2170379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774" y="1892188"/>
            <a:ext cx="1606730" cy="21210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400" y="53340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400" y="5341203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chi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4639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8" grpId="1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609600"/>
            <a:ext cx="3886200" cy="2895600"/>
          </a:xfrm>
          <a:prstGeom prst="rect">
            <a:avLst/>
          </a:prstGeom>
        </p:spPr>
      </p:pic>
      <p:pic>
        <p:nvPicPr>
          <p:cNvPr id="3" name="Picture 2" descr="Screenshot 2021-11-15 2145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285354"/>
            <a:ext cx="2743200" cy="21154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6800" y="3505200"/>
            <a:ext cx="1371600" cy="46166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tán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86200" y="3505200"/>
            <a:ext cx="1371600" cy="120032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>
            <a:stCxn id="10" idx="0"/>
          </p:cNvCxnSpPr>
          <p:nvPr/>
        </p:nvCxnSpPr>
        <p:spPr>
          <a:xfrm rot="16200000" flipV="1">
            <a:off x="4114800" y="3048000"/>
            <a:ext cx="685800" cy="228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4" idx="2"/>
          </p:cNvCxnSpPr>
          <p:nvPr/>
        </p:nvCxnSpPr>
        <p:spPr>
          <a:xfrm rot="5400000">
            <a:off x="1030933" y="3850332"/>
            <a:ext cx="605135" cy="838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4" idx="2"/>
          </p:cNvCxnSpPr>
          <p:nvPr/>
        </p:nvCxnSpPr>
        <p:spPr>
          <a:xfrm rot="16200000" flipH="1">
            <a:off x="1754833" y="3964632"/>
            <a:ext cx="681335" cy="685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5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2.6|4.5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1.8|0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1133</Words>
  <Application>Microsoft Office PowerPoint</Application>
  <PresentationFormat>On-screen Show (4:3)</PresentationFormat>
  <Paragraphs>121</Paragraphs>
  <Slides>26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Times New Roman</vt:lpstr>
      <vt:lpstr>VNI-Avo</vt:lpstr>
      <vt:lpstr>Wingdings</vt:lpstr>
      <vt:lpstr>Office Theme</vt:lpstr>
      <vt:lpstr>PowerPoint Presentation</vt:lpstr>
      <vt:lpstr>Thế nào là mối ghép cố định? Chúng gồm mấy loại? Lấy ví dụ minh họa?</vt:lpstr>
      <vt:lpstr>I. MỐI GHÉP CỐ ĐỊNH:</vt:lpstr>
      <vt:lpstr>PowerPoint Presentation</vt:lpstr>
      <vt:lpstr>PowerPoint Presentation</vt:lpstr>
      <vt:lpstr>PowerPoint Presentation</vt:lpstr>
      <vt:lpstr>PowerPoint Presentation</vt:lpstr>
      <vt:lpstr>II – MỐI GHÉP KHÔNG THÁO ĐƯỢC</vt:lpstr>
      <vt:lpstr>PowerPoint Presentation</vt:lpstr>
      <vt:lpstr>Tiến trình tán đinh tán</vt:lpstr>
      <vt:lpstr>b. Đặc điểm và ứng dụng</vt:lpstr>
      <vt:lpstr>b. Đặc điểm và ứng dụng</vt:lpstr>
      <vt:lpstr>III. MỐI GHÉP THÁO ĐƯỢC</vt:lpstr>
      <vt:lpstr>Nêu cấu tạo của các loại mối ghép: Bu lông, vít cấy, đinh vít ?</vt:lpstr>
      <vt:lpstr>PowerPoint Presentation</vt:lpstr>
      <vt:lpstr>1. Mối ghép bằng ren a. Cấu tạo mối ghép - Mối ghép bu lông: Đai ốc (1), Vòng đệm (2), Các chi tiết ghép (3,4), Bu lông (5). - Mối ghép vít cấy: Đai ốc (1), Vòng đệm (2), Các chi tiết được ghép (3,4), Vít cấy (6).</vt:lpstr>
      <vt:lpstr>Nêu điểm giống nhau và khác nhau của 3 loại mối ghép trên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20: BÀI 25+26:  MỐI GHÉP CỐ ĐỊNH</dc:title>
  <dc:creator>Windows 10</dc:creator>
  <cp:lastModifiedBy>Hoàng Trung Dương</cp:lastModifiedBy>
  <cp:revision>97</cp:revision>
  <dcterms:created xsi:type="dcterms:W3CDTF">2021-11-15T08:30:03Z</dcterms:created>
  <dcterms:modified xsi:type="dcterms:W3CDTF">2022-02-07T00:29:27Z</dcterms:modified>
</cp:coreProperties>
</file>