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69" r:id="rId2"/>
    <p:sldId id="374" r:id="rId3"/>
    <p:sldId id="380" r:id="rId4"/>
    <p:sldId id="381" r:id="rId5"/>
    <p:sldId id="382" r:id="rId6"/>
    <p:sldId id="383" r:id="rId7"/>
    <p:sldId id="384" r:id="rId8"/>
    <p:sldId id="377" r:id="rId9"/>
    <p:sldId id="378" r:id="rId10"/>
    <p:sldId id="379" r:id="rId11"/>
    <p:sldId id="372" r:id="rId12"/>
    <p:sldId id="355" r:id="rId13"/>
    <p:sldId id="375" r:id="rId14"/>
    <p:sldId id="376" r:id="rId15"/>
    <p:sldId id="385" r:id="rId16"/>
    <p:sldId id="386" r:id="rId17"/>
    <p:sldId id="3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602" autoAdjust="0"/>
  </p:normalViewPr>
  <p:slideViewPr>
    <p:cSldViewPr>
      <p:cViewPr varScale="1">
        <p:scale>
          <a:sx n="65" d="100"/>
          <a:sy n="65" d="100"/>
        </p:scale>
        <p:origin x="1320" y="40"/>
      </p:cViewPr>
      <p:guideLst>
        <p:guide orient="horz" pos="2160"/>
        <p:guide pos="288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993D08-659F-4CFA-B8C6-BE31F4B8F90D}"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993D08-659F-4CFA-B8C6-BE31F4B8F90D}"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993D08-659F-4CFA-B8C6-BE31F4B8F90D}"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993D08-659F-4CFA-B8C6-BE31F4B8F90D}"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993D08-659F-4CFA-B8C6-BE31F4B8F90D}" type="datetimeFigureOut">
              <a:rPr lang="en-US" smtClean="0"/>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993D08-659F-4CFA-B8C6-BE31F4B8F90D}"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993D08-659F-4CFA-B8C6-BE31F4B8F90D}" type="datetimeFigureOut">
              <a:rPr lang="en-US" smtClean="0"/>
              <a:t>6/29/2022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993D08-659F-4CFA-B8C6-BE31F4B8F90D}" type="datetimeFigureOut">
              <a:rPr lang="en-US" smtClean="0"/>
              <a:t>6/29/2022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93D08-659F-4CFA-B8C6-BE31F4B8F90D}" type="datetimeFigureOut">
              <a:rPr lang="en-US" smtClean="0"/>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993D08-659F-4CFA-B8C6-BE31F4B8F90D}"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993D08-659F-4CFA-B8C6-BE31F4B8F90D}" type="datetimeFigureOut">
              <a:rPr lang="en-US" smtClean="0"/>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C7F3F-75D6-4511-A0F8-A1D36C1AB98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993D08-659F-4CFA-B8C6-BE31F4B8F90D}" type="datetimeFigureOut">
              <a:rPr lang="en-US" smtClean="0"/>
              <a:t>6/29/2022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C7F3F-75D6-4511-A0F8-A1D36C1AB98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31f7217a017c2d9a8a7bcbd9844c1629"/>
          <p:cNvPicPr>
            <a:picLocks noChangeAspect="1"/>
          </p:cNvPicPr>
          <p:nvPr/>
        </p:nvPicPr>
        <p:blipFill>
          <a:blip r:embed="rId2" cstate="screen"/>
          <a:stretch>
            <a:fillRect/>
          </a:stretch>
        </p:blipFill>
        <p:spPr>
          <a:xfrm>
            <a:off x="928370" y="1457325"/>
            <a:ext cx="7633335" cy="4726940"/>
          </a:xfrm>
          <a:prstGeom prst="rect">
            <a:avLst/>
          </a:prstGeom>
        </p:spPr>
      </p:pic>
      <p:pic>
        <p:nvPicPr>
          <p:cNvPr id="3" name="图片 2" descr="觅元素584a989cd6c5a"/>
          <p:cNvPicPr>
            <a:picLocks noChangeAspect="1"/>
          </p:cNvPicPr>
          <p:nvPr/>
        </p:nvPicPr>
        <p:blipFill>
          <a:blip r:embed="rId3"/>
          <a:stretch>
            <a:fillRect/>
          </a:stretch>
        </p:blipFill>
        <p:spPr>
          <a:xfrm>
            <a:off x="1219200" y="381000"/>
            <a:ext cx="7187565" cy="1394460"/>
          </a:xfrm>
          <a:prstGeom prst="rect">
            <a:avLst/>
          </a:prstGeom>
        </p:spPr>
      </p:pic>
      <p:sp>
        <p:nvSpPr>
          <p:cNvPr id="4" name="TextBox 3"/>
          <p:cNvSpPr txBox="1"/>
          <p:nvPr/>
        </p:nvSpPr>
        <p:spPr>
          <a:xfrm>
            <a:off x="1371600" y="2427982"/>
            <a:ext cx="6934200" cy="2308324"/>
          </a:xfrm>
          <a:prstGeom prst="rect">
            <a:avLst/>
          </a:prstGeom>
          <a:noFill/>
        </p:spPr>
        <p:txBody>
          <a:bodyPr wrap="square" rtlCol="0">
            <a:spAutoFit/>
          </a:bodyPr>
          <a:lstStyle/>
          <a:p>
            <a:pPr lvl="0" algn="ctr">
              <a:spcBef>
                <a:spcPct val="0"/>
              </a:spcBef>
            </a:pPr>
            <a:r>
              <a:rPr sz="3600" b="1" u="sng" dirty="0">
                <a:solidFill>
                  <a:schemeClr val="bg1"/>
                </a:solidFill>
                <a:latin typeface="Times New Roman" panose="02020603050405020304" charset="0"/>
                <a:cs typeface="Times New Roman" panose="02020603050405020304" charset="0"/>
                <a:sym typeface="+mn-ea"/>
              </a:rPr>
              <a:t>Chủ </a:t>
            </a:r>
            <a:r>
              <a:rPr sz="3600" b="1" u="sng" dirty="0" err="1">
                <a:solidFill>
                  <a:schemeClr val="bg1"/>
                </a:solidFill>
                <a:latin typeface="Times New Roman" panose="02020603050405020304" charset="0"/>
                <a:cs typeface="Times New Roman" panose="02020603050405020304" charset="0"/>
                <a:sym typeface="+mn-ea"/>
              </a:rPr>
              <a:t>đề</a:t>
            </a:r>
            <a:r>
              <a:rPr sz="3600" b="1" u="sng" dirty="0">
                <a:solidFill>
                  <a:schemeClr val="bg1"/>
                </a:solidFill>
                <a:latin typeface="Times New Roman" panose="02020603050405020304" charset="0"/>
                <a:cs typeface="Times New Roman" panose="02020603050405020304" charset="0"/>
                <a:sym typeface="+mn-ea"/>
              </a:rPr>
              <a:t> </a:t>
            </a:r>
            <a:r>
              <a:rPr lang="en-US" sz="3600" b="1" u="sng" dirty="0">
                <a:solidFill>
                  <a:schemeClr val="bg1"/>
                </a:solidFill>
                <a:latin typeface="Times New Roman" panose="02020603050405020304" charset="0"/>
                <a:cs typeface="Times New Roman" panose="02020603050405020304" charset="0"/>
                <a:sym typeface="+mn-ea"/>
              </a:rPr>
              <a:t>7: </a:t>
            </a:r>
            <a:r>
              <a:rPr lang="vi-VN" sz="3600" dirty="0">
                <a:solidFill>
                  <a:schemeClr val="bg1"/>
                </a:solidFill>
                <a:latin typeface="Times New Roman" panose="02020603050405020304" charset="0"/>
                <a:cs typeface="Times New Roman" panose="02020603050405020304" charset="0"/>
                <a:sym typeface="+mn-ea"/>
              </a:rPr>
              <a:t>Phong trào tương thân tương ái của người dân Hà Nội </a:t>
            </a:r>
            <a:endParaRPr lang="en-US" sz="3600" dirty="0">
              <a:solidFill>
                <a:schemeClr val="bg1"/>
              </a:solidFill>
              <a:latin typeface="Times New Roman" panose="02020603050405020304" charset="0"/>
              <a:cs typeface="Times New Roman" panose="02020603050405020304" charset="0"/>
              <a:sym typeface="+mn-ea"/>
            </a:endParaRPr>
          </a:p>
          <a:p>
            <a:pPr lvl="0" algn="ctr">
              <a:spcBef>
                <a:spcPct val="0"/>
              </a:spcBef>
            </a:pPr>
            <a:r>
              <a:rPr lang="en-US" sz="3600" dirty="0">
                <a:solidFill>
                  <a:schemeClr val="bg1"/>
                </a:solidFill>
                <a:latin typeface="Times New Roman" panose="02020603050405020304" charset="0"/>
                <a:cs typeface="Times New Roman" panose="02020603050405020304" charset="0"/>
                <a:sym typeface="+mn-ea"/>
              </a:rPr>
              <a:t>(</a:t>
            </a:r>
            <a:r>
              <a:rPr lang="en-US" sz="3600" dirty="0" err="1" smtClean="0">
                <a:solidFill>
                  <a:schemeClr val="bg1"/>
                </a:solidFill>
                <a:latin typeface="Times New Roman" panose="02020603050405020304" charset="0"/>
                <a:cs typeface="Times New Roman" panose="02020603050405020304" charset="0"/>
                <a:sym typeface="+mn-ea"/>
              </a:rPr>
              <a:t>Tiết</a:t>
            </a:r>
            <a:r>
              <a:rPr lang="en-US" sz="3600" smtClean="0">
                <a:solidFill>
                  <a:schemeClr val="bg1"/>
                </a:solidFill>
                <a:latin typeface="Times New Roman" panose="02020603050405020304" charset="0"/>
                <a:cs typeface="Times New Roman" panose="02020603050405020304" charset="0"/>
                <a:sym typeface="+mn-ea"/>
              </a:rPr>
              <a:t>  24,25</a:t>
            </a:r>
            <a:r>
              <a:rPr lang="en-US" sz="3600" dirty="0">
                <a:solidFill>
                  <a:schemeClr val="bg1"/>
                </a:solidFill>
                <a:latin typeface="Times New Roman" panose="02020603050405020304" charset="0"/>
                <a:cs typeface="Times New Roman" panose="02020603050405020304" charset="0"/>
                <a:sym typeface="+mn-ea"/>
              </a:rPr>
              <a:t>)</a:t>
            </a:r>
          </a:p>
          <a:p>
            <a:pPr marL="571500" lvl="0" indent="-571500" algn="ctr" eaLnBrk="1" hangingPunct="1">
              <a:spcBef>
                <a:spcPct val="0"/>
              </a:spcBef>
              <a:buFontTx/>
              <a:buChar char="-"/>
            </a:pPr>
            <a:endParaRPr lang="en-US" sz="3600" dirty="0">
              <a:solidFill>
                <a:schemeClr val="bg1"/>
              </a:solidFill>
              <a:latin typeface="Times New Roman" panose="02020603050405020304" charset="0"/>
              <a:cs typeface="Times New Roman" panose="02020603050405020304"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915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6661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7323" y="1656919"/>
            <a:ext cx="8468139" cy="2585323"/>
          </a:xfrm>
          <a:prstGeom prst="rect">
            <a:avLst/>
          </a:prstGeom>
          <a:noFill/>
        </p:spPr>
        <p:txBody>
          <a:bodyPr wrap="square">
            <a:spAutoFit/>
          </a:bodyPr>
          <a:lstStyle/>
          <a:p>
            <a:r>
              <a:rPr lang="en-US" sz="2700" dirty="0">
                <a:effectLst/>
                <a:latin typeface="Times New Roman" panose="02020603050405020304" charset="0"/>
                <a:ea typeface="Times New Roman" panose="02020603050405020304" charset="0"/>
              </a:rPr>
              <a:t>- </a:t>
            </a:r>
            <a:r>
              <a:rPr lang="vi-VN" sz="2700" dirty="0">
                <a:solidFill>
                  <a:srgbClr val="202122"/>
                </a:solidFill>
                <a:latin typeface="+mj-lt"/>
                <a:ea typeface="Times New Roman" panose="02020603050405020304" charset="0"/>
              </a:rPr>
              <a:t>Tương thân tương ái là gì?</a:t>
            </a:r>
          </a:p>
          <a:p>
            <a:r>
              <a:rPr lang="vi-VN" sz="2700" dirty="0">
                <a:solidFill>
                  <a:srgbClr val="202122"/>
                </a:solidFill>
                <a:latin typeface="+mj-lt"/>
                <a:ea typeface="Times New Roman" panose="02020603050405020304" charset="0"/>
              </a:rPr>
              <a:t>Tương thân tương ái là mọi người cùng yêu thương, đùm bọc, sống hòa thuận, tình cảm với nhau bằng tình thương giữa con người với con người. Dù trong bất cứ hoàn cảnh nào, chúng ta cũng cố gắng giúp đỡ nhau, lá rách ít đùm lá rách nhiều mà không cần mong đợi sự đền đáp.</a:t>
            </a:r>
          </a:p>
        </p:txBody>
      </p:sp>
      <p:sp>
        <p:nvSpPr>
          <p:cNvPr id="7" name="TextBox 6"/>
          <p:cNvSpPr txBox="1"/>
          <p:nvPr/>
        </p:nvSpPr>
        <p:spPr>
          <a:xfrm>
            <a:off x="655982" y="1081745"/>
            <a:ext cx="2355575" cy="506730"/>
          </a:xfrm>
          <a:prstGeom prst="rect">
            <a:avLst/>
          </a:prstGeom>
          <a:noFill/>
        </p:spPr>
        <p:txBody>
          <a:bodyPr wrap="square">
            <a:spAutoFit/>
          </a:bodyPr>
          <a:lstStyle/>
          <a:p>
            <a:r>
              <a:rPr lang="en-US" sz="2700" b="1" dirty="0">
                <a:effectLst/>
                <a:latin typeface="Times New Roman" panose="02020603050405020304" charset="0"/>
                <a:ea typeface="Times New Roman" panose="02020603050405020304" charset="0"/>
              </a:rPr>
              <a:t>I. </a:t>
            </a:r>
            <a:r>
              <a:rPr lang="en-US" sz="2700" b="1" dirty="0" err="1">
                <a:effectLst/>
                <a:latin typeface="Times New Roman" panose="02020603050405020304" charset="0"/>
                <a:ea typeface="Times New Roman" panose="02020603050405020304" charset="0"/>
              </a:rPr>
              <a:t>Khái</a:t>
            </a:r>
            <a:r>
              <a:rPr lang="en-US" sz="2700" b="1" dirty="0">
                <a:effectLst/>
                <a:latin typeface="Times New Roman" panose="02020603050405020304" charset="0"/>
                <a:ea typeface="Times New Roman" panose="02020603050405020304" charset="0"/>
              </a:rPr>
              <a:t> </a:t>
            </a:r>
            <a:r>
              <a:rPr lang="en-US" sz="2700" b="1" dirty="0" err="1">
                <a:effectLst/>
                <a:latin typeface="Times New Roman" panose="02020603050405020304" charset="0"/>
                <a:ea typeface="Times New Roman" panose="02020603050405020304" charset="0"/>
              </a:rPr>
              <a:t>niệm</a:t>
            </a:r>
            <a:r>
              <a:rPr lang="en-US" sz="2700" b="1" dirty="0">
                <a:latin typeface="Times New Roman" panose="02020603050405020304" charset="0"/>
                <a:ea typeface="Times New Roman" panose="02020603050405020304" charset="0"/>
              </a:rPr>
              <a:t>:</a:t>
            </a:r>
            <a:endParaRPr lang="vi-VN" sz="2700" dirty="0">
              <a:effectLst/>
              <a:latin typeface="Times New Roman" panose="02020603050405020304" charset="0"/>
              <a:ea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763000" cy="6078220"/>
          </a:xfrm>
        </p:spPr>
        <p:txBody>
          <a:bodyPr>
            <a:noAutofit/>
          </a:bodyPr>
          <a:lstStyle/>
          <a:p>
            <a:pPr marL="0" indent="0">
              <a:buNone/>
            </a:pPr>
            <a:r>
              <a:rPr lang="en-US" sz="2400" b="1" dirty="0">
                <a:solidFill>
                  <a:srgbClr val="FF0000"/>
                </a:solidFill>
                <a:latin typeface="Times New Roman" panose="02020603050405020304" charset="0"/>
                <a:cs typeface="Times New Roman" panose="02020603050405020304" charset="0"/>
              </a:rPr>
              <a:t>II. </a:t>
            </a:r>
            <a:r>
              <a:rPr lang="en-US" sz="2400" b="1" dirty="0" err="1">
                <a:solidFill>
                  <a:srgbClr val="FF0000"/>
                </a:solidFill>
                <a:latin typeface="Times New Roman" panose="02020603050405020304" charset="0"/>
                <a:cs typeface="Times New Roman" panose="02020603050405020304" charset="0"/>
              </a:rPr>
              <a:t>Một</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số</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phong</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trào</a:t>
            </a:r>
            <a:r>
              <a:rPr lang="en-US" sz="2400" b="1" dirty="0">
                <a:solidFill>
                  <a:srgbClr val="FF0000"/>
                </a:solidFill>
                <a:latin typeface="Times New Roman" panose="02020603050405020304" charset="0"/>
                <a:cs typeface="Times New Roman" panose="02020603050405020304" charset="0"/>
              </a:rPr>
              <a:t> “T</a:t>
            </a:r>
            <a:r>
              <a:rPr lang="vi-VN" sz="2400" b="1" dirty="0">
                <a:solidFill>
                  <a:srgbClr val="FF0000"/>
                </a:solidFill>
                <a:latin typeface="Times New Roman" panose="02020603050405020304" charset="0"/>
                <a:cs typeface="Times New Roman" panose="02020603050405020304" charset="0"/>
              </a:rPr>
              <a:t>ươ</a:t>
            </a:r>
            <a:r>
              <a:rPr lang="en-US" sz="2400" b="1" dirty="0" err="1">
                <a:solidFill>
                  <a:srgbClr val="FF0000"/>
                </a:solidFill>
                <a:latin typeface="Times New Roman" panose="02020603050405020304" charset="0"/>
                <a:cs typeface="Times New Roman" panose="02020603050405020304" charset="0"/>
              </a:rPr>
              <a:t>ng</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thân</a:t>
            </a:r>
            <a:r>
              <a:rPr lang="en-US" sz="2400" b="1" dirty="0">
                <a:solidFill>
                  <a:srgbClr val="FF0000"/>
                </a:solidFill>
                <a:latin typeface="Times New Roman" panose="02020603050405020304" charset="0"/>
                <a:cs typeface="Times New Roman" panose="02020603050405020304" charset="0"/>
              </a:rPr>
              <a:t> t</a:t>
            </a:r>
            <a:r>
              <a:rPr lang="vi-VN" sz="2400" b="1" dirty="0">
                <a:solidFill>
                  <a:srgbClr val="FF0000"/>
                </a:solidFill>
                <a:latin typeface="Times New Roman" panose="02020603050405020304" charset="0"/>
                <a:cs typeface="Times New Roman" panose="02020603050405020304" charset="0"/>
              </a:rPr>
              <a:t>ươ</a:t>
            </a:r>
            <a:r>
              <a:rPr lang="en-US" sz="2400" b="1" dirty="0" err="1">
                <a:solidFill>
                  <a:srgbClr val="FF0000"/>
                </a:solidFill>
                <a:latin typeface="Times New Roman" panose="02020603050405020304" charset="0"/>
                <a:cs typeface="Times New Roman" panose="02020603050405020304" charset="0"/>
              </a:rPr>
              <a:t>ng</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ái</a:t>
            </a:r>
            <a:r>
              <a:rPr lang="en-US" sz="2400" b="1" dirty="0">
                <a:solidFill>
                  <a:srgbClr val="FF0000"/>
                </a:solidFill>
                <a:latin typeface="Times New Roman" panose="02020603050405020304" charset="0"/>
                <a:cs typeface="Times New Roman" panose="02020603050405020304" charset="0"/>
              </a:rPr>
              <a:t>” ở </a:t>
            </a:r>
            <a:r>
              <a:rPr lang="en-US" sz="2400" b="1" dirty="0" err="1">
                <a:solidFill>
                  <a:srgbClr val="FF0000"/>
                </a:solidFill>
                <a:latin typeface="Times New Roman" panose="02020603050405020304" charset="0"/>
                <a:cs typeface="Times New Roman" panose="02020603050405020304" charset="0"/>
              </a:rPr>
              <a:t>thành</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phố</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Hà</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Nội</a:t>
            </a:r>
            <a:endParaRPr lang="en-US" sz="2400" b="1" dirty="0">
              <a:solidFill>
                <a:srgbClr val="FF0000"/>
              </a:solidFill>
              <a:latin typeface="Times New Roman" panose="02020603050405020304" charset="0"/>
              <a:cs typeface="Times New Roman" panose="02020603050405020304" charset="0"/>
            </a:endParaRPr>
          </a:p>
          <a:p>
            <a:pPr marL="0" indent="0">
              <a:buNone/>
            </a:pPr>
            <a:r>
              <a:rPr lang="en-US" sz="2400" dirty="0">
                <a:solidFill>
                  <a:srgbClr val="002060"/>
                </a:solidFill>
                <a:latin typeface="Times New Roman" panose="02020603050405020304" charset="0"/>
                <a:cs typeface="Times New Roman" panose="02020603050405020304" charset="0"/>
              </a:rPr>
              <a:t>1.Phong </a:t>
            </a:r>
            <a:r>
              <a:rPr lang="en-US" sz="2400" dirty="0" err="1">
                <a:solidFill>
                  <a:srgbClr val="002060"/>
                </a:solidFill>
                <a:latin typeface="Times New Roman" panose="02020603050405020304" charset="0"/>
                <a:cs typeface="Times New Roman" panose="02020603050405020304" charset="0"/>
              </a:rPr>
              <a:t>trào</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Tết</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vì</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ng</a:t>
            </a:r>
            <a:r>
              <a:rPr lang="vi-VN" sz="2400" dirty="0">
                <a:solidFill>
                  <a:srgbClr val="002060"/>
                </a:solidFill>
                <a:latin typeface="Times New Roman" panose="02020603050405020304" charset="0"/>
                <a:cs typeface="Times New Roman" panose="02020603050405020304" charset="0"/>
              </a:rPr>
              <a:t>ười</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nghèo</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và</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nạn</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nhân</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chất</a:t>
            </a:r>
            <a:r>
              <a:rPr lang="en-US" sz="2400" dirty="0">
                <a:solidFill>
                  <a:srgbClr val="002060"/>
                </a:solidFill>
                <a:latin typeface="Times New Roman" panose="02020603050405020304" charset="0"/>
                <a:cs typeface="Times New Roman" panose="02020603050405020304" charset="0"/>
              </a:rPr>
              <a:t> </a:t>
            </a:r>
            <a:r>
              <a:rPr lang="vi-VN" sz="2400" dirty="0">
                <a:solidFill>
                  <a:srgbClr val="002060"/>
                </a:solidFill>
                <a:latin typeface="Times New Roman" panose="02020603050405020304" charset="0"/>
                <a:cs typeface="Times New Roman" panose="02020603050405020304" charset="0"/>
              </a:rPr>
              <a:t>độc</a:t>
            </a:r>
            <a:r>
              <a:rPr lang="en-US" sz="2400" dirty="0">
                <a:solidFill>
                  <a:srgbClr val="002060"/>
                </a:solidFill>
                <a:latin typeface="Times New Roman" panose="02020603050405020304" charset="0"/>
                <a:cs typeface="Times New Roman" panose="02020603050405020304" charset="0"/>
              </a:rPr>
              <a:t> da cam</a:t>
            </a:r>
            <a:r>
              <a:rPr lang="en-US" sz="2400" b="1" dirty="0">
                <a:solidFill>
                  <a:srgbClr val="002060"/>
                </a:solidFill>
                <a:latin typeface="Times New Roman" panose="02020603050405020304" charset="0"/>
                <a:cs typeface="Times New Roman" panose="02020603050405020304" charset="0"/>
              </a:rPr>
              <a:t>.</a:t>
            </a:r>
          </a:p>
          <a:p>
            <a:pPr marL="0" indent="0">
              <a:buNone/>
            </a:pPr>
            <a:r>
              <a:rPr lang="en-US" sz="2400" dirty="0">
                <a:solidFill>
                  <a:srgbClr val="002060"/>
                </a:solidFill>
                <a:latin typeface="Times New Roman" panose="02020603050405020304" charset="0"/>
                <a:cs typeface="Times New Roman" panose="02020603050405020304" charset="0"/>
              </a:rPr>
              <a:t>2. </a:t>
            </a:r>
            <a:r>
              <a:rPr lang="en-US" sz="2400" dirty="0" err="1">
                <a:solidFill>
                  <a:srgbClr val="002060"/>
                </a:solidFill>
                <a:latin typeface="Times New Roman" panose="02020603050405020304" charset="0"/>
                <a:cs typeface="Times New Roman" panose="02020603050405020304" charset="0"/>
              </a:rPr>
              <a:t>Phong</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trào</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quyên</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góp</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sách</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vở</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và</a:t>
            </a:r>
            <a:r>
              <a:rPr lang="en-US" sz="2400" dirty="0">
                <a:solidFill>
                  <a:srgbClr val="002060"/>
                </a:solidFill>
                <a:latin typeface="Times New Roman" panose="02020603050405020304" charset="0"/>
                <a:cs typeface="Times New Roman" panose="02020603050405020304" charset="0"/>
              </a:rPr>
              <a:t> </a:t>
            </a:r>
            <a:r>
              <a:rPr lang="vi-VN" sz="2400" dirty="0">
                <a:solidFill>
                  <a:srgbClr val="002060"/>
                </a:solidFill>
                <a:latin typeface="Times New Roman" panose="02020603050405020304" charset="0"/>
                <a:cs typeface="Times New Roman" panose="02020603050405020304" charset="0"/>
              </a:rPr>
              <a:t>đồ</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dùng</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học</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tập</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cho</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các</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bạn</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học</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sinh</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vùng</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bị</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thiên</a:t>
            </a:r>
            <a:r>
              <a:rPr lang="en-US" sz="2400" dirty="0">
                <a:solidFill>
                  <a:srgbClr val="002060"/>
                </a:solidFill>
                <a:latin typeface="Times New Roman" panose="02020603050405020304" charset="0"/>
                <a:cs typeface="Times New Roman" panose="02020603050405020304" charset="0"/>
              </a:rPr>
              <a:t> tai.</a:t>
            </a:r>
          </a:p>
          <a:p>
            <a:pPr marL="0" indent="0">
              <a:buNone/>
            </a:pPr>
            <a:r>
              <a:rPr lang="en-US" sz="2400" dirty="0">
                <a:solidFill>
                  <a:srgbClr val="002060"/>
                </a:solidFill>
                <a:latin typeface="Times New Roman" panose="02020603050405020304" charset="0"/>
                <a:cs typeface="Times New Roman" panose="02020603050405020304" charset="0"/>
              </a:rPr>
              <a:t>3.</a:t>
            </a:r>
            <a:r>
              <a:rPr lang="vi-VN" sz="2400" dirty="0">
                <a:solidFill>
                  <a:srgbClr val="002060"/>
                </a:solidFill>
                <a:latin typeface="Times New Roman" panose="02020603050405020304" charset="0"/>
                <a:cs typeface="Times New Roman" panose="02020603050405020304" charset="0"/>
              </a:rPr>
              <a:t>Một số phong trào “Tương thân tương ái” </a:t>
            </a:r>
            <a:r>
              <a:rPr lang="en-US" sz="2400" dirty="0">
                <a:solidFill>
                  <a:srgbClr val="002060"/>
                </a:solidFill>
                <a:latin typeface="Times New Roman" panose="02020603050405020304" charset="0"/>
                <a:cs typeface="Times New Roman" panose="02020603050405020304" charset="0"/>
              </a:rPr>
              <a:t> </a:t>
            </a:r>
            <a:r>
              <a:rPr lang="en-US" sz="2400" dirty="0" err="1">
                <a:solidFill>
                  <a:srgbClr val="002060"/>
                </a:solidFill>
                <a:latin typeface="Times New Roman" panose="02020603050405020304" charset="0"/>
                <a:cs typeface="Times New Roman" panose="02020603050405020304" charset="0"/>
              </a:rPr>
              <a:t>khác</a:t>
            </a:r>
            <a:r>
              <a:rPr lang="en-US" sz="2400" dirty="0">
                <a:solidFill>
                  <a:srgbClr val="002060"/>
                </a:solidFill>
                <a:latin typeface="Times New Roman" panose="02020603050405020304" charset="0"/>
                <a:cs typeface="Times New Roman" panose="02020603050405020304" charset="0"/>
              </a:rPr>
              <a:t>:</a:t>
            </a:r>
          </a:p>
          <a:p>
            <a:pPr marL="0" indent="0">
              <a:buNone/>
            </a:pPr>
            <a:r>
              <a:rPr lang="en-US" sz="2400" i="1" dirty="0">
                <a:latin typeface="Times New Roman" panose="02020603050405020304" charset="0"/>
                <a:cs typeface="Times New Roman" panose="02020603050405020304" charset="0"/>
              </a:rPr>
              <a:t> </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Các</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hoạt</a:t>
            </a:r>
            <a:r>
              <a:rPr lang="en-US" sz="2400" i="1" dirty="0">
                <a:solidFill>
                  <a:srgbClr val="FF0000"/>
                </a:solidFill>
                <a:latin typeface="Times New Roman" panose="02020603050405020304" charset="0"/>
                <a:cs typeface="Times New Roman" panose="02020603050405020304" charset="0"/>
              </a:rPr>
              <a:t> </a:t>
            </a:r>
            <a:r>
              <a:rPr lang="vi-VN" sz="2400" i="1" dirty="0">
                <a:solidFill>
                  <a:srgbClr val="FF0000"/>
                </a:solidFill>
                <a:latin typeface="Times New Roman" panose="02020603050405020304" charset="0"/>
                <a:cs typeface="Times New Roman" panose="02020603050405020304" charset="0"/>
              </a:rPr>
              <a:t>động</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của</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Hội</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Bảo</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tr</a:t>
            </a:r>
            <a:r>
              <a:rPr lang="vi-VN" sz="2400" i="1" dirty="0">
                <a:solidFill>
                  <a:srgbClr val="FF0000"/>
                </a:solidFill>
                <a:latin typeface="Times New Roman" panose="02020603050405020304" charset="0"/>
                <a:cs typeface="Times New Roman" panose="02020603050405020304" charset="0"/>
              </a:rPr>
              <a:t>ợ</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ng</a:t>
            </a:r>
            <a:r>
              <a:rPr lang="vi-VN" sz="2400" i="1" dirty="0">
                <a:solidFill>
                  <a:srgbClr val="FF0000"/>
                </a:solidFill>
                <a:latin typeface="Times New Roman" panose="02020603050405020304" charset="0"/>
                <a:cs typeface="Times New Roman" panose="02020603050405020304" charset="0"/>
              </a:rPr>
              <a:t> ười</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khuyết</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tật</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và</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trẻ</a:t>
            </a:r>
            <a:endParaRPr lang="en-US" sz="2400" i="1" dirty="0">
              <a:solidFill>
                <a:srgbClr val="FF0000"/>
              </a:solidFill>
              <a:latin typeface="Times New Roman" panose="02020603050405020304" charset="0"/>
              <a:cs typeface="Times New Roman" panose="02020603050405020304" charset="0"/>
            </a:endParaRPr>
          </a:p>
          <a:p>
            <a:pPr marL="0" indent="0">
              <a:buNone/>
            </a:pP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em</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mồ</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côi</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thành</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phố</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Hà</a:t>
            </a:r>
            <a:r>
              <a:rPr lang="en-US" sz="2400" i="1" dirty="0">
                <a:solidFill>
                  <a:srgbClr val="FF0000"/>
                </a:solidFill>
                <a:latin typeface="Times New Roman" panose="02020603050405020304" charset="0"/>
                <a:cs typeface="Times New Roman" panose="02020603050405020304" charset="0"/>
              </a:rPr>
              <a:t> N </a:t>
            </a:r>
            <a:r>
              <a:rPr lang="en-US" sz="2400" i="1" dirty="0" err="1">
                <a:solidFill>
                  <a:srgbClr val="FF0000"/>
                </a:solidFill>
                <a:latin typeface="Times New Roman" panose="02020603050405020304" charset="0"/>
                <a:cs typeface="Times New Roman" panose="02020603050405020304" charset="0"/>
              </a:rPr>
              <a:t>ội</a:t>
            </a:r>
            <a:r>
              <a:rPr lang="en-US" sz="2400" i="1" dirty="0">
                <a:solidFill>
                  <a:srgbClr val="FF0000"/>
                </a:solidFill>
                <a:latin typeface="Times New Roman" panose="02020603050405020304" charset="0"/>
                <a:cs typeface="Times New Roman" panose="02020603050405020304" charset="0"/>
              </a:rPr>
              <a:t>.</a:t>
            </a:r>
          </a:p>
          <a:p>
            <a:pPr marL="0" indent="0">
              <a:buNone/>
            </a:pP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Các</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hoạt</a:t>
            </a:r>
            <a:r>
              <a:rPr lang="en-US" sz="2400" i="1" dirty="0">
                <a:solidFill>
                  <a:srgbClr val="FF0000"/>
                </a:solidFill>
                <a:latin typeface="Times New Roman" panose="02020603050405020304" charset="0"/>
                <a:cs typeface="Times New Roman" panose="02020603050405020304" charset="0"/>
              </a:rPr>
              <a:t> </a:t>
            </a:r>
            <a:r>
              <a:rPr lang="vi-VN" sz="2400" i="1" dirty="0">
                <a:solidFill>
                  <a:srgbClr val="FF0000"/>
                </a:solidFill>
                <a:latin typeface="Times New Roman" panose="02020603050405020304" charset="0"/>
                <a:cs typeface="Times New Roman" panose="02020603050405020304" charset="0"/>
              </a:rPr>
              <a:t>động</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thiện</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nguy</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ện</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của</a:t>
            </a:r>
            <a:r>
              <a:rPr lang="en-US" sz="2400" i="1" dirty="0">
                <a:solidFill>
                  <a:srgbClr val="FF0000"/>
                </a:solidFill>
                <a:latin typeface="Times New Roman" panose="02020603050405020304" charset="0"/>
                <a:cs typeface="Times New Roman" panose="02020603050405020304" charset="0"/>
              </a:rPr>
              <a:t> </a:t>
            </a:r>
            <a:r>
              <a:rPr lang="en-US" sz="2400" i="1" dirty="0" err="1">
                <a:solidFill>
                  <a:srgbClr val="FF0000"/>
                </a:solidFill>
                <a:latin typeface="Times New Roman" panose="02020603050405020304" charset="0"/>
                <a:cs typeface="Times New Roman" panose="02020603050405020304" charset="0"/>
              </a:rPr>
              <a:t>Đoàn</a:t>
            </a:r>
            <a:r>
              <a:rPr lang="en-US" sz="2400" i="1" dirty="0">
                <a:solidFill>
                  <a:srgbClr val="FF0000"/>
                </a:solidFill>
                <a:latin typeface="Times New Roman" panose="02020603050405020304" charset="0"/>
                <a:cs typeface="Times New Roman" panose="02020603050405020304" charset="0"/>
              </a:rPr>
              <a:t> - </a:t>
            </a:r>
            <a:r>
              <a:rPr lang="en-US" sz="2400" i="1" dirty="0" err="1">
                <a:solidFill>
                  <a:srgbClr val="FF0000"/>
                </a:solidFill>
                <a:latin typeface="Times New Roman" panose="02020603050405020304" charset="0"/>
                <a:cs typeface="Times New Roman" panose="02020603050405020304" charset="0"/>
              </a:rPr>
              <a:t>Đội</a:t>
            </a:r>
            <a:endParaRPr lang="en-US" sz="2400" i="1" dirty="0">
              <a:solidFill>
                <a:srgbClr val="FF0000"/>
              </a:solidFill>
              <a:latin typeface="Times New Roman" panose="0202060305040502030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685800"/>
            <a:ext cx="78867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7560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33400"/>
            <a:ext cx="73152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95401" y="5791200"/>
            <a:ext cx="8077200" cy="646331"/>
          </a:xfrm>
          <a:prstGeom prst="rect">
            <a:avLst/>
          </a:prstGeom>
          <a:noFill/>
        </p:spPr>
        <p:txBody>
          <a:bodyPr wrap="square" rtlCol="0">
            <a:spAutoFit/>
          </a:bodyPr>
          <a:lstStyle/>
          <a:p>
            <a:r>
              <a:rPr lang="vi-VN" dirty="0"/>
              <a:t>Cán bộ, nhân viên Liên đoàn Lao động thành phố Hà Nội vận chuyển hàng lên xe buýt siêu thị 0 đồng. </a:t>
            </a:r>
            <a:endParaRPr lang="en-US" dirty="0"/>
          </a:p>
        </p:txBody>
      </p:sp>
    </p:spTree>
    <p:extLst>
      <p:ext uri="{BB962C8B-B14F-4D97-AF65-F5344CB8AC3E}">
        <p14:creationId xmlns:p14="http://schemas.microsoft.com/office/powerpoint/2010/main" val="3615618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8686800"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4982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3444" y="152401"/>
            <a:ext cx="6813755"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9249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67862"/>
            <a:ext cx="8991600" cy="461665"/>
          </a:xfrm>
          <a:prstGeom prst="rect">
            <a:avLst/>
          </a:prstGeom>
          <a:noFill/>
        </p:spPr>
        <p:txBody>
          <a:bodyPr wrap="square" rtlCol="0">
            <a:spAutoFit/>
          </a:bodyPr>
          <a:lstStyle/>
          <a:p>
            <a:r>
              <a:rPr lang="en-US" sz="2400" b="1" dirty="0">
                <a:solidFill>
                  <a:srgbClr val="FF0000"/>
                </a:solidFill>
              </a:rPr>
              <a:t>               </a:t>
            </a:r>
            <a:r>
              <a:rPr lang="en-US" sz="2400" b="1" dirty="0" err="1">
                <a:solidFill>
                  <a:srgbClr val="FF0000"/>
                </a:solidFill>
              </a:rPr>
              <a:t>Em</a:t>
            </a:r>
            <a:r>
              <a:rPr lang="en-US" sz="2400" b="1" dirty="0">
                <a:solidFill>
                  <a:srgbClr val="FF0000"/>
                </a:solidFill>
              </a:rPr>
              <a:t> </a:t>
            </a:r>
            <a:r>
              <a:rPr lang="en-US" sz="2400" b="1" dirty="0" err="1">
                <a:solidFill>
                  <a:srgbClr val="FF0000"/>
                </a:solidFill>
              </a:rPr>
              <a:t>hãy</a:t>
            </a:r>
            <a:r>
              <a:rPr lang="en-US" sz="2400" b="1" dirty="0">
                <a:solidFill>
                  <a:srgbClr val="FF0000"/>
                </a:solidFill>
              </a:rPr>
              <a:t> </a:t>
            </a:r>
            <a:r>
              <a:rPr lang="en-US" sz="2400" b="1" dirty="0" err="1">
                <a:solidFill>
                  <a:srgbClr val="FF0000"/>
                </a:solidFill>
              </a:rPr>
              <a:t>cho</a:t>
            </a:r>
            <a:r>
              <a:rPr lang="en-US" sz="2400" b="1" dirty="0">
                <a:solidFill>
                  <a:srgbClr val="FF0000"/>
                </a:solidFill>
              </a:rPr>
              <a:t> </a:t>
            </a:r>
            <a:r>
              <a:rPr lang="en-US" sz="2400" b="1" dirty="0" err="1">
                <a:solidFill>
                  <a:srgbClr val="FF0000"/>
                </a:solidFill>
              </a:rPr>
              <a:t>biết</a:t>
            </a:r>
            <a:r>
              <a:rPr lang="en-US" sz="2400" b="1" dirty="0">
                <a:solidFill>
                  <a:srgbClr val="FF0000"/>
                </a:solidFill>
              </a:rPr>
              <a:t> video </a:t>
            </a:r>
            <a:r>
              <a:rPr lang="en-US" sz="2400" b="1" dirty="0" err="1">
                <a:solidFill>
                  <a:srgbClr val="FF0000"/>
                </a:solidFill>
              </a:rPr>
              <a:t>sau</a:t>
            </a:r>
            <a:r>
              <a:rPr lang="en-US" sz="2400" b="1" dirty="0">
                <a:solidFill>
                  <a:srgbClr val="FF0000"/>
                </a:solidFill>
              </a:rPr>
              <a:t> </a:t>
            </a:r>
            <a:r>
              <a:rPr lang="en-US" sz="2400" b="1" dirty="0" err="1">
                <a:solidFill>
                  <a:srgbClr val="FF0000"/>
                </a:solidFill>
              </a:rPr>
              <a:t>có</a:t>
            </a:r>
            <a:r>
              <a:rPr lang="en-US" sz="2400" b="1" dirty="0">
                <a:solidFill>
                  <a:srgbClr val="FF0000"/>
                </a:solidFill>
              </a:rPr>
              <a:t> </a:t>
            </a:r>
            <a:r>
              <a:rPr lang="en-US" sz="2400" b="1" dirty="0" err="1">
                <a:solidFill>
                  <a:srgbClr val="FF0000"/>
                </a:solidFill>
              </a:rPr>
              <a:t>những</a:t>
            </a:r>
            <a:r>
              <a:rPr lang="en-US" sz="2400" b="1" dirty="0">
                <a:solidFill>
                  <a:srgbClr val="FF0000"/>
                </a:solidFill>
              </a:rPr>
              <a:t> </a:t>
            </a:r>
            <a:r>
              <a:rPr lang="en-US" sz="2400" b="1" dirty="0" err="1">
                <a:solidFill>
                  <a:srgbClr val="FF0000"/>
                </a:solidFill>
              </a:rPr>
              <a:t>hoạt</a:t>
            </a:r>
            <a:r>
              <a:rPr lang="en-US" sz="2400" b="1" dirty="0">
                <a:solidFill>
                  <a:srgbClr val="FF0000"/>
                </a:solidFill>
              </a:rPr>
              <a:t> </a:t>
            </a:r>
            <a:r>
              <a:rPr lang="en-US" sz="2400" b="1" dirty="0" err="1">
                <a:solidFill>
                  <a:srgbClr val="FF0000"/>
                </a:solidFill>
              </a:rPr>
              <a:t>động</a:t>
            </a:r>
            <a:r>
              <a:rPr lang="en-US" sz="2400" b="1" dirty="0">
                <a:solidFill>
                  <a:srgbClr val="FF0000"/>
                </a:solidFill>
              </a:rPr>
              <a:t> </a:t>
            </a:r>
            <a:r>
              <a:rPr lang="en-US" sz="2400" b="1" dirty="0" err="1">
                <a:solidFill>
                  <a:srgbClr val="FF0000"/>
                </a:solidFill>
              </a:rPr>
              <a:t>gì</a:t>
            </a:r>
            <a:r>
              <a:rPr lang="en-US" sz="2400" b="1" dirty="0">
                <a:solidFill>
                  <a:srgbClr val="FF0000"/>
                </a:solidFill>
              </a:rPr>
              <a:t>?</a:t>
            </a:r>
          </a:p>
        </p:txBody>
      </p:sp>
      <p:graphicFrame>
        <p:nvGraphicFramePr>
          <p:cNvPr id="3" name="Object 2"/>
          <p:cNvGraphicFramePr>
            <a:graphicFrameLocks noChangeAspect="1"/>
          </p:cNvGraphicFramePr>
          <p:nvPr>
            <p:extLst>
              <p:ext uri="{D42A27DB-BD31-4B8C-83A1-F6EECF244321}">
                <p14:modId xmlns:p14="http://schemas.microsoft.com/office/powerpoint/2010/main" val="3354924802"/>
              </p:ext>
            </p:extLst>
          </p:nvPr>
        </p:nvGraphicFramePr>
        <p:xfrm>
          <a:off x="3832225" y="3182938"/>
          <a:ext cx="1477963" cy="490537"/>
        </p:xfrm>
        <a:graphic>
          <a:graphicData uri="http://schemas.openxmlformats.org/presentationml/2006/ole">
            <mc:AlternateContent xmlns:mc="http://schemas.openxmlformats.org/markup-compatibility/2006">
              <mc:Choice xmlns:v="urn:schemas-microsoft-com:vml" Requires="v">
                <p:oleObj spid="_x0000_s1043" name="Packager Shell Object" showAsIcon="1" r:id="rId3" imgW="1477800" imgH="491040" progId="Package">
                  <p:embed/>
                </p:oleObj>
              </mc:Choice>
              <mc:Fallback>
                <p:oleObj name="Packager Shell Object" showAsIcon="1" r:id="rId3" imgW="1477800" imgH="491040" progId="Package">
                  <p:embed/>
                  <p:pic>
                    <p:nvPicPr>
                      <p:cNvPr id="0" name=""/>
                      <p:cNvPicPr/>
                      <p:nvPr/>
                    </p:nvPicPr>
                    <p:blipFill>
                      <a:blip r:embed="rId4"/>
                      <a:stretch>
                        <a:fillRect/>
                      </a:stretch>
                    </p:blipFill>
                    <p:spPr>
                      <a:xfrm>
                        <a:off x="3832225" y="3182938"/>
                        <a:ext cx="1477963" cy="490537"/>
                      </a:xfrm>
                      <a:prstGeom prst="rect">
                        <a:avLst/>
                      </a:prstGeom>
                    </p:spPr>
                  </p:pic>
                </p:oleObj>
              </mc:Fallback>
            </mc:AlternateContent>
          </a:graphicData>
        </a:graphic>
      </p:graphicFrame>
    </p:spTree>
    <p:extLst>
      <p:ext uri="{BB962C8B-B14F-4D97-AF65-F5344CB8AC3E}">
        <p14:creationId xmlns:p14="http://schemas.microsoft.com/office/powerpoint/2010/main" val="6961000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CHUYÊN MÔN THÙY\GIÁO DỤC ĐỊA PHƯƠNG\LONG NHAN AI\z3200302206556_681f888e3ac445280fb8030d78a327c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3276600" cy="3276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3775239"/>
            <a:ext cx="3502882" cy="369332"/>
          </a:xfrm>
          <a:prstGeom prst="rect">
            <a:avLst/>
          </a:prstGeom>
          <a:noFill/>
        </p:spPr>
        <p:txBody>
          <a:bodyPr wrap="none" rtlCol="0">
            <a:spAutoFit/>
          </a:bodyPr>
          <a:lstStyle/>
          <a:p>
            <a:r>
              <a:rPr lang="vi-VN" b="1" dirty="0">
                <a:solidFill>
                  <a:srgbClr val="FF0000"/>
                </a:solidFill>
              </a:rPr>
              <a:t>Cho người tật nguyền bữa ăn.</a:t>
            </a:r>
          </a:p>
        </p:txBody>
      </p:sp>
      <p:pic>
        <p:nvPicPr>
          <p:cNvPr id="4099" name="Picture 3" descr="D:\CHUYÊN MÔN THÙY\GIÁO DỤC ĐỊA PHƯƠNG\LONG NHAN AI\z3200302209742_632a3a3324ea6223933222c1c5e792c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8274" y="554831"/>
            <a:ext cx="4792326" cy="34050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29200" y="4144571"/>
            <a:ext cx="3316485" cy="400110"/>
          </a:xfrm>
          <a:prstGeom prst="rect">
            <a:avLst/>
          </a:prstGeom>
          <a:noFill/>
        </p:spPr>
        <p:txBody>
          <a:bodyPr wrap="none" rtlCol="0">
            <a:spAutoFit/>
          </a:bodyPr>
          <a:lstStyle/>
          <a:p>
            <a:r>
              <a:rPr lang="en-US" sz="2000" b="1" dirty="0" err="1">
                <a:solidFill>
                  <a:srgbClr val="FF0000"/>
                </a:solidFill>
              </a:rPr>
              <a:t>Ủng</a:t>
            </a:r>
            <a:r>
              <a:rPr lang="en-US" sz="2000" b="1" dirty="0">
                <a:solidFill>
                  <a:srgbClr val="FF0000"/>
                </a:solidFill>
              </a:rPr>
              <a:t> </a:t>
            </a:r>
            <a:r>
              <a:rPr lang="en-US" sz="2000" b="1" dirty="0" err="1">
                <a:solidFill>
                  <a:srgbClr val="FF0000"/>
                </a:solidFill>
              </a:rPr>
              <a:t>hộ</a:t>
            </a:r>
            <a:r>
              <a:rPr lang="en-US" sz="2000" b="1" dirty="0">
                <a:solidFill>
                  <a:srgbClr val="FF0000"/>
                </a:solidFill>
              </a:rPr>
              <a:t> </a:t>
            </a:r>
            <a:r>
              <a:rPr lang="en-US" sz="2000" b="1" dirty="0" err="1">
                <a:solidFill>
                  <a:srgbClr val="FF0000"/>
                </a:solidFill>
              </a:rPr>
              <a:t>phòng</a:t>
            </a:r>
            <a:r>
              <a:rPr lang="en-US" sz="2000" b="1" dirty="0">
                <a:solidFill>
                  <a:srgbClr val="FF0000"/>
                </a:solidFill>
              </a:rPr>
              <a:t> </a:t>
            </a:r>
            <a:r>
              <a:rPr lang="en-US" sz="2000" b="1" dirty="0" err="1">
                <a:solidFill>
                  <a:srgbClr val="FF0000"/>
                </a:solidFill>
              </a:rPr>
              <a:t>chống</a:t>
            </a:r>
            <a:r>
              <a:rPr lang="en-US" sz="2000" b="1" dirty="0">
                <a:solidFill>
                  <a:srgbClr val="FF0000"/>
                </a:solidFill>
              </a:rPr>
              <a:t> </a:t>
            </a:r>
            <a:r>
              <a:rPr lang="en-US" sz="2000" b="1" dirty="0" err="1">
                <a:solidFill>
                  <a:srgbClr val="FF0000"/>
                </a:solidFill>
              </a:rPr>
              <a:t>covid</a:t>
            </a:r>
            <a:r>
              <a:rPr lang="en-US" sz="2000" b="1" dirty="0">
                <a:solidFill>
                  <a:srgbClr val="FF0000"/>
                </a:solidFill>
              </a:rPr>
              <a:t> 19</a:t>
            </a:r>
          </a:p>
        </p:txBody>
      </p:sp>
    </p:spTree>
    <p:extLst>
      <p:ext uri="{BB962C8B-B14F-4D97-AF65-F5344CB8AC3E}">
        <p14:creationId xmlns:p14="http://schemas.microsoft.com/office/powerpoint/2010/main" val="136531513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CHUYÊN MÔN THÙY\GIÁO DỤC ĐỊA PHƯƠNG\LONG NHAN AI\z3200302217966_122c205b05ce2873ccf5959e121abfd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94290"/>
            <a:ext cx="762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2609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CHUYÊN MÔN THÙY\GIÁO DỤC ĐỊA PHƯƠNG\LONG NHAN AI\z3200302221039_470ecef0bf17f8a7c0007a5dde311b2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213" y="228600"/>
            <a:ext cx="5181600" cy="27122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039089" y="1608658"/>
            <a:ext cx="2698175" cy="369332"/>
          </a:xfrm>
          <a:prstGeom prst="rect">
            <a:avLst/>
          </a:prstGeom>
          <a:noFill/>
        </p:spPr>
        <p:txBody>
          <a:bodyPr wrap="none" rtlCol="0">
            <a:spAutoFit/>
          </a:bodyPr>
          <a:lstStyle/>
          <a:p>
            <a:r>
              <a:rPr lang="vi-VN" b="1" dirty="0">
                <a:solidFill>
                  <a:srgbClr val="FF0000"/>
                </a:solidFill>
              </a:rPr>
              <a:t>Ủng hộ đồng bào lũ lụt</a:t>
            </a:r>
          </a:p>
        </p:txBody>
      </p:sp>
      <p:pic>
        <p:nvPicPr>
          <p:cNvPr id="6" name="Picture 2" descr="D:\CHUYÊN MÔN THÙY\GIÁO DỤC ĐỊA PHƯƠNG\LONG NHAN AI\z3200302241995_7817c3b049bd8bc06a7a42996514425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308131"/>
            <a:ext cx="5329126"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41418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D:\CHUYÊN MÔN THÙY\GIÁO DỤC ĐỊA PHƯƠNG\LONG NHAN AI\z3200302236632_7769a1dd5d896995085ecabb5579093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4393206" cy="32766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CHUYÊN MÔN THÙY\GIÁO DỤC ĐỊA PHƯƠNG\LONG NHAN AI\z3200302246709_0b0f6c76bddb39e7835fe12314ba971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778" y="3715130"/>
            <a:ext cx="4135822" cy="30949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82403" y="0"/>
            <a:ext cx="4801314" cy="369332"/>
          </a:xfrm>
          <a:prstGeom prst="rect">
            <a:avLst/>
          </a:prstGeom>
          <a:noFill/>
        </p:spPr>
        <p:txBody>
          <a:bodyPr wrap="none" rtlCol="0">
            <a:spAutoFit/>
          </a:bodyPr>
          <a:lstStyle/>
          <a:p>
            <a:r>
              <a:rPr lang="vi-VN" b="1" dirty="0">
                <a:solidFill>
                  <a:srgbClr val="FF0000"/>
                </a:solidFill>
              </a:rPr>
              <a:t>Ủng hộ đồng bào dân tộc nghèo vùng cao</a:t>
            </a:r>
            <a:endParaRPr lang="en-US" b="1" dirty="0">
              <a:solidFill>
                <a:srgbClr val="FF0000"/>
              </a:solidFill>
            </a:endParaRPr>
          </a:p>
        </p:txBody>
      </p:sp>
    </p:spTree>
    <p:extLst>
      <p:ext uri="{BB962C8B-B14F-4D97-AF65-F5344CB8AC3E}">
        <p14:creationId xmlns:p14="http://schemas.microsoft.com/office/powerpoint/2010/main" val="101709459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CHUYÊN MÔN THÙY\GIÁO DỤC ĐỊA PHƯƠNG\LONG NHAN AI\z3200302251945_4f04faaa3eee36fafaa643a6f99291d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37745"/>
            <a:ext cx="7878641" cy="50291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72459" y="535292"/>
            <a:ext cx="6483378" cy="400110"/>
          </a:xfrm>
          <a:prstGeom prst="rect">
            <a:avLst/>
          </a:prstGeom>
          <a:noFill/>
        </p:spPr>
        <p:txBody>
          <a:bodyPr wrap="none" rtlCol="0">
            <a:spAutoFit/>
          </a:bodyPr>
          <a:lstStyle/>
          <a:p>
            <a:r>
              <a:rPr lang="en-US" sz="2000" b="1" dirty="0">
                <a:solidFill>
                  <a:srgbClr val="FF0000"/>
                </a:solidFill>
              </a:rPr>
              <a:t>C </a:t>
            </a:r>
            <a:r>
              <a:rPr lang="en-US" sz="2000" b="1" dirty="0" err="1">
                <a:solidFill>
                  <a:srgbClr val="FF0000"/>
                </a:solidFill>
              </a:rPr>
              <a:t>ác</a:t>
            </a:r>
            <a:r>
              <a:rPr lang="en-US" sz="2000" b="1" dirty="0">
                <a:solidFill>
                  <a:srgbClr val="FF0000"/>
                </a:solidFill>
              </a:rPr>
              <a:t> y, b </a:t>
            </a:r>
            <a:r>
              <a:rPr lang="en-US" sz="2000" b="1" dirty="0" err="1">
                <a:solidFill>
                  <a:srgbClr val="FF0000"/>
                </a:solidFill>
              </a:rPr>
              <a:t>ác</a:t>
            </a:r>
            <a:r>
              <a:rPr lang="en-US" sz="2000" b="1" dirty="0">
                <a:solidFill>
                  <a:srgbClr val="FF0000"/>
                </a:solidFill>
              </a:rPr>
              <a:t> s ĩ </a:t>
            </a:r>
            <a:r>
              <a:rPr lang="vi-VN" sz="2000" b="1" dirty="0">
                <a:solidFill>
                  <a:srgbClr val="FF0000"/>
                </a:solidFill>
              </a:rPr>
              <a:t>đ</a:t>
            </a:r>
            <a:r>
              <a:rPr lang="en-US" sz="2000" b="1" dirty="0" err="1">
                <a:solidFill>
                  <a:srgbClr val="FF0000"/>
                </a:solidFill>
              </a:rPr>
              <a:t>ang</a:t>
            </a:r>
            <a:r>
              <a:rPr lang="en-US" sz="2000" b="1" dirty="0">
                <a:solidFill>
                  <a:srgbClr val="FF0000"/>
                </a:solidFill>
              </a:rPr>
              <a:t> </a:t>
            </a:r>
            <a:r>
              <a:rPr lang="en-US" sz="2000" b="1" dirty="0" err="1">
                <a:solidFill>
                  <a:srgbClr val="FF0000"/>
                </a:solidFill>
              </a:rPr>
              <a:t>kh</a:t>
            </a:r>
            <a:r>
              <a:rPr lang="en-US" sz="2000" b="1" dirty="0">
                <a:solidFill>
                  <a:srgbClr val="FF0000"/>
                </a:solidFill>
              </a:rPr>
              <a:t> </a:t>
            </a:r>
            <a:r>
              <a:rPr lang="en-US" sz="2000" b="1" dirty="0" err="1">
                <a:solidFill>
                  <a:srgbClr val="FF0000"/>
                </a:solidFill>
              </a:rPr>
              <a:t>ám</a:t>
            </a:r>
            <a:r>
              <a:rPr lang="en-US" sz="2000" b="1" dirty="0">
                <a:solidFill>
                  <a:srgbClr val="FF0000"/>
                </a:solidFill>
              </a:rPr>
              <a:t> b </a:t>
            </a:r>
            <a:r>
              <a:rPr lang="en-US" sz="2000" b="1" dirty="0" err="1">
                <a:solidFill>
                  <a:srgbClr val="FF0000"/>
                </a:solidFill>
              </a:rPr>
              <a:t>ệnh</a:t>
            </a:r>
            <a:r>
              <a:rPr lang="en-US" sz="2000" b="1" dirty="0">
                <a:solidFill>
                  <a:srgbClr val="FF0000"/>
                </a:solidFill>
              </a:rPr>
              <a:t> m </a:t>
            </a:r>
            <a:r>
              <a:rPr lang="en-US" sz="2000" b="1" dirty="0" err="1">
                <a:solidFill>
                  <a:srgbClr val="FF0000"/>
                </a:solidFill>
              </a:rPr>
              <a:t>ễn</a:t>
            </a:r>
            <a:r>
              <a:rPr lang="en-US" sz="2000" b="1" dirty="0">
                <a:solidFill>
                  <a:srgbClr val="FF0000"/>
                </a:solidFill>
              </a:rPr>
              <a:t> </a:t>
            </a:r>
            <a:r>
              <a:rPr lang="en-US" sz="2000" b="1" dirty="0" err="1">
                <a:solidFill>
                  <a:srgbClr val="FF0000"/>
                </a:solidFill>
              </a:rPr>
              <a:t>ph</a:t>
            </a:r>
            <a:r>
              <a:rPr lang="en-US" sz="2000" b="1" dirty="0">
                <a:solidFill>
                  <a:srgbClr val="FF0000"/>
                </a:solidFill>
              </a:rPr>
              <a:t> í </a:t>
            </a:r>
            <a:r>
              <a:rPr lang="en-US" sz="2000" b="1" dirty="0" err="1">
                <a:solidFill>
                  <a:srgbClr val="FF0000"/>
                </a:solidFill>
              </a:rPr>
              <a:t>cho</a:t>
            </a:r>
            <a:r>
              <a:rPr lang="en-US" sz="2000" b="1" dirty="0">
                <a:solidFill>
                  <a:srgbClr val="FF0000"/>
                </a:solidFill>
              </a:rPr>
              <a:t> </a:t>
            </a:r>
            <a:r>
              <a:rPr lang="en-US" sz="2000" b="1" dirty="0" err="1">
                <a:solidFill>
                  <a:srgbClr val="FF0000"/>
                </a:solidFill>
              </a:rPr>
              <a:t>ng</a:t>
            </a:r>
            <a:r>
              <a:rPr lang="vi-VN" sz="2000" b="1" dirty="0">
                <a:solidFill>
                  <a:srgbClr val="FF0000"/>
                </a:solidFill>
              </a:rPr>
              <a:t> ư ời</a:t>
            </a:r>
            <a:r>
              <a:rPr lang="en-US" sz="2000" b="1" dirty="0">
                <a:solidFill>
                  <a:srgbClr val="FF0000"/>
                </a:solidFill>
              </a:rPr>
              <a:t> d </a:t>
            </a:r>
            <a:r>
              <a:rPr lang="en-US" sz="2000" b="1" dirty="0" err="1">
                <a:solidFill>
                  <a:srgbClr val="FF0000"/>
                </a:solidFill>
              </a:rPr>
              <a:t>ân</a:t>
            </a:r>
            <a:endParaRPr lang="en-US" sz="2000" b="1" dirty="0">
              <a:solidFill>
                <a:srgbClr val="FF0000"/>
              </a:solidFill>
            </a:endParaRPr>
          </a:p>
        </p:txBody>
      </p:sp>
    </p:spTree>
    <p:extLst>
      <p:ext uri="{BB962C8B-B14F-4D97-AF65-F5344CB8AC3E}">
        <p14:creationId xmlns:p14="http://schemas.microsoft.com/office/powerpoint/2010/main" val="388526062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485745"/>
            <a:ext cx="7872957" cy="5016758"/>
          </a:xfrm>
          <a:prstGeom prst="rect">
            <a:avLst/>
          </a:prstGeom>
          <a:noFill/>
        </p:spPr>
        <p:txBody>
          <a:bodyPr wrap="square" rtlCol="0">
            <a:spAutoFit/>
          </a:bodyPr>
          <a:lstStyle/>
          <a:p>
            <a:r>
              <a:rPr lang="vi-VN" sz="4000" b="1" dirty="0">
                <a:solidFill>
                  <a:srgbClr val="FF0000"/>
                </a:solidFill>
                <a:latin typeface="+mj-lt"/>
              </a:rPr>
              <a:t>Em hãy cho biết video sau có những hoạt động gì?</a:t>
            </a:r>
            <a:endParaRPr lang="en-US" sz="4000" b="1" dirty="0">
              <a:solidFill>
                <a:srgbClr val="FF0000"/>
              </a:solidFill>
              <a:latin typeface="+mj-lt"/>
            </a:endParaRPr>
          </a:p>
          <a:p>
            <a:pPr marL="342900" indent="-342900">
              <a:buFontTx/>
              <a:buChar char="-"/>
            </a:pPr>
            <a:r>
              <a:rPr lang="en-US" sz="4000" b="1" dirty="0">
                <a:solidFill>
                  <a:schemeClr val="tx2">
                    <a:lumMod val="60000"/>
                    <a:lumOff val="40000"/>
                  </a:schemeClr>
                </a:solidFill>
                <a:latin typeface="+mj-lt"/>
              </a:rPr>
              <a:t>Cho </a:t>
            </a:r>
            <a:r>
              <a:rPr lang="en-US" sz="4000" b="1" dirty="0" err="1">
                <a:solidFill>
                  <a:schemeClr val="tx2">
                    <a:lumMod val="60000"/>
                    <a:lumOff val="40000"/>
                  </a:schemeClr>
                </a:solidFill>
                <a:latin typeface="+mj-lt"/>
              </a:rPr>
              <a:t>ng</a:t>
            </a:r>
            <a:r>
              <a:rPr lang="vi-VN" sz="4000" b="1" dirty="0">
                <a:solidFill>
                  <a:schemeClr val="tx2">
                    <a:lumMod val="60000"/>
                    <a:lumOff val="40000"/>
                  </a:schemeClr>
                </a:solidFill>
                <a:latin typeface="+mj-lt"/>
              </a:rPr>
              <a:t>ười</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tật</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nguyền</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bữa</a:t>
            </a:r>
            <a:r>
              <a:rPr lang="en-US" sz="4000" b="1" dirty="0">
                <a:solidFill>
                  <a:schemeClr val="tx2">
                    <a:lumMod val="60000"/>
                    <a:lumOff val="40000"/>
                  </a:schemeClr>
                </a:solidFill>
                <a:latin typeface="+mj-lt"/>
              </a:rPr>
              <a:t> </a:t>
            </a:r>
            <a:r>
              <a:rPr lang="vi-VN" sz="4000" b="1" dirty="0">
                <a:solidFill>
                  <a:schemeClr val="tx2">
                    <a:lumMod val="60000"/>
                    <a:lumOff val="40000"/>
                  </a:schemeClr>
                </a:solidFill>
                <a:latin typeface="+mj-lt"/>
              </a:rPr>
              <a:t>ă</a:t>
            </a:r>
            <a:r>
              <a:rPr lang="en-US" sz="4000" b="1" dirty="0">
                <a:solidFill>
                  <a:schemeClr val="tx2">
                    <a:lumMod val="60000"/>
                    <a:lumOff val="40000"/>
                  </a:schemeClr>
                </a:solidFill>
                <a:latin typeface="+mj-lt"/>
              </a:rPr>
              <a:t>n.</a:t>
            </a:r>
          </a:p>
          <a:p>
            <a:pPr marL="342900" indent="-342900">
              <a:buFontTx/>
              <a:buChar char="-"/>
            </a:pPr>
            <a:r>
              <a:rPr lang="vi-VN" sz="4000" b="1" dirty="0">
                <a:solidFill>
                  <a:schemeClr val="tx2">
                    <a:lumMod val="60000"/>
                    <a:lumOff val="40000"/>
                  </a:schemeClr>
                </a:solidFill>
                <a:latin typeface="+mj-lt"/>
              </a:rPr>
              <a:t>Ủng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hộ</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phòng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chống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covid</a:t>
            </a:r>
            <a:r>
              <a:rPr lang="en-US" sz="4000" b="1" dirty="0">
                <a:solidFill>
                  <a:schemeClr val="tx2">
                    <a:lumMod val="60000"/>
                    <a:lumOff val="40000"/>
                  </a:schemeClr>
                </a:solidFill>
                <a:latin typeface="+mj-lt"/>
              </a:rPr>
              <a:t> 19</a:t>
            </a:r>
          </a:p>
          <a:p>
            <a:pPr marL="342900" indent="-342900">
              <a:buFontTx/>
              <a:buChar char="-"/>
            </a:pPr>
            <a:r>
              <a:rPr lang="vi-VN" sz="4000" b="1" dirty="0">
                <a:solidFill>
                  <a:schemeClr val="tx2">
                    <a:lumMod val="60000"/>
                    <a:lumOff val="40000"/>
                  </a:schemeClr>
                </a:solidFill>
                <a:latin typeface="+mj-lt"/>
              </a:rPr>
              <a:t>Ủng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hộ</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xây</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dụng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nhà</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tình</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nghĩa</a:t>
            </a:r>
            <a:endParaRPr lang="en-US" sz="4000" b="1" dirty="0">
              <a:solidFill>
                <a:schemeClr val="tx2">
                  <a:lumMod val="60000"/>
                  <a:lumOff val="40000"/>
                </a:schemeClr>
              </a:solidFill>
              <a:latin typeface="+mj-lt"/>
            </a:endParaRPr>
          </a:p>
          <a:p>
            <a:pPr marL="342900" indent="-342900">
              <a:buFontTx/>
              <a:buChar char="-"/>
            </a:pPr>
            <a:r>
              <a:rPr lang="vi-VN" sz="4000" b="1" dirty="0">
                <a:solidFill>
                  <a:schemeClr val="tx2">
                    <a:lumMod val="60000"/>
                    <a:lumOff val="40000"/>
                  </a:schemeClr>
                </a:solidFill>
                <a:latin typeface="+mj-lt"/>
              </a:rPr>
              <a:t>Ủng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hộ</a:t>
            </a:r>
            <a:r>
              <a:rPr lang="en-US" sz="4000" b="1" dirty="0">
                <a:solidFill>
                  <a:schemeClr val="tx2">
                    <a:lumMod val="60000"/>
                    <a:lumOff val="40000"/>
                  </a:schemeClr>
                </a:solidFill>
                <a:latin typeface="+mj-lt"/>
              </a:rPr>
              <a:t> </a:t>
            </a:r>
            <a:r>
              <a:rPr lang="vi-VN" sz="4000" b="1" dirty="0">
                <a:solidFill>
                  <a:schemeClr val="tx2">
                    <a:lumMod val="60000"/>
                    <a:lumOff val="40000"/>
                  </a:schemeClr>
                </a:solidFill>
                <a:latin typeface="+mj-lt"/>
              </a:rPr>
              <a:t>đồng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bào</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lũ</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lụt</a:t>
            </a:r>
            <a:endParaRPr lang="en-US" sz="4000" b="1" dirty="0">
              <a:solidFill>
                <a:schemeClr val="tx2">
                  <a:lumMod val="60000"/>
                  <a:lumOff val="40000"/>
                </a:schemeClr>
              </a:solidFill>
              <a:latin typeface="+mj-lt"/>
            </a:endParaRPr>
          </a:p>
          <a:p>
            <a:pPr marL="342900" indent="-342900">
              <a:buFontTx/>
              <a:buChar char="-"/>
            </a:pPr>
            <a:r>
              <a:rPr lang="vi-VN" sz="4000" b="1" dirty="0">
                <a:solidFill>
                  <a:schemeClr val="tx2">
                    <a:lumMod val="60000"/>
                    <a:lumOff val="40000"/>
                  </a:schemeClr>
                </a:solidFill>
                <a:latin typeface="+mj-lt"/>
              </a:rPr>
              <a:t>Ủng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hộ</a:t>
            </a:r>
            <a:r>
              <a:rPr lang="en-US" sz="4000" b="1" dirty="0">
                <a:solidFill>
                  <a:schemeClr val="tx2">
                    <a:lumMod val="60000"/>
                    <a:lumOff val="40000"/>
                  </a:schemeClr>
                </a:solidFill>
                <a:latin typeface="+mj-lt"/>
              </a:rPr>
              <a:t> </a:t>
            </a:r>
            <a:r>
              <a:rPr lang="vi-VN" sz="4000" b="1" dirty="0">
                <a:solidFill>
                  <a:schemeClr val="tx2">
                    <a:lumMod val="60000"/>
                    <a:lumOff val="40000"/>
                  </a:schemeClr>
                </a:solidFill>
                <a:latin typeface="+mj-lt"/>
              </a:rPr>
              <a:t>đồng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bào</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dân</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tộc</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nghèo</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vùng</a:t>
            </a:r>
            <a:r>
              <a:rPr lang="en-US" sz="4000" b="1" dirty="0">
                <a:solidFill>
                  <a:schemeClr val="tx2">
                    <a:lumMod val="60000"/>
                    <a:lumOff val="40000"/>
                  </a:schemeClr>
                </a:solidFill>
                <a:latin typeface="+mj-lt"/>
              </a:rPr>
              <a:t> </a:t>
            </a:r>
            <a:r>
              <a:rPr lang="en-US" sz="4000" b="1" dirty="0" err="1">
                <a:solidFill>
                  <a:schemeClr val="tx2">
                    <a:lumMod val="60000"/>
                    <a:lumOff val="40000"/>
                  </a:schemeClr>
                </a:solidFill>
                <a:latin typeface="+mj-lt"/>
              </a:rPr>
              <a:t>cao</a:t>
            </a:r>
            <a:r>
              <a:rPr lang="en-US" sz="4000" b="1" dirty="0">
                <a:solidFill>
                  <a:schemeClr val="tx2">
                    <a:lumMod val="60000"/>
                    <a:lumOff val="40000"/>
                  </a:schemeClr>
                </a:solidFill>
                <a:latin typeface="+mj-lt"/>
              </a:rPr>
              <a:t>,….</a:t>
            </a:r>
            <a:endParaRPr lang="vi-VN" sz="4000" b="1" dirty="0">
              <a:solidFill>
                <a:schemeClr val="tx2">
                  <a:lumMod val="60000"/>
                  <a:lumOff val="40000"/>
                </a:schemeClr>
              </a:solidFill>
              <a:latin typeface="+mj-lt"/>
            </a:endParaRPr>
          </a:p>
        </p:txBody>
      </p:sp>
    </p:spTree>
    <p:extLst>
      <p:ext uri="{BB962C8B-B14F-4D97-AF65-F5344CB8AC3E}">
        <p14:creationId xmlns:p14="http://schemas.microsoft.com/office/powerpoint/2010/main" val="1622776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923925"/>
            <a:ext cx="9086850" cy="501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51865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TotalTime>
  <Words>346</Words>
  <Application>Microsoft Office PowerPoint</Application>
  <PresentationFormat>On-screen Show (4:3)</PresentationFormat>
  <Paragraphs>25</Paragraphs>
  <Slides>17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2" baseType="lpstr">
      <vt:lpstr>Arial</vt:lpstr>
      <vt:lpstr>Calibri</vt:lpstr>
      <vt:lpstr>Times New Roman</vt:lpstr>
      <vt:lpstr>Office Theme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SONY</cp:lastModifiedBy>
  <cp:revision>53</cp:revision>
  <dcterms:created xsi:type="dcterms:W3CDTF">2021-09-13T02:15:00Z</dcterms:created>
  <dcterms:modified xsi:type="dcterms:W3CDTF">2022-06-29T14:08:31Z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D888CC93E2B448AA8862CA17C3C59C9E</vt:lpwstr>
  </property>
  <property fmtid="{D5CDD505-2E9C-101B-9397-08002B2CF9AE}" pid="3" name="KSOProductBuildVer">
    <vt:lpwstr>1033-11.2.0.10443</vt:lpwstr>
  </property>
</Properties>
</file>