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1" r:id="rId3"/>
    <p:sldId id="262" r:id="rId4"/>
    <p:sldId id="263" r:id="rId5"/>
    <p:sldId id="265" r:id="rId6"/>
    <p:sldId id="264" r:id="rId7"/>
    <p:sldId id="268" r:id="rId8"/>
    <p:sldId id="266" r:id="rId9"/>
    <p:sldId id="267" r:id="rId10"/>
    <p:sldId id="269" r:id="rId11"/>
    <p:sldId id="270" r:id="rId12"/>
    <p:sldId id="271" r:id="rId13"/>
    <p:sldId id="272" r:id="rId14"/>
    <p:sldId id="273" r:id="rId15"/>
    <p:sldId id="274" r:id="rId16"/>
    <p:sldId id="275" r:id="rId17"/>
    <p:sldId id="276" r:id="rId18"/>
    <p:sldId id="277" r:id="rId19"/>
    <p:sldId id="279" r:id="rId20"/>
    <p:sldId id="278" r:id="rId21"/>
    <p:sldId id="280" r:id="rId22"/>
    <p:sldId id="281" r:id="rId23"/>
    <p:sldId id="282" r:id="rId24"/>
    <p:sldId id="283" r:id="rId25"/>
    <p:sldId id="284" r:id="rId26"/>
    <p:sldId id="28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80"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101219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269768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52513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3375010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18054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3372569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27462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4087813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190568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08-Nov-21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2440369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D47357-71BC-4EA6-B1AB-4D5193CDA99E}" type="datetimeFigureOut">
              <a:rPr lang="en-US" smtClean="0"/>
              <a:pPr/>
              <a:t>08-Nov-21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278101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D47357-71BC-4EA6-B1AB-4D5193CDA99E}" type="datetimeFigureOut">
              <a:rPr lang="en-US" smtClean="0"/>
              <a:pPr/>
              <a:t>08-Nov-21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653810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D47357-71BC-4EA6-B1AB-4D5193CDA99E}" type="datetimeFigureOut">
              <a:rPr lang="en-US" smtClean="0"/>
              <a:pPr/>
              <a:t>08-Nov-21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2345817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D47357-71BC-4EA6-B1AB-4D5193CDA99E}" type="datetimeFigureOut">
              <a:rPr lang="en-US" smtClean="0"/>
              <a:pPr/>
              <a:t>08-Nov-21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93943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08-Nov-21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359506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08-Nov-21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extLst>
      <p:ext uri="{BB962C8B-B14F-4D97-AF65-F5344CB8AC3E}">
        <p14:creationId xmlns:p14="http://schemas.microsoft.com/office/powerpoint/2010/main" val="3792856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D47357-71BC-4EA6-B1AB-4D5193CDA99E}" type="datetimeFigureOut">
              <a:rPr lang="en-US" smtClean="0"/>
              <a:pPr/>
              <a:t>08-Nov-21</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AF19C2C-F619-4E13-91CD-1B660670C361}" type="slidenum">
              <a:rPr lang="en-GB" smtClean="0"/>
              <a:pPr/>
              <a:t>‹#›</a:t>
            </a:fld>
            <a:endParaRPr lang="en-GB"/>
          </a:p>
        </p:txBody>
      </p:sp>
    </p:spTree>
    <p:extLst>
      <p:ext uri="{BB962C8B-B14F-4D97-AF65-F5344CB8AC3E}">
        <p14:creationId xmlns:p14="http://schemas.microsoft.com/office/powerpoint/2010/main" val="2594688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images.google.com.vn/imgres?imgurl=http://www.vfej.vn/Images/ContentImages/HotImage/0lua8.jpg&amp;imgrefurl=http://www.vfej.vn/listnews2col.aspx?cate1=40&amp;cate2=164&amp;pageId=2&amp;h=301&amp;w=400&amp;sz=31&amp;hl=vi&amp;start=2&amp;usg=__3mnuhcSb47JeQCFCE0-ZWmPX7ys=&amp;tbnid=rNGywDnYQqNkaM:&amp;tbnh=93&amp;tbnw=124&amp;prev=/images?q=l%C6%B0%C6%A1ng+th%E1%BB%B1c&amp;gbv=2&amp;hl=vi&amp;sa=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9536" y="428604"/>
            <a:ext cx="8208912" cy="5808708"/>
          </a:xfrm>
        </p:spPr>
        <p:txBody>
          <a:bodyPr>
            <a:normAutofit/>
          </a:bodyPr>
          <a:lstStyle/>
          <a:p>
            <a:r>
              <a:rPr lang="en-GB" sz="3600" b="1">
                <a:solidFill>
                  <a:srgbClr val="FF0000"/>
                </a:solidFill>
              </a:rPr>
              <a:t/>
            </a:r>
            <a:br>
              <a:rPr lang="en-GB" sz="3600" b="1">
                <a:solidFill>
                  <a:srgbClr val="FF0000"/>
                </a:solidFill>
              </a:rPr>
            </a:br>
            <a:r>
              <a:rPr lang="en-GB" sz="3600" b="1">
                <a:solidFill>
                  <a:srgbClr val="FF0000"/>
                </a:solidFill>
              </a:rPr>
              <a:t/>
            </a:r>
            <a:br>
              <a:rPr lang="en-GB" sz="3600" b="1">
                <a:solidFill>
                  <a:srgbClr val="FF0000"/>
                </a:solidFill>
              </a:rPr>
            </a:br>
            <a:r>
              <a:rPr lang="en-GB" sz="3600" b="1">
                <a:solidFill>
                  <a:srgbClr val="FF0000"/>
                </a:solidFill>
              </a:rPr>
              <a:t/>
            </a:r>
            <a:br>
              <a:rPr lang="en-GB" sz="3600" b="1">
                <a:solidFill>
                  <a:srgbClr val="FF0000"/>
                </a:solidFill>
              </a:rPr>
            </a:br>
            <a:r>
              <a:rPr lang="en-GB" sz="3600" b="1">
                <a:solidFill>
                  <a:srgbClr val="FF0000"/>
                </a:solidFill>
              </a:rPr>
              <a:t>Em hãy cho biết cây mít, cây ổi nhà em mua về trồng là cây được tạo ra như thế nào, tại sao người bán hàng lại khẳng định cây mít, ổi này chỉ 2 năm là có quả</a:t>
            </a:r>
          </a:p>
        </p:txBody>
      </p:sp>
    </p:spTree>
  </p:cSld>
  <p:clrMapOvr>
    <a:masterClrMapping/>
  </p:clrMapOvr>
  <p:transition spd="slow">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81158" y="0"/>
            <a:ext cx="8229600" cy="928670"/>
          </a:xfrm>
        </p:spPr>
        <p:txBody>
          <a:bodyPr>
            <a:normAutofit/>
          </a:bodyPr>
          <a:lstStyle/>
          <a:p>
            <a:pPr algn="l"/>
            <a:r>
              <a:rPr lang="en-GB" sz="4000" b="1">
                <a:latin typeface="Times New Roman" pitchFamily="18" charset="0"/>
                <a:cs typeface="Times New Roman" pitchFamily="18" charset="0"/>
              </a:rPr>
              <a:t>I. Sản xuất giống cây trồng</a:t>
            </a:r>
          </a:p>
        </p:txBody>
      </p:sp>
      <p:sp>
        <p:nvSpPr>
          <p:cNvPr id="4" name="Rectangle 3"/>
          <p:cNvSpPr/>
          <p:nvPr/>
        </p:nvSpPr>
        <p:spPr>
          <a:xfrm>
            <a:off x="1952596" y="928670"/>
            <a:ext cx="5917004" cy="523220"/>
          </a:xfrm>
          <a:prstGeom prst="rect">
            <a:avLst/>
          </a:prstGeom>
        </p:spPr>
        <p:txBody>
          <a:bodyPr wrap="none">
            <a:spAutoFit/>
          </a:bodyPr>
          <a:lstStyle/>
          <a:p>
            <a:r>
              <a:rPr lang="en-GB" sz="2800" b="1">
                <a:latin typeface="Times New Roman" pitchFamily="18" charset="0"/>
                <a:cs typeface="Times New Roman" pitchFamily="18" charset="0"/>
              </a:rPr>
              <a:t>1. Sản xuất giống cây trồng bằng hạt.</a:t>
            </a:r>
          </a:p>
        </p:txBody>
      </p:sp>
      <p:sp>
        <p:nvSpPr>
          <p:cNvPr id="5" name="Cloud Callout 4"/>
          <p:cNvSpPr/>
          <p:nvPr/>
        </p:nvSpPr>
        <p:spPr>
          <a:xfrm>
            <a:off x="2595538" y="1571612"/>
            <a:ext cx="7072362" cy="1714512"/>
          </a:xfrm>
          <a:prstGeom prst="cloud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vi-VN" sz="2800">
                <a:solidFill>
                  <a:schemeClr val="tx1"/>
                </a:solidFill>
                <a:latin typeface="Times New Roman" pitchFamily="18" charset="0"/>
                <a:cs typeface="Times New Roman" pitchFamily="18" charset="0"/>
              </a:rPr>
              <a:t>Sản xuất giống cây trồng bằng hạt thường áp dụng cho các loại cây nào?</a:t>
            </a:r>
            <a:endParaRPr lang="en-GB" sz="2800">
              <a:solidFill>
                <a:schemeClr val="tx1"/>
              </a:solidFill>
              <a:latin typeface="Times New Roman" pitchFamily="18" charset="0"/>
              <a:cs typeface="Times New Roman" pitchFamily="18" charset="0"/>
            </a:endParaRPr>
          </a:p>
        </p:txBody>
      </p:sp>
      <p:pic>
        <p:nvPicPr>
          <p:cNvPr id="7" name="Picture 27" descr="ngô lai vn6"/>
          <p:cNvPicPr>
            <a:picLocks noChangeAspect="1" noChangeArrowheads="1"/>
          </p:cNvPicPr>
          <p:nvPr/>
        </p:nvPicPr>
        <p:blipFill>
          <a:blip r:embed="rId3"/>
          <a:srcRect/>
          <a:stretch>
            <a:fillRect/>
          </a:stretch>
        </p:blipFill>
        <p:spPr>
          <a:xfrm>
            <a:off x="6238876" y="3571876"/>
            <a:ext cx="4214842" cy="2500330"/>
          </a:xfrm>
          <a:prstGeom prst="rect">
            <a:avLst/>
          </a:prstGeom>
          <a:noFill/>
        </p:spPr>
      </p:pic>
      <p:sp>
        <p:nvSpPr>
          <p:cNvPr id="8" name="TextBox 7"/>
          <p:cNvSpPr txBox="1"/>
          <p:nvPr/>
        </p:nvSpPr>
        <p:spPr>
          <a:xfrm>
            <a:off x="7381884" y="6215083"/>
            <a:ext cx="2071702" cy="461665"/>
          </a:xfrm>
          <a:prstGeom prst="rect">
            <a:avLst/>
          </a:prstGeom>
          <a:noFill/>
        </p:spPr>
        <p:txBody>
          <a:bodyPr wrap="square" rtlCol="0">
            <a:spAutoFit/>
          </a:bodyPr>
          <a:lstStyle/>
          <a:p>
            <a:r>
              <a:rPr lang="vi-VN" sz="2400">
                <a:latin typeface="Times New Roman" pitchFamily="18" charset="0"/>
                <a:cs typeface="Times New Roman" pitchFamily="18" charset="0"/>
              </a:rPr>
              <a:t>Cây bắp(ngô)</a:t>
            </a:r>
            <a:endParaRPr lang="en-GB" sz="2400">
              <a:latin typeface="Times New Roman" pitchFamily="18" charset="0"/>
              <a:cs typeface="Times New Roman" pitchFamily="18" charset="0"/>
            </a:endParaRPr>
          </a:p>
        </p:txBody>
      </p:sp>
      <p:pic>
        <p:nvPicPr>
          <p:cNvPr id="9" name="Picture 3" descr="0lua8">
            <a:hlinkClick r:id="rId4"/>
          </p:cNvPr>
          <p:cNvPicPr>
            <a:picLocks noChangeAspect="1" noChangeArrowheads="1"/>
          </p:cNvPicPr>
          <p:nvPr/>
        </p:nvPicPr>
        <p:blipFill>
          <a:blip r:embed="rId5"/>
          <a:srcRect/>
          <a:stretch>
            <a:fillRect/>
          </a:stretch>
        </p:blipFill>
        <p:spPr bwMode="auto">
          <a:xfrm>
            <a:off x="1738282" y="3571876"/>
            <a:ext cx="4214842" cy="2500330"/>
          </a:xfrm>
          <a:prstGeom prst="rect">
            <a:avLst/>
          </a:prstGeom>
          <a:noFill/>
          <a:ln w="9525">
            <a:noFill/>
            <a:miter lim="800000"/>
            <a:headEnd/>
            <a:tailEnd/>
          </a:ln>
        </p:spPr>
      </p:pic>
      <p:sp>
        <p:nvSpPr>
          <p:cNvPr id="10" name="TextBox 9"/>
          <p:cNvSpPr txBox="1"/>
          <p:nvPr/>
        </p:nvSpPr>
        <p:spPr>
          <a:xfrm>
            <a:off x="3238480" y="6215083"/>
            <a:ext cx="1714512" cy="461665"/>
          </a:xfrm>
          <a:prstGeom prst="rect">
            <a:avLst/>
          </a:prstGeom>
          <a:noFill/>
        </p:spPr>
        <p:txBody>
          <a:bodyPr wrap="square" rtlCol="0">
            <a:spAutoFit/>
          </a:bodyPr>
          <a:lstStyle/>
          <a:p>
            <a:r>
              <a:rPr lang="vi-VN" sz="2400">
                <a:latin typeface="Times New Roman" pitchFamily="18" charset="0"/>
                <a:cs typeface="Times New Roman" pitchFamily="18" charset="0"/>
              </a:rPr>
              <a:t>Cây lúa</a:t>
            </a:r>
            <a:endParaRPr lang="en-GB" sz="24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Bottom)">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7" name="Picture 25"/>
          <p:cNvPicPr>
            <a:picLocks noChangeAspect="1" noChangeArrowheads="1"/>
          </p:cNvPicPr>
          <p:nvPr/>
        </p:nvPicPr>
        <p:blipFill>
          <a:blip r:embed="rId3"/>
          <a:srcRect/>
          <a:stretch>
            <a:fillRect/>
          </a:stretch>
        </p:blipFill>
        <p:spPr bwMode="auto">
          <a:xfrm>
            <a:off x="3738546" y="3286124"/>
            <a:ext cx="4648200" cy="2895600"/>
          </a:xfrm>
          <a:prstGeom prst="rect">
            <a:avLst/>
          </a:prstGeom>
          <a:noFill/>
          <a:ln w="9525">
            <a:noFill/>
            <a:miter lim="800000"/>
            <a:headEnd/>
            <a:tailEnd/>
          </a:ln>
          <a:effectLst/>
        </p:spPr>
      </p:pic>
      <p:sp>
        <p:nvSpPr>
          <p:cNvPr id="8" name="TextBox 7"/>
          <p:cNvSpPr txBox="1"/>
          <p:nvPr/>
        </p:nvSpPr>
        <p:spPr>
          <a:xfrm>
            <a:off x="2881290" y="2857497"/>
            <a:ext cx="1714512" cy="461665"/>
          </a:xfrm>
          <a:prstGeom prst="rect">
            <a:avLst/>
          </a:prstGeom>
          <a:noFill/>
        </p:spPr>
        <p:txBody>
          <a:bodyPr wrap="square" rtlCol="0">
            <a:spAutoFit/>
          </a:bodyPr>
          <a:lstStyle/>
          <a:p>
            <a:r>
              <a:rPr lang="vi-VN" sz="2400">
                <a:latin typeface="Times New Roman" pitchFamily="18" charset="0"/>
                <a:cs typeface="Times New Roman" pitchFamily="18" charset="0"/>
              </a:rPr>
              <a:t>Cây cà chua</a:t>
            </a:r>
            <a:endParaRPr lang="en-GB" sz="2400">
              <a:latin typeface="Times New Roman" pitchFamily="18" charset="0"/>
              <a:cs typeface="Times New Roman" pitchFamily="18" charset="0"/>
            </a:endParaRPr>
          </a:p>
        </p:txBody>
      </p:sp>
      <p:sp>
        <p:nvSpPr>
          <p:cNvPr id="9" name="TextBox 8"/>
          <p:cNvSpPr txBox="1"/>
          <p:nvPr/>
        </p:nvSpPr>
        <p:spPr>
          <a:xfrm>
            <a:off x="7881950" y="2714621"/>
            <a:ext cx="1357322" cy="461665"/>
          </a:xfrm>
          <a:prstGeom prst="rect">
            <a:avLst/>
          </a:prstGeom>
          <a:noFill/>
        </p:spPr>
        <p:txBody>
          <a:bodyPr wrap="square" rtlCol="0">
            <a:spAutoFit/>
          </a:bodyPr>
          <a:lstStyle/>
          <a:p>
            <a:r>
              <a:rPr lang="vi-VN" sz="2400">
                <a:latin typeface="Times New Roman" pitchFamily="18" charset="0"/>
                <a:cs typeface="Times New Roman" pitchFamily="18" charset="0"/>
              </a:rPr>
              <a:t>Cây ớt</a:t>
            </a:r>
            <a:endParaRPr lang="en-GB" sz="2400">
              <a:latin typeface="Times New Roman" pitchFamily="18" charset="0"/>
              <a:cs typeface="Times New Roman" pitchFamily="18" charset="0"/>
            </a:endParaRPr>
          </a:p>
        </p:txBody>
      </p:sp>
      <p:sp>
        <p:nvSpPr>
          <p:cNvPr id="10" name="TextBox 9"/>
          <p:cNvSpPr txBox="1"/>
          <p:nvPr/>
        </p:nvSpPr>
        <p:spPr>
          <a:xfrm>
            <a:off x="5381620" y="6215083"/>
            <a:ext cx="2571768" cy="461665"/>
          </a:xfrm>
          <a:prstGeom prst="rect">
            <a:avLst/>
          </a:prstGeom>
          <a:noFill/>
        </p:spPr>
        <p:txBody>
          <a:bodyPr wrap="square" rtlCol="0">
            <a:spAutoFit/>
          </a:bodyPr>
          <a:lstStyle/>
          <a:p>
            <a:r>
              <a:rPr lang="vi-VN" sz="2400">
                <a:latin typeface="Times New Roman" pitchFamily="18" charset="0"/>
                <a:cs typeface="Times New Roman" pitchFamily="18" charset="0"/>
              </a:rPr>
              <a:t>Cây đậu</a:t>
            </a:r>
            <a:endParaRPr lang="en-GB" sz="2400">
              <a:latin typeface="Times New Roman" pitchFamily="18" charset="0"/>
              <a:cs typeface="Times New Roman" pitchFamily="18" charset="0"/>
            </a:endParaRPr>
          </a:p>
        </p:txBody>
      </p:sp>
      <p:pic>
        <p:nvPicPr>
          <p:cNvPr id="1026" name="Picture 2" descr="C:\Users\user\Pictures\cay ot.jpg"/>
          <p:cNvPicPr>
            <a:picLocks noChangeAspect="1" noChangeArrowheads="1"/>
          </p:cNvPicPr>
          <p:nvPr/>
        </p:nvPicPr>
        <p:blipFill>
          <a:blip r:embed="rId4"/>
          <a:srcRect/>
          <a:stretch>
            <a:fillRect/>
          </a:stretch>
        </p:blipFill>
        <p:spPr bwMode="auto">
          <a:xfrm>
            <a:off x="6453190" y="0"/>
            <a:ext cx="4000528" cy="2714620"/>
          </a:xfrm>
          <a:prstGeom prst="rect">
            <a:avLst/>
          </a:prstGeom>
          <a:noFill/>
        </p:spPr>
      </p:pic>
      <p:pic>
        <p:nvPicPr>
          <p:cNvPr id="1027" name="Picture 3" descr="C:\Users\user\Pictures\ca chua.jpg"/>
          <p:cNvPicPr>
            <a:picLocks noChangeAspect="1" noChangeArrowheads="1"/>
          </p:cNvPicPr>
          <p:nvPr/>
        </p:nvPicPr>
        <p:blipFill>
          <a:blip r:embed="rId5"/>
          <a:srcRect/>
          <a:stretch>
            <a:fillRect/>
          </a:stretch>
        </p:blipFill>
        <p:spPr bwMode="auto">
          <a:xfrm>
            <a:off x="1809720" y="0"/>
            <a:ext cx="4143404" cy="27146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slide(fromBottom)">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Bottom)">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slide(fromBottom)">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Bottom)">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lide(fromBottom)">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lide(fromBottom)">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8282" y="0"/>
            <a:ext cx="8229600" cy="1143000"/>
          </a:xfrm>
        </p:spPr>
        <p:txBody>
          <a:bodyPr>
            <a:normAutofit/>
          </a:bodyPr>
          <a:lstStyle/>
          <a:p>
            <a:pPr algn="l"/>
            <a:r>
              <a:rPr lang="en-GB" sz="4000" b="1">
                <a:latin typeface="Times New Roman" pitchFamily="18" charset="0"/>
                <a:cs typeface="Times New Roman" pitchFamily="18" charset="0"/>
              </a:rPr>
              <a:t>I. Sản xuất giống cây trồng</a:t>
            </a:r>
            <a:endParaRPr lang="en-GB" sz="4000"/>
          </a:p>
        </p:txBody>
      </p:sp>
      <p:sp>
        <p:nvSpPr>
          <p:cNvPr id="5" name="TextBox 4"/>
          <p:cNvSpPr txBox="1"/>
          <p:nvPr/>
        </p:nvSpPr>
        <p:spPr>
          <a:xfrm>
            <a:off x="1809720" y="928670"/>
            <a:ext cx="8858280" cy="553998"/>
          </a:xfrm>
          <a:prstGeom prst="rect">
            <a:avLst/>
          </a:prstGeom>
          <a:noFill/>
        </p:spPr>
        <p:txBody>
          <a:bodyPr wrap="square" rtlCol="0">
            <a:spAutoFit/>
          </a:bodyPr>
          <a:lstStyle/>
          <a:p>
            <a:r>
              <a:rPr lang="en-GB" sz="3000" b="1">
                <a:latin typeface="Times New Roman" pitchFamily="18" charset="0"/>
                <a:cs typeface="Times New Roman" pitchFamily="18" charset="0"/>
              </a:rPr>
              <a:t>2. Sản xuất giống cây trồng bằng nhân giống vô tính.</a:t>
            </a:r>
          </a:p>
        </p:txBody>
      </p:sp>
      <p:pic>
        <p:nvPicPr>
          <p:cNvPr id="6" name="Picture 25" descr="CN 7 B"/>
          <p:cNvPicPr>
            <a:picLocks noChangeAspect="1" noChangeArrowheads="1"/>
          </p:cNvPicPr>
          <p:nvPr/>
        </p:nvPicPr>
        <p:blipFill>
          <a:blip r:embed="rId3">
            <a:lum bright="6000"/>
          </a:blip>
          <a:srcRect/>
          <a:stretch>
            <a:fillRect/>
          </a:stretch>
        </p:blipFill>
        <p:spPr bwMode="auto">
          <a:xfrm>
            <a:off x="1524000" y="1857364"/>
            <a:ext cx="9144000" cy="50006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8282" y="214290"/>
            <a:ext cx="8229600" cy="725470"/>
          </a:xfrm>
        </p:spPr>
        <p:txBody>
          <a:bodyPr>
            <a:normAutofit/>
          </a:bodyPr>
          <a:lstStyle/>
          <a:p>
            <a:pPr algn="l"/>
            <a:r>
              <a:rPr lang="en-GB" b="1">
                <a:latin typeface="Times New Roman" pitchFamily="18" charset="0"/>
                <a:cs typeface="Times New Roman" pitchFamily="18" charset="0"/>
              </a:rPr>
              <a:t>I. Sản xuất giống cây trồng</a:t>
            </a:r>
            <a:endParaRPr lang="en-GB"/>
          </a:p>
        </p:txBody>
      </p:sp>
      <p:sp>
        <p:nvSpPr>
          <p:cNvPr id="4" name="Rectangle 3"/>
          <p:cNvSpPr/>
          <p:nvPr/>
        </p:nvSpPr>
        <p:spPr>
          <a:xfrm>
            <a:off x="1809720" y="1000108"/>
            <a:ext cx="8858280"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sp>
        <p:nvSpPr>
          <p:cNvPr id="5" name="Cloud Callout 4"/>
          <p:cNvSpPr/>
          <p:nvPr/>
        </p:nvSpPr>
        <p:spPr>
          <a:xfrm>
            <a:off x="3309918" y="1643050"/>
            <a:ext cx="5072098" cy="2000264"/>
          </a:xfrm>
          <a:prstGeom prst="cloud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vi-VN" sz="2400">
                <a:solidFill>
                  <a:schemeClr val="tx1"/>
                </a:solidFill>
                <a:latin typeface="Times New Roman" pitchFamily="18" charset="0"/>
                <a:cs typeface="Times New Roman" pitchFamily="18" charset="0"/>
              </a:rPr>
              <a:t>Em hãy nêu đặc điểm của các phương ph</a:t>
            </a:r>
            <a:r>
              <a:rPr lang="en-US" sz="2400">
                <a:solidFill>
                  <a:schemeClr val="tx1"/>
                </a:solidFill>
                <a:latin typeface="Times New Roman" pitchFamily="18" charset="0"/>
                <a:cs typeface="Times New Roman" pitchFamily="18" charset="0"/>
              </a:rPr>
              <a:t>áp</a:t>
            </a:r>
            <a:r>
              <a:rPr lang="en-GB" sz="2400">
                <a:solidFill>
                  <a:schemeClr val="tx1"/>
                </a:solidFill>
                <a:latin typeface="Times New Roman" pitchFamily="18" charset="0"/>
                <a:cs typeface="Times New Roman" pitchFamily="18" charset="0"/>
              </a:rPr>
              <a:t> giâm cành, ghép mắt, chiết cành?</a:t>
            </a:r>
          </a:p>
        </p:txBody>
      </p:sp>
      <p:pic>
        <p:nvPicPr>
          <p:cNvPr id="6" name="Picture 4"/>
          <p:cNvPicPr>
            <a:picLocks noChangeAspect="1" noChangeArrowheads="1"/>
          </p:cNvPicPr>
          <p:nvPr/>
        </p:nvPicPr>
        <p:blipFill>
          <a:blip r:embed="rId3" cstate="print"/>
          <a:srcRect/>
          <a:stretch>
            <a:fillRect/>
          </a:stretch>
        </p:blipFill>
        <p:spPr bwMode="auto">
          <a:xfrm>
            <a:off x="1524000" y="4000505"/>
            <a:ext cx="5029200" cy="2178051"/>
          </a:xfrm>
          <a:prstGeom prst="rect">
            <a:avLst/>
          </a:prstGeom>
          <a:noFill/>
          <a:ln w="9525">
            <a:noFill/>
            <a:miter lim="800000"/>
            <a:headEnd/>
            <a:tailEnd/>
          </a:ln>
          <a:effectLst/>
        </p:spPr>
      </p:pic>
      <p:sp>
        <p:nvSpPr>
          <p:cNvPr id="7" name="TextBox 6"/>
          <p:cNvSpPr txBox="1"/>
          <p:nvPr/>
        </p:nvSpPr>
        <p:spPr>
          <a:xfrm>
            <a:off x="3095604" y="6215083"/>
            <a:ext cx="2071702" cy="461665"/>
          </a:xfrm>
          <a:prstGeom prst="rect">
            <a:avLst/>
          </a:prstGeom>
          <a:noFill/>
        </p:spPr>
        <p:txBody>
          <a:bodyPr wrap="square" rtlCol="0">
            <a:spAutoFit/>
          </a:bodyPr>
          <a:lstStyle/>
          <a:p>
            <a:r>
              <a:rPr lang="en-GB" sz="2400">
                <a:latin typeface="Times New Roman" pitchFamily="18" charset="0"/>
                <a:cs typeface="Times New Roman" pitchFamily="18" charset="0"/>
              </a:rPr>
              <a:t>Giâm cành</a:t>
            </a:r>
          </a:p>
        </p:txBody>
      </p:sp>
      <p:sp>
        <p:nvSpPr>
          <p:cNvPr id="9" name="Rectangle 8"/>
          <p:cNvSpPr/>
          <p:nvPr/>
        </p:nvSpPr>
        <p:spPr>
          <a:xfrm>
            <a:off x="7096132" y="3643314"/>
            <a:ext cx="3571868" cy="2862322"/>
          </a:xfrm>
          <a:prstGeom prst="rect">
            <a:avLst/>
          </a:prstGeom>
        </p:spPr>
        <p:txBody>
          <a:bodyPr wrap="square">
            <a:spAutoFit/>
          </a:bodyPr>
          <a:lstStyle/>
          <a:p>
            <a:pPr algn="just">
              <a:spcBef>
                <a:spcPct val="50000"/>
              </a:spcBef>
            </a:pPr>
            <a:r>
              <a:rPr lang="en-US" sz="3500" b="1">
                <a:solidFill>
                  <a:srgbClr val="FF0000"/>
                </a:solidFill>
                <a:latin typeface="Times New Roman" pitchFamily="18" charset="0"/>
              </a:rPr>
              <a:t>Giâm cành:</a:t>
            </a:r>
            <a:r>
              <a:rPr lang="en-US" sz="3500">
                <a:solidFill>
                  <a:srgbClr val="FF0000"/>
                </a:solidFill>
                <a:latin typeface="Times New Roman" pitchFamily="18" charset="0"/>
              </a:rPr>
              <a:t> </a:t>
            </a:r>
            <a:r>
              <a:rPr lang="en-US" sz="3500">
                <a:latin typeface="Times New Roman" pitchFamily="18" charset="0"/>
              </a:rPr>
              <a:t>Cắt một đoạn cành có đủ mắt, chồi từ thân cây mẹ, giâm xuống nền cát ẩm.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slide(fromBottom)">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8282" y="214290"/>
            <a:ext cx="8229600" cy="868346"/>
          </a:xfrm>
        </p:spPr>
        <p:txBody>
          <a:bodyPr>
            <a:normAutofit/>
          </a:bodyPr>
          <a:lstStyle/>
          <a:p>
            <a:pPr algn="l"/>
            <a:r>
              <a:rPr lang="en-GB" sz="4000" b="1">
                <a:latin typeface="Times New Roman" pitchFamily="18" charset="0"/>
                <a:cs typeface="Times New Roman" pitchFamily="18" charset="0"/>
              </a:rPr>
              <a:t>I. Sản xuất giống cây trồng</a:t>
            </a:r>
            <a:endParaRPr lang="en-GB" sz="4000">
              <a:latin typeface="Times New Roman" pitchFamily="18" charset="0"/>
              <a:cs typeface="Times New Roman" pitchFamily="18" charset="0"/>
            </a:endParaRPr>
          </a:p>
        </p:txBody>
      </p:sp>
      <p:pic>
        <p:nvPicPr>
          <p:cNvPr id="5" name="Picture 4"/>
          <p:cNvPicPr>
            <a:picLocks noChangeAspect="1" noChangeArrowheads="1"/>
          </p:cNvPicPr>
          <p:nvPr/>
        </p:nvPicPr>
        <p:blipFill>
          <a:blip r:embed="rId3"/>
          <a:srcRect/>
          <a:stretch>
            <a:fillRect/>
          </a:stretch>
        </p:blipFill>
        <p:spPr bwMode="auto">
          <a:xfrm>
            <a:off x="1524000" y="1928802"/>
            <a:ext cx="4714876" cy="4143404"/>
          </a:xfrm>
          <a:prstGeom prst="rect">
            <a:avLst/>
          </a:prstGeom>
          <a:noFill/>
          <a:ln w="9525">
            <a:noFill/>
            <a:miter lim="800000"/>
            <a:headEnd/>
            <a:tailEnd/>
          </a:ln>
          <a:effectLst/>
        </p:spPr>
      </p:pic>
      <p:sp>
        <p:nvSpPr>
          <p:cNvPr id="6" name="Rectangle 5"/>
          <p:cNvSpPr/>
          <p:nvPr/>
        </p:nvSpPr>
        <p:spPr>
          <a:xfrm>
            <a:off x="6667504" y="2143116"/>
            <a:ext cx="4541064" cy="2246769"/>
          </a:xfrm>
          <a:prstGeom prst="rect">
            <a:avLst/>
          </a:prstGeom>
        </p:spPr>
        <p:txBody>
          <a:bodyPr wrap="square">
            <a:spAutoFit/>
          </a:bodyPr>
          <a:lstStyle/>
          <a:p>
            <a:pPr algn="just">
              <a:spcBef>
                <a:spcPct val="50000"/>
              </a:spcBef>
            </a:pPr>
            <a:r>
              <a:rPr lang="en-US" sz="3500" b="1">
                <a:solidFill>
                  <a:srgbClr val="FF0000"/>
                </a:solidFill>
                <a:latin typeface="Times New Roman" pitchFamily="18" charset="0"/>
              </a:rPr>
              <a:t>Ghép mắt:</a:t>
            </a:r>
            <a:r>
              <a:rPr lang="en-US" sz="3500">
                <a:latin typeface="Times New Roman" pitchFamily="18" charset="0"/>
              </a:rPr>
              <a:t>(ghép cành): lấy mắt ghép ghép vào một mắt ghép của một cây khác (cùng họ)</a:t>
            </a:r>
          </a:p>
        </p:txBody>
      </p:sp>
      <p:sp>
        <p:nvSpPr>
          <p:cNvPr id="7" name="TextBox 6"/>
          <p:cNvSpPr txBox="1"/>
          <p:nvPr/>
        </p:nvSpPr>
        <p:spPr>
          <a:xfrm>
            <a:off x="2952728" y="6215083"/>
            <a:ext cx="2000264" cy="461665"/>
          </a:xfrm>
          <a:prstGeom prst="rect">
            <a:avLst/>
          </a:prstGeom>
          <a:noFill/>
        </p:spPr>
        <p:txBody>
          <a:bodyPr wrap="square" rtlCol="0">
            <a:spAutoFit/>
          </a:bodyPr>
          <a:lstStyle/>
          <a:p>
            <a:r>
              <a:rPr lang="en-GB" sz="2400">
                <a:latin typeface="Times New Roman" pitchFamily="18" charset="0"/>
                <a:cs typeface="Times New Roman" pitchFamily="18" charset="0"/>
              </a:rPr>
              <a:t>Ghép mắt</a:t>
            </a:r>
          </a:p>
        </p:txBody>
      </p:sp>
      <p:sp>
        <p:nvSpPr>
          <p:cNvPr id="8" name="Rectangle 7"/>
          <p:cNvSpPr/>
          <p:nvPr/>
        </p:nvSpPr>
        <p:spPr>
          <a:xfrm>
            <a:off x="1738282" y="1000108"/>
            <a:ext cx="8786842"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endParaRPr lang="en-GB" sz="3000" b="1" u="sng">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Bottom)">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229600" cy="796908"/>
          </a:xfrm>
        </p:spPr>
        <p:txBody>
          <a:bodyPr>
            <a:normAutofit/>
          </a:bodyPr>
          <a:lstStyle/>
          <a:p>
            <a:pPr algn="l"/>
            <a:r>
              <a:rPr lang="en-GB" sz="4000" b="1">
                <a:latin typeface="Times New Roman" pitchFamily="18" charset="0"/>
                <a:cs typeface="Times New Roman" pitchFamily="18" charset="0"/>
              </a:rPr>
              <a:t>I. Sản xuất giống cây trồng</a:t>
            </a:r>
            <a:endParaRPr lang="en-GB" sz="4000">
              <a:latin typeface="Times New Roman" pitchFamily="18" charset="0"/>
              <a:cs typeface="Times New Roman" pitchFamily="18" charset="0"/>
            </a:endParaRPr>
          </a:p>
        </p:txBody>
      </p:sp>
      <p:pic>
        <p:nvPicPr>
          <p:cNvPr id="4" name="Picture 7"/>
          <p:cNvPicPr>
            <a:picLocks noChangeAspect="1" noChangeArrowheads="1"/>
          </p:cNvPicPr>
          <p:nvPr/>
        </p:nvPicPr>
        <p:blipFill>
          <a:blip r:embed="rId3"/>
          <a:srcRect/>
          <a:stretch>
            <a:fillRect/>
          </a:stretch>
        </p:blipFill>
        <p:spPr bwMode="auto">
          <a:xfrm>
            <a:off x="1738282" y="1928802"/>
            <a:ext cx="4953000" cy="4143404"/>
          </a:xfrm>
          <a:prstGeom prst="rect">
            <a:avLst/>
          </a:prstGeom>
          <a:noFill/>
        </p:spPr>
      </p:pic>
      <p:sp>
        <p:nvSpPr>
          <p:cNvPr id="5" name="TextBox 4"/>
          <p:cNvSpPr txBox="1"/>
          <p:nvPr/>
        </p:nvSpPr>
        <p:spPr>
          <a:xfrm>
            <a:off x="3309918" y="6215083"/>
            <a:ext cx="3286148" cy="461665"/>
          </a:xfrm>
          <a:prstGeom prst="rect">
            <a:avLst/>
          </a:prstGeom>
          <a:noFill/>
        </p:spPr>
        <p:txBody>
          <a:bodyPr wrap="square" rtlCol="0">
            <a:spAutoFit/>
          </a:bodyPr>
          <a:lstStyle/>
          <a:p>
            <a:r>
              <a:rPr lang="en-GB" sz="2400">
                <a:latin typeface="Times New Roman" pitchFamily="18" charset="0"/>
                <a:cs typeface="Times New Roman" pitchFamily="18" charset="0"/>
              </a:rPr>
              <a:t>Chiết cành</a:t>
            </a:r>
          </a:p>
        </p:txBody>
      </p:sp>
      <p:sp>
        <p:nvSpPr>
          <p:cNvPr id="6" name="Rectangle 5"/>
          <p:cNvSpPr/>
          <p:nvPr/>
        </p:nvSpPr>
        <p:spPr>
          <a:xfrm>
            <a:off x="7024694" y="2214554"/>
            <a:ext cx="4471906" cy="2785378"/>
          </a:xfrm>
          <a:prstGeom prst="rect">
            <a:avLst/>
          </a:prstGeom>
        </p:spPr>
        <p:txBody>
          <a:bodyPr wrap="square">
            <a:spAutoFit/>
          </a:bodyPr>
          <a:lstStyle/>
          <a:p>
            <a:pPr algn="just">
              <a:spcBef>
                <a:spcPct val="50000"/>
              </a:spcBef>
            </a:pPr>
            <a:r>
              <a:rPr lang="en-US" sz="3500" b="1">
                <a:solidFill>
                  <a:srgbClr val="FF0000"/>
                </a:solidFill>
                <a:latin typeface="Times New Roman" pitchFamily="18" charset="0"/>
              </a:rPr>
              <a:t>Chiết cành:</a:t>
            </a:r>
            <a:r>
              <a:rPr lang="en-US" sz="3500">
                <a:solidFill>
                  <a:srgbClr val="FF0000"/>
                </a:solidFill>
                <a:latin typeface="Times New Roman" pitchFamily="18" charset="0"/>
              </a:rPr>
              <a:t> </a:t>
            </a:r>
            <a:r>
              <a:rPr lang="en-US" sz="3500">
                <a:latin typeface="Times New Roman" pitchFamily="18" charset="0"/>
              </a:rPr>
              <a:t>Bóc khoanh vỏ của cành, sau đó bó đất. Khi cành ra rễ cắt khỏi cây mẹ, đem trồng xuống đất.</a:t>
            </a:r>
          </a:p>
        </p:txBody>
      </p:sp>
      <p:sp>
        <p:nvSpPr>
          <p:cNvPr id="7" name="Rectangle 6"/>
          <p:cNvSpPr/>
          <p:nvPr/>
        </p:nvSpPr>
        <p:spPr>
          <a:xfrm>
            <a:off x="1738282" y="1000108"/>
            <a:ext cx="8929718"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8229600" cy="1000108"/>
          </a:xfrm>
        </p:spPr>
        <p:txBody>
          <a:bodyPr>
            <a:normAutofit/>
          </a:bodyPr>
          <a:lstStyle/>
          <a:p>
            <a:pPr algn="l"/>
            <a:r>
              <a:rPr lang="en-GB" sz="4000" b="1">
                <a:latin typeface="Times New Roman" pitchFamily="18" charset="0"/>
                <a:cs typeface="Times New Roman" pitchFamily="18" charset="0"/>
              </a:rPr>
              <a:t>I. Sản xuất giống cây trồng</a:t>
            </a:r>
            <a:endParaRPr lang="en-GB" sz="4000">
              <a:latin typeface="Times New Roman" pitchFamily="18" charset="0"/>
              <a:cs typeface="Times New Roman" pitchFamily="18" charset="0"/>
            </a:endParaRPr>
          </a:p>
        </p:txBody>
      </p:sp>
      <p:sp>
        <p:nvSpPr>
          <p:cNvPr id="4" name="Rectangle 3"/>
          <p:cNvSpPr/>
          <p:nvPr/>
        </p:nvSpPr>
        <p:spPr>
          <a:xfrm>
            <a:off x="1524000" y="857232"/>
            <a:ext cx="9001156"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pic>
        <p:nvPicPr>
          <p:cNvPr id="6" name="Picture 18" descr="9"/>
          <p:cNvPicPr>
            <a:picLocks noChangeAspect="1" noChangeArrowheads="1"/>
          </p:cNvPicPr>
          <p:nvPr/>
        </p:nvPicPr>
        <p:blipFill>
          <a:blip r:embed="rId3"/>
          <a:srcRect/>
          <a:stretch>
            <a:fillRect/>
          </a:stretch>
        </p:blipFill>
        <p:spPr bwMode="auto">
          <a:xfrm>
            <a:off x="6600056" y="1500174"/>
            <a:ext cx="4536504" cy="3571900"/>
          </a:xfrm>
          <a:prstGeom prst="rect">
            <a:avLst/>
          </a:prstGeom>
          <a:noFill/>
        </p:spPr>
      </p:pic>
      <p:pic>
        <p:nvPicPr>
          <p:cNvPr id="1026" name="Picture 2" descr="C:\Users\user\Pictures\giam canh.jpg"/>
          <p:cNvPicPr>
            <a:picLocks noChangeAspect="1" noChangeArrowheads="1"/>
          </p:cNvPicPr>
          <p:nvPr/>
        </p:nvPicPr>
        <p:blipFill>
          <a:blip r:embed="rId4"/>
          <a:srcRect/>
          <a:stretch>
            <a:fillRect/>
          </a:stretch>
        </p:blipFill>
        <p:spPr bwMode="auto">
          <a:xfrm>
            <a:off x="1055440" y="1500174"/>
            <a:ext cx="5472608" cy="3000396"/>
          </a:xfrm>
          <a:prstGeom prst="rect">
            <a:avLst/>
          </a:prstGeom>
          <a:noFill/>
        </p:spPr>
      </p:pic>
      <p:pic>
        <p:nvPicPr>
          <p:cNvPr id="1027" name="Picture 3" descr="C:\Users\user\Pictures\giam canh1.jpg"/>
          <p:cNvPicPr>
            <a:picLocks noChangeAspect="1" noChangeArrowheads="1"/>
          </p:cNvPicPr>
          <p:nvPr/>
        </p:nvPicPr>
        <p:blipFill>
          <a:blip r:embed="rId5"/>
          <a:srcRect/>
          <a:stretch>
            <a:fillRect/>
          </a:stretch>
        </p:blipFill>
        <p:spPr bwMode="auto">
          <a:xfrm>
            <a:off x="1055440" y="4600119"/>
            <a:ext cx="5472608" cy="2286016"/>
          </a:xfrm>
          <a:prstGeom prst="rect">
            <a:avLst/>
          </a:prstGeom>
          <a:noFill/>
        </p:spPr>
      </p:pic>
      <p:sp>
        <p:nvSpPr>
          <p:cNvPr id="9" name="Rectangle 8"/>
          <p:cNvSpPr/>
          <p:nvPr/>
        </p:nvSpPr>
        <p:spPr>
          <a:xfrm>
            <a:off x="6953256" y="5429264"/>
            <a:ext cx="41833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chemeClr val="tx1"/>
                </a:solidFill>
                <a:latin typeface="Times New Roman" pitchFamily="18" charset="0"/>
                <a:cs typeface="Times New Roman" pitchFamily="18" charset="0"/>
              </a:rPr>
              <a:t>Giâm cành</a:t>
            </a:r>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214290"/>
            <a:ext cx="8229600" cy="654032"/>
          </a:xfrm>
        </p:spPr>
        <p:txBody>
          <a:bodyPr>
            <a:noAutofit/>
          </a:bodyPr>
          <a:lstStyle/>
          <a:p>
            <a:pPr algn="l"/>
            <a:r>
              <a:rPr lang="en-GB" sz="4000" b="1">
                <a:latin typeface="Times New Roman" pitchFamily="18" charset="0"/>
                <a:cs typeface="Times New Roman" pitchFamily="18" charset="0"/>
              </a:rPr>
              <a:t>I. Sản xuất giống cây trồng</a:t>
            </a:r>
            <a:endParaRPr lang="en-GB" sz="4000">
              <a:latin typeface="Times New Roman" pitchFamily="18" charset="0"/>
              <a:cs typeface="Times New Roman" pitchFamily="18" charset="0"/>
            </a:endParaRPr>
          </a:p>
        </p:txBody>
      </p:sp>
      <p:pic>
        <p:nvPicPr>
          <p:cNvPr id="2050" name="Picture 2" descr="C:\Users\user\Pictures\gcxt.jpg"/>
          <p:cNvPicPr>
            <a:picLocks noChangeAspect="1" noChangeArrowheads="1"/>
          </p:cNvPicPr>
          <p:nvPr/>
        </p:nvPicPr>
        <p:blipFill>
          <a:blip r:embed="rId3"/>
          <a:srcRect/>
          <a:stretch>
            <a:fillRect/>
          </a:stretch>
        </p:blipFill>
        <p:spPr bwMode="auto">
          <a:xfrm>
            <a:off x="6667504" y="1714488"/>
            <a:ext cx="4000496" cy="2214578"/>
          </a:xfrm>
          <a:prstGeom prst="rect">
            <a:avLst/>
          </a:prstGeom>
          <a:noFill/>
        </p:spPr>
      </p:pic>
      <p:pic>
        <p:nvPicPr>
          <p:cNvPr id="2052" name="Picture 4" descr="C:\Users\user\Pictures\ghep canh mit.jpg"/>
          <p:cNvPicPr>
            <a:picLocks noChangeAspect="1" noChangeArrowheads="1"/>
          </p:cNvPicPr>
          <p:nvPr/>
        </p:nvPicPr>
        <p:blipFill>
          <a:blip r:embed="rId4"/>
          <a:srcRect/>
          <a:stretch>
            <a:fillRect/>
          </a:stretch>
        </p:blipFill>
        <p:spPr bwMode="auto">
          <a:xfrm>
            <a:off x="839416" y="4457267"/>
            <a:ext cx="4775552" cy="2428868"/>
          </a:xfrm>
          <a:prstGeom prst="rect">
            <a:avLst/>
          </a:prstGeom>
          <a:noFill/>
        </p:spPr>
      </p:pic>
      <p:pic>
        <p:nvPicPr>
          <p:cNvPr id="2053" name="Picture 5" descr="C:\Users\user\Pictures\gcnc.jpg"/>
          <p:cNvPicPr>
            <a:picLocks noChangeAspect="1" noChangeArrowheads="1"/>
          </p:cNvPicPr>
          <p:nvPr/>
        </p:nvPicPr>
        <p:blipFill>
          <a:blip r:embed="rId5"/>
          <a:srcRect/>
          <a:stretch>
            <a:fillRect/>
          </a:stretch>
        </p:blipFill>
        <p:spPr bwMode="auto">
          <a:xfrm>
            <a:off x="6667504" y="4071942"/>
            <a:ext cx="4000496" cy="2786058"/>
          </a:xfrm>
          <a:prstGeom prst="rect">
            <a:avLst/>
          </a:prstGeom>
          <a:noFill/>
        </p:spPr>
      </p:pic>
      <p:sp>
        <p:nvSpPr>
          <p:cNvPr id="8" name="Rectangle 7"/>
          <p:cNvSpPr/>
          <p:nvPr/>
        </p:nvSpPr>
        <p:spPr>
          <a:xfrm>
            <a:off x="5595934" y="1714488"/>
            <a:ext cx="1000132" cy="51435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latin typeface="Times New Roman" pitchFamily="18" charset="0"/>
                <a:cs typeface="Times New Roman" pitchFamily="18" charset="0"/>
              </a:rPr>
              <a:t>Ghép cành</a:t>
            </a:r>
          </a:p>
        </p:txBody>
      </p:sp>
      <p:pic>
        <p:nvPicPr>
          <p:cNvPr id="2054" name="Picture 6" descr="C:\Users\user\Pictures\gccx.jpg"/>
          <p:cNvPicPr>
            <a:picLocks noChangeAspect="1" noChangeArrowheads="1"/>
          </p:cNvPicPr>
          <p:nvPr/>
        </p:nvPicPr>
        <p:blipFill>
          <a:blip r:embed="rId6"/>
          <a:srcRect/>
          <a:stretch>
            <a:fillRect/>
          </a:stretch>
        </p:blipFill>
        <p:spPr bwMode="auto">
          <a:xfrm>
            <a:off x="839416" y="1643050"/>
            <a:ext cx="4613642" cy="2643206"/>
          </a:xfrm>
          <a:prstGeom prst="rect">
            <a:avLst/>
          </a:prstGeom>
          <a:noFill/>
        </p:spPr>
      </p:pic>
      <p:sp>
        <p:nvSpPr>
          <p:cNvPr id="10" name="Rectangle 9"/>
          <p:cNvSpPr/>
          <p:nvPr/>
        </p:nvSpPr>
        <p:spPr>
          <a:xfrm>
            <a:off x="1524000" y="928670"/>
            <a:ext cx="8929718"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8229600" cy="725470"/>
          </a:xfrm>
        </p:spPr>
        <p:txBody>
          <a:bodyPr>
            <a:normAutofit/>
          </a:bodyPr>
          <a:lstStyle/>
          <a:p>
            <a:pPr algn="l"/>
            <a:r>
              <a:rPr lang="en-GB" b="1">
                <a:latin typeface="Times New Roman" pitchFamily="18" charset="0"/>
                <a:cs typeface="Times New Roman" pitchFamily="18" charset="0"/>
              </a:rPr>
              <a:t>I. Sản xuất giống cây trồng</a:t>
            </a:r>
            <a:endParaRPr lang="en-GB"/>
          </a:p>
        </p:txBody>
      </p:sp>
      <p:pic>
        <p:nvPicPr>
          <p:cNvPr id="3074" name="Picture 2" descr="C:\Users\user\Pictures\chiet anh.jpg"/>
          <p:cNvPicPr>
            <a:picLocks noChangeAspect="1" noChangeArrowheads="1"/>
          </p:cNvPicPr>
          <p:nvPr/>
        </p:nvPicPr>
        <p:blipFill>
          <a:blip r:embed="rId3"/>
          <a:srcRect/>
          <a:stretch>
            <a:fillRect/>
          </a:stretch>
        </p:blipFill>
        <p:spPr bwMode="auto">
          <a:xfrm>
            <a:off x="695400" y="1571612"/>
            <a:ext cx="4431258" cy="5000660"/>
          </a:xfrm>
          <a:prstGeom prst="rect">
            <a:avLst/>
          </a:prstGeom>
          <a:noFill/>
        </p:spPr>
      </p:pic>
      <p:pic>
        <p:nvPicPr>
          <p:cNvPr id="3075" name="Picture 3" descr="C:\Users\user\Pictures\mo hinh.jpg"/>
          <p:cNvPicPr>
            <a:picLocks noChangeAspect="1" noChangeArrowheads="1"/>
          </p:cNvPicPr>
          <p:nvPr/>
        </p:nvPicPr>
        <p:blipFill>
          <a:blip r:embed="rId4"/>
          <a:srcRect/>
          <a:stretch>
            <a:fillRect/>
          </a:stretch>
        </p:blipFill>
        <p:spPr bwMode="auto">
          <a:xfrm>
            <a:off x="5167306" y="1571612"/>
            <a:ext cx="6135688" cy="3363286"/>
          </a:xfrm>
          <a:prstGeom prst="rect">
            <a:avLst/>
          </a:prstGeom>
          <a:noFill/>
        </p:spPr>
      </p:pic>
      <p:pic>
        <p:nvPicPr>
          <p:cNvPr id="3076" name="Picture 4" descr="C:\Users\user\Pictures\nhan giong.jpg"/>
          <p:cNvPicPr>
            <a:picLocks noChangeAspect="1" noChangeArrowheads="1"/>
          </p:cNvPicPr>
          <p:nvPr/>
        </p:nvPicPr>
        <p:blipFill>
          <a:blip r:embed="rId5"/>
          <a:srcRect/>
          <a:stretch>
            <a:fillRect/>
          </a:stretch>
        </p:blipFill>
        <p:spPr bwMode="auto">
          <a:xfrm>
            <a:off x="5126658" y="4951662"/>
            <a:ext cx="2841549" cy="1637374"/>
          </a:xfrm>
          <a:prstGeom prst="rect">
            <a:avLst/>
          </a:prstGeom>
          <a:noFill/>
        </p:spPr>
      </p:pic>
      <p:pic>
        <p:nvPicPr>
          <p:cNvPr id="7" name="Picture 25" descr="larger_dae1348204306[1]"/>
          <p:cNvPicPr>
            <a:picLocks noChangeAspect="1" noChangeArrowheads="1"/>
          </p:cNvPicPr>
          <p:nvPr/>
        </p:nvPicPr>
        <p:blipFill>
          <a:blip r:embed="rId6"/>
          <a:srcRect/>
          <a:stretch>
            <a:fillRect/>
          </a:stretch>
        </p:blipFill>
        <p:spPr bwMode="auto">
          <a:xfrm>
            <a:off x="8141873" y="4934898"/>
            <a:ext cx="3161121" cy="1637374"/>
          </a:xfrm>
          <a:prstGeom prst="rect">
            <a:avLst/>
          </a:prstGeom>
          <a:noFill/>
          <a:ln w="9525">
            <a:noFill/>
            <a:miter lim="800000"/>
            <a:headEnd/>
            <a:tailEnd/>
          </a:ln>
        </p:spPr>
      </p:pic>
      <p:sp>
        <p:nvSpPr>
          <p:cNvPr id="8" name="Rectangle 7"/>
          <p:cNvSpPr/>
          <p:nvPr/>
        </p:nvSpPr>
        <p:spPr>
          <a:xfrm>
            <a:off x="1952596" y="6000768"/>
            <a:ext cx="242889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latin typeface="Times New Roman" pitchFamily="18" charset="0"/>
                <a:cs typeface="Times New Roman" pitchFamily="18" charset="0"/>
              </a:rPr>
              <a:t>Chiết cành </a:t>
            </a:r>
          </a:p>
        </p:txBody>
      </p:sp>
      <p:sp>
        <p:nvSpPr>
          <p:cNvPr id="9" name="Rectangle 8"/>
          <p:cNvSpPr/>
          <p:nvPr/>
        </p:nvSpPr>
        <p:spPr>
          <a:xfrm>
            <a:off x="7211296" y="4309057"/>
            <a:ext cx="2143140" cy="714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latin typeface="Times New Roman" pitchFamily="18" charset="0"/>
                <a:cs typeface="Times New Roman" pitchFamily="18" charset="0"/>
              </a:rPr>
              <a:t>Nuôi cấy mô</a:t>
            </a:r>
          </a:p>
        </p:txBody>
      </p:sp>
      <p:sp>
        <p:nvSpPr>
          <p:cNvPr id="10" name="Rectangle 9"/>
          <p:cNvSpPr/>
          <p:nvPr/>
        </p:nvSpPr>
        <p:spPr>
          <a:xfrm>
            <a:off x="1524000" y="785794"/>
            <a:ext cx="8929718"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8229600" cy="796908"/>
          </a:xfrm>
        </p:spPr>
        <p:txBody>
          <a:bodyPr>
            <a:normAutofit/>
          </a:bodyPr>
          <a:lstStyle/>
          <a:p>
            <a:pPr algn="l"/>
            <a:r>
              <a:rPr lang="en-GB" sz="4000" b="1">
                <a:latin typeface="Times New Roman" pitchFamily="18" charset="0"/>
                <a:cs typeface="Times New Roman" pitchFamily="18" charset="0"/>
              </a:rPr>
              <a:t>I. Sản xuất giống cây trồng</a:t>
            </a:r>
            <a:endParaRPr lang="en-GB" sz="4000">
              <a:latin typeface="Times New Roman" pitchFamily="18" charset="0"/>
              <a:cs typeface="Times New Roman" pitchFamily="18" charset="0"/>
            </a:endParaRPr>
          </a:p>
        </p:txBody>
      </p:sp>
      <p:sp>
        <p:nvSpPr>
          <p:cNvPr id="3" name="Content Placeholder 2"/>
          <p:cNvSpPr>
            <a:spLocks noGrp="1"/>
          </p:cNvSpPr>
          <p:nvPr>
            <p:ph idx="1"/>
          </p:nvPr>
        </p:nvSpPr>
        <p:spPr>
          <a:xfrm>
            <a:off x="695400" y="2332039"/>
            <a:ext cx="10657184" cy="3740168"/>
          </a:xfrm>
        </p:spPr>
        <p:txBody>
          <a:bodyPr>
            <a:normAutofit/>
          </a:bodyPr>
          <a:lstStyle/>
          <a:p>
            <a:pPr>
              <a:buFontTx/>
              <a:buChar char="-"/>
            </a:pPr>
            <a:r>
              <a:rPr lang="en-US" sz="3200" b="1">
                <a:solidFill>
                  <a:srgbClr val="FF0000"/>
                </a:solidFill>
                <a:latin typeface="Times New Roman" pitchFamily="18" charset="0"/>
              </a:rPr>
              <a:t>Giâm cành:</a:t>
            </a:r>
            <a:r>
              <a:rPr lang="en-US" sz="3200">
                <a:solidFill>
                  <a:srgbClr val="FF0000"/>
                </a:solidFill>
                <a:latin typeface="Times New Roman" pitchFamily="18" charset="0"/>
              </a:rPr>
              <a:t> </a:t>
            </a:r>
            <a:r>
              <a:rPr lang="en-US" sz="3200">
                <a:latin typeface="Times New Roman" pitchFamily="18" charset="0"/>
              </a:rPr>
              <a:t>Cắt một đoạn cành có đủ mắt, chồi từ thân cây mẹ, giâm xuống đất.</a:t>
            </a:r>
          </a:p>
          <a:p>
            <a:pPr>
              <a:buFontTx/>
              <a:buChar char="-"/>
            </a:pPr>
            <a:r>
              <a:rPr lang="en-US" sz="3200" b="1">
                <a:solidFill>
                  <a:srgbClr val="FF0000"/>
                </a:solidFill>
                <a:latin typeface="Times New Roman" pitchFamily="18" charset="0"/>
              </a:rPr>
              <a:t>Ghép mắt:</a:t>
            </a:r>
            <a:r>
              <a:rPr lang="en-US" sz="3200">
                <a:solidFill>
                  <a:srgbClr val="FF0000"/>
                </a:solidFill>
                <a:latin typeface="Times New Roman" pitchFamily="18" charset="0"/>
              </a:rPr>
              <a:t> </a:t>
            </a:r>
            <a:r>
              <a:rPr lang="en-US" sz="3200">
                <a:latin typeface="Times New Roman" pitchFamily="18" charset="0"/>
              </a:rPr>
              <a:t>(ghép cành): Dùng một bộ phận sinh dưỡng (mắt, chồi, cành) của một cây gắn vào một cây khác (gốc ghép).</a:t>
            </a:r>
          </a:p>
          <a:p>
            <a:pPr>
              <a:buFontTx/>
              <a:buChar char="-"/>
            </a:pPr>
            <a:r>
              <a:rPr lang="en-US" sz="3200" b="1">
                <a:solidFill>
                  <a:srgbClr val="FF0000"/>
                </a:solidFill>
                <a:latin typeface="Times New Roman" pitchFamily="18" charset="0"/>
              </a:rPr>
              <a:t>Chiết cành:</a:t>
            </a:r>
            <a:r>
              <a:rPr lang="en-US" sz="3200">
                <a:solidFill>
                  <a:srgbClr val="FF0000"/>
                </a:solidFill>
                <a:latin typeface="Times New Roman" pitchFamily="18" charset="0"/>
              </a:rPr>
              <a:t> </a:t>
            </a:r>
            <a:r>
              <a:rPr lang="en-US" sz="3200">
                <a:latin typeface="Times New Roman" pitchFamily="18" charset="0"/>
              </a:rPr>
              <a:t>Bóc khoanh vỏ của cành, sau đó bó đất. Khi cành ra rễ cắt khỏi cây mẹ, đem trồng xuống đất.</a:t>
            </a:r>
          </a:p>
          <a:p>
            <a:pPr>
              <a:buFontTx/>
              <a:buChar char="-"/>
            </a:pPr>
            <a:endParaRPr lang="en-US">
              <a:latin typeface="Times New Roman" pitchFamily="18" charset="0"/>
            </a:endParaRPr>
          </a:p>
          <a:p>
            <a:pPr>
              <a:buFontTx/>
              <a:buChar char="-"/>
            </a:pPr>
            <a:endParaRPr lang="en-US">
              <a:latin typeface="Times New Roman" pitchFamily="18" charset="0"/>
            </a:endParaRPr>
          </a:p>
          <a:p>
            <a:pPr>
              <a:buNone/>
            </a:pPr>
            <a:endParaRPr lang="en-GB"/>
          </a:p>
        </p:txBody>
      </p:sp>
      <p:sp>
        <p:nvSpPr>
          <p:cNvPr id="4" name="Rectangle 3"/>
          <p:cNvSpPr/>
          <p:nvPr/>
        </p:nvSpPr>
        <p:spPr>
          <a:xfrm>
            <a:off x="1524000" y="785794"/>
            <a:ext cx="8929718" cy="553998"/>
          </a:xfrm>
          <a:prstGeom prst="rect">
            <a:avLst/>
          </a:prstGeom>
        </p:spPr>
        <p:txBody>
          <a:bodyPr wrap="square">
            <a:spAutoFit/>
          </a:bodyPr>
          <a:lstStyle/>
          <a:p>
            <a:r>
              <a:rPr lang="en-GB" sz="3000" b="1">
                <a:latin typeface="Times New Roman" pitchFamily="18" charset="0"/>
                <a:cs typeface="Times New Roman" pitchFamily="18" charset="0"/>
              </a:rPr>
              <a:t>2. Sản xuất giống cây trồng bằng nhân giống vô tính:</a:t>
            </a:r>
          </a:p>
        </p:txBody>
      </p:sp>
      <p:pic>
        <p:nvPicPr>
          <p:cNvPr id="5" name="Picture 11" descr="Book-09"/>
          <p:cNvPicPr>
            <a:picLocks noChangeAspect="1" noChangeArrowheads="1" noCrop="1"/>
          </p:cNvPicPr>
          <p:nvPr/>
        </p:nvPicPr>
        <p:blipFill>
          <a:blip r:embed="rId3"/>
          <a:srcRect/>
          <a:stretch>
            <a:fillRect/>
          </a:stretch>
        </p:blipFill>
        <p:spPr bwMode="auto">
          <a:xfrm>
            <a:off x="2024034" y="1214423"/>
            <a:ext cx="1285884" cy="121785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8216" y="2132856"/>
            <a:ext cx="9786974" cy="2153400"/>
          </a:xfrm>
        </p:spPr>
        <p:txBody>
          <a:bodyPr>
            <a:noAutofit/>
          </a:bodyPr>
          <a:lstStyle/>
          <a:p>
            <a:r>
              <a:rPr lang="en-US" sz="4600" b="1">
                <a:latin typeface="Times New Roman" pitchFamily="18" charset="0"/>
                <a:cs typeface="Times New Roman" pitchFamily="18" charset="0"/>
              </a:rPr>
              <a:t>TIẾT </a:t>
            </a:r>
            <a:r>
              <a:rPr lang="en-US" sz="4600" b="1" smtClean="0">
                <a:latin typeface="Times New Roman" pitchFamily="18" charset="0"/>
                <a:cs typeface="Times New Roman" pitchFamily="18" charset="0"/>
              </a:rPr>
              <a:t>11 </a:t>
            </a:r>
            <a:r>
              <a:rPr lang="en-US" sz="4600" b="1">
                <a:latin typeface="Times New Roman" pitchFamily="18" charset="0"/>
                <a:cs typeface="Times New Roman" pitchFamily="18" charset="0"/>
              </a:rPr>
              <a:t>– BÀI 11: </a:t>
            </a:r>
            <a:r>
              <a:rPr lang="en-GB" sz="4600" b="1">
                <a:latin typeface="Times New Roman" pitchFamily="18" charset="0"/>
                <a:cs typeface="Times New Roman" pitchFamily="18" charset="0"/>
              </a:rPr>
              <a:t>SẢN X</a:t>
            </a:r>
            <a:r>
              <a:rPr lang="vi-VN" sz="4600" b="1">
                <a:latin typeface="Times New Roman" pitchFamily="18" charset="0"/>
                <a:cs typeface="Times New Roman" pitchFamily="18" charset="0"/>
              </a:rPr>
              <a:t>U</a:t>
            </a:r>
            <a:r>
              <a:rPr lang="en-GB" sz="4600" b="1">
                <a:latin typeface="Times New Roman" pitchFamily="18" charset="0"/>
                <a:cs typeface="Times New Roman" pitchFamily="18" charset="0"/>
              </a:rPr>
              <a:t>ẤT VÀ BẢO Q</a:t>
            </a:r>
            <a:r>
              <a:rPr lang="vi-VN" sz="4600" b="1">
                <a:latin typeface="Times New Roman" pitchFamily="18" charset="0"/>
                <a:cs typeface="Times New Roman" pitchFamily="18" charset="0"/>
              </a:rPr>
              <a:t>U</a:t>
            </a:r>
            <a:r>
              <a:rPr lang="en-GB" sz="4600" b="1">
                <a:latin typeface="Times New Roman" pitchFamily="18" charset="0"/>
                <a:cs typeface="Times New Roman" pitchFamily="18" charset="0"/>
              </a:rPr>
              <a:t>ẢN G</a:t>
            </a:r>
            <a:r>
              <a:rPr lang="vi-VN" sz="4600" b="1">
                <a:latin typeface="Times New Roman" pitchFamily="18" charset="0"/>
                <a:cs typeface="Times New Roman" pitchFamily="18" charset="0"/>
              </a:rPr>
              <a:t>I</a:t>
            </a:r>
            <a:r>
              <a:rPr lang="en-GB" sz="4600" b="1">
                <a:latin typeface="Times New Roman" pitchFamily="18" charset="0"/>
                <a:cs typeface="Times New Roman" pitchFamily="18" charset="0"/>
              </a:rPr>
              <a:t>ỐNG CÂY TRỒNG</a:t>
            </a:r>
          </a:p>
        </p:txBody>
      </p:sp>
    </p:spTree>
  </p:cSld>
  <p:clrMapOvr>
    <a:masterClrMapping/>
  </p:clrMapOvr>
  <p:transition spd="slow">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9720" y="142852"/>
            <a:ext cx="8229600" cy="1143000"/>
          </a:xfrm>
        </p:spPr>
        <p:txBody>
          <a:bodyPr>
            <a:normAutofit/>
          </a:bodyPr>
          <a:lstStyle/>
          <a:p>
            <a:pPr algn="l"/>
            <a:r>
              <a:rPr lang="en-GB" sz="4000" b="1">
                <a:latin typeface="Times New Roman" pitchFamily="18" charset="0"/>
                <a:cs typeface="Times New Roman" pitchFamily="18" charset="0"/>
              </a:rPr>
              <a:t>II. Bảo quản hạt giống cây trồng.</a:t>
            </a:r>
          </a:p>
        </p:txBody>
      </p:sp>
      <p:sp>
        <p:nvSpPr>
          <p:cNvPr id="4" name="Cloud Callout 3"/>
          <p:cNvSpPr/>
          <p:nvPr/>
        </p:nvSpPr>
        <p:spPr>
          <a:xfrm>
            <a:off x="3524232" y="1142984"/>
            <a:ext cx="4929222" cy="235745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800">
                <a:solidFill>
                  <a:schemeClr val="tx1"/>
                </a:solidFill>
                <a:latin typeface="Times New Roman" pitchFamily="18" charset="0"/>
                <a:cs typeface="Times New Roman" pitchFamily="18" charset="0"/>
              </a:rPr>
              <a:t>Muốn bảo quản tốt hạt giống cần phải đảm bảo các điều kiện nào?</a:t>
            </a:r>
          </a:p>
        </p:txBody>
      </p:sp>
      <p:sp>
        <p:nvSpPr>
          <p:cNvPr id="6" name="Rectangle 5"/>
          <p:cNvSpPr/>
          <p:nvPr/>
        </p:nvSpPr>
        <p:spPr>
          <a:xfrm>
            <a:off x="479376" y="4500570"/>
            <a:ext cx="11233248" cy="1569660"/>
          </a:xfrm>
          <a:prstGeom prst="rect">
            <a:avLst/>
          </a:prstGeom>
        </p:spPr>
        <p:txBody>
          <a:bodyPr wrap="square">
            <a:spAutoFit/>
          </a:bodyPr>
          <a:lstStyle/>
          <a:p>
            <a:r>
              <a:rPr lang="en-US" sz="3200">
                <a:solidFill>
                  <a:srgbClr val="3333CC"/>
                </a:solidFill>
                <a:latin typeface="Times New Roman" pitchFamily="18" charset="0"/>
                <a:cs typeface="Times New Roman" pitchFamily="18" charset="0"/>
              </a:rPr>
              <a:t>*</a:t>
            </a:r>
            <a:r>
              <a:rPr lang="en-US" sz="3200">
                <a:latin typeface="Times New Roman" pitchFamily="18" charset="0"/>
                <a:cs typeface="Times New Roman" pitchFamily="18" charset="0"/>
              </a:rPr>
              <a:t> </a:t>
            </a:r>
            <a:r>
              <a:rPr lang="en-US" sz="3200" b="1">
                <a:solidFill>
                  <a:srgbClr val="3333CC"/>
                </a:solidFill>
                <a:latin typeface="Times New Roman" pitchFamily="18" charset="0"/>
                <a:cs typeface="Times New Roman" pitchFamily="18" charset="0"/>
              </a:rPr>
              <a:t>Hạt giống tốt</a:t>
            </a:r>
            <a:r>
              <a:rPr lang="en-US" sz="3200">
                <a:latin typeface="Times New Roman" pitchFamily="18" charset="0"/>
                <a:cs typeface="Times New Roman" pitchFamily="18" charset="0"/>
              </a:rPr>
              <a:t>. Hạt phải khô, mẩy, không lẫn tạp, không sâu bệnh.</a:t>
            </a:r>
          </a:p>
          <a:p>
            <a:r>
              <a:rPr lang="en-US" sz="3200" b="1">
                <a:solidFill>
                  <a:srgbClr val="3333CC"/>
                </a:solidFill>
                <a:latin typeface="Times New Roman" pitchFamily="18" charset="0"/>
                <a:cs typeface="Times New Roman" pitchFamily="18" charset="0"/>
              </a:rPr>
              <a:t>* Bảo quản hạt giống. </a:t>
            </a:r>
            <a:r>
              <a:rPr lang="en-US" sz="3200">
                <a:latin typeface="Times New Roman" pitchFamily="18" charset="0"/>
                <a:cs typeface="Times New Roman" pitchFamily="18" charset="0"/>
              </a:rPr>
              <a:t>Nhiệt độ, độ ẩm nơi cất phải thích hợp (thấp) không để côn trùng phá hoại.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lide(fromBottom)">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lide(fromBottom)">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738282" y="0"/>
            <a:ext cx="8401080" cy="1143000"/>
          </a:xfrm>
        </p:spPr>
        <p:txBody>
          <a:bodyPr>
            <a:normAutofit/>
          </a:bodyPr>
          <a:lstStyle/>
          <a:p>
            <a:pPr algn="l"/>
            <a:r>
              <a:rPr lang="en-GB" sz="4000" b="1">
                <a:latin typeface="Times New Roman" pitchFamily="18" charset="0"/>
                <a:cs typeface="Times New Roman" pitchFamily="18" charset="0"/>
              </a:rPr>
              <a:t>II. Bảo quản hạt giống cây trồng</a:t>
            </a:r>
          </a:p>
        </p:txBody>
      </p:sp>
      <p:sp>
        <p:nvSpPr>
          <p:cNvPr id="6" name="Cloud Callout 5"/>
          <p:cNvSpPr/>
          <p:nvPr/>
        </p:nvSpPr>
        <p:spPr>
          <a:xfrm>
            <a:off x="3524232" y="1000108"/>
            <a:ext cx="6929486" cy="1492788"/>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400">
                <a:solidFill>
                  <a:schemeClr val="tx1"/>
                </a:solidFill>
                <a:latin typeface="Times New Roman" pitchFamily="18" charset="0"/>
                <a:cs typeface="Times New Roman" pitchFamily="18" charset="0"/>
              </a:rPr>
              <a:t>Trình bày một số phương pháp bảo quản giống cây trồng?</a:t>
            </a:r>
          </a:p>
        </p:txBody>
      </p:sp>
      <p:sp>
        <p:nvSpPr>
          <p:cNvPr id="7" name="Rectangle 6"/>
          <p:cNvSpPr/>
          <p:nvPr/>
        </p:nvSpPr>
        <p:spPr>
          <a:xfrm>
            <a:off x="2666976" y="6260064"/>
            <a:ext cx="7786742" cy="523220"/>
          </a:xfrm>
          <a:prstGeom prst="rect">
            <a:avLst/>
          </a:prstGeom>
        </p:spPr>
        <p:txBody>
          <a:bodyPr wrap="square">
            <a:spAutoFit/>
          </a:bodyPr>
          <a:lstStyle/>
          <a:p>
            <a:r>
              <a:rPr lang="en-US" sz="2800">
                <a:latin typeface="Times New Roman" pitchFamily="18" charset="0"/>
                <a:cs typeface="Times New Roman" pitchFamily="18" charset="0"/>
              </a:rPr>
              <a:t>Dụng cụ bảo quản: Chum, vại hoặc túi kín khô sạch</a:t>
            </a:r>
            <a:endParaRPr lang="en-GB" sz="2800">
              <a:latin typeface="Times New Roman" pitchFamily="18" charset="0"/>
              <a:cs typeface="Times New Roman" pitchFamily="18" charset="0"/>
            </a:endParaRPr>
          </a:p>
        </p:txBody>
      </p:sp>
      <p:pic>
        <p:nvPicPr>
          <p:cNvPr id="8" name="Picture 5"/>
          <p:cNvPicPr>
            <a:picLocks noChangeAspect="1" noChangeArrowheads="1"/>
          </p:cNvPicPr>
          <p:nvPr/>
        </p:nvPicPr>
        <p:blipFill>
          <a:blip r:embed="rId3"/>
          <a:srcRect/>
          <a:stretch>
            <a:fillRect/>
          </a:stretch>
        </p:blipFill>
        <p:spPr bwMode="auto">
          <a:xfrm>
            <a:off x="853240" y="2852480"/>
            <a:ext cx="5602799" cy="3407584"/>
          </a:xfrm>
          <a:prstGeom prst="rect">
            <a:avLst/>
          </a:prstGeom>
          <a:noFill/>
          <a:ln w="9525">
            <a:noFill/>
            <a:miter lim="800000"/>
            <a:headEnd/>
            <a:tailEnd/>
          </a:ln>
          <a:effectLst/>
        </p:spPr>
      </p:pic>
      <p:pic>
        <p:nvPicPr>
          <p:cNvPr id="9" name="Picture 6"/>
          <p:cNvPicPr>
            <a:picLocks noChangeAspect="1" noChangeArrowheads="1"/>
          </p:cNvPicPr>
          <p:nvPr/>
        </p:nvPicPr>
        <p:blipFill>
          <a:blip r:embed="rId4"/>
          <a:srcRect/>
          <a:stretch>
            <a:fillRect/>
          </a:stretch>
        </p:blipFill>
        <p:spPr bwMode="auto">
          <a:xfrm>
            <a:off x="6456040" y="2852480"/>
            <a:ext cx="5403450" cy="340758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Bottom)">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Bottom)">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Bottom)">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738282" y="142852"/>
            <a:ext cx="8401080" cy="1143000"/>
          </a:xfrm>
        </p:spPr>
        <p:txBody>
          <a:bodyPr>
            <a:normAutofit/>
          </a:bodyPr>
          <a:lstStyle/>
          <a:p>
            <a:pPr algn="l"/>
            <a:r>
              <a:rPr lang="en-GB" sz="4000" b="1">
                <a:latin typeface="Times New Roman" pitchFamily="18" charset="0"/>
                <a:cs typeface="Times New Roman" pitchFamily="18" charset="0"/>
              </a:rPr>
              <a:t>II. Bảo quản hạt giống cây trồng.</a:t>
            </a:r>
          </a:p>
        </p:txBody>
      </p:sp>
      <p:sp>
        <p:nvSpPr>
          <p:cNvPr id="5" name="TextBox 4"/>
          <p:cNvSpPr txBox="1"/>
          <p:nvPr/>
        </p:nvSpPr>
        <p:spPr>
          <a:xfrm>
            <a:off x="3524232" y="1357298"/>
            <a:ext cx="6929486" cy="523220"/>
          </a:xfrm>
          <a:prstGeom prst="rect">
            <a:avLst/>
          </a:prstGeom>
          <a:noFill/>
        </p:spPr>
        <p:txBody>
          <a:bodyPr wrap="square" rtlCol="0">
            <a:spAutoFit/>
          </a:bodyPr>
          <a:lstStyle/>
          <a:p>
            <a:r>
              <a:rPr lang="en-GB" sz="2800">
                <a:latin typeface="Times New Roman" pitchFamily="18" charset="0"/>
                <a:cs typeface="Times New Roman" pitchFamily="18" charset="0"/>
              </a:rPr>
              <a:t>Bảo quản trong các kho lạnh</a:t>
            </a:r>
          </a:p>
        </p:txBody>
      </p:sp>
      <p:pic>
        <p:nvPicPr>
          <p:cNvPr id="6" name="Picture 1"/>
          <p:cNvPicPr>
            <a:picLocks noChangeAspect="1"/>
          </p:cNvPicPr>
          <p:nvPr/>
        </p:nvPicPr>
        <p:blipFill>
          <a:blip r:embed="rId3"/>
          <a:srcRect/>
          <a:stretch>
            <a:fillRect/>
          </a:stretch>
        </p:blipFill>
        <p:spPr bwMode="auto">
          <a:xfrm>
            <a:off x="551384" y="2633214"/>
            <a:ext cx="3910882" cy="3595701"/>
          </a:xfrm>
          <a:prstGeom prst="rect">
            <a:avLst/>
          </a:prstGeom>
          <a:noFill/>
          <a:ln w="9525">
            <a:noFill/>
            <a:miter lim="800000"/>
            <a:headEnd/>
            <a:tailEnd/>
          </a:ln>
        </p:spPr>
      </p:pic>
      <p:pic>
        <p:nvPicPr>
          <p:cNvPr id="7" name="Picture 3"/>
          <p:cNvPicPr>
            <a:picLocks noChangeAspect="1"/>
          </p:cNvPicPr>
          <p:nvPr/>
        </p:nvPicPr>
        <p:blipFill>
          <a:blip r:embed="rId4"/>
          <a:srcRect/>
          <a:stretch>
            <a:fillRect/>
          </a:stretch>
        </p:blipFill>
        <p:spPr bwMode="auto">
          <a:xfrm>
            <a:off x="4462266" y="2633214"/>
            <a:ext cx="3744416" cy="3595701"/>
          </a:xfrm>
          <a:prstGeom prst="rect">
            <a:avLst/>
          </a:prstGeom>
          <a:noFill/>
          <a:ln w="9525">
            <a:noFill/>
            <a:miter lim="800000"/>
            <a:headEnd/>
            <a:tailEnd/>
          </a:ln>
        </p:spPr>
      </p:pic>
      <p:pic>
        <p:nvPicPr>
          <p:cNvPr id="8" name="Picture 2"/>
          <p:cNvPicPr>
            <a:picLocks noChangeAspect="1"/>
          </p:cNvPicPr>
          <p:nvPr/>
        </p:nvPicPr>
        <p:blipFill>
          <a:blip r:embed="rId5"/>
          <a:srcRect/>
          <a:stretch>
            <a:fillRect/>
          </a:stretch>
        </p:blipFill>
        <p:spPr bwMode="auto">
          <a:xfrm>
            <a:off x="8206682" y="2633213"/>
            <a:ext cx="3433936" cy="35957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Bottom)">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738282" y="0"/>
            <a:ext cx="8229600" cy="1143000"/>
          </a:xfrm>
        </p:spPr>
        <p:txBody>
          <a:bodyPr>
            <a:normAutofit/>
          </a:bodyPr>
          <a:lstStyle/>
          <a:p>
            <a:pPr algn="l"/>
            <a:r>
              <a:rPr lang="en-GB" sz="4000" b="1">
                <a:latin typeface="Times New Roman" pitchFamily="18" charset="0"/>
                <a:cs typeface="Times New Roman" pitchFamily="18" charset="0"/>
              </a:rPr>
              <a:t>II. Bảo quản hạt giống cây trồng.</a:t>
            </a:r>
          </a:p>
        </p:txBody>
      </p:sp>
      <p:pic>
        <p:nvPicPr>
          <p:cNvPr id="5" name="Picture 11" descr="Book-09"/>
          <p:cNvPicPr>
            <a:picLocks noChangeAspect="1" noChangeArrowheads="1" noCrop="1"/>
          </p:cNvPicPr>
          <p:nvPr/>
        </p:nvPicPr>
        <p:blipFill>
          <a:blip r:embed="rId3"/>
          <a:srcRect/>
          <a:stretch>
            <a:fillRect/>
          </a:stretch>
        </p:blipFill>
        <p:spPr bwMode="auto">
          <a:xfrm>
            <a:off x="2166910" y="1071547"/>
            <a:ext cx="1285884" cy="1217853"/>
          </a:xfrm>
          <a:prstGeom prst="rect">
            <a:avLst/>
          </a:prstGeom>
          <a:noFill/>
        </p:spPr>
      </p:pic>
      <p:sp>
        <p:nvSpPr>
          <p:cNvPr id="6" name="Rounded Rectangle 5"/>
          <p:cNvSpPr/>
          <p:nvPr/>
        </p:nvSpPr>
        <p:spPr>
          <a:xfrm>
            <a:off x="767408" y="2214546"/>
            <a:ext cx="10585176" cy="428628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None/>
            </a:pPr>
            <a:r>
              <a:rPr lang="en-GB" sz="3600">
                <a:solidFill>
                  <a:schemeClr val="tx1"/>
                </a:solidFill>
                <a:latin typeface="Times New Roman" pitchFamily="18" charset="0"/>
                <a:cs typeface="Times New Roman" pitchFamily="18" charset="0"/>
              </a:rPr>
              <a:t>- Có hạt giống tốt</a:t>
            </a:r>
            <a:r>
              <a:rPr lang="vi-VN" sz="3600">
                <a:solidFill>
                  <a:schemeClr val="tx1"/>
                </a:solidFill>
                <a:latin typeface="Times New Roman" pitchFamily="18" charset="0"/>
                <a:cs typeface="Times New Roman" pitchFamily="18" charset="0"/>
              </a:rPr>
              <a:t>,</a:t>
            </a:r>
            <a:r>
              <a:rPr lang="en-GB" sz="3600">
                <a:solidFill>
                  <a:schemeClr val="tx1"/>
                </a:solidFill>
                <a:latin typeface="Times New Roman" pitchFamily="18" charset="0"/>
                <a:cs typeface="Times New Roman" pitchFamily="18" charset="0"/>
              </a:rPr>
              <a:t> phải biết cách bảo quản tốt thì mới duy trì được chất lượng của hạt. </a:t>
            </a:r>
          </a:p>
          <a:p>
            <a:pPr algn="just">
              <a:buNone/>
            </a:pPr>
            <a:r>
              <a:rPr lang="en-GB" sz="3600">
                <a:solidFill>
                  <a:schemeClr val="tx1"/>
                </a:solidFill>
                <a:latin typeface="Times New Roman" pitchFamily="18" charset="0"/>
                <a:cs typeface="Times New Roman" pitchFamily="18" charset="0"/>
              </a:rPr>
              <a:t>- Hạt giống có thể bảo quản trong chum</a:t>
            </a:r>
            <a:r>
              <a:rPr lang="vi-VN" sz="3600">
                <a:solidFill>
                  <a:schemeClr val="tx1"/>
                </a:solidFill>
                <a:latin typeface="Times New Roman" pitchFamily="18" charset="0"/>
                <a:cs typeface="Times New Roman" pitchFamily="18" charset="0"/>
              </a:rPr>
              <a:t>,</a:t>
            </a:r>
            <a:r>
              <a:rPr lang="en-GB" sz="3600">
                <a:solidFill>
                  <a:schemeClr val="tx1"/>
                </a:solidFill>
                <a:latin typeface="Times New Roman" pitchFamily="18" charset="0"/>
                <a:cs typeface="Times New Roman" pitchFamily="18" charset="0"/>
              </a:rPr>
              <a:t> vại, bao</a:t>
            </a:r>
            <a:r>
              <a:rPr lang="vi-VN" sz="3600">
                <a:solidFill>
                  <a:schemeClr val="tx1"/>
                </a:solidFill>
                <a:latin typeface="Times New Roman" pitchFamily="18" charset="0"/>
                <a:cs typeface="Times New Roman" pitchFamily="18" charset="0"/>
              </a:rPr>
              <a:t>,</a:t>
            </a:r>
            <a:r>
              <a:rPr lang="en-GB" sz="3600">
                <a:solidFill>
                  <a:schemeClr val="tx1"/>
                </a:solidFill>
                <a:latin typeface="Times New Roman" pitchFamily="18" charset="0"/>
                <a:cs typeface="Times New Roman" pitchFamily="18" charset="0"/>
              </a:rPr>
              <a:t> túi kín hoặc trong các kho lạnh.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81158" y="0"/>
            <a:ext cx="8229600" cy="1143000"/>
          </a:xfrm>
        </p:spPr>
        <p:txBody>
          <a:bodyPr>
            <a:normAutofit/>
          </a:bodyPr>
          <a:lstStyle/>
          <a:p>
            <a:r>
              <a:rPr lang="en-GB" sz="4000" b="1">
                <a:latin typeface="Times New Roman" pitchFamily="18" charset="0"/>
                <a:cs typeface="Times New Roman" pitchFamily="18" charset="0"/>
              </a:rPr>
              <a:t>Luyện tập</a:t>
            </a:r>
            <a:endParaRPr lang="en-GB" sz="4000" b="1" u="sng">
              <a:latin typeface="Times New Roman" pitchFamily="18" charset="0"/>
              <a:cs typeface="Times New Roman" pitchFamily="18" charset="0"/>
            </a:endParaRPr>
          </a:p>
        </p:txBody>
      </p:sp>
      <p:sp>
        <p:nvSpPr>
          <p:cNvPr id="12" name="Rectangle 11"/>
          <p:cNvSpPr/>
          <p:nvPr/>
        </p:nvSpPr>
        <p:spPr>
          <a:xfrm>
            <a:off x="703370" y="692696"/>
            <a:ext cx="8632990" cy="158417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vi-VN" sz="2800">
                <a:solidFill>
                  <a:schemeClr val="tx1"/>
                </a:solidFill>
                <a:latin typeface="Times New Roman" pitchFamily="18" charset="0"/>
                <a:cs typeface="Times New Roman" pitchFamily="18" charset="0"/>
              </a:rPr>
              <a:t>1</a:t>
            </a:r>
            <a:r>
              <a:rPr lang="en-GB" sz="2800">
                <a:solidFill>
                  <a:schemeClr val="tx1"/>
                </a:solidFill>
                <a:latin typeface="Times New Roman" pitchFamily="18" charset="0"/>
                <a:cs typeface="Times New Roman" pitchFamily="18" charset="0"/>
              </a:rPr>
              <a:t>. Biện pháp nào dưới đây không phải sản xuất giống cây trồng bằng nhân giống vô tính?</a:t>
            </a:r>
          </a:p>
        </p:txBody>
      </p:sp>
      <p:sp>
        <p:nvSpPr>
          <p:cNvPr id="13" name="TextBox 12"/>
          <p:cNvSpPr txBox="1"/>
          <p:nvPr/>
        </p:nvSpPr>
        <p:spPr>
          <a:xfrm>
            <a:off x="1127448" y="3789041"/>
            <a:ext cx="10441160" cy="954107"/>
          </a:xfrm>
          <a:prstGeom prst="rect">
            <a:avLst/>
          </a:prstGeom>
          <a:noFill/>
        </p:spPr>
        <p:txBody>
          <a:bodyPr wrap="square" rtlCol="0">
            <a:spAutoFit/>
          </a:bodyPr>
          <a:lstStyle/>
          <a:p>
            <a:r>
              <a:rPr lang="en-GB" sz="2800">
                <a:latin typeface="Times New Roman" pitchFamily="18" charset="0"/>
                <a:cs typeface="Times New Roman" pitchFamily="18" charset="0"/>
              </a:rPr>
              <a:t>a. Giâm cành			b. Ghép mắt</a:t>
            </a:r>
          </a:p>
          <a:p>
            <a:pPr marL="514350" indent="-514350"/>
            <a:r>
              <a:rPr lang="en-GB" sz="2800">
                <a:latin typeface="Times New Roman" pitchFamily="18" charset="0"/>
                <a:cs typeface="Times New Roman" pitchFamily="18" charset="0"/>
              </a:rPr>
              <a:t>c. Chiết cành			d. Gieo trồng hạt</a:t>
            </a:r>
          </a:p>
        </p:txBody>
      </p:sp>
      <p:sp>
        <p:nvSpPr>
          <p:cNvPr id="14" name="Right Arrow 13"/>
          <p:cNvSpPr/>
          <p:nvPr/>
        </p:nvSpPr>
        <p:spPr>
          <a:xfrm>
            <a:off x="3935760" y="4449117"/>
            <a:ext cx="357190"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slide(fromBottom)">
                                      <p:cBhvr>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latin typeface="Times New Roman" pitchFamily="18" charset="0"/>
                <a:cs typeface="Times New Roman" pitchFamily="18" charset="0"/>
              </a:rPr>
              <a:t>Luyện tập</a:t>
            </a:r>
            <a:endParaRPr lang="en-GB"/>
          </a:p>
        </p:txBody>
      </p:sp>
      <p:graphicFrame>
        <p:nvGraphicFramePr>
          <p:cNvPr id="4" name="Table 3"/>
          <p:cNvGraphicFramePr>
            <a:graphicFrameLocks noGrp="1"/>
          </p:cNvGraphicFramePr>
          <p:nvPr>
            <p:extLst>
              <p:ext uri="{D42A27DB-BD31-4B8C-83A1-F6EECF244321}">
                <p14:modId xmlns:p14="http://schemas.microsoft.com/office/powerpoint/2010/main" val="95710315"/>
              </p:ext>
            </p:extLst>
          </p:nvPr>
        </p:nvGraphicFramePr>
        <p:xfrm>
          <a:off x="705150" y="1331971"/>
          <a:ext cx="10369152" cy="4287402"/>
        </p:xfrm>
        <a:graphic>
          <a:graphicData uri="http://schemas.openxmlformats.org/drawingml/2006/table">
            <a:tbl>
              <a:tblPr/>
              <a:tblGrid>
                <a:gridCol w="4641955">
                  <a:extLst>
                    <a:ext uri="{9D8B030D-6E8A-4147-A177-3AD203B41FA5}">
                      <a16:colId xmlns:a16="http://schemas.microsoft.com/office/drawing/2014/main" xmlns="" val="20000"/>
                    </a:ext>
                  </a:extLst>
                </a:gridCol>
                <a:gridCol w="5727197">
                  <a:extLst>
                    <a:ext uri="{9D8B030D-6E8A-4147-A177-3AD203B41FA5}">
                      <a16:colId xmlns:a16="http://schemas.microsoft.com/office/drawing/2014/main" xmlns="" val="20001"/>
                    </a:ext>
                  </a:extLst>
                </a:gridCol>
              </a:tblGrid>
              <a:tr h="671517">
                <a:tc gridSpan="2">
                  <a:txBody>
                    <a:bodyPr/>
                    <a:lstStyle/>
                    <a:p>
                      <a:pPr algn="ctr">
                        <a:lnSpc>
                          <a:spcPct val="115000"/>
                        </a:lnSpc>
                        <a:spcAft>
                          <a:spcPts val="0"/>
                        </a:spcAft>
                      </a:pPr>
                      <a:r>
                        <a:rPr lang="en-GB" sz="2800" b="1">
                          <a:latin typeface="Times New Roman"/>
                          <a:ea typeface="Calibri"/>
                          <a:cs typeface="Times New Roman"/>
                        </a:rPr>
                        <a:t>Ghép số thứ tự của các câu từ câu 1 đến câu 4 với các câu từ câu a đến câu d cho phù hợp</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xmlns="" val="10000"/>
                  </a:ext>
                </a:extLst>
              </a:tr>
              <a:tr h="671517">
                <a:tc>
                  <a:txBody>
                    <a:bodyPr/>
                    <a:lstStyle/>
                    <a:p>
                      <a:pPr algn="l">
                        <a:lnSpc>
                          <a:spcPct val="115000"/>
                        </a:lnSpc>
                        <a:spcAft>
                          <a:spcPts val="0"/>
                        </a:spcAft>
                      </a:pPr>
                      <a:r>
                        <a:rPr lang="en-GB" sz="2800">
                          <a:latin typeface="Times New Roman"/>
                          <a:ea typeface="Calibri"/>
                          <a:cs typeface="Times New Roman"/>
                        </a:rPr>
                        <a:t>1. Chọn tạo giống.</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2800">
                          <a:latin typeface="Times New Roman"/>
                          <a:ea typeface="Calibri"/>
                          <a:cs typeface="Times New Roman"/>
                        </a:rPr>
                        <a:t>a. Tạo nhiều hạt cây giống.</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71517">
                <a:tc>
                  <a:txBody>
                    <a:bodyPr/>
                    <a:lstStyle/>
                    <a:p>
                      <a:pPr algn="l">
                        <a:lnSpc>
                          <a:spcPct val="115000"/>
                        </a:lnSpc>
                        <a:spcAft>
                          <a:spcPts val="0"/>
                        </a:spcAft>
                      </a:pPr>
                      <a:r>
                        <a:rPr lang="en-GB" sz="2800">
                          <a:latin typeface="Times New Roman"/>
                          <a:ea typeface="Calibri"/>
                          <a:cs typeface="Times New Roman"/>
                        </a:rPr>
                        <a:t>2. Sản xuất giống.</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2800">
                          <a:latin typeface="Times New Roman"/>
                          <a:ea typeface="Calibri"/>
                          <a:cs typeface="Times New Roman"/>
                        </a:rPr>
                        <a:t>b. Dùng chum, vại, túi nilon.</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71517">
                <a:tc>
                  <a:txBody>
                    <a:bodyPr/>
                    <a:lstStyle/>
                    <a:p>
                      <a:pPr algn="l">
                        <a:lnSpc>
                          <a:spcPct val="115000"/>
                        </a:lnSpc>
                        <a:spcAft>
                          <a:spcPts val="0"/>
                        </a:spcAft>
                      </a:pPr>
                      <a:r>
                        <a:rPr lang="en-GB" sz="2800">
                          <a:latin typeface="Times New Roman"/>
                          <a:ea typeface="Calibri"/>
                          <a:cs typeface="Times New Roman"/>
                        </a:rPr>
                        <a:t>3. Bảo quản hạt giống.</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2800">
                          <a:latin typeface="Times New Roman"/>
                          <a:ea typeface="Calibri"/>
                          <a:cs typeface="Times New Roman"/>
                        </a:rPr>
                        <a:t>c. Chặt cành từng đoạn nhỏ đem giâm xuống đất ẩm.</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71517">
                <a:tc>
                  <a:txBody>
                    <a:bodyPr/>
                    <a:lstStyle/>
                    <a:p>
                      <a:pPr algn="l">
                        <a:lnSpc>
                          <a:spcPct val="115000"/>
                        </a:lnSpc>
                        <a:spcAft>
                          <a:spcPts val="0"/>
                        </a:spcAft>
                      </a:pPr>
                      <a:r>
                        <a:rPr lang="en-GB" sz="2800">
                          <a:latin typeface="Times New Roman"/>
                          <a:ea typeface="Calibri"/>
                          <a:cs typeface="Times New Roman"/>
                        </a:rPr>
                        <a:t>4. Nhân giống vô tính.</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2800">
                          <a:latin typeface="Times New Roman"/>
                          <a:ea typeface="Calibri"/>
                          <a:cs typeface="Times New Roman"/>
                        </a:rPr>
                        <a:t>d. Tạo ra quần thể có quần thể khác với quần thể ban đầu.</a:t>
                      </a:r>
                      <a:endParaRPr lang="en-GB"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5" name="Rectangle 4"/>
          <p:cNvSpPr/>
          <p:nvPr/>
        </p:nvSpPr>
        <p:spPr>
          <a:xfrm>
            <a:off x="2207568" y="5661248"/>
            <a:ext cx="6572296" cy="7858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3200">
                <a:solidFill>
                  <a:srgbClr val="FF0000"/>
                </a:solidFill>
                <a:latin typeface="Times New Roman" pitchFamily="18" charset="0"/>
                <a:cs typeface="Times New Roman" pitchFamily="18" charset="0"/>
              </a:rPr>
              <a:t>1- d	2 - a	3 - b	4 -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lide(fromBottom)">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1384" y="404664"/>
            <a:ext cx="11089232" cy="1524130"/>
          </a:xfrm>
        </p:spPr>
        <p:txBody>
          <a:bodyPr>
            <a:normAutofit fontScale="90000"/>
          </a:bodyPr>
          <a:lstStyle/>
          <a:p>
            <a:pPr algn="l"/>
            <a:r>
              <a:rPr lang="en-GB" sz="4000" b="1">
                <a:solidFill>
                  <a:srgbClr val="FF0000"/>
                </a:solidFill>
                <a:latin typeface="Times New Roman" pitchFamily="18" charset="0"/>
                <a:cs typeface="Times New Roman" pitchFamily="18" charset="0"/>
              </a:rPr>
              <a:t>4. Vận dụng.</a:t>
            </a:r>
            <a:br>
              <a:rPr lang="en-GB" sz="4000" b="1">
                <a:solidFill>
                  <a:srgbClr val="FF0000"/>
                </a:solidFill>
                <a:latin typeface="Times New Roman" pitchFamily="18" charset="0"/>
                <a:cs typeface="Times New Roman" pitchFamily="18" charset="0"/>
              </a:rPr>
            </a:br>
            <a:r>
              <a:rPr lang="en-GB" sz="4000" b="1">
                <a:solidFill>
                  <a:srgbClr val="FF0000"/>
                </a:solidFill>
                <a:latin typeface="Times New Roman" pitchFamily="18" charset="0"/>
                <a:cs typeface="Times New Roman" pitchFamily="18" charset="0"/>
              </a:rPr>
              <a:t>Vận dụng vào trồng cây ăn quả, rau trong vườn nhà bằng phương pháp chiết và giâm cành </a:t>
            </a:r>
          </a:p>
        </p:txBody>
      </p:sp>
      <p:sp>
        <p:nvSpPr>
          <p:cNvPr id="4" name="TextBox 3"/>
          <p:cNvSpPr txBox="1"/>
          <p:nvPr/>
        </p:nvSpPr>
        <p:spPr>
          <a:xfrm>
            <a:off x="2166910" y="2143117"/>
            <a:ext cx="7143800" cy="1384995"/>
          </a:xfrm>
          <a:prstGeom prst="rect">
            <a:avLst/>
          </a:prstGeom>
          <a:noFill/>
        </p:spPr>
        <p:txBody>
          <a:bodyPr wrap="square" rtlCol="0">
            <a:spAutoFit/>
          </a:bodyPr>
          <a:lstStyle/>
          <a:p>
            <a:r>
              <a:rPr lang="en-GB" sz="2800" b="1" u="sng">
                <a:latin typeface="Times New Roman" pitchFamily="18" charset="0"/>
                <a:cs typeface="Times New Roman" pitchFamily="18" charset="0"/>
              </a:rPr>
              <a:t>HDVN</a:t>
            </a:r>
          </a:p>
          <a:p>
            <a:pPr marL="514350" indent="-514350"/>
            <a:r>
              <a:rPr lang="en-GB" sz="2800">
                <a:latin typeface="Times New Roman" pitchFamily="18" charset="0"/>
                <a:cs typeface="Times New Roman" pitchFamily="18" charset="0"/>
              </a:rPr>
              <a:t>	- Học bài.</a:t>
            </a:r>
          </a:p>
          <a:p>
            <a:pPr marL="514350" indent="-514350"/>
            <a:r>
              <a:rPr lang="en-GB" sz="2800">
                <a:latin typeface="Times New Roman" pitchFamily="18" charset="0"/>
                <a:cs typeface="Times New Roman" pitchFamily="18" charset="0"/>
              </a:rPr>
              <a:t>	- Trả lời câu hỏi: 1, 2, 3- SGK/27.</a:t>
            </a:r>
          </a:p>
        </p:txBody>
      </p:sp>
      <p:sp>
        <p:nvSpPr>
          <p:cNvPr id="5" name="TextBox 4"/>
          <p:cNvSpPr txBox="1"/>
          <p:nvPr/>
        </p:nvSpPr>
        <p:spPr>
          <a:xfrm>
            <a:off x="2024034" y="3643315"/>
            <a:ext cx="8358246" cy="523220"/>
          </a:xfrm>
          <a:prstGeom prst="rect">
            <a:avLst/>
          </a:prstGeom>
          <a:noFill/>
        </p:spPr>
        <p:txBody>
          <a:bodyPr wrap="square" rtlCol="0">
            <a:spAutoFit/>
          </a:bodyPr>
          <a:lstStyle/>
          <a:p>
            <a:r>
              <a:rPr lang="en-GB" sz="2800" b="1">
                <a:latin typeface="Times New Roman" pitchFamily="18" charset="0"/>
                <a:cs typeface="Times New Roman" pitchFamily="18" charset="0"/>
              </a:rPr>
              <a:t>        - Chuẩn bị đọc bài 12 -14</a:t>
            </a:r>
            <a:endParaRPr lang="en-GB" sz="2800" b="1" u="sng">
              <a:latin typeface="Times New Roman" pitchFamily="18" charset="0"/>
              <a:cs typeface="Times New Roman" pitchFamily="18" charset="0"/>
            </a:endParaRP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3352" y="140753"/>
            <a:ext cx="2754370" cy="767967"/>
          </a:xfrm>
        </p:spPr>
        <p:txBody>
          <a:bodyPr>
            <a:normAutofit/>
          </a:bodyPr>
          <a:lstStyle/>
          <a:p>
            <a:r>
              <a:rPr lang="en-US" b="1">
                <a:latin typeface="Times New Roman" panose="02020603050405020304" pitchFamily="18" charset="0"/>
                <a:cs typeface="Times New Roman" panose="02020603050405020304" pitchFamily="18" charset="0"/>
              </a:rPr>
              <a:t> </a:t>
            </a:r>
            <a:r>
              <a:rPr lang="vi-VN" b="1">
                <a:latin typeface="Times New Roman" panose="02020603050405020304" pitchFamily="18" charset="0"/>
                <a:cs typeface="Times New Roman" panose="02020603050405020304" pitchFamily="18" charset="0"/>
              </a:rPr>
              <a:t>NỘI DUNG</a:t>
            </a:r>
            <a:endParaRPr lang="en-GB" b="1">
              <a:latin typeface="Times New Roman" panose="02020603050405020304" pitchFamily="18" charset="0"/>
              <a:cs typeface="Times New Roman" panose="02020603050405020304" pitchFamily="18" charset="0"/>
            </a:endParaRPr>
          </a:p>
        </p:txBody>
      </p:sp>
      <p:sp>
        <p:nvSpPr>
          <p:cNvPr id="4" name="Rounded Rectangle 3"/>
          <p:cNvSpPr/>
          <p:nvPr/>
        </p:nvSpPr>
        <p:spPr>
          <a:xfrm>
            <a:off x="2524075" y="2236169"/>
            <a:ext cx="4143404"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FF0000"/>
                </a:solidFill>
                <a:latin typeface="+mj-lt"/>
              </a:rPr>
              <a:t>I. Sản xuất giống cây trồng</a:t>
            </a:r>
            <a:endParaRPr lang="en-GB" sz="3600">
              <a:solidFill>
                <a:srgbClr val="FF0000"/>
              </a:solidFill>
              <a:latin typeface="+mj-lt"/>
            </a:endParaRPr>
          </a:p>
        </p:txBody>
      </p:sp>
      <p:sp>
        <p:nvSpPr>
          <p:cNvPr id="10" name="Right Arrow 9"/>
          <p:cNvSpPr/>
          <p:nvPr/>
        </p:nvSpPr>
        <p:spPr>
          <a:xfrm rot="20442346">
            <a:off x="6653710" y="2083830"/>
            <a:ext cx="788269" cy="35719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ight Arrow 10"/>
          <p:cNvSpPr/>
          <p:nvPr/>
        </p:nvSpPr>
        <p:spPr>
          <a:xfrm rot="1757405">
            <a:off x="6710811" y="3286923"/>
            <a:ext cx="807842" cy="35719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a:off x="7363821" y="1489648"/>
            <a:ext cx="4071966" cy="107157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vi-VN" sz="2800">
                <a:solidFill>
                  <a:srgbClr val="7030A0"/>
                </a:solidFill>
                <a:latin typeface="+mj-lt"/>
              </a:rPr>
              <a:t>1. Sản xuất giống cây trồng bằng hạt</a:t>
            </a:r>
            <a:endParaRPr lang="en-GB" sz="2800">
              <a:solidFill>
                <a:srgbClr val="7030A0"/>
              </a:solidFill>
              <a:latin typeface="+mj-lt"/>
            </a:endParaRPr>
          </a:p>
        </p:txBody>
      </p:sp>
      <p:sp>
        <p:nvSpPr>
          <p:cNvPr id="14" name="Rounded Rectangle 13"/>
          <p:cNvSpPr/>
          <p:nvPr/>
        </p:nvSpPr>
        <p:spPr>
          <a:xfrm>
            <a:off x="7435259" y="3082337"/>
            <a:ext cx="4000528" cy="1214446"/>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vi-VN" sz="2800">
                <a:solidFill>
                  <a:srgbClr val="002060"/>
                </a:solidFill>
                <a:latin typeface="+mj-lt"/>
              </a:rPr>
              <a:t>2. Sản xuất giống cây trồng bằng nhân giống vô tính</a:t>
            </a:r>
            <a:endParaRPr lang="en-GB" sz="2800">
              <a:solidFill>
                <a:srgbClr val="002060"/>
              </a:solidFill>
              <a:latin typeface="+mj-lt"/>
            </a:endParaRPr>
          </a:p>
        </p:txBody>
      </p:sp>
      <p:sp>
        <p:nvSpPr>
          <p:cNvPr id="15" name="Rounded Rectangle 14"/>
          <p:cNvSpPr/>
          <p:nvPr/>
        </p:nvSpPr>
        <p:spPr>
          <a:xfrm>
            <a:off x="2524075" y="4509120"/>
            <a:ext cx="4151001"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FF0000"/>
                </a:solidFill>
                <a:latin typeface="+mj-lt"/>
              </a:rPr>
              <a:t>II. Bảo quản hạt giống cây trồng</a:t>
            </a:r>
            <a:endParaRPr lang="en-GB" sz="360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lide(fromBottom)">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lide(fromBottom)">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Bottom)">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slide(fromBottom)">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lide(fromBottom)">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0" grpId="0" animBg="1"/>
      <p:bldP spid="11"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24034" y="214290"/>
            <a:ext cx="8143932" cy="785818"/>
          </a:xfrm>
        </p:spPr>
        <p:txBody>
          <a:bodyPr>
            <a:normAutofit/>
          </a:bodyPr>
          <a:lstStyle/>
          <a:p>
            <a:pPr algn="l"/>
            <a:r>
              <a:rPr lang="vi-VN" sz="4000" b="1">
                <a:latin typeface="Times New Roman" pitchFamily="18" charset="0"/>
                <a:cs typeface="Times New Roman" pitchFamily="18" charset="0"/>
              </a:rPr>
              <a:t>I. Sản xuất giống cây trồng</a:t>
            </a:r>
            <a:endParaRPr lang="en-GB" sz="4000" b="1">
              <a:latin typeface="Times New Roman" pitchFamily="18" charset="0"/>
              <a:cs typeface="Times New Roman" pitchFamily="18" charset="0"/>
            </a:endParaRPr>
          </a:p>
        </p:txBody>
      </p:sp>
      <p:sp>
        <p:nvSpPr>
          <p:cNvPr id="3" name="Content Placeholder 2"/>
          <p:cNvSpPr>
            <a:spLocks noGrp="1"/>
          </p:cNvSpPr>
          <p:nvPr>
            <p:ph idx="1"/>
          </p:nvPr>
        </p:nvSpPr>
        <p:spPr>
          <a:xfrm>
            <a:off x="2524100" y="3214686"/>
            <a:ext cx="7858180" cy="642942"/>
          </a:xfrm>
        </p:spPr>
        <p:txBody>
          <a:bodyPr>
            <a:noAutofit/>
          </a:bodyPr>
          <a:lstStyle/>
          <a:p>
            <a:pPr>
              <a:buNone/>
            </a:pPr>
            <a:r>
              <a:rPr lang="vi-VN" sz="4000">
                <a:latin typeface="+mj-lt"/>
              </a:rPr>
              <a:t>.</a:t>
            </a:r>
            <a:endParaRPr lang="en-GB" sz="4000">
              <a:latin typeface="+mj-lt"/>
            </a:endParaRPr>
          </a:p>
        </p:txBody>
      </p:sp>
      <p:sp>
        <p:nvSpPr>
          <p:cNvPr id="5" name="Cloud 4"/>
          <p:cNvSpPr/>
          <p:nvPr/>
        </p:nvSpPr>
        <p:spPr>
          <a:xfrm>
            <a:off x="3524232" y="1214422"/>
            <a:ext cx="5429288" cy="17859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chemeClr val="tx1"/>
                </a:solidFill>
              </a:rPr>
              <a:t>Mục đích</a:t>
            </a:r>
            <a:endParaRPr lang="en-GB" sz="3600">
              <a:solidFill>
                <a:schemeClr val="tx1"/>
              </a:solidFill>
            </a:endParaRPr>
          </a:p>
          <a:p>
            <a:pPr algn="ctr"/>
            <a:r>
              <a:rPr lang="vi-VN" sz="3600">
                <a:latin typeface="+mj-lt"/>
              </a:rPr>
              <a:t>Sản xuất giống cây trồng là gì?</a:t>
            </a:r>
            <a:endParaRPr lang="en-GB" sz="36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slide(fromBottom)">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95472" y="285728"/>
            <a:ext cx="8229600" cy="1143000"/>
          </a:xfrm>
        </p:spPr>
        <p:txBody>
          <a:bodyPr>
            <a:normAutofit/>
          </a:bodyPr>
          <a:lstStyle/>
          <a:p>
            <a:pPr algn="l"/>
            <a:r>
              <a:rPr lang="en-GB" sz="4000" b="1">
                <a:latin typeface="Times New Roman" pitchFamily="18" charset="0"/>
                <a:cs typeface="Times New Roman" pitchFamily="18" charset="0"/>
              </a:rPr>
              <a:t>I. Sản xuất giống cây trồng</a:t>
            </a:r>
          </a:p>
        </p:txBody>
      </p:sp>
      <p:pic>
        <p:nvPicPr>
          <p:cNvPr id="4" name="Picture 11" descr="Book-09"/>
          <p:cNvPicPr>
            <a:picLocks noGrp="1" noChangeAspect="1" noChangeArrowheads="1" noCrop="1"/>
          </p:cNvPicPr>
          <p:nvPr>
            <p:ph idx="1"/>
          </p:nvPr>
        </p:nvPicPr>
        <p:blipFill>
          <a:blip r:embed="rId3"/>
          <a:srcRect/>
          <a:stretch>
            <a:fillRect/>
          </a:stretch>
        </p:blipFill>
        <p:spPr bwMode="auto">
          <a:xfrm>
            <a:off x="3095604" y="1428737"/>
            <a:ext cx="1285884" cy="1217853"/>
          </a:xfrm>
          <a:prstGeom prst="rect">
            <a:avLst/>
          </a:prstGeom>
          <a:noFill/>
        </p:spPr>
      </p:pic>
      <p:sp>
        <p:nvSpPr>
          <p:cNvPr id="5" name="Right Arrow 4"/>
          <p:cNvSpPr/>
          <p:nvPr/>
        </p:nvSpPr>
        <p:spPr>
          <a:xfrm>
            <a:off x="1738282" y="3214686"/>
            <a:ext cx="4000528" cy="13573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a:solidFill>
                  <a:schemeClr val="tx1"/>
                </a:solidFill>
                <a:latin typeface="+mj-lt"/>
              </a:rPr>
              <a:t>Mục đích</a:t>
            </a:r>
            <a:endParaRPr lang="en-GB" sz="4400">
              <a:solidFill>
                <a:schemeClr val="tx1"/>
              </a:solidFill>
              <a:latin typeface="+mj-lt"/>
            </a:endParaRPr>
          </a:p>
        </p:txBody>
      </p:sp>
      <p:sp>
        <p:nvSpPr>
          <p:cNvPr id="6" name="TextBox 5"/>
          <p:cNvSpPr txBox="1"/>
          <p:nvPr/>
        </p:nvSpPr>
        <p:spPr>
          <a:xfrm>
            <a:off x="6381752" y="2857496"/>
            <a:ext cx="3857652" cy="2308324"/>
          </a:xfrm>
          <a:prstGeom prst="rect">
            <a:avLst/>
          </a:prstGeom>
          <a:noFill/>
        </p:spPr>
        <p:txBody>
          <a:bodyPr wrap="square" rtlCol="0">
            <a:spAutoFit/>
          </a:bodyPr>
          <a:lstStyle/>
          <a:p>
            <a:r>
              <a:rPr lang="vi-VN" sz="3600">
                <a:latin typeface="+mj-lt"/>
              </a:rPr>
              <a:t>Nhằm tạo ra nhiều hạt giống cây con giống phục vụ gieo trồng.</a:t>
            </a:r>
            <a:endParaRPr lang="en-GB" sz="36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66844" y="214290"/>
            <a:ext cx="8229600" cy="1051802"/>
          </a:xfrm>
        </p:spPr>
        <p:txBody>
          <a:bodyPr>
            <a:normAutofit/>
          </a:bodyPr>
          <a:lstStyle/>
          <a:p>
            <a:pPr algn="l"/>
            <a:r>
              <a:rPr lang="vi-VN" sz="4000" b="1"/>
              <a:t>I. Sản xuất giống cây trồng</a:t>
            </a:r>
            <a:endParaRPr lang="en-GB" sz="4000" b="1"/>
          </a:p>
        </p:txBody>
      </p:sp>
      <p:sp>
        <p:nvSpPr>
          <p:cNvPr id="5" name="Right Arrow 4"/>
          <p:cNvSpPr/>
          <p:nvPr/>
        </p:nvSpPr>
        <p:spPr>
          <a:xfrm>
            <a:off x="1524000" y="2786058"/>
            <a:ext cx="3571868" cy="1928826"/>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3200">
                <a:solidFill>
                  <a:schemeClr val="tx1"/>
                </a:solidFill>
                <a:latin typeface="Times New Roman" pitchFamily="18" charset="0"/>
                <a:cs typeface="Times New Roman" pitchFamily="18" charset="0"/>
              </a:rPr>
              <a:t>Thế nào là phục tráng giống?</a:t>
            </a:r>
          </a:p>
        </p:txBody>
      </p:sp>
      <p:sp>
        <p:nvSpPr>
          <p:cNvPr id="2051" name="Rectangle 3"/>
          <p:cNvSpPr>
            <a:spLocks noChangeArrowheads="1"/>
          </p:cNvSpPr>
          <p:nvPr/>
        </p:nvSpPr>
        <p:spPr bwMode="auto">
          <a:xfrm>
            <a:off x="5238712" y="2714621"/>
            <a:ext cx="542928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4000">
                <a:solidFill>
                  <a:srgbClr val="000000"/>
                </a:solidFill>
                <a:latin typeface="Times New Roman" pitchFamily="18" charset="0"/>
                <a:ea typeface="Calibri" pitchFamily="34" charset="0"/>
                <a:cs typeface="Times New Roman" pitchFamily="18" charset="0"/>
              </a:rPr>
              <a:t>Phục tr</a:t>
            </a:r>
            <a:r>
              <a:rPr lang="en-GB" sz="4000">
                <a:solidFill>
                  <a:srgbClr val="000000"/>
                </a:solidFill>
                <a:latin typeface="Calibri"/>
                <a:ea typeface="Calibri" pitchFamily="34" charset="0"/>
                <a:cs typeface="Times New Roman" pitchFamily="18" charset="0"/>
              </a:rPr>
              <a:t>á</a:t>
            </a:r>
            <a:r>
              <a:rPr lang="en-GB" sz="4000">
                <a:solidFill>
                  <a:srgbClr val="000000"/>
                </a:solidFill>
                <a:latin typeface="Times New Roman" pitchFamily="18" charset="0"/>
                <a:ea typeface="Calibri" pitchFamily="34" charset="0"/>
                <a:cs typeface="Times New Roman" pitchFamily="18" charset="0"/>
              </a:rPr>
              <a:t>ng l</a:t>
            </a:r>
            <a:r>
              <a:rPr lang="en-GB" sz="4000">
                <a:solidFill>
                  <a:srgbClr val="000000"/>
                </a:solidFill>
                <a:latin typeface="Calibri"/>
                <a:ea typeface="Calibri" pitchFamily="34" charset="0"/>
                <a:cs typeface="Times New Roman" pitchFamily="18" charset="0"/>
              </a:rPr>
              <a:t>à</a:t>
            </a:r>
            <a:r>
              <a:rPr lang="en-GB" sz="4000">
                <a:solidFill>
                  <a:srgbClr val="000000"/>
                </a:solidFill>
                <a:latin typeface="Times New Roman" pitchFamily="18" charset="0"/>
                <a:ea typeface="Calibri" pitchFamily="34" charset="0"/>
                <a:cs typeface="Times New Roman" pitchFamily="18" charset="0"/>
              </a:rPr>
              <a:t> phục hồi những đặc t</a:t>
            </a:r>
            <a:r>
              <a:rPr lang="en-GB" sz="4000">
                <a:solidFill>
                  <a:srgbClr val="000000"/>
                </a:solidFill>
                <a:latin typeface="Calibri"/>
                <a:ea typeface="Calibri" pitchFamily="34" charset="0"/>
                <a:cs typeface="Times New Roman" pitchFamily="18" charset="0"/>
              </a:rPr>
              <a:t>í</a:t>
            </a:r>
            <a:r>
              <a:rPr lang="en-GB" sz="4000">
                <a:solidFill>
                  <a:srgbClr val="000000"/>
                </a:solidFill>
                <a:latin typeface="Times New Roman" pitchFamily="18" charset="0"/>
                <a:ea typeface="Calibri" pitchFamily="34" charset="0"/>
                <a:cs typeface="Times New Roman" pitchFamily="18" charset="0"/>
              </a:rPr>
              <a:t>nh tốt vốn c</a:t>
            </a:r>
            <a:r>
              <a:rPr lang="en-GB" sz="4000">
                <a:solidFill>
                  <a:srgbClr val="000000"/>
                </a:solidFill>
                <a:latin typeface="Calibri"/>
                <a:ea typeface="Calibri" pitchFamily="34" charset="0"/>
                <a:cs typeface="Times New Roman" pitchFamily="18" charset="0"/>
              </a:rPr>
              <a:t>ó</a:t>
            </a:r>
            <a:r>
              <a:rPr lang="en-GB" sz="4000">
                <a:solidFill>
                  <a:srgbClr val="000000"/>
                </a:solidFill>
                <a:latin typeface="Times New Roman" pitchFamily="18" charset="0"/>
                <a:ea typeface="Calibri" pitchFamily="34" charset="0"/>
                <a:cs typeface="Times New Roman" pitchFamily="18" charset="0"/>
              </a:rPr>
              <a:t> của giống đã mất đi trong qu</a:t>
            </a:r>
            <a:r>
              <a:rPr lang="en-GB" sz="4000">
                <a:solidFill>
                  <a:srgbClr val="000000"/>
                </a:solidFill>
                <a:latin typeface="Calibri"/>
                <a:ea typeface="Calibri" pitchFamily="34" charset="0"/>
                <a:cs typeface="Times New Roman" pitchFamily="18" charset="0"/>
              </a:rPr>
              <a:t>á</a:t>
            </a:r>
            <a:r>
              <a:rPr lang="en-GB" sz="4000">
                <a:solidFill>
                  <a:srgbClr val="000000"/>
                </a:solidFill>
                <a:latin typeface="Times New Roman" pitchFamily="18" charset="0"/>
                <a:ea typeface="Calibri" pitchFamily="34" charset="0"/>
                <a:cs typeface="Times New Roman" pitchFamily="18" charset="0"/>
              </a:rPr>
              <a:t> tr</a:t>
            </a:r>
            <a:r>
              <a:rPr lang="en-GB" sz="4000">
                <a:solidFill>
                  <a:srgbClr val="000000"/>
                </a:solidFill>
                <a:latin typeface="Calibri"/>
                <a:ea typeface="Calibri" pitchFamily="34" charset="0"/>
                <a:cs typeface="Times New Roman" pitchFamily="18" charset="0"/>
              </a:rPr>
              <a:t>ì</a:t>
            </a:r>
            <a:r>
              <a:rPr lang="en-GB" sz="4000">
                <a:solidFill>
                  <a:srgbClr val="000000"/>
                </a:solidFill>
                <a:latin typeface="Times New Roman" pitchFamily="18" charset="0"/>
                <a:ea typeface="Calibri" pitchFamily="34" charset="0"/>
                <a:cs typeface="Times New Roman" pitchFamily="18" charset="0"/>
              </a:rPr>
              <a:t>nh gieo trồng.</a:t>
            </a:r>
            <a:endParaRPr lang="en-GB" sz="4000">
              <a:latin typeface="Arial" pitchFamily="34" charset="0"/>
              <a:cs typeface="Arial" pitchFamily="34" charset="0"/>
            </a:endParaRPr>
          </a:p>
        </p:txBody>
      </p:sp>
      <p:sp>
        <p:nvSpPr>
          <p:cNvPr id="10" name="TextBox 9"/>
          <p:cNvSpPr txBox="1"/>
          <p:nvPr/>
        </p:nvSpPr>
        <p:spPr>
          <a:xfrm>
            <a:off x="1666844" y="1062156"/>
            <a:ext cx="7358114" cy="553998"/>
          </a:xfrm>
          <a:prstGeom prst="rect">
            <a:avLst/>
          </a:prstGeom>
          <a:noFill/>
        </p:spPr>
        <p:txBody>
          <a:bodyPr wrap="square" rtlCol="0">
            <a:spAutoFit/>
          </a:bodyPr>
          <a:lstStyle/>
          <a:p>
            <a:r>
              <a:rPr lang="en-GB" sz="3000" b="1">
                <a:latin typeface="Times New Roman" pitchFamily="18" charset="0"/>
                <a:cs typeface="Times New Roman" pitchFamily="18" charset="0"/>
              </a:rPr>
              <a:t>1. Sản xuất giống cây trồng bằng hạt: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slide(fromBottom)">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809720" y="214290"/>
            <a:ext cx="8229600" cy="796908"/>
          </a:xfrm>
        </p:spPr>
        <p:txBody>
          <a:bodyPr>
            <a:normAutofit/>
          </a:bodyPr>
          <a:lstStyle/>
          <a:p>
            <a:pPr algn="l"/>
            <a:r>
              <a:rPr lang="en-GB" sz="4000" b="1">
                <a:latin typeface="Times New Roman" pitchFamily="18" charset="0"/>
                <a:cs typeface="Times New Roman" pitchFamily="18" charset="0"/>
              </a:rPr>
              <a:t>I. Sản xuất giống cây trồng</a:t>
            </a:r>
          </a:p>
        </p:txBody>
      </p:sp>
      <p:sp>
        <p:nvSpPr>
          <p:cNvPr id="7" name="Content Placeholder 2"/>
          <p:cNvSpPr>
            <a:spLocks noGrp="1"/>
          </p:cNvSpPr>
          <p:nvPr>
            <p:ph idx="1"/>
          </p:nvPr>
        </p:nvSpPr>
        <p:spPr>
          <a:xfrm>
            <a:off x="1524000" y="2714620"/>
            <a:ext cx="9144000" cy="4286280"/>
          </a:xfrm>
        </p:spPr>
        <p:txBody>
          <a:bodyPr>
            <a:noAutofit/>
          </a:bodyPr>
          <a:lstStyle/>
          <a:p>
            <a:pPr>
              <a:buFontTx/>
              <a:buChar char="-"/>
            </a:pPr>
            <a:r>
              <a:rPr lang="en-GB" sz="2800" b="1">
                <a:latin typeface="Times New Roman" pitchFamily="18" charset="0"/>
                <a:cs typeface="Times New Roman" pitchFamily="18" charset="0"/>
              </a:rPr>
              <a:t>Năm 1:</a:t>
            </a:r>
            <a:r>
              <a:rPr lang="en-GB" sz="2800">
                <a:latin typeface="Times New Roman" pitchFamily="18" charset="0"/>
                <a:cs typeface="Times New Roman" pitchFamily="18" charset="0"/>
              </a:rPr>
              <a:t> Gieo hạt giống đã phục tráng và chọn cây có đặc tính tốt.</a:t>
            </a:r>
          </a:p>
          <a:p>
            <a:pPr>
              <a:buFontTx/>
              <a:buChar char="-"/>
            </a:pPr>
            <a:r>
              <a:rPr lang="en-GB" sz="2800" b="1">
                <a:latin typeface="Times New Roman" pitchFamily="18" charset="0"/>
                <a:cs typeface="Times New Roman" pitchFamily="18" charset="0"/>
              </a:rPr>
              <a:t>Năm 2:</a:t>
            </a:r>
            <a:r>
              <a:rPr lang="en-GB" sz="2800">
                <a:latin typeface="Times New Roman" pitchFamily="18" charset="0"/>
                <a:cs typeface="Times New Roman" pitchFamily="18" charset="0"/>
              </a:rPr>
              <a:t> Hạt của mỗi cây tốt gieo thành từng dòng. Lấy hạt của các dòng tốt nhất hợp lại thành giống siêu nguyên chủng.</a:t>
            </a:r>
          </a:p>
          <a:p>
            <a:pPr>
              <a:buFontTx/>
              <a:buChar char="-"/>
            </a:pPr>
            <a:r>
              <a:rPr lang="en-GB" sz="2800" b="1">
                <a:latin typeface="Times New Roman" pitchFamily="18" charset="0"/>
                <a:cs typeface="Times New Roman" pitchFamily="18" charset="0"/>
              </a:rPr>
              <a:t>Năm 3:</a:t>
            </a:r>
            <a:r>
              <a:rPr lang="en-GB" sz="2800">
                <a:latin typeface="Times New Roman" pitchFamily="18" charset="0"/>
                <a:cs typeface="Times New Roman" pitchFamily="18" charset="0"/>
              </a:rPr>
              <a:t> Từ giống siêu nguyên chủng nhân thành giống nguyên chủng.</a:t>
            </a:r>
          </a:p>
          <a:p>
            <a:pPr>
              <a:buNone/>
            </a:pPr>
            <a:r>
              <a:rPr lang="en-GB" sz="2800">
                <a:latin typeface="Times New Roman" pitchFamily="18" charset="0"/>
                <a:cs typeface="Times New Roman" pitchFamily="18" charset="0"/>
              </a:rPr>
              <a:t>-   </a:t>
            </a:r>
            <a:r>
              <a:rPr lang="en-GB" sz="2800" b="1">
                <a:latin typeface="Times New Roman" pitchFamily="18" charset="0"/>
                <a:cs typeface="Times New Roman" pitchFamily="18" charset="0"/>
              </a:rPr>
              <a:t>Năm 4: </a:t>
            </a:r>
            <a:r>
              <a:rPr lang="en-GB" sz="2800">
                <a:latin typeface="Times New Roman" pitchFamily="18" charset="0"/>
                <a:cs typeface="Times New Roman" pitchFamily="18" charset="0"/>
              </a:rPr>
              <a:t>Từ giống nguyên chủng nhân thành giống sản xuất đại trà.</a:t>
            </a:r>
          </a:p>
        </p:txBody>
      </p:sp>
      <p:sp>
        <p:nvSpPr>
          <p:cNvPr id="5" name="TextBox 4"/>
          <p:cNvSpPr txBox="1"/>
          <p:nvPr/>
        </p:nvSpPr>
        <p:spPr>
          <a:xfrm>
            <a:off x="1809720" y="1000108"/>
            <a:ext cx="6715172" cy="553998"/>
          </a:xfrm>
          <a:prstGeom prst="rect">
            <a:avLst/>
          </a:prstGeom>
          <a:noFill/>
        </p:spPr>
        <p:txBody>
          <a:bodyPr wrap="square" rtlCol="0">
            <a:spAutoFit/>
          </a:bodyPr>
          <a:lstStyle/>
          <a:p>
            <a:r>
              <a:rPr lang="en-GB" sz="3000" b="1">
                <a:latin typeface="Times New Roman" pitchFamily="18" charset="0"/>
                <a:cs typeface="Times New Roman" pitchFamily="18" charset="0"/>
              </a:rPr>
              <a:t>1. Sản xuất giống cây trồng bằng hạt</a:t>
            </a:r>
            <a:r>
              <a:rPr lang="en-GB" sz="3000" b="1" u="sng">
                <a:latin typeface="Times New Roman" pitchFamily="18" charset="0"/>
                <a:cs typeface="Times New Roman" pitchFamily="18" charset="0"/>
              </a:rPr>
              <a:t>.</a:t>
            </a:r>
          </a:p>
        </p:txBody>
      </p:sp>
      <p:sp>
        <p:nvSpPr>
          <p:cNvPr id="6" name="Rectangle 5"/>
          <p:cNvSpPr/>
          <p:nvPr/>
        </p:nvSpPr>
        <p:spPr>
          <a:xfrm>
            <a:off x="1952596" y="1714488"/>
            <a:ext cx="6215106" cy="8572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3200">
                <a:solidFill>
                  <a:schemeClr val="tx1"/>
                </a:solidFill>
                <a:latin typeface="Times New Roman" pitchFamily="18" charset="0"/>
                <a:cs typeface="Times New Roman" pitchFamily="18" charset="0"/>
              </a:rPr>
              <a:t>Sản xuất giống cây trồng bằng hạt được tiến hành trong mấy năm?  </a:t>
            </a:r>
          </a:p>
        </p:txBody>
      </p:sp>
      <p:sp>
        <p:nvSpPr>
          <p:cNvPr id="9" name="Rectangle 8"/>
          <p:cNvSpPr/>
          <p:nvPr/>
        </p:nvSpPr>
        <p:spPr>
          <a:xfrm>
            <a:off x="8096264" y="1857365"/>
            <a:ext cx="2071702" cy="646331"/>
          </a:xfrm>
          <a:prstGeom prst="rect">
            <a:avLst/>
          </a:prstGeom>
        </p:spPr>
        <p:txBody>
          <a:bodyPr wrap="square">
            <a:spAutoFit/>
          </a:bodyPr>
          <a:lstStyle/>
          <a:p>
            <a:pPr algn="ctr"/>
            <a:r>
              <a:rPr lang="en-GB" sz="3600" b="1">
                <a:solidFill>
                  <a:srgbClr val="FF0000"/>
                </a:solidFill>
                <a:latin typeface="Times New Roman" pitchFamily="18" charset="0"/>
                <a:cs typeface="Times New Roman" pitchFamily="18" charset="0"/>
              </a:rPr>
              <a:t>4 năm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lide(fromBottom)">
                                      <p:cBhvr>
                                        <p:cTn id="17" dur="2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slide(fromBottom)">
                                      <p:cBhvr>
                                        <p:cTn id="22" dur="20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slide(fromBottom)">
                                      <p:cBhvr>
                                        <p:cTn id="27" dur="20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slide(fromBottom)">
                                      <p:cBhvr>
                                        <p:cTn id="32"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6"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8282" y="0"/>
            <a:ext cx="8043890" cy="796908"/>
          </a:xfrm>
        </p:spPr>
        <p:txBody>
          <a:bodyPr>
            <a:normAutofit/>
          </a:bodyPr>
          <a:lstStyle/>
          <a:p>
            <a:pPr algn="l"/>
            <a:r>
              <a:rPr lang="en-GB" sz="4000" b="1">
                <a:latin typeface="Times New Roman" pitchFamily="18" charset="0"/>
                <a:cs typeface="Times New Roman" pitchFamily="18" charset="0"/>
              </a:rPr>
              <a:t>I. Sản xuất giống cây trồng</a:t>
            </a:r>
          </a:p>
        </p:txBody>
      </p:sp>
      <p:sp>
        <p:nvSpPr>
          <p:cNvPr id="5" name="TextBox 4"/>
          <p:cNvSpPr txBox="1"/>
          <p:nvPr/>
        </p:nvSpPr>
        <p:spPr>
          <a:xfrm>
            <a:off x="1738282" y="785794"/>
            <a:ext cx="6858048" cy="523220"/>
          </a:xfrm>
          <a:prstGeom prst="rect">
            <a:avLst/>
          </a:prstGeom>
          <a:noFill/>
        </p:spPr>
        <p:txBody>
          <a:bodyPr wrap="square" rtlCol="0">
            <a:spAutoFit/>
          </a:bodyPr>
          <a:lstStyle/>
          <a:p>
            <a:r>
              <a:rPr lang="en-GB" sz="2800" b="1">
                <a:latin typeface="Times New Roman" pitchFamily="18" charset="0"/>
                <a:cs typeface="Times New Roman" pitchFamily="18" charset="0"/>
              </a:rPr>
              <a:t>1. Sản xuất giống cây trồng bằng hạt.</a:t>
            </a:r>
          </a:p>
        </p:txBody>
      </p:sp>
      <p:sp>
        <p:nvSpPr>
          <p:cNvPr id="7" name="Rectangle 6"/>
          <p:cNvSpPr/>
          <p:nvPr/>
        </p:nvSpPr>
        <p:spPr>
          <a:xfrm>
            <a:off x="2666976" y="1428736"/>
            <a:ext cx="7000924" cy="78581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800">
                <a:solidFill>
                  <a:schemeClr val="tx1"/>
                </a:solidFill>
                <a:latin typeface="Times New Roman" pitchFamily="18" charset="0"/>
                <a:cs typeface="Times New Roman" pitchFamily="18" charset="0"/>
              </a:rPr>
              <a:t>Sản xuất giống cây trồng bằng hạt được tiến hành  theo trình tự nào?</a:t>
            </a:r>
          </a:p>
        </p:txBody>
      </p:sp>
      <p:sp>
        <p:nvSpPr>
          <p:cNvPr id="8" name="TextBox 7"/>
          <p:cNvSpPr txBox="1"/>
          <p:nvPr/>
        </p:nvSpPr>
        <p:spPr>
          <a:xfrm>
            <a:off x="4381488" y="2214554"/>
            <a:ext cx="3643338" cy="523220"/>
          </a:xfrm>
          <a:prstGeom prst="rect">
            <a:avLst/>
          </a:prstGeom>
          <a:noFill/>
        </p:spPr>
        <p:txBody>
          <a:bodyPr wrap="square" rtlCol="0">
            <a:spAutoFit/>
          </a:bodyPr>
          <a:lstStyle/>
          <a:p>
            <a:r>
              <a:rPr lang="en-GB" sz="2800">
                <a:latin typeface="Times New Roman" pitchFamily="18" charset="0"/>
                <a:cs typeface="Times New Roman" pitchFamily="18" charset="0"/>
              </a:rPr>
              <a:t>Theo trình tự 4 năm</a:t>
            </a:r>
          </a:p>
        </p:txBody>
      </p:sp>
      <p:sp>
        <p:nvSpPr>
          <p:cNvPr id="10" name="Rectangle 6"/>
          <p:cNvSpPr>
            <a:spLocks noChangeArrowheads="1"/>
          </p:cNvSpPr>
          <p:nvPr/>
        </p:nvSpPr>
        <p:spPr bwMode="auto">
          <a:xfrm>
            <a:off x="3809984" y="2643182"/>
            <a:ext cx="4191000" cy="533400"/>
          </a:xfrm>
          <a:prstGeom prst="rect">
            <a:avLst/>
          </a:prstGeom>
          <a:solidFill>
            <a:srgbClr val="66FF99"/>
          </a:solidFill>
          <a:ln w="9525">
            <a:noFill/>
            <a:miter lim="800000"/>
            <a:headEnd/>
            <a:tailEnd/>
          </a:ln>
          <a:effectLst>
            <a:outerShdw dist="35921" dir="2700000" algn="ctr" rotWithShape="0">
              <a:schemeClr val="bg2"/>
            </a:outerShdw>
          </a:effectLst>
        </p:spPr>
        <p:txBody>
          <a:bodyPr wrap="none" anchor="ctr"/>
          <a:lstStyle/>
          <a:p>
            <a:pPr algn="ctr"/>
            <a:r>
              <a:rPr lang="en-US" sz="2000" b="1">
                <a:latin typeface="Arial" charset="0"/>
              </a:rPr>
              <a:t>Hạt giống đã phục tráng và duy trì</a:t>
            </a:r>
          </a:p>
        </p:txBody>
      </p:sp>
      <p:sp>
        <p:nvSpPr>
          <p:cNvPr id="11" name="Line 12"/>
          <p:cNvSpPr>
            <a:spLocks noChangeShapeType="1"/>
          </p:cNvSpPr>
          <p:nvPr/>
        </p:nvSpPr>
        <p:spPr bwMode="auto">
          <a:xfrm flipH="1">
            <a:off x="3881422" y="3143248"/>
            <a:ext cx="1981200" cy="303212"/>
          </a:xfrm>
          <a:prstGeom prst="line">
            <a:avLst/>
          </a:prstGeom>
          <a:noFill/>
          <a:ln w="38100">
            <a:solidFill>
              <a:srgbClr val="FF0000"/>
            </a:solidFill>
            <a:round/>
            <a:headEnd/>
            <a:tailEnd type="stealth" w="med" len="med"/>
          </a:ln>
        </p:spPr>
        <p:txBody>
          <a:bodyPr wrap="none" anchor="ctr"/>
          <a:lstStyle/>
          <a:p>
            <a:endParaRPr lang="en-GB"/>
          </a:p>
        </p:txBody>
      </p:sp>
      <p:sp>
        <p:nvSpPr>
          <p:cNvPr id="12" name="Line 14"/>
          <p:cNvSpPr>
            <a:spLocks noChangeShapeType="1"/>
          </p:cNvSpPr>
          <p:nvPr/>
        </p:nvSpPr>
        <p:spPr bwMode="auto">
          <a:xfrm flipH="1">
            <a:off x="4952992" y="3143248"/>
            <a:ext cx="915988" cy="303212"/>
          </a:xfrm>
          <a:prstGeom prst="line">
            <a:avLst/>
          </a:prstGeom>
          <a:noFill/>
          <a:ln w="38100">
            <a:solidFill>
              <a:srgbClr val="FF0000"/>
            </a:solidFill>
            <a:round/>
            <a:headEnd/>
            <a:tailEnd type="stealth" w="med" len="med"/>
          </a:ln>
        </p:spPr>
        <p:txBody>
          <a:bodyPr wrap="none" anchor="ctr"/>
          <a:lstStyle/>
          <a:p>
            <a:endParaRPr lang="en-GB"/>
          </a:p>
        </p:txBody>
      </p:sp>
      <p:sp>
        <p:nvSpPr>
          <p:cNvPr id="13" name="Line 16"/>
          <p:cNvSpPr>
            <a:spLocks noChangeShapeType="1"/>
          </p:cNvSpPr>
          <p:nvPr/>
        </p:nvSpPr>
        <p:spPr bwMode="auto">
          <a:xfrm flipH="1">
            <a:off x="5881686" y="3143248"/>
            <a:ext cx="0" cy="304800"/>
          </a:xfrm>
          <a:prstGeom prst="line">
            <a:avLst/>
          </a:prstGeom>
          <a:noFill/>
          <a:ln w="38100">
            <a:solidFill>
              <a:srgbClr val="FF0000"/>
            </a:solidFill>
            <a:round/>
            <a:headEnd/>
            <a:tailEnd type="stealth" w="med" len="med"/>
          </a:ln>
        </p:spPr>
        <p:txBody>
          <a:bodyPr wrap="none" anchor="ctr"/>
          <a:lstStyle/>
          <a:p>
            <a:endParaRPr lang="en-GB"/>
          </a:p>
        </p:txBody>
      </p:sp>
      <p:sp>
        <p:nvSpPr>
          <p:cNvPr id="14" name="Line 15"/>
          <p:cNvSpPr>
            <a:spLocks noChangeShapeType="1"/>
          </p:cNvSpPr>
          <p:nvPr/>
        </p:nvSpPr>
        <p:spPr bwMode="auto">
          <a:xfrm>
            <a:off x="5881686" y="3143248"/>
            <a:ext cx="838200" cy="303212"/>
          </a:xfrm>
          <a:prstGeom prst="line">
            <a:avLst/>
          </a:prstGeom>
          <a:noFill/>
          <a:ln w="38100">
            <a:solidFill>
              <a:srgbClr val="FF0000"/>
            </a:solidFill>
            <a:round/>
            <a:headEnd/>
            <a:tailEnd type="stealth" w="med" len="med"/>
          </a:ln>
        </p:spPr>
        <p:txBody>
          <a:bodyPr wrap="none" anchor="ctr"/>
          <a:lstStyle/>
          <a:p>
            <a:endParaRPr lang="en-GB"/>
          </a:p>
        </p:txBody>
      </p:sp>
      <p:sp>
        <p:nvSpPr>
          <p:cNvPr id="15" name="Line 13"/>
          <p:cNvSpPr>
            <a:spLocks noChangeShapeType="1"/>
          </p:cNvSpPr>
          <p:nvPr/>
        </p:nvSpPr>
        <p:spPr bwMode="auto">
          <a:xfrm>
            <a:off x="5953125" y="3143248"/>
            <a:ext cx="1751013" cy="303212"/>
          </a:xfrm>
          <a:prstGeom prst="line">
            <a:avLst/>
          </a:prstGeom>
          <a:noFill/>
          <a:ln w="38100">
            <a:solidFill>
              <a:srgbClr val="FF0000"/>
            </a:solidFill>
            <a:round/>
            <a:headEnd/>
            <a:tailEnd type="stealth" w="med" len="med"/>
          </a:ln>
        </p:spPr>
        <p:txBody>
          <a:bodyPr wrap="none" anchor="ctr"/>
          <a:lstStyle/>
          <a:p>
            <a:endParaRPr lang="en-GB"/>
          </a:p>
        </p:txBody>
      </p:sp>
      <p:sp>
        <p:nvSpPr>
          <p:cNvPr id="16" name="Rectangle 7"/>
          <p:cNvSpPr>
            <a:spLocks noChangeArrowheads="1"/>
          </p:cNvSpPr>
          <p:nvPr/>
        </p:nvSpPr>
        <p:spPr bwMode="auto">
          <a:xfrm>
            <a:off x="3595670" y="3500438"/>
            <a:ext cx="685800" cy="762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US" sz="2000" b="1">
                <a:solidFill>
                  <a:schemeClr val="tx1"/>
                </a:solidFill>
                <a:latin typeface="Arial" charset="0"/>
              </a:rPr>
              <a:t>Dòng</a:t>
            </a:r>
          </a:p>
          <a:p>
            <a:pPr algn="ctr"/>
            <a:r>
              <a:rPr lang="en-US" sz="2000" b="1">
                <a:solidFill>
                  <a:schemeClr val="tx1"/>
                </a:solidFill>
                <a:latin typeface="Arial" charset="0"/>
              </a:rPr>
              <a:t>1</a:t>
            </a:r>
          </a:p>
        </p:txBody>
      </p:sp>
      <p:sp>
        <p:nvSpPr>
          <p:cNvPr id="17" name="Rectangle 8"/>
          <p:cNvSpPr>
            <a:spLocks noChangeArrowheads="1"/>
          </p:cNvSpPr>
          <p:nvPr/>
        </p:nvSpPr>
        <p:spPr bwMode="auto">
          <a:xfrm>
            <a:off x="4595802" y="3500438"/>
            <a:ext cx="685800" cy="762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US" sz="2000" b="1">
                <a:solidFill>
                  <a:schemeClr val="tx1"/>
                </a:solidFill>
                <a:latin typeface="Arial" charset="0"/>
              </a:rPr>
              <a:t>Dòng</a:t>
            </a:r>
          </a:p>
          <a:p>
            <a:pPr algn="ctr"/>
            <a:r>
              <a:rPr lang="en-US" sz="2000" b="1">
                <a:solidFill>
                  <a:schemeClr val="tx1"/>
                </a:solidFill>
                <a:latin typeface="Arial" charset="0"/>
              </a:rPr>
              <a:t>2</a:t>
            </a:r>
          </a:p>
        </p:txBody>
      </p:sp>
      <p:sp>
        <p:nvSpPr>
          <p:cNvPr id="18" name="Rectangle 9"/>
          <p:cNvSpPr>
            <a:spLocks noChangeArrowheads="1"/>
          </p:cNvSpPr>
          <p:nvPr/>
        </p:nvSpPr>
        <p:spPr bwMode="auto">
          <a:xfrm>
            <a:off x="5595934" y="3500438"/>
            <a:ext cx="685800" cy="762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US" sz="2000" b="1">
                <a:solidFill>
                  <a:schemeClr val="tx1"/>
                </a:solidFill>
                <a:latin typeface="Arial" charset="0"/>
              </a:rPr>
              <a:t>Dòng</a:t>
            </a:r>
          </a:p>
          <a:p>
            <a:pPr algn="ctr"/>
            <a:r>
              <a:rPr lang="en-US" sz="2000" b="1">
                <a:solidFill>
                  <a:schemeClr val="tx1"/>
                </a:solidFill>
                <a:latin typeface="Arial" charset="0"/>
              </a:rPr>
              <a:t>3</a:t>
            </a:r>
          </a:p>
        </p:txBody>
      </p:sp>
      <p:sp>
        <p:nvSpPr>
          <p:cNvPr id="19" name="Rectangle 10"/>
          <p:cNvSpPr>
            <a:spLocks noChangeArrowheads="1"/>
          </p:cNvSpPr>
          <p:nvPr/>
        </p:nvSpPr>
        <p:spPr bwMode="auto">
          <a:xfrm>
            <a:off x="6524628" y="3500438"/>
            <a:ext cx="685800" cy="762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US" sz="2000" b="1">
                <a:solidFill>
                  <a:schemeClr val="tx1"/>
                </a:solidFill>
                <a:latin typeface="Arial" charset="0"/>
              </a:rPr>
              <a:t>Dòng</a:t>
            </a:r>
          </a:p>
          <a:p>
            <a:pPr algn="ctr"/>
            <a:r>
              <a:rPr lang="en-US" sz="2000" b="1">
                <a:solidFill>
                  <a:schemeClr val="tx1"/>
                </a:solidFill>
                <a:latin typeface="Arial" charset="0"/>
              </a:rPr>
              <a:t>4</a:t>
            </a:r>
          </a:p>
        </p:txBody>
      </p:sp>
      <p:sp>
        <p:nvSpPr>
          <p:cNvPr id="20" name="Rectangle 11"/>
          <p:cNvSpPr>
            <a:spLocks noChangeArrowheads="1"/>
          </p:cNvSpPr>
          <p:nvPr/>
        </p:nvSpPr>
        <p:spPr bwMode="auto">
          <a:xfrm>
            <a:off x="7524760" y="3500438"/>
            <a:ext cx="685800" cy="762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US" sz="2000" b="1">
                <a:solidFill>
                  <a:schemeClr val="tx1"/>
                </a:solidFill>
                <a:latin typeface="Arial" charset="0"/>
              </a:rPr>
              <a:t>Dòng</a:t>
            </a:r>
          </a:p>
          <a:p>
            <a:pPr algn="ctr"/>
            <a:r>
              <a:rPr lang="en-US" sz="2000" b="1">
                <a:solidFill>
                  <a:schemeClr val="tx1"/>
                </a:solidFill>
                <a:latin typeface="Arial" charset="0"/>
              </a:rPr>
              <a:t>5</a:t>
            </a:r>
          </a:p>
        </p:txBody>
      </p:sp>
      <p:sp>
        <p:nvSpPr>
          <p:cNvPr id="21" name="Line 19"/>
          <p:cNvSpPr>
            <a:spLocks noChangeShapeType="1"/>
          </p:cNvSpPr>
          <p:nvPr/>
        </p:nvSpPr>
        <p:spPr bwMode="auto">
          <a:xfrm>
            <a:off x="3881423" y="4286256"/>
            <a:ext cx="460375" cy="271462"/>
          </a:xfrm>
          <a:prstGeom prst="line">
            <a:avLst/>
          </a:prstGeom>
          <a:noFill/>
          <a:ln w="38100">
            <a:solidFill>
              <a:srgbClr val="FF0000"/>
            </a:solidFill>
            <a:round/>
            <a:headEnd/>
            <a:tailEnd type="stealth" w="med" len="med"/>
          </a:ln>
        </p:spPr>
        <p:txBody>
          <a:bodyPr wrap="none" anchor="ctr"/>
          <a:lstStyle/>
          <a:p>
            <a:endParaRPr lang="en-GB"/>
          </a:p>
        </p:txBody>
      </p:sp>
      <p:sp>
        <p:nvSpPr>
          <p:cNvPr id="22" name="Line 18"/>
          <p:cNvSpPr>
            <a:spLocks noChangeShapeType="1"/>
          </p:cNvSpPr>
          <p:nvPr/>
        </p:nvSpPr>
        <p:spPr bwMode="auto">
          <a:xfrm flipH="1">
            <a:off x="5953124" y="4286256"/>
            <a:ext cx="0" cy="304800"/>
          </a:xfrm>
          <a:prstGeom prst="line">
            <a:avLst/>
          </a:prstGeom>
          <a:noFill/>
          <a:ln w="38100">
            <a:solidFill>
              <a:srgbClr val="FF0000"/>
            </a:solidFill>
            <a:round/>
            <a:headEnd/>
            <a:tailEnd type="stealth" w="med" len="med"/>
          </a:ln>
        </p:spPr>
        <p:txBody>
          <a:bodyPr wrap="none" anchor="ctr"/>
          <a:lstStyle/>
          <a:p>
            <a:endParaRPr lang="en-GB"/>
          </a:p>
        </p:txBody>
      </p:sp>
      <p:sp>
        <p:nvSpPr>
          <p:cNvPr id="23" name="Line 20"/>
          <p:cNvSpPr>
            <a:spLocks noChangeShapeType="1"/>
          </p:cNvSpPr>
          <p:nvPr/>
        </p:nvSpPr>
        <p:spPr bwMode="auto">
          <a:xfrm flipH="1">
            <a:off x="7096132" y="4286256"/>
            <a:ext cx="762000" cy="228600"/>
          </a:xfrm>
          <a:prstGeom prst="line">
            <a:avLst/>
          </a:prstGeom>
          <a:noFill/>
          <a:ln w="38100">
            <a:solidFill>
              <a:srgbClr val="FF0000"/>
            </a:solidFill>
            <a:round/>
            <a:headEnd/>
            <a:tailEnd type="stealth" w="med" len="med"/>
          </a:ln>
        </p:spPr>
        <p:txBody>
          <a:bodyPr wrap="none" anchor="ctr"/>
          <a:lstStyle/>
          <a:p>
            <a:endParaRPr lang="en-GB"/>
          </a:p>
        </p:txBody>
      </p:sp>
      <p:sp>
        <p:nvSpPr>
          <p:cNvPr id="24" name="Rectangle 17"/>
          <p:cNvSpPr>
            <a:spLocks noChangeArrowheads="1"/>
          </p:cNvSpPr>
          <p:nvPr/>
        </p:nvSpPr>
        <p:spPr bwMode="auto">
          <a:xfrm>
            <a:off x="4095736" y="4572008"/>
            <a:ext cx="3657600" cy="533400"/>
          </a:xfrm>
          <a:prstGeom prst="rect">
            <a:avLst/>
          </a:prstGeom>
          <a:solidFill>
            <a:srgbClr val="66FF99"/>
          </a:solidFill>
          <a:ln w="9525">
            <a:noFill/>
            <a:miter lim="800000"/>
            <a:headEnd/>
            <a:tailEnd/>
          </a:ln>
          <a:effectLst>
            <a:outerShdw dist="35921" dir="2700000" algn="ctr" rotWithShape="0">
              <a:schemeClr val="bg2"/>
            </a:outerShdw>
          </a:effectLst>
        </p:spPr>
        <p:txBody>
          <a:bodyPr wrap="none" anchor="ctr"/>
          <a:lstStyle/>
          <a:p>
            <a:pPr algn="ctr"/>
            <a:r>
              <a:rPr lang="en-US" sz="2000" b="1">
                <a:latin typeface="Arial" charset="0"/>
              </a:rPr>
              <a:t>Hạt giống siêu nguyên chủng</a:t>
            </a:r>
          </a:p>
        </p:txBody>
      </p:sp>
      <p:sp>
        <p:nvSpPr>
          <p:cNvPr id="25" name="Line 22"/>
          <p:cNvSpPr>
            <a:spLocks noChangeShapeType="1"/>
          </p:cNvSpPr>
          <p:nvPr/>
        </p:nvSpPr>
        <p:spPr bwMode="auto">
          <a:xfrm>
            <a:off x="5953124" y="5072074"/>
            <a:ext cx="1588" cy="406400"/>
          </a:xfrm>
          <a:prstGeom prst="line">
            <a:avLst/>
          </a:prstGeom>
          <a:noFill/>
          <a:ln w="38100">
            <a:solidFill>
              <a:srgbClr val="FF0000"/>
            </a:solidFill>
            <a:round/>
            <a:headEnd/>
            <a:tailEnd type="stealth" w="med" len="med"/>
          </a:ln>
        </p:spPr>
        <p:txBody>
          <a:bodyPr wrap="none" anchor="ctr"/>
          <a:lstStyle/>
          <a:p>
            <a:endParaRPr lang="en-GB"/>
          </a:p>
        </p:txBody>
      </p:sp>
      <p:sp>
        <p:nvSpPr>
          <p:cNvPr id="26" name="Line 24"/>
          <p:cNvSpPr>
            <a:spLocks noChangeShapeType="1"/>
          </p:cNvSpPr>
          <p:nvPr/>
        </p:nvSpPr>
        <p:spPr bwMode="auto">
          <a:xfrm>
            <a:off x="5953125" y="5929330"/>
            <a:ext cx="15875" cy="404812"/>
          </a:xfrm>
          <a:prstGeom prst="line">
            <a:avLst/>
          </a:prstGeom>
          <a:noFill/>
          <a:ln w="38100">
            <a:solidFill>
              <a:srgbClr val="FF0000"/>
            </a:solidFill>
            <a:round/>
            <a:headEnd/>
            <a:tailEnd type="stealth" w="med" len="med"/>
          </a:ln>
        </p:spPr>
        <p:txBody>
          <a:bodyPr wrap="none" anchor="ctr"/>
          <a:lstStyle/>
          <a:p>
            <a:endParaRPr lang="en-GB"/>
          </a:p>
        </p:txBody>
      </p:sp>
      <p:sp>
        <p:nvSpPr>
          <p:cNvPr id="27" name="Rectangle 21"/>
          <p:cNvSpPr>
            <a:spLocks noChangeArrowheads="1"/>
          </p:cNvSpPr>
          <p:nvPr/>
        </p:nvSpPr>
        <p:spPr bwMode="auto">
          <a:xfrm>
            <a:off x="4095736" y="5500702"/>
            <a:ext cx="3657600" cy="533400"/>
          </a:xfrm>
          <a:prstGeom prst="rect">
            <a:avLst/>
          </a:prstGeom>
          <a:solidFill>
            <a:srgbClr val="66FF99"/>
          </a:solidFill>
          <a:ln w="9525">
            <a:noFill/>
            <a:miter lim="800000"/>
            <a:headEnd/>
            <a:tailEnd/>
          </a:ln>
          <a:effectLst>
            <a:outerShdw dist="35921" dir="2700000" algn="ctr" rotWithShape="0">
              <a:schemeClr val="bg2"/>
            </a:outerShdw>
          </a:effectLst>
        </p:spPr>
        <p:txBody>
          <a:bodyPr wrap="none" anchor="ctr"/>
          <a:lstStyle/>
          <a:p>
            <a:pPr algn="ctr"/>
            <a:r>
              <a:rPr lang="en-US" sz="2000" b="1">
                <a:latin typeface="Arial" charset="0"/>
              </a:rPr>
              <a:t>Hạt giống nguyên chủng</a:t>
            </a:r>
          </a:p>
        </p:txBody>
      </p:sp>
      <p:sp>
        <p:nvSpPr>
          <p:cNvPr id="28" name="Rectangle 23"/>
          <p:cNvSpPr>
            <a:spLocks noChangeArrowheads="1"/>
          </p:cNvSpPr>
          <p:nvPr/>
        </p:nvSpPr>
        <p:spPr bwMode="auto">
          <a:xfrm>
            <a:off x="4095736" y="6324600"/>
            <a:ext cx="3657600" cy="533400"/>
          </a:xfrm>
          <a:prstGeom prst="rect">
            <a:avLst/>
          </a:prstGeom>
          <a:solidFill>
            <a:srgbClr val="66FF99"/>
          </a:solidFill>
          <a:ln w="9525">
            <a:noFill/>
            <a:miter lim="800000"/>
            <a:headEnd/>
            <a:tailEnd/>
          </a:ln>
          <a:effectLst>
            <a:outerShdw dist="35921" dir="2700000" algn="ctr" rotWithShape="0">
              <a:schemeClr val="bg2"/>
            </a:outerShdw>
          </a:effectLst>
        </p:spPr>
        <p:txBody>
          <a:bodyPr wrap="none" anchor="ctr"/>
          <a:lstStyle/>
          <a:p>
            <a:pPr algn="ctr"/>
            <a:r>
              <a:rPr lang="en-US" sz="2000" b="1">
                <a:latin typeface="Arial" charset="0"/>
              </a:rPr>
              <a:t>Hạt giống sản xuất đại trà</a:t>
            </a:r>
          </a:p>
        </p:txBody>
      </p:sp>
      <p:sp>
        <p:nvSpPr>
          <p:cNvPr id="29" name="TextBox 28"/>
          <p:cNvSpPr txBox="1"/>
          <p:nvPr/>
        </p:nvSpPr>
        <p:spPr>
          <a:xfrm>
            <a:off x="8667768" y="2714621"/>
            <a:ext cx="1428760" cy="461665"/>
          </a:xfrm>
          <a:prstGeom prst="rect">
            <a:avLst/>
          </a:prstGeom>
          <a:noFill/>
        </p:spPr>
        <p:txBody>
          <a:bodyPr wrap="square" rtlCol="0">
            <a:spAutoFit/>
          </a:bodyPr>
          <a:lstStyle/>
          <a:p>
            <a:r>
              <a:rPr lang="en-GB" sz="2400">
                <a:latin typeface="Times New Roman" pitchFamily="18" charset="0"/>
                <a:cs typeface="Times New Roman" pitchFamily="18" charset="0"/>
              </a:rPr>
              <a:t>Năm 1</a:t>
            </a:r>
          </a:p>
        </p:txBody>
      </p:sp>
      <p:sp>
        <p:nvSpPr>
          <p:cNvPr id="31" name="TextBox 30"/>
          <p:cNvSpPr txBox="1"/>
          <p:nvPr/>
        </p:nvSpPr>
        <p:spPr>
          <a:xfrm>
            <a:off x="8667768" y="4643447"/>
            <a:ext cx="1071570" cy="461665"/>
          </a:xfrm>
          <a:prstGeom prst="rect">
            <a:avLst/>
          </a:prstGeom>
          <a:noFill/>
        </p:spPr>
        <p:txBody>
          <a:bodyPr wrap="square" rtlCol="0">
            <a:spAutoFit/>
          </a:bodyPr>
          <a:lstStyle/>
          <a:p>
            <a:r>
              <a:rPr lang="en-GB" sz="2400">
                <a:latin typeface="Times New Roman" pitchFamily="18" charset="0"/>
                <a:cs typeface="Times New Roman" pitchFamily="18" charset="0"/>
              </a:rPr>
              <a:t>Năm 2</a:t>
            </a:r>
          </a:p>
        </p:txBody>
      </p:sp>
      <p:sp>
        <p:nvSpPr>
          <p:cNvPr id="32" name="TextBox 31"/>
          <p:cNvSpPr txBox="1"/>
          <p:nvPr/>
        </p:nvSpPr>
        <p:spPr>
          <a:xfrm>
            <a:off x="8667768" y="5572141"/>
            <a:ext cx="1500198" cy="461665"/>
          </a:xfrm>
          <a:prstGeom prst="rect">
            <a:avLst/>
          </a:prstGeom>
          <a:noFill/>
        </p:spPr>
        <p:txBody>
          <a:bodyPr wrap="square" rtlCol="0">
            <a:spAutoFit/>
          </a:bodyPr>
          <a:lstStyle/>
          <a:p>
            <a:r>
              <a:rPr lang="en-GB" sz="2400">
                <a:latin typeface="Times New Roman" pitchFamily="18" charset="0"/>
                <a:cs typeface="Times New Roman" pitchFamily="18" charset="0"/>
              </a:rPr>
              <a:t>Năm 3</a:t>
            </a:r>
          </a:p>
        </p:txBody>
      </p:sp>
      <p:sp>
        <p:nvSpPr>
          <p:cNvPr id="33" name="TextBox 32"/>
          <p:cNvSpPr txBox="1"/>
          <p:nvPr/>
        </p:nvSpPr>
        <p:spPr>
          <a:xfrm>
            <a:off x="8667768" y="6396336"/>
            <a:ext cx="1214446" cy="461665"/>
          </a:xfrm>
          <a:prstGeom prst="rect">
            <a:avLst/>
          </a:prstGeom>
          <a:noFill/>
        </p:spPr>
        <p:txBody>
          <a:bodyPr wrap="square" rtlCol="0">
            <a:spAutoFit/>
          </a:bodyPr>
          <a:lstStyle/>
          <a:p>
            <a:r>
              <a:rPr lang="en-GB" sz="2400">
                <a:latin typeface="Times New Roman" pitchFamily="18" charset="0"/>
                <a:cs typeface="Times New Roman" pitchFamily="18" charset="0"/>
              </a:rPr>
              <a:t>Năm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slide(fromBottom)">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lide(fromBottom)">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slide(fromBottom)">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slide(fromBottom)">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slide(fromBottom)">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slide(fromBottom)">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slide(fromBottom)">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slide(fromBottom)">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slide(fromBottom)">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2" presetClass="entr" presetSubtype="4"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slide(fromBottom)">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2" presetClass="entr" presetSubtype="4"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lide(fromBottom)">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slide(fromBottom)">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slide(fromBottom)">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ntr" presetSubtype="4"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slide(fromBottom)">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2" presetClass="entr" presetSubtype="4"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slide(fromBottom)">
                                      <p:cBhvr>
                                        <p:cTn id="83" dur="500"/>
                                        <p:tgtEl>
                                          <p:spTgt spid="22"/>
                                        </p:tgtEl>
                                      </p:cBhvr>
                                    </p:animEffect>
                                  </p:childTnLst>
                                </p:cTn>
                              </p:par>
                            </p:childTnLst>
                          </p:cTn>
                        </p:par>
                      </p:childTnLst>
                    </p:cTn>
                  </p:par>
                  <p:par>
                    <p:cTn id="84" fill="hold">
                      <p:stCondLst>
                        <p:cond delay="indefinite"/>
                      </p:stCondLst>
                      <p:childTnLst>
                        <p:par>
                          <p:cTn id="85" fill="hold">
                            <p:stCondLst>
                              <p:cond delay="0"/>
                            </p:stCondLst>
                            <p:childTnLst>
                              <p:par>
                                <p:cTn id="86" presetID="12" presetClass="entr" presetSubtype="4" fill="hold" grpId="0" nodeType="click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slide(fromBottom)">
                                      <p:cBhvr>
                                        <p:cTn id="88" dur="500"/>
                                        <p:tgtEl>
                                          <p:spTgt spid="23"/>
                                        </p:tgtEl>
                                      </p:cBhvr>
                                    </p:animEffect>
                                  </p:childTnLst>
                                </p:cTn>
                              </p:par>
                            </p:childTnLst>
                          </p:cTn>
                        </p:par>
                      </p:childTnLst>
                    </p:cTn>
                  </p:par>
                  <p:par>
                    <p:cTn id="89" fill="hold">
                      <p:stCondLst>
                        <p:cond delay="indefinite"/>
                      </p:stCondLst>
                      <p:childTnLst>
                        <p:par>
                          <p:cTn id="90" fill="hold">
                            <p:stCondLst>
                              <p:cond delay="0"/>
                            </p:stCondLst>
                            <p:childTnLst>
                              <p:par>
                                <p:cTn id="91" presetID="12" presetClass="entr" presetSubtype="4" fill="hold" grpId="0" nodeType="click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slide(fromBottom)">
                                      <p:cBhvr>
                                        <p:cTn id="93" dur="500"/>
                                        <p:tgtEl>
                                          <p:spTgt spid="24"/>
                                        </p:tgtEl>
                                      </p:cBhvr>
                                    </p:animEffect>
                                  </p:childTnLst>
                                </p:cTn>
                              </p:par>
                            </p:childTnLst>
                          </p:cTn>
                        </p:par>
                      </p:childTnLst>
                    </p:cTn>
                  </p:par>
                  <p:par>
                    <p:cTn id="94" fill="hold">
                      <p:stCondLst>
                        <p:cond delay="indefinite"/>
                      </p:stCondLst>
                      <p:childTnLst>
                        <p:par>
                          <p:cTn id="95" fill="hold">
                            <p:stCondLst>
                              <p:cond delay="0"/>
                            </p:stCondLst>
                            <p:childTnLst>
                              <p:par>
                                <p:cTn id="96" presetID="12" presetClass="entr" presetSubtype="4"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slide(fromBottom)">
                                      <p:cBhvr>
                                        <p:cTn id="98" dur="500"/>
                                        <p:tgtEl>
                                          <p:spTgt spid="31"/>
                                        </p:tgtEl>
                                      </p:cBhvr>
                                    </p:animEffect>
                                  </p:childTnLst>
                                </p:cTn>
                              </p:par>
                            </p:childTnLst>
                          </p:cTn>
                        </p:par>
                      </p:childTnLst>
                    </p:cTn>
                  </p:par>
                  <p:par>
                    <p:cTn id="99" fill="hold">
                      <p:stCondLst>
                        <p:cond delay="indefinite"/>
                      </p:stCondLst>
                      <p:childTnLst>
                        <p:par>
                          <p:cTn id="100" fill="hold">
                            <p:stCondLst>
                              <p:cond delay="0"/>
                            </p:stCondLst>
                            <p:childTnLst>
                              <p:par>
                                <p:cTn id="101" presetID="12" presetClass="entr" presetSubtype="4"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slide(fromBottom)">
                                      <p:cBhvr>
                                        <p:cTn id="103" dur="500"/>
                                        <p:tgtEl>
                                          <p:spTgt spid="25"/>
                                        </p:tgtEl>
                                      </p:cBhvr>
                                    </p:animEffect>
                                  </p:childTnLst>
                                </p:cTn>
                              </p:par>
                            </p:childTnLst>
                          </p:cTn>
                        </p:par>
                      </p:childTnLst>
                    </p:cTn>
                  </p:par>
                  <p:par>
                    <p:cTn id="104" fill="hold">
                      <p:stCondLst>
                        <p:cond delay="indefinite"/>
                      </p:stCondLst>
                      <p:childTnLst>
                        <p:par>
                          <p:cTn id="105" fill="hold">
                            <p:stCondLst>
                              <p:cond delay="0"/>
                            </p:stCondLst>
                            <p:childTnLst>
                              <p:par>
                                <p:cTn id="106" presetID="12" presetClass="entr" presetSubtype="4" fill="hold" grpId="0" nodeType="clickEffect">
                                  <p:stCondLst>
                                    <p:cond delay="0"/>
                                  </p:stCondLst>
                                  <p:childTnLst>
                                    <p:set>
                                      <p:cBhvr>
                                        <p:cTn id="107" dur="1" fill="hold">
                                          <p:stCondLst>
                                            <p:cond delay="0"/>
                                          </p:stCondLst>
                                        </p:cTn>
                                        <p:tgtEl>
                                          <p:spTgt spid="27"/>
                                        </p:tgtEl>
                                        <p:attrNameLst>
                                          <p:attrName>style.visibility</p:attrName>
                                        </p:attrNameLst>
                                      </p:cBhvr>
                                      <p:to>
                                        <p:strVal val="visible"/>
                                      </p:to>
                                    </p:set>
                                    <p:animEffect transition="in" filter="slide(fromBottom)">
                                      <p:cBhvr>
                                        <p:cTn id="108" dur="500"/>
                                        <p:tgtEl>
                                          <p:spTgt spid="27"/>
                                        </p:tgtEl>
                                      </p:cBhvr>
                                    </p:animEffect>
                                  </p:childTnLst>
                                </p:cTn>
                              </p:par>
                            </p:childTnLst>
                          </p:cTn>
                        </p:par>
                      </p:childTnLst>
                    </p:cTn>
                  </p:par>
                  <p:par>
                    <p:cTn id="109" fill="hold">
                      <p:stCondLst>
                        <p:cond delay="indefinite"/>
                      </p:stCondLst>
                      <p:childTnLst>
                        <p:par>
                          <p:cTn id="110" fill="hold">
                            <p:stCondLst>
                              <p:cond delay="0"/>
                            </p:stCondLst>
                            <p:childTnLst>
                              <p:par>
                                <p:cTn id="111" presetID="12" presetClass="entr" presetSubtype="4" fill="hold" grpId="0" nodeType="click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slide(fromBottom)">
                                      <p:cBhvr>
                                        <p:cTn id="113" dur="500"/>
                                        <p:tgtEl>
                                          <p:spTgt spid="32"/>
                                        </p:tgtEl>
                                      </p:cBhvr>
                                    </p:animEffect>
                                  </p:childTnLst>
                                </p:cTn>
                              </p:par>
                            </p:childTnLst>
                          </p:cTn>
                        </p:par>
                      </p:childTnLst>
                    </p:cTn>
                  </p:par>
                  <p:par>
                    <p:cTn id="114" fill="hold">
                      <p:stCondLst>
                        <p:cond delay="indefinite"/>
                      </p:stCondLst>
                      <p:childTnLst>
                        <p:par>
                          <p:cTn id="115" fill="hold">
                            <p:stCondLst>
                              <p:cond delay="0"/>
                            </p:stCondLst>
                            <p:childTnLst>
                              <p:par>
                                <p:cTn id="116" presetID="12" presetClass="entr" presetSubtype="4" fill="hold" grpId="0" nodeType="clickEffect">
                                  <p:stCondLst>
                                    <p:cond delay="0"/>
                                  </p:stCondLst>
                                  <p:childTnLst>
                                    <p:set>
                                      <p:cBhvr>
                                        <p:cTn id="117" dur="1" fill="hold">
                                          <p:stCondLst>
                                            <p:cond delay="0"/>
                                          </p:stCondLst>
                                        </p:cTn>
                                        <p:tgtEl>
                                          <p:spTgt spid="26"/>
                                        </p:tgtEl>
                                        <p:attrNameLst>
                                          <p:attrName>style.visibility</p:attrName>
                                        </p:attrNameLst>
                                      </p:cBhvr>
                                      <p:to>
                                        <p:strVal val="visible"/>
                                      </p:to>
                                    </p:set>
                                    <p:animEffect transition="in" filter="slide(fromBottom)">
                                      <p:cBhvr>
                                        <p:cTn id="118" dur="500"/>
                                        <p:tgtEl>
                                          <p:spTgt spid="26"/>
                                        </p:tgtEl>
                                      </p:cBhvr>
                                    </p:animEffect>
                                  </p:childTnLst>
                                </p:cTn>
                              </p:par>
                            </p:childTnLst>
                          </p:cTn>
                        </p:par>
                      </p:childTnLst>
                    </p:cTn>
                  </p:par>
                  <p:par>
                    <p:cTn id="119" fill="hold">
                      <p:stCondLst>
                        <p:cond delay="indefinite"/>
                      </p:stCondLst>
                      <p:childTnLst>
                        <p:par>
                          <p:cTn id="120" fill="hold">
                            <p:stCondLst>
                              <p:cond delay="0"/>
                            </p:stCondLst>
                            <p:childTnLst>
                              <p:par>
                                <p:cTn id="121" presetID="12" presetClass="entr" presetSubtype="4" fill="hold" grpId="0" nodeType="clickEffect">
                                  <p:stCondLst>
                                    <p:cond delay="0"/>
                                  </p:stCondLst>
                                  <p:childTnLst>
                                    <p:set>
                                      <p:cBhvr>
                                        <p:cTn id="122" dur="1" fill="hold">
                                          <p:stCondLst>
                                            <p:cond delay="0"/>
                                          </p:stCondLst>
                                        </p:cTn>
                                        <p:tgtEl>
                                          <p:spTgt spid="28"/>
                                        </p:tgtEl>
                                        <p:attrNameLst>
                                          <p:attrName>style.visibility</p:attrName>
                                        </p:attrNameLst>
                                      </p:cBhvr>
                                      <p:to>
                                        <p:strVal val="visible"/>
                                      </p:to>
                                    </p:set>
                                    <p:animEffect transition="in" filter="slide(fromBottom)">
                                      <p:cBhvr>
                                        <p:cTn id="123" dur="500"/>
                                        <p:tgtEl>
                                          <p:spTgt spid="28"/>
                                        </p:tgtEl>
                                      </p:cBhvr>
                                    </p:animEffect>
                                  </p:childTnLst>
                                </p:cTn>
                              </p:par>
                            </p:childTnLst>
                          </p:cTn>
                        </p:par>
                      </p:childTnLst>
                    </p:cTn>
                  </p:par>
                  <p:par>
                    <p:cTn id="124" fill="hold">
                      <p:stCondLst>
                        <p:cond delay="indefinite"/>
                      </p:stCondLst>
                      <p:childTnLst>
                        <p:par>
                          <p:cTn id="125" fill="hold">
                            <p:stCondLst>
                              <p:cond delay="0"/>
                            </p:stCondLst>
                            <p:childTnLst>
                              <p:par>
                                <p:cTn id="126" presetID="12" presetClass="entr" presetSubtype="4" fill="hold" grpId="0" nodeType="clickEffect">
                                  <p:stCondLst>
                                    <p:cond delay="0"/>
                                  </p:stCondLst>
                                  <p:childTnLst>
                                    <p:set>
                                      <p:cBhvr>
                                        <p:cTn id="127" dur="1" fill="hold">
                                          <p:stCondLst>
                                            <p:cond delay="0"/>
                                          </p:stCondLst>
                                        </p:cTn>
                                        <p:tgtEl>
                                          <p:spTgt spid="33"/>
                                        </p:tgtEl>
                                        <p:attrNameLst>
                                          <p:attrName>style.visibility</p:attrName>
                                        </p:attrNameLst>
                                      </p:cBhvr>
                                      <p:to>
                                        <p:strVal val="visible"/>
                                      </p:to>
                                    </p:set>
                                    <p:animEffect transition="in" filter="slide(fromBottom)">
                                      <p:cBhvr>
                                        <p:cTn id="12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p:bldP spid="31" grpId="0"/>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738282" y="214290"/>
            <a:ext cx="8229600" cy="939784"/>
          </a:xfrm>
        </p:spPr>
        <p:txBody>
          <a:bodyPr>
            <a:normAutofit/>
          </a:bodyPr>
          <a:lstStyle/>
          <a:p>
            <a:pPr algn="l"/>
            <a:r>
              <a:rPr lang="en-GB" sz="4000" b="1">
                <a:latin typeface="Times New Roman" pitchFamily="18" charset="0"/>
                <a:cs typeface="Times New Roman" pitchFamily="18" charset="0"/>
              </a:rPr>
              <a:t>I. Sản xuất giống cây trồng</a:t>
            </a:r>
          </a:p>
        </p:txBody>
      </p:sp>
      <p:sp>
        <p:nvSpPr>
          <p:cNvPr id="7" name="Content Placeholder 6"/>
          <p:cNvSpPr>
            <a:spLocks noGrp="1"/>
          </p:cNvSpPr>
          <p:nvPr>
            <p:ph idx="1"/>
          </p:nvPr>
        </p:nvSpPr>
        <p:spPr>
          <a:xfrm>
            <a:off x="2024034" y="3071810"/>
            <a:ext cx="8229600" cy="3571900"/>
          </a:xfrm>
        </p:spPr>
        <p:txBody>
          <a:bodyPr>
            <a:normAutofit fontScale="70000" lnSpcReduction="20000"/>
          </a:bodyPr>
          <a:lstStyle/>
          <a:p>
            <a:pPr>
              <a:buFontTx/>
              <a:buChar char="-"/>
            </a:pPr>
            <a:r>
              <a:rPr lang="en-GB" sz="4000" b="1">
                <a:latin typeface="Times New Roman" pitchFamily="18" charset="0"/>
                <a:cs typeface="Times New Roman" pitchFamily="18" charset="0"/>
              </a:rPr>
              <a:t>Năm 1:</a:t>
            </a:r>
            <a:r>
              <a:rPr lang="en-GB" sz="4000">
                <a:latin typeface="Times New Roman" pitchFamily="18" charset="0"/>
                <a:cs typeface="Times New Roman" pitchFamily="18" charset="0"/>
              </a:rPr>
              <a:t> Gieo hạt giống đã phục tráng và chọn cây có đặc tính tốt.</a:t>
            </a:r>
          </a:p>
          <a:p>
            <a:pPr>
              <a:buFontTx/>
              <a:buChar char="-"/>
            </a:pPr>
            <a:r>
              <a:rPr lang="en-GB" sz="4000" b="1">
                <a:latin typeface="Times New Roman" pitchFamily="18" charset="0"/>
                <a:cs typeface="Times New Roman" pitchFamily="18" charset="0"/>
              </a:rPr>
              <a:t>Năm 2:</a:t>
            </a:r>
            <a:r>
              <a:rPr lang="en-GB" sz="4000">
                <a:latin typeface="Times New Roman" pitchFamily="18" charset="0"/>
                <a:cs typeface="Times New Roman" pitchFamily="18" charset="0"/>
              </a:rPr>
              <a:t> Hạt của mỗi cây tốt gieo thành từng dòng. Lấy hạt của các dòng tốt nhất hợp lại thành giống siêu nguyên chủng.</a:t>
            </a:r>
          </a:p>
          <a:p>
            <a:pPr>
              <a:buFontTx/>
              <a:buChar char="-"/>
            </a:pPr>
            <a:r>
              <a:rPr lang="en-GB" sz="4000" b="1">
                <a:latin typeface="Times New Roman" pitchFamily="18" charset="0"/>
                <a:cs typeface="Times New Roman" pitchFamily="18" charset="0"/>
              </a:rPr>
              <a:t>Năm 3:</a:t>
            </a:r>
            <a:r>
              <a:rPr lang="en-GB" sz="4000">
                <a:latin typeface="Times New Roman" pitchFamily="18" charset="0"/>
                <a:cs typeface="Times New Roman" pitchFamily="18" charset="0"/>
              </a:rPr>
              <a:t> Từ giống siêu nguyên chủng nhân thành giống nguyên chủng.</a:t>
            </a:r>
          </a:p>
          <a:p>
            <a:pPr>
              <a:buNone/>
            </a:pPr>
            <a:r>
              <a:rPr lang="en-GB" sz="4000">
                <a:latin typeface="Times New Roman" pitchFamily="18" charset="0"/>
                <a:cs typeface="Times New Roman" pitchFamily="18" charset="0"/>
              </a:rPr>
              <a:t>-   </a:t>
            </a:r>
            <a:r>
              <a:rPr lang="en-GB" sz="4000" b="1">
                <a:latin typeface="Times New Roman" pitchFamily="18" charset="0"/>
                <a:cs typeface="Times New Roman" pitchFamily="18" charset="0"/>
              </a:rPr>
              <a:t>Năm 4: </a:t>
            </a:r>
            <a:r>
              <a:rPr lang="en-GB" sz="4000">
                <a:latin typeface="Times New Roman" pitchFamily="18" charset="0"/>
                <a:cs typeface="Times New Roman" pitchFamily="18" charset="0"/>
              </a:rPr>
              <a:t>Từ giống nguyên chủng nhân thành giống sản xuất đại trà</a:t>
            </a:r>
          </a:p>
          <a:p>
            <a:pPr>
              <a:buNone/>
            </a:pPr>
            <a:endParaRPr lang="en-GB">
              <a:latin typeface="Times New Roman" pitchFamily="18" charset="0"/>
              <a:cs typeface="Times New Roman" pitchFamily="18" charset="0"/>
            </a:endParaRPr>
          </a:p>
        </p:txBody>
      </p:sp>
      <p:sp>
        <p:nvSpPr>
          <p:cNvPr id="8" name="Rectangle 7"/>
          <p:cNvSpPr/>
          <p:nvPr/>
        </p:nvSpPr>
        <p:spPr>
          <a:xfrm>
            <a:off x="3809984" y="1714488"/>
            <a:ext cx="5857916" cy="114300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2800">
                <a:solidFill>
                  <a:schemeClr val="tx1"/>
                </a:solidFill>
                <a:latin typeface="Times New Roman" pitchFamily="18" charset="0"/>
                <a:cs typeface="Times New Roman" pitchFamily="18" charset="0"/>
              </a:rPr>
              <a:t>Quy trình sản xuất giống cây trồng bằng hạt tiến hành trong 4 năm.</a:t>
            </a:r>
            <a:endParaRPr lang="en-GB" sz="2800">
              <a:solidFill>
                <a:schemeClr val="tx1"/>
              </a:solidFill>
              <a:latin typeface="Times New Roman" pitchFamily="18" charset="0"/>
              <a:cs typeface="Times New Roman" pitchFamily="18" charset="0"/>
            </a:endParaRPr>
          </a:p>
        </p:txBody>
      </p:sp>
      <p:sp>
        <p:nvSpPr>
          <p:cNvPr id="9" name="Rectangle 8"/>
          <p:cNvSpPr/>
          <p:nvPr/>
        </p:nvSpPr>
        <p:spPr>
          <a:xfrm>
            <a:off x="1809721" y="1071546"/>
            <a:ext cx="6316153" cy="553998"/>
          </a:xfrm>
          <a:prstGeom prst="rect">
            <a:avLst/>
          </a:prstGeom>
        </p:spPr>
        <p:txBody>
          <a:bodyPr wrap="none">
            <a:spAutoFit/>
          </a:bodyPr>
          <a:lstStyle/>
          <a:p>
            <a:r>
              <a:rPr lang="en-GB" sz="3000" b="1">
                <a:latin typeface="Times New Roman" pitchFamily="18" charset="0"/>
                <a:cs typeface="Times New Roman" pitchFamily="18" charset="0"/>
              </a:rPr>
              <a:t>1. Sản xuất giống cây trồng bằng hạt.</a:t>
            </a:r>
            <a:endParaRPr lang="en-GB" sz="3000" b="1" u="sng">
              <a:latin typeface="Times New Roman" pitchFamily="18" charset="0"/>
              <a:cs typeface="Times New Roman" pitchFamily="18" charset="0"/>
            </a:endParaRPr>
          </a:p>
        </p:txBody>
      </p:sp>
      <p:pic>
        <p:nvPicPr>
          <p:cNvPr id="10" name="Picture 11" descr="Book-09"/>
          <p:cNvPicPr>
            <a:picLocks noChangeAspect="1" noChangeArrowheads="1" noCrop="1"/>
          </p:cNvPicPr>
          <p:nvPr/>
        </p:nvPicPr>
        <p:blipFill>
          <a:blip r:embed="rId3"/>
          <a:srcRect/>
          <a:stretch>
            <a:fillRect/>
          </a:stretch>
        </p:blipFill>
        <p:spPr bwMode="auto">
          <a:xfrm>
            <a:off x="1881158" y="1785927"/>
            <a:ext cx="1285884" cy="1217853"/>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1892</TotalTime>
  <Words>1144</Words>
  <Application>Microsoft Office PowerPoint</Application>
  <PresentationFormat>Custom</PresentationFormat>
  <Paragraphs>126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Facet</vt:lpstr>
      <vt:lpstr>   Em hãy cho biết cây mít, cây ổi nhà em mua về trồng là cây được tạo ra như thế nào, tại sao người bán hàng lại khẳng định cây mít, ổi này chỉ 2 năm là có quả</vt:lpstr>
      <vt:lpstr>TIẾT 11 – BÀI 11: SẢN XUẤT VÀ BẢO QUẢN GIỐNG CÂY TRỒNG</vt:lpstr>
      <vt:lpstr> NỘI DUNG</vt:lpstr>
      <vt:lpstr>I. Sản xuất giống cây trồng</vt:lpstr>
      <vt:lpstr>I. Sản xuất giống cây trồng</vt:lpstr>
      <vt:lpstr>I. Sản xuất giống cây trồng</vt:lpstr>
      <vt:lpstr>I. Sản xuất giống cây trồng</vt:lpstr>
      <vt:lpstr>I. Sản xuất giống cây trồng</vt:lpstr>
      <vt:lpstr>I. Sản xuất giống cây trồng</vt:lpstr>
      <vt:lpstr>I. Sản xuất giống cây trồng</vt:lpstr>
      <vt:lpstr>PowerPoint Presentation</vt:lpstr>
      <vt:lpstr>I. Sản xuất giống cây trồng</vt:lpstr>
      <vt:lpstr>I. Sản xuất giống cây trồng</vt:lpstr>
      <vt:lpstr>I. Sản xuất giống cây trồng</vt:lpstr>
      <vt:lpstr>I. Sản xuất giống cây trồng</vt:lpstr>
      <vt:lpstr>I. Sản xuất giống cây trồng</vt:lpstr>
      <vt:lpstr>I. Sản xuất giống cây trồng</vt:lpstr>
      <vt:lpstr>I. Sản xuất giống cây trồng</vt:lpstr>
      <vt:lpstr>I. Sản xuất giống cây trồng</vt:lpstr>
      <vt:lpstr>II. Bảo quản hạt giống cây trồng.</vt:lpstr>
      <vt:lpstr>II. Bảo quản hạt giống cây trồng</vt:lpstr>
      <vt:lpstr>II. Bảo quản hạt giống cây trồng.</vt:lpstr>
      <vt:lpstr>II. Bảo quản hạt giống cây trồng.</vt:lpstr>
      <vt:lpstr>Luyện tập</vt:lpstr>
      <vt:lpstr>Luyện tập</vt:lpstr>
      <vt:lpstr>4. Vận dụng. Vận dụng vào trồng cây ăn quả, rau trong vườn nhà bằng phương pháp chiết và giâm cành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Windows User</cp:lastModifiedBy>
  <cp:revision>114</cp:revision>
  <dcterms:created xsi:type="dcterms:W3CDTF">2015-11-02T15:22:46Z</dcterms:created>
  <dcterms:modified xsi:type="dcterms:W3CDTF">2021-11-08T07:40:19Z</dcterms:modified>
</cp:coreProperties>
</file>