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67" r:id="rId2"/>
    <p:sldId id="268" r:id="rId3"/>
    <p:sldId id="267" r:id="rId4"/>
    <p:sldId id="395" r:id="rId5"/>
    <p:sldId id="365" r:id="rId6"/>
    <p:sldId id="366" r:id="rId7"/>
    <p:sldId id="262" r:id="rId8"/>
    <p:sldId id="396" r:id="rId9"/>
    <p:sldId id="397" r:id="rId10"/>
    <p:sldId id="302" r:id="rId11"/>
    <p:sldId id="399" r:id="rId12"/>
    <p:sldId id="401" r:id="rId13"/>
    <p:sldId id="258" r:id="rId14"/>
    <p:sldId id="402" r:id="rId15"/>
    <p:sldId id="406" r:id="rId16"/>
    <p:sldId id="403" r:id="rId17"/>
    <p:sldId id="404" r:id="rId18"/>
    <p:sldId id="405" r:id="rId19"/>
    <p:sldId id="360" r:id="rId20"/>
    <p:sldId id="260" r:id="rId21"/>
    <p:sldId id="361" r:id="rId22"/>
    <p:sldId id="270" r:id="rId23"/>
    <p:sldId id="272" r:id="rId24"/>
    <p:sldId id="273" r:id="rId25"/>
    <p:sldId id="274" r:id="rId26"/>
    <p:sldId id="275" r:id="rId27"/>
    <p:sldId id="362" r:id="rId28"/>
    <p:sldId id="263" r:id="rId29"/>
    <p:sldId id="264" r:id="rId30"/>
    <p:sldId id="31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ung Thi Dung" initials="TTD" lastIdx="1" clrIdx="0">
    <p:extLst>
      <p:ext uri="{19B8F6BF-5375-455C-9EA6-DF929625EA0E}">
        <p15:presenceInfo xmlns:p15="http://schemas.microsoft.com/office/powerpoint/2012/main" userId="S::0101498816@hanoi.itrithuc.vn::46bd803c-d22c-40f6-8aaf-2483e2264c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6" autoAdjust="0"/>
    <p:restoredTop sz="88766" autoAdjust="0"/>
  </p:normalViewPr>
  <p:slideViewPr>
    <p:cSldViewPr snapToGrid="0" showGuides="1">
      <p:cViewPr varScale="1">
        <p:scale>
          <a:sx n="101" d="100"/>
          <a:sy n="101" d="100"/>
        </p:scale>
        <p:origin x="1026" y="108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9AD7C-F82A-4AFB-A041-9224654C9E12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7CD4C-1DA4-4D81-81C9-DD9B959F8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482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04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975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956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E7CD4C-1DA4-4D81-81C9-DD9B959F878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55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E7CD4C-1DA4-4D81-81C9-DD9B959F878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26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234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1F8FC-163F-4850-A8A4-DE2E14DA9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6355A0-1DE0-4AFE-9504-C7B5C102B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F6D02-7379-4AE6-A1E3-4A836695F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6C59A-27E3-4586-985F-E6AB1EDA6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AA5CB-33CD-4332-B611-FFBDF3C7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4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174CF-2AC6-4BC9-A849-B8A09ECF3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FBB6EA-2602-4F5C-8CE0-596A3E8EC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BFE34-F8AC-40DD-A7DB-5D8796843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EE192-444D-48DE-84BD-65E8A46A5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A79F9-75E3-4425-801D-3E078CEA6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8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A8E7FE-E5BF-4793-9986-B937C520F4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6D8C61-2D96-4F02-B927-044597C1F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9367B-253D-4E33-987F-1AFC2012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6E1D2-1186-4CD1-B71F-4D70F1B7B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FE68C-C4C7-493F-9454-30D340426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4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83661-4A7E-4395-81C5-6F855153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74278-E6C6-4DC3-ABCD-471CEB9AB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B4BE8-6DCF-4870-B0FB-3DEC5B9D1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86A01-138D-41F7-9D1C-70DC29B08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CCCF1-4D95-4490-A3DF-AE14336E3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6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09300-E76F-45D9-A75F-BAFF748F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1515F-1246-4689-AB25-AF4972D47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2EB63-C54F-489B-A52F-111C2B32E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8F3A7-1E01-4C27-93B7-BA5823CCE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3F3A5-38B5-49F7-9740-099734933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5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6BF77-0C4D-43D4-8C5B-3767FF22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8665F-5D05-45B7-B874-FBDB5384F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93F36-0CE4-4720-9E34-7D950BA51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2B7D7-AF88-4C13-AB4B-571096BD2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07A7F-ED5D-491C-BA54-DF02678D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7C664-8488-475A-86E5-DF27D0BB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0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FDAF4-8489-468A-9EAD-5D4F4CED2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BFF2D-7DA9-4B9D-80D3-148C49DA0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4629B-19F2-4F3E-AB7E-D811CB58D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731B21-2AE8-415E-9043-CFA44E37E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7E998-91BC-403F-987F-7BAE9D463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B862EF-DE2F-40FF-8759-0249821A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04083A-D8FD-4C2C-BAF7-441477B72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494C8-D300-4366-978E-6480E54E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2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7AD0B-5271-4C55-9646-28FE2ABC9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58BB38-0033-475E-9728-AAF57CCFA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B98EC-63E3-4B7C-96AC-8A8952EAA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57989-946C-43B2-901D-C9CF04748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0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5A5191-A269-46A7-9965-87B26493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93E0F-F545-44EA-83E8-24C9051BA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F59C2-6694-41F1-BD34-3BB31544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3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1E3D5-748F-43AD-A04D-6CCAF5ED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E8E96-75E8-4118-A534-374C6545B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F5820-209C-4964-B697-A2AB3DBB3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5C38D-601E-4247-B317-CB1B06713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4F92F-EAD2-4760-8A17-D3032C44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6EA6E-144D-40AC-9F3C-D499229DA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7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CFC75-F619-48FB-A4C7-4AD518B53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0AC8C-C8FB-4733-9600-D7972C32CB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3349E-4499-49F0-AFB9-50F2C5D8E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B43DB-4A34-42AC-A63C-18F177B3B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220E3-B42C-4DDB-A4CB-B7447F5E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FEFED4-2188-4943-B54B-8870E314A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9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1BBFAF-B0E7-4C4F-B761-20002F29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DCE05-3878-4275-B925-407B44541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C594C-4A16-4239-AB97-8E6EB0E5E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82972-DBDD-423F-9C39-D728EB789F79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50835-5DD2-4882-8645-1A8EE2744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EC889-75FF-4553-9A4A-9DDBD19D44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6624E-31E8-4D3C-97C3-A8DE603B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5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jpeg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5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openxmlformats.org/officeDocument/2006/relationships/image" Target="../media/image44.png"/><Relationship Id="rId10" Type="http://schemas.openxmlformats.org/officeDocument/2006/relationships/slide" Target="slide25.xml"/><Relationship Id="rId4" Type="http://schemas.openxmlformats.org/officeDocument/2006/relationships/slide" Target="slide22.xml"/><Relationship Id="rId9" Type="http://schemas.openxmlformats.org/officeDocument/2006/relationships/image" Target="../media/image41.png"/><Relationship Id="rId1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microsoft.com/office/2007/relationships/hdphoto" Target="../media/hdphoto7.wdp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slide" Target="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5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3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slide" Target="slide4.xml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8.png"/><Relationship Id="rId1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8.png"/><Relationship Id="rId18" Type="http://schemas.openxmlformats.org/officeDocument/2006/relationships/slide" Target="slide7.xml"/><Relationship Id="rId3" Type="http://schemas.openxmlformats.org/officeDocument/2006/relationships/image" Target="../media/image23.gif"/><Relationship Id="rId7" Type="http://schemas.openxmlformats.org/officeDocument/2006/relationships/image" Target="../media/image27.png"/><Relationship Id="rId12" Type="http://schemas.openxmlformats.org/officeDocument/2006/relationships/image" Target="../media/image17.png"/><Relationship Id="rId17" Type="http://schemas.openxmlformats.org/officeDocument/2006/relationships/slide" Target="slide6.xml"/><Relationship Id="rId2" Type="http://schemas.openxmlformats.org/officeDocument/2006/relationships/image" Target="../media/image22.png"/><Relationship Id="rId16" Type="http://schemas.openxmlformats.org/officeDocument/2006/relationships/slide" Target="slide5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gif"/><Relationship Id="rId11" Type="http://schemas.openxmlformats.org/officeDocument/2006/relationships/image" Target="../media/image16.png"/><Relationship Id="rId5" Type="http://schemas.openxmlformats.org/officeDocument/2006/relationships/image" Target="../media/image25.gif"/><Relationship Id="rId15" Type="http://schemas.microsoft.com/office/2007/relationships/hdphoto" Target="../media/hdphoto2.wdp"/><Relationship Id="rId10" Type="http://schemas.openxmlformats.org/officeDocument/2006/relationships/slide" Target="slide8.xml"/><Relationship Id="rId19" Type="http://schemas.openxmlformats.org/officeDocument/2006/relationships/slide" Target="slide9.xml"/><Relationship Id="rId4" Type="http://schemas.openxmlformats.org/officeDocument/2006/relationships/image" Target="../media/image24.gif"/><Relationship Id="rId9" Type="http://schemas.openxmlformats.org/officeDocument/2006/relationships/image" Target="../media/image19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0A3BB02-878D-4C5E-9243-6492AF2853BC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8910BD7-B882-4DA0-8C9E-B078385810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7316A7E-AADC-4F4E-81B1-8630643ABF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51444" y="0"/>
              <a:ext cx="6940556" cy="685800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A066958-817A-4B69-A33D-106266EF7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8B3129D-F236-4298-87C7-B58D43A9C0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673" r="17857"/>
          <a:stretch/>
        </p:blipFill>
        <p:spPr>
          <a:xfrm>
            <a:off x="10191366" y="266578"/>
            <a:ext cx="1752984" cy="14736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A551C9-A24D-4F6F-AE60-DF7D6B83A4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5992" y="1571593"/>
            <a:ext cx="2604071" cy="12957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B5FC26-484F-44C8-9E7E-13BEAD0DDF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644" y="3654132"/>
            <a:ext cx="2756504" cy="11178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6FD5E1D-C2C7-42A1-9B7D-4E59258309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505" y="266578"/>
            <a:ext cx="3417049" cy="20325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C54711A-3FCA-4330-8ED9-4514898571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8438382" y="4304859"/>
            <a:ext cx="3505968" cy="2324672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1AF44616-6C7B-415E-B68B-A7E293A0C99A}"/>
              </a:ext>
            </a:extLst>
          </p:cNvPr>
          <p:cNvGrpSpPr/>
          <p:nvPr/>
        </p:nvGrpSpPr>
        <p:grpSpPr>
          <a:xfrm>
            <a:off x="355595" y="3741685"/>
            <a:ext cx="2346316" cy="2893987"/>
            <a:chOff x="355595" y="3741685"/>
            <a:chExt cx="2346316" cy="289398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6A4829A-448B-41B0-9C1C-1C2555B14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3973291">
              <a:off x="592238" y="4525999"/>
              <a:ext cx="2070935" cy="2148411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BE1F7BB-409C-40CC-8724-58B453F69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5595" y="3741685"/>
              <a:ext cx="1220293" cy="1340179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1DA3AB1B-5B08-4AFC-9C1D-FDA4273D2A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0344" y="2219102"/>
            <a:ext cx="990229" cy="82226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E239560-31E7-472A-8D5D-3B96D95E9ED3}"/>
              </a:ext>
            </a:extLst>
          </p:cNvPr>
          <p:cNvSpPr txBox="1"/>
          <p:nvPr/>
        </p:nvSpPr>
        <p:spPr>
          <a:xfrm>
            <a:off x="4442059" y="2980991"/>
            <a:ext cx="3411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HYXiaRiTiW" panose="00020600040101010101" pitchFamily="18" charset="-122"/>
              </a:rPr>
              <a:t>KHỞI ĐỘNG</a:t>
            </a:r>
            <a:endParaRPr lang="zh-CN" altLang="en-US" sz="40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HYXiaRiTiW" panose="00020600040101010101" pitchFamily="18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9528" y="1929746"/>
            <a:ext cx="8418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>
                <a:latin typeface="Comic Sans MS" pitchFamily="66" charset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0506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8B3129D-F236-4298-87C7-B58D43A9C0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673" r="17857"/>
          <a:stretch/>
        </p:blipFill>
        <p:spPr>
          <a:xfrm>
            <a:off x="10191366" y="266578"/>
            <a:ext cx="1752984" cy="14736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A551C9-A24D-4F6F-AE60-DF7D6B83A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110" y="1571593"/>
            <a:ext cx="3214254" cy="12957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B5FC26-484F-44C8-9E7E-13BEAD0DD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615" y="3618414"/>
            <a:ext cx="3583710" cy="13335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6FD5E1D-C2C7-42A1-9B7D-4E5925830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5" y="266578"/>
            <a:ext cx="3417049" cy="20325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C54711A-3FCA-4330-8ED9-4514898571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438382" y="4304859"/>
            <a:ext cx="3505968" cy="2324672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1AF44616-6C7B-415E-B68B-A7E293A0C99A}"/>
              </a:ext>
            </a:extLst>
          </p:cNvPr>
          <p:cNvGrpSpPr/>
          <p:nvPr/>
        </p:nvGrpSpPr>
        <p:grpSpPr>
          <a:xfrm>
            <a:off x="355595" y="3741685"/>
            <a:ext cx="2346316" cy="2893987"/>
            <a:chOff x="355595" y="3741685"/>
            <a:chExt cx="2346316" cy="289398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6A4829A-448B-41B0-9C1C-1C2555B14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3973291">
              <a:off x="592238" y="4525999"/>
              <a:ext cx="2070935" cy="2148411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BE1F7BB-409C-40CC-8724-58B453F69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5595" y="3741685"/>
              <a:ext cx="1220293" cy="1340179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1DA3AB1B-5B08-4AFC-9C1D-FDA4273D2A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2554" y="2198115"/>
            <a:ext cx="990229" cy="82226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E239560-31E7-472A-8D5D-3B96D95E9ED3}"/>
              </a:ext>
            </a:extLst>
          </p:cNvPr>
          <p:cNvSpPr txBox="1"/>
          <p:nvPr/>
        </p:nvSpPr>
        <p:spPr>
          <a:xfrm>
            <a:off x="3795171" y="2842114"/>
            <a:ext cx="41501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HYXiaRiTiW" panose="00020600040101010101" pitchFamily="18" charset="-122"/>
              </a:rPr>
              <a:t>Hình thành kiến thức</a:t>
            </a:r>
            <a:endParaRPr lang="zh-CN" altLang="en-US" sz="48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HYXiaRiTiW" panose="00020600040101010101" pitchFamily="18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9528" y="1929746"/>
            <a:ext cx="8418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>
                <a:latin typeface="Comic Sans MS" pitchFamily="66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20177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2D325B-3B05-4C36-88E2-0BE125767F4F}"/>
              </a:ext>
            </a:extLst>
          </p:cNvPr>
          <p:cNvGrpSpPr/>
          <p:nvPr/>
        </p:nvGrpSpPr>
        <p:grpSpPr>
          <a:xfrm flipH="1">
            <a:off x="48014" y="-65303"/>
            <a:ext cx="12143986" cy="7131482"/>
            <a:chOff x="0" y="-1"/>
            <a:chExt cx="12143986" cy="6858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C1D57-A8F1-4393-B4A3-EC76BC0FB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B2EBA5-267A-4BDB-A248-FD6B8BB37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03430" y="-1"/>
              <a:ext cx="6940556" cy="68580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F50523-A5F5-4840-BB45-9A2E3E7DD1B7}"/>
              </a:ext>
            </a:extLst>
          </p:cNvPr>
          <p:cNvSpPr txBox="1"/>
          <p:nvPr/>
        </p:nvSpPr>
        <p:spPr>
          <a:xfrm>
            <a:off x="2059003" y="847836"/>
            <a:ext cx="993639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Nêu  các bước xử lý thông tin của máy tính?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61569-160F-408F-A617-855132EA4886}"/>
              </a:ext>
            </a:extLst>
          </p:cNvPr>
          <p:cNvSpPr txBox="1"/>
          <p:nvPr/>
        </p:nvSpPr>
        <p:spPr>
          <a:xfrm>
            <a:off x="1359351" y="1458766"/>
            <a:ext cx="104394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Máy tính mô phỏng quá trình xử lí thông tin của con người.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944D36-8B56-4F38-980A-F4C0663E9C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9853781" y="4379479"/>
            <a:ext cx="2505441" cy="25054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7CA3C7-DF63-4960-B220-4D1DE7F17BDD}"/>
              </a:ext>
            </a:extLst>
          </p:cNvPr>
          <p:cNvPicPr/>
          <p:nvPr/>
        </p:nvPicPr>
        <p:blipFill rotWithShape="1">
          <a:blip r:embed="rId4"/>
          <a:srcRect l="7232"/>
          <a:stretch/>
        </p:blipFill>
        <p:spPr bwMode="auto">
          <a:xfrm>
            <a:off x="1359351" y="2212813"/>
            <a:ext cx="8829207" cy="48448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91EDDA-2EC4-4AE7-9C09-98567A17FC65}"/>
              </a:ext>
            </a:extLst>
          </p:cNvPr>
          <p:cNvSpPr txBox="1"/>
          <p:nvPr/>
        </p:nvSpPr>
        <p:spPr>
          <a:xfrm>
            <a:off x="1800902" y="763729"/>
            <a:ext cx="993639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en-US" sz="360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bước xử lý thông tin của máy tính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37FE7-343C-405F-9FE6-39B704A9BD52}"/>
              </a:ext>
            </a:extLst>
          </p:cNvPr>
          <p:cNvSpPr txBox="1"/>
          <p:nvPr/>
        </p:nvSpPr>
        <p:spPr>
          <a:xfrm>
            <a:off x="2155667" y="108126"/>
            <a:ext cx="83884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2. Xử lí thông tin trong máy tính</a:t>
            </a:r>
          </a:p>
        </p:txBody>
      </p:sp>
    </p:spTree>
    <p:extLst>
      <p:ext uri="{BB962C8B-B14F-4D97-AF65-F5344CB8AC3E}">
        <p14:creationId xmlns:p14="http://schemas.microsoft.com/office/powerpoint/2010/main" val="1631285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2D325B-3B05-4C36-88E2-0BE125767F4F}"/>
              </a:ext>
            </a:extLst>
          </p:cNvPr>
          <p:cNvGrpSpPr/>
          <p:nvPr/>
        </p:nvGrpSpPr>
        <p:grpSpPr>
          <a:xfrm flipH="1">
            <a:off x="48014" y="-246562"/>
            <a:ext cx="12143986" cy="7131482"/>
            <a:chOff x="0" y="-1"/>
            <a:chExt cx="12143986" cy="6858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C1D57-A8F1-4393-B4A3-EC76BC0FB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B2EBA5-267A-4BDB-A248-FD6B8BB37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03430" y="-1"/>
              <a:ext cx="6940556" cy="68580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F50523-A5F5-4840-BB45-9A2E3E7DD1B7}"/>
              </a:ext>
            </a:extLst>
          </p:cNvPr>
          <p:cNvSpPr txBox="1"/>
          <p:nvPr/>
        </p:nvSpPr>
        <p:spPr>
          <a:xfrm>
            <a:off x="3043692" y="240170"/>
            <a:ext cx="7116372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Nhận biết các thiết bị vào / ra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61569-160F-408F-A617-855132EA4886}"/>
              </a:ext>
            </a:extLst>
          </p:cNvPr>
          <p:cNvSpPr txBox="1"/>
          <p:nvPr/>
        </p:nvSpPr>
        <p:spPr>
          <a:xfrm>
            <a:off x="728866" y="2249808"/>
            <a:ext cx="109401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Thiết bị ra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để truyền hoặc chia sẻ thông tin: màn hình, máy in,...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A65F76-AFC5-4860-A267-EA9D267F14C6}"/>
              </a:ext>
            </a:extLst>
          </p:cNvPr>
          <p:cNvSpPr txBox="1"/>
          <p:nvPr/>
        </p:nvSpPr>
        <p:spPr>
          <a:xfrm>
            <a:off x="884419" y="1132452"/>
            <a:ext cx="11052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Thiết bị vào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để thu nhận thông tin: bàn phím, chuột, máy quét,...</a:t>
            </a:r>
          </a:p>
          <a:p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2DD966-A52F-4AD3-967E-20EE5D14F321}"/>
              </a:ext>
            </a:extLst>
          </p:cNvPr>
          <p:cNvSpPr txBox="1"/>
          <p:nvPr/>
        </p:nvSpPr>
        <p:spPr>
          <a:xfrm>
            <a:off x="728867" y="3289887"/>
            <a:ext cx="106336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Bộ xử lí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để xử lí thông tin bẳng cách thực hiện chương trình máy tính do con người viết ra.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944D36-8B56-4F38-980A-F4C0663E9C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9853781" y="4379479"/>
            <a:ext cx="2505441" cy="25054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3ADEAC4-4D3F-49D0-85D3-D4CF34A5FE1E}"/>
              </a:ext>
            </a:extLst>
          </p:cNvPr>
          <p:cNvSpPr txBox="1"/>
          <p:nvPr/>
        </p:nvSpPr>
        <p:spPr>
          <a:xfrm>
            <a:off x="728866" y="4795016"/>
            <a:ext cx="96403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Bộ nhớ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để lưu trữ thông tin: đĩa quang, đĩa từ, thẻ nhớ,...</a:t>
            </a:r>
          </a:p>
        </p:txBody>
      </p:sp>
    </p:spTree>
    <p:extLst>
      <p:ext uri="{BB962C8B-B14F-4D97-AF65-F5344CB8AC3E}">
        <p14:creationId xmlns:p14="http://schemas.microsoft.com/office/powerpoint/2010/main" val="288469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2D325B-3B05-4C36-88E2-0BE125767F4F}"/>
              </a:ext>
            </a:extLst>
          </p:cNvPr>
          <p:cNvGrpSpPr/>
          <p:nvPr/>
        </p:nvGrpSpPr>
        <p:grpSpPr>
          <a:xfrm flipH="1">
            <a:off x="0" y="-273481"/>
            <a:ext cx="12192000" cy="7131481"/>
            <a:chOff x="0" y="0"/>
            <a:chExt cx="121920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C1D57-A8F1-4393-B4A3-EC76BC0FB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B2EBA5-267A-4BDB-A248-FD6B8BB37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51444" y="0"/>
              <a:ext cx="6940556" cy="6858000"/>
            </a:xfrm>
            <a:prstGeom prst="rect">
              <a:avLst/>
            </a:prstGeom>
          </p:spPr>
        </p:pic>
      </p:grpSp>
      <p:pic>
        <p:nvPicPr>
          <p:cNvPr id="12" name="Picture 1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4DAF6B5-E92F-47AF-B0A4-27844CD1F1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597" y="4559551"/>
            <a:ext cx="2145466" cy="21454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A157C4-356C-4BA4-A2E6-1FF3CCB2629D}"/>
              </a:ext>
            </a:extLst>
          </p:cNvPr>
          <p:cNvSpPr txBox="1"/>
          <p:nvPr/>
        </p:nvSpPr>
        <p:spPr>
          <a:xfrm>
            <a:off x="1402452" y="750235"/>
            <a:ext cx="9936396" cy="334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nb-NO" sz="32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1.Em hãy nêu một vài ví dụ về việc máy tính giúp con người  trong các hoạt động sau: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nb-NO" sz="32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a) Thu nhận thông tin                   b) Lưu trữ thông tin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nb-NO" sz="32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c) Biến đổi thông tin                     d)Truyền thông tin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en-US" sz="32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485B82-FF0E-467E-B90F-EDAC8A874DE6}"/>
              </a:ext>
            </a:extLst>
          </p:cNvPr>
          <p:cNvSpPr txBox="1"/>
          <p:nvPr/>
        </p:nvSpPr>
        <p:spPr>
          <a:xfrm>
            <a:off x="2778981" y="50070"/>
            <a:ext cx="718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4 HS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38447-1170-428D-8BF2-0AE551A1D1AC}"/>
              </a:ext>
            </a:extLst>
          </p:cNvPr>
          <p:cNvSpPr txBox="1"/>
          <p:nvPr/>
        </p:nvSpPr>
        <p:spPr>
          <a:xfrm>
            <a:off x="1337227" y="3666832"/>
            <a:ext cx="103804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Em hãy so sánh hiệu quả thực hiện công việc đã nêu trong Câu 1 khi có sử dụng và khi không sử dụng máy tính?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8" name="Đồng hồ đếm ngược 2 phút">
            <a:hlinkClick r:id="" action="ppaction://media"/>
            <a:extLst>
              <a:ext uri="{FF2B5EF4-FFF2-40B4-BE49-F238E27FC236}">
                <a16:creationId xmlns:a16="http://schemas.microsoft.com/office/drawing/2014/main" id="{1100157A-2F3F-40B8-AE77-4A916D4787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20486" y="5382666"/>
            <a:ext cx="1900328" cy="106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2D325B-3B05-4C36-88E2-0BE125767F4F}"/>
              </a:ext>
            </a:extLst>
          </p:cNvPr>
          <p:cNvGrpSpPr/>
          <p:nvPr/>
        </p:nvGrpSpPr>
        <p:grpSpPr>
          <a:xfrm flipH="1">
            <a:off x="48014" y="-100229"/>
            <a:ext cx="12143986" cy="7131482"/>
            <a:chOff x="0" y="-1"/>
            <a:chExt cx="12143986" cy="6858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C1D57-A8F1-4393-B4A3-EC76BC0FB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B2EBA5-267A-4BDB-A248-FD6B8BB37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03430" y="-1"/>
              <a:ext cx="6940556" cy="68580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F50523-A5F5-4840-BB45-9A2E3E7DD1B7}"/>
              </a:ext>
            </a:extLst>
          </p:cNvPr>
          <p:cNvSpPr txBox="1"/>
          <p:nvPr/>
        </p:nvSpPr>
        <p:spPr>
          <a:xfrm>
            <a:off x="1358032" y="746531"/>
            <a:ext cx="9936396" cy="689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Hiệu quả thực hiện xử lí thông tin của máy tính</a:t>
            </a:r>
            <a:endParaRPr lang="en-US" sz="360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61569-160F-408F-A617-855132EA4886}"/>
              </a:ext>
            </a:extLst>
          </p:cNvPr>
          <p:cNvSpPr txBox="1"/>
          <p:nvPr/>
        </p:nvSpPr>
        <p:spPr>
          <a:xfrm>
            <a:off x="1199214" y="1619379"/>
            <a:ext cx="106569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Máy tính xử lí thông tin đa dạng (văn bản, hình ảnh, âm thanh, video,...). Đặc tính này liên quan đến các bước thu nhận và truyền thông tin.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2DD966-A52F-4AD3-967E-20EE5D14F321}"/>
              </a:ext>
            </a:extLst>
          </p:cNvPr>
          <p:cNvSpPr txBox="1"/>
          <p:nvPr/>
        </p:nvSpPr>
        <p:spPr>
          <a:xfrm>
            <a:off x="997736" y="3267818"/>
            <a:ext cx="106569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Máy tính thực hiện tính toán nhanh, chính xác và bển bỉ. Đặc tính này liên quan đến bước tính toán, xử lí thông tin.</a:t>
            </a:r>
          </a:p>
        </p:txBody>
      </p:sp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7341AAA-6ED7-441F-A9B4-C30004230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053" y="4712534"/>
            <a:ext cx="2145466" cy="21454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7D4ED70-BEF1-42FC-9BC2-9A8D49FEC244}"/>
              </a:ext>
            </a:extLst>
          </p:cNvPr>
          <p:cNvSpPr txBox="1"/>
          <p:nvPr/>
        </p:nvSpPr>
        <p:spPr>
          <a:xfrm>
            <a:off x="857509" y="4527657"/>
            <a:ext cx="98983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Máy tính lưu trữ dung lượng thông tin lớn. Đặc tính này liên quan đến bước lưu trữ của máy tính.</a:t>
            </a:r>
          </a:p>
        </p:txBody>
      </p:sp>
    </p:spTree>
    <p:extLst>
      <p:ext uri="{BB962C8B-B14F-4D97-AF65-F5344CB8AC3E}">
        <p14:creationId xmlns:p14="http://schemas.microsoft.com/office/powerpoint/2010/main" val="3843428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8B3129D-F236-4298-87C7-B58D43A9C0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673" r="17857"/>
          <a:stretch/>
        </p:blipFill>
        <p:spPr>
          <a:xfrm>
            <a:off x="10191366" y="266578"/>
            <a:ext cx="1752984" cy="14736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A551C9-A24D-4F6F-AE60-DF7D6B83A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110" y="1571593"/>
            <a:ext cx="3214254" cy="12957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B5FC26-484F-44C8-9E7E-13BEAD0DD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615" y="3618414"/>
            <a:ext cx="3583710" cy="13335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6FD5E1D-C2C7-42A1-9B7D-4E5925830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5" y="266578"/>
            <a:ext cx="3417049" cy="20325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C54711A-3FCA-4330-8ED9-4514898571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438382" y="4304859"/>
            <a:ext cx="3505968" cy="2324672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1AF44616-6C7B-415E-B68B-A7E293A0C99A}"/>
              </a:ext>
            </a:extLst>
          </p:cNvPr>
          <p:cNvGrpSpPr/>
          <p:nvPr/>
        </p:nvGrpSpPr>
        <p:grpSpPr>
          <a:xfrm>
            <a:off x="355595" y="3741685"/>
            <a:ext cx="2346316" cy="2893987"/>
            <a:chOff x="355595" y="3741685"/>
            <a:chExt cx="2346316" cy="289398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6A4829A-448B-41B0-9C1C-1C2555B14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3973291">
              <a:off x="592238" y="4525999"/>
              <a:ext cx="2070935" cy="2148411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BE1F7BB-409C-40CC-8724-58B453F69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5595" y="3741685"/>
              <a:ext cx="1220293" cy="1340179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1DA3AB1B-5B08-4AFC-9C1D-FDA4273D2A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2554" y="2198115"/>
            <a:ext cx="990229" cy="82226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E239560-31E7-472A-8D5D-3B96D95E9ED3}"/>
              </a:ext>
            </a:extLst>
          </p:cNvPr>
          <p:cNvSpPr txBox="1"/>
          <p:nvPr/>
        </p:nvSpPr>
        <p:spPr>
          <a:xfrm>
            <a:off x="3795171" y="2842114"/>
            <a:ext cx="4150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HYXiaRiTiW" panose="00020600040101010101" pitchFamily="18" charset="-122"/>
              </a:rPr>
              <a:t>Luyện tập</a:t>
            </a:r>
            <a:endParaRPr lang="zh-CN" altLang="en-US" sz="48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HYXiaRiTiW" panose="00020600040101010101" pitchFamily="18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9528" y="1929746"/>
            <a:ext cx="8418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>
                <a:latin typeface="Comic Sans MS" pitchFamily="66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9708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2D325B-3B05-4C36-88E2-0BE125767F4F}"/>
              </a:ext>
            </a:extLst>
          </p:cNvPr>
          <p:cNvGrpSpPr/>
          <p:nvPr/>
        </p:nvGrpSpPr>
        <p:grpSpPr>
          <a:xfrm flipH="1">
            <a:off x="24007" y="-65303"/>
            <a:ext cx="12143986" cy="7131482"/>
            <a:chOff x="0" y="-1"/>
            <a:chExt cx="12143986" cy="6858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C1D57-A8F1-4393-B4A3-EC76BC0FB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B2EBA5-267A-4BDB-A248-FD6B8BB37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03430" y="-1"/>
              <a:ext cx="6940556" cy="68580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F50523-A5F5-4840-BB45-9A2E3E7DD1B7}"/>
              </a:ext>
            </a:extLst>
          </p:cNvPr>
          <p:cNvSpPr txBox="1"/>
          <p:nvPr/>
        </p:nvSpPr>
        <p:spPr>
          <a:xfrm>
            <a:off x="1054889" y="3561346"/>
            <a:ext cx="4924946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>
                <a:latin typeface="Times New Roman" panose="02020603050405020304" pitchFamily="18" charset="0"/>
                <a:ea typeface="Arial" panose="020B0604020202020204" pitchFamily="34" charset="0"/>
              </a:rPr>
              <a:t>E.Tất cả bốn bước trên</a:t>
            </a:r>
            <a:endParaRPr lang="en-US" sz="3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7341AAA-6ED7-441F-A9B4-C30004230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053" y="4712534"/>
            <a:ext cx="2145466" cy="214546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EC8524F-CAC0-4FC1-9260-79543ECF9DAF}"/>
              </a:ext>
            </a:extLst>
          </p:cNvPr>
          <p:cNvSpPr txBox="1"/>
          <p:nvPr/>
        </p:nvSpPr>
        <p:spPr>
          <a:xfrm>
            <a:off x="1906293" y="390797"/>
            <a:ext cx="932134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Câu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 hỏi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1: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Em hãy chọn phương án trả lời đúng nhất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F763A6-3BC3-4722-9A71-3ECCD1ADF626}"/>
              </a:ext>
            </a:extLst>
          </p:cNvPr>
          <p:cNvSpPr txBox="1"/>
          <p:nvPr/>
        </p:nvSpPr>
        <p:spPr>
          <a:xfrm>
            <a:off x="1484989" y="1024761"/>
            <a:ext cx="10351675" cy="1179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Máy tính giúp con người nâng cao hiệu quả trong bước nào của quá trình xử lí thông tin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176BC9-65F0-4FE0-AD17-8B2E5177DD68}"/>
              </a:ext>
            </a:extLst>
          </p:cNvPr>
          <p:cNvSpPr txBox="1"/>
          <p:nvPr/>
        </p:nvSpPr>
        <p:spPr>
          <a:xfrm>
            <a:off x="1171054" y="2242512"/>
            <a:ext cx="40755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</a:rPr>
              <a:t>A.Thu nhận thông tin </a:t>
            </a:r>
            <a:endParaRPr lang="en-US" sz="3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89E9CE-9367-4C68-A04A-FD5AA2C7A384}"/>
              </a:ext>
            </a:extLst>
          </p:cNvPr>
          <p:cNvSpPr txBox="1"/>
          <p:nvPr/>
        </p:nvSpPr>
        <p:spPr>
          <a:xfrm>
            <a:off x="6251736" y="2228258"/>
            <a:ext cx="3535857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B.Lưu trữ thông tin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DA753C-2D93-4EB9-9DC5-7F3A9934FB81}"/>
              </a:ext>
            </a:extLst>
          </p:cNvPr>
          <p:cNvSpPr txBox="1"/>
          <p:nvPr/>
        </p:nvSpPr>
        <p:spPr>
          <a:xfrm>
            <a:off x="1144160" y="2907488"/>
            <a:ext cx="3801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</a:rPr>
              <a:t>C.Biến đổi thông tin </a:t>
            </a:r>
            <a:endParaRPr lang="en-US" sz="3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64429B-2037-4832-BAAC-591839048205}"/>
              </a:ext>
            </a:extLst>
          </p:cNvPr>
          <p:cNvSpPr txBox="1"/>
          <p:nvPr/>
        </p:nvSpPr>
        <p:spPr>
          <a:xfrm>
            <a:off x="6287089" y="2884393"/>
            <a:ext cx="3632964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D.Truyền thông tin</a:t>
            </a:r>
          </a:p>
        </p:txBody>
      </p:sp>
    </p:spTree>
    <p:extLst>
      <p:ext uri="{BB962C8B-B14F-4D97-AF65-F5344CB8AC3E}">
        <p14:creationId xmlns:p14="http://schemas.microsoft.com/office/powerpoint/2010/main" val="860127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3" grpId="0"/>
      <p:bldP spid="23" grpId="1"/>
      <p:bldP spid="25" grpId="0"/>
      <p:bldP spid="25" grpId="1"/>
      <p:bldP spid="27" grpId="0"/>
      <p:bldP spid="27" grpId="1"/>
      <p:bldP spid="29" grpId="0"/>
      <p:bldP spid="2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2D325B-3B05-4C36-88E2-0BE125767F4F}"/>
              </a:ext>
            </a:extLst>
          </p:cNvPr>
          <p:cNvGrpSpPr/>
          <p:nvPr/>
        </p:nvGrpSpPr>
        <p:grpSpPr>
          <a:xfrm flipH="1">
            <a:off x="48014" y="-100229"/>
            <a:ext cx="12143986" cy="7131482"/>
            <a:chOff x="0" y="-1"/>
            <a:chExt cx="12143986" cy="6858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C1D57-A8F1-4393-B4A3-EC76BC0FB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B2EBA5-267A-4BDB-A248-FD6B8BB37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03430" y="-1"/>
              <a:ext cx="6940556" cy="68580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F50523-A5F5-4840-BB45-9A2E3E7DD1B7}"/>
              </a:ext>
            </a:extLst>
          </p:cNvPr>
          <p:cNvSpPr txBox="1"/>
          <p:nvPr/>
        </p:nvSpPr>
        <p:spPr>
          <a:xfrm>
            <a:off x="1450976" y="934399"/>
            <a:ext cx="10215042" cy="1179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Câu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 hỏi 2: </a:t>
            </a:r>
            <a:r>
              <a:rPr lang="en-US" sz="32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Vật mang tin xuất hiện trong hoạt động nào của quá trinh xử lí thông tin? Bộ nhớ có là vật mang tin không?</a:t>
            </a:r>
            <a:endParaRPr lang="en-US" sz="320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61569-160F-408F-A617-855132EA4886}"/>
              </a:ext>
            </a:extLst>
          </p:cNvPr>
          <p:cNvSpPr txBox="1"/>
          <p:nvPr/>
        </p:nvSpPr>
        <p:spPr>
          <a:xfrm>
            <a:off x="1418366" y="2609971"/>
            <a:ext cx="93552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Vật mang tin xuất hiện trong hoạt động lưu trữ của quá trình xử lí thông tin. Bộ nhớ ngoài là vật mang tin. </a:t>
            </a:r>
          </a:p>
        </p:txBody>
      </p:sp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7341AAA-6ED7-441F-A9B4-C30004230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053" y="4712534"/>
            <a:ext cx="2145466" cy="214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44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96DE1F-E614-4E6F-B27D-08933749E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9" y="0"/>
            <a:ext cx="11686173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8B3129D-F236-4298-87C7-B58D43A9C0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673" r="17857"/>
          <a:stretch/>
        </p:blipFill>
        <p:spPr>
          <a:xfrm>
            <a:off x="10191366" y="266578"/>
            <a:ext cx="1752984" cy="14736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A551C9-A24D-4F6F-AE60-DF7D6B83A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110" y="1571593"/>
            <a:ext cx="3214254" cy="12957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B5FC26-484F-44C8-9E7E-13BEAD0DD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615" y="3618414"/>
            <a:ext cx="3583710" cy="13335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6FD5E1D-C2C7-42A1-9B7D-4E59258309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505" y="266578"/>
            <a:ext cx="3417049" cy="20325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C54711A-3FCA-4330-8ED9-4514898571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438382" y="4304859"/>
            <a:ext cx="3505968" cy="2324672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1AF44616-6C7B-415E-B68B-A7E293A0C99A}"/>
              </a:ext>
            </a:extLst>
          </p:cNvPr>
          <p:cNvGrpSpPr/>
          <p:nvPr/>
        </p:nvGrpSpPr>
        <p:grpSpPr>
          <a:xfrm>
            <a:off x="355595" y="3741685"/>
            <a:ext cx="2346316" cy="2893987"/>
            <a:chOff x="355595" y="3741685"/>
            <a:chExt cx="2346316" cy="289398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6A4829A-448B-41B0-9C1C-1C2555B14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3973291">
              <a:off x="592238" y="4525999"/>
              <a:ext cx="2070935" cy="2148411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BE1F7BB-409C-40CC-8724-58B453F69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55595" y="3741685"/>
              <a:ext cx="1220293" cy="1340179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1DA3AB1B-5B08-4AFC-9C1D-FDA4273D2A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2554" y="2198115"/>
            <a:ext cx="990229" cy="82226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E239560-31E7-472A-8D5D-3B96D95E9ED3}"/>
              </a:ext>
            </a:extLst>
          </p:cNvPr>
          <p:cNvSpPr txBox="1"/>
          <p:nvPr/>
        </p:nvSpPr>
        <p:spPr>
          <a:xfrm>
            <a:off x="3794358" y="2903899"/>
            <a:ext cx="4150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HYXiaRiTiW" panose="00020600040101010101" pitchFamily="18" charset="-122"/>
              </a:rPr>
              <a:t>Vận dụng</a:t>
            </a:r>
            <a:endParaRPr lang="zh-CN" altLang="en-US" sz="48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HYXiaRiTiW" panose="00020600040101010101" pitchFamily="18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9528" y="1929746"/>
            <a:ext cx="8418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>
                <a:latin typeface="Comic Sans MS" pitchFamily="66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7672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ạm dừng một số hoạt động để phòng chống dịch Covid-1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671658"/>
            <a:ext cx="48768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43610" y="543142"/>
            <a:ext cx="81497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 PHÁ THÔNG ĐIỆP 5K</a:t>
            </a:r>
          </a:p>
          <a:p>
            <a:pPr algn="ctr"/>
            <a:r>
              <a:rPr lang="en-US" sz="48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 BỘ Y TẾ VỀ </a:t>
            </a:r>
          </a:p>
        </p:txBody>
      </p:sp>
      <p:sp>
        <p:nvSpPr>
          <p:cNvPr id="8" name="Rectangle 7"/>
          <p:cNvSpPr/>
          <p:nvPr/>
        </p:nvSpPr>
        <p:spPr>
          <a:xfrm>
            <a:off x="2930844" y="2348219"/>
            <a:ext cx="62356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 SỐNG AN TOÀN </a:t>
            </a:r>
          </a:p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ĐẠI DỊCH COVID 19</a:t>
            </a:r>
          </a:p>
        </p:txBody>
      </p:sp>
    </p:spTree>
    <p:extLst>
      <p:ext uri="{BB962C8B-B14F-4D97-AF65-F5344CB8AC3E}">
        <p14:creationId xmlns:p14="http://schemas.microsoft.com/office/powerpoint/2010/main" val="368091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538" y="-1"/>
            <a:ext cx="4549962" cy="4895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-67220"/>
            <a:ext cx="5238749" cy="5030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0" y="5257800"/>
            <a:ext cx="11468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652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8400" y="381001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 THIỆU – LUẬT CHƠI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3080" y="965776"/>
            <a:ext cx="9631680" cy="2600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Có 5 câu hỏi ứng với thông điệp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5K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của Bộ y tế.</a:t>
            </a:r>
          </a:p>
          <a:p>
            <a:pPr algn="just">
              <a:lnSpc>
                <a:spcPct val="150000"/>
              </a:lnSpc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Mỗi một thông điệp sẽ có một câu hỏi tương ứng.</a:t>
            </a:r>
          </a:p>
          <a:p>
            <a:pPr algn="just">
              <a:lnSpc>
                <a:spcPct val="150000"/>
              </a:lnSpc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Bằng hiểu biết của mình, em hãy vượt qua câu hỏi để có thêm kiến thức nhé!</a:t>
            </a:r>
          </a:p>
        </p:txBody>
      </p:sp>
      <p:pic>
        <p:nvPicPr>
          <p:cNvPr id="8196" name="Picture 4" descr="Kết quả hình ảnh cho chống covi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90"/>
          <a:stretch/>
        </p:blipFill>
        <p:spPr bwMode="auto">
          <a:xfrm>
            <a:off x="533400" y="3675284"/>
            <a:ext cx="11155680" cy="293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957159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18"/>
          <p:cNvSpPr txBox="1"/>
          <p:nvPr/>
        </p:nvSpPr>
        <p:spPr>
          <a:xfrm>
            <a:off x="2734874" y="78454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DFDFD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教学方法</a:t>
            </a:r>
          </a:p>
        </p:txBody>
      </p:sp>
      <p:grpSp>
        <p:nvGrpSpPr>
          <p:cNvPr id="33" name="组合 6"/>
          <p:cNvGrpSpPr/>
          <p:nvPr/>
        </p:nvGrpSpPr>
        <p:grpSpPr>
          <a:xfrm>
            <a:off x="5814754" y="2887893"/>
            <a:ext cx="863618" cy="3502696"/>
            <a:chOff x="5633797" y="2887893"/>
            <a:chExt cx="863618" cy="3502696"/>
          </a:xfrm>
        </p:grpSpPr>
        <p:cxnSp>
          <p:nvCxnSpPr>
            <p:cNvPr id="34" name="直接连接符 7"/>
            <p:cNvCxnSpPr/>
            <p:nvPr/>
          </p:nvCxnSpPr>
          <p:spPr>
            <a:xfrm>
              <a:off x="6061687" y="2887893"/>
              <a:ext cx="0" cy="2567863"/>
            </a:xfrm>
            <a:prstGeom prst="line">
              <a:avLst/>
            </a:prstGeom>
            <a:ln w="38100">
              <a:solidFill>
                <a:srgbClr val="226B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8"/>
            <p:cNvCxnSpPr/>
            <p:nvPr/>
          </p:nvCxnSpPr>
          <p:spPr>
            <a:xfrm>
              <a:off x="6260251" y="3329208"/>
              <a:ext cx="0" cy="2296350"/>
            </a:xfrm>
            <a:prstGeom prst="line">
              <a:avLst/>
            </a:prstGeom>
            <a:ln w="38100">
              <a:solidFill>
                <a:srgbClr val="50BE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11"/>
            <p:cNvCxnSpPr/>
            <p:nvPr/>
          </p:nvCxnSpPr>
          <p:spPr>
            <a:xfrm>
              <a:off x="6497415" y="4094239"/>
              <a:ext cx="0" cy="2296350"/>
            </a:xfrm>
            <a:prstGeom prst="line">
              <a:avLst/>
            </a:prstGeom>
            <a:ln w="38100">
              <a:solidFill>
                <a:srgbClr val="226B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12"/>
            <p:cNvCxnSpPr/>
            <p:nvPr/>
          </p:nvCxnSpPr>
          <p:spPr>
            <a:xfrm>
              <a:off x="5854735" y="3329208"/>
              <a:ext cx="0" cy="2296350"/>
            </a:xfrm>
            <a:prstGeom prst="line">
              <a:avLst/>
            </a:prstGeom>
            <a:ln w="38100">
              <a:solidFill>
                <a:srgbClr val="50BE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13"/>
            <p:cNvCxnSpPr/>
            <p:nvPr/>
          </p:nvCxnSpPr>
          <p:spPr>
            <a:xfrm>
              <a:off x="5633797" y="4094239"/>
              <a:ext cx="0" cy="2296350"/>
            </a:xfrm>
            <a:prstGeom prst="line">
              <a:avLst/>
            </a:prstGeom>
            <a:ln w="38100">
              <a:solidFill>
                <a:srgbClr val="226B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>
          <a:xfrm>
            <a:off x="3110726" y="281851"/>
            <a:ext cx="62356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 SỐNG AN TOÀN </a:t>
            </a:r>
          </a:p>
          <a:p>
            <a:pPr algn="ctr"/>
            <a:r>
              <a:rPr lang="en-US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ĐẠI DỊCH COVID 19</a:t>
            </a:r>
          </a:p>
        </p:txBody>
      </p:sp>
      <p:pic>
        <p:nvPicPr>
          <p:cNvPr id="67" name="Picture 6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822" y="3244191"/>
            <a:ext cx="3218967" cy="755970"/>
          </a:xfrm>
          <a:prstGeom prst="rect">
            <a:avLst/>
          </a:prstGeom>
        </p:spPr>
      </p:pic>
      <p:pic>
        <p:nvPicPr>
          <p:cNvPr id="68" name="Picture 6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00" y="2261325"/>
            <a:ext cx="3036071" cy="762066"/>
          </a:xfrm>
          <a:prstGeom prst="rect">
            <a:avLst/>
          </a:prstGeom>
        </p:spPr>
      </p:pic>
      <p:pic>
        <p:nvPicPr>
          <p:cNvPr id="69" name="Picture 6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16" y="3294371"/>
            <a:ext cx="3218967" cy="755970"/>
          </a:xfrm>
          <a:prstGeom prst="rect">
            <a:avLst/>
          </a:prstGeom>
        </p:spPr>
      </p:pic>
      <p:pic>
        <p:nvPicPr>
          <p:cNvPr id="70" name="Picture 6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01" y="4029082"/>
            <a:ext cx="2548349" cy="762066"/>
          </a:xfrm>
          <a:prstGeom prst="rect">
            <a:avLst/>
          </a:prstGeom>
        </p:spPr>
      </p:pic>
      <p:pic>
        <p:nvPicPr>
          <p:cNvPr id="71" name="Picture 70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182" y="4029082"/>
            <a:ext cx="2499577" cy="755970"/>
          </a:xfrm>
          <a:prstGeom prst="rect">
            <a:avLst/>
          </a:prstGeom>
        </p:spPr>
      </p:pic>
      <p:pic>
        <p:nvPicPr>
          <p:cNvPr id="18" name="Picture 1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46" b="100000" l="0" r="9569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7688" y="72506"/>
            <a:ext cx="720312" cy="705823"/>
          </a:xfrm>
          <a:prstGeom prst="rect">
            <a:avLst/>
          </a:prstGeom>
        </p:spPr>
      </p:pic>
      <p:pic>
        <p:nvPicPr>
          <p:cNvPr id="3" name="Picture 2">
            <a:hlinkClick r:id="rId12" action="ppaction://hlinksldjump"/>
            <a:extLst>
              <a:ext uri="{FF2B5EF4-FFF2-40B4-BE49-F238E27FC236}">
                <a16:creationId xmlns:a16="http://schemas.microsoft.com/office/drawing/2014/main" id="{FFBEEE33-4C09-481D-9E13-F936D254B30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3513" y="5470928"/>
            <a:ext cx="1987468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69537" y="5288292"/>
            <a:ext cx="8982129" cy="138499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HẨU TRANG: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Đeo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khẩu trang vải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 xuyên tại nơi công cộng, nơi tập trung đông người; đeo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khẩu trang y tế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tại các cơ sở y tế, khu cách ly.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KT" descr="Desenho Vetorial De Médico Usando Uma Máscara | Desenho vetorial, Capa de  recados, Desenho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6" t="15975" r="6763" b="15016"/>
          <a:stretch/>
        </p:blipFill>
        <p:spPr bwMode="auto">
          <a:xfrm>
            <a:off x="9765040" y="4970249"/>
            <a:ext cx="1983652" cy="202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home 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65" y="184713"/>
            <a:ext cx="783773" cy="78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613619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57CEE3-C113-4C1C-9729-ADAEF3A80AA4}"/>
              </a:ext>
            </a:extLst>
          </p:cNvPr>
          <p:cNvSpPr txBox="1"/>
          <p:nvPr/>
        </p:nvSpPr>
        <p:spPr>
          <a:xfrm>
            <a:off x="369537" y="1229160"/>
            <a:ext cx="898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1:C</a:t>
            </a: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ác hoạt động xử lí thông tin gồm</a:t>
            </a: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1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9EF4E5F-4CF2-4010-994E-139E455C0439}"/>
              </a:ext>
            </a:extLst>
          </p:cNvPr>
          <p:cNvSpPr/>
          <p:nvPr/>
        </p:nvSpPr>
        <p:spPr>
          <a:xfrm>
            <a:off x="369537" y="2126109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Đầu vào, đầu ra.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20B6BAB-636B-442F-AF8E-E55F4D9D5392}"/>
              </a:ext>
            </a:extLst>
          </p:cNvPr>
          <p:cNvSpPr/>
          <p:nvPr/>
        </p:nvSpPr>
        <p:spPr>
          <a:xfrm>
            <a:off x="5960981" y="2185323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Thu nhận,lưu trữ</a:t>
            </a:r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, xử lí, </a:t>
            </a: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truyền thông tin.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009D394-C06B-4DB2-AA9A-113E42A6EE9B}"/>
              </a:ext>
            </a:extLst>
          </p:cNvPr>
          <p:cNvSpPr/>
          <p:nvPr/>
        </p:nvSpPr>
        <p:spPr>
          <a:xfrm>
            <a:off x="369537" y="3509375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endParaRPr lang="en-US" sz="28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C. Nhìn, nghe, suy đoán, kết luận.</a:t>
            </a: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C75F631-C19D-4FE9-8062-8623BA919F48}"/>
              </a:ext>
            </a:extLst>
          </p:cNvPr>
          <p:cNvSpPr/>
          <p:nvPr/>
        </p:nvSpPr>
        <p:spPr>
          <a:xfrm>
            <a:off x="5960981" y="3544246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D. Mở bài, thân bài, kết luận..                       </a:t>
            </a:r>
            <a:endParaRPr lang="en-US" sz="28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1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" grpId="0" animBg="1"/>
      <p:bldP spid="4" grpId="1" animBg="1"/>
      <p:bldP spid="49" grpId="0" animBg="1"/>
      <p:bldP spid="50" grpId="0" animBg="1"/>
      <p:bldP spid="50" grpId="1" animBg="1"/>
      <p:bldP spid="51" grpId="0" animBg="1"/>
      <p:bldP spid="5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146225" y="6037498"/>
            <a:ext cx="6086282" cy="64633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 TỤ TẬP</a:t>
            </a:r>
            <a:r>
              <a:rPr lang="vi-VN" sz="36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đông người.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" descr="Kết quả hình ảnh cho home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65" y="184713"/>
            <a:ext cx="783773" cy="78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048492" y="309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6C11C6-FD16-4B10-99D7-62064526455D}"/>
              </a:ext>
            </a:extLst>
          </p:cNvPr>
          <p:cNvSpPr txBox="1"/>
          <p:nvPr/>
        </p:nvSpPr>
        <p:spPr>
          <a:xfrm>
            <a:off x="729025" y="1285911"/>
            <a:ext cx="10553742" cy="150810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 tác ghi nhớ và cất giữ tài liệu của con người được xếp vào hoạt động nào trong quá trình xử lí thông tin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80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4EA2717-A02A-4E13-85FC-A36F075D2D2B}"/>
              </a:ext>
            </a:extLst>
          </p:cNvPr>
          <p:cNvSpPr/>
          <p:nvPr/>
        </p:nvSpPr>
        <p:spPr>
          <a:xfrm>
            <a:off x="691839" y="3236628"/>
            <a:ext cx="3610597" cy="10303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A.Thu nhận.                       </a:t>
            </a:r>
            <a:endParaRPr lang="en-US" sz="32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053CF4E-73A9-48F2-A1DF-53D109320791}"/>
              </a:ext>
            </a:extLst>
          </p:cNvPr>
          <p:cNvSpPr/>
          <p:nvPr/>
        </p:nvSpPr>
        <p:spPr>
          <a:xfrm>
            <a:off x="6385810" y="3228768"/>
            <a:ext cx="3610597" cy="10303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Lưu trữ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D154495-9399-42E3-B401-FBC3FC36B2CB}"/>
              </a:ext>
            </a:extLst>
          </p:cNvPr>
          <p:cNvSpPr/>
          <p:nvPr/>
        </p:nvSpPr>
        <p:spPr>
          <a:xfrm>
            <a:off x="667127" y="4583880"/>
            <a:ext cx="3720805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endParaRPr lang="en-US" sz="32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C. Xử lý</a:t>
            </a: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</a:t>
            </a:r>
            <a:endParaRPr lang="en-US" sz="32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73F9E4E-EABB-4804-9B63-DE2DBBAB39AB}"/>
              </a:ext>
            </a:extLst>
          </p:cNvPr>
          <p:cNvSpPr/>
          <p:nvPr/>
        </p:nvSpPr>
        <p:spPr>
          <a:xfrm>
            <a:off x="6385810" y="4583499"/>
            <a:ext cx="3720804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32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D. Truyền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thông tin </a:t>
            </a:r>
            <a:r>
              <a:rPr lang="en-US" sz="32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</a:t>
            </a:r>
            <a:endParaRPr lang="en-US" sz="32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2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7" grpId="1" animBg="1"/>
      <p:bldP spid="48" grpId="0" animBg="1"/>
      <p:bldP spid="49" grpId="0" animBg="1"/>
      <p:bldP spid="49" grpId="1" animBg="1"/>
      <p:bldP spid="50" grpId="0" animBg="1"/>
      <p:bldP spid="5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Kết quả hình ảnh cho virut corona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4" t="20229" r="28889" b="18928"/>
          <a:stretch/>
        </p:blipFill>
        <p:spPr bwMode="auto">
          <a:xfrm>
            <a:off x="90833" y="5322300"/>
            <a:ext cx="635327" cy="61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791818" y="5005196"/>
            <a:ext cx="9778026" cy="181588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HỬ KHUẨN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 tay thường xuyên bằng xà phòng hoặc dung dịch sát khuẩn tay. Vệ sinh các bề mặt/ vật dụng thường xuyên tiếp xúc (tay nắm cửa, điện thoại, máy tính bảng, mặt bàn, ghế…). Giữ vệ sinh, lau rửa và để nhà cửa thông thoáng.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KK" descr="Hình ảnh Biểu Tượng Vector Phun Thuốc Khử Trùng, Clipart Y Tế, Hình Minh  Họa, Xịt Nước Vector và PNG với nền trong suốt để tải xuống miễn phí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1719" y1="16406" x2="67969" y2="24531"/>
                        <a14:foregroundMark x1="47656" y1="30938" x2="36563" y2="34688"/>
                        <a14:foregroundMark x1="58125" y1="15469" x2="60781" y2="29219"/>
                        <a14:foregroundMark x1="67031" y1="25313" x2="67500" y2="30156"/>
                        <a14:foregroundMark x1="36406" y1="48906" x2="45938" y2="44219"/>
                        <a14:foregroundMark x1="46250" y1="35313" x2="48750" y2="38594"/>
                        <a14:foregroundMark x1="35938" y1="36250" x2="40156" y2="46094"/>
                        <a14:foregroundMark x1="49219" y1="26875" x2="49219" y2="3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3" t="12135" r="18646" b="12865"/>
          <a:stretch/>
        </p:blipFill>
        <p:spPr bwMode="auto">
          <a:xfrm>
            <a:off x="10680609" y="4746676"/>
            <a:ext cx="1376504" cy="190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Kết quả hình ảnh cho home 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218" y="4703"/>
            <a:ext cx="783773" cy="78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562417" y="8385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0" y="614691"/>
            <a:ext cx="2744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524000" y="367041"/>
            <a:ext cx="2744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15"/>
          <p:cNvSpPr>
            <a:spLocks noChangeArrowheads="1"/>
          </p:cNvSpPr>
          <p:nvPr/>
        </p:nvSpPr>
        <p:spPr bwMode="auto">
          <a:xfrm>
            <a:off x="1676400" y="519441"/>
            <a:ext cx="2744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AE14596-1281-41ED-AA25-E843C966CE09}"/>
              </a:ext>
            </a:extLst>
          </p:cNvPr>
          <p:cNvSpPr txBox="1"/>
          <p:nvPr/>
        </p:nvSpPr>
        <p:spPr>
          <a:xfrm>
            <a:off x="408496" y="815448"/>
            <a:ext cx="11236618" cy="135421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của việc nhìn thấy hoặc nghe thấy ở con người được xếp vào hoạt động nào trong quá trình xử lí thông tin?</a:t>
            </a:r>
          </a:p>
          <a:p>
            <a:endParaRPr lang="en-US" sz="18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A3C8548-634E-44D4-8ECC-B940286CD931}"/>
              </a:ext>
            </a:extLst>
          </p:cNvPr>
          <p:cNvSpPr/>
          <p:nvPr/>
        </p:nvSpPr>
        <p:spPr>
          <a:xfrm>
            <a:off x="824379" y="2359783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Thu nhận.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B061109-14E0-484B-BD35-60D5F336990A}"/>
              </a:ext>
            </a:extLst>
          </p:cNvPr>
          <p:cNvSpPr/>
          <p:nvPr/>
        </p:nvSpPr>
        <p:spPr>
          <a:xfrm>
            <a:off x="6303391" y="2464605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Xử lý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8A4FD72-0A94-4374-8039-19BE23F3FF21}"/>
              </a:ext>
            </a:extLst>
          </p:cNvPr>
          <p:cNvSpPr/>
          <p:nvPr/>
        </p:nvSpPr>
        <p:spPr>
          <a:xfrm>
            <a:off x="824379" y="3719685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C.Lưu Trữ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E0ED32A-9237-4C40-8CC5-B9C3F1825C93}"/>
              </a:ext>
            </a:extLst>
          </p:cNvPr>
          <p:cNvSpPr/>
          <p:nvPr/>
        </p:nvSpPr>
        <p:spPr>
          <a:xfrm>
            <a:off x="6356394" y="3741991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D. Truyền thông tin.</a:t>
            </a:r>
            <a:endParaRPr lang="en-US" sz="28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22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3" grpId="0" animBg="1"/>
      <p:bldP spid="54" grpId="0" animBg="1"/>
      <p:bldP spid="54" grpId="1" animBg="1"/>
      <p:bldP spid="56" grpId="0" animBg="1"/>
      <p:bldP spid="56" grpId="1" animBg="1"/>
      <p:bldP spid="57" grpId="0" animBg="1"/>
      <p:bldP spid="5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414141" y="5136087"/>
            <a:ext cx="8128285" cy="148117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HOẢNG CÁCH</a:t>
            </a:r>
            <a:r>
              <a:rPr lang="vi-VN" sz="32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Giữ khoảng cách khi tiếp xúc với người khác.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C"/>
          <p:cNvPicPr>
            <a:picLocks noChangeAspect="1"/>
          </p:cNvPicPr>
          <p:nvPr/>
        </p:nvPicPr>
        <p:blipFill>
          <a:blip r:embed="rId3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1068" y="5056040"/>
            <a:ext cx="2109503" cy="1352019"/>
          </a:xfrm>
          <a:prstGeom prst="rect">
            <a:avLst/>
          </a:prstGeom>
        </p:spPr>
      </p:pic>
      <p:pic>
        <p:nvPicPr>
          <p:cNvPr id="25" name="Picture 2" descr="Kết quả hình ảnh cho home 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479" y="38204"/>
            <a:ext cx="783773" cy="78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755036" y="6720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755036" y="6189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A7F4600-4AB0-4C83-AEF0-C1B8F6F32C1D}"/>
              </a:ext>
            </a:extLst>
          </p:cNvPr>
          <p:cNvSpPr txBox="1"/>
          <p:nvPr/>
        </p:nvSpPr>
        <p:spPr>
          <a:xfrm>
            <a:off x="124997" y="973634"/>
            <a:ext cx="11532230" cy="12311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thao tác lập luận, giải thích, phân tích, phán đoán, tưởng tượng,... của con người được xếp vào hoạt động nào trong quá trình xử lí thông tin?</a:t>
            </a:r>
          </a:p>
          <a:p>
            <a:endParaRPr lang="en-US" sz="1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E2FD7CB-687A-44F7-B3C1-3530AAA05A8B}"/>
              </a:ext>
            </a:extLst>
          </p:cNvPr>
          <p:cNvSpPr/>
          <p:nvPr/>
        </p:nvSpPr>
        <p:spPr>
          <a:xfrm>
            <a:off x="628414" y="2498295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Thu nhận.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BE5ABCD-F8AB-4DBA-9C91-195C262F3C95}"/>
              </a:ext>
            </a:extLst>
          </p:cNvPr>
          <p:cNvSpPr/>
          <p:nvPr/>
        </p:nvSpPr>
        <p:spPr>
          <a:xfrm>
            <a:off x="6073555" y="2524463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Lưu trữ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6F448EB1-FC60-4AB1-8975-380D8979F668}"/>
              </a:ext>
            </a:extLst>
          </p:cNvPr>
          <p:cNvSpPr/>
          <p:nvPr/>
        </p:nvSpPr>
        <p:spPr>
          <a:xfrm>
            <a:off x="628414" y="3810717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endParaRPr lang="en-US" sz="28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C.Xử lý.</a:t>
            </a: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11253A2-8D94-45EB-BE5E-464F9669562D}"/>
              </a:ext>
            </a:extLst>
          </p:cNvPr>
          <p:cNvSpPr/>
          <p:nvPr/>
        </p:nvSpPr>
        <p:spPr>
          <a:xfrm>
            <a:off x="6073555" y="3863052"/>
            <a:ext cx="366002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D. Truyền thông tin.                       </a:t>
            </a:r>
            <a:endParaRPr lang="en-US" sz="28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xit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2" animBg="1"/>
      <p:bldP spid="48" grpId="3" animBg="1"/>
      <p:bldP spid="49" grpId="0" animBg="1"/>
      <p:bldP spid="49" grpId="1" animBg="1"/>
      <p:bldP spid="50" grpId="0" animBg="1"/>
      <p:bldP spid="51" grpId="0" animBg="1"/>
      <p:bldP spid="5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23570" y="5150014"/>
            <a:ext cx="11002780" cy="156966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BÁO Y TẾ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khai báo y tế trên App NCOVI; cài đặt ứng dụng BlueZone để được cảnh báo nguy cơ lây nhiễm COVID-19.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" descr="Kết quả hình ảnh cho home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932" y="110239"/>
            <a:ext cx="783773" cy="7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446460" y="110239"/>
            <a:ext cx="1066800" cy="52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3BEF773-DD41-4544-9E28-EE356A28EFD6}"/>
              </a:ext>
            </a:extLst>
          </p:cNvPr>
          <p:cNvSpPr txBox="1"/>
          <p:nvPr/>
        </p:nvSpPr>
        <p:spPr>
          <a:xfrm>
            <a:off x="1004967" y="1072452"/>
            <a:ext cx="9739562" cy="10772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5: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bị nào sau đây của máy tính được ví như bộ não của con người?</a:t>
            </a:r>
            <a:endParaRPr lang="en-US" sz="320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E628854-C5F0-42D0-BCCA-998A07DAC7C5}"/>
              </a:ext>
            </a:extLst>
          </p:cNvPr>
          <p:cNvSpPr/>
          <p:nvPr/>
        </p:nvSpPr>
        <p:spPr>
          <a:xfrm>
            <a:off x="1660568" y="2446647"/>
            <a:ext cx="3043533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Màn hình .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3830D8B-3EEE-44A5-ABDE-E7117C70C6A5}"/>
              </a:ext>
            </a:extLst>
          </p:cNvPr>
          <p:cNvSpPr/>
          <p:nvPr/>
        </p:nvSpPr>
        <p:spPr>
          <a:xfrm>
            <a:off x="6250369" y="2446586"/>
            <a:ext cx="3043533" cy="10772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Chuột  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8C48C8F-1058-4459-9144-C1F8352B35A1}"/>
              </a:ext>
            </a:extLst>
          </p:cNvPr>
          <p:cNvSpPr/>
          <p:nvPr/>
        </p:nvSpPr>
        <p:spPr>
          <a:xfrm>
            <a:off x="1565280" y="3762490"/>
            <a:ext cx="3319292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endParaRPr lang="en-US" sz="28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C. Bàn phím.</a:t>
            </a:r>
          </a:p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</a:t>
            </a:r>
            <a:endParaRPr lang="en-US" sz="2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14735F8-38A5-47E9-8E76-7DC62AD9CF5F}"/>
              </a:ext>
            </a:extLst>
          </p:cNvPr>
          <p:cNvSpPr/>
          <p:nvPr/>
        </p:nvSpPr>
        <p:spPr>
          <a:xfrm>
            <a:off x="6250369" y="3818208"/>
            <a:ext cx="3043533" cy="1018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210" algn="just">
              <a:lnSpc>
                <a:spcPct val="115000"/>
              </a:lnSpc>
              <a:spcBef>
                <a:spcPts val="12600"/>
              </a:spcBef>
              <a:tabLst>
                <a:tab pos="527050" algn="l"/>
              </a:tabLst>
            </a:pP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D. CPU</a:t>
            </a:r>
            <a:endParaRPr lang="en-US" sz="28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0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9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9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28DDCCC-35EC-484B-A1BD-7B50E680A959}"/>
              </a:ext>
            </a:extLst>
          </p:cNvPr>
          <p:cNvGrpSpPr/>
          <p:nvPr/>
        </p:nvGrpSpPr>
        <p:grpSpPr>
          <a:xfrm flipH="1">
            <a:off x="0" y="2910"/>
            <a:ext cx="12192000" cy="6858000"/>
            <a:chOff x="0" y="0"/>
            <a:chExt cx="12192000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223FE91-40CE-41E3-BD1B-DD917C28CF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759C87-A32F-461F-9F64-2A1EACE0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51444" y="0"/>
              <a:ext cx="6940556" cy="68580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5"/>
          <a:stretch/>
        </p:blipFill>
        <p:spPr>
          <a:xfrm>
            <a:off x="3809991" y="0"/>
            <a:ext cx="4932242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25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3755CA2-539B-4CA0-8FAB-59B986309F35}"/>
              </a:ext>
            </a:extLst>
          </p:cNvPr>
          <p:cNvGrpSpPr/>
          <p:nvPr/>
        </p:nvGrpSpPr>
        <p:grpSpPr>
          <a:xfrm flipH="1">
            <a:off x="0" y="-64490"/>
            <a:ext cx="12192000" cy="6858000"/>
            <a:chOff x="0" y="0"/>
            <a:chExt cx="12192000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7A58DD9-DB4F-4BF0-827C-7E17FCF79B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C99C66-C68A-492B-8A1A-7739557CED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51444" y="0"/>
              <a:ext cx="6940556" cy="685800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2B5E6BF-538F-4859-877B-3460D5FC9A16}"/>
              </a:ext>
            </a:extLst>
          </p:cNvPr>
          <p:cNvSpPr txBox="1"/>
          <p:nvPr/>
        </p:nvSpPr>
        <p:spPr>
          <a:xfrm>
            <a:off x="2542337" y="1078472"/>
            <a:ext cx="5761128" cy="75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40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 dẫn tự học ở nhà</a:t>
            </a:r>
            <a:endParaRPr lang="en-US" sz="4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F626A6-49CB-4944-B207-C3BE8EAF2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6864" y="-237171"/>
            <a:ext cx="2833780" cy="26312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EAE793-F4F4-472D-B4E2-62D1DA70F4D9}"/>
              </a:ext>
            </a:extLst>
          </p:cNvPr>
          <p:cNvSpPr txBox="1"/>
          <p:nvPr/>
        </p:nvSpPr>
        <p:spPr>
          <a:xfrm>
            <a:off x="970049" y="2702262"/>
            <a:ext cx="86236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6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Mỗi nhóm:</a:t>
            </a:r>
          </a:p>
          <a:p>
            <a:endParaRPr lang="nb-NO" sz="3600" b="1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nb-NO" sz="3600">
                <a:latin typeface="Times New Roman" panose="02020603050405020304" pitchFamily="18" charset="0"/>
                <a:ea typeface="Calibri" panose="020F0502020204030204" pitchFamily="34" charset="0"/>
              </a:rPr>
              <a:t>+T</a:t>
            </a:r>
            <a:r>
              <a:rPr lang="nb-NO" sz="36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ìm ví dụ bổ sung thêm cho các bài tập;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5601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64ABFAF-644B-41C4-94C5-A6658FCA2B53}"/>
              </a:ext>
            </a:extLst>
          </p:cNvPr>
          <p:cNvGrpSpPr/>
          <p:nvPr/>
        </p:nvGrpSpPr>
        <p:grpSpPr>
          <a:xfrm flipH="1">
            <a:off x="0" y="-96417"/>
            <a:ext cx="12192000" cy="6858000"/>
            <a:chOff x="0" y="0"/>
            <a:chExt cx="12192000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F6E408-5AD3-4EFE-BBA9-2D6FA4C8B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93E7DA5-7148-4333-ABB0-C1EDD8C8F9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51444" y="0"/>
              <a:ext cx="6940556" cy="6858000"/>
            </a:xfrm>
            <a:prstGeom prst="rect">
              <a:avLst/>
            </a:prstGeom>
          </p:spPr>
        </p:pic>
      </p:grp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1A98A5D1-3046-400A-81D2-85B911B9C8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084537"/>
              </p:ext>
            </p:extLst>
          </p:nvPr>
        </p:nvGraphicFramePr>
        <p:xfrm>
          <a:off x="2079885" y="2368747"/>
          <a:ext cx="123825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835" imgH="152202" progId="Equation.DSMT4">
                  <p:embed/>
                </p:oleObj>
              </mc:Choice>
              <mc:Fallback>
                <p:oleObj name="Equation" r:id="rId4" imgW="126835" imgH="15220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885" y="2368747"/>
                        <a:ext cx="123825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8B016B77-C7C9-4C98-ABF9-67409434B5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9789622" y="4470857"/>
            <a:ext cx="2105811" cy="205363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8BD9838-DE76-45BC-A294-F3D5D2AE53CB}"/>
              </a:ext>
            </a:extLst>
          </p:cNvPr>
          <p:cNvSpPr txBox="1"/>
          <p:nvPr/>
        </p:nvSpPr>
        <p:spPr>
          <a:xfrm>
            <a:off x="1250139" y="1905146"/>
            <a:ext cx="9691722" cy="2053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nb-NO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Làm bài tập 2.11 – 2.18 SBT Tin học trang 9, 10, 11;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nb-NO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Xem trước nội dung bài 3: Thông tin trong máy tính;</a:t>
            </a:r>
            <a:endParaRPr lang="en-US" sz="32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nb-NO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Xem trước các thiết bị máy tính ở nhà (nếu có).</a:t>
            </a:r>
            <a:endParaRPr lang="en-US" sz="32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FC8A6F-B8FB-459E-B7B0-23691E7BE3EB}"/>
              </a:ext>
            </a:extLst>
          </p:cNvPr>
          <p:cNvSpPr txBox="1"/>
          <p:nvPr/>
        </p:nvSpPr>
        <p:spPr>
          <a:xfrm>
            <a:off x="2868380" y="712923"/>
            <a:ext cx="5761128" cy="75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40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 dẫn tự học ở nhà</a:t>
            </a:r>
            <a:endParaRPr lang="en-US" sz="4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44817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317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82675" y="314860"/>
            <a:ext cx="3212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SẠCH</a:t>
            </a:r>
          </a:p>
          <a:p>
            <a:pPr algn="ctr"/>
            <a:r>
              <a:rPr lang="en-US" sz="4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11" name="Picture 11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11" y="21786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637457" y="5123798"/>
            <a:ext cx="1727927" cy="2342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9200453" y="5062699"/>
            <a:ext cx="1715896" cy="214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5396279" y="5227721"/>
            <a:ext cx="2589561" cy="1773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10649414" y="1707823"/>
            <a:ext cx="328167" cy="11813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4248134" y="5310300"/>
            <a:ext cx="1303137" cy="13031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888679" y="998238"/>
            <a:ext cx="399481" cy="69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7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169FBD6-8270-4BE7-B416-0036A24A960B}"/>
              </a:ext>
            </a:extLst>
          </p:cNvPr>
          <p:cNvGrpSpPr/>
          <p:nvPr/>
        </p:nvGrpSpPr>
        <p:grpSpPr>
          <a:xfrm flipH="1">
            <a:off x="0" y="-96417"/>
            <a:ext cx="12192000" cy="6858000"/>
            <a:chOff x="0" y="0"/>
            <a:chExt cx="12192000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FF202EB-9B47-453E-97CF-3C054F84F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1" r="22301"/>
            <a:stretch>
              <a:fillRect/>
            </a:stretch>
          </p:blipFill>
          <p:spPr>
            <a:xfrm>
              <a:off x="0" y="0"/>
              <a:ext cx="5422900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C8034B9-4108-4D98-9955-AA78A30FAF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/>
            <a:stretch>
              <a:fillRect/>
            </a:stretch>
          </p:blipFill>
          <p:spPr>
            <a:xfrm>
              <a:off x="5251444" y="0"/>
              <a:ext cx="6940556" cy="6858000"/>
            </a:xfrm>
            <a:prstGeom prst="rect">
              <a:avLst/>
            </a:prstGeom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78B0C91-1292-40E9-9DB0-A58E6F8C2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59" y="399928"/>
            <a:ext cx="1101330" cy="91452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5F0E043-6F3F-424F-8E66-CA300C639F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439"/>
          <a:stretch/>
        </p:blipFill>
        <p:spPr>
          <a:xfrm>
            <a:off x="9718823" y="4506444"/>
            <a:ext cx="2411107" cy="2032500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5A0723AB-D5D9-486D-94E7-CC67D57C7A5C}"/>
              </a:ext>
            </a:extLst>
          </p:cNvPr>
          <p:cNvSpPr/>
          <p:nvPr/>
        </p:nvSpPr>
        <p:spPr>
          <a:xfrm>
            <a:off x="215900" y="266700"/>
            <a:ext cx="11760200" cy="6273800"/>
          </a:xfrm>
          <a:custGeom>
            <a:avLst/>
            <a:gdLst>
              <a:gd name="connsiteX0" fmla="*/ 0 w 11760200"/>
              <a:gd name="connsiteY0" fmla="*/ 6273800 h 6273800"/>
              <a:gd name="connsiteX1" fmla="*/ 660400 w 11760200"/>
              <a:gd name="connsiteY1" fmla="*/ 5003800 h 6273800"/>
              <a:gd name="connsiteX2" fmla="*/ 2628900 w 11760200"/>
              <a:gd name="connsiteY2" fmla="*/ 5029200 h 6273800"/>
              <a:gd name="connsiteX3" fmla="*/ 3568700 w 11760200"/>
              <a:gd name="connsiteY3" fmla="*/ 3810000 h 6273800"/>
              <a:gd name="connsiteX4" fmla="*/ 5435600 w 11760200"/>
              <a:gd name="connsiteY4" fmla="*/ 3352800 h 6273800"/>
              <a:gd name="connsiteX5" fmla="*/ 6870700 w 11760200"/>
              <a:gd name="connsiteY5" fmla="*/ 2095500 h 6273800"/>
              <a:gd name="connsiteX6" fmla="*/ 8966200 w 11760200"/>
              <a:gd name="connsiteY6" fmla="*/ 2095500 h 6273800"/>
              <a:gd name="connsiteX7" fmla="*/ 10579100 w 11760200"/>
              <a:gd name="connsiteY7" fmla="*/ 1168400 h 6273800"/>
              <a:gd name="connsiteX8" fmla="*/ 10147300 w 11760200"/>
              <a:gd name="connsiteY8" fmla="*/ 990600 h 6273800"/>
              <a:gd name="connsiteX9" fmla="*/ 11760200 w 11760200"/>
              <a:gd name="connsiteY9" fmla="*/ 0 h 6273800"/>
              <a:gd name="connsiteX0" fmla="*/ 0 w 11760200"/>
              <a:gd name="connsiteY0" fmla="*/ 6273800 h 6273800"/>
              <a:gd name="connsiteX1" fmla="*/ 660400 w 11760200"/>
              <a:gd name="connsiteY1" fmla="*/ 5003800 h 6273800"/>
              <a:gd name="connsiteX2" fmla="*/ 2628900 w 11760200"/>
              <a:gd name="connsiteY2" fmla="*/ 5029200 h 6273800"/>
              <a:gd name="connsiteX3" fmla="*/ 3568700 w 11760200"/>
              <a:gd name="connsiteY3" fmla="*/ 3810000 h 6273800"/>
              <a:gd name="connsiteX4" fmla="*/ 5435600 w 11760200"/>
              <a:gd name="connsiteY4" fmla="*/ 3352800 h 6273800"/>
              <a:gd name="connsiteX5" fmla="*/ 6870700 w 11760200"/>
              <a:gd name="connsiteY5" fmla="*/ 2095500 h 6273800"/>
              <a:gd name="connsiteX6" fmla="*/ 8966200 w 11760200"/>
              <a:gd name="connsiteY6" fmla="*/ 2095500 h 6273800"/>
              <a:gd name="connsiteX7" fmla="*/ 9588500 w 11760200"/>
              <a:gd name="connsiteY7" fmla="*/ 1193800 h 6273800"/>
              <a:gd name="connsiteX8" fmla="*/ 10147300 w 11760200"/>
              <a:gd name="connsiteY8" fmla="*/ 990600 h 6273800"/>
              <a:gd name="connsiteX9" fmla="*/ 11760200 w 11760200"/>
              <a:gd name="connsiteY9" fmla="*/ 0 h 6273800"/>
              <a:gd name="connsiteX0" fmla="*/ 0 w 11760200"/>
              <a:gd name="connsiteY0" fmla="*/ 6273800 h 6273800"/>
              <a:gd name="connsiteX1" fmla="*/ 660400 w 11760200"/>
              <a:gd name="connsiteY1" fmla="*/ 5003800 h 6273800"/>
              <a:gd name="connsiteX2" fmla="*/ 2628900 w 11760200"/>
              <a:gd name="connsiteY2" fmla="*/ 5029200 h 6273800"/>
              <a:gd name="connsiteX3" fmla="*/ 3568700 w 11760200"/>
              <a:gd name="connsiteY3" fmla="*/ 3810000 h 6273800"/>
              <a:gd name="connsiteX4" fmla="*/ 5435600 w 11760200"/>
              <a:gd name="connsiteY4" fmla="*/ 3352800 h 6273800"/>
              <a:gd name="connsiteX5" fmla="*/ 6870700 w 11760200"/>
              <a:gd name="connsiteY5" fmla="*/ 2095500 h 6273800"/>
              <a:gd name="connsiteX6" fmla="*/ 8966200 w 11760200"/>
              <a:gd name="connsiteY6" fmla="*/ 2095500 h 6273800"/>
              <a:gd name="connsiteX7" fmla="*/ 9588500 w 11760200"/>
              <a:gd name="connsiteY7" fmla="*/ 1193800 h 6273800"/>
              <a:gd name="connsiteX8" fmla="*/ 11760200 w 11760200"/>
              <a:gd name="connsiteY8" fmla="*/ 0 h 6273800"/>
              <a:gd name="connsiteX0" fmla="*/ 0 w 11760200"/>
              <a:gd name="connsiteY0" fmla="*/ 6273800 h 6273800"/>
              <a:gd name="connsiteX1" fmla="*/ 660400 w 11760200"/>
              <a:gd name="connsiteY1" fmla="*/ 5003800 h 6273800"/>
              <a:gd name="connsiteX2" fmla="*/ 2628900 w 11760200"/>
              <a:gd name="connsiteY2" fmla="*/ 5029200 h 6273800"/>
              <a:gd name="connsiteX3" fmla="*/ 3568700 w 11760200"/>
              <a:gd name="connsiteY3" fmla="*/ 3810000 h 6273800"/>
              <a:gd name="connsiteX4" fmla="*/ 5435600 w 11760200"/>
              <a:gd name="connsiteY4" fmla="*/ 3352800 h 6273800"/>
              <a:gd name="connsiteX5" fmla="*/ 6870700 w 11760200"/>
              <a:gd name="connsiteY5" fmla="*/ 2095500 h 6273800"/>
              <a:gd name="connsiteX6" fmla="*/ 8966200 w 11760200"/>
              <a:gd name="connsiteY6" fmla="*/ 2095500 h 6273800"/>
              <a:gd name="connsiteX7" fmla="*/ 10083800 w 11760200"/>
              <a:gd name="connsiteY7" fmla="*/ 736600 h 6273800"/>
              <a:gd name="connsiteX8" fmla="*/ 11760200 w 11760200"/>
              <a:gd name="connsiteY8" fmla="*/ 0 h 6273800"/>
              <a:gd name="connsiteX0" fmla="*/ 0 w 11760200"/>
              <a:gd name="connsiteY0" fmla="*/ 6273800 h 6273800"/>
              <a:gd name="connsiteX1" fmla="*/ 660400 w 11760200"/>
              <a:gd name="connsiteY1" fmla="*/ 5003800 h 6273800"/>
              <a:gd name="connsiteX2" fmla="*/ 2628900 w 11760200"/>
              <a:gd name="connsiteY2" fmla="*/ 5029200 h 6273800"/>
              <a:gd name="connsiteX3" fmla="*/ 3568700 w 11760200"/>
              <a:gd name="connsiteY3" fmla="*/ 3810000 h 6273800"/>
              <a:gd name="connsiteX4" fmla="*/ 5435600 w 11760200"/>
              <a:gd name="connsiteY4" fmla="*/ 3352800 h 6273800"/>
              <a:gd name="connsiteX5" fmla="*/ 6870700 w 11760200"/>
              <a:gd name="connsiteY5" fmla="*/ 2095500 h 6273800"/>
              <a:gd name="connsiteX6" fmla="*/ 8966200 w 11760200"/>
              <a:gd name="connsiteY6" fmla="*/ 2095500 h 6273800"/>
              <a:gd name="connsiteX7" fmla="*/ 9982200 w 11760200"/>
              <a:gd name="connsiteY7" fmla="*/ 673100 h 6273800"/>
              <a:gd name="connsiteX8" fmla="*/ 11760200 w 11760200"/>
              <a:gd name="connsiteY8" fmla="*/ 0 h 6273800"/>
              <a:gd name="connsiteX0" fmla="*/ 0 w 11760200"/>
              <a:gd name="connsiteY0" fmla="*/ 6273800 h 6273800"/>
              <a:gd name="connsiteX1" fmla="*/ 838200 w 11760200"/>
              <a:gd name="connsiteY1" fmla="*/ 5232400 h 6273800"/>
              <a:gd name="connsiteX2" fmla="*/ 2628900 w 11760200"/>
              <a:gd name="connsiteY2" fmla="*/ 5029200 h 6273800"/>
              <a:gd name="connsiteX3" fmla="*/ 3568700 w 11760200"/>
              <a:gd name="connsiteY3" fmla="*/ 3810000 h 6273800"/>
              <a:gd name="connsiteX4" fmla="*/ 5435600 w 11760200"/>
              <a:gd name="connsiteY4" fmla="*/ 3352800 h 6273800"/>
              <a:gd name="connsiteX5" fmla="*/ 6870700 w 11760200"/>
              <a:gd name="connsiteY5" fmla="*/ 2095500 h 6273800"/>
              <a:gd name="connsiteX6" fmla="*/ 8966200 w 11760200"/>
              <a:gd name="connsiteY6" fmla="*/ 2095500 h 6273800"/>
              <a:gd name="connsiteX7" fmla="*/ 9982200 w 11760200"/>
              <a:gd name="connsiteY7" fmla="*/ 673100 h 6273800"/>
              <a:gd name="connsiteX8" fmla="*/ 11760200 w 11760200"/>
              <a:gd name="connsiteY8" fmla="*/ 0 h 627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0200" h="6273800">
                <a:moveTo>
                  <a:pt x="0" y="6273800"/>
                </a:moveTo>
                <a:cubicBezTo>
                  <a:pt x="111125" y="5742516"/>
                  <a:pt x="400050" y="5439833"/>
                  <a:pt x="838200" y="5232400"/>
                </a:cubicBezTo>
                <a:cubicBezTo>
                  <a:pt x="1276350" y="5024967"/>
                  <a:pt x="2173817" y="5266267"/>
                  <a:pt x="2628900" y="5029200"/>
                </a:cubicBezTo>
                <a:cubicBezTo>
                  <a:pt x="3083983" y="4792133"/>
                  <a:pt x="3100917" y="4089400"/>
                  <a:pt x="3568700" y="3810000"/>
                </a:cubicBezTo>
                <a:cubicBezTo>
                  <a:pt x="4036483" y="3530600"/>
                  <a:pt x="4885267" y="3638550"/>
                  <a:pt x="5435600" y="3352800"/>
                </a:cubicBezTo>
                <a:cubicBezTo>
                  <a:pt x="5985933" y="3067050"/>
                  <a:pt x="6282267" y="2305050"/>
                  <a:pt x="6870700" y="2095500"/>
                </a:cubicBezTo>
                <a:cubicBezTo>
                  <a:pt x="7459133" y="1885950"/>
                  <a:pt x="8447617" y="2332567"/>
                  <a:pt x="8966200" y="2095500"/>
                </a:cubicBezTo>
                <a:cubicBezTo>
                  <a:pt x="9484783" y="1858433"/>
                  <a:pt x="9516533" y="1022350"/>
                  <a:pt x="9982200" y="673100"/>
                </a:cubicBezTo>
                <a:cubicBezTo>
                  <a:pt x="10447867" y="323850"/>
                  <a:pt x="11307763" y="248708"/>
                  <a:pt x="11760200" y="0"/>
                </a:cubicBezTo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+mj-lt"/>
                <a:ea typeface="汉仪夏日体W" panose="00020600040101010101" pitchFamily="18" charset="-122"/>
                <a:sym typeface="HYXiaRiTiW" panose="00020600040101010101" pitchFamily="18" charset="-122"/>
              </a:rPr>
              <a:t> </a:t>
            </a:r>
          </a:p>
          <a:p>
            <a:pPr algn="ctr"/>
            <a:endParaRPr lang="zh-CN" altLang="en-US" dirty="0">
              <a:latin typeface="+mj-lt"/>
              <a:ea typeface="汉仪夏日体W" panose="00020600040101010101" pitchFamily="18" charset="-122"/>
              <a:sym typeface="HYXiaRiTiW" panose="00020600040101010101" pitchFamily="18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B9575FB-29F3-4604-9B59-9307783AA15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566" b="19126"/>
          <a:stretch/>
        </p:blipFill>
        <p:spPr>
          <a:xfrm rot="5126995" flipV="1">
            <a:off x="1329423" y="3777475"/>
            <a:ext cx="1656699" cy="160262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7AC1A5C-A52C-483C-9A1D-CB336CDFE6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566" b="19126"/>
          <a:stretch/>
        </p:blipFill>
        <p:spPr>
          <a:xfrm rot="5126995" flipV="1">
            <a:off x="4009690" y="2156569"/>
            <a:ext cx="1656699" cy="160262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E1E040F-46AB-465D-A875-86C9E504CB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566" b="19126"/>
          <a:stretch/>
        </p:blipFill>
        <p:spPr>
          <a:xfrm rot="5126995" flipV="1">
            <a:off x="7741077" y="785304"/>
            <a:ext cx="1656699" cy="160262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1487990" y="1586616"/>
            <a:ext cx="9703174" cy="3447261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en-US" sz="4000" b="1">
                <a:ln w="6600">
                  <a:solidFill>
                    <a:schemeClr val="accent2"/>
                  </a:solidFill>
                  <a:prstDash val="solid"/>
                </a:ln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Thank you</a:t>
            </a:r>
          </a:p>
          <a:p>
            <a:pPr algn="ctr"/>
            <a:r>
              <a:rPr lang="en-US" sz="4000" b="1">
                <a:ln w="6600">
                  <a:solidFill>
                    <a:schemeClr val="accent2"/>
                  </a:solidFill>
                  <a:prstDash val="solid"/>
                </a:ln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for watching</a:t>
            </a:r>
            <a:endParaRPr lang="en-US" sz="4000" b="1" dirty="0">
              <a:ln w="6600">
                <a:solidFill>
                  <a:schemeClr val="accent2"/>
                </a:solidFill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895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8267" flipH="1">
            <a:off x="8222845" y="5389945"/>
            <a:ext cx="387373" cy="1394540"/>
          </a:xfrm>
          <a:prstGeom prst="rect">
            <a:avLst/>
          </a:prstGeom>
        </p:spPr>
      </p:pic>
      <p:sp>
        <p:nvSpPr>
          <p:cNvPr id="41" name="8-Point Star 40">
            <a:hlinkClick r:id="rId10" action="ppaction://hlinksldjump"/>
          </p:cNvPr>
          <p:cNvSpPr/>
          <p:nvPr/>
        </p:nvSpPr>
        <p:spPr>
          <a:xfrm>
            <a:off x="7990047" y="4986060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3409679" y="5477607"/>
            <a:ext cx="1157288" cy="15692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13">
            <a:off x="10249501" y="5187014"/>
            <a:ext cx="1356360" cy="16954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1182">
            <a:off x="5248567" y="5513609"/>
            <a:ext cx="1237383" cy="123738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386" y="5446329"/>
            <a:ext cx="1717727" cy="1176525"/>
          </a:xfrm>
          <a:prstGeom prst="rect">
            <a:avLst/>
          </a:prstGeom>
        </p:spPr>
      </p:pic>
      <p:sp>
        <p:nvSpPr>
          <p:cNvPr id="49" name="8-Point Star 48">
            <a:hlinkClick r:id="rId16" action="ppaction://hlinksldjump"/>
          </p:cNvPr>
          <p:cNvSpPr/>
          <p:nvPr/>
        </p:nvSpPr>
        <p:spPr>
          <a:xfrm>
            <a:off x="1409867" y="4806188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0" name="8-Point Star 49">
            <a:hlinkClick r:id="rId17" action="ppaction://hlinksldjump"/>
          </p:cNvPr>
          <p:cNvSpPr/>
          <p:nvPr/>
        </p:nvSpPr>
        <p:spPr>
          <a:xfrm>
            <a:off x="3694681" y="4888263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1" name="8-Point Star 50">
            <a:hlinkClick r:id="rId18" action="ppaction://hlinksldjump"/>
          </p:cNvPr>
          <p:cNvSpPr/>
          <p:nvPr/>
        </p:nvSpPr>
        <p:spPr>
          <a:xfrm>
            <a:off x="5531116" y="4832676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54" name="8-Point Star 53">
            <a:hlinkClick r:id="rId19" action="ppaction://hlinksldjump"/>
          </p:cNvPr>
          <p:cNvSpPr/>
          <p:nvPr/>
        </p:nvSpPr>
        <p:spPr>
          <a:xfrm>
            <a:off x="10448978" y="4620153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2" name="Arrow: Right 1">
            <a:hlinkClick r:id="rId20" action="ppaction://hlinksldjump"/>
            <a:extLst>
              <a:ext uri="{FF2B5EF4-FFF2-40B4-BE49-F238E27FC236}">
                <a16:creationId xmlns:a16="http://schemas.microsoft.com/office/drawing/2014/main" id="{09CC13D6-B942-4B3D-A3B4-AA023230C541}"/>
              </a:ext>
            </a:extLst>
          </p:cNvPr>
          <p:cNvSpPr/>
          <p:nvPr/>
        </p:nvSpPr>
        <p:spPr>
          <a:xfrm>
            <a:off x="10448978" y="426278"/>
            <a:ext cx="711944" cy="660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7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06 0.05949 L -1.05066 0.0706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1111 L -1.25534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1" grpId="0" animBg="1"/>
      <p:bldP spid="49" grpId="0" animBg="1"/>
      <p:bldP spid="50" grpId="0" animBg="1"/>
      <p:bldP spid="51" grpId="0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4" y="315264"/>
            <a:ext cx="12191999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81D549E-6377-41FE-B5ED-894D9B4D6E68}"/>
              </a:ext>
            </a:extLst>
          </p:cNvPr>
          <p:cNvGrpSpPr/>
          <p:nvPr/>
        </p:nvGrpSpPr>
        <p:grpSpPr>
          <a:xfrm>
            <a:off x="783771" y="687020"/>
            <a:ext cx="10450286" cy="1821125"/>
            <a:chOff x="1553884" y="435444"/>
            <a:chExt cx="6823661" cy="995494"/>
          </a:xfrm>
        </p:grpSpPr>
        <p:pic>
          <p:nvPicPr>
            <p:cNvPr id="34" name="Picture 11" descr="C:\Users\ADMIN\Desktop\Giai cuu dai duong 2\seashell-border-38275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3884" y="435444"/>
              <a:ext cx="6823661" cy="79647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5" name="TextBox 34"/>
            <p:cNvSpPr txBox="1"/>
            <p:nvPr/>
          </p:nvSpPr>
          <p:spPr>
            <a:xfrm>
              <a:off x="2198605" y="572904"/>
              <a:ext cx="5566842" cy="858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u="sng">
                  <a:solidFill>
                    <a:srgbClr val="FF0000"/>
                  </a:solidFill>
                </a:rPr>
                <a:t>Câu 1 .</a:t>
              </a:r>
              <a:r>
                <a:rPr lang="en-US" sz="32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Các hoạt động cơ bản trong xử lí thông tin của Con người là gì? </a:t>
              </a:r>
            </a:p>
            <a:p>
              <a:pPr algn="ctr"/>
              <a:endParaRPr lang="en-US" sz="3200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CC742-AEA3-4341-881E-5DE1D6E69BD2}"/>
              </a:ext>
            </a:extLst>
          </p:cNvPr>
          <p:cNvGrpSpPr/>
          <p:nvPr/>
        </p:nvGrpSpPr>
        <p:grpSpPr>
          <a:xfrm>
            <a:off x="456357" y="2761502"/>
            <a:ext cx="11250961" cy="2065967"/>
            <a:chOff x="243888" y="4661103"/>
            <a:chExt cx="6494287" cy="722283"/>
          </a:xfrm>
        </p:grpSpPr>
        <p:pic>
          <p:nvPicPr>
            <p:cNvPr id="36" name="Picture 11" descr="C:\Users\ADMIN\Desktop\Giai cuu dai duong 2\seashell-border-38275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88" y="4661103"/>
              <a:ext cx="6494287" cy="7222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7" name="TextBox 36"/>
            <p:cNvSpPr txBox="1"/>
            <p:nvPr/>
          </p:nvSpPr>
          <p:spPr>
            <a:xfrm>
              <a:off x="623752" y="4729856"/>
              <a:ext cx="5810934" cy="61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b="1" u="sng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 án </a:t>
              </a:r>
              <a:r>
                <a:rPr lang="en-US" sz="3200" u="sng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sz="3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Các hoạt động cơ bản trong xử lí thông tin của con người bao gồm: Thu nhận thông tin ; Lưu trữ thông tin; Xử lí thông tinvà </a:t>
              </a:r>
              <a:r>
                <a:rPr lang="en-US" sz="3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Truyền thông tin.</a:t>
              </a:r>
              <a:endParaRPr 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72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4" y="110528"/>
            <a:ext cx="12191999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7466CB0-964D-46FA-B324-ADE722D1D9EF}"/>
              </a:ext>
            </a:extLst>
          </p:cNvPr>
          <p:cNvGrpSpPr/>
          <p:nvPr/>
        </p:nvGrpSpPr>
        <p:grpSpPr>
          <a:xfrm>
            <a:off x="217663" y="741745"/>
            <a:ext cx="11756674" cy="1237343"/>
            <a:chOff x="4194639" y="217916"/>
            <a:chExt cx="6494288" cy="1910706"/>
          </a:xfrm>
        </p:grpSpPr>
        <p:pic>
          <p:nvPicPr>
            <p:cNvPr id="34" name="Picture 11" descr="C:\Users\ADMIN\Desktop\Giai cuu dai duong 2\seashell-border-38275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639" y="217916"/>
              <a:ext cx="6494288" cy="19107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5" name="TextBox 34"/>
            <p:cNvSpPr txBox="1"/>
            <p:nvPr/>
          </p:nvSpPr>
          <p:spPr>
            <a:xfrm>
              <a:off x="4412114" y="718427"/>
              <a:ext cx="5847869" cy="903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2. </a:t>
              </a:r>
              <a:r>
                <a:rPr lang="en-US" sz="3200" b="0" i="0" u="none" strike="noStrike" spc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Thu nhận thông tin được tiến hành như thế nào</a:t>
              </a:r>
              <a:r>
                <a:rPr lang="en-US" sz="32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E57FAB6-51C6-4CDC-880E-7AB573D54667}"/>
              </a:ext>
            </a:extLst>
          </p:cNvPr>
          <p:cNvGrpSpPr/>
          <p:nvPr/>
        </p:nvGrpSpPr>
        <p:grpSpPr>
          <a:xfrm>
            <a:off x="301883" y="2594450"/>
            <a:ext cx="11629860" cy="2377795"/>
            <a:chOff x="2869669" y="4462794"/>
            <a:chExt cx="6494287" cy="1237343"/>
          </a:xfrm>
        </p:grpSpPr>
        <p:pic>
          <p:nvPicPr>
            <p:cNvPr id="36" name="Picture 11" descr="C:\Users\ADMIN\Desktop\Giai cuu dai duong 2\seashell-border-38275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9669" y="4462794"/>
              <a:ext cx="6494287" cy="12373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7" name="TextBox 36"/>
            <p:cNvSpPr txBox="1"/>
            <p:nvPr/>
          </p:nvSpPr>
          <p:spPr>
            <a:xfrm>
              <a:off x="3344429" y="4622919"/>
              <a:ext cx="5546989" cy="81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u="sng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 án</a:t>
              </a:r>
              <a:r>
                <a:rPr lang="en-US" sz="3200" b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sz="3200" b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0" i="0" u="none" strike="noStrike" spc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Nhờ các giác quan , con người nhận được thông tin của thế giới bên ngoài như âm thanh, hình ảnh,màu sắc, ánh sáng, nhiệt độ, mùi vị,..</a:t>
              </a:r>
              <a:endParaRPr 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02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0" y="0"/>
            <a:ext cx="12191999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D7A1D7E-A4D4-4372-83DC-E96835732119}"/>
              </a:ext>
            </a:extLst>
          </p:cNvPr>
          <p:cNvGrpSpPr/>
          <p:nvPr/>
        </p:nvGrpSpPr>
        <p:grpSpPr>
          <a:xfrm>
            <a:off x="267287" y="815611"/>
            <a:ext cx="11634902" cy="959616"/>
            <a:chOff x="1887713" y="190500"/>
            <a:chExt cx="8416572" cy="3067050"/>
          </a:xfrm>
        </p:grpSpPr>
        <p:pic>
          <p:nvPicPr>
            <p:cNvPr id="34" name="Picture 11" descr="C:\Users\ADMIN\Desktop\Giai cuu dai duong 2\seashell-border-38275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7713" y="190500"/>
              <a:ext cx="8416572" cy="30670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5" name="TextBox 34"/>
            <p:cNvSpPr txBox="1"/>
            <p:nvPr/>
          </p:nvSpPr>
          <p:spPr>
            <a:xfrm>
              <a:off x="2102037" y="957111"/>
              <a:ext cx="7791067" cy="1387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3. </a:t>
              </a:r>
              <a:r>
                <a:rPr lang="en-US" sz="3200" b="0" i="0" u="none" strike="noStrike" spc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Lưu trữ thông tin được tiến hành như thế nào</a:t>
              </a:r>
              <a:r>
                <a:rPr lang="en-US" sz="32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2" y="2740281"/>
            <a:ext cx="11437955" cy="1775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717412" y="2900750"/>
            <a:ext cx="102880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 :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Sau khi nhận thông tin, bộ não ghi nhớ lại. Nếu não không ghi nhận được , thông tin sẽ bị mất và các thao tác khác sẽ không thể thực hiện được</a:t>
            </a:r>
          </a:p>
          <a:p>
            <a:pPr algn="ctr"/>
            <a:endParaRPr lang="en-US" sz="3200" dirty="0">
              <a:solidFill>
                <a:srgbClr val="0033CC"/>
              </a:solidFill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33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5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36" y="1126740"/>
            <a:ext cx="11637364" cy="1077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713827" y="1341628"/>
            <a:ext cx="1092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en-US" sz="3200" b="0" i="0" u="none" strike="noStrike" spc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Xử lí thông tin được tiến hành như thế nào</a:t>
            </a:r>
            <a:r>
              <a:rPr lang="en-US" sz="32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4" y="2832808"/>
            <a:ext cx="11724481" cy="1522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482769" y="3104756"/>
            <a:ext cx="113958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r>
              <a:rPr lang="en-US" sz="32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Bộ não liên kết với các thông tin đã có, so sánh, phân tích, thống kê, suy luận, giải thích,…từ  đó đưa ra kết luận, quyết định,…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16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3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1" y="949710"/>
            <a:ext cx="10376504" cy="1148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1409075" y="1168061"/>
            <a:ext cx="970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5 </a:t>
            </a:r>
            <a:r>
              <a:rPr lang="en-US" sz="3200" b="0" i="0" u="none" strike="noStrike" spc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Truyền thông tin được tiến hành như thế nào?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9" y="3048331"/>
            <a:ext cx="11571043" cy="1555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80158" y="3293062"/>
            <a:ext cx="109328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được truyền đến các bộ phận cơ thể chuyển hóa thành hành vi hoặc được chia sẻ với người khác</a:t>
            </a:r>
          </a:p>
          <a:p>
            <a:pPr algn="ctr"/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1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1411</Words>
  <Application>Microsoft Office PowerPoint</Application>
  <PresentationFormat>Widescreen</PresentationFormat>
  <Paragraphs>228</Paragraphs>
  <Slides>30</Slides>
  <Notes>7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Trung Thi Dung</dc:creator>
  <cp:lastModifiedBy>Phạm Minh Phúc</cp:lastModifiedBy>
  <cp:revision>123</cp:revision>
  <dcterms:created xsi:type="dcterms:W3CDTF">2021-07-11T23:21:38Z</dcterms:created>
  <dcterms:modified xsi:type="dcterms:W3CDTF">2022-09-23T13:45:12Z</dcterms:modified>
</cp:coreProperties>
</file>