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3" r:id="rId2"/>
    <p:sldId id="324" r:id="rId3"/>
    <p:sldId id="259" r:id="rId4"/>
    <p:sldId id="260" r:id="rId5"/>
    <p:sldId id="262" r:id="rId6"/>
    <p:sldId id="263" r:id="rId7"/>
    <p:sldId id="258" r:id="rId8"/>
    <p:sldId id="264" r:id="rId9"/>
    <p:sldId id="265" r:id="rId10"/>
    <p:sldId id="266" r:id="rId11"/>
    <p:sldId id="267" r:id="rId12"/>
    <p:sldId id="329" r:id="rId13"/>
    <p:sldId id="281" r:id="rId14"/>
    <p:sldId id="268" r:id="rId15"/>
    <p:sldId id="269" r:id="rId16"/>
    <p:sldId id="270" r:id="rId17"/>
    <p:sldId id="271" r:id="rId18"/>
    <p:sldId id="272" r:id="rId19"/>
    <p:sldId id="331" r:id="rId20"/>
    <p:sldId id="273" r:id="rId21"/>
    <p:sldId id="274" r:id="rId22"/>
    <p:sldId id="27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AE87-18C3-42AB-BA4C-A6E9E3C0FD9F}" type="datetimeFigureOut">
              <a:rPr lang="en-US" smtClean="0"/>
              <a:pPr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AE87-18C3-42AB-BA4C-A6E9E3C0FD9F}" type="datetimeFigureOut">
              <a:rPr lang="en-US" smtClean="0"/>
              <a:pPr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AE87-18C3-42AB-BA4C-A6E9E3C0FD9F}" type="datetimeFigureOut">
              <a:rPr lang="en-US" smtClean="0"/>
              <a:pPr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AE87-18C3-42AB-BA4C-A6E9E3C0FD9F}" type="datetimeFigureOut">
              <a:rPr lang="en-US" smtClean="0"/>
              <a:pPr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AE87-18C3-42AB-BA4C-A6E9E3C0FD9F}" type="datetimeFigureOut">
              <a:rPr lang="en-US" smtClean="0"/>
              <a:pPr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AE87-18C3-42AB-BA4C-A6E9E3C0FD9F}" type="datetimeFigureOut">
              <a:rPr lang="en-US" smtClean="0"/>
              <a:pPr/>
              <a:t>12/6/2021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AE87-18C3-42AB-BA4C-A6E9E3C0FD9F}" type="datetimeFigureOut">
              <a:rPr lang="en-US" smtClean="0"/>
              <a:pPr/>
              <a:t>12/6/2021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AE87-18C3-42AB-BA4C-A6E9E3C0FD9F}" type="datetimeFigureOut">
              <a:rPr lang="en-US" smtClean="0"/>
              <a:pPr/>
              <a:t>12/6/2021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AE87-18C3-42AB-BA4C-A6E9E3C0FD9F}" type="datetimeFigureOut">
              <a:rPr lang="en-US" smtClean="0"/>
              <a:pPr/>
              <a:t>12/6/2021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AE87-18C3-42AB-BA4C-A6E9E3C0FD9F}" type="datetimeFigureOut">
              <a:rPr lang="en-US" smtClean="0"/>
              <a:pPr/>
              <a:t>12/6/2021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5AE87-18C3-42AB-BA4C-A6E9E3C0FD9F}" type="datetimeFigureOut">
              <a:rPr lang="en-US" smtClean="0"/>
              <a:pPr/>
              <a:t>12/6/2021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5AE87-18C3-42AB-BA4C-A6E9E3C0FD9F}" type="datetimeFigureOut">
              <a:rPr lang="en-US" smtClean="0"/>
              <a:pPr/>
              <a:t>12/6/2021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2C661-CE82-4404-BCB8-A2710AF5AEF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692D730B-E5C3-4133-8063-0F4172CEBE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B689BDD-D7BE-40A6-A4C1-A35BD10C80C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2052" name="Picture 5" descr="Picture8">
            <a:extLst>
              <a:ext uri="{FF2B5EF4-FFF2-40B4-BE49-F238E27FC236}">
                <a16:creationId xmlns:a16="http://schemas.microsoft.com/office/drawing/2014/main" id="{392664F5-5C24-4358-8737-E6CF48B07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Box 8">
            <a:extLst>
              <a:ext uri="{FF2B5EF4-FFF2-40B4-BE49-F238E27FC236}">
                <a16:creationId xmlns:a16="http://schemas.microsoft.com/office/drawing/2014/main" id="{E201A291-E138-4A8E-9A29-D74D1F4A36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609600"/>
            <a:ext cx="7385050" cy="541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THCS HÒA TÂN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5400" b="1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400" b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 TRÌNH DẠY HỌC TRỰC TUYẾN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HỌC : 2021 – 2022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800" b="1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800" b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 NHẤT LINH</a:t>
            </a:r>
            <a:endParaRPr lang="vi-VN" altLang="en-US" sz="4800" b="1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14" descr="slide0011_image009">
            <a:extLst>
              <a:ext uri="{FF2B5EF4-FFF2-40B4-BE49-F238E27FC236}">
                <a16:creationId xmlns:a16="http://schemas.microsoft.com/office/drawing/2014/main" id="{9B35862D-6B69-4A44-8857-04032EA75D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94650" y="214313"/>
            <a:ext cx="114935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14" descr="slide0011_image009">
            <a:extLst>
              <a:ext uri="{FF2B5EF4-FFF2-40B4-BE49-F238E27FC236}">
                <a16:creationId xmlns:a16="http://schemas.microsoft.com/office/drawing/2014/main" id="{5C0828CD-79A2-4520-8DDB-4E05498D12B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5913438"/>
            <a:ext cx="1368425" cy="94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tháo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lắp</a:t>
            </a:r>
            <a:endParaRPr lang="en-US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m-lt-tolsen-1531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838200"/>
            <a:ext cx="4762500" cy="304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71600" y="25146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Mỏ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lết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ờ lê hai đầu mở 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1407" y="81912"/>
            <a:ext cx="4335393" cy="3332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0" y="833735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Cờ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lê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cac-loai-tua-vi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3335528"/>
            <a:ext cx="4876800" cy="34462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19800" y="4876800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Tua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vít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kẹp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chặt</a:t>
            </a:r>
            <a:endParaRPr lang="en-US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152400" y="1066800"/>
            <a:ext cx="4267200" cy="3200400"/>
            <a:chOff x="3168" y="960"/>
            <a:chExt cx="2256" cy="2016"/>
          </a:xfrm>
        </p:grpSpPr>
        <p:pic>
          <p:nvPicPr>
            <p:cNvPr id="4" name="Picture 4" descr="Ê tô bàn nguội Asaki AK-693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168" y="960"/>
              <a:ext cx="2256" cy="2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3216" y="1056"/>
              <a:ext cx="1104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133600" y="403413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Êtô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download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990600"/>
            <a:ext cx="3124200" cy="3124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72200" y="4038600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Kềm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răng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6370" name="Group 2">
            <a:extLst>
              <a:ext uri="{FF2B5EF4-FFF2-40B4-BE49-F238E27FC236}">
                <a16:creationId xmlns:a16="http://schemas.microsoft.com/office/drawing/2014/main" id="{DF087123-03EA-4DF1-8875-8BDA8009ADDE}"/>
              </a:ext>
            </a:extLst>
          </p:cNvPr>
          <p:cNvGraphicFramePr>
            <a:graphicFrameLocks noGrp="1"/>
          </p:cNvGraphicFramePr>
          <p:nvPr/>
        </p:nvGraphicFramePr>
        <p:xfrm>
          <a:off x="90488" y="990600"/>
          <a:ext cx="8915400" cy="5456239"/>
        </p:xfrm>
        <a:graphic>
          <a:graphicData uri="http://schemas.openxmlformats.org/drawingml/2006/table">
            <a:tbl>
              <a:tblPr/>
              <a:tblGrid>
                <a:gridCol w="1433512">
                  <a:extLst>
                    <a:ext uri="{9D8B030D-6E8A-4147-A177-3AD203B41FA5}">
                      <a16:colId xmlns:a16="http://schemas.microsoft.com/office/drawing/2014/main" val="2031795086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8424869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676990659"/>
                    </a:ext>
                  </a:extLst>
                </a:gridCol>
                <a:gridCol w="2224088">
                  <a:extLst>
                    <a:ext uri="{9D8B030D-6E8A-4147-A177-3AD203B41FA5}">
                      <a16:colId xmlns:a16="http://schemas.microsoft.com/office/drawing/2014/main" val="3942290817"/>
                    </a:ext>
                  </a:extLst>
                </a:gridCol>
              </a:tblGrid>
              <a:tr h="762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  Tên gọi    dụng cụ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Vật liệu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Cách sử dụng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Công dụng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5916065"/>
                  </a:ext>
                </a:extLst>
              </a:tr>
              <a:tr h="1143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Mỏ lết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8774809"/>
                  </a:ext>
                </a:extLst>
              </a:tr>
              <a:tr h="838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Cờ lê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7962378"/>
                  </a:ext>
                </a:extLst>
              </a:tr>
              <a:tr h="808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Tua vít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683185"/>
                  </a:ext>
                </a:extLst>
              </a:tr>
              <a:tr h="1096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Ê tô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1179350"/>
                  </a:ext>
                </a:extLst>
              </a:tr>
              <a:tr h="808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Kìm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8375192"/>
                  </a:ext>
                </a:extLst>
              </a:tr>
            </a:tbl>
          </a:graphicData>
        </a:graphic>
      </p:graphicFrame>
      <p:sp>
        <p:nvSpPr>
          <p:cNvPr id="186408" name="Text Box 40">
            <a:extLst>
              <a:ext uri="{FF2B5EF4-FFF2-40B4-BE49-F238E27FC236}">
                <a16:creationId xmlns:a16="http://schemas.microsoft.com/office/drawing/2014/main" id="{41E9C2A1-229D-456E-8CC7-F461E7635E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828800"/>
            <a:ext cx="2133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Làm bằng thép được tôi cứng</a:t>
            </a:r>
          </a:p>
        </p:txBody>
      </p:sp>
      <p:sp>
        <p:nvSpPr>
          <p:cNvPr id="186409" name="Text Box 41">
            <a:extLst>
              <a:ext uri="{FF2B5EF4-FFF2-40B4-BE49-F238E27FC236}">
                <a16:creationId xmlns:a16="http://schemas.microsoft.com/office/drawing/2014/main" id="{09A5E837-7669-41CF-839C-3E64A47B5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1828800"/>
            <a:ext cx="2971800" cy="1328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>
                <a:solidFill>
                  <a:srgbClr val="0000FF"/>
                </a:solidFill>
              </a:rPr>
              <a:t>Sử dụng con sâu điều chỉnh cho má động của mỏ lết kẹp chặt vào chi tiết</a:t>
            </a:r>
          </a:p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rgbClr val="0000FF"/>
              </a:solidFill>
            </a:endParaRPr>
          </a:p>
        </p:txBody>
      </p:sp>
      <p:sp>
        <p:nvSpPr>
          <p:cNvPr id="186410" name="Text Box 42">
            <a:extLst>
              <a:ext uri="{FF2B5EF4-FFF2-40B4-BE49-F238E27FC236}">
                <a16:creationId xmlns:a16="http://schemas.microsoft.com/office/drawing/2014/main" id="{618DD53A-9FE3-4CF9-A31D-3108BCB41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1905000"/>
            <a:ext cx="19050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Dùng để tháo và lắp các bu lông, đai ốc…</a:t>
            </a:r>
          </a:p>
        </p:txBody>
      </p:sp>
      <p:sp>
        <p:nvSpPr>
          <p:cNvPr id="186411" name="Text Box 43">
            <a:extLst>
              <a:ext uri="{FF2B5EF4-FFF2-40B4-BE49-F238E27FC236}">
                <a16:creationId xmlns:a16="http://schemas.microsoft.com/office/drawing/2014/main" id="{8DD63EF4-6353-4679-9F31-92FDAC403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048000"/>
            <a:ext cx="2133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Làm bằng thép được tôi cứng</a:t>
            </a:r>
          </a:p>
        </p:txBody>
      </p:sp>
      <p:sp>
        <p:nvSpPr>
          <p:cNvPr id="186412" name="Text Box 44">
            <a:extLst>
              <a:ext uri="{FF2B5EF4-FFF2-40B4-BE49-F238E27FC236}">
                <a16:creationId xmlns:a16="http://schemas.microsoft.com/office/drawing/2014/main" id="{BE798243-2E65-463B-94A5-D1700F74C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3886200"/>
            <a:ext cx="2133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Làm bằng thép được tôi cứng</a:t>
            </a:r>
          </a:p>
        </p:txBody>
      </p:sp>
      <p:sp>
        <p:nvSpPr>
          <p:cNvPr id="186413" name="Text Box 45">
            <a:extLst>
              <a:ext uri="{FF2B5EF4-FFF2-40B4-BE49-F238E27FC236}">
                <a16:creationId xmlns:a16="http://schemas.microsoft.com/office/drawing/2014/main" id="{50AEA1A1-B013-42E3-94C5-7DEBF8F5E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4800600"/>
            <a:ext cx="2133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Làm bằng thép được tôi cứng</a:t>
            </a:r>
          </a:p>
        </p:txBody>
      </p:sp>
      <p:sp>
        <p:nvSpPr>
          <p:cNvPr id="186414" name="Text Box 46">
            <a:extLst>
              <a:ext uri="{FF2B5EF4-FFF2-40B4-BE49-F238E27FC236}">
                <a16:creationId xmlns:a16="http://schemas.microsoft.com/office/drawing/2014/main" id="{3E22A87D-046D-449C-96AA-1847027C7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729288"/>
            <a:ext cx="2133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Làm bằng thép được tôi cứng</a:t>
            </a:r>
          </a:p>
        </p:txBody>
      </p:sp>
      <p:sp>
        <p:nvSpPr>
          <p:cNvPr id="186415" name="Text Box 47">
            <a:extLst>
              <a:ext uri="{FF2B5EF4-FFF2-40B4-BE49-F238E27FC236}">
                <a16:creationId xmlns:a16="http://schemas.microsoft.com/office/drawing/2014/main" id="{5A862E90-19C9-487A-BBE1-2CC2F4679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3048000"/>
            <a:ext cx="2667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00FF"/>
                </a:solidFill>
              </a:rPr>
              <a:t>Theo số trên cờ lê VD:13,15…</a:t>
            </a:r>
          </a:p>
        </p:txBody>
      </p:sp>
      <p:sp>
        <p:nvSpPr>
          <p:cNvPr id="186416" name="Text Box 48">
            <a:extLst>
              <a:ext uri="{FF2B5EF4-FFF2-40B4-BE49-F238E27FC236}">
                <a16:creationId xmlns:a16="http://schemas.microsoft.com/office/drawing/2014/main" id="{1180622E-BAD7-4230-B3D8-8AD1F0167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2998788"/>
            <a:ext cx="24384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>
                <a:solidFill>
                  <a:srgbClr val="0000FF"/>
                </a:solidFill>
              </a:rPr>
              <a:t>Dùng để tháo và lắp các bu lông, đai ốc…</a:t>
            </a:r>
          </a:p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rgbClr val="0000FF"/>
              </a:solidFill>
            </a:endParaRPr>
          </a:p>
        </p:txBody>
      </p:sp>
      <p:sp>
        <p:nvSpPr>
          <p:cNvPr id="186417" name="Text Box 49">
            <a:extLst>
              <a:ext uri="{FF2B5EF4-FFF2-40B4-BE49-F238E27FC236}">
                <a16:creationId xmlns:a16="http://schemas.microsoft.com/office/drawing/2014/main" id="{205002BC-5DD1-4E0C-9E9F-F6539175F8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3886200"/>
            <a:ext cx="29718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>
                <a:solidFill>
                  <a:srgbClr val="0000FF"/>
                </a:solidFill>
              </a:rPr>
              <a:t>Đưa đầu tua vít ăn khớp vào rãnh của vít.</a:t>
            </a:r>
          </a:p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rgbClr val="0000FF"/>
              </a:solidFill>
            </a:endParaRPr>
          </a:p>
        </p:txBody>
      </p:sp>
      <p:sp>
        <p:nvSpPr>
          <p:cNvPr id="186418" name="Text Box 50">
            <a:extLst>
              <a:ext uri="{FF2B5EF4-FFF2-40B4-BE49-F238E27FC236}">
                <a16:creationId xmlns:a16="http://schemas.microsoft.com/office/drawing/2014/main" id="{4DB78085-6A63-4B6E-8DD9-4AF5687205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3824288"/>
            <a:ext cx="19812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>
                <a:solidFill>
                  <a:srgbClr val="0000FF"/>
                </a:solidFill>
              </a:rPr>
              <a:t>Vặn các vít có đầu kẻ rãnh</a:t>
            </a:r>
          </a:p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rgbClr val="0000FF"/>
              </a:solidFill>
            </a:endParaRPr>
          </a:p>
        </p:txBody>
      </p:sp>
      <p:sp>
        <p:nvSpPr>
          <p:cNvPr id="186419" name="Text Box 51">
            <a:extLst>
              <a:ext uri="{FF2B5EF4-FFF2-40B4-BE49-F238E27FC236}">
                <a16:creationId xmlns:a16="http://schemas.microsoft.com/office/drawing/2014/main" id="{3C6772A9-0AAB-4730-94BB-A7EE52404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4800600"/>
            <a:ext cx="30480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>
                <a:solidFill>
                  <a:srgbClr val="0000FF"/>
                </a:solidFill>
              </a:rPr>
              <a:t>Dùng tay quay để dịch chuyển má động của ê tô</a:t>
            </a:r>
          </a:p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rgbClr val="0000FF"/>
              </a:solidFill>
            </a:endParaRPr>
          </a:p>
        </p:txBody>
      </p:sp>
      <p:sp>
        <p:nvSpPr>
          <p:cNvPr id="186420" name="Text Box 52">
            <a:extLst>
              <a:ext uri="{FF2B5EF4-FFF2-40B4-BE49-F238E27FC236}">
                <a16:creationId xmlns:a16="http://schemas.microsoft.com/office/drawing/2014/main" id="{4A1DC2B7-4A97-4D7C-890B-11D906A3E1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4737100"/>
            <a:ext cx="21336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Dùng để kẹp chặt các vật khi gia công</a:t>
            </a:r>
          </a:p>
        </p:txBody>
      </p:sp>
      <p:sp>
        <p:nvSpPr>
          <p:cNvPr id="186421" name="Text Box 53">
            <a:extLst>
              <a:ext uri="{FF2B5EF4-FFF2-40B4-BE49-F238E27FC236}">
                <a16:creationId xmlns:a16="http://schemas.microsoft.com/office/drawing/2014/main" id="{DF4B81C3-5539-4481-9FC2-1C8C5DE95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5791200"/>
            <a:ext cx="28956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>
                <a:solidFill>
                  <a:srgbClr val="0000FF"/>
                </a:solidFill>
              </a:rPr>
              <a:t>Kẹp chặt mỏ kìm vào vật </a:t>
            </a:r>
          </a:p>
          <a:p>
            <a:pPr eaLnBrk="1" hangingPunct="1">
              <a:spcBef>
                <a:spcPct val="50000"/>
              </a:spcBef>
            </a:pPr>
            <a:endParaRPr lang="en-US" altLang="en-US">
              <a:solidFill>
                <a:srgbClr val="0000FF"/>
              </a:solidFill>
            </a:endParaRPr>
          </a:p>
        </p:txBody>
      </p:sp>
      <p:sp>
        <p:nvSpPr>
          <p:cNvPr id="186422" name="Text Box 54">
            <a:extLst>
              <a:ext uri="{FF2B5EF4-FFF2-40B4-BE49-F238E27FC236}">
                <a16:creationId xmlns:a16="http://schemas.microsoft.com/office/drawing/2014/main" id="{A7F07B8C-EA12-413F-AAC4-E566D7395F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5715000"/>
            <a:ext cx="2133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>
                <a:solidFill>
                  <a:srgbClr val="0000FF"/>
                </a:solidFill>
              </a:rPr>
              <a:t>Dùng để kẹp chặt vật bằng tay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86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864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864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864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92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86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86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86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16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864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864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864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1000"/>
                                        <p:tgtEl>
                                          <p:spTgt spid="186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1000"/>
                                        <p:tgtEl>
                                          <p:spTgt spid="186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1000"/>
                                        <p:tgtEl>
                                          <p:spTgt spid="186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1000"/>
                                        <p:tgtEl>
                                          <p:spTgt spid="186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86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86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186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2000"/>
                                        <p:tgtEl>
                                          <p:spTgt spid="186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2000"/>
                                        <p:tgtEl>
                                          <p:spTgt spid="186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86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86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86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86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86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86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408" grpId="0"/>
      <p:bldP spid="186409" grpId="0"/>
      <p:bldP spid="186410" grpId="0"/>
      <p:bldP spid="186411" grpId="0"/>
      <p:bldP spid="186412" grpId="0"/>
      <p:bldP spid="186413" grpId="0"/>
      <p:bldP spid="186414" grpId="0"/>
      <p:bldP spid="186415" grpId="0"/>
      <p:bldP spid="186416" grpId="0"/>
      <p:bldP spid="186417" grpId="0"/>
      <p:bldP spid="186418" grpId="0"/>
      <p:bldP spid="186419" grpId="0"/>
      <p:bldP spid="186420" grpId="0"/>
      <p:bldP spid="186421" grpId="0"/>
      <p:bldP spid="1864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>
            <a:extLst>
              <a:ext uri="{FF2B5EF4-FFF2-40B4-BE49-F238E27FC236}">
                <a16:creationId xmlns:a16="http://schemas.microsoft.com/office/drawing/2014/main" id="{0BCEBF0D-8473-4C4F-820B-79D87FE140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-15875"/>
            <a:ext cx="45116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>
                <a:solidFill>
                  <a:srgbClr val="FF3300"/>
                </a:solidFill>
              </a:rPr>
              <a:t>DỤNG CỤ CƠ KHÍ</a:t>
            </a:r>
          </a:p>
        </p:txBody>
      </p:sp>
      <p:sp>
        <p:nvSpPr>
          <p:cNvPr id="21507" name="Text Box 4">
            <a:extLst>
              <a:ext uri="{FF2B5EF4-FFF2-40B4-BE49-F238E27FC236}">
                <a16:creationId xmlns:a16="http://schemas.microsoft.com/office/drawing/2014/main" id="{BB46D106-6F12-48BF-9AC8-39BFC8C4A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85800"/>
            <a:ext cx="723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u="sng">
                <a:solidFill>
                  <a:srgbClr val="FF3300"/>
                </a:solidFill>
              </a:rPr>
              <a:t>I - Dụng cụ đo và kiểm tra:</a:t>
            </a:r>
          </a:p>
        </p:txBody>
      </p:sp>
      <p:sp>
        <p:nvSpPr>
          <p:cNvPr id="21508" name="Text Box 5">
            <a:extLst>
              <a:ext uri="{FF2B5EF4-FFF2-40B4-BE49-F238E27FC236}">
                <a16:creationId xmlns:a16="http://schemas.microsoft.com/office/drawing/2014/main" id="{7AC51740-3EB6-4DA9-AA4F-1D732940E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157288"/>
            <a:ext cx="480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i="1" u="sng">
                <a:solidFill>
                  <a:srgbClr val="0000FF"/>
                </a:solidFill>
              </a:rPr>
              <a:t>1. Thước đo chiều dài:</a:t>
            </a:r>
          </a:p>
        </p:txBody>
      </p:sp>
      <p:sp>
        <p:nvSpPr>
          <p:cNvPr id="21509" name="Text Box 6">
            <a:extLst>
              <a:ext uri="{FF2B5EF4-FFF2-40B4-BE49-F238E27FC236}">
                <a16:creationId xmlns:a16="http://schemas.microsoft.com/office/drawing/2014/main" id="{5EF5113C-2011-44B7-9F50-A0821846E1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524000"/>
            <a:ext cx="2895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i="1" u="sng">
                <a:solidFill>
                  <a:srgbClr val="0000FF"/>
                </a:solidFill>
              </a:rPr>
              <a:t>a. Thước lá:</a:t>
            </a:r>
          </a:p>
        </p:txBody>
      </p:sp>
      <p:sp>
        <p:nvSpPr>
          <p:cNvPr id="21510" name="Text Box 7">
            <a:extLst>
              <a:ext uri="{FF2B5EF4-FFF2-40B4-BE49-F238E27FC236}">
                <a16:creationId xmlns:a16="http://schemas.microsoft.com/office/drawing/2014/main" id="{1966D55E-DA90-4ACE-A88F-190E3B3BFD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981200"/>
            <a:ext cx="3505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u="sng">
                <a:solidFill>
                  <a:srgbClr val="0000FF"/>
                </a:solidFill>
              </a:rPr>
              <a:t>b. Thước cặp:</a:t>
            </a:r>
          </a:p>
        </p:txBody>
      </p:sp>
      <p:sp>
        <p:nvSpPr>
          <p:cNvPr id="21511" name="Text Box 8">
            <a:extLst>
              <a:ext uri="{FF2B5EF4-FFF2-40B4-BE49-F238E27FC236}">
                <a16:creationId xmlns:a16="http://schemas.microsoft.com/office/drawing/2014/main" id="{29C4C3D2-FDB5-45B0-804A-E449E89B2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376488"/>
            <a:ext cx="3733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u="sng">
                <a:solidFill>
                  <a:srgbClr val="0000FF"/>
                </a:solidFill>
              </a:rPr>
              <a:t>2. Thước đo góc:</a:t>
            </a:r>
          </a:p>
        </p:txBody>
      </p:sp>
      <p:sp>
        <p:nvSpPr>
          <p:cNvPr id="21512" name="Text Box 9">
            <a:extLst>
              <a:ext uri="{FF2B5EF4-FFF2-40B4-BE49-F238E27FC236}">
                <a16:creationId xmlns:a16="http://schemas.microsoft.com/office/drawing/2014/main" id="{D599AD93-B82D-4228-955F-1737CF866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2895600"/>
            <a:ext cx="6477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u="sng">
                <a:solidFill>
                  <a:srgbClr val="FF3300"/>
                </a:solidFill>
              </a:rPr>
              <a:t>II - Dụng cụ tháo, lắp và kẹp chặt:</a:t>
            </a:r>
          </a:p>
        </p:txBody>
      </p:sp>
      <p:sp>
        <p:nvSpPr>
          <p:cNvPr id="21513" name="Text Box 11">
            <a:extLst>
              <a:ext uri="{FF2B5EF4-FFF2-40B4-BE49-F238E27FC236}">
                <a16:creationId xmlns:a16="http://schemas.microsoft.com/office/drawing/2014/main" id="{5D19B82B-9F87-4CD8-B95B-A02F4AE68F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505200"/>
            <a:ext cx="7467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sp>
        <p:nvSpPr>
          <p:cNvPr id="21514" name="Text Box 12">
            <a:extLst>
              <a:ext uri="{FF2B5EF4-FFF2-40B4-BE49-F238E27FC236}">
                <a16:creationId xmlns:a16="http://schemas.microsoft.com/office/drawing/2014/main" id="{18DBC694-461A-423D-BED2-04890FC138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3429000"/>
            <a:ext cx="6781800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400">
                <a:solidFill>
                  <a:srgbClr val="0000FF"/>
                </a:solidFill>
              </a:rPr>
              <a:t> Mỏ lết, Cờ lê : Dùng để tháo lắp các bulông, đai ốc…..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400">
                <a:solidFill>
                  <a:srgbClr val="0000FF"/>
                </a:solidFill>
              </a:rPr>
              <a:t> Tua vít: Vặn các vít có đầu kẻ rảnh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400">
                <a:solidFill>
                  <a:srgbClr val="0000FF"/>
                </a:solidFill>
              </a:rPr>
              <a:t> Êtô: Dùng kẹp chặt vật khi gia công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400">
                <a:solidFill>
                  <a:srgbClr val="0000FF"/>
                </a:solidFill>
              </a:rPr>
              <a:t> Kìm: Dùng để kẹp chặt vật bằng tay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400">
                <a:solidFill>
                  <a:srgbClr val="0000FF"/>
                </a:solidFill>
              </a:rPr>
              <a:t> Đều làm bằng thép được tôi cứng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BÀI 20 : DỤNG CỤ CƠ KHÍ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378803"/>
            <a:ext cx="495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DỤNG CỤ ĐO VÀ KIỂM TRA</a:t>
            </a:r>
          </a:p>
          <a:p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190500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vi-VN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243840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2/ </a:t>
            </a:r>
            <a:r>
              <a:rPr lang="vi-VN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2971800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DỤNG CỤ THÁO, LẮP VÀ KẸP CHẶT</a:t>
            </a:r>
          </a:p>
          <a:p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3512403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DỤNG CỤ GIA CÔNG</a:t>
            </a:r>
          </a:p>
          <a:p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a-cam-tay-816x4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328737"/>
            <a:ext cx="7772400" cy="42005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1066800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Búa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206" y="1447800"/>
            <a:ext cx="6856228" cy="4038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066800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Cưa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199" y="624445"/>
            <a:ext cx="5797841" cy="54715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066800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Đục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7ee329dc6e4106f1886e4bf411a5ad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273" y="552450"/>
            <a:ext cx="5630853" cy="56959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1066800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Dũa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8418" name="Group 2">
            <a:extLst>
              <a:ext uri="{FF2B5EF4-FFF2-40B4-BE49-F238E27FC236}">
                <a16:creationId xmlns:a16="http://schemas.microsoft.com/office/drawing/2014/main" id="{97EB8C20-9D9A-4E14-8846-E073CEEF5AD8}"/>
              </a:ext>
            </a:extLst>
          </p:cNvPr>
          <p:cNvGraphicFramePr>
            <a:graphicFrameLocks noGrp="1"/>
          </p:cNvGraphicFramePr>
          <p:nvPr/>
        </p:nvGraphicFramePr>
        <p:xfrm>
          <a:off x="90488" y="1157288"/>
          <a:ext cx="8901112" cy="5092820"/>
        </p:xfrm>
        <a:graphic>
          <a:graphicData uri="http://schemas.openxmlformats.org/drawingml/2006/table">
            <a:tbl>
              <a:tblPr/>
              <a:tblGrid>
                <a:gridCol w="1433512">
                  <a:extLst>
                    <a:ext uri="{9D8B030D-6E8A-4147-A177-3AD203B41FA5}">
                      <a16:colId xmlns:a16="http://schemas.microsoft.com/office/drawing/2014/main" val="2710796451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357425790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385903202"/>
                    </a:ext>
                  </a:extLst>
                </a:gridCol>
              </a:tblGrid>
              <a:tr h="89597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Tên gọi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dụng cụ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Cấu tạo 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Công dụng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0465363"/>
                  </a:ext>
                </a:extLst>
              </a:tr>
              <a:tr h="10079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Búa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4807230"/>
                  </a:ext>
                </a:extLst>
              </a:tr>
              <a:tr h="102537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 Cưa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0309593"/>
                  </a:ext>
                </a:extLst>
              </a:tr>
              <a:tr h="11364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Đục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3997005"/>
                  </a:ext>
                </a:extLst>
              </a:tr>
              <a:tr h="102695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Verdana" panose="020B0604030504040204" pitchFamily="34" charset="0"/>
                        </a:rPr>
                        <a:t>Dũa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8180460"/>
                  </a:ext>
                </a:extLst>
              </a:tr>
            </a:tbl>
          </a:graphicData>
        </a:graphic>
      </p:graphicFrame>
      <p:sp>
        <p:nvSpPr>
          <p:cNvPr id="188444" name="Text Box 28">
            <a:extLst>
              <a:ext uri="{FF2B5EF4-FFF2-40B4-BE49-F238E27FC236}">
                <a16:creationId xmlns:a16="http://schemas.microsoft.com/office/drawing/2014/main" id="{6C8CEDC1-3666-4365-A35C-60CF8B621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057400"/>
            <a:ext cx="3200400" cy="137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400">
                <a:solidFill>
                  <a:srgbClr val="0000FF"/>
                </a:solidFill>
              </a:rPr>
              <a:t>Cán bằng gỗ, đầu búa bằng thép</a:t>
            </a:r>
          </a:p>
          <a:p>
            <a:pPr eaLnBrk="1" hangingPunct="1">
              <a:spcBef>
                <a:spcPct val="50000"/>
              </a:spcBef>
            </a:pPr>
            <a:endParaRPr lang="en-US" altLang="en-US" sz="2400"/>
          </a:p>
        </p:txBody>
      </p:sp>
      <p:sp>
        <p:nvSpPr>
          <p:cNvPr id="188445" name="Text Box 29">
            <a:extLst>
              <a:ext uri="{FF2B5EF4-FFF2-40B4-BE49-F238E27FC236}">
                <a16:creationId xmlns:a16="http://schemas.microsoft.com/office/drawing/2014/main" id="{8F440BD3-F417-4295-A188-DDF133BD1F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2195513"/>
            <a:ext cx="2971800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400">
                <a:solidFill>
                  <a:srgbClr val="0000FF"/>
                </a:solidFill>
              </a:rPr>
              <a:t>Dùng để đập tạo lực</a:t>
            </a:r>
          </a:p>
          <a:p>
            <a:pPr eaLnBrk="1" hangingPunct="1">
              <a:spcBef>
                <a:spcPct val="50000"/>
              </a:spcBef>
            </a:pPr>
            <a:endParaRPr lang="en-US" altLang="en-US" sz="2400"/>
          </a:p>
        </p:txBody>
      </p:sp>
      <p:sp>
        <p:nvSpPr>
          <p:cNvPr id="188446" name="Text Box 30">
            <a:extLst>
              <a:ext uri="{FF2B5EF4-FFF2-40B4-BE49-F238E27FC236}">
                <a16:creationId xmlns:a16="http://schemas.microsoft.com/office/drawing/2014/main" id="{A0B1ABB8-EBD9-424B-910A-5078D25E11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048000"/>
            <a:ext cx="2438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rgbClr val="0000FF"/>
                </a:solidFill>
              </a:rPr>
              <a:t>Lưỡi cưa, khung làm bằng thép</a:t>
            </a:r>
          </a:p>
        </p:txBody>
      </p:sp>
      <p:sp>
        <p:nvSpPr>
          <p:cNvPr id="188447" name="Text Box 31">
            <a:extLst>
              <a:ext uri="{FF2B5EF4-FFF2-40B4-BE49-F238E27FC236}">
                <a16:creationId xmlns:a16="http://schemas.microsoft.com/office/drawing/2014/main" id="{B6620A2D-0E8B-4662-B8A7-8A22D3914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3048000"/>
            <a:ext cx="3200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rgbClr val="0000FF"/>
                </a:solidFill>
              </a:rPr>
              <a:t>Cắt các vật gia công làm bằng sắt, thép</a:t>
            </a:r>
          </a:p>
        </p:txBody>
      </p:sp>
      <p:sp>
        <p:nvSpPr>
          <p:cNvPr id="188448" name="Text Box 32">
            <a:extLst>
              <a:ext uri="{FF2B5EF4-FFF2-40B4-BE49-F238E27FC236}">
                <a16:creationId xmlns:a16="http://schemas.microsoft.com/office/drawing/2014/main" id="{C45EBF9C-86E5-4C81-8F2B-FFE209B5E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249738"/>
            <a:ext cx="2971800" cy="100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400">
                <a:solidFill>
                  <a:srgbClr val="0000FF"/>
                </a:solidFill>
              </a:rPr>
              <a:t>Làm bằng thép</a:t>
            </a:r>
          </a:p>
          <a:p>
            <a:pPr eaLnBrk="1" hangingPunct="1">
              <a:spcBef>
                <a:spcPct val="50000"/>
              </a:spcBef>
            </a:pPr>
            <a:endParaRPr lang="en-US" altLang="en-US" sz="2400"/>
          </a:p>
        </p:txBody>
      </p:sp>
      <p:sp>
        <p:nvSpPr>
          <p:cNvPr id="188449" name="Text Box 33">
            <a:extLst>
              <a:ext uri="{FF2B5EF4-FFF2-40B4-BE49-F238E27FC236}">
                <a16:creationId xmlns:a16="http://schemas.microsoft.com/office/drawing/2014/main" id="{136C9CE5-8105-4F8E-B947-C61388218B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4203700"/>
            <a:ext cx="31242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400">
                <a:solidFill>
                  <a:srgbClr val="0000FF"/>
                </a:solidFill>
              </a:rPr>
              <a:t>Tạo hình dạng các vật gia công</a:t>
            </a:r>
            <a:endParaRPr lang="en-US" altLang="en-US" sz="2400"/>
          </a:p>
        </p:txBody>
      </p:sp>
      <p:sp>
        <p:nvSpPr>
          <p:cNvPr id="188450" name="Text Box 34">
            <a:extLst>
              <a:ext uri="{FF2B5EF4-FFF2-40B4-BE49-F238E27FC236}">
                <a16:creationId xmlns:a16="http://schemas.microsoft.com/office/drawing/2014/main" id="{C407C3DC-5E64-471F-AE75-0DDAD59D93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257800"/>
            <a:ext cx="3048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rgbClr val="0000FF"/>
                </a:solidFill>
              </a:rPr>
              <a:t>Làm bằng thép tarô 2 mặt</a:t>
            </a:r>
          </a:p>
        </p:txBody>
      </p:sp>
      <p:sp>
        <p:nvSpPr>
          <p:cNvPr id="188451" name="Text Box 35">
            <a:extLst>
              <a:ext uri="{FF2B5EF4-FFF2-40B4-BE49-F238E27FC236}">
                <a16:creationId xmlns:a16="http://schemas.microsoft.com/office/drawing/2014/main" id="{DADFC6D8-8214-4D13-AD99-2DB42FC219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5257800"/>
            <a:ext cx="3124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rgbClr val="0000FF"/>
                </a:solidFill>
              </a:rPr>
              <a:t>Tạo độ nhẵn bóng bề mặt hoặc làm tù cạnh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8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8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8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18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1000"/>
                                        <p:tgtEl>
                                          <p:spTgt spid="18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1000"/>
                                        <p:tgtEl>
                                          <p:spTgt spid="18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1000"/>
                                        <p:tgtEl>
                                          <p:spTgt spid="188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1000"/>
                                        <p:tgtEl>
                                          <p:spTgt spid="18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44" grpId="0"/>
      <p:bldP spid="188445" grpId="0"/>
      <p:bldP spid="188446" grpId="0"/>
      <p:bldP spid="188447" grpId="0"/>
      <p:bldP spid="188448" grpId="0"/>
      <p:bldP spid="188449" grpId="0"/>
      <p:bldP spid="188450" grpId="0"/>
      <p:bldP spid="18845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20 : DỤNG CỤ CƠ KHÍ</a:t>
            </a:r>
          </a:p>
        </p:txBody>
      </p:sp>
      <p:pic>
        <p:nvPicPr>
          <p:cNvPr id="4" name="Content Placeholder 3" descr="dung-cu-co-kh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500" y="2043906"/>
            <a:ext cx="5715000" cy="3638550"/>
          </a:xfrm>
        </p:spPr>
      </p:pic>
    </p:spTree>
    <p:extLst>
      <p:ext uri="{BB962C8B-B14F-4D97-AF65-F5344CB8AC3E}">
        <p14:creationId xmlns:p14="http://schemas.microsoft.com/office/powerpoint/2010/main" val="1586566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743200"/>
            <a:ext cx="1143000" cy="132343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 20: DỤNG CỤ CƠ KHÍ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152400"/>
            <a:ext cx="1143000" cy="163121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DỤNG CỤ ĐO VÀ KIỂM TRA</a:t>
            </a:r>
          </a:p>
        </p:txBody>
      </p:sp>
      <p:cxnSp>
        <p:nvCxnSpPr>
          <p:cNvPr id="5" name="Straight Arrow Connector 4"/>
          <p:cNvCxnSpPr>
            <a:stCxn id="2" idx="0"/>
            <a:endCxn id="3" idx="2"/>
          </p:cNvCxnSpPr>
          <p:nvPr/>
        </p:nvCxnSpPr>
        <p:spPr>
          <a:xfrm rot="5400000" flipH="1" flipV="1">
            <a:off x="396508" y="2263408"/>
            <a:ext cx="959584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828800" y="2743200"/>
            <a:ext cx="1828800" cy="132343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DỤNG CỤ THÁO - LẮP VÀ KẸP CHẶT</a:t>
            </a:r>
          </a:p>
        </p:txBody>
      </p:sp>
      <p:cxnSp>
        <p:nvCxnSpPr>
          <p:cNvPr id="8" name="Straight Arrow Connector 7"/>
          <p:cNvCxnSpPr>
            <a:stCxn id="2" idx="3"/>
            <a:endCxn id="6" idx="1"/>
          </p:cNvCxnSpPr>
          <p:nvPr/>
        </p:nvCxnSpPr>
        <p:spPr>
          <a:xfrm>
            <a:off x="1447800" y="3404920"/>
            <a:ext cx="3810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4800" y="5181600"/>
            <a:ext cx="1143000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DỤNG CỤ GIA CÔNG</a:t>
            </a:r>
          </a:p>
        </p:txBody>
      </p:sp>
      <p:cxnSp>
        <p:nvCxnSpPr>
          <p:cNvPr id="11" name="Straight Arrow Connector 10"/>
          <p:cNvCxnSpPr>
            <a:stCxn id="2" idx="2"/>
            <a:endCxn id="9" idx="0"/>
          </p:cNvCxnSpPr>
          <p:nvPr/>
        </p:nvCxnSpPr>
        <p:spPr>
          <a:xfrm rot="5400000">
            <a:off x="318820" y="4624119"/>
            <a:ext cx="1114961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438400" y="152400"/>
            <a:ext cx="27432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38400" y="1219200"/>
            <a:ext cx="19812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Arrow Connector 14"/>
          <p:cNvCxnSpPr>
            <a:endCxn id="12" idx="1"/>
          </p:cNvCxnSpPr>
          <p:nvPr/>
        </p:nvCxnSpPr>
        <p:spPr>
          <a:xfrm flipV="1">
            <a:off x="1447800" y="383233"/>
            <a:ext cx="990600" cy="5892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13" idx="1"/>
          </p:cNvCxnSpPr>
          <p:nvPr/>
        </p:nvCxnSpPr>
        <p:spPr>
          <a:xfrm>
            <a:off x="1447800" y="972473"/>
            <a:ext cx="990600" cy="4775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867400" y="156865"/>
            <a:ext cx="13716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Straight Arrow Connector 19"/>
          <p:cNvCxnSpPr>
            <a:stCxn id="12" idx="3"/>
            <a:endCxn id="18" idx="1"/>
          </p:cNvCxnSpPr>
          <p:nvPr/>
        </p:nvCxnSpPr>
        <p:spPr>
          <a:xfrm>
            <a:off x="5181600" y="383233"/>
            <a:ext cx="685800" cy="446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257800" y="762000"/>
            <a:ext cx="8382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Ê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57800" y="1367135"/>
            <a:ext cx="14478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57800" y="1976735"/>
            <a:ext cx="33528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vạn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Straight Arrow Connector 27"/>
          <p:cNvCxnSpPr>
            <a:stCxn id="13" idx="3"/>
            <a:endCxn id="21" idx="1"/>
          </p:cNvCxnSpPr>
          <p:nvPr/>
        </p:nvCxnSpPr>
        <p:spPr>
          <a:xfrm flipV="1">
            <a:off x="4419600" y="992833"/>
            <a:ext cx="838200" cy="457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13" idx="3"/>
            <a:endCxn id="22" idx="1"/>
          </p:cNvCxnSpPr>
          <p:nvPr/>
        </p:nvCxnSpPr>
        <p:spPr>
          <a:xfrm>
            <a:off x="4419600" y="1450033"/>
            <a:ext cx="838200" cy="14793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3" idx="3"/>
            <a:endCxn id="23" idx="1"/>
          </p:cNvCxnSpPr>
          <p:nvPr/>
        </p:nvCxnSpPr>
        <p:spPr>
          <a:xfrm>
            <a:off x="4419600" y="1450033"/>
            <a:ext cx="838200" cy="75753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191000" y="2750403"/>
            <a:ext cx="1524000" cy="8309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tháo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lắp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191000" y="4198203"/>
            <a:ext cx="1524000" cy="8309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kẹp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chặt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Straight Arrow Connector 37"/>
          <p:cNvCxnSpPr>
            <a:stCxn id="6" idx="3"/>
            <a:endCxn id="35" idx="1"/>
          </p:cNvCxnSpPr>
          <p:nvPr/>
        </p:nvCxnSpPr>
        <p:spPr>
          <a:xfrm flipV="1">
            <a:off x="3657600" y="3165902"/>
            <a:ext cx="533400" cy="23901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6" idx="3"/>
            <a:endCxn id="36" idx="1"/>
          </p:cNvCxnSpPr>
          <p:nvPr/>
        </p:nvCxnSpPr>
        <p:spPr>
          <a:xfrm>
            <a:off x="3657600" y="3404920"/>
            <a:ext cx="533400" cy="120878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324600" y="2662535"/>
            <a:ext cx="11430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Mỏ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lết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Straight Arrow Connector 42"/>
          <p:cNvCxnSpPr>
            <a:stCxn id="35" idx="3"/>
            <a:endCxn id="41" idx="1"/>
          </p:cNvCxnSpPr>
          <p:nvPr/>
        </p:nvCxnSpPr>
        <p:spPr>
          <a:xfrm flipV="1">
            <a:off x="5715000" y="2893368"/>
            <a:ext cx="609600" cy="27253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6324600" y="3576935"/>
            <a:ext cx="11430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Cờ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lê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Straight Arrow Connector 45"/>
          <p:cNvCxnSpPr>
            <a:stCxn id="35" idx="3"/>
            <a:endCxn id="44" idx="1"/>
          </p:cNvCxnSpPr>
          <p:nvPr/>
        </p:nvCxnSpPr>
        <p:spPr>
          <a:xfrm>
            <a:off x="5715000" y="3165902"/>
            <a:ext cx="609600" cy="64186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35" idx="3"/>
          </p:cNvCxnSpPr>
          <p:nvPr/>
        </p:nvCxnSpPr>
        <p:spPr>
          <a:xfrm>
            <a:off x="5715000" y="3165902"/>
            <a:ext cx="2057400" cy="19856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7772400" y="3119735"/>
            <a:ext cx="11430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vít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324600" y="4262735"/>
            <a:ext cx="11430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Ê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Straight Arrow Connector 51"/>
          <p:cNvCxnSpPr>
            <a:stCxn id="36" idx="3"/>
            <a:endCxn id="50" idx="1"/>
          </p:cNvCxnSpPr>
          <p:nvPr/>
        </p:nvCxnSpPr>
        <p:spPr>
          <a:xfrm flipV="1">
            <a:off x="5715000" y="4493568"/>
            <a:ext cx="609600" cy="12013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6324600" y="4948535"/>
            <a:ext cx="11430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Kềm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5" name="Straight Arrow Connector 54"/>
          <p:cNvCxnSpPr>
            <a:stCxn id="36" idx="3"/>
            <a:endCxn id="53" idx="1"/>
          </p:cNvCxnSpPr>
          <p:nvPr/>
        </p:nvCxnSpPr>
        <p:spPr>
          <a:xfrm>
            <a:off x="5715000" y="4613702"/>
            <a:ext cx="609600" cy="56566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057400" y="4643735"/>
            <a:ext cx="11430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Búa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057400" y="5181600"/>
            <a:ext cx="11430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Cưa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057400" y="5715000"/>
            <a:ext cx="11430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Đục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057400" y="6248400"/>
            <a:ext cx="1143000" cy="4616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Dũa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Straight Arrow Connector 60"/>
          <p:cNvCxnSpPr>
            <a:stCxn id="9" idx="3"/>
            <a:endCxn id="56" idx="1"/>
          </p:cNvCxnSpPr>
          <p:nvPr/>
        </p:nvCxnSpPr>
        <p:spPr>
          <a:xfrm flipV="1">
            <a:off x="1447800" y="4874568"/>
            <a:ext cx="609600" cy="8148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9" idx="3"/>
            <a:endCxn id="57" idx="1"/>
          </p:cNvCxnSpPr>
          <p:nvPr/>
        </p:nvCxnSpPr>
        <p:spPr>
          <a:xfrm flipV="1">
            <a:off x="1447800" y="5412433"/>
            <a:ext cx="609600" cy="27699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9" idx="3"/>
            <a:endCxn id="58" idx="1"/>
          </p:cNvCxnSpPr>
          <p:nvPr/>
        </p:nvCxnSpPr>
        <p:spPr>
          <a:xfrm>
            <a:off x="1447800" y="5689432"/>
            <a:ext cx="609600" cy="25640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stCxn id="9" idx="3"/>
            <a:endCxn id="59" idx="1"/>
          </p:cNvCxnSpPr>
          <p:nvPr/>
        </p:nvCxnSpPr>
        <p:spPr>
          <a:xfrm>
            <a:off x="1447800" y="5689432"/>
            <a:ext cx="609600" cy="78980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9" grpId="0" animBg="1"/>
      <p:bldP spid="12" grpId="0" animBg="1"/>
      <p:bldP spid="13" grpId="0" animBg="1"/>
      <p:bldP spid="18" grpId="0" animBg="1"/>
      <p:bldP spid="21" grpId="0" animBg="1"/>
      <p:bldP spid="22" grpId="0" animBg="1"/>
      <p:bldP spid="23" grpId="0" animBg="1"/>
      <p:bldP spid="35" grpId="0" animBg="1"/>
      <p:bldP spid="36" grpId="0" animBg="1"/>
      <p:bldP spid="41" grpId="0" animBg="1"/>
      <p:bldP spid="44" grpId="0" animBg="1"/>
      <p:bldP spid="49" grpId="0" animBg="1"/>
      <p:bldP spid="50" grpId="0" animBg="1"/>
      <p:bldP spid="53" grpId="0" animBg="1"/>
      <p:bldP spid="56" grpId="0" animBg="1"/>
      <p:bldP spid="57" grpId="0" animBg="1"/>
      <p:bldP spid="58" grpId="0" animBg="1"/>
      <p:bldP spid="5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0" name="Text Box 4"/>
          <p:cNvSpPr txBox="1">
            <a:spLocks noChangeArrowheads="1"/>
          </p:cNvSpPr>
          <p:nvPr/>
        </p:nvSpPr>
        <p:spPr bwMode="auto">
          <a:xfrm>
            <a:off x="152400" y="1421785"/>
            <a:ext cx="8991600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DẶN DÒ:</a:t>
            </a:r>
          </a:p>
          <a:p>
            <a:pPr>
              <a:spcBef>
                <a:spcPct val="50000"/>
              </a:spcBef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dung clip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3600" i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latin typeface="Times New Roman" pitchFamily="18" charset="0"/>
                <a:cs typeface="Times New Roman" pitchFamily="18" charset="0"/>
              </a:rPr>
              <a:t>lắp</a:t>
            </a:r>
            <a:r>
              <a:rPr lang="en-US" sz="3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3600" i="1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5" descr="N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61225" y="0"/>
            <a:ext cx="18827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6" descr="N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29200"/>
            <a:ext cx="150653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67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67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67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67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67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67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67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67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67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0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SZ169"/>
          <p:cNvPicPr>
            <a:picLocks noChangeAspect="1" noChangeArrowheads="1"/>
          </p:cNvPicPr>
          <p:nvPr/>
        </p:nvPicPr>
        <p:blipFill>
          <a:blip r:embed="rId2"/>
          <a:srcRect l="8594" t="2061" r="10156" b="51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905000" y="1797050"/>
            <a:ext cx="6096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 HỌC KẾT THÚC</a:t>
            </a:r>
          </a:p>
        </p:txBody>
      </p:sp>
      <p:sp>
        <p:nvSpPr>
          <p:cNvPr id="24580" name="WordArt 5"/>
          <p:cNvSpPr>
            <a:spLocks noChangeArrowheads="1" noChangeShapeType="1" noTextEdit="1"/>
          </p:cNvSpPr>
          <p:nvPr/>
        </p:nvSpPr>
        <p:spPr bwMode="auto">
          <a:xfrm>
            <a:off x="990600" y="2633663"/>
            <a:ext cx="6486525" cy="12525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CHÀO TẠM BIỆT CÁC EM !</a:t>
            </a:r>
            <a:endParaRPr lang="en-US" sz="36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4581" name="Picture 7" descr="3d butterfly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685800"/>
            <a:ext cx="1371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phi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?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phi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đắt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phi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mài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mòn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rẻ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3239294" y="3237706"/>
            <a:ext cx="2513806" cy="7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962400" y="14478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400" u="sng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sng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endParaRPr lang="en-US" sz="2400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5800" y="4800600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Phạm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1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6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9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4" grpId="0" uiExpand="1" build="p"/>
      <p:bldP spid="5" grpId="0" build="p"/>
      <p:bldP spid="6" grpId="0" uiExpand="1" build="p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ieu-chi-ma-ban-can-biet-khi-chon-mua-xe-dap-4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228600"/>
            <a:ext cx="8534400" cy="6400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 20 : DỤNG CỤ CƠ KHÍ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378803"/>
            <a:ext cx="495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DỤNG CỤ ĐO VÀ KIỂM TRA</a:t>
            </a:r>
          </a:p>
          <a:p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190500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vi-VN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</p:txBody>
      </p:sp>
      <p:pic>
        <p:nvPicPr>
          <p:cNvPr id="6" name="Picture 5" descr="Cong nghe 8 SGK hinh 20.1.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598476"/>
            <a:ext cx="4123189" cy="31165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0" y="2286000"/>
            <a:ext cx="3505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thép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co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dày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0,9 – 1,5 mm,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10 – 25 mm,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150 – 1000 mm,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 mm.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 20 : DỤNG CỤ CƠ KHÍ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4" name="Content Placeholder 3" descr="hinh-nen-powerpoint-don-gian-3-1024x57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533400" y="1378803"/>
            <a:ext cx="495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DỤNG CỤ ĐO VÀ KIỂM TRA</a:t>
            </a:r>
          </a:p>
          <a:p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190500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vi-VN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19200" y="2598003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u="sng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4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u="sng" dirty="0" err="1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400" b="1" i="1" u="sng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0600" y="3283803"/>
            <a:ext cx="701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BÀI 20 : DỤNG CỤ CƠ KHÍ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200" y="4338935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2/ </a:t>
            </a:r>
            <a:r>
              <a:rPr lang="vi-VN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9-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685800"/>
            <a:ext cx="8991600" cy="6019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38200" y="15240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2/ </a:t>
            </a:r>
            <a:r>
              <a:rPr lang="vi-VN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BÀI 20 : DỤNG CỤ CƠ KHÍ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378803"/>
            <a:ext cx="495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DỤNG CỤ ĐO VÀ KIỂM TRA</a:t>
            </a:r>
          </a:p>
          <a:p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190500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vi-VN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243840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2/ </a:t>
            </a:r>
            <a:r>
              <a:rPr lang="vi-VN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2971800"/>
            <a:ext cx="708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êke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3817203"/>
            <a:ext cx="708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BÀI 20 : DỤNG CỤ CƠ KHÍ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378803"/>
            <a:ext cx="495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DỤNG CỤ ĐO VÀ KIỂM TRA</a:t>
            </a:r>
          </a:p>
          <a:p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190500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vi-VN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2438400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2/ </a:t>
            </a:r>
            <a:r>
              <a:rPr lang="vi-VN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2971800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DỤNG CỤ THÁO, LẮP VÀ KẸP CHẶT</a:t>
            </a:r>
          </a:p>
          <a:p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</TotalTime>
  <Words>898</Words>
  <Application>Microsoft Office PowerPoint</Application>
  <PresentationFormat>On-screen Show (4:3)</PresentationFormat>
  <Paragraphs>137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Times New Roman</vt:lpstr>
      <vt:lpstr>Verdana</vt:lpstr>
      <vt:lpstr>Office Theme</vt:lpstr>
      <vt:lpstr>PowerPoint Presentation</vt:lpstr>
      <vt:lpstr>Bài 20 : DỤNG CỤ CƠ KHÍ</vt:lpstr>
      <vt:lpstr>Em hãy so sánh sự khác nhau của vật liệu kim loại và vật liệu phi kim loại ? Nêu phạm vi sử dụng của chúng? </vt:lpstr>
      <vt:lpstr>PowerPoint Presentation</vt:lpstr>
      <vt:lpstr>BÀI 20 : DỤNG CỤ CƠ KHÍ</vt:lpstr>
      <vt:lpstr>BÀI 20 : DỤNG CỤ CƠ KHÍ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10</dc:creator>
  <cp:lastModifiedBy>Laptop PhuongHuy</cp:lastModifiedBy>
  <cp:revision>53</cp:revision>
  <dcterms:created xsi:type="dcterms:W3CDTF">2021-11-08T14:31:04Z</dcterms:created>
  <dcterms:modified xsi:type="dcterms:W3CDTF">2021-12-06T04:45:24Z</dcterms:modified>
</cp:coreProperties>
</file>