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307" r:id="rId5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CC"/>
    <a:srgbClr val="FF00FF"/>
    <a:srgbClr val="FF3399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BF2E7-E4A2-43C5-954A-4B9CE67DB2A1}" type="datetimeFigureOut">
              <a:rPr lang="en-US" smtClean="0"/>
              <a:pPr/>
              <a:t>1/22/2022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164E6-DE20-45FA-B245-76A27E5767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BF2E7-E4A2-43C5-954A-4B9CE67DB2A1}" type="datetimeFigureOut">
              <a:rPr lang="en-US" smtClean="0"/>
              <a:pPr/>
              <a:t>1/22/2022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164E6-DE20-45FA-B245-76A27E5767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BF2E7-E4A2-43C5-954A-4B9CE67DB2A1}" type="datetimeFigureOut">
              <a:rPr lang="en-US" smtClean="0"/>
              <a:pPr/>
              <a:t>1/22/2022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164E6-DE20-45FA-B245-76A27E5767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BF2E7-E4A2-43C5-954A-4B9CE67DB2A1}" type="datetimeFigureOut">
              <a:rPr lang="en-US" smtClean="0"/>
              <a:pPr/>
              <a:t>1/22/2022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164E6-DE20-45FA-B245-76A27E5767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BF2E7-E4A2-43C5-954A-4B9CE67DB2A1}" type="datetimeFigureOut">
              <a:rPr lang="en-US" smtClean="0"/>
              <a:pPr/>
              <a:t>1/22/2022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164E6-DE20-45FA-B245-76A27E5767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BF2E7-E4A2-43C5-954A-4B9CE67DB2A1}" type="datetimeFigureOut">
              <a:rPr lang="en-US" smtClean="0"/>
              <a:pPr/>
              <a:t>1/22/2022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164E6-DE20-45FA-B245-76A27E5767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BF2E7-E4A2-43C5-954A-4B9CE67DB2A1}" type="datetimeFigureOut">
              <a:rPr lang="en-US" smtClean="0"/>
              <a:pPr/>
              <a:t>1/22/2022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164E6-DE20-45FA-B245-76A27E5767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BF2E7-E4A2-43C5-954A-4B9CE67DB2A1}" type="datetimeFigureOut">
              <a:rPr lang="en-US" smtClean="0"/>
              <a:pPr/>
              <a:t>1/22/2022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164E6-DE20-45FA-B245-76A27E5767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BF2E7-E4A2-43C5-954A-4B9CE67DB2A1}" type="datetimeFigureOut">
              <a:rPr lang="en-US" smtClean="0"/>
              <a:pPr/>
              <a:t>1/22/2022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164E6-DE20-45FA-B245-76A27E5767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BF2E7-E4A2-43C5-954A-4B9CE67DB2A1}" type="datetimeFigureOut">
              <a:rPr lang="en-US" smtClean="0"/>
              <a:pPr/>
              <a:t>1/22/2022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164E6-DE20-45FA-B245-76A27E5767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BF2E7-E4A2-43C5-954A-4B9CE67DB2A1}" type="datetimeFigureOut">
              <a:rPr lang="en-US" smtClean="0"/>
              <a:pPr/>
              <a:t>1/22/2022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164E6-DE20-45FA-B245-76A27E5767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BF2E7-E4A2-43C5-954A-4B9CE67DB2A1}" type="datetimeFigureOut">
              <a:rPr lang="en-US" smtClean="0"/>
              <a:pPr/>
              <a:t>1/22/2022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E164E6-DE20-45FA-B245-76A27E57670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pic>
        <p:nvPicPr>
          <p:cNvPr id="2052" name="Picture 5" descr="Picture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Text Box 9"/>
          <p:cNvSpPr txBox="1">
            <a:spLocks noChangeArrowheads="1"/>
          </p:cNvSpPr>
          <p:nvPr/>
        </p:nvSpPr>
        <p:spPr bwMode="auto">
          <a:xfrm>
            <a:off x="107950" y="838200"/>
            <a:ext cx="8915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PHÒNG GD&amp;ĐT HUYỆN CẨM MỸ</a:t>
            </a:r>
          </a:p>
          <a:p>
            <a:pPr algn="ctr"/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TRƯỜNG THCS NGÔ QUYỀN</a:t>
            </a:r>
            <a:endParaRPr lang="en-US" alt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4" name="TextBox 32"/>
          <p:cNvSpPr txBox="1">
            <a:spLocks noChangeArrowheads="1"/>
          </p:cNvSpPr>
          <p:nvPr/>
        </p:nvSpPr>
        <p:spPr bwMode="auto">
          <a:xfrm>
            <a:off x="1857375" y="4786313"/>
            <a:ext cx="576262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vi-VN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GIÁO VIÊN: </a:t>
            </a:r>
            <a:r>
              <a:rPr lang="en-US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TRẦN DUY ANH</a:t>
            </a:r>
          </a:p>
          <a:p>
            <a:r>
              <a:rPr lang="en-US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MÔN DẠY : CÔNG </a:t>
            </a:r>
            <a:r>
              <a:rPr lang="en-US" sz="320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NGHỆ </a:t>
            </a:r>
            <a:r>
              <a:rPr lang="en-US" sz="320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vi-VN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5" name="TextBox 8"/>
          <p:cNvSpPr txBox="1">
            <a:spLocks noChangeArrowheads="1"/>
          </p:cNvSpPr>
          <p:nvPr/>
        </p:nvSpPr>
        <p:spPr bwMode="auto">
          <a:xfrm>
            <a:off x="857250" y="1714500"/>
            <a:ext cx="7385050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54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CHƯƠNG TRÌNH DẠY HỌC TRỰC TUYẾN</a:t>
            </a:r>
          </a:p>
          <a:p>
            <a:pPr algn="ctr"/>
            <a:r>
              <a:rPr lang="en-US" sz="48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NĂM HỌC : 2021 - 2022</a:t>
            </a:r>
            <a:endParaRPr lang="vi-VN" sz="4800" dirty="0">
              <a:solidFill>
                <a:srgbClr val="FF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6" name="Picture 14" descr="slide0011_image009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7994650" y="214313"/>
            <a:ext cx="114935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14" descr="slide0011_image009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0" y="5913438"/>
            <a:ext cx="1368425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228600"/>
            <a:ext cx="746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21 : 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LUÂN CANH, XEN CANH, TĂNG VỤ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76200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Luân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1143000"/>
            <a:ext cx="327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Luân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5800" y="1676400"/>
            <a:ext cx="7924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Luân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canh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tiến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gieo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luân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phiên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71800" y="2895600"/>
            <a:ext cx="274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2400" b="1" i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i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luân</a:t>
            </a:r>
            <a:r>
              <a:rPr lang="en-US" sz="2400" b="1" i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endParaRPr lang="en-US" sz="2400" b="1" i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11" descr="Screenshot 2022-01-19 0903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75" y="3486443"/>
            <a:ext cx="8201025" cy="100935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981200" y="4876800"/>
            <a:ext cx="518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Luân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canh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Luân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canh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5486400" y="914400"/>
            <a:ext cx="2362200" cy="1295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KHU ĐẤT A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Screenshot 2022-01-19 0911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558368"/>
            <a:ext cx="4090987" cy="3951719"/>
          </a:xfrm>
          <a:prstGeom prst="rect">
            <a:avLst/>
          </a:prstGeom>
        </p:spPr>
      </p:pic>
      <p:pic>
        <p:nvPicPr>
          <p:cNvPr id="7" name="Picture 6" descr="Screenshot 2022-01-19 09180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0" y="2667000"/>
            <a:ext cx="3810000" cy="3733799"/>
          </a:xfrm>
          <a:prstGeom prst="rect">
            <a:avLst/>
          </a:prstGeom>
        </p:spPr>
      </p:pic>
      <p:sp>
        <p:nvSpPr>
          <p:cNvPr id="8" name="Rectangular Callout 7"/>
          <p:cNvSpPr/>
          <p:nvPr/>
        </p:nvSpPr>
        <p:spPr>
          <a:xfrm>
            <a:off x="1219200" y="4876800"/>
            <a:ext cx="1295400" cy="533400"/>
          </a:xfrm>
          <a:prstGeom prst="wedgeRectCallout">
            <a:avLst>
              <a:gd name="adj1" fmla="val -50154"/>
              <a:gd name="adj2" fmla="val -117500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VỤ 1</a:t>
            </a:r>
            <a:endParaRPr lang="en-US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ular Callout 8"/>
          <p:cNvSpPr/>
          <p:nvPr/>
        </p:nvSpPr>
        <p:spPr>
          <a:xfrm>
            <a:off x="2895600" y="5562600"/>
            <a:ext cx="1295400" cy="533400"/>
          </a:xfrm>
          <a:prstGeom prst="wedgeRectCallout">
            <a:avLst>
              <a:gd name="adj1" fmla="val 107312"/>
              <a:gd name="adj2" fmla="val 9093"/>
            </a:avLst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VỤ 2</a:t>
            </a:r>
            <a:endParaRPr lang="en-US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 2022-01-19 09235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381000"/>
            <a:ext cx="3900487" cy="2817973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5638800" y="838200"/>
            <a:ext cx="2057400" cy="9906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KHU ĐẤT B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Screenshot 2022-01-19 09270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1" y="3581400"/>
            <a:ext cx="3886200" cy="2743200"/>
          </a:xfrm>
          <a:prstGeom prst="rect">
            <a:avLst/>
          </a:prstGeom>
        </p:spPr>
      </p:pic>
      <p:pic>
        <p:nvPicPr>
          <p:cNvPr id="5" name="Picture 4" descr="Screenshot 2022-01-19 09285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0" y="3505200"/>
            <a:ext cx="3886200" cy="28194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9" name="Picture 23" descr="081120162847b">
            <a:extLst>
              <a:ext uri="{FF2B5EF4-FFF2-40B4-BE49-F238E27FC236}">
                <a16:creationId xmlns:a16="http://schemas.microsoft.com/office/drawing/2014/main" xmlns="" id="{43780820-3667-491D-B1FE-42B637DCDB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657600"/>
            <a:ext cx="3886200" cy="2895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90" name="Text Box 21">
            <a:extLst>
              <a:ext uri="{FF2B5EF4-FFF2-40B4-BE49-F238E27FC236}">
                <a16:creationId xmlns:a16="http://schemas.microsoft.com/office/drawing/2014/main" xmlns="" id="{155DD988-5189-43EA-ABDD-C2DA51751A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6076950"/>
            <a:ext cx="1041400" cy="400050"/>
          </a:xfrm>
          <a:prstGeom prst="rect">
            <a:avLst/>
          </a:prstGeom>
          <a:solidFill>
            <a:srgbClr val="FFFF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000" b="1">
                <a:latin typeface="Arial" panose="020B0604020202020204" pitchFamily="34" charset="0"/>
              </a:rPr>
              <a:t>VỤ 3</a:t>
            </a:r>
          </a:p>
        </p:txBody>
      </p:sp>
      <p:pic>
        <p:nvPicPr>
          <p:cNvPr id="20487" name="Picture 14" descr="nông nghiệp, cánh đồng ngô">
            <a:extLst>
              <a:ext uri="{FF2B5EF4-FFF2-40B4-BE49-F238E27FC236}">
                <a16:creationId xmlns:a16="http://schemas.microsoft.com/office/drawing/2014/main" xmlns="" id="{C402145C-DA76-4569-8213-A652B9D98C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657600"/>
            <a:ext cx="3886200" cy="2895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8" name="Text Box 21">
            <a:extLst>
              <a:ext uri="{FF2B5EF4-FFF2-40B4-BE49-F238E27FC236}">
                <a16:creationId xmlns:a16="http://schemas.microsoft.com/office/drawing/2014/main" xmlns="" id="{F786A5C7-F954-40B3-B46F-FB2EA8DC37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6076890"/>
            <a:ext cx="1041400" cy="400110"/>
          </a:xfrm>
          <a:prstGeom prst="rect">
            <a:avLst/>
          </a:prstGeom>
          <a:solidFill>
            <a:srgbClr val="FFFF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000" b="1" dirty="0">
                <a:latin typeface="Arial" panose="020B0604020202020204" pitchFamily="34" charset="0"/>
              </a:rPr>
              <a:t>VỤ 2</a:t>
            </a:r>
          </a:p>
        </p:txBody>
      </p:sp>
      <p:pic>
        <p:nvPicPr>
          <p:cNvPr id="20485" name="Picture 20" descr="217075724_9ae0ce693c">
            <a:extLst>
              <a:ext uri="{FF2B5EF4-FFF2-40B4-BE49-F238E27FC236}">
                <a16:creationId xmlns:a16="http://schemas.microsoft.com/office/drawing/2014/main" xmlns="" id="{399701CD-BFCA-4ACE-9A6F-238BD9CD8A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3886200" cy="2819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6" name="Text Box 21">
            <a:extLst>
              <a:ext uri="{FF2B5EF4-FFF2-40B4-BE49-F238E27FC236}">
                <a16:creationId xmlns:a16="http://schemas.microsoft.com/office/drawing/2014/main" xmlns="" id="{EB635070-7B0C-4CB9-87CA-51308F6C86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" y="2647890"/>
            <a:ext cx="1041400" cy="400110"/>
          </a:xfrm>
          <a:prstGeom prst="rect">
            <a:avLst/>
          </a:prstGeom>
          <a:solidFill>
            <a:srgbClr val="FFFF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000" b="1" dirty="0">
                <a:latin typeface="Arial" panose="020B0604020202020204" pitchFamily="34" charset="0"/>
              </a:rPr>
              <a:t>VỤ 1</a:t>
            </a:r>
          </a:p>
        </p:txBody>
      </p:sp>
      <p:sp>
        <p:nvSpPr>
          <p:cNvPr id="10" name="Oval 9"/>
          <p:cNvSpPr/>
          <p:nvPr/>
        </p:nvSpPr>
        <p:spPr>
          <a:xfrm>
            <a:off x="5410200" y="914400"/>
            <a:ext cx="2362200" cy="1295400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KHU ĐẤT C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xplosion 2 2"/>
          <p:cNvSpPr/>
          <p:nvPr/>
        </p:nvSpPr>
        <p:spPr>
          <a:xfrm>
            <a:off x="533400" y="457200"/>
            <a:ext cx="3352800" cy="2667000"/>
          </a:xfrm>
          <a:prstGeom prst="irregularSeal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KHU ĐẤT A  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LÚA- LÚA</a:t>
            </a:r>
            <a:endParaRPr lang="en-U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4038600" y="1676400"/>
            <a:ext cx="4343400" cy="16002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KHU ĐẤT B 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KHOAI LANG – LÚA - LÚA</a:t>
            </a:r>
            <a:endParaRPr lang="en-U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12-Point Star 4"/>
          <p:cNvSpPr/>
          <p:nvPr/>
        </p:nvSpPr>
        <p:spPr>
          <a:xfrm>
            <a:off x="0" y="3505200"/>
            <a:ext cx="5257800" cy="2743200"/>
          </a:xfrm>
          <a:prstGeom prst="star12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KHU ĐẤT C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DƯA LEO – NGÔ - LÚA</a:t>
            </a:r>
            <a:endParaRPr lang="en-U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loud Callout 5"/>
          <p:cNvSpPr/>
          <p:nvPr/>
        </p:nvSpPr>
        <p:spPr>
          <a:xfrm>
            <a:off x="5486400" y="3581400"/>
            <a:ext cx="3276600" cy="2743200"/>
          </a:xfrm>
          <a:prstGeom prst="cloudCallout">
            <a:avLst>
              <a:gd name="adj1" fmla="val -69348"/>
              <a:gd name="adj2" fmla="val 5429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Khu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luân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canh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4" grpId="1" animBg="1"/>
      <p:bldP spid="5" grpId="0" animBg="1"/>
      <p:bldP spid="5" grpId="1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 2022-01-19 1013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99" y="304800"/>
            <a:ext cx="3890053" cy="2971800"/>
          </a:xfrm>
          <a:prstGeom prst="rect">
            <a:avLst/>
          </a:prstGeom>
        </p:spPr>
      </p:pic>
      <p:pic>
        <p:nvPicPr>
          <p:cNvPr id="3" name="Picture 2" descr="Screenshot 2022-01-19 10150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0" y="304800"/>
            <a:ext cx="3886200" cy="2932043"/>
          </a:xfrm>
          <a:prstGeom prst="rect">
            <a:avLst/>
          </a:prstGeom>
        </p:spPr>
      </p:pic>
      <p:pic>
        <p:nvPicPr>
          <p:cNvPr id="4" name="Picture 3" descr="Screenshot 2022-01-19 10164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777" y="3633787"/>
            <a:ext cx="3946035" cy="2843213"/>
          </a:xfrm>
          <a:prstGeom prst="rect">
            <a:avLst/>
          </a:prstGeom>
        </p:spPr>
      </p:pic>
      <p:pic>
        <p:nvPicPr>
          <p:cNvPr id="5" name="Picture 4" descr="Screenshot 2022-01-19 101745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6800" y="3655594"/>
            <a:ext cx="3886200" cy="289760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1000" y="381000"/>
            <a:ext cx="18288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cải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bắp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53000" y="381000"/>
            <a:ext cx="21336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đậu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tương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" y="3729335"/>
            <a:ext cx="18288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ngô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53000" y="3733800"/>
            <a:ext cx="18288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mía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05200" y="3200400"/>
            <a:ext cx="2133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cạn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 2022-01-19 1024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76200"/>
            <a:ext cx="3525552" cy="2971800"/>
          </a:xfrm>
          <a:prstGeom prst="rect">
            <a:avLst/>
          </a:prstGeom>
        </p:spPr>
      </p:pic>
      <p:pic>
        <p:nvPicPr>
          <p:cNvPr id="3" name="Picture 2" descr="Screenshot 2022-01-19 10252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3124200"/>
            <a:ext cx="3505200" cy="281065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4800" y="60198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cạn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Screenshot 2022-01-19 10290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1307" y="152400"/>
            <a:ext cx="5310293" cy="4267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00600" y="4444425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endParaRPr lang="en-US" sz="32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4572000" y="5105400"/>
            <a:ext cx="3962400" cy="1219200"/>
          </a:xfrm>
          <a:prstGeom prst="wedgeRoundRectCallout">
            <a:avLst>
              <a:gd name="adj1" fmla="val -46395"/>
              <a:gd name="adj2" fmla="val 8211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mấy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luân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canh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 2022-01-19 1034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1567"/>
            <a:ext cx="9144001" cy="69011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228600"/>
            <a:ext cx="746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21 : 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LUÂN CANH, XEN CANH, TĂNG VỤ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76200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Luân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5800" y="1219200"/>
            <a:ext cx="815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latin typeface="Times New Roman" pitchFamily="18" charset="0"/>
                <a:cs typeface="Times New Roman" pitchFamily="18" charset="0"/>
              </a:rPr>
              <a:t>luân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latin typeface="Times New Roman" pitchFamily="18" charset="0"/>
                <a:cs typeface="Times New Roman" pitchFamily="18" charset="0"/>
              </a:rPr>
              <a:t>canh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phổ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90600" y="1752600"/>
            <a:ext cx="7848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Luân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canh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cạn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Luân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canh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cạn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457200" y="3200400"/>
            <a:ext cx="7772400" cy="914400"/>
          </a:xfrm>
          <a:prstGeom prst="wedgeRoundRectCallout">
            <a:avLst>
              <a:gd name="adj1" fmla="val 42398"/>
              <a:gd name="adj2" fmla="val 66844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luân</a:t>
            </a:r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phổ</a:t>
            </a:r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32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32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685800" y="4658380"/>
            <a:ext cx="304800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990600" y="4441448"/>
            <a:ext cx="754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phổ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luân</a:t>
            </a:r>
            <a:r>
              <a:rPr lang="en-US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r>
              <a:rPr lang="en-US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cạn</a:t>
            </a:r>
            <a:r>
              <a:rPr lang="en-US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62000" y="5410200"/>
            <a:ext cx="685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VD: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luân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Lúa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Đậu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9" grpId="0" animBg="1"/>
      <p:bldP spid="16" grpId="0"/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 2022-01-19 1055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981"/>
            <a:ext cx="9143999" cy="68819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24200" y="457200"/>
            <a:ext cx="281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ÔN BÀI CŨ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47800" y="1143000"/>
            <a:ext cx="6248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1 :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hoạch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nông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Screenshot 2022-01-19 07414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7597" y="2514600"/>
            <a:ext cx="4592054" cy="304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14400" y="3048000"/>
            <a:ext cx="259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chín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4400" y="3515380"/>
            <a:ext cx="259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gọn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00" y="3972580"/>
            <a:ext cx="259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Cẩn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thận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228600"/>
            <a:ext cx="746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21 : 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LUÂN CANH, XEN CANH, TĂNG VỤ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76200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Luân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Cloud Callout 8"/>
          <p:cNvSpPr/>
          <p:nvPr/>
        </p:nvSpPr>
        <p:spPr>
          <a:xfrm>
            <a:off x="2209800" y="2057400"/>
            <a:ext cx="4038600" cy="3124200"/>
          </a:xfrm>
          <a:prstGeom prst="cloudCallout">
            <a:avLst>
              <a:gd name="adj1" fmla="val -45448"/>
              <a:gd name="adj2" fmla="val 68434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bất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luân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304800"/>
            <a:ext cx="78463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luân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yếu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1219200"/>
            <a:ext cx="68263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b="1" u="sng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Mức</a:t>
            </a:r>
            <a:r>
              <a:rPr lang="en-US" sz="2800" b="1" u="sng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b="1" u="sng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sz="2800" b="1" u="sng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thụ</a:t>
            </a:r>
            <a:r>
              <a:rPr lang="en-US" sz="2800" b="1" u="sng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dinh</a:t>
            </a:r>
            <a:r>
              <a:rPr lang="en-US" sz="2800" b="1" u="sng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dưỡng</a:t>
            </a:r>
            <a:r>
              <a:rPr lang="en-US" sz="2800" b="1" u="sng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u="sng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b="1" u="sng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u="sng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1752600"/>
            <a:ext cx="891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họ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đậu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thấp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) &lt;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củ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&lt;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rau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&lt;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&lt;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ngũ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cốc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2286000"/>
            <a:ext cx="8534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đậu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luân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thụ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ít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dinh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dưỡng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đạm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mỡ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" y="3515380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u="sng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Khả</a:t>
            </a:r>
            <a:r>
              <a:rPr lang="en-US" sz="2800" b="1" u="sng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800" b="1" u="sng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chống</a:t>
            </a:r>
            <a:r>
              <a:rPr lang="en-US" sz="2800" b="1" u="sng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sâu</a:t>
            </a:r>
            <a:r>
              <a:rPr lang="en-US" sz="2800" b="1" u="sng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u="sng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800" b="1" u="sng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u="sng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800" b="1" u="sng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800" b="1" u="sng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b="1" u="sng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2800" b="1" u="sng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u="sng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" y="4114800"/>
            <a:ext cx="891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ngũ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cốc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) &gt;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củ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&gt;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họ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đậu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&gt;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rau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&gt;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00" y="4608493"/>
            <a:ext cx="8686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luân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yếu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dinh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dưỡng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sâu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1"/>
          <p:cNvSpPr/>
          <p:nvPr/>
        </p:nvSpPr>
        <p:spPr>
          <a:xfrm>
            <a:off x="3733800" y="76200"/>
            <a:ext cx="3657600" cy="3200400"/>
          </a:xfrm>
          <a:prstGeom prst="cloudCallout">
            <a:avLst>
              <a:gd name="adj1" fmla="val 43957"/>
              <a:gd name="adj2" fmla="val 60648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loud Callout 5"/>
          <p:cNvSpPr/>
          <p:nvPr/>
        </p:nvSpPr>
        <p:spPr>
          <a:xfrm>
            <a:off x="457200" y="914400"/>
            <a:ext cx="2667000" cy="2209800"/>
          </a:xfrm>
          <a:prstGeom prst="cloudCallout">
            <a:avLst>
              <a:gd name="adj1" fmla="val -33676"/>
              <a:gd name="adj2" fmla="val 70344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Luân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lợi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kinh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kĩ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5867400" y="4648200"/>
            <a:ext cx="2667000" cy="1143000"/>
          </a:xfrm>
          <a:prstGeom prst="wedgeRoundRectCallout">
            <a:avLst>
              <a:gd name="adj1" fmla="val 41408"/>
              <a:gd name="adj2" fmla="val 62029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2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luân</a:t>
            </a:r>
            <a:r>
              <a:rPr lang="en-US" sz="2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r>
              <a:rPr lang="en-US" sz="2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4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b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6200" y="3657600"/>
            <a:ext cx="3581400" cy="12192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cân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phì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hoạch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648200" y="3733800"/>
            <a:ext cx="4114800" cy="838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thừa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200" y="5950803"/>
            <a:ext cx="8153400" cy="83099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8575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Mức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thụ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dinh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dưỡng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sức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chống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chịu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sâu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228600"/>
            <a:ext cx="746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21 : 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LUÂN CANH, XEN CANH, TĂNG VỤ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gia-ngo-hat-hom-nay-bao-nhieu-1kg-mua-o-dau-re...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981" y="914400"/>
            <a:ext cx="3546039" cy="3048000"/>
          </a:xfrm>
          <a:prstGeom prst="rect">
            <a:avLst/>
          </a:prstGeom>
        </p:spPr>
      </p:pic>
      <p:pic>
        <p:nvPicPr>
          <p:cNvPr id="6" name="Picture 5" descr="sliderbg2-1552502830370212631665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5843" y="914400"/>
            <a:ext cx="3984313" cy="3048000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 rot="5400000">
            <a:off x="2171700" y="4533900"/>
            <a:ext cx="46482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33400" y="4114800"/>
            <a:ext cx="3581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Lúa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thụ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dinh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dưỡng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mất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dinh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dưỡng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1600200" y="5105400"/>
            <a:ext cx="228600" cy="1588"/>
          </a:xfrm>
          <a:prstGeom prst="straightConnector1">
            <a:avLst/>
          </a:prstGeom>
          <a:ln w="28575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029200" y="4114800"/>
            <a:ext cx="3581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họ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đậu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đạm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”.</a:t>
            </a:r>
          </a:p>
          <a:p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Nhờ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khuẩn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nốt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sần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rễ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đạm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 2022-01-19 1302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5257800"/>
            <a:ext cx="548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b="1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phì</a:t>
            </a:r>
            <a:r>
              <a:rPr lang="en-US" sz="2800" b="1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2800" b="1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b="1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800" b="1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b="1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solidFill>
                <a:srgbClr val="FF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5877580"/>
            <a:ext cx="7696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phì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dinh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dưỡng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 2022-01-19 1302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5" name="TextBox 4"/>
          <p:cNvSpPr txBox="1"/>
          <p:nvPr/>
        </p:nvSpPr>
        <p:spPr>
          <a:xfrm>
            <a:off x="2743200" y="76200"/>
            <a:ext cx="335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Mức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sâu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Screenshot 2022-01-19 13101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43200"/>
            <a:ext cx="1495425" cy="2133600"/>
          </a:xfrm>
          <a:prstGeom prst="rect">
            <a:avLst/>
          </a:prstGeom>
        </p:spPr>
      </p:pic>
      <p:sp>
        <p:nvSpPr>
          <p:cNvPr id="7" name="Oval Callout 6"/>
          <p:cNvSpPr/>
          <p:nvPr/>
        </p:nvSpPr>
        <p:spPr>
          <a:xfrm>
            <a:off x="304800" y="5105400"/>
            <a:ext cx="2667000" cy="1447800"/>
          </a:xfrm>
          <a:prstGeom prst="wedgeEllipseCallout">
            <a:avLst>
              <a:gd name="adj1" fmla="val -51090"/>
              <a:gd name="adj2" fmla="val -103245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RẦY NÂU TRUYỀN BỆNH VÀNG LÙN – XOẮN LÁ</a:t>
            </a:r>
            <a:endParaRPr lang="en-U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 descr="Screenshot 2022-01-19 13101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0175" y="685800"/>
            <a:ext cx="1495425" cy="21336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352800" y="2743201"/>
            <a:ext cx="6858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13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52800" y="2862352"/>
            <a:ext cx="762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en-US" sz="115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10" descr="Screenshot 2022-01-19 13101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2975" y="2743200"/>
            <a:ext cx="1495425" cy="2133600"/>
          </a:xfrm>
          <a:prstGeom prst="rect">
            <a:avLst/>
          </a:prstGeom>
        </p:spPr>
      </p:pic>
      <p:sp>
        <p:nvSpPr>
          <p:cNvPr id="12" name="Oval Callout 11"/>
          <p:cNvSpPr/>
          <p:nvPr/>
        </p:nvSpPr>
        <p:spPr>
          <a:xfrm>
            <a:off x="3962400" y="1524000"/>
            <a:ext cx="1828800" cy="1066800"/>
          </a:xfrm>
          <a:prstGeom prst="wedgeEllipseCallout">
            <a:avLst>
              <a:gd name="adj1" fmla="val 45868"/>
              <a:gd name="adj2" fmla="val 10411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KHÔNG GÂY HẠI CHO ĐẬU</a:t>
            </a:r>
            <a:endParaRPr lang="en-U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76800" y="5410200"/>
            <a:ext cx="411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Giảm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sâu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,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bệnh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.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1" animBg="1"/>
      <p:bldP spid="9" grpId="0"/>
      <p:bldP spid="9" grpId="1"/>
      <p:bldP spid="10" grpId="0"/>
      <p:bldP spid="12" grpId="0" animBg="1"/>
      <p:bldP spid="1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228600"/>
            <a:ext cx="746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21 : 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LUÂN CANH, XEN CANH, TĂNG VỤ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76200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Luân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1143000"/>
            <a:ext cx="327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Luân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400" y="1534180"/>
            <a:ext cx="457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luân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10" descr="Screenshot 2022-01-19 1333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290" y="3968567"/>
            <a:ext cx="8028910" cy="266083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90600" y="2057400"/>
            <a:ext cx="6781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phì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dinh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dưỡng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Giảm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sâu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hại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Tăng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lợi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nhuận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.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228600"/>
            <a:ext cx="746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21 : 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LUÂN CANH, XEN CANH, TĂNG VỤ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76200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Luân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endParaRPr lang="en-US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115318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Xen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1524000"/>
            <a:ext cx="327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Xen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loud Callout 5"/>
          <p:cNvSpPr/>
          <p:nvPr/>
        </p:nvSpPr>
        <p:spPr>
          <a:xfrm>
            <a:off x="3733800" y="838200"/>
            <a:ext cx="2819400" cy="1981200"/>
          </a:xfrm>
          <a:prstGeom prst="cloudCallout">
            <a:avLst>
              <a:gd name="adj1" fmla="val -45448"/>
              <a:gd name="adj2" fmla="val 68434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 descr="Screenshot 2022-01-19 21184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3270225"/>
            <a:ext cx="4267200" cy="3435375"/>
          </a:xfrm>
          <a:prstGeom prst="rect">
            <a:avLst/>
          </a:prstGeom>
        </p:spPr>
      </p:pic>
      <p:pic>
        <p:nvPicPr>
          <p:cNvPr id="8" name="Picture 7" descr="Screenshot 2022-01-19 21204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3352800"/>
            <a:ext cx="4343400" cy="335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228600"/>
            <a:ext cx="746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21 : 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LUÂN CANH, XEN CANH, TĂNG VỤ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77218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Xen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00200" y="1371600"/>
            <a:ext cx="541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MỘT SỐ MÔ HÌNH XEN CANH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Screenshot 2022-01-19 2130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133600"/>
            <a:ext cx="4267200" cy="4349578"/>
          </a:xfrm>
          <a:prstGeom prst="rect">
            <a:avLst/>
          </a:prstGeom>
        </p:spPr>
      </p:pic>
      <p:pic>
        <p:nvPicPr>
          <p:cNvPr id="6" name="Picture 5" descr="Screenshot 2022-01-19 2133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181224"/>
            <a:ext cx="4495800" cy="43305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228600"/>
            <a:ext cx="746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21 : 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LUÂN CANH, XEN CANH, TĂNG VỤ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77218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Xen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00200" y="1371600"/>
            <a:ext cx="541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MỘT SỐ MÔ HÌNH XEN CANH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Screenshot 2022-01-19 2130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209800"/>
            <a:ext cx="4267200" cy="4267201"/>
          </a:xfrm>
          <a:prstGeom prst="rect">
            <a:avLst/>
          </a:prstGeom>
        </p:spPr>
      </p:pic>
      <p:pic>
        <p:nvPicPr>
          <p:cNvPr id="6" name="Picture 5" descr="Screenshot 2022-01-19 2133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226788"/>
            <a:ext cx="4495800" cy="42393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24200" y="457200"/>
            <a:ext cx="281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ÔN BÀI CŨ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47800" y="1143000"/>
            <a:ext cx="6248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2 :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đích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chế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nông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Screenshot 2022-01-19 07414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600" y="2514600"/>
            <a:ext cx="4200024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14400" y="3048000"/>
            <a:ext cx="2590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00" y="3972580"/>
            <a:ext cx="2590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Kéo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quản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228600"/>
            <a:ext cx="746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21 : 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LUÂN CANH, XEN CANH, TĂNG VỤ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77218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Xen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00200" y="1371600"/>
            <a:ext cx="541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MỘT SỐ MÔ HÌNH XEN CANH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Screenshot 2022-01-19 2130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1981200"/>
            <a:ext cx="4267200" cy="3805221"/>
          </a:xfrm>
          <a:prstGeom prst="rect">
            <a:avLst/>
          </a:prstGeom>
        </p:spPr>
      </p:pic>
      <p:pic>
        <p:nvPicPr>
          <p:cNvPr id="6" name="Picture 5" descr="Screenshot 2022-01-19 2133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981200"/>
            <a:ext cx="4495800" cy="384879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200" y="5867400"/>
            <a:ext cx="4191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000" b="1" dirty="0" smtClean="0">
                <a:latin typeface="Times New Roman" pitchFamily="18" charset="0"/>
                <a:cs typeface="Times New Roman" pitchFamily="18" charset="0"/>
              </a:rPr>
              <a:t>Trồng xen 3 loại cây trồng với nhau:</a:t>
            </a:r>
          </a:p>
          <a:p>
            <a:pPr algn="ctr"/>
            <a:r>
              <a:rPr lang="vi-VN" sz="2000" b="1" dirty="0" smtClean="0">
                <a:latin typeface="Times New Roman" pitchFamily="18" charset="0"/>
                <a:cs typeface="Times New Roman" pitchFamily="18" charset="0"/>
              </a:rPr>
              <a:t>Ngô, sắn và khoai lang.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24400" y="5867400"/>
            <a:ext cx="4191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000" b="1" dirty="0" smtClean="0">
                <a:latin typeface="Times New Roman" pitchFamily="18" charset="0"/>
                <a:cs typeface="Times New Roman" pitchFamily="18" charset="0"/>
              </a:rPr>
              <a:t>Mô hình trồng xen canh:</a:t>
            </a:r>
          </a:p>
          <a:p>
            <a:pPr algn="ctr"/>
            <a:r>
              <a:rPr lang="vi-VN" sz="2000" b="1" dirty="0" smtClean="0">
                <a:latin typeface="Times New Roman" pitchFamily="18" charset="0"/>
                <a:cs typeface="Times New Roman" pitchFamily="18" charset="0"/>
              </a:rPr>
              <a:t>Cà chua và rau xanh.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228600"/>
            <a:ext cx="746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21 : 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LUÂN CANH, XEN CANH, TĂNG VỤ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77218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Xen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Screenshot 2022-01-19 2150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4750" y="1005299"/>
            <a:ext cx="5276850" cy="5700301"/>
          </a:xfrm>
          <a:prstGeom prst="rect">
            <a:avLst/>
          </a:prstGeom>
        </p:spPr>
      </p:pic>
      <p:sp>
        <p:nvSpPr>
          <p:cNvPr id="5" name="Cloud Callout 4"/>
          <p:cNvSpPr/>
          <p:nvPr/>
        </p:nvSpPr>
        <p:spPr>
          <a:xfrm>
            <a:off x="762000" y="1447800"/>
            <a:ext cx="2514600" cy="1295400"/>
          </a:xfrm>
          <a:prstGeom prst="cloudCallout">
            <a:avLst>
              <a:gd name="adj1" fmla="val 62156"/>
              <a:gd name="adj2" fmla="val 101006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 smtClean="0">
                <a:solidFill>
                  <a:schemeClr val="tx1"/>
                </a:solidFill>
                <a:latin typeface="+mj-lt"/>
              </a:rPr>
              <a:t>Xen canh là gì?</a:t>
            </a:r>
            <a:endParaRPr lang="en-US" sz="24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762000" y="3657600"/>
            <a:ext cx="2209800" cy="838200"/>
          </a:xfrm>
          <a:prstGeom prst="wedgeRoundRectCallout">
            <a:avLst>
              <a:gd name="adj1" fmla="val 100121"/>
              <a:gd name="adj2" fmla="val 82081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Dấu hiệu của xen canh?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228600"/>
            <a:ext cx="746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21 : 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LUÂN CANH, XEN CANH, TĂNG VỤ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76200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Luân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endParaRPr lang="en-US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115318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Xen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1524000"/>
            <a:ext cx="327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Xen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000" y="2057400"/>
            <a:ext cx="838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smtClean="0">
                <a:latin typeface="Times New Roman" pitchFamily="18" charset="0"/>
                <a:cs typeface="Times New Roman" pitchFamily="18" charset="0"/>
              </a:rPr>
              <a:t>Trên cùng một diện tích, </a:t>
            </a:r>
            <a:r>
              <a:rPr lang="vi-VN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trồng hai loại hoa màu </a:t>
            </a:r>
            <a:r>
              <a:rPr lang="vi-VN" sz="2800" b="1" dirty="0" smtClean="0">
                <a:latin typeface="Times New Roman" pitchFamily="18" charset="0"/>
                <a:cs typeface="Times New Roman" pitchFamily="18" charset="0"/>
              </a:rPr>
              <a:t>cùng một lúc hoặc cách nhau một thời gian không lâu. 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2971800"/>
            <a:ext cx="7696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 smtClean="0">
                <a:latin typeface="Times New Roman" pitchFamily="18" charset="0"/>
                <a:cs typeface="Times New Roman" pitchFamily="18" charset="0"/>
              </a:rPr>
              <a:t>VD: Trồng ngô xen đậu tương trong vụ Đông xuân.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 descr="Screenshot 2022-01-19 2218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3733801"/>
            <a:ext cx="5867400" cy="237744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733800" y="6096000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 smtClean="0">
                <a:solidFill>
                  <a:srgbClr val="FF3399"/>
                </a:solidFill>
                <a:latin typeface="+mj-lt"/>
              </a:rPr>
              <a:t>Hình 33</a:t>
            </a:r>
            <a:endParaRPr lang="en-US" sz="2800" b="1" dirty="0">
              <a:solidFill>
                <a:srgbClr val="FF3399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228600"/>
            <a:ext cx="746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21 : 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LUÂN CANH, XEN CANH, TĂNG VỤ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77218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Xen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1295400"/>
            <a:ext cx="3733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vi-VN" sz="2800" b="1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Nhận xét đặc điểm cây trồng trong những mô hình xen canh?</a:t>
            </a:r>
            <a:endParaRPr lang="en-US" sz="2800" b="1" dirty="0">
              <a:solidFill>
                <a:srgbClr val="FF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Screenshot 2022-01-19 22254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8600" y="1524000"/>
            <a:ext cx="4036800" cy="4419600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5715000" y="914400"/>
            <a:ext cx="2590800" cy="533400"/>
          </a:xfrm>
          <a:prstGeom prst="wedgeRoundRectCallout">
            <a:avLst>
              <a:gd name="adj1" fmla="val -48525"/>
              <a:gd name="adj2" fmla="val 118764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Cây vươn lên cao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5867400" y="6019800"/>
            <a:ext cx="2590800" cy="533400"/>
          </a:xfrm>
          <a:prstGeom prst="wedgeRoundRectCallout">
            <a:avLst>
              <a:gd name="adj1" fmla="val -59928"/>
              <a:gd name="adj2" fmla="val -176621"/>
              <a:gd name="adj3" fmla="val 16667"/>
            </a:avLst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Cây thấp, bé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600" y="2667000"/>
            <a:ext cx="43434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 smtClean="0">
                <a:latin typeface="+mj-lt"/>
              </a:rPr>
              <a:t>Chia làm 2 nhóm:</a:t>
            </a:r>
          </a:p>
          <a:p>
            <a:pPr>
              <a:buFontTx/>
              <a:buChar char="-"/>
            </a:pPr>
            <a:r>
              <a:rPr lang="vi-VN" sz="2800" b="1" dirty="0" smtClean="0">
                <a:latin typeface="+mj-lt"/>
              </a:rPr>
              <a:t> Nhóm cây trồng chính thì </a:t>
            </a:r>
            <a:r>
              <a:rPr lang="vi-VN" sz="2800" b="1" dirty="0" smtClean="0">
                <a:solidFill>
                  <a:srgbClr val="0000CC"/>
                </a:solidFill>
                <a:latin typeface="+mj-lt"/>
              </a:rPr>
              <a:t>vươn cao lên </a:t>
            </a:r>
            <a:r>
              <a:rPr lang="vi-VN" sz="2800" b="1" dirty="0" smtClean="0">
                <a:latin typeface="+mj-lt"/>
              </a:rPr>
              <a:t>trên như: ngô, mía, đu đủ...</a:t>
            </a:r>
          </a:p>
          <a:p>
            <a:pPr>
              <a:buFontTx/>
              <a:buChar char="-"/>
            </a:pPr>
            <a:r>
              <a:rPr lang="vi-VN" sz="2800" b="1" dirty="0" smtClean="0">
                <a:latin typeface="+mj-lt"/>
              </a:rPr>
              <a:t> Nhóm cây trồng xen thường </a:t>
            </a:r>
            <a:r>
              <a:rPr lang="vi-VN" sz="2800" b="1" dirty="0" smtClean="0">
                <a:solidFill>
                  <a:srgbClr val="0000CC"/>
                </a:solidFill>
                <a:latin typeface="+mj-lt"/>
              </a:rPr>
              <a:t>thấp, bé, nằm dưới mặt đất</a:t>
            </a:r>
            <a:r>
              <a:rPr lang="vi-VN" sz="2800" b="1" dirty="0" smtClean="0">
                <a:latin typeface="+mj-lt"/>
              </a:rPr>
              <a:t> như: đậu tương, rau cải, bí ngô...</a:t>
            </a:r>
            <a:endParaRPr lang="en-US" sz="28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 animBg="1"/>
      <p:bldP spid="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1"/>
          <p:cNvSpPr/>
          <p:nvPr/>
        </p:nvSpPr>
        <p:spPr>
          <a:xfrm>
            <a:off x="2133600" y="1524000"/>
            <a:ext cx="4953000" cy="1752600"/>
          </a:xfrm>
          <a:prstGeom prst="cloudCallout">
            <a:avLst>
              <a:gd name="adj1" fmla="val 68161"/>
              <a:gd name="adj2" fmla="val 68921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Khi trồng xen canh cần lưu ý điều gì?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8200" y="228600"/>
            <a:ext cx="746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21 : 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LUÂN CANH, XEN CANH, TĂNG VỤ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77218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Xen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590800" y="4114800"/>
            <a:ext cx="6096000" cy="1828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FontTx/>
              <a:buChar char="-"/>
            </a:pPr>
            <a:r>
              <a:rPr lang="vi-VN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Mức độ tiêu thụ chất dinh dưỡng.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vi-VN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Độ sâu của rễ.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vi-VN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Tính chịu bóng râm.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228600"/>
            <a:ext cx="746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21 : 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LUÂN CANH, XEN CANH, TĂNG VỤ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76200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Xen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1132820"/>
            <a:ext cx="327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Xen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1534180"/>
            <a:ext cx="426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xen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5800" y="1981200"/>
            <a:ext cx="8229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xen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tận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dinh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dưỡng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ánh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Tùy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xen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0" y="3746718"/>
            <a:ext cx="8229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VD: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Xen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rau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giai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giai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con.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Lúc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xen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tận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dinh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dưỡng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ánh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biện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nông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nâng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nhập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228600"/>
            <a:ext cx="746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21 : 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LUÂN CANH, XEN CANH, TĂNG VỤ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76200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Xen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1132820"/>
            <a:ext cx="327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Xen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1534180"/>
            <a:ext cx="426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xen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5800" y="1981200"/>
            <a:ext cx="44958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err="1" smtClean="0">
                <a:latin typeface="Times New Roman" pitchFamily="18" charset="0"/>
                <a:cs typeface="Times New Roman" pitchFamily="18" charset="0"/>
              </a:rPr>
              <a:t>Xen</a:t>
            </a:r>
            <a:r>
              <a:rPr lang="en-US" sz="2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2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2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500" b="1" dirty="0" smtClean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500" b="1" dirty="0" err="1" smtClean="0"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25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5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5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côn</a:t>
            </a:r>
            <a:r>
              <a:rPr lang="en-US" sz="25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trùng</a:t>
            </a:r>
            <a:r>
              <a:rPr lang="en-US" sz="25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gây</a:t>
            </a:r>
            <a:r>
              <a:rPr lang="en-US" sz="25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hại</a:t>
            </a:r>
            <a:r>
              <a:rPr lang="en-US" sz="25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latin typeface="Times New Roman" pitchFamily="18" charset="0"/>
                <a:cs typeface="Times New Roman" pitchFamily="18" charset="0"/>
              </a:rPr>
              <a:t>rau</a:t>
            </a:r>
            <a:r>
              <a:rPr lang="en-US" sz="2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5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25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0" y="3276600"/>
            <a:ext cx="44958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VD: </a:t>
            </a:r>
            <a:r>
              <a:rPr lang="en-US" sz="25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xen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mùi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hương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nó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25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xua</a:t>
            </a:r>
            <a:r>
              <a:rPr lang="en-US" sz="25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đuổi</a:t>
            </a:r>
            <a:r>
              <a:rPr lang="en-US" sz="25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bớt</a:t>
            </a:r>
            <a:r>
              <a:rPr lang="en-US" sz="25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5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5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côn</a:t>
            </a:r>
            <a:r>
              <a:rPr lang="en-US" sz="25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trùng</a:t>
            </a:r>
            <a:r>
              <a:rPr lang="en-US" sz="25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gây</a:t>
            </a:r>
            <a:r>
              <a:rPr lang="en-US" sz="25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hại</a:t>
            </a:r>
            <a:r>
              <a:rPr lang="en-US" sz="25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Lợi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ích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ích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giảm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thiểu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thuốc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đem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hữu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5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 descr="Screenshot 2022-01-20 21495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1600" y="1981200"/>
            <a:ext cx="3810000" cy="44195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228600"/>
            <a:ext cx="746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21 : 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LUÂN CANH, XEN CANH, TĂNG VỤ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76200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Xen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1132820"/>
            <a:ext cx="327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Xen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1534180"/>
            <a:ext cx="426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xen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Screenshot 2022-01-20 2155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1600" y="2376089"/>
            <a:ext cx="3657600" cy="356751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2133600"/>
            <a:ext cx="44958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xen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cỏ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dại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hạn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chế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cỏ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phủ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phủ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tránh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khỏi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xói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mòn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trúc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5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228600"/>
            <a:ext cx="746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21 : 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LUÂN CANH, XEN CANH, TĂNG VỤ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76200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Xen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1132820"/>
            <a:ext cx="327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Xen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1534180"/>
            <a:ext cx="426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xen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5800" y="1941493"/>
            <a:ext cx="7772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tận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dinh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dưỡng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ánh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giảm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sâu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hoạch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 descr="Screenshot 2022-01-20 22094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965" y="3048000"/>
            <a:ext cx="4270076" cy="3429000"/>
          </a:xfrm>
          <a:prstGeom prst="rect">
            <a:avLst/>
          </a:prstGeom>
        </p:spPr>
      </p:pic>
      <p:pic>
        <p:nvPicPr>
          <p:cNvPr id="8" name="Picture 7" descr="Screenshot 2022-01-20 22110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8190" y="3048000"/>
            <a:ext cx="4187210" cy="3429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228600"/>
            <a:ext cx="746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21 : 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LUÂN CANH, XEN CANH, TĂNG VỤ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76200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Luân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endParaRPr lang="en-US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115318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Xen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endParaRPr lang="en-US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1000" y="153418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9" descr="Screenshot 2022-01-20 22343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2209800"/>
            <a:ext cx="2819400" cy="2725154"/>
          </a:xfrm>
          <a:prstGeom prst="rect">
            <a:avLst/>
          </a:prstGeom>
        </p:spPr>
      </p:pic>
      <p:pic>
        <p:nvPicPr>
          <p:cNvPr id="11" name="Picture 10" descr="Screenshot 2022-01-20 22351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2133600"/>
            <a:ext cx="2819400" cy="2819400"/>
          </a:xfrm>
          <a:prstGeom prst="rect">
            <a:avLst/>
          </a:prstGeom>
        </p:spPr>
      </p:pic>
      <p:sp>
        <p:nvSpPr>
          <p:cNvPr id="12" name="Cloud Callout 11"/>
          <p:cNvSpPr/>
          <p:nvPr/>
        </p:nvSpPr>
        <p:spPr>
          <a:xfrm>
            <a:off x="3124200" y="1524000"/>
            <a:ext cx="2590800" cy="1143000"/>
          </a:xfrm>
          <a:prstGeom prst="cloudCallout">
            <a:avLst>
              <a:gd name="adj1" fmla="val -44724"/>
              <a:gd name="adj2" fmla="val 5757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3400" y="5029200"/>
            <a:ext cx="8077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VD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lúa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quyết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tưới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giống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ngắn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lúa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lúa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gieo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24200" y="457200"/>
            <a:ext cx="281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ÔN BÀI CŨ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47800" y="1143000"/>
            <a:ext cx="6248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3 :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hoạch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lúa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Screenshot 2022-01-19 07414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2286000"/>
            <a:ext cx="6248400" cy="35814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228600"/>
            <a:ext cx="746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21 : 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LUÂN CANH, XEN CANH, TĂNG VỤ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76200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Luân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endParaRPr lang="en-US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115318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Xen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endParaRPr lang="en-US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153418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3400" y="1915180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 descr="Screenshot 2022-01-20 2252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0" y="1219200"/>
            <a:ext cx="3743109" cy="3886200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 rot="5400000">
            <a:off x="2247106" y="3848100"/>
            <a:ext cx="60198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85800" y="2372380"/>
            <a:ext cx="4495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gieo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5800" y="3657600"/>
            <a:ext cx="4267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5800" y="4953000"/>
            <a:ext cx="4572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en-US" sz="2800" b="1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Do </a:t>
            </a:r>
            <a:r>
              <a:rPr lang="en-US" sz="2800" b="1" dirty="0" err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2800" b="1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2800" b="1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b="1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b="1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b="1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tưới</a:t>
            </a:r>
            <a:r>
              <a:rPr lang="en-US" sz="2800" b="1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sz="2800" b="1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800" b="1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b="1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KHKT </a:t>
            </a:r>
            <a:r>
              <a:rPr lang="en-US" sz="2800" b="1" dirty="0" err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800" b="1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thấp</a:t>
            </a:r>
            <a:r>
              <a:rPr lang="en-US" sz="2800" b="1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giống</a:t>
            </a:r>
            <a:r>
              <a:rPr lang="en-US" sz="2800" b="1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b="1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2800" b="1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ít</a:t>
            </a:r>
            <a:r>
              <a:rPr lang="en-US" sz="2800" b="1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solidFill>
                <a:srgbClr val="FF33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10200" y="5105400"/>
            <a:ext cx="35814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Dùng</a:t>
            </a:r>
            <a:r>
              <a:rPr lang="en-US" sz="2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giống</a:t>
            </a:r>
            <a:r>
              <a:rPr lang="en-US" sz="2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ngô</a:t>
            </a:r>
            <a:r>
              <a:rPr lang="en-US" sz="2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lai</a:t>
            </a:r>
            <a:r>
              <a:rPr lang="en-US" sz="2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ngắn</a:t>
            </a:r>
            <a:r>
              <a:rPr lang="en-US" sz="2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ngày</a:t>
            </a:r>
            <a:r>
              <a:rPr lang="en-US" sz="2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tăng</a:t>
            </a:r>
            <a:r>
              <a:rPr lang="en-US" sz="2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từ</a:t>
            </a:r>
            <a:r>
              <a:rPr lang="en-US" sz="2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2 </a:t>
            </a:r>
            <a:r>
              <a:rPr lang="en-US" sz="2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vụ</a:t>
            </a:r>
            <a:r>
              <a:rPr lang="en-US" sz="2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lên</a:t>
            </a:r>
            <a:r>
              <a:rPr lang="en-US" sz="2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3 – 4 </a:t>
            </a:r>
            <a:r>
              <a:rPr lang="en-US" sz="2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vụ</a:t>
            </a:r>
            <a:r>
              <a:rPr lang="en-US" sz="2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/</a:t>
            </a:r>
            <a:r>
              <a:rPr lang="en-US" sz="2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năm</a:t>
            </a:r>
            <a:r>
              <a:rPr lang="en-US" sz="2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và</a:t>
            </a:r>
            <a:r>
              <a:rPr lang="en-US" sz="2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cho</a:t>
            </a:r>
            <a:r>
              <a:rPr lang="en-US" sz="2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năng</a:t>
            </a:r>
            <a:r>
              <a:rPr lang="en-US" sz="2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suất</a:t>
            </a:r>
            <a:r>
              <a:rPr lang="en-US" sz="2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cao</a:t>
            </a:r>
            <a:r>
              <a:rPr lang="en-US" sz="2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.</a:t>
            </a:r>
            <a:endParaRPr lang="en-US" sz="2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2" grpId="0"/>
      <p:bldP spid="13" grpId="0"/>
      <p:bldP spid="1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shot 2022-01-20 2319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87255"/>
          </a:xfrm>
          <a:prstGeom prst="rect">
            <a:avLst/>
          </a:prstGeom>
        </p:spPr>
      </p:pic>
      <p:pic>
        <p:nvPicPr>
          <p:cNvPr id="4" name="Picture 3" descr="Screenshot 2022-01-20 23204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7580" y="1507509"/>
            <a:ext cx="2305820" cy="170355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67400" y="1062335"/>
            <a:ext cx="228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Screenshot 2022-01-20 23250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5975" y="3581400"/>
            <a:ext cx="2228674" cy="18097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67400" y="5334000"/>
            <a:ext cx="228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228600"/>
            <a:ext cx="746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21 : 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LUÂN CANH, XEN CANH, TĂNG VỤ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76200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Luân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endParaRPr lang="en-US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115318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Xen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endParaRPr lang="en-US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153418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3400" y="1915180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" y="2296180"/>
            <a:ext cx="411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 descr="Screenshot 2022-01-20 23325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57600"/>
            <a:ext cx="9144000" cy="320040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85800" y="2819400"/>
            <a:ext cx="6781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hoạch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228600"/>
            <a:ext cx="746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21 : 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LUÂN CANH, XEN CANH, TĂNG VỤ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76200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Luân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endParaRPr lang="en-US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115318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Xen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endParaRPr lang="en-US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153418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200" y="2524780"/>
            <a:ext cx="746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ĐIỀU KIỆN ĐỂ THỰC HIỆN TĂNG VỤ?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4600" y="3286780"/>
            <a:ext cx="4648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Giống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ngắn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tưới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Khống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chế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sâu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shot 2022-01-21 10184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92"/>
            <a:ext cx="9143999" cy="6845416"/>
          </a:xfrm>
          <a:prstGeom prst="rect">
            <a:avLst/>
          </a:prstGeom>
        </p:spPr>
      </p:pic>
      <p:sp>
        <p:nvSpPr>
          <p:cNvPr id="4" name="Right Arrow 3"/>
          <p:cNvSpPr/>
          <p:nvPr/>
        </p:nvSpPr>
        <p:spPr>
          <a:xfrm>
            <a:off x="304800" y="1371600"/>
            <a:ext cx="5486400" cy="838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TRÒ CHƠI CỦNG CỐ KIẾN THỨC</a:t>
            </a:r>
            <a:endParaRPr lang="en-US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 2022-01-21 1028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187"/>
            <a:ext cx="9144000" cy="686637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29200" y="2996625"/>
            <a:ext cx="251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phì</a:t>
            </a:r>
            <a:r>
              <a:rPr lang="en-US" sz="32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nhiêu</a:t>
            </a:r>
            <a:endParaRPr lang="en-US" sz="3200" b="1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3453825"/>
            <a:ext cx="381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2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32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dinh</a:t>
            </a:r>
            <a:r>
              <a:rPr lang="en-US" sz="32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dưỡng</a:t>
            </a:r>
            <a:endParaRPr lang="en-US" sz="3200" b="1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81600" y="3453825"/>
            <a:ext cx="335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giảm</a:t>
            </a:r>
            <a:r>
              <a:rPr lang="en-US" sz="32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sâu</a:t>
            </a:r>
            <a:r>
              <a:rPr lang="en-US" sz="32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bệnh</a:t>
            </a:r>
            <a:endParaRPr lang="en-US" sz="3200" b="1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95800" y="3987225"/>
            <a:ext cx="76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endParaRPr lang="en-US" sz="3200" b="1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19800" y="3987225"/>
            <a:ext cx="182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ánh</a:t>
            </a:r>
            <a:r>
              <a:rPr lang="en-US" sz="32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sáng</a:t>
            </a:r>
            <a:endParaRPr lang="en-US" sz="3200" b="1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5800" y="4444425"/>
            <a:ext cx="335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giảm</a:t>
            </a:r>
            <a:r>
              <a:rPr lang="en-US" sz="32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sâu</a:t>
            </a:r>
            <a:r>
              <a:rPr lang="en-US" sz="32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bệnh</a:t>
            </a:r>
            <a:endParaRPr lang="en-US" sz="3200" b="1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29200" y="4977825"/>
            <a:ext cx="373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2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32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32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hoạch</a:t>
            </a:r>
            <a:endParaRPr lang="en-US" sz="3200" b="1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 2022-01-21 1044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2097"/>
            <a:ext cx="9144000" cy="68621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71600" y="2057400"/>
            <a:ext cx="2590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lúa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đậu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phộng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bắp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05400" y="2057400"/>
            <a:ext cx="2590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cải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ngọt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khoai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mì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0" y="3465493"/>
            <a:ext cx="6400800" cy="95410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Sắp</a:t>
            </a:r>
            <a:r>
              <a:rPr lang="en-US" sz="2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2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: 1 </a:t>
            </a:r>
            <a:r>
              <a:rPr lang="en-US" sz="28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luân</a:t>
            </a:r>
            <a:r>
              <a:rPr lang="en-US" sz="2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r>
              <a:rPr lang="en-US" sz="2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               1 </a:t>
            </a:r>
            <a:r>
              <a:rPr lang="en-US" sz="28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xen</a:t>
            </a:r>
            <a:r>
              <a:rPr lang="en-US" sz="2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r>
              <a:rPr lang="en-US" sz="2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24000" y="4482405"/>
            <a:ext cx="586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Luân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canh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lúa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đậu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phộng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lúa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24000" y="4876800"/>
            <a:ext cx="586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lúa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khoai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mì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rau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24000" y="5410200"/>
            <a:ext cx="586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Xen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canh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bắp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đậu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352800" y="5801380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khoai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mì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đậu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 animBg="1"/>
      <p:bldP spid="8" grpId="0"/>
      <p:bldP spid="10" grpId="0"/>
      <p:bldP spid="11" grpId="0"/>
      <p:bldP spid="1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 2022-01-21 10593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6309"/>
            <a:ext cx="9144000" cy="6904309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 rot="5400000" flipH="1" flipV="1">
            <a:off x="1218406" y="2286000"/>
            <a:ext cx="762794" cy="79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600200" y="1905000"/>
            <a:ext cx="18288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676400" y="1581090"/>
            <a:ext cx="1752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KHÁI NIỆM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rot="5400000" flipH="1" flipV="1">
            <a:off x="2932509" y="1409303"/>
            <a:ext cx="99139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429000" y="914400"/>
            <a:ext cx="838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4267200" y="533400"/>
            <a:ext cx="4648200" cy="762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Luân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luân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phiên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3429000" y="1903412"/>
            <a:ext cx="838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ounded Rectangle 21"/>
          <p:cNvSpPr/>
          <p:nvPr/>
        </p:nvSpPr>
        <p:spPr>
          <a:xfrm>
            <a:off x="4267200" y="1524000"/>
            <a:ext cx="4648200" cy="762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Xen</a:t>
            </a: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xen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rot="5400000" flipH="1" flipV="1">
            <a:off x="2934097" y="2399109"/>
            <a:ext cx="99139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3429000" y="2894012"/>
            <a:ext cx="838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ounded Rectangle 25"/>
          <p:cNvSpPr/>
          <p:nvPr/>
        </p:nvSpPr>
        <p:spPr>
          <a:xfrm>
            <a:off x="4267200" y="2514600"/>
            <a:ext cx="4648200" cy="762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gieo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 rot="5400000" flipH="1" flipV="1">
            <a:off x="1219200" y="4876800"/>
            <a:ext cx="762794" cy="79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676400" y="4933890"/>
            <a:ext cx="1752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TÁC DỤNG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600200" y="5257800"/>
            <a:ext cx="1828800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rot="5400000" flipH="1" flipV="1">
            <a:off x="2934097" y="4762103"/>
            <a:ext cx="99139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3430588" y="4267200"/>
            <a:ext cx="838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ounded Rectangle 33"/>
          <p:cNvSpPr/>
          <p:nvPr/>
        </p:nvSpPr>
        <p:spPr>
          <a:xfrm>
            <a:off x="4268788" y="3886200"/>
            <a:ext cx="4875212" cy="762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Luân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phì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dinh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dưỡng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giảm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sâu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3429000" y="5256212"/>
            <a:ext cx="838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ounded Rectangle 41"/>
          <p:cNvSpPr/>
          <p:nvPr/>
        </p:nvSpPr>
        <p:spPr>
          <a:xfrm>
            <a:off x="4267200" y="4876800"/>
            <a:ext cx="4876800" cy="762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Xen</a:t>
            </a: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r>
              <a:rPr lang="en-US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ánh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giảm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sâu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3" name="Straight Connector 42"/>
          <p:cNvCxnSpPr/>
          <p:nvPr/>
        </p:nvCxnSpPr>
        <p:spPr>
          <a:xfrm rot="5400000" flipH="1" flipV="1">
            <a:off x="2934097" y="5751909"/>
            <a:ext cx="99139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429000" y="6246812"/>
            <a:ext cx="838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4267200" y="5867400"/>
            <a:ext cx="4876800" cy="762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góp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hoạch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0" grpId="0" animBg="1"/>
      <p:bldP spid="22" grpId="0" animBg="1"/>
      <p:bldP spid="26" grpId="0" animBg="1"/>
      <p:bldP spid="30" grpId="0"/>
      <p:bldP spid="34" grpId="0" animBg="1"/>
      <p:bldP spid="42" grpId="0" animBg="1"/>
      <p:bldP spid="45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 2022-01-21 1131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4368"/>
            <a:ext cx="9143999" cy="69467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 2022-01-21 11322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9848"/>
            <a:ext cx="9143999" cy="68181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 2022-01-19 0804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1219199"/>
            <a:ext cx="3733801" cy="36576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38200" y="533400"/>
            <a:ext cx="281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Gặt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lúa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tay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Screenshot 2022-01-19 08045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4098" y="2209800"/>
            <a:ext cx="3866388" cy="3886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53000" y="1381780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Gặt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lúa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 2022-01-19 08122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159"/>
            <a:ext cx="9144000" cy="68723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 2022-01-19 08145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7184" cy="6934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228600"/>
            <a:ext cx="746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21 : 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LUÂN CANH, XEN CANH, TĂNG VỤ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76200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Luân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1143000"/>
            <a:ext cx="327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Luân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canh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gia-ngo-hat-hom-nay-bao-nhieu-1kg-mua-o-dau-re...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3505200"/>
            <a:ext cx="4267201" cy="3048000"/>
          </a:xfrm>
          <a:prstGeom prst="rect">
            <a:avLst/>
          </a:prstGeom>
        </p:spPr>
      </p:pic>
      <p:pic>
        <p:nvPicPr>
          <p:cNvPr id="6" name="Picture 5" descr="sliderbg2-1552502830370212631665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24400" y="3505200"/>
            <a:ext cx="4267200" cy="304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04800" y="3593068"/>
            <a:ext cx="76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VỤ 1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53000" y="3581400"/>
            <a:ext cx="762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VỤ 2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Cloud Callout 8"/>
          <p:cNvSpPr/>
          <p:nvPr/>
        </p:nvSpPr>
        <p:spPr>
          <a:xfrm>
            <a:off x="3733800" y="1447800"/>
            <a:ext cx="2819400" cy="1981200"/>
          </a:xfrm>
          <a:prstGeom prst="cloudCallout">
            <a:avLst>
              <a:gd name="adj1" fmla="val -45448"/>
              <a:gd name="adj2" fmla="val 68434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 2022-01-19 0845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399" y="381000"/>
            <a:ext cx="3657600" cy="2895600"/>
          </a:xfrm>
          <a:prstGeom prst="rect">
            <a:avLst/>
          </a:prstGeom>
        </p:spPr>
      </p:pic>
      <p:pic>
        <p:nvPicPr>
          <p:cNvPr id="3" name="Picture 2" descr="Screenshot 2022-01-19 08464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381000"/>
            <a:ext cx="3581400" cy="2877910"/>
          </a:xfrm>
          <a:prstGeom prst="rect">
            <a:avLst/>
          </a:prstGeom>
        </p:spPr>
      </p:pic>
      <p:pic>
        <p:nvPicPr>
          <p:cNvPr id="4" name="Picture 3" descr="Screenshot 2022-01-19 08504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3733800"/>
            <a:ext cx="3657600" cy="28956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8E49603-3FC9-4CCE-ADDE-6189DA759B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005262"/>
            <a:ext cx="44958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4000" b="1" dirty="0" err="1"/>
              <a:t>Cách</a:t>
            </a:r>
            <a:r>
              <a:rPr lang="en-US" altLang="en-US" sz="4000" b="1" dirty="0"/>
              <a:t> </a:t>
            </a:r>
            <a:r>
              <a:rPr lang="en-US" altLang="en-US" sz="4000" b="1" dirty="0" err="1"/>
              <a:t>gieo</a:t>
            </a:r>
            <a:r>
              <a:rPr lang="en-US" altLang="en-US" sz="4000" b="1" dirty="0"/>
              <a:t> </a:t>
            </a:r>
            <a:r>
              <a:rPr lang="en-US" altLang="en-US" sz="4000" b="1" dirty="0" err="1"/>
              <a:t>trồng</a:t>
            </a:r>
            <a:r>
              <a:rPr lang="en-US" altLang="en-US" sz="4000" b="1" dirty="0"/>
              <a:t> </a:t>
            </a:r>
            <a:r>
              <a:rPr lang="en-US" altLang="en-US" sz="4000" b="1" dirty="0" err="1"/>
              <a:t>như</a:t>
            </a:r>
            <a:r>
              <a:rPr lang="en-US" altLang="en-US" sz="4000" b="1" dirty="0"/>
              <a:t> </a:t>
            </a:r>
            <a:r>
              <a:rPr lang="en-US" altLang="en-US" sz="4000" b="1" dirty="0" err="1"/>
              <a:t>thế</a:t>
            </a:r>
            <a:r>
              <a:rPr lang="en-US" altLang="en-US" sz="4000" b="1" dirty="0"/>
              <a:t> </a:t>
            </a:r>
            <a:r>
              <a:rPr lang="en-US" altLang="en-US" sz="4000" b="1" dirty="0" err="1"/>
              <a:t>này</a:t>
            </a:r>
            <a:r>
              <a:rPr lang="en-US" altLang="en-US" sz="4000" b="1" dirty="0"/>
              <a:t> </a:t>
            </a:r>
            <a:r>
              <a:rPr lang="en-US" altLang="en-US" sz="4000" b="1" dirty="0" err="1"/>
              <a:t>có</a:t>
            </a:r>
            <a:r>
              <a:rPr lang="en-US" altLang="en-US" sz="4000" b="1" dirty="0"/>
              <a:t> </a:t>
            </a:r>
            <a:r>
              <a:rPr lang="en-US" altLang="en-US" sz="4000" b="1" dirty="0" err="1"/>
              <a:t>tên</a:t>
            </a:r>
            <a:r>
              <a:rPr lang="en-US" altLang="en-US" sz="4000" b="1" dirty="0"/>
              <a:t> </a:t>
            </a:r>
            <a:r>
              <a:rPr lang="en-US" altLang="en-US" sz="4000" b="1" dirty="0" err="1"/>
              <a:t>là</a:t>
            </a:r>
            <a:r>
              <a:rPr lang="en-US" altLang="en-US" sz="4000" b="1" dirty="0"/>
              <a:t> </a:t>
            </a:r>
            <a:r>
              <a:rPr lang="en-US" altLang="en-US" sz="4000" b="1" dirty="0" err="1"/>
              <a:t>gì</a:t>
            </a:r>
            <a:r>
              <a:rPr lang="en-US" altLang="en-US" sz="4000" b="1" dirty="0"/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839</TotalTime>
  <Words>2048</Words>
  <Application>Microsoft Office PowerPoint</Application>
  <PresentationFormat>On-screen Show (4:3)</PresentationFormat>
  <Paragraphs>223</Paragraphs>
  <Slides>49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10</dc:creator>
  <cp:lastModifiedBy>Windows 10</cp:lastModifiedBy>
  <cp:revision>83</cp:revision>
  <dcterms:created xsi:type="dcterms:W3CDTF">2022-01-19T00:40:00Z</dcterms:created>
  <dcterms:modified xsi:type="dcterms:W3CDTF">2022-01-22T13:44:36Z</dcterms:modified>
</cp:coreProperties>
</file>