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1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94" r:id="rId13"/>
    <p:sldId id="269" r:id="rId14"/>
    <p:sldId id="270" r:id="rId15"/>
    <p:sldId id="295" r:id="rId16"/>
    <p:sldId id="273" r:id="rId17"/>
    <p:sldId id="296" r:id="rId18"/>
    <p:sldId id="277" r:id="rId19"/>
    <p:sldId id="278" r:id="rId20"/>
    <p:sldId id="279" r:id="rId21"/>
    <p:sldId id="315" r:id="rId22"/>
    <p:sldId id="316" r:id="rId23"/>
    <p:sldId id="287" r:id="rId24"/>
    <p:sldId id="288" r:id="rId25"/>
    <p:sldId id="292" r:id="rId26"/>
    <p:sldId id="272" r:id="rId27"/>
    <p:sldId id="318" r:id="rId28"/>
    <p:sldId id="317" r:id="rId29"/>
  </p:sldIdLst>
  <p:sldSz cx="12192000" cy="6858000"/>
  <p:notesSz cx="6858000" cy="9144000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FFFFFF"/>
    <a:srgbClr val="00FF00"/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741989-9439-4183-89A7-1B6F0021D2C4}" type="datetimeFigureOut">
              <a:rPr lang="en-US" smtClean="0"/>
              <a:t>27-Sep-21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DFA3F-F68B-41D9-9A07-31D44A12E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744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xmlns="" id="{177102CA-917C-471D-97FD-D2893A14E8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91057529-1AFC-42EB-AE62-613CD17B1071}" type="slidenum">
              <a:rPr lang="en-US" altLang="zh-CN"/>
              <a:pPr>
                <a:spcBef>
                  <a:spcPct val="0"/>
                </a:spcBef>
              </a:pPr>
              <a:t>1</a:t>
            </a:fld>
            <a:endParaRPr lang="en-US" altLang="zh-CN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xmlns="" id="{58FCBB16-B780-4D45-8DC5-4B85585C68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xmlns="" id="{10CEB062-0A84-4CDA-A299-AD41FA69DC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zh-CN" altLang="en-US">
                <a:latin typeface="Arial" panose="020B0604020202020204" pitchFamily="34" charset="0"/>
              </a:rPr>
              <a:t>更多精彩模板请关注</a:t>
            </a:r>
            <a:r>
              <a:rPr lang="en-US" altLang="zh-CN">
                <a:latin typeface="Arial" panose="020B0604020202020204" pitchFamily="34" charset="0"/>
              </a:rPr>
              <a:t>【</a:t>
            </a:r>
            <a:r>
              <a:rPr lang="zh-CN" altLang="en-US">
                <a:latin typeface="Arial" panose="020B0604020202020204" pitchFamily="34" charset="0"/>
              </a:rPr>
              <a:t>沐沐槿</a:t>
            </a:r>
            <a:r>
              <a:rPr lang="en-US" altLang="zh-CN">
                <a:latin typeface="Arial" panose="020B0604020202020204" pitchFamily="34" charset="0"/>
              </a:rPr>
              <a:t>PPT】https://mumjin.taobao.com/</a:t>
            </a:r>
            <a:endParaRPr lang="zh-CN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7409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文本占位符 17410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12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069806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843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文本占位符 1843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15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800600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幻灯片图像占位符 53249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文本占位符 53250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16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917972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4125A3-77AE-496B-B04C-07CB24D2E360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720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52225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文本占位符 52226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22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170953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xmlns="" id="{C5583B0B-7FF7-456B-8BE9-B4D49E91F1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82CB9AE1-FB4E-4B71-8255-4F33C9A340B2}" type="slidenum">
              <a:rPr lang="en-US" altLang="zh-CN"/>
              <a:pPr>
                <a:spcBef>
                  <a:spcPct val="0"/>
                </a:spcBef>
              </a:pPr>
              <a:t>27</a:t>
            </a:fld>
            <a:endParaRPr lang="en-US" altLang="zh-CN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xmlns="" id="{91FD0835-2726-46F1-B1C3-8A0FCD2C24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xmlns="" id="{BF1E722B-987A-4727-95E1-5939A85ED6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xmlns="" id="{177102CA-917C-471D-97FD-D2893A14E8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91057529-1AFC-42EB-AE62-613CD17B1071}" type="slidenum">
              <a:rPr lang="en-US" altLang="zh-CN"/>
              <a:pPr>
                <a:spcBef>
                  <a:spcPct val="0"/>
                </a:spcBef>
              </a:pPr>
              <a:t>28</a:t>
            </a:fld>
            <a:endParaRPr lang="en-US" altLang="zh-CN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xmlns="" id="{58FCBB16-B780-4D45-8DC5-4B85585C68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xmlns="" id="{10CEB062-0A84-4CDA-A299-AD41FA69DC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zh-CN" altLang="en-US">
                <a:latin typeface="Arial" panose="020B0604020202020204" pitchFamily="34" charset="0"/>
              </a:rPr>
              <a:t>更多精彩模板请关注</a:t>
            </a:r>
            <a:r>
              <a:rPr lang="en-US" altLang="zh-CN">
                <a:latin typeface="Arial" panose="020B0604020202020204" pitchFamily="34" charset="0"/>
              </a:rPr>
              <a:t>【</a:t>
            </a:r>
            <a:r>
              <a:rPr lang="zh-CN" altLang="en-US">
                <a:latin typeface="Arial" panose="020B0604020202020204" pitchFamily="34" charset="0"/>
              </a:rPr>
              <a:t>沐沐槿</a:t>
            </a:r>
            <a:r>
              <a:rPr lang="en-US" altLang="zh-CN">
                <a:latin typeface="Arial" panose="020B0604020202020204" pitchFamily="34" charset="0"/>
              </a:rPr>
              <a:t>PPT】https://mumjin.taobao.com/</a:t>
            </a:r>
            <a:endParaRPr lang="zh-CN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/>
              <a:t>27-Sep-21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506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/>
              <a:t>27-Sep-21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346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/>
              <a:t>27-Sep-21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469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/>
              <a:t>27-Sep-21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543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/>
              <a:t>27-Sep-21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296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/>
              <a:t>27-Sep-21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907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/>
              <a:t>27-Sep-21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732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/>
              <a:t>27-Sep-21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91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/>
              <a:t>27-Sep-21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216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/>
              <a:t>27-Sep-21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625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/>
              <a:t>27-Sep-21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684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57B78-494D-42B9-9EAD-6E21D11C46B0}" type="datetimeFigureOut">
              <a:rPr lang="en-US" smtClean="0"/>
              <a:t>27-Sep-21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62776-71AE-4BDC-8FFF-83B82BABF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208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11.wdp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slide" Target="slide3.xml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12.wdp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slide" Target="slide3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slide" Target="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5.wdp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slide" Target="slide3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7.wdp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slide" Target="slide3.xml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8.wdp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slide" Target="slide3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9.wdp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slide" Target="slide3.xml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10.wdp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slide" Target="slide3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1-15">
            <a:extLst>
              <a:ext uri="{FF2B5EF4-FFF2-40B4-BE49-F238E27FC236}">
                <a16:creationId xmlns:a16="http://schemas.microsoft.com/office/drawing/2014/main" xmlns="" id="{5756331F-3329-4A0A-8AB9-9375E3A3C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" y="1052425"/>
            <a:ext cx="12140809" cy="580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 Box 8">
            <a:extLst>
              <a:ext uri="{FF2B5EF4-FFF2-40B4-BE49-F238E27FC236}">
                <a16:creationId xmlns:a16="http://schemas.microsoft.com/office/drawing/2014/main" xmlns="" id="{68A1AABE-6642-4605-B0AD-5BE636E22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3114" y="5199245"/>
            <a:ext cx="773929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sz="3600" b="1" dirty="0">
                <a:solidFill>
                  <a:srgbClr val="7030A0"/>
                </a:solidFill>
                <a:latin typeface="Algerian" panose="04020705040A02060702" pitchFamily="82" charset="0"/>
                <a:ea typeface="黑体" panose="02010609060101010101" pitchFamily="49" charset="-122"/>
              </a:rPr>
              <a:t>BIỆN PHÁP CẢI TẠO, SỬ DỤNG VÀ BẢO VỆ ĐẤT TRỒNG</a:t>
            </a:r>
          </a:p>
        </p:txBody>
      </p:sp>
      <p:pic>
        <p:nvPicPr>
          <p:cNvPr id="2058" name="Picture 10" descr="1-16">
            <a:extLst>
              <a:ext uri="{FF2B5EF4-FFF2-40B4-BE49-F238E27FC236}">
                <a16:creationId xmlns:a16="http://schemas.microsoft.com/office/drawing/2014/main" xmlns="" id="{191A490D-4B72-43A5-8C84-4EA4E85AE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405" y="458426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1-16">
            <a:extLst>
              <a:ext uri="{FF2B5EF4-FFF2-40B4-BE49-F238E27FC236}">
                <a16:creationId xmlns:a16="http://schemas.microsoft.com/office/drawing/2014/main" xmlns="" id="{84E15382-1B94-4554-ACDE-7712713BE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60" y="406723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1-16">
            <a:extLst>
              <a:ext uri="{FF2B5EF4-FFF2-40B4-BE49-F238E27FC236}">
                <a16:creationId xmlns:a16="http://schemas.microsoft.com/office/drawing/2014/main" xmlns="" id="{3E6D44B2-3FC7-42B2-848F-40DAC13CB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086" y="719234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9691" y1="88450" x2="80271" y2="94225"/>
                        <a14:foregroundMark x1="80271" y1="89362" x2="56673" y2="89058"/>
                        <a14:foregroundMark x1="89168" y1="90274" x2="64023" y2="94529"/>
                        <a14:foregroundMark x1="95551" y1="78116" x2="52805" y2="87234"/>
                        <a14:foregroundMark x1="50870" y1="73860" x2="11992" y2="85714"/>
                        <a14:foregroundMark x1="10251" y1="68997" x2="38104" y2="88754"/>
                        <a14:foregroundMark x1="9671" y1="10942" x2="51451" y2="17021"/>
                        <a14:foregroundMark x1="39458" y1="8207" x2="2128" y2="24012"/>
                        <a14:foregroundMark x1="12186" y1="14286" x2="31721" y2="10638"/>
                        <a14:foregroundMark x1="19149" y1="9726" x2="16441" y2="17933"/>
                        <a14:foregroundMark x1="41973" y1="10334" x2="46422" y2="17021"/>
                        <a14:foregroundMark x1="56673" y1="6079" x2="90716" y2="2736"/>
                        <a14:foregroundMark x1="93424" y1="5471" x2="88781" y2="13982"/>
                        <a14:foregroundMark x1="98066" y1="32523" x2="97292" y2="61398"/>
                        <a14:foregroundMark x1="75242" y1="89970" x2="66538" y2="94529"/>
                        <a14:foregroundMark x1="8897" y1="45593" x2="0" y2="66869"/>
                        <a14:foregroundMark x1="1547" y1="41945" x2="1354" y2="68085"/>
                        <a14:foregroundMark x1="60542" y1="2736" x2="86847" y2="1824"/>
                        <a14:foregroundMark x1="93424" y1="1520" x2="70019" y2="912"/>
                        <a14:foregroundMark x1="93424" y1="35562" x2="99807" y2="57447"/>
                        <a14:foregroundMark x1="59961" y1="75076" x2="10445" y2="82675"/>
                        <a14:foregroundMark x1="45648" y1="83587" x2="13540" y2="80851"/>
                        <a14:foregroundMark x1="16248" y1="64742" x2="10445" y2="78419"/>
                        <a14:foregroundMark x1="19729" y1="69605" x2="16634" y2="86018"/>
                        <a14:foregroundMark x1="11412" y1="65957" x2="9284" y2="73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0561" y="5284626"/>
            <a:ext cx="2472444" cy="1573374"/>
          </a:xfrm>
          <a:prstGeom prst="rect">
            <a:avLst/>
          </a:prstGeom>
        </p:spPr>
      </p:pic>
      <p:pic>
        <p:nvPicPr>
          <p:cNvPr id="5" name="Picture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1065" y1="7619" x2="49704" y2="36508"/>
                        <a14:foregroundMark x1="65976" y1="6032" x2="51775" y2="26349"/>
                        <a14:foregroundMark x1="35503" y1="7302" x2="65976" y2="6984"/>
                        <a14:foregroundMark x1="38166" y1="31111" x2="69822" y2="330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179" y="4617950"/>
            <a:ext cx="2050332" cy="19108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81292" y="818302"/>
            <a:ext cx="8275279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tím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chua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tím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51742" y="3495245"/>
            <a:ext cx="1324402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92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088" y="5883338"/>
            <a:ext cx="2896912" cy="974662"/>
          </a:xfrm>
          <a:prstGeom prst="rect">
            <a:avLst/>
          </a:prstGeom>
        </p:spPr>
      </p:pic>
      <p:pic>
        <p:nvPicPr>
          <p:cNvPr id="5" name="Picture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1649" y1="16824" x2="16348" y2="29206"/>
                        <a14:foregroundMark x1="43594" y1="6326" x2="53314" y2="177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471" y="4617668"/>
            <a:ext cx="1800474" cy="19701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57222" y="933706"/>
            <a:ext cx="9169668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tím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kiềm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tím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81227" y="3075057"/>
            <a:ext cx="1039067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Tím</a:t>
            </a:r>
            <a:endParaRPr lang="en-US" sz="40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820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9" name="图片 2068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05" y="698553"/>
            <a:ext cx="9745277" cy="610429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71" name="图片 2070" descr="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47" y="3314681"/>
            <a:ext cx="12143107" cy="354331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6" name="文本框 2055"/>
          <p:cNvSpPr txBox="1"/>
          <p:nvPr/>
        </p:nvSpPr>
        <p:spPr>
          <a:xfrm>
            <a:off x="984960" y="117023"/>
            <a:ext cx="10438414" cy="28989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defTabSz="1085915">
              <a:spcBef>
                <a:spcPct val="50000"/>
              </a:spcBef>
            </a:pPr>
            <a:r>
              <a:rPr lang="en-US" altLang="zh-CN" sz="5211" b="1" dirty="0" err="1">
                <a:solidFill>
                  <a:srgbClr val="FF0066"/>
                </a:solidFill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rPr>
              <a:t>Tiết</a:t>
            </a:r>
            <a:r>
              <a:rPr lang="en-US" altLang="zh-CN" sz="5211" b="1" dirty="0">
                <a:solidFill>
                  <a:srgbClr val="FF0066"/>
                </a:solidFill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rPr>
              <a:t> 4 - </a:t>
            </a:r>
            <a:r>
              <a:rPr lang="en-US" altLang="zh-CN" sz="5211" b="1" dirty="0" err="1">
                <a:solidFill>
                  <a:srgbClr val="FF0066"/>
                </a:solidFill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rPr>
              <a:t>Bài</a:t>
            </a:r>
            <a:r>
              <a:rPr lang="en-US" altLang="zh-CN" sz="5211" b="1" dirty="0">
                <a:solidFill>
                  <a:srgbClr val="FF0066"/>
                </a:solidFill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rPr>
              <a:t> 6</a:t>
            </a:r>
          </a:p>
          <a:p>
            <a:pPr algn="ctr" defTabSz="1085915">
              <a:spcBef>
                <a:spcPct val="50000"/>
              </a:spcBef>
            </a:pPr>
            <a:r>
              <a:rPr lang="en-US" altLang="zh-CN" sz="5211" b="1" dirty="0">
                <a:solidFill>
                  <a:srgbClr val="FF0066"/>
                </a:solidFill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rPr>
              <a:t>BIỆN PHÁP SỬ DỤNG, CẢI TẠO VÀ BẢO VỆ ĐẤT</a:t>
            </a:r>
          </a:p>
        </p:txBody>
      </p:sp>
      <p:pic>
        <p:nvPicPr>
          <p:cNvPr id="2070" name="图片 2069" descr="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0021" y="2959660"/>
            <a:ext cx="9227106" cy="354446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31304" y="1877920"/>
            <a:ext cx="5005180" cy="3319165"/>
            <a:chOff x="335446" y="1324389"/>
            <a:chExt cx="5005180" cy="331916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446" y="1324389"/>
              <a:ext cx="4762500" cy="285750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481220" y="4181889"/>
              <a:ext cx="48594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số tăng</a:t>
              </a:r>
              <a:endParaRPr lang="vi-VN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864336" y="2009861"/>
            <a:ext cx="3986420" cy="3412822"/>
            <a:chOff x="7874276" y="1280992"/>
            <a:chExt cx="3986420" cy="341282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74276" y="1280992"/>
              <a:ext cx="3986420" cy="2900897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8454887" y="4293704"/>
              <a:ext cx="31540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Nhu cầu lương thực tăng</a:t>
              </a:r>
              <a:endParaRPr lang="vi-VN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Right Arrow 8"/>
          <p:cNvSpPr/>
          <p:nvPr/>
        </p:nvSpPr>
        <p:spPr>
          <a:xfrm>
            <a:off x="5103743" y="2998304"/>
            <a:ext cx="2760593" cy="86139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AB11B06-93B1-4362-922D-071B74A63F8A}"/>
              </a:ext>
            </a:extLst>
          </p:cNvPr>
          <p:cNvSpPr/>
          <p:nvPr/>
        </p:nvSpPr>
        <p:spPr>
          <a:xfrm>
            <a:off x="1749286" y="450574"/>
            <a:ext cx="8799443" cy="1073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VÌ SAO PHẢI SỬ DỤNG ĐẤT HỢP LÍ?</a:t>
            </a:r>
          </a:p>
        </p:txBody>
      </p:sp>
    </p:spTree>
    <p:extLst>
      <p:ext uri="{BB962C8B-B14F-4D97-AF65-F5344CB8AC3E}">
        <p14:creationId xmlns:p14="http://schemas.microsoft.com/office/powerpoint/2010/main" val="11633429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/>
          <p:nvPr/>
        </p:nvCxnSpPr>
        <p:spPr>
          <a:xfrm flipV="1">
            <a:off x="1974574" y="2928730"/>
            <a:ext cx="4876800" cy="530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819650" y="4319188"/>
            <a:ext cx="40949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Tập quán canh tác lạc hậu dẫn đến độ phì nhiêu của đất ngày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26BE3C9-C0A4-4167-B6B0-F0D664E19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071" y="536298"/>
            <a:ext cx="4762500" cy="3571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425623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图片 3075" descr="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596" y="197617"/>
            <a:ext cx="10840213" cy="653514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8" name="图片 3077" descr="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90" y="823787"/>
            <a:ext cx="1060468" cy="152923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0" name="图片 3079" descr="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4783" y="1090861"/>
            <a:ext cx="8482066" cy="144484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2" name="图片 3081" descr="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9469" y="3170933"/>
            <a:ext cx="8535258" cy="145390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83" name="文本框 3082"/>
          <p:cNvSpPr txBox="1"/>
          <p:nvPr/>
        </p:nvSpPr>
        <p:spPr>
          <a:xfrm>
            <a:off x="3392557" y="1239703"/>
            <a:ext cx="6599582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1085915">
              <a:spcBef>
                <a:spcPct val="500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2316" dirty="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085" name="文本框 3084"/>
          <p:cNvSpPr txBox="1"/>
          <p:nvPr/>
        </p:nvSpPr>
        <p:spPr>
          <a:xfrm>
            <a:off x="5314149" y="2490894"/>
            <a:ext cx="1980766" cy="448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defTabSz="1085915">
              <a:spcBef>
                <a:spcPct val="50000"/>
              </a:spcBef>
            </a:pPr>
            <a:r>
              <a:rPr lang="zh-CN" altLang="en-US" sz="2316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在此输入文字</a:t>
            </a:r>
          </a:p>
        </p:txBody>
      </p:sp>
      <p:sp>
        <p:nvSpPr>
          <p:cNvPr id="3087" name="文本框 3086"/>
          <p:cNvSpPr txBox="1"/>
          <p:nvPr/>
        </p:nvSpPr>
        <p:spPr>
          <a:xfrm>
            <a:off x="5365851" y="5044979"/>
            <a:ext cx="1980766" cy="448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defTabSz="1085915">
              <a:spcBef>
                <a:spcPct val="50000"/>
              </a:spcBef>
            </a:pPr>
            <a:r>
              <a:rPr lang="zh-CN" altLang="en-US" sz="2316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在此输入文字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xmlns="" id="{BA40E111-B5B2-45CF-95C5-E81DA32706A7}"/>
              </a:ext>
            </a:extLst>
          </p:cNvPr>
          <p:cNvSpPr txBox="1">
            <a:spLocks noChangeArrowheads="1"/>
          </p:cNvSpPr>
          <p:nvPr/>
        </p:nvSpPr>
        <p:spPr>
          <a:xfrm>
            <a:off x="3063271" y="2684646"/>
            <a:ext cx="8022298" cy="1430922"/>
          </a:xfrm>
          <a:prstGeom prst="rect">
            <a:avLst/>
          </a:prstGeom>
        </p:spPr>
        <p:txBody>
          <a:bodyPr/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3600" dirty="0"/>
          </a:p>
          <a:p>
            <a:pPr marL="0" indent="0" algn="just">
              <a:buNone/>
            </a:pP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phì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/>
      <p:bldP spid="3085" grpId="0"/>
      <p:bldP spid="308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图片 38915" descr="1-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3681" y="4069532"/>
            <a:ext cx="12221234" cy="278846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8" name="图片 38917" descr="1-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9530" y="144504"/>
            <a:ext cx="8865705" cy="620310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9" name="图片 38918" descr="1-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2660" y="2282936"/>
            <a:ext cx="2814894" cy="419131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2703442" y="1453404"/>
            <a:ext cx="7513984" cy="553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1085915">
              <a:spcBef>
                <a:spcPct val="50000"/>
              </a:spcBef>
            </a:pPr>
            <a:r>
              <a:rPr lang="en-US" altLang="zh-CN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BIỆN PHÁP CẢI TẠO VÀ SỬ DỤNG ĐẤT</a:t>
            </a:r>
            <a:endParaRPr lang="zh-CN" alt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FF84D06-3EC9-4A03-BBD7-AD12EEF2D2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730" y="2123602"/>
            <a:ext cx="4754880" cy="35661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2334AE0-11FA-45B8-B86F-AD6E9E925541}"/>
              </a:ext>
            </a:extLst>
          </p:cNvPr>
          <p:cNvGrpSpPr/>
          <p:nvPr/>
        </p:nvGrpSpPr>
        <p:grpSpPr>
          <a:xfrm>
            <a:off x="357808" y="185530"/>
            <a:ext cx="5579166" cy="3810000"/>
            <a:chOff x="0" y="0"/>
            <a:chExt cx="4616420" cy="3810000"/>
          </a:xfrm>
        </p:grpSpPr>
        <p:pic>
          <p:nvPicPr>
            <p:cNvPr id="3" name="Picture 4" descr="files">
              <a:hlinkClick r:id="rId2" action="ppaction://hlinksldjump"/>
              <a:extLst>
                <a:ext uri="{FF2B5EF4-FFF2-40B4-BE49-F238E27FC236}">
                  <a16:creationId xmlns:a16="http://schemas.microsoft.com/office/drawing/2014/main" xmlns="" id="{7A879322-897D-4EE6-8B03-EA061A28FB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273550" cy="381000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 Box 6">
              <a:extLst>
                <a:ext uri="{FF2B5EF4-FFF2-40B4-BE49-F238E27FC236}">
                  <a16:creationId xmlns:a16="http://schemas.microsoft.com/office/drawing/2014/main" xmlns="" id="{F734EB0E-E102-427D-91A3-9B670E4A90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3868" y="3243469"/>
              <a:ext cx="395255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400" b="1" dirty="0" err="1">
                  <a:solidFill>
                    <a:schemeClr val="bg1"/>
                  </a:solidFill>
                </a:rPr>
                <a:t>Thâm</a:t>
              </a:r>
              <a:r>
                <a:rPr lang="en-US" sz="2400" b="1" dirty="0"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</a:rPr>
                <a:t>canh</a:t>
              </a:r>
              <a:r>
                <a:rPr lang="en-US" sz="2400" b="1" dirty="0"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</a:rPr>
                <a:t>tăng</a:t>
              </a:r>
              <a:r>
                <a:rPr lang="en-US" sz="2400" b="1" dirty="0"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vụ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bí</a:t>
              </a:r>
              <a:endPara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F9E53B7-35E7-4323-8D37-F317070AE1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9830" y="185530"/>
            <a:ext cx="4574234" cy="3749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0923560-6E77-4D9B-8E5F-14D38A7FDA67}"/>
              </a:ext>
            </a:extLst>
          </p:cNvPr>
          <p:cNvSpPr/>
          <p:nvPr/>
        </p:nvSpPr>
        <p:spPr>
          <a:xfrm>
            <a:off x="1683026" y="4373217"/>
            <a:ext cx="8362122" cy="21733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xmlns="" id="{263CA182-65AC-4762-B3B2-AA9730AC1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312" y="4267200"/>
            <a:ext cx="7388087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dirty="0"/>
              <a:t> </a:t>
            </a:r>
            <a:r>
              <a:rPr lang="en-US" sz="2800" dirty="0" err="1">
                <a:solidFill>
                  <a:schemeClr val="bg1"/>
                </a:solidFill>
              </a:rPr>
              <a:t>Thâm</a:t>
            </a:r>
            <a:r>
              <a:rPr lang="en-US" sz="2800" dirty="0">
                <a:solidFill>
                  <a:schemeClr val="bg1"/>
                </a:solidFill>
              </a:rPr>
              <a:t> canh </a:t>
            </a:r>
            <a:r>
              <a:rPr lang="en-US" sz="2800" dirty="0" err="1">
                <a:solidFill>
                  <a:schemeClr val="bg1"/>
                </a:solidFill>
              </a:rPr>
              <a:t>tăng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vụ</a:t>
            </a:r>
            <a:endParaRPr lang="en-US" sz="2800" dirty="0">
              <a:solidFill>
                <a:schemeClr val="bg1"/>
              </a:solidFill>
            </a:endParaRPr>
          </a:p>
          <a:p>
            <a:pPr marL="514350" indent="-514350">
              <a:spcBef>
                <a:spcPct val="50000"/>
              </a:spcBef>
              <a:buAutoNum type="arabicPeriod"/>
            </a:pPr>
            <a:r>
              <a:rPr lang="en-US" sz="2800" dirty="0" err="1"/>
              <a:t>Tăng</a:t>
            </a:r>
            <a:r>
              <a:rPr lang="en-US" sz="2800" dirty="0"/>
              <a:t> số vụ gieo trồng trên năm không bỏ trống thời gian giữa hai vụ </a:t>
            </a:r>
            <a:r>
              <a:rPr lang="en-US" sz="2800" dirty="0" err="1"/>
              <a:t>gieo</a:t>
            </a:r>
            <a:r>
              <a:rPr lang="en-US" sz="2800" dirty="0"/>
              <a:t> </a:t>
            </a:r>
            <a:r>
              <a:rPr lang="en-US" sz="2800" dirty="0" err="1"/>
              <a:t>trồng</a:t>
            </a:r>
            <a:endParaRPr lang="en-US" sz="2800" dirty="0"/>
          </a:p>
          <a:p>
            <a:pPr marL="514350" indent="-514350">
              <a:spcBef>
                <a:spcPct val="50000"/>
              </a:spcBef>
              <a:buAutoNum type="arabicPeriod"/>
            </a:pPr>
            <a:r>
              <a:rPr lang="en-US" sz="2800" dirty="0" err="1"/>
              <a:t>Tăng</a:t>
            </a:r>
            <a:r>
              <a:rPr lang="en-US" sz="2800" dirty="0"/>
              <a:t> sản</a:t>
            </a:r>
            <a:r>
              <a:rPr lang="en-US" dirty="0"/>
              <a:t> </a:t>
            </a:r>
            <a:r>
              <a:rPr lang="en-US" sz="2800" dirty="0"/>
              <a:t>lượng.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48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1981200" y="-457200"/>
            <a:ext cx="8229600" cy="228600"/>
          </a:xfrm>
        </p:spPr>
        <p:txBody>
          <a:bodyPr>
            <a:normAutofit fontScale="90000"/>
          </a:bodyPr>
          <a:lstStyle/>
          <a:p>
            <a:pPr eaLnBrk="1" hangingPunct="1"/>
            <a:endParaRPr lang="vi-VN" sz="4000"/>
          </a:p>
        </p:txBody>
      </p:sp>
      <p:pic>
        <p:nvPicPr>
          <p:cNvPr id="9220" name="Picture 4" descr="dat-bo-hoa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204" y="334169"/>
            <a:ext cx="4191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images1878652_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51729"/>
            <a:ext cx="4591878" cy="4073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828800" y="4572000"/>
            <a:ext cx="365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/>
              <a:t>Đất bỏ hoang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5943600" y="4572000"/>
            <a:ext cx="441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/>
              <a:t>Đất không bỏ hoang</a:t>
            </a:r>
          </a:p>
        </p:txBody>
      </p:sp>
      <p:sp>
        <p:nvSpPr>
          <p:cNvPr id="10247" name="Text Box 8"/>
          <p:cNvSpPr txBox="1">
            <a:spLocks noChangeArrowheads="1"/>
          </p:cNvSpPr>
          <p:nvPr/>
        </p:nvSpPr>
        <p:spPr bwMode="auto">
          <a:xfrm>
            <a:off x="3489325" y="22463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vi-VN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501D7A8-996C-4B6B-A56E-A85D7694279F}"/>
              </a:ext>
            </a:extLst>
          </p:cNvPr>
          <p:cNvSpPr/>
          <p:nvPr/>
        </p:nvSpPr>
        <p:spPr>
          <a:xfrm>
            <a:off x="1192696" y="5087938"/>
            <a:ext cx="9713843" cy="120684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xmlns="" id="{FE7ACAF6-616C-4A53-9301-1C0AB312A8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461" y="5257800"/>
            <a:ext cx="962107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dirty="0">
                <a:solidFill>
                  <a:srgbClr val="66FFFF"/>
                </a:solidFill>
              </a:rPr>
              <a:t> </a:t>
            </a:r>
            <a:r>
              <a:rPr lang="en-US" sz="32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32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sz="32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2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2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canh</a:t>
            </a:r>
            <a:r>
              <a:rPr lang="en-US" sz="32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endParaRPr lang="en-US" sz="3200" dirty="0">
              <a:solidFill>
                <a:srgbClr val="66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832421"/>
      </p:ext>
    </p:extLst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  <p:bldP spid="9223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990600"/>
            <a:ext cx="8229600" cy="533400"/>
          </a:xfrm>
        </p:spPr>
        <p:txBody>
          <a:bodyPr>
            <a:normAutofit fontScale="90000"/>
          </a:bodyPr>
          <a:lstStyle/>
          <a:p>
            <a:pPr eaLnBrk="1" hangingPunct="1"/>
            <a:endParaRPr lang="vi-VN" sz="4000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905000" y="5721350"/>
            <a:ext cx="8382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dirty="0" err="1"/>
              <a:t>Chọn</a:t>
            </a:r>
            <a:r>
              <a:rPr lang="en-US" sz="3200" dirty="0"/>
              <a:t> </a:t>
            </a:r>
            <a:r>
              <a:rPr lang="en-US" sz="3200" dirty="0" err="1"/>
              <a:t>cây</a:t>
            </a:r>
            <a:r>
              <a:rPr lang="en-US" sz="3200" dirty="0"/>
              <a:t> </a:t>
            </a:r>
            <a:r>
              <a:rPr lang="en-US" sz="3200" dirty="0" err="1"/>
              <a:t>trồng</a:t>
            </a:r>
            <a:r>
              <a:rPr lang="en-US" sz="3200" dirty="0"/>
              <a:t> </a:t>
            </a:r>
            <a:r>
              <a:rPr lang="en-US" sz="3200" dirty="0" err="1"/>
              <a:t>phù</a:t>
            </a:r>
            <a:r>
              <a:rPr lang="en-US" sz="3200" dirty="0"/>
              <a:t> </a:t>
            </a:r>
            <a:r>
              <a:rPr lang="en-US" sz="3200" dirty="0" err="1"/>
              <a:t>hợp</a:t>
            </a:r>
            <a:r>
              <a:rPr lang="en-US" sz="3200" dirty="0"/>
              <a:t> </a:t>
            </a:r>
            <a:r>
              <a:rPr lang="en-US" sz="3200" dirty="0" err="1"/>
              <a:t>với</a:t>
            </a:r>
            <a:r>
              <a:rPr lang="en-US" sz="3200" dirty="0"/>
              <a:t> </a:t>
            </a:r>
            <a:r>
              <a:rPr lang="en-US" sz="3200" dirty="0" err="1"/>
              <a:t>đất</a:t>
            </a:r>
            <a:r>
              <a:rPr lang="en-US" sz="3200" dirty="0"/>
              <a:t>: </a:t>
            </a:r>
            <a:r>
              <a:rPr lang="en-US" sz="3200" dirty="0" err="1"/>
              <a:t>Cây</a:t>
            </a:r>
            <a:r>
              <a:rPr lang="en-US" sz="3200" dirty="0"/>
              <a:t> </a:t>
            </a:r>
            <a:r>
              <a:rPr lang="en-US" sz="3200" dirty="0" err="1"/>
              <a:t>sinh</a:t>
            </a:r>
            <a:r>
              <a:rPr lang="en-US" sz="3200" dirty="0"/>
              <a:t> </a:t>
            </a:r>
            <a:r>
              <a:rPr lang="en-US" sz="3200" dirty="0" err="1"/>
              <a:t>trưởng</a:t>
            </a:r>
            <a:r>
              <a:rPr lang="en-US" sz="3200" dirty="0"/>
              <a:t>, </a:t>
            </a:r>
            <a:r>
              <a:rPr lang="en-US" sz="3200" dirty="0" err="1"/>
              <a:t>phát</a:t>
            </a:r>
            <a:r>
              <a:rPr lang="en-US" sz="3200" dirty="0"/>
              <a:t> </a:t>
            </a:r>
            <a:r>
              <a:rPr lang="en-US" sz="3200" dirty="0" err="1"/>
              <a:t>triển</a:t>
            </a:r>
            <a:r>
              <a:rPr lang="en-US" sz="3200" dirty="0"/>
              <a:t> </a:t>
            </a:r>
            <a:r>
              <a:rPr lang="en-US" sz="3200" dirty="0" err="1"/>
              <a:t>tốt</a:t>
            </a:r>
            <a:r>
              <a:rPr lang="en-US" sz="3200" dirty="0"/>
              <a:t>, </a:t>
            </a:r>
            <a:r>
              <a:rPr lang="en-US" sz="3200" dirty="0" err="1"/>
              <a:t>cho</a:t>
            </a:r>
            <a:r>
              <a:rPr lang="en-US" sz="3200" dirty="0"/>
              <a:t> </a:t>
            </a:r>
            <a:r>
              <a:rPr lang="en-US" sz="3200" dirty="0" err="1"/>
              <a:t>năng</a:t>
            </a:r>
            <a:r>
              <a:rPr lang="en-US" sz="3200" dirty="0"/>
              <a:t> </a:t>
            </a:r>
            <a:r>
              <a:rPr lang="en-US" sz="3200" dirty="0" err="1"/>
              <a:t>suất</a:t>
            </a:r>
            <a:r>
              <a:rPr lang="en-US" sz="3200" dirty="0"/>
              <a:t> </a:t>
            </a:r>
            <a:r>
              <a:rPr lang="en-US" sz="3200" dirty="0" err="1"/>
              <a:t>cao</a:t>
            </a:r>
            <a:endParaRPr lang="en-US" sz="3200" dirty="0"/>
          </a:p>
        </p:txBody>
      </p:sp>
      <p:pic>
        <p:nvPicPr>
          <p:cNvPr id="10246" name="Picture 6" descr="201111414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200" y="76200"/>
            <a:ext cx="85090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 descr="thanh lo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84582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 descr="04052008102030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713" y="89176"/>
            <a:ext cx="8070574" cy="5404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680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3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3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61558" y1="7051" x2="64935" y2="23397"/>
                        <a14:foregroundMark x1="89610" y1="9615" x2="91948" y2="28205"/>
                        <a14:foregroundMark x1="59740" y1="9615" x2="55584" y2="240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705" y="4733160"/>
            <a:ext cx="1744050" cy="141336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76722" y="567205"/>
            <a:ext cx="7015703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90883" y="3621901"/>
            <a:ext cx="9806339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limon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sét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45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Cai-Tao-Bai-Thai-Tha_243_103_s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64" y="297180"/>
            <a:ext cx="3805648" cy="4206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2133600" y="4876800"/>
            <a:ext cx="281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/>
              <a:t> Đất đang cải tạo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7391400" y="4876800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/>
              <a:t>Đất đã cải tạo</a:t>
            </a:r>
          </a:p>
        </p:txBody>
      </p:sp>
      <p:pic>
        <p:nvPicPr>
          <p:cNvPr id="11273" name="Picture 9" descr="dau xan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88620"/>
            <a:ext cx="4114800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AF342F8-4C1A-4C10-852E-2CD0F7A1516F}"/>
              </a:ext>
            </a:extLst>
          </p:cNvPr>
          <p:cNvSpPr/>
          <p:nvPr/>
        </p:nvSpPr>
        <p:spPr>
          <a:xfrm>
            <a:off x="1404730" y="5334000"/>
            <a:ext cx="8984973" cy="1135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xmlns="" id="{9FB93AD8-5BFE-4050-AC10-7D30247D9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3354" y="5334000"/>
            <a:ext cx="8229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phì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3600" dirty="0">
              <a:solidFill>
                <a:srgbClr val="66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0065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/>
      <p:bldP spid="11271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28" t="64821" r="20360" b="-295"/>
          <a:stretch/>
        </p:blipFill>
        <p:spPr>
          <a:xfrm>
            <a:off x="119742" y="101600"/>
            <a:ext cx="1025450" cy="878115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652247" y="2324188"/>
            <a:ext cx="2593771" cy="3566428"/>
            <a:chOff x="652247" y="1645786"/>
            <a:chExt cx="2593771" cy="3566428"/>
          </a:xfrm>
        </p:grpSpPr>
        <p:sp>
          <p:nvSpPr>
            <p:cNvPr id="6" name="Rounded Rectangle 5"/>
            <p:cNvSpPr/>
            <p:nvPr/>
          </p:nvSpPr>
          <p:spPr>
            <a:xfrm>
              <a:off x="662082" y="1645786"/>
              <a:ext cx="2447690" cy="3566428"/>
            </a:xfrm>
            <a:prstGeom prst="roundRect">
              <a:avLst>
                <a:gd name="adj" fmla="val 5164"/>
              </a:avLst>
            </a:prstGeom>
            <a:solidFill>
              <a:srgbClr val="74AC40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662082" y="2359742"/>
              <a:ext cx="2447690" cy="0"/>
            </a:xfrm>
            <a:prstGeom prst="line">
              <a:avLst/>
            </a:prstGeom>
            <a:ln w="2222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652247" y="2438402"/>
              <a:ext cx="2447690" cy="0"/>
            </a:xfrm>
            <a:prstGeom prst="line">
              <a:avLst/>
            </a:prstGeom>
            <a:ln w="2222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ounded Rectangle 8"/>
            <p:cNvSpPr/>
            <p:nvPr/>
          </p:nvSpPr>
          <p:spPr>
            <a:xfrm>
              <a:off x="913741" y="4469879"/>
              <a:ext cx="1944372" cy="442452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30212" y="4510015"/>
              <a:ext cx="175426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4AC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BIỆN PHÁP 1</a:t>
              </a:r>
              <a:endParaRPr lang="en-GB" sz="2000" b="1" dirty="0">
                <a:solidFill>
                  <a:srgbClr val="74AC4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860429" y="1774610"/>
              <a:ext cx="2385589" cy="338554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方正粗谭黑简体" panose="02000000000000000000" pitchFamily="2" charset="-122"/>
                  <a:cs typeface="Times New Roman" panose="02020603050405020304" pitchFamily="18" charset="0"/>
                </a:rPr>
                <a:t>THÂM CANH TĂNG VỤ</a:t>
              </a:r>
            </a:p>
          </p:txBody>
        </p:sp>
        <p:sp>
          <p:nvSpPr>
            <p:cNvPr id="12" name="矩形 11"/>
            <p:cNvSpPr/>
            <p:nvPr/>
          </p:nvSpPr>
          <p:spPr>
            <a:xfrm>
              <a:off x="788173" y="2563706"/>
              <a:ext cx="2238341" cy="1421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Không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để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đất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trống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giữa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2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vụ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tăng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sản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lượng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nông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sản</a:t>
              </a:r>
              <a:endParaRPr lang="en-US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 Light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463389" y="2324188"/>
            <a:ext cx="2467360" cy="3566428"/>
            <a:chOff x="3463389" y="1645786"/>
            <a:chExt cx="2467360" cy="3566428"/>
          </a:xfrm>
        </p:grpSpPr>
        <p:sp>
          <p:nvSpPr>
            <p:cNvPr id="14" name="Rounded Rectangle 16"/>
            <p:cNvSpPr/>
            <p:nvPr/>
          </p:nvSpPr>
          <p:spPr>
            <a:xfrm>
              <a:off x="3473224" y="1645786"/>
              <a:ext cx="2447690" cy="3566428"/>
            </a:xfrm>
            <a:prstGeom prst="roundRect">
              <a:avLst>
                <a:gd name="adj" fmla="val 5164"/>
              </a:avLst>
            </a:prstGeom>
            <a:solidFill>
              <a:srgbClr val="74AC40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cxnSp>
          <p:nvCxnSpPr>
            <p:cNvPr id="15" name="Straight Connector 17"/>
            <p:cNvCxnSpPr/>
            <p:nvPr/>
          </p:nvCxnSpPr>
          <p:spPr>
            <a:xfrm>
              <a:off x="3473224" y="2359742"/>
              <a:ext cx="2447690" cy="0"/>
            </a:xfrm>
            <a:prstGeom prst="line">
              <a:avLst/>
            </a:prstGeom>
            <a:ln w="2222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8"/>
            <p:cNvCxnSpPr/>
            <p:nvPr/>
          </p:nvCxnSpPr>
          <p:spPr>
            <a:xfrm>
              <a:off x="3463389" y="2438402"/>
              <a:ext cx="2447690" cy="0"/>
            </a:xfrm>
            <a:prstGeom prst="line">
              <a:avLst/>
            </a:prstGeom>
            <a:ln w="2222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ounded Rectangle 19"/>
            <p:cNvSpPr/>
            <p:nvPr/>
          </p:nvSpPr>
          <p:spPr>
            <a:xfrm>
              <a:off x="3724883" y="4469879"/>
              <a:ext cx="1944372" cy="442452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21"/>
            <p:cNvSpPr txBox="1"/>
            <p:nvPr/>
          </p:nvSpPr>
          <p:spPr>
            <a:xfrm>
              <a:off x="3841353" y="4510015"/>
              <a:ext cx="175426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srgbClr val="74AC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BIỆN PHÁP 2</a:t>
              </a:r>
              <a:endParaRPr lang="en-GB" altLang="zh-CN" sz="2000" b="1" dirty="0">
                <a:solidFill>
                  <a:srgbClr val="74AC4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3671571" y="1778982"/>
              <a:ext cx="2259178" cy="58477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rgbClr val="FFFFFF"/>
                  </a:solidFill>
                  <a:latin typeface="Times New Roman" panose="02020603050405020304" pitchFamily="18" charset="0"/>
                  <a:ea typeface="方正粗谭黑简体" panose="02000000000000000000" pitchFamily="2" charset="-122"/>
                  <a:cs typeface="Times New Roman" panose="02020603050405020304" pitchFamily="18" charset="0"/>
                </a:rPr>
                <a:t>KHÔNG BỎ</a:t>
              </a:r>
            </a:p>
            <a:p>
              <a:pPr algn="ctr"/>
              <a:r>
                <a:rPr lang="en-US" altLang="zh-CN" sz="1600" dirty="0">
                  <a:solidFill>
                    <a:srgbClr val="FFFFFF"/>
                  </a:solidFill>
                  <a:latin typeface="Times New Roman" panose="02020603050405020304" pitchFamily="18" charset="0"/>
                  <a:ea typeface="方正粗谭黑简体" panose="02000000000000000000" pitchFamily="2" charset="-122"/>
                  <a:cs typeface="Times New Roman" panose="02020603050405020304" pitchFamily="18" charset="0"/>
                </a:rPr>
                <a:t> ĐẤT HOANG</a:t>
              </a:r>
            </a:p>
          </p:txBody>
        </p:sp>
        <p:sp>
          <p:nvSpPr>
            <p:cNvPr id="20" name="矩形 19"/>
            <p:cNvSpPr/>
            <p:nvPr/>
          </p:nvSpPr>
          <p:spPr>
            <a:xfrm>
              <a:off x="3521753" y="2563706"/>
              <a:ext cx="2238341" cy="1133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zh-CN" sz="2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Tăng</a:t>
              </a:r>
              <a:r>
                <a:rPr lang="en-US" altLang="zh-CN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diện</a:t>
              </a:r>
              <a:r>
                <a:rPr lang="en-US" altLang="zh-CN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tích</a:t>
              </a:r>
              <a:r>
                <a:rPr lang="en-US" altLang="zh-CN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đất</a:t>
              </a:r>
              <a:r>
                <a:rPr lang="en-US" altLang="zh-CN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canh</a:t>
              </a:r>
              <a:r>
                <a:rPr lang="en-US" altLang="zh-CN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tác</a:t>
              </a:r>
              <a:endPara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微软雅黑 Light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272808" y="2324188"/>
            <a:ext cx="2457525" cy="3566428"/>
            <a:chOff x="6272808" y="1645786"/>
            <a:chExt cx="2457525" cy="3566428"/>
          </a:xfrm>
        </p:grpSpPr>
        <p:sp>
          <p:nvSpPr>
            <p:cNvPr id="22" name="Rounded Rectangle 27"/>
            <p:cNvSpPr/>
            <p:nvPr/>
          </p:nvSpPr>
          <p:spPr>
            <a:xfrm>
              <a:off x="6282643" y="1645786"/>
              <a:ext cx="2447690" cy="3566428"/>
            </a:xfrm>
            <a:prstGeom prst="roundRect">
              <a:avLst>
                <a:gd name="adj" fmla="val 5164"/>
              </a:avLst>
            </a:prstGeom>
            <a:solidFill>
              <a:srgbClr val="74AC40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cxnSp>
          <p:nvCxnSpPr>
            <p:cNvPr id="23" name="Straight Connector 28"/>
            <p:cNvCxnSpPr/>
            <p:nvPr/>
          </p:nvCxnSpPr>
          <p:spPr>
            <a:xfrm>
              <a:off x="6282643" y="2359742"/>
              <a:ext cx="2447690" cy="0"/>
            </a:xfrm>
            <a:prstGeom prst="line">
              <a:avLst/>
            </a:prstGeom>
            <a:ln w="2222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9"/>
            <p:cNvCxnSpPr/>
            <p:nvPr/>
          </p:nvCxnSpPr>
          <p:spPr>
            <a:xfrm>
              <a:off x="6272808" y="2438402"/>
              <a:ext cx="2447690" cy="0"/>
            </a:xfrm>
            <a:prstGeom prst="line">
              <a:avLst/>
            </a:prstGeom>
            <a:ln w="2222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ounded Rectangle 30"/>
            <p:cNvSpPr/>
            <p:nvPr/>
          </p:nvSpPr>
          <p:spPr>
            <a:xfrm>
              <a:off x="6534302" y="4469879"/>
              <a:ext cx="1944372" cy="442452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32"/>
            <p:cNvSpPr txBox="1"/>
            <p:nvPr/>
          </p:nvSpPr>
          <p:spPr>
            <a:xfrm>
              <a:off x="6650772" y="4510015"/>
              <a:ext cx="175426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srgbClr val="74AC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BIỆN PHÁP 3</a:t>
              </a:r>
              <a:endParaRPr lang="en-GB" altLang="zh-CN" sz="2000" b="1" dirty="0">
                <a:solidFill>
                  <a:srgbClr val="74AC4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6534302" y="1778982"/>
              <a:ext cx="1989519" cy="58477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方正粗谭黑简体" panose="02000000000000000000" pitchFamily="2" charset="-122"/>
                  <a:cs typeface="Times New Roman" panose="02020603050405020304" pitchFamily="18" charset="0"/>
                </a:rPr>
                <a:t>CHỌN CÂY TRỒNG</a:t>
              </a:r>
            </a:p>
            <a:p>
              <a:r>
                <a:rPr lang="en-US" altLang="zh-CN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方正粗谭黑简体" panose="02000000000000000000" pitchFamily="2" charset="-122"/>
                  <a:cs typeface="Times New Roman" panose="02020603050405020304" pitchFamily="18" charset="0"/>
                </a:rPr>
                <a:t>PHÙ HỢP VỚI ĐẤT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6482157" y="2574242"/>
              <a:ext cx="2238341" cy="96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Cây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sinh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trưởng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tốt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cho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năng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suất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cao</a:t>
              </a:r>
              <a:endParaRPr lang="en-US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 Light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9082227" y="2324188"/>
            <a:ext cx="2457525" cy="3566428"/>
            <a:chOff x="9082227" y="1645786"/>
            <a:chExt cx="2457525" cy="3566428"/>
          </a:xfrm>
        </p:grpSpPr>
        <p:sp>
          <p:nvSpPr>
            <p:cNvPr id="30" name="Rounded Rectangle 38"/>
            <p:cNvSpPr/>
            <p:nvPr/>
          </p:nvSpPr>
          <p:spPr>
            <a:xfrm>
              <a:off x="9092062" y="1645786"/>
              <a:ext cx="2447690" cy="3566428"/>
            </a:xfrm>
            <a:prstGeom prst="roundRect">
              <a:avLst>
                <a:gd name="adj" fmla="val 5164"/>
              </a:avLst>
            </a:prstGeom>
            <a:solidFill>
              <a:srgbClr val="74AC40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cxnSp>
          <p:nvCxnSpPr>
            <p:cNvPr id="31" name="Straight Connector 39"/>
            <p:cNvCxnSpPr/>
            <p:nvPr/>
          </p:nvCxnSpPr>
          <p:spPr>
            <a:xfrm>
              <a:off x="9092062" y="2359742"/>
              <a:ext cx="2447690" cy="0"/>
            </a:xfrm>
            <a:prstGeom prst="line">
              <a:avLst/>
            </a:prstGeom>
            <a:ln w="2222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40"/>
            <p:cNvCxnSpPr/>
            <p:nvPr/>
          </p:nvCxnSpPr>
          <p:spPr>
            <a:xfrm>
              <a:off x="9082227" y="2438402"/>
              <a:ext cx="2447690" cy="0"/>
            </a:xfrm>
            <a:prstGeom prst="line">
              <a:avLst/>
            </a:prstGeom>
            <a:ln w="2222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ounded Rectangle 41"/>
            <p:cNvSpPr/>
            <p:nvPr/>
          </p:nvSpPr>
          <p:spPr>
            <a:xfrm>
              <a:off x="9343721" y="4469879"/>
              <a:ext cx="1944372" cy="442452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43"/>
            <p:cNvSpPr txBox="1"/>
            <p:nvPr/>
          </p:nvSpPr>
          <p:spPr>
            <a:xfrm>
              <a:off x="9460191" y="4510015"/>
              <a:ext cx="175426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srgbClr val="74AC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BIỆN PHÁP 4</a:t>
              </a:r>
              <a:endParaRPr lang="en-GB" altLang="zh-CN" sz="2000" b="1" dirty="0">
                <a:solidFill>
                  <a:srgbClr val="74AC4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9345444" y="1783354"/>
              <a:ext cx="1591974" cy="58477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方正粗谭黑简体" panose="02000000000000000000" pitchFamily="2" charset="-122"/>
                  <a:cs typeface="Times New Roman" panose="02020603050405020304" pitchFamily="18" charset="0"/>
                </a:rPr>
                <a:t>VỪA SỬ DỤNG</a:t>
              </a:r>
            </a:p>
            <a:p>
              <a:r>
                <a:rPr lang="en-US" altLang="zh-CN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方正粗谭黑简体" panose="02000000000000000000" pitchFamily="2" charset="-122"/>
                  <a:cs typeface="Times New Roman" panose="02020603050405020304" pitchFamily="18" charset="0"/>
                </a:rPr>
                <a:t> VỪA CẢI TẠO</a:t>
              </a:r>
            </a:p>
          </p:txBody>
        </p:sp>
        <p:sp>
          <p:nvSpPr>
            <p:cNvPr id="36" name="矩形 35"/>
            <p:cNvSpPr/>
            <p:nvPr/>
          </p:nvSpPr>
          <p:spPr>
            <a:xfrm>
              <a:off x="9215737" y="2574242"/>
              <a:ext cx="2238341" cy="96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Tăng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độ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phì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nhiêu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cho</a:t>
              </a:r>
              <a:r>
                <a:rPr lang="en-US" altLang="zh-CN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itchFamily="34" charset="-122"/>
                  <a:cs typeface="Times New Roman" panose="02020603050405020304" pitchFamily="18" charset="0"/>
                </a:rPr>
                <a:t>đất</a:t>
              </a:r>
              <a:endParaRPr lang="en-US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 Light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1" name="文本框 5">
            <a:extLst>
              <a:ext uri="{FF2B5EF4-FFF2-40B4-BE49-F238E27FC236}">
                <a16:creationId xmlns:a16="http://schemas.microsoft.com/office/drawing/2014/main" xmlns="" id="{B3091ACE-BAA9-4F50-86B5-D69441756FD8}"/>
              </a:ext>
            </a:extLst>
          </p:cNvPr>
          <p:cNvSpPr txBox="1"/>
          <p:nvPr/>
        </p:nvSpPr>
        <p:spPr>
          <a:xfrm>
            <a:off x="1284128" y="424647"/>
            <a:ext cx="7513984" cy="553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1085915">
              <a:spcBef>
                <a:spcPct val="50000"/>
              </a:spcBef>
            </a:pPr>
            <a:r>
              <a:rPr lang="en-US" altLang="zh-CN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BIỆN PHÁP CẢI TẠO VÀ SỬ DỤNG ĐẤT</a:t>
            </a:r>
            <a:endParaRPr lang="zh-CN" alt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图片 43013" descr="1-36">
            <a:extLst>
              <a:ext uri="{FF2B5EF4-FFF2-40B4-BE49-F238E27FC236}">
                <a16:creationId xmlns:a16="http://schemas.microsoft.com/office/drawing/2014/main" xmlns="" id="{E50458E0-61F0-4742-B958-7AEEF61173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0191" y="101600"/>
            <a:ext cx="2449414" cy="234546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29258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5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5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750"/>
                            </p:stCondLst>
                            <p:childTnLst>
                              <p:par>
                                <p:cTn id="5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91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图片 37891" descr="1-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3681" y="4069532"/>
            <a:ext cx="12221234" cy="278846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7" name="图片 37896" descr="1-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660" y="2245021"/>
            <a:ext cx="4716383" cy="352953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4" name="图片 37893" descr="1-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979" y="3792638"/>
            <a:ext cx="3172213" cy="2867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5" name="图片 37894" descr="1-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0021" y="0"/>
            <a:ext cx="7556554" cy="689476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6" name="图片 37895" descr="1-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8319" y="666383"/>
            <a:ext cx="2978043" cy="264714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5751443" y="2557670"/>
            <a:ext cx="4068418" cy="246221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1085915">
              <a:spcBef>
                <a:spcPct val="50000"/>
              </a:spcBef>
            </a:pPr>
            <a:endParaRPr lang="en-US" altLang="zh-CN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085915">
              <a:spcBef>
                <a:spcPct val="50000"/>
              </a:spcBef>
            </a:pPr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BIỆN PHÁP BẢO VỆ ĐẤT </a:t>
            </a:r>
            <a:endParaRPr lang="zh-CN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1981200" y="-1219200"/>
            <a:ext cx="8229600" cy="152400"/>
          </a:xfrm>
        </p:spPr>
        <p:txBody>
          <a:bodyPr>
            <a:normAutofit fontScale="90000"/>
          </a:bodyPr>
          <a:lstStyle/>
          <a:p>
            <a:pPr eaLnBrk="1" hangingPunct="1"/>
            <a:endParaRPr lang="vi-VN" sz="4000"/>
          </a:p>
        </p:txBody>
      </p:sp>
      <p:pic>
        <p:nvPicPr>
          <p:cNvPr id="17412" name="Picture 4" descr="nong-dan-phucca3-nc6b0cc83-miecc80n-bacc81c-ngacc80y-n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60" y="301624"/>
            <a:ext cx="4731028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3" name="Picture 5" descr="bonphan%20NP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058" y="301624"/>
            <a:ext cx="5009315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4B84F00-C46A-45C7-80DF-4C8CAA5EF6DE}"/>
              </a:ext>
            </a:extLst>
          </p:cNvPr>
          <p:cNvSpPr/>
          <p:nvPr/>
        </p:nvSpPr>
        <p:spPr>
          <a:xfrm>
            <a:off x="1669775" y="4346713"/>
            <a:ext cx="9250016" cy="18685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xmlns="" id="{F44A3F1A-534E-4779-9CE8-879418ECC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9130" y="4460944"/>
            <a:ext cx="8600661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bừa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dày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mỏng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36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2897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91052" y="424069"/>
            <a:ext cx="11696148" cy="5967271"/>
            <a:chOff x="76200" y="0"/>
            <a:chExt cx="9067800" cy="6581549"/>
          </a:xfrm>
        </p:grpSpPr>
        <p:sp>
          <p:nvSpPr>
            <p:cNvPr id="3" name="Text Box 6"/>
            <p:cNvSpPr txBox="1">
              <a:spLocks noChangeArrowheads="1"/>
            </p:cNvSpPr>
            <p:nvPr/>
          </p:nvSpPr>
          <p:spPr bwMode="auto">
            <a:xfrm>
              <a:off x="76200" y="5393441"/>
              <a:ext cx="9067800" cy="1188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None/>
              </a:pP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ruộng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bậc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thang: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hạn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chế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dòng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chảy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hạn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chế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xói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mòn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rửa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trôi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Áp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vùng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dốc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đồi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núi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  <p:pic>
          <p:nvPicPr>
            <p:cNvPr id="4" name="Picture 11" descr="cay ruong bt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" y="0"/>
              <a:ext cx="9067800" cy="525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591145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347198"/>
              </p:ext>
            </p:extLst>
          </p:nvPr>
        </p:nvGraphicFramePr>
        <p:xfrm>
          <a:off x="0" y="0"/>
          <a:ext cx="12192000" cy="731520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pháp cải tạo đất trồng</a:t>
                      </a:r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đích</a:t>
                      </a:r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Áp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dụng cho loại đất</a:t>
                      </a:r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sâu,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bừa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kĩ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bón phân hữu cơ</a:t>
                      </a:r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r>
                        <a:rPr kumimoji="0" lang="en-US" sz="2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Làm ruộng bậc thang</a:t>
                      </a:r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Trồng xen cây nông nghiệp giữa các băng cây phân xanh</a:t>
                      </a:r>
                    </a:p>
                    <a:p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r>
                        <a:rPr lang="vi-VN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 nông, bữa sục, giữ nước liên tục, thay nước thường xuyên</a:t>
                      </a:r>
                    </a:p>
                    <a:p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Bón vôi</a:t>
                      </a:r>
                    </a:p>
                    <a:p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61183" y="1391478"/>
            <a:ext cx="3737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Tăng bề dày lớp đất trồng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10331" y="1391478"/>
            <a:ext cx="4333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Đất nghèo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(bạc màu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61183" y="2438400"/>
            <a:ext cx="3856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Hạn chế dòng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09113" y="2438400"/>
            <a:ext cx="3591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(đồi núi)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61183" y="3501736"/>
            <a:ext cx="3737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Tăng độ che phủ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chế xói mòn,….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31046" y="3813195"/>
            <a:ext cx="3547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Đất dốc(đồi trọc)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61183" y="4695568"/>
            <a:ext cx="37371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xới lớp đất phèn lên hòa tan trong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nước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phèn,giảm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độ chua, cải tạo đất,……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41635" y="6416676"/>
            <a:ext cx="2584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phèn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31046" y="4867907"/>
            <a:ext cx="2301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phèn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46551" y="6416676"/>
            <a:ext cx="3571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Giảm độ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chua,cải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tạo đất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9949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2" grpId="0"/>
      <p:bldP spid="3" grpId="0"/>
      <p:bldP spid="4" grpId="0"/>
      <p:bldP spid="10" grpId="0"/>
      <p:bldP spid="11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Từ phần III và phần IV ta có kết luận chung như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Ngoài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 còn có biện pháp:</a:t>
            </a:r>
          </a:p>
          <a:p>
            <a:pPr algn="just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+ Biện pháp thủy lợi: thau chua, rửa mặn, xổ phèn. Áp dụng cho đất mặn, đất phèn.</a:t>
            </a:r>
          </a:p>
          <a:p>
            <a:pPr algn="just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+ Biện pháp bón phân: bổ sung chất dinh dưỡng cho đất. Áp dụng cho đất phèn.</a:t>
            </a:r>
          </a:p>
          <a:p>
            <a:endParaRPr lang="vi-V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74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12">
            <a:extLst>
              <a:ext uri="{FF2B5EF4-FFF2-40B4-BE49-F238E27FC236}">
                <a16:creationId xmlns:a16="http://schemas.microsoft.com/office/drawing/2014/main" xmlns="" id="{05BCA08F-D300-468A-8144-F41726606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" y="5782596"/>
            <a:ext cx="12143107" cy="1075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 Box 7">
            <a:extLst>
              <a:ext uri="{FF2B5EF4-FFF2-40B4-BE49-F238E27FC236}">
                <a16:creationId xmlns:a16="http://schemas.microsoft.com/office/drawing/2014/main" xmlns="" id="{E79171D7-5DCD-4821-871F-08B9222D4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5266" y="2673731"/>
            <a:ext cx="821138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Biện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xổ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phèn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phèn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8E437BD-1F27-4B59-9339-F06154D1550E}"/>
              </a:ext>
            </a:extLst>
          </p:cNvPr>
          <p:cNvSpPr txBox="1"/>
          <p:nvPr/>
        </p:nvSpPr>
        <p:spPr>
          <a:xfrm>
            <a:off x="2135020" y="1812322"/>
            <a:ext cx="85594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Bón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4706334-01C4-41F0-9638-FC35E666BEEB}"/>
              </a:ext>
            </a:extLst>
          </p:cNvPr>
          <p:cNvSpPr txBox="1"/>
          <p:nvPr/>
        </p:nvSpPr>
        <p:spPr>
          <a:xfrm>
            <a:off x="2236052" y="3912323"/>
            <a:ext cx="83264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Biện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đất, áp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phèn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1-15">
            <a:extLst>
              <a:ext uri="{FF2B5EF4-FFF2-40B4-BE49-F238E27FC236}">
                <a16:creationId xmlns:a16="http://schemas.microsoft.com/office/drawing/2014/main" xmlns="" id="{5756331F-3329-4A0A-8AB9-9375E3A3C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9659"/>
            <a:ext cx="12140809" cy="580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 Box 8">
            <a:extLst>
              <a:ext uri="{FF2B5EF4-FFF2-40B4-BE49-F238E27FC236}">
                <a16:creationId xmlns:a16="http://schemas.microsoft.com/office/drawing/2014/main" xmlns="" id="{68A1AABE-6642-4605-B0AD-5BE636E22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5304" y="5459896"/>
            <a:ext cx="8670420" cy="894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sz="5211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TRẢI NGHIỆM THỰC TẾ</a:t>
            </a:r>
          </a:p>
        </p:txBody>
      </p:sp>
      <p:pic>
        <p:nvPicPr>
          <p:cNvPr id="2058" name="Picture 10" descr="1-16">
            <a:extLst>
              <a:ext uri="{FF2B5EF4-FFF2-40B4-BE49-F238E27FC236}">
                <a16:creationId xmlns:a16="http://schemas.microsoft.com/office/drawing/2014/main" xmlns="" id="{191A490D-4B72-43A5-8C84-4EA4E85AE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405" y="458426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1-16">
            <a:extLst>
              <a:ext uri="{FF2B5EF4-FFF2-40B4-BE49-F238E27FC236}">
                <a16:creationId xmlns:a16="http://schemas.microsoft.com/office/drawing/2014/main" xmlns="" id="{84E15382-1B94-4554-ACDE-7712713BE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60" y="406723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1-16">
            <a:extLst>
              <a:ext uri="{FF2B5EF4-FFF2-40B4-BE49-F238E27FC236}">
                <a16:creationId xmlns:a16="http://schemas.microsoft.com/office/drawing/2014/main" xmlns="" id="{3E6D44B2-3FC7-42B2-848F-40DAC13CB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086" y="719234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0802" y1="75714" x2="69628" y2="76286"/>
                        <a14:foregroundMark x1="39685" y1="80286" x2="60458" y2="79286"/>
                        <a14:foregroundMark x1="39398" y1="7143" x2="45129" y2="17571"/>
                        <a14:foregroundMark x1="59456" y1="5714" x2="58596" y2="17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994" y="5229542"/>
            <a:ext cx="1623806" cy="162845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76722" y="567205"/>
            <a:ext cx="7175362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pH&lt;6,5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81074" y="3224336"/>
            <a:ext cx="2032992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chua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39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501" y="5390081"/>
            <a:ext cx="2020013" cy="146791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11449" y="1026471"/>
            <a:ext cx="9102556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10699" y="3828741"/>
            <a:ext cx="3151825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 = 6,6 – 7,5</a:t>
            </a:r>
          </a:p>
        </p:txBody>
      </p:sp>
    </p:spTree>
    <p:extLst>
      <p:ext uri="{BB962C8B-B14F-4D97-AF65-F5344CB8AC3E}">
        <p14:creationId xmlns:p14="http://schemas.microsoft.com/office/powerpoint/2010/main" val="2844001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998" y="5857459"/>
            <a:ext cx="2340802" cy="787559"/>
          </a:xfrm>
          <a:prstGeom prst="rect">
            <a:avLst/>
          </a:prstGeom>
        </p:spPr>
      </p:pic>
      <p:pic>
        <p:nvPicPr>
          <p:cNvPr id="5" name="Picture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5568" y1="6319" x2="45622" y2="26179"/>
                        <a14:foregroundMark x1="63351" y1="5918" x2="52432" y2="29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806" y="4989325"/>
            <a:ext cx="1495043" cy="161141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19901" y="483665"/>
            <a:ext cx="6202339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kiềm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2611" y="2961292"/>
            <a:ext cx="1997663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pH &gt; 7,5</a:t>
            </a:r>
          </a:p>
        </p:txBody>
      </p:sp>
    </p:spTree>
    <p:extLst>
      <p:ext uri="{BB962C8B-B14F-4D97-AF65-F5344CB8AC3E}">
        <p14:creationId xmlns:p14="http://schemas.microsoft.com/office/powerpoint/2010/main" val="4030292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9691" y1="88450" x2="80271" y2="94225"/>
                        <a14:foregroundMark x1="80271" y1="89362" x2="56673" y2="89058"/>
                        <a14:foregroundMark x1="89168" y1="90274" x2="64023" y2="94529"/>
                        <a14:foregroundMark x1="95551" y1="78116" x2="52805" y2="87234"/>
                        <a14:foregroundMark x1="50870" y1="73860" x2="11992" y2="85714"/>
                        <a14:foregroundMark x1="10251" y1="68997" x2="38104" y2="88754"/>
                        <a14:foregroundMark x1="9671" y1="10942" x2="51451" y2="17021"/>
                        <a14:foregroundMark x1="39458" y1="8207" x2="2128" y2="24012"/>
                        <a14:foregroundMark x1="12186" y1="14286" x2="31721" y2="10638"/>
                        <a14:foregroundMark x1="19149" y1="9726" x2="16441" y2="17933"/>
                        <a14:foregroundMark x1="41973" y1="10334" x2="46422" y2="17021"/>
                        <a14:foregroundMark x1="56673" y1="6079" x2="90716" y2="2736"/>
                        <a14:foregroundMark x1="93424" y1="5471" x2="88781" y2="13982"/>
                        <a14:foregroundMark x1="98066" y1="32523" x2="97292" y2="61398"/>
                        <a14:foregroundMark x1="75242" y1="89970" x2="66538" y2="94529"/>
                        <a14:foregroundMark x1="8897" y1="45593" x2="0" y2="66869"/>
                        <a14:foregroundMark x1="1547" y1="41945" x2="1354" y2="68085"/>
                        <a14:foregroundMark x1="60542" y1="2736" x2="86847" y2="1824"/>
                        <a14:foregroundMark x1="93424" y1="1520" x2="70019" y2="912"/>
                        <a14:foregroundMark x1="93424" y1="35562" x2="99807" y2="57447"/>
                        <a14:foregroundMark x1="59961" y1="75076" x2="10445" y2="82675"/>
                        <a14:foregroundMark x1="45648" y1="83587" x2="13540" y2="80851"/>
                        <a14:foregroundMark x1="16248" y1="64742" x2="10445" y2="78419"/>
                        <a14:foregroundMark x1="19729" y1="69605" x2="16634" y2="86018"/>
                        <a14:foregroundMark x1="11412" y1="65957" x2="9284" y2="73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090" y="5398366"/>
            <a:ext cx="2293710" cy="1459634"/>
          </a:xfrm>
          <a:prstGeom prst="rect">
            <a:avLst/>
          </a:prstGeom>
        </p:spPr>
      </p:pic>
      <p:pic>
        <p:nvPicPr>
          <p:cNvPr id="5" name="Picture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0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779" y="4680875"/>
            <a:ext cx="1718321" cy="175334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56005" y="708419"/>
            <a:ext cx="9437282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chia ra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30038" y="3849188"/>
            <a:ext cx="133882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27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133" y="6018013"/>
            <a:ext cx="2266400" cy="762527"/>
          </a:xfrm>
          <a:prstGeom prst="rect">
            <a:avLst/>
          </a:prstGeom>
        </p:spPr>
      </p:pic>
      <p:pic>
        <p:nvPicPr>
          <p:cNvPr id="5" name="Picture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5111" y1="7817" x2="47333" y2="16173"/>
                        <a14:foregroundMark x1="42889" y1="7547" x2="30444" y2="7547"/>
                        <a14:foregroundMark x1="58000" y1="6739" x2="76000" y2="126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023" y="4972859"/>
            <a:ext cx="1882340" cy="15518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89743" y="668663"/>
            <a:ext cx="8443369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47822" y="2989395"/>
            <a:ext cx="10344178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44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9691" y1="88450" x2="80271" y2="94225"/>
                        <a14:foregroundMark x1="80271" y1="89362" x2="56673" y2="89058"/>
                        <a14:foregroundMark x1="89168" y1="90274" x2="64023" y2="94529"/>
                        <a14:foregroundMark x1="95551" y1="78116" x2="52805" y2="87234"/>
                        <a14:foregroundMark x1="50870" y1="73860" x2="11992" y2="85714"/>
                        <a14:foregroundMark x1="10251" y1="68997" x2="38104" y2="88754"/>
                        <a14:foregroundMark x1="9671" y1="10942" x2="51451" y2="17021"/>
                        <a14:foregroundMark x1="39458" y1="8207" x2="2128" y2="24012"/>
                        <a14:foregroundMark x1="12186" y1="14286" x2="31721" y2="10638"/>
                        <a14:foregroundMark x1="19149" y1="9726" x2="16441" y2="17933"/>
                        <a14:foregroundMark x1="41973" y1="10334" x2="46422" y2="17021"/>
                        <a14:foregroundMark x1="56673" y1="6079" x2="90716" y2="2736"/>
                        <a14:foregroundMark x1="93424" y1="5471" x2="88781" y2="13982"/>
                        <a14:foregroundMark x1="98066" y1="32523" x2="97292" y2="61398"/>
                        <a14:foregroundMark x1="75242" y1="89970" x2="66538" y2="94529"/>
                        <a14:foregroundMark x1="8897" y1="45593" x2="0" y2="66869"/>
                        <a14:foregroundMark x1="1547" y1="41945" x2="1354" y2="68085"/>
                        <a14:foregroundMark x1="60542" y1="2736" x2="86847" y2="1824"/>
                        <a14:foregroundMark x1="93424" y1="1520" x2="70019" y2="912"/>
                        <a14:foregroundMark x1="93424" y1="35562" x2="99807" y2="57447"/>
                        <a14:foregroundMark x1="59961" y1="75076" x2="10445" y2="82675"/>
                        <a14:foregroundMark x1="45648" y1="83587" x2="13540" y2="80851"/>
                        <a14:foregroundMark x1="16248" y1="64742" x2="10445" y2="78419"/>
                        <a14:foregroundMark x1="19729" y1="69605" x2="16634" y2="86018"/>
                        <a14:foregroundMark x1="11412" y1="65957" x2="9284" y2="73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112" y="5409841"/>
            <a:ext cx="2678528" cy="1704518"/>
          </a:xfrm>
          <a:prstGeom prst="rect">
            <a:avLst/>
          </a:prstGeom>
        </p:spPr>
      </p:pic>
      <p:pic>
        <p:nvPicPr>
          <p:cNvPr id="5" name="Picture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2154" y1="10441" x2="23692" y2="11137"/>
                        <a14:foregroundMark x1="47692" y1="6961" x2="36000" y2="99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411" y="5136233"/>
            <a:ext cx="2197589" cy="14571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8283" y="628906"/>
            <a:ext cx="8047396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vitamin 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12204" y="3147360"/>
            <a:ext cx="5349541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Cam,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bưởi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quýt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ổi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kiwi</a:t>
            </a:r>
          </a:p>
        </p:txBody>
      </p:sp>
    </p:spTree>
    <p:extLst>
      <p:ext uri="{BB962C8B-B14F-4D97-AF65-F5344CB8AC3E}">
        <p14:creationId xmlns:p14="http://schemas.microsoft.com/office/powerpoint/2010/main" val="360698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1586" y="5899552"/>
            <a:ext cx="2644214" cy="889642"/>
          </a:xfrm>
          <a:prstGeom prst="rect">
            <a:avLst/>
          </a:prstGeom>
        </p:spPr>
      </p:pic>
      <p:pic>
        <p:nvPicPr>
          <p:cNvPr id="5" name="Picture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backgroundMark x1="37937" y1="83556" x2="40559" y2="85277"/>
                        <a14:backgroundMark x1="62937" y1="82792" x2="60490" y2="84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986" y="4832308"/>
            <a:ext cx="1934194" cy="17690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2266" y="818302"/>
            <a:ext cx="7853432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87584" y="3729919"/>
            <a:ext cx="3659976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endParaRPr lang="en-US" sz="4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66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67&quot;/&gt;&lt;/object&gt;&lt;object type=&quot;3&quot; unique_id=&quot;10004&quot;&gt;&lt;property id=&quot;20148&quot; value=&quot;5&quot;/&gt;&lt;property id=&quot;20300&quot; value=&quot;Slide 2&quot;/&gt;&lt;property id=&quot;20307&quot; value=&quot;256&quot;/&gt;&lt;/object&gt;&lt;object type=&quot;3&quot; unique_id=&quot;10005&quot;&gt;&lt;property id=&quot;20148&quot; value=&quot;5&quot;/&gt;&lt;property id=&quot;20300&quot; value=&quot;Slide 3&quot;/&gt;&lt;property id=&quot;20307&quot; value=&quot;257&quot;/&gt;&lt;/object&gt;&lt;object type=&quot;3&quot; unique_id=&quot;10006&quot;&gt;&lt;property id=&quot;20148&quot; value=&quot;5&quot;/&gt;&lt;property id=&quot;20300&quot; value=&quot;Slide 4&quot;/&gt;&lt;property id=&quot;20307&quot; value=&quot;258&quot;/&gt;&lt;/object&gt;&lt;object type=&quot;3&quot; unique_id=&quot;10007&quot;&gt;&lt;property id=&quot;20148&quot; value=&quot;5&quot;/&gt;&lt;property id=&quot;20300&quot; value=&quot;Slide 5&quot;/&gt;&lt;property id=&quot;20307&quot; value=&quot;259&quot;/&gt;&lt;/object&gt;&lt;object type=&quot;3&quot; unique_id=&quot;10008&quot;&gt;&lt;property id=&quot;20148&quot; value=&quot;5&quot;/&gt;&lt;property id=&quot;20300&quot; value=&quot;Slide 6&quot;/&gt;&lt;property id=&quot;20307&quot; value=&quot;260&quot;/&gt;&lt;/object&gt;&lt;object type=&quot;3&quot; unique_id=&quot;10009&quot;&gt;&lt;property id=&quot;20148&quot; value=&quot;5&quot;/&gt;&lt;property id=&quot;20300&quot; value=&quot;Slide 7&quot;/&gt;&lt;property id=&quot;20307&quot; value=&quot;261&quot;/&gt;&lt;/object&gt;&lt;object type=&quot;3&quot; unique_id=&quot;10010&quot;&gt;&lt;property id=&quot;20148&quot; value=&quot;5&quot;/&gt;&lt;property id=&quot;20300&quot; value=&quot;Slide 8&quot;/&gt;&lt;property id=&quot;20307&quot; value=&quot;262&quot;/&gt;&lt;/object&gt;&lt;object type=&quot;3&quot; unique_id=&quot;10011&quot;&gt;&lt;property id=&quot;20148&quot; value=&quot;5&quot;/&gt;&lt;property id=&quot;20300&quot; value=&quot;Slide 9&quot;/&gt;&lt;property id=&quot;20307&quot; value=&quot;263&quot;/&gt;&lt;/object&gt;&lt;object type=&quot;3&quot; unique_id=&quot;10012&quot;&gt;&lt;property id=&quot;20148&quot; value=&quot;5&quot;/&gt;&lt;property id=&quot;20300&quot; value=&quot;Slide 10&quot;/&gt;&lt;property id=&quot;20307&quot; value=&quot;264&quot;/&gt;&lt;/object&gt;&lt;object type=&quot;3&quot; unique_id=&quot;10013&quot;&gt;&lt;property id=&quot;20148&quot; value=&quot;5&quot;/&gt;&lt;property id=&quot;20300&quot; value=&quot;Slide 11&quot;/&gt;&lt;property id=&quot;20307&quot; value=&quot;265&quot;/&gt;&lt;/object&gt;&lt;object type=&quot;3&quot; unique_id=&quot;10014&quot;&gt;&lt;property id=&quot;20148&quot; value=&quot;5&quot;/&gt;&lt;property id=&quot;20300&quot; value=&quot;Slide 12&quot;/&gt;&lt;property id=&quot;20307&quot; value=&quot;266&quot;/&gt;&lt;/object&gt;&lt;object type=&quot;3&quot; unique_id=&quot;10057&quot;&gt;&lt;property id=&quot;20148&quot; value=&quot;5&quot;/&gt;&lt;property id=&quot;20300&quot; value=&quot;Slide 13&quot;/&gt;&lt;property id=&quot;20307&quot; value=&quot;268&quot;/&gt;&lt;/object&gt;&lt;/object&gt;&lt;object type=&quot;8&quot; unique_id=&quot;10028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798</Words>
  <Application>Microsoft Office PowerPoint</Application>
  <PresentationFormat>Custom</PresentationFormat>
  <Paragraphs>104</Paragraphs>
  <Slides>28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Tuan Anh</dc:creator>
  <cp:lastModifiedBy>Windows User</cp:lastModifiedBy>
  <cp:revision>46</cp:revision>
  <dcterms:created xsi:type="dcterms:W3CDTF">2018-08-07T02:06:19Z</dcterms:created>
  <dcterms:modified xsi:type="dcterms:W3CDTF">2021-09-27T05:41:47Z</dcterms:modified>
</cp:coreProperties>
</file>