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5" r:id="rId2"/>
    <p:sldId id="256" r:id="rId3"/>
    <p:sldId id="259" r:id="rId4"/>
    <p:sldId id="257"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3" r:id="rId18"/>
    <p:sldId id="274" r:id="rId19"/>
    <p:sldId id="278" r:id="rId20"/>
    <p:sldId id="277" r:id="rId21"/>
    <p:sldId id="29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D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98" d="100"/>
          <a:sy n="98" d="100"/>
        </p:scale>
        <p:origin x="110"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B1F68-F9D1-4ADE-99AD-F25A96D43CA3}" type="datetimeFigureOut">
              <a:rPr lang="en-US" smtClean="0"/>
              <a:t>8/12/2024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5E23E3-2209-4152-8EC2-A5769283D59C}" type="slidenum">
              <a:rPr lang="en-US" smtClean="0"/>
              <a:t>‹#›</a:t>
            </a:fld>
            <a:endParaRPr lang="en-US"/>
          </a:p>
        </p:txBody>
      </p:sp>
    </p:spTree>
    <p:extLst>
      <p:ext uri="{BB962C8B-B14F-4D97-AF65-F5344CB8AC3E}">
        <p14:creationId xmlns:p14="http://schemas.microsoft.com/office/powerpoint/2010/main" val="1795364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94E4E5-8895-48C0-8113-3065A94C240C}" type="slidenum">
              <a:rPr lang="zh-CN" altLang="en-US" smtClean="0"/>
              <a:t>21</a:t>
            </a:fld>
            <a:endParaRPr lang="zh-CN" altLang="en-US"/>
          </a:p>
        </p:txBody>
      </p:sp>
    </p:spTree>
    <p:extLst>
      <p:ext uri="{BB962C8B-B14F-4D97-AF65-F5344CB8AC3E}">
        <p14:creationId xmlns:p14="http://schemas.microsoft.com/office/powerpoint/2010/main" val="2190599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1376BA-9B29-4F4A-BD0A-9D928A495740}" type="datetimeFigureOut">
              <a:rPr lang="en-US" smtClean="0"/>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54737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376BA-9B29-4F4A-BD0A-9D928A495740}" type="datetimeFigureOut">
              <a:rPr lang="en-US" smtClean="0"/>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15040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376BA-9B29-4F4A-BD0A-9D928A495740}" type="datetimeFigureOut">
              <a:rPr lang="en-US" smtClean="0"/>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942774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500"/>
          <a:stretch/>
        </p:blipFill>
        <p:spPr>
          <a:xfrm>
            <a:off x="0" y="0"/>
            <a:ext cx="12192000" cy="6858000"/>
          </a:xfrm>
          <a:prstGeom prst="rect">
            <a:avLst/>
          </a:prstGeom>
        </p:spPr>
      </p:pic>
      <p:sp>
        <p:nvSpPr>
          <p:cNvPr id="3" name="矩形 2"/>
          <p:cNvSpPr/>
          <p:nvPr userDrawn="1"/>
        </p:nvSpPr>
        <p:spPr>
          <a:xfrm>
            <a:off x="0" y="0"/>
            <a:ext cx="12191999" cy="6858000"/>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86741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
        <p15:prstTrans prst="peelOff"/>
      </p:transition>
    </mc:Choice>
    <mc:Fallback xmlns="">
      <p:transition spd="slow" advTm="1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1376BA-9B29-4F4A-BD0A-9D928A495740}" type="datetimeFigureOut">
              <a:rPr lang="en-US" smtClean="0"/>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992177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1376BA-9B29-4F4A-BD0A-9D928A495740}" type="datetimeFigureOut">
              <a:rPr lang="en-US" smtClean="0"/>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4204433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1376BA-9B29-4F4A-BD0A-9D928A495740}" type="datetimeFigureOut">
              <a:rPr lang="en-US" smtClean="0"/>
              <a:t>8/12/2024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159098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1376BA-9B29-4F4A-BD0A-9D928A495740}" type="datetimeFigureOut">
              <a:rPr lang="en-US" smtClean="0"/>
              <a:t>8/12/2024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455073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1376BA-9B29-4F4A-BD0A-9D928A495740}" type="datetimeFigureOut">
              <a:rPr lang="en-US" smtClean="0"/>
              <a:t>8/12/2024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384454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376BA-9B29-4F4A-BD0A-9D928A495740}" type="datetimeFigureOut">
              <a:rPr lang="en-US" smtClean="0"/>
              <a:t>8/12/2024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7481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1376BA-9B29-4F4A-BD0A-9D928A495740}" type="datetimeFigureOut">
              <a:rPr lang="en-US" smtClean="0"/>
              <a:t>8/12/2024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4000195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1376BA-9B29-4F4A-BD0A-9D928A495740}" type="datetimeFigureOut">
              <a:rPr lang="en-US" smtClean="0"/>
              <a:t>8/12/2024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5D5DA-3E78-404E-BEFF-028928D64FA8}" type="slidenum">
              <a:rPr lang="en-US" smtClean="0"/>
              <a:t>‹#›</a:t>
            </a:fld>
            <a:endParaRPr lang="en-US"/>
          </a:p>
        </p:txBody>
      </p:sp>
    </p:spTree>
    <p:extLst>
      <p:ext uri="{BB962C8B-B14F-4D97-AF65-F5344CB8AC3E}">
        <p14:creationId xmlns:p14="http://schemas.microsoft.com/office/powerpoint/2010/main" val="2394669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376BA-9B29-4F4A-BD0A-9D928A495740}" type="datetimeFigureOut">
              <a:rPr lang="en-US" smtClean="0"/>
              <a:t>8/12/2024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5D5DA-3E78-404E-BEFF-028928D64FA8}" type="slidenum">
              <a:rPr lang="en-US" smtClean="0"/>
              <a:t>‹#›</a:t>
            </a:fld>
            <a:endParaRPr lang="en-US"/>
          </a:p>
        </p:txBody>
      </p:sp>
    </p:spTree>
    <p:extLst>
      <p:ext uri="{BB962C8B-B14F-4D97-AF65-F5344CB8AC3E}">
        <p14:creationId xmlns:p14="http://schemas.microsoft.com/office/powerpoint/2010/main" val="2318130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5.jpeg"/><Relationship Id="rId7"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assVerd[1]">
            <a:extLst>
              <a:ext uri="{FF2B5EF4-FFF2-40B4-BE49-F238E27FC236}">
                <a16:creationId xmlns:a16="http://schemas.microsoft.com/office/drawing/2014/main" id="{E293989B-9D15-A3A7-6CB6-B5CB728CC4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71" y="73742"/>
            <a:ext cx="11665973" cy="6784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WordArt 9">
            <a:extLst>
              <a:ext uri="{FF2B5EF4-FFF2-40B4-BE49-F238E27FC236}">
                <a16:creationId xmlns:a16="http://schemas.microsoft.com/office/drawing/2014/main" id="{4C820C71-1496-D492-88CD-417335AC12EF}"/>
              </a:ext>
            </a:extLst>
          </p:cNvPr>
          <p:cNvSpPr>
            <a:spLocks noChangeArrowheads="1" noChangeShapeType="1" noTextEdit="1"/>
          </p:cNvSpPr>
          <p:nvPr/>
        </p:nvSpPr>
        <p:spPr bwMode="auto">
          <a:xfrm>
            <a:off x="1814513" y="3787775"/>
            <a:ext cx="7848600" cy="1252538"/>
          </a:xfrm>
          <a:prstGeom prst="rect">
            <a:avLst/>
          </a:prstGeom>
        </p:spPr>
        <p:txBody>
          <a:bodyPr wrap="none" fromWordArt="1">
            <a:prstTxWarp prst="textPlain">
              <a:avLst>
                <a:gd name="adj" fmla="val 50000"/>
              </a:avLst>
            </a:prstTxWarp>
          </a:bodyPr>
          <a:lstStyle/>
          <a:p>
            <a:pPr algn="ctr"/>
            <a:r>
              <a:rPr lang="en-US" sz="3600" b="1" i="1" kern="10" dirty="0">
                <a:ln w="9525">
                  <a:solidFill>
                    <a:srgbClr val="FFFF00"/>
                  </a:solidFill>
                  <a:round/>
                  <a:headEnd/>
                  <a:tailEnd/>
                </a:ln>
                <a:solidFill>
                  <a:srgbClr val="FF0000"/>
                </a:solidFill>
                <a:effectLst>
                  <a:outerShdw dist="35921" dir="2700000" algn="ctr" rotWithShape="0">
                    <a:srgbClr val="808080">
                      <a:alpha val="79999"/>
                    </a:srgbClr>
                  </a:outerShdw>
                </a:effectLst>
                <a:latin typeface="Times New Roman" panose="02020603050405020304" pitchFamily="18" charset="0"/>
                <a:cs typeface="Times New Roman" panose="02020603050405020304" pitchFamily="18" charset="0"/>
              </a:rPr>
              <a:t>XIN CHÀO CÁC EM HỌC SINH</a:t>
            </a:r>
          </a:p>
        </p:txBody>
      </p:sp>
      <p:pic>
        <p:nvPicPr>
          <p:cNvPr id="3076" name="Picture 11" descr="nguvan">
            <a:extLst>
              <a:ext uri="{FF2B5EF4-FFF2-40B4-BE49-F238E27FC236}">
                <a16:creationId xmlns:a16="http://schemas.microsoft.com/office/drawing/2014/main" id="{1D8316CA-39B2-B1DF-79B0-57B47155797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668338"/>
            <a:ext cx="64484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63041"/>
            <a:ext cx="10515600" cy="4171851"/>
          </a:xfrm>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a:normAutofit/>
          </a:bodyPr>
          <a:lstStyle/>
          <a:p>
            <a:pPr marL="0" indent="0">
              <a:buNone/>
            </a:pPr>
            <a:r>
              <a:rPr lang="vi-VN" dirty="0">
                <a:solidFill>
                  <a:srgbClr val="FF0000"/>
                </a:solidFill>
                <a:latin typeface="Times New Roman" panose="02020603050405020304" pitchFamily="18" charset="0"/>
                <a:cs typeface="Times New Roman" panose="02020603050405020304" pitchFamily="18" charset="0"/>
              </a:rPr>
              <a:t>Các loại bài tập tiếng Việt trong Sách ngữ văn 6:</a:t>
            </a:r>
            <a:endParaRPr lang="en-US" dirty="0">
              <a:solidFill>
                <a:srgbClr val="FF0000"/>
              </a:solidFill>
              <a:latin typeface="Times New Roman" panose="02020603050405020304" pitchFamily="18" charset="0"/>
              <a:cs typeface="Times New Roman" panose="02020603050405020304" pitchFamily="18" charset="0"/>
            </a:endParaRPr>
          </a:p>
          <a:p>
            <a:pPr marL="0" indent="0">
              <a:buNone/>
            </a:pPr>
            <a:r>
              <a:rPr lang="vi-VN" dirty="0">
                <a:solidFill>
                  <a:srgbClr val="FF0000"/>
                </a:solidFill>
                <a:latin typeface="Times New Roman" panose="02020603050405020304" pitchFamily="18" charset="0"/>
                <a:cs typeface="Times New Roman" panose="02020603050405020304" pitchFamily="18" charset="0"/>
              </a:rPr>
              <a:t>+ Bài tập nhận biết các hiện tượng và đơn vị ngôn ngữ (nhận biết các từ đơn, từ phức, kiểu câu, các biện pháp tu từ,...) --&gt; Chiếm số lượng ít</a:t>
            </a:r>
            <a:endParaRPr lang="en-US" dirty="0">
              <a:solidFill>
                <a:srgbClr val="FF0000"/>
              </a:solidFill>
              <a:latin typeface="Times New Roman" panose="02020603050405020304" pitchFamily="18" charset="0"/>
              <a:cs typeface="Times New Roman" panose="02020603050405020304" pitchFamily="18" charset="0"/>
            </a:endParaRPr>
          </a:p>
          <a:p>
            <a:pPr marL="0" indent="0">
              <a:buNone/>
            </a:pPr>
            <a:r>
              <a:rPr lang="vi-VN" dirty="0">
                <a:solidFill>
                  <a:srgbClr val="FF0000"/>
                </a:solidFill>
                <a:latin typeface="Times New Roman" panose="02020603050405020304" pitchFamily="18" charset="0"/>
                <a:cs typeface="Times New Roman" panose="02020603050405020304" pitchFamily="18" charset="0"/>
              </a:rPr>
              <a:t>+ Bài tập vận dụng kiến thức tiếng Việt rèn luyện các kĩ năng đọc, viết, nói và nghe--&gt; chiếm số lượng lớn.</a:t>
            </a:r>
            <a:endParaRPr lang="en-US" dirty="0">
              <a:solidFill>
                <a:srgbClr val="FF0000"/>
              </a:solidFill>
              <a:latin typeface="Times New Roman" panose="02020603050405020304" pitchFamily="18" charset="0"/>
              <a:cs typeface="Times New Roman" panose="02020603050405020304" pitchFamily="18" charset="0"/>
            </a:endParaRPr>
          </a:p>
          <a:p>
            <a:pPr marL="0" indent="0">
              <a:buNone/>
            </a:pPr>
            <a:r>
              <a:rPr lang="en-US" dirty="0">
                <a:solidFill>
                  <a:srgbClr val="FF0000"/>
                </a:solidFill>
                <a:latin typeface="Times New Roman" panose="02020603050405020304" pitchFamily="18" charset="0"/>
                <a:cs typeface="Times New Roman" panose="02020603050405020304" pitchFamily="18" charset="0"/>
              </a:rPr>
              <a:t>    </a:t>
            </a:r>
            <a:r>
              <a:rPr lang="vi-VN" dirty="0">
                <a:solidFill>
                  <a:srgbClr val="FF0000"/>
                </a:solidFill>
                <a:latin typeface="Times New Roman" panose="02020603050405020304" pitchFamily="18" charset="0"/>
                <a:cs typeface="Times New Roman" panose="02020603050405020304" pitchFamily="18" charset="0"/>
              </a:rPr>
              <a:t>++ Vận dụng kiến thức tiếng Việt phục vụ hoạt động tiếp nhận văn bản (tập trung vào kĩ năng đọc hiểu văn bản).</a:t>
            </a:r>
            <a:endParaRPr lang="en-US" dirty="0">
              <a:solidFill>
                <a:srgbClr val="FF0000"/>
              </a:solidFill>
              <a:latin typeface="Times New Roman" panose="02020603050405020304" pitchFamily="18" charset="0"/>
              <a:cs typeface="Times New Roman" panose="02020603050405020304" pitchFamily="18" charset="0"/>
            </a:endParaRPr>
          </a:p>
          <a:p>
            <a:pPr marL="0" indent="0">
              <a:buNone/>
            </a:pPr>
            <a:r>
              <a:rPr lang="en-US" dirty="0">
                <a:solidFill>
                  <a:srgbClr val="FF0000"/>
                </a:solidFill>
                <a:latin typeface="Times New Roman" panose="02020603050405020304" pitchFamily="18" charset="0"/>
                <a:cs typeface="Times New Roman" panose="02020603050405020304" pitchFamily="18" charset="0"/>
              </a:rPr>
              <a:t>   </a:t>
            </a:r>
            <a:r>
              <a:rPr lang="vi-VN" dirty="0">
                <a:solidFill>
                  <a:srgbClr val="FF0000"/>
                </a:solidFill>
                <a:latin typeface="Times New Roman" panose="02020603050405020304" pitchFamily="18" charset="0"/>
                <a:cs typeface="Times New Roman" panose="02020603050405020304" pitchFamily="18" charset="0"/>
              </a:rPr>
              <a:t>++ Vận dụng kiến thức tiếng Việt phục vụ hoạt động tạo lập văn bản (thuyết trình, thảo luận, viết văn bản)</a:t>
            </a:r>
            <a:r>
              <a:rPr lang="en-US" dirty="0">
                <a:solidFill>
                  <a:srgbClr val="FF0000"/>
                </a:solidFill>
                <a:latin typeface="Times New Roman" panose="02020603050405020304" pitchFamily="18" charset="0"/>
                <a:cs typeface="Times New Roman" panose="02020603050405020304" pitchFamily="18" charset="0"/>
              </a:rPr>
              <a:t>.</a:t>
            </a:r>
          </a:p>
        </p:txBody>
      </p:sp>
      <p:sp>
        <p:nvSpPr>
          <p:cNvPr id="4" name="Round Diagonal Corner Rectangle 3"/>
          <p:cNvSpPr/>
          <p:nvPr/>
        </p:nvSpPr>
        <p:spPr>
          <a:xfrm>
            <a:off x="3563815" y="365125"/>
            <a:ext cx="5064369" cy="788426"/>
          </a:xfrm>
          <a:prstGeom prst="round2Diag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tx1"/>
                </a:solidFill>
                <a:latin typeface="Times New Roman" panose="02020603050405020304" pitchFamily="18" charset="0"/>
                <a:cs typeface="Times New Roman" panose="02020603050405020304" pitchFamily="18" charset="0"/>
              </a:rPr>
              <a:t>2. Rèn luyện tiếng Việt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00538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1000"/>
                                        <p:tgtEl>
                                          <p:spTgt spid="3">
                                            <p:txEl>
                                              <p:pRg st="4" end="4"/>
                                            </p:txEl>
                                          </p:spTgt>
                                        </p:tgtEl>
                                      </p:cBhvr>
                                    </p:animEffect>
                                    <p:anim calcmode="lin" valueType="num">
                                      <p:cBhvr>
                                        <p:cTn id="4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31594132"/>
              </p:ext>
            </p:extLst>
          </p:nvPr>
        </p:nvGraphicFramePr>
        <p:xfrm>
          <a:off x="546295" y="1266091"/>
          <a:ext cx="11099409" cy="5277583"/>
        </p:xfrm>
        <a:graphic>
          <a:graphicData uri="http://schemas.openxmlformats.org/drawingml/2006/table">
            <a:tbl>
              <a:tblPr firstRow="1" firstCol="1" bandRow="1">
                <a:tableStyleId>{5C22544A-7EE6-4342-B048-85BDC9FD1C3A}</a:tableStyleId>
              </a:tblPr>
              <a:tblGrid>
                <a:gridCol w="2264899">
                  <a:extLst>
                    <a:ext uri="{9D8B030D-6E8A-4147-A177-3AD203B41FA5}">
                      <a16:colId xmlns:a16="http://schemas.microsoft.com/office/drawing/2014/main" val="776603581"/>
                    </a:ext>
                  </a:extLst>
                </a:gridCol>
                <a:gridCol w="4360984">
                  <a:extLst>
                    <a:ext uri="{9D8B030D-6E8A-4147-A177-3AD203B41FA5}">
                      <a16:colId xmlns:a16="http://schemas.microsoft.com/office/drawing/2014/main" val="2088689495"/>
                    </a:ext>
                  </a:extLst>
                </a:gridCol>
                <a:gridCol w="4473526">
                  <a:extLst>
                    <a:ext uri="{9D8B030D-6E8A-4147-A177-3AD203B41FA5}">
                      <a16:colId xmlns:a16="http://schemas.microsoft.com/office/drawing/2014/main" val="3038462452"/>
                    </a:ext>
                  </a:extLst>
                </a:gridCol>
              </a:tblGrid>
              <a:tr h="454052">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Nhóm</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ED43"/>
                    </a:solidFill>
                  </a:tcPr>
                </a:tc>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Nhóm</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1 + 2</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ED43"/>
                    </a:solidFill>
                  </a:tcPr>
                </a:tc>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Nhóm</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3 +4</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ED43"/>
                    </a:solidFill>
                  </a:tcPr>
                </a:tc>
                <a:extLst>
                  <a:ext uri="{0D108BD9-81ED-4DB2-BD59-A6C34878D82A}">
                    <a16:rowId xmlns:a16="http://schemas.microsoft.com/office/drawing/2014/main" val="2095896540"/>
                  </a:ext>
                </a:extLst>
              </a:tr>
              <a:tr h="809328">
                <a:tc>
                  <a:txBody>
                    <a:bodyPr/>
                    <a:lstStyle/>
                    <a:p>
                      <a:pPr marL="0" marR="0"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tìm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err="1">
                          <a:solidFill>
                            <a:srgbClr val="C00000"/>
                          </a:solidFill>
                          <a:effectLst/>
                          <a:latin typeface="Times New Roman" panose="02020603050405020304" pitchFamily="18" charset="0"/>
                          <a:cs typeface="Times New Roman" panose="02020603050405020304" pitchFamily="18" charset="0"/>
                        </a:rPr>
                        <a:t>Mục</a:t>
                      </a:r>
                      <a:r>
                        <a:rPr lang="en-US" sz="2400" dirty="0">
                          <a:solidFill>
                            <a:srgbClr val="C00000"/>
                          </a:solidFill>
                          <a:effectLst/>
                          <a:latin typeface="Times New Roman" panose="02020603050405020304" pitchFamily="18" charset="0"/>
                          <a:cs typeface="Times New Roman" panose="02020603050405020304" pitchFamily="18" charset="0"/>
                        </a:rPr>
                        <a:t> II. </a:t>
                      </a:r>
                      <a:r>
                        <a:rPr lang="en-US" sz="2400" dirty="0" err="1">
                          <a:solidFill>
                            <a:srgbClr val="C00000"/>
                          </a:solidFill>
                          <a:effectLst/>
                          <a:latin typeface="Times New Roman" panose="02020603050405020304" pitchFamily="18" charset="0"/>
                          <a:cs typeface="Times New Roman" panose="02020603050405020304" pitchFamily="18" charset="0"/>
                        </a:rPr>
                        <a:t>Viết</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Tr</a:t>
                      </a:r>
                      <a:r>
                        <a:rPr lang="en-US" sz="2400" dirty="0">
                          <a:solidFill>
                            <a:srgbClr val="C00000"/>
                          </a:solidFill>
                          <a:effectLst/>
                          <a:latin typeface="Times New Roman" panose="02020603050405020304" pitchFamily="18" charset="0"/>
                          <a:cs typeface="Times New Roman" panose="02020603050405020304" pitchFamily="18" charset="0"/>
                        </a:rPr>
                        <a:t> 11/SGK)</a:t>
                      </a:r>
                      <a:endPar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dirty="0" err="1">
                          <a:solidFill>
                            <a:srgbClr val="C00000"/>
                          </a:solidFill>
                          <a:effectLst/>
                          <a:latin typeface="Times New Roman" panose="02020603050405020304" pitchFamily="18" charset="0"/>
                          <a:cs typeface="Times New Roman" panose="02020603050405020304" pitchFamily="18" charset="0"/>
                        </a:rPr>
                        <a:t>Mục</a:t>
                      </a:r>
                      <a:r>
                        <a:rPr lang="en-US" sz="2400" dirty="0">
                          <a:solidFill>
                            <a:srgbClr val="C00000"/>
                          </a:solidFill>
                          <a:effectLst/>
                          <a:latin typeface="Times New Roman" panose="02020603050405020304" pitchFamily="18" charset="0"/>
                          <a:cs typeface="Times New Roman" panose="02020603050405020304" pitchFamily="18" charset="0"/>
                        </a:rPr>
                        <a:t> III. </a:t>
                      </a:r>
                      <a:r>
                        <a:rPr lang="en-US" sz="2400" dirty="0" err="1">
                          <a:solidFill>
                            <a:srgbClr val="C00000"/>
                          </a:solidFill>
                          <a:effectLst/>
                          <a:latin typeface="Times New Roman" panose="02020603050405020304" pitchFamily="18" charset="0"/>
                          <a:cs typeface="Times New Roman" panose="02020603050405020304" pitchFamily="18" charset="0"/>
                        </a:rPr>
                        <a:t>Nói</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và</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nghe</a:t>
                      </a:r>
                      <a:r>
                        <a:rPr lang="en-US" sz="2400" dirty="0">
                          <a:solidFill>
                            <a:srgbClr val="C00000"/>
                          </a:solidFill>
                          <a:effectLst/>
                          <a:latin typeface="Times New Roman" panose="02020603050405020304" pitchFamily="18" charset="0"/>
                          <a:cs typeface="Times New Roman" panose="02020603050405020304" pitchFamily="18" charset="0"/>
                        </a:rPr>
                        <a:t> (</a:t>
                      </a:r>
                      <a:r>
                        <a:rPr lang="en-US" sz="2400" dirty="0" err="1">
                          <a:solidFill>
                            <a:srgbClr val="C00000"/>
                          </a:solidFill>
                          <a:effectLst/>
                          <a:latin typeface="Times New Roman" panose="02020603050405020304" pitchFamily="18" charset="0"/>
                          <a:cs typeface="Times New Roman" panose="02020603050405020304" pitchFamily="18" charset="0"/>
                        </a:rPr>
                        <a:t>Tr</a:t>
                      </a:r>
                      <a:r>
                        <a:rPr lang="en-US" sz="2400" dirty="0">
                          <a:solidFill>
                            <a:srgbClr val="C00000"/>
                          </a:solidFill>
                          <a:effectLst/>
                          <a:latin typeface="Times New Roman" panose="02020603050405020304" pitchFamily="18" charset="0"/>
                          <a:cs typeface="Times New Roman" panose="02020603050405020304" pitchFamily="18" charset="0"/>
                        </a:rPr>
                        <a:t> 12/SGK)</a:t>
                      </a:r>
                      <a:endPar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7942515"/>
                  </a:ext>
                </a:extLst>
              </a:tr>
              <a:tr h="4014203">
                <a:tc>
                  <a:txBody>
                    <a:bodyPr/>
                    <a:lstStyle/>
                    <a:p>
                      <a:pPr marL="0" marR="0" algn="ctr">
                        <a:lnSpc>
                          <a:spcPct val="115000"/>
                        </a:lnSpc>
                        <a:spcBef>
                          <a:spcPts val="0"/>
                        </a:spcBef>
                        <a:spcAft>
                          <a:spcPts val="0"/>
                        </a:spcAft>
                      </a:pPr>
                      <a:endParaRPr lang="en-US" sz="2400" dirty="0">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endParaRPr lang="en-US" sz="2400" dirty="0">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Câu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hỏi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tìm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1. Ở </a:t>
                      </a:r>
                      <a:r>
                        <a:rPr lang="en-US" sz="2400" dirty="0" err="1">
                          <a:effectLst/>
                          <a:latin typeface="Times New Roman" panose="02020603050405020304" pitchFamily="18" charset="0"/>
                          <a:cs typeface="Times New Roman" panose="02020603050405020304" pitchFamily="18" charset="0"/>
                        </a:rPr>
                        <a:t>bậc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kiều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nào</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3. </a:t>
                      </a:r>
                      <a:r>
                        <a:rPr lang="en-US" sz="2400" dirty="0" err="1">
                          <a:effectLst/>
                          <a:latin typeface="Times New Roman" panose="02020603050405020304" pitchFamily="18" charset="0"/>
                          <a:cs typeface="Times New Roman" panose="02020603050405020304" pitchFamily="18" charset="0"/>
                        </a:rPr>
                        <a:t>Sách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6 </a:t>
                      </a:r>
                      <a:r>
                        <a:rPr lang="en-US" sz="2400" dirty="0" err="1">
                          <a:effectLst/>
                          <a:latin typeface="Times New Roman" panose="02020603050405020304" pitchFamily="18" charset="0"/>
                          <a:cs typeface="Times New Roman" panose="02020603050405020304" pitchFamily="18" charset="0"/>
                        </a:rPr>
                        <a:t>rèn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chưa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 ở </a:t>
                      </a:r>
                      <a:r>
                        <a:rPr lang="en-US" sz="2400" dirty="0" err="1">
                          <a:effectLst/>
                          <a:latin typeface="Times New Roman" panose="02020603050405020304" pitchFamily="18" charset="0"/>
                          <a:cs typeface="Times New Roman" panose="02020603050405020304" pitchFamily="18" charset="0"/>
                        </a:rPr>
                        <a:t>cấp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4.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mỗi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1. </a:t>
                      </a:r>
                      <a:r>
                        <a:rPr lang="en-US" sz="2400" dirty="0" err="1">
                          <a:effectLst/>
                          <a:latin typeface="Times New Roman" panose="02020603050405020304" pitchFamily="18" charset="0"/>
                          <a:cs typeface="Times New Roman" panose="02020603050405020304" pitchFamily="18" charset="0"/>
                        </a:rPr>
                        <a:t>Khi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chú</a:t>
                      </a: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2.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r>
                        <a:rPr lang="en-US" sz="2400" dirty="0">
                          <a:effectLst/>
                          <a:latin typeface="Times New Roman" panose="02020603050405020304" pitchFamily="18" charset="0"/>
                          <a:cs typeface="Times New Roman" panose="02020603050405020304" pitchFamily="18" charset="0"/>
                        </a:rPr>
                        <a:t> ở </a:t>
                      </a:r>
                      <a:r>
                        <a:rPr lang="en-US" sz="2400" dirty="0" err="1">
                          <a:effectLst/>
                          <a:latin typeface="Times New Roman" panose="02020603050405020304" pitchFamily="18" charset="0"/>
                          <a:cs typeface="Times New Roman" panose="02020603050405020304" pitchFamily="18" charset="0"/>
                        </a:rPr>
                        <a:t>lớp</a:t>
                      </a:r>
                      <a:r>
                        <a:rPr lang="en-US" sz="2400" dirty="0">
                          <a:effectLst/>
                          <a:latin typeface="Times New Roman" panose="02020603050405020304" pitchFamily="18" charset="0"/>
                          <a:cs typeface="Times New Roman" panose="02020603050405020304" pitchFamily="18" charset="0"/>
                        </a:rPr>
                        <a:t> 6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tương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3. </a:t>
                      </a:r>
                      <a:r>
                        <a:rPr lang="en-US" sz="2400" dirty="0" err="1">
                          <a:effectLst/>
                          <a:latin typeface="Times New Roman" panose="02020603050405020304" pitchFamily="18" charset="0"/>
                          <a:cs typeface="Times New Roman" panose="02020603050405020304" pitchFamily="18" charset="0"/>
                        </a:rPr>
                        <a:t>Kể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lỗi</a:t>
                      </a:r>
                      <a:r>
                        <a:rPr lang="en-US" sz="2400" dirty="0">
                          <a:effectLst/>
                          <a:latin typeface="Times New Roman" panose="02020603050405020304" pitchFamily="18" charset="0"/>
                          <a:cs typeface="Times New Roman" panose="02020603050405020304" pitchFamily="18" charset="0"/>
                        </a:rPr>
                        <a:t> HS hay </a:t>
                      </a:r>
                      <a:r>
                        <a:rPr lang="en-US" sz="2400" dirty="0" err="1">
                          <a:effectLst/>
                          <a:latin typeface="Times New Roman" panose="02020603050405020304" pitchFamily="18" charset="0"/>
                          <a:cs typeface="Times New Roman" panose="02020603050405020304" pitchFamily="18" charset="0"/>
                        </a:rPr>
                        <a:t>mắc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phục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0946681"/>
                  </a:ext>
                </a:extLst>
              </a:tr>
            </a:tbl>
          </a:graphicData>
        </a:graphic>
      </p:graphicFrame>
      <p:sp>
        <p:nvSpPr>
          <p:cNvPr id="4" name="Rounded Rectangle 3"/>
          <p:cNvSpPr/>
          <p:nvPr/>
        </p:nvSpPr>
        <p:spPr>
          <a:xfrm>
            <a:off x="1431974" y="174170"/>
            <a:ext cx="9328052" cy="909041"/>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070C0"/>
              </a:solidFill>
              <a:latin typeface="Times New Roman" panose="02020603050405020304" pitchFamily="18" charset="0"/>
              <a:cs typeface="Times New Roman" panose="02020603050405020304" pitchFamily="18" charset="0"/>
            </a:endParaRPr>
          </a:p>
          <a:p>
            <a:pPr algn="ctr"/>
            <a:r>
              <a:rPr lang="en-US" sz="2800" b="1" dirty="0" err="1">
                <a:solidFill>
                  <a:srgbClr val="0070C0"/>
                </a:solidFill>
                <a:latin typeface="Times New Roman" panose="02020603050405020304" pitchFamily="18" charset="0"/>
                <a:cs typeface="Times New Roman" panose="02020603050405020304" pitchFamily="18" charset="0"/>
              </a:rPr>
              <a:t>Phiếu</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học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tập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số</a:t>
            </a:r>
            <a:r>
              <a:rPr lang="en-US" sz="2800" b="1" dirty="0">
                <a:solidFill>
                  <a:srgbClr val="0070C0"/>
                </a:solidFill>
                <a:latin typeface="Times New Roman" panose="02020603050405020304" pitchFamily="18" charset="0"/>
                <a:cs typeface="Times New Roman" panose="02020603050405020304" pitchFamily="18" charset="0"/>
              </a:rPr>
              <a:t> 3: </a:t>
            </a:r>
            <a:r>
              <a:rPr lang="en-US" sz="2800" b="1" dirty="0" err="1">
                <a:solidFill>
                  <a:schemeClr val="tx1"/>
                </a:solidFill>
                <a:latin typeface="Times New Roman" panose="02020603050405020304" pitchFamily="18" charset="0"/>
                <a:cs typeface="Times New Roman" panose="02020603050405020304" pitchFamily="18" charset="0"/>
              </a:rPr>
              <a:t>Tìm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hiểu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nội</a:t>
            </a:r>
            <a:r>
              <a:rPr lang="en-US" sz="2800" b="1" dirty="0">
                <a:solidFill>
                  <a:schemeClr val="tx1"/>
                </a:solidFill>
                <a:latin typeface="Times New Roman" panose="02020603050405020304" pitchFamily="18" charset="0"/>
                <a:cs typeface="Times New Roman" panose="02020603050405020304" pitchFamily="18" charset="0"/>
              </a:rPr>
              <a:t> dung II. </a:t>
            </a:r>
            <a:r>
              <a:rPr lang="en-US" sz="2800" b="1" dirty="0" err="1">
                <a:solidFill>
                  <a:schemeClr val="tx1"/>
                </a:solidFill>
                <a:latin typeface="Times New Roman" panose="02020603050405020304" pitchFamily="18" charset="0"/>
                <a:cs typeface="Times New Roman" panose="02020603050405020304" pitchFamily="18" charset="0"/>
              </a:rPr>
              <a:t>Viết</a:t>
            </a:r>
            <a:r>
              <a:rPr lang="en-US" sz="2800" b="1" dirty="0">
                <a:solidFill>
                  <a:schemeClr val="tx1"/>
                </a:solidFill>
                <a:latin typeface="Times New Roman" panose="02020603050405020304" pitchFamily="18" charset="0"/>
                <a:cs typeface="Times New Roman" panose="02020603050405020304" pitchFamily="18" charset="0"/>
              </a:rPr>
              <a:t> </a:t>
            </a:r>
            <a:br>
              <a:rPr lang="en-US" sz="2800" b="1" dirty="0">
                <a:solidFill>
                  <a:schemeClr val="tx1"/>
                </a:solidFill>
                <a:latin typeface="Times New Roman" panose="02020603050405020304" pitchFamily="18" charset="0"/>
                <a:cs typeface="Times New Roman" panose="02020603050405020304" pitchFamily="18" charset="0"/>
              </a:rPr>
            </a:b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nội</a:t>
            </a:r>
            <a:r>
              <a:rPr lang="en-US" sz="2800" b="1" dirty="0">
                <a:solidFill>
                  <a:schemeClr val="tx1"/>
                </a:solidFill>
                <a:latin typeface="Times New Roman" panose="02020603050405020304" pitchFamily="18" charset="0"/>
                <a:cs typeface="Times New Roman" panose="02020603050405020304" pitchFamily="18" charset="0"/>
              </a:rPr>
              <a:t>  dung III. </a:t>
            </a:r>
            <a:r>
              <a:rPr lang="en-US" sz="2800" b="1" dirty="0" err="1">
                <a:solidFill>
                  <a:schemeClr val="tx1"/>
                </a:solidFill>
                <a:latin typeface="Times New Roman" panose="02020603050405020304" pitchFamily="18" charset="0"/>
                <a:cs typeface="Times New Roman" panose="02020603050405020304" pitchFamily="18" charset="0"/>
              </a:rPr>
              <a:t>Nói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nghe</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Sách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6</a:t>
            </a:r>
            <a:br>
              <a:rPr lang="en-US" sz="2800" dirty="0">
                <a:solidFill>
                  <a:schemeClr val="tx1"/>
                </a:solidFill>
                <a:latin typeface="Times New Roman" panose="02020603050405020304" pitchFamily="18" charset="0"/>
                <a:cs typeface="Times New Roman" panose="02020603050405020304" pitchFamily="18" charset="0"/>
              </a:rPr>
            </a:b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50686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61117274"/>
              </p:ext>
            </p:extLst>
          </p:nvPr>
        </p:nvGraphicFramePr>
        <p:xfrm>
          <a:off x="314178" y="1109078"/>
          <a:ext cx="11563643" cy="5333003"/>
        </p:xfrm>
        <a:graphic>
          <a:graphicData uri="http://schemas.openxmlformats.org/drawingml/2006/table">
            <a:tbl>
              <a:tblPr firstRow="1" firstCol="1" bandRow="1">
                <a:tableStyleId>{5C22544A-7EE6-4342-B048-85BDC9FD1C3A}</a:tableStyleId>
              </a:tblPr>
              <a:tblGrid>
                <a:gridCol w="2096086">
                  <a:extLst>
                    <a:ext uri="{9D8B030D-6E8A-4147-A177-3AD203B41FA5}">
                      <a16:colId xmlns:a16="http://schemas.microsoft.com/office/drawing/2014/main" val="3052917742"/>
                    </a:ext>
                  </a:extLst>
                </a:gridCol>
                <a:gridCol w="9467557">
                  <a:extLst>
                    <a:ext uri="{9D8B030D-6E8A-4147-A177-3AD203B41FA5}">
                      <a16:colId xmlns:a16="http://schemas.microsoft.com/office/drawing/2014/main" val="840342418"/>
                    </a:ext>
                  </a:extLst>
                </a:gridCol>
              </a:tblGrid>
              <a:tr h="628357">
                <a:tc>
                  <a:txBody>
                    <a:bodyPr/>
                    <a:lstStyle/>
                    <a:p>
                      <a:pPr marL="0" marR="0" algn="ctr">
                        <a:lnSpc>
                          <a:spcPct val="115000"/>
                        </a:lnSpc>
                        <a:spcBef>
                          <a:spcPts val="0"/>
                        </a:spcBef>
                        <a:spcAft>
                          <a:spcPts val="0"/>
                        </a:spcAft>
                      </a:pPr>
                      <a:r>
                        <a:rPr lang="en-US" sz="200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00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0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00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000" baseline="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aseline="0" dirty="0" err="1">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cầu</a:t>
                      </a:r>
                      <a:endParaRPr lang="en-US" sz="20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08771316"/>
                  </a:ext>
                </a:extLst>
              </a:tr>
              <a:tr h="987890">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1. VB </a:t>
                      </a:r>
                      <a:r>
                        <a:rPr lang="en-US" sz="2000" dirty="0" err="1">
                          <a:effectLst/>
                          <a:latin typeface="Times New Roman" panose="02020603050405020304" pitchFamily="18" charset="0"/>
                          <a:cs typeface="Times New Roman" panose="02020603050405020304" pitchFamily="18" charset="0"/>
                        </a:rPr>
                        <a:t>tự</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sự</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truyền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hoặc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truyện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cổ</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tích</a:t>
                      </a:r>
                      <a:r>
                        <a:rPr lang="en-US" sz="20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trải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nghiệm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dùng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ngôi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thứ</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nhất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7948282"/>
                  </a:ext>
                </a:extLst>
              </a:tr>
              <a:tr h="642818">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2. VB </a:t>
                      </a:r>
                      <a:r>
                        <a:rPr lang="en-US" sz="2000" dirty="0" err="1">
                          <a:effectLst/>
                          <a:latin typeface="Times New Roman" panose="02020603050405020304" pitchFamily="18" charset="0"/>
                          <a:cs typeface="Times New Roman" panose="02020603050405020304" pitchFamily="18" charset="0"/>
                        </a:rPr>
                        <a:t>miêu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tả</a:t>
                      </a:r>
                      <a:endParaRPr lang="en-US" sz="2000" dirty="0">
                        <a:effectLst/>
                        <a:latin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tả</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sinh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hoạt</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6811725"/>
                  </a:ext>
                </a:extLst>
              </a:tr>
              <a:tr h="790312">
                <a:tc>
                  <a:txBody>
                    <a:bodyPr/>
                    <a:lstStyle/>
                    <a:p>
                      <a:pPr marL="0" marR="0">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3. VB biểu cảm</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Bước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làm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bát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đoạn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ghi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cảm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xúc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sau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khi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lục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bát</a:t>
                      </a:r>
                      <a:r>
                        <a:rPr lang="en-US" sz="20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0031761"/>
                  </a:ext>
                </a:extLst>
              </a:tr>
              <a:tr h="642818">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4. VB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minh</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Bước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thuyết</a:t>
                      </a:r>
                      <a:r>
                        <a:rPr lang="en-US" sz="2000" dirty="0">
                          <a:effectLst/>
                          <a:latin typeface="Times New Roman" panose="02020603050405020304" pitchFamily="18" charset="0"/>
                          <a:cs typeface="Times New Roman" panose="02020603050405020304" pitchFamily="18" charset="0"/>
                        </a:rPr>
                        <a:t> minh </a:t>
                      </a:r>
                      <a:r>
                        <a:rPr lang="en-US" sz="2000" dirty="0" err="1">
                          <a:effectLst/>
                          <a:latin typeface="Times New Roman" panose="02020603050405020304" pitchFamily="18" charset="0"/>
                          <a:cs typeface="Times New Roman" panose="02020603050405020304" pitchFamily="18" charset="0"/>
                        </a:rPr>
                        <a:t>thuật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lại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kiện</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2624795"/>
                  </a:ext>
                </a:extLst>
              </a:tr>
              <a:tr h="592734">
                <a:tc>
                  <a:txBody>
                    <a:bodyPr/>
                    <a:lstStyle/>
                    <a:p>
                      <a:pPr marL="0" marR="0">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5. VB nghị luận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err="1">
                          <a:effectLst/>
                          <a:latin typeface="Times New Roman" panose="02020603050405020304" pitchFamily="18" charset="0"/>
                          <a:cs typeface="Times New Roman" panose="02020603050405020304" pitchFamily="18" charset="0"/>
                        </a:rPr>
                        <a:t>Bước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đầu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bài</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trình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bày</a:t>
                      </a:r>
                      <a:r>
                        <a:rPr lang="en-US" sz="2000" dirty="0">
                          <a:effectLst/>
                          <a:latin typeface="Times New Roman" panose="02020603050405020304" pitchFamily="18" charset="0"/>
                          <a:cs typeface="Times New Roman" panose="02020603050405020304" pitchFamily="18" charset="0"/>
                        </a:rPr>
                        <a:t> ý </a:t>
                      </a:r>
                      <a:r>
                        <a:rPr lang="en-US" sz="2000" dirty="0" err="1">
                          <a:effectLst/>
                          <a:latin typeface="Times New Roman" panose="02020603050405020304" pitchFamily="18" charset="0"/>
                          <a:cs typeface="Times New Roman" panose="02020603050405020304" pitchFamily="18" charset="0"/>
                        </a:rPr>
                        <a:t>kiến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vấn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mà</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quan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tâm</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7933198"/>
                  </a:ext>
                </a:extLst>
              </a:tr>
              <a:tr h="987890">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6. VB </a:t>
                      </a:r>
                      <a:r>
                        <a:rPr lang="en-US" sz="2000" dirty="0" err="1">
                          <a:effectLst/>
                          <a:latin typeface="Times New Roman" panose="02020603050405020304" pitchFamily="18" charset="0"/>
                          <a:cs typeface="Times New Roman" panose="02020603050405020304" pitchFamily="18" charset="0"/>
                        </a:rPr>
                        <a:t>nhật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dụng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Viết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biên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vụ</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việc</a:t>
                      </a:r>
                      <a:r>
                        <a:rPr lang="en-US" sz="2000" dirty="0">
                          <a:effectLst/>
                          <a:latin typeface="Times New Roman" panose="02020603050405020304" pitchFamily="18" charset="0"/>
                          <a:cs typeface="Times New Roman" panose="02020603050405020304" pitchFamily="18" charset="0"/>
                        </a:rPr>
                        <a:t> hay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cuộc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họp</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cuộc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thảo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luận</a:t>
                      </a:r>
                      <a:r>
                        <a:rPr lang="en-US" sz="20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Tóm</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tắt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được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cs typeface="Times New Roman" panose="02020603050405020304" pitchFamily="18" charset="0"/>
                        </a:rPr>
                        <a:t> dung </a:t>
                      </a:r>
                      <a:r>
                        <a:rPr lang="en-US" sz="2000" dirty="0" err="1">
                          <a:effectLst/>
                          <a:latin typeface="Times New Roman" panose="02020603050405020304" pitchFamily="18" charset="0"/>
                          <a:cs typeface="Times New Roman" panose="02020603050405020304" pitchFamily="18" charset="0"/>
                        </a:rPr>
                        <a:t>chính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số</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văn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đơn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giản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đã</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học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bằng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sơ</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đồ</a:t>
                      </a:r>
                      <a:r>
                        <a:rPr lang="en-US" sz="2000" dirty="0">
                          <a:effectLst/>
                          <a:latin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370" marR="62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1096550"/>
                  </a:ext>
                </a:extLst>
              </a:tr>
            </a:tbl>
          </a:graphicData>
        </a:graphic>
      </p:graphicFrame>
      <p:sp>
        <p:nvSpPr>
          <p:cNvPr id="4" name="Rounded Rectangle 3"/>
          <p:cNvSpPr/>
          <p:nvPr/>
        </p:nvSpPr>
        <p:spPr>
          <a:xfrm>
            <a:off x="4234154" y="0"/>
            <a:ext cx="3938954" cy="937895"/>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II. HỌC VIẾT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3440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0" y="393700"/>
            <a:ext cx="3619500" cy="450801"/>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a:normAutofit fontScale="90000"/>
          </a:bodyPr>
          <a:lstStyle/>
          <a:p>
            <a:pPr algn="ctr"/>
            <a:r>
              <a:rPr lang="en-US" sz="2700" b="1" dirty="0">
                <a:latin typeface="Times New Roman" panose="02020603050405020304" pitchFamily="18" charset="0"/>
                <a:cs typeface="Times New Roman" panose="02020603050405020304" pitchFamily="18" charset="0"/>
              </a:rPr>
              <a:t>CÁC KIỂU VĂN BẢN</a:t>
            </a:r>
            <a:r>
              <a:rPr lang="en-US" dirty="0"/>
              <a:t>: </a:t>
            </a: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94935" y="1066068"/>
            <a:ext cx="10002130" cy="5275384"/>
          </a:xfrm>
          <a:prstGeom prst="rect">
            <a:avLst/>
          </a:prstGeom>
        </p:spPr>
      </p:pic>
    </p:spTree>
    <p:extLst>
      <p:ext uri="{BB962C8B-B14F-4D97-AF65-F5344CB8AC3E}">
        <p14:creationId xmlns:p14="http://schemas.microsoft.com/office/powerpoint/2010/main" val="33231087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283007634"/>
              </p:ext>
            </p:extLst>
          </p:nvPr>
        </p:nvGraphicFramePr>
        <p:xfrm>
          <a:off x="3788900" y="1455124"/>
          <a:ext cx="7911154" cy="4971691"/>
        </p:xfrm>
        <a:graphic>
          <a:graphicData uri="http://schemas.openxmlformats.org/drawingml/2006/table">
            <a:tbl>
              <a:tblPr firstRow="1" firstCol="1" bandRow="1">
                <a:tableStyleId>{5C22544A-7EE6-4342-B048-85BDC9FD1C3A}</a:tableStyleId>
              </a:tblPr>
              <a:tblGrid>
                <a:gridCol w="1508565">
                  <a:extLst>
                    <a:ext uri="{9D8B030D-6E8A-4147-A177-3AD203B41FA5}">
                      <a16:colId xmlns:a16="http://schemas.microsoft.com/office/drawing/2014/main" val="3298923564"/>
                    </a:ext>
                  </a:extLst>
                </a:gridCol>
                <a:gridCol w="6402589">
                  <a:extLst>
                    <a:ext uri="{9D8B030D-6E8A-4147-A177-3AD203B41FA5}">
                      <a16:colId xmlns:a16="http://schemas.microsoft.com/office/drawing/2014/main" val="3192723750"/>
                    </a:ext>
                  </a:extLst>
                </a:gridCol>
              </a:tblGrid>
              <a:tr h="496333">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Kĩ</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năng</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Yêu</a:t>
                      </a:r>
                      <a:r>
                        <a:rPr lang="en-US" sz="24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effectLst/>
                          <a:latin typeface="Times New Roman" panose="02020603050405020304" pitchFamily="18" charset="0"/>
                          <a:cs typeface="Times New Roman" panose="02020603050405020304" pitchFamily="18" charset="0"/>
                        </a:rPr>
                        <a:t>cầu</a:t>
                      </a:r>
                      <a:endParaRPr lang="en-US" sz="240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247375391"/>
                  </a:ext>
                </a:extLst>
              </a:tr>
              <a:tr h="2481665">
                <a:tc>
                  <a:txBody>
                    <a:bodyPr/>
                    <a:lstStyle/>
                    <a:p>
                      <a:pPr marL="0" marR="0">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Nói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truyền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thuyết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cổ</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trải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nghiệm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kỉ</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niệm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nhớ</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tâm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lịch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sử</a:t>
                      </a:r>
                      <a:r>
                        <a:rPr lang="en-US" sz="2400" dirty="0">
                          <a:effectLst/>
                          <a:latin typeface="Times New Roman" panose="02020603050405020304" pitchFamily="18" charset="0"/>
                          <a:cs typeface="Times New Roman" panose="02020603050405020304" pitchFamily="18" charset="0"/>
                        </a:rPr>
                        <a:t> hay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6241616"/>
                  </a:ext>
                </a:extLst>
              </a:tr>
              <a:tr h="992666">
                <a:tc>
                  <a:txBody>
                    <a:bodyPr/>
                    <a:lstStyle/>
                    <a:p>
                      <a:pPr marL="0" marR="0">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Nghe</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Nắm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tình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abyf</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khác</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700042"/>
                  </a:ext>
                </a:extLst>
              </a:tr>
              <a:tr h="992666">
                <a:tc>
                  <a:txBody>
                    <a:bodyPr/>
                    <a:lstStyle/>
                    <a:p>
                      <a:pPr marL="0" marR="0">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Nói nghe tương tác</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Biết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tham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thảo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cs typeface="Times New Roman" panose="02020603050405020304" pitchFamily="18" charset="0"/>
                        </a:rPr>
                        <a:t>.</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trao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3011117"/>
                  </a:ext>
                </a:extLst>
              </a:tr>
            </a:tbl>
          </a:graphicData>
        </a:graphic>
      </p:graphicFrame>
      <p:sp>
        <p:nvSpPr>
          <p:cNvPr id="4" name="Rounded Rectangle 3"/>
          <p:cNvSpPr/>
          <p:nvPr/>
        </p:nvSpPr>
        <p:spPr>
          <a:xfrm>
            <a:off x="3788899" y="457200"/>
            <a:ext cx="4614202" cy="824889"/>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III. HỌC NÓI VÀ NGHE</a:t>
            </a:r>
            <a:endParaRPr lang="en-US" sz="2800" dirty="0">
              <a:latin typeface="Times New Roman" panose="02020603050405020304" pitchFamily="18" charset="0"/>
              <a:cs typeface="Times New Roman" panose="02020603050405020304" pitchFamily="18" charset="0"/>
            </a:endParaRPr>
          </a:p>
        </p:txBody>
      </p:sp>
      <p:sp>
        <p:nvSpPr>
          <p:cNvPr id="6"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491948" y="2344736"/>
            <a:ext cx="2979222" cy="279309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613020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0448" y="2657476"/>
            <a:ext cx="3390792" cy="2691105"/>
          </a:xfrm>
        </p:spPr>
      </p:pic>
      <p:sp>
        <p:nvSpPr>
          <p:cNvPr id="4" name="Oval 3"/>
          <p:cNvSpPr/>
          <p:nvPr/>
        </p:nvSpPr>
        <p:spPr>
          <a:xfrm>
            <a:off x="936674" y="228600"/>
            <a:ext cx="3978226" cy="914119"/>
          </a:xfrm>
          <a:prstGeom prst="ellipse">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NỘI DUNG 2:</a:t>
            </a:r>
            <a:endParaRPr lang="en-US" sz="2800" dirty="0">
              <a:latin typeface="Times New Roman" panose="02020603050405020304" pitchFamily="18" charset="0"/>
              <a:cs typeface="Times New Roman" panose="02020603050405020304" pitchFamily="18" charset="0"/>
            </a:endParaRPr>
          </a:p>
        </p:txBody>
      </p:sp>
      <p:sp>
        <p:nvSpPr>
          <p:cNvPr id="6" name="Round Diagonal Corner Rectangle 5"/>
          <p:cNvSpPr/>
          <p:nvPr/>
        </p:nvSpPr>
        <p:spPr>
          <a:xfrm>
            <a:off x="1601372" y="1285948"/>
            <a:ext cx="8989255" cy="506437"/>
          </a:xfrm>
          <a:prstGeom prst="round2DiagRect">
            <a:avLst/>
          </a:prstGeom>
          <a:blipFill>
            <a:blip r:embed="rId3"/>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Times New Roman" panose="02020603050405020304" pitchFamily="18" charset="0"/>
                <a:cs typeface="Times New Roman" panose="02020603050405020304" pitchFamily="18" charset="0"/>
              </a:rPr>
              <a:t>TÌM HIỂU </a:t>
            </a:r>
            <a:r>
              <a:rPr lang="en-US" sz="2800" b="1" dirty="0">
                <a:solidFill>
                  <a:srgbClr val="0070C0"/>
                </a:solidFill>
                <a:latin typeface="Times New Roman" panose="02020603050405020304" pitchFamily="18" charset="0"/>
                <a:cs typeface="Times New Roman" panose="02020603050405020304" pitchFamily="18" charset="0"/>
              </a:rPr>
              <a:t>CẤU TRÚC CỦA SÁCH NGỮ VĂN 6</a:t>
            </a:r>
          </a:p>
        </p:txBody>
      </p:sp>
      <p:sp>
        <p:nvSpPr>
          <p:cNvPr id="7" name="Rectangle 6"/>
          <p:cNvSpPr/>
          <p:nvPr/>
        </p:nvSpPr>
        <p:spPr>
          <a:xfrm>
            <a:off x="1840760" y="2145544"/>
            <a:ext cx="5005388" cy="4000718"/>
          </a:xfrm>
          <a:prstGeom prst="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THẢO LUẬN NHÓM: 05 PHÚT:</a:t>
            </a:r>
          </a:p>
          <a:p>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Sách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Ngữ</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văn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6 (2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tập</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có</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tổng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sô</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bao</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nhiêu</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Cấu</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trúc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một</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trong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sách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gồm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chính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nhiệm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vụ</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mà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em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cần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làm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ở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lớp</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ở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nhà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gì</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Theo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em</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tại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sao</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cần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biết</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cấu</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trúc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sách</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trước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khi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14435301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6"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146300"/>
          </a:xfr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buFont typeface="Wingdings" panose="05000000000000000000" pitchFamily="2" charset="2"/>
              <a:buChar char="ü"/>
            </a:pPr>
            <a:r>
              <a:rPr lang="en-US" dirty="0" err="1">
                <a:latin typeface="Times New Roman" panose="02020603050405020304" pitchFamily="18" charset="0"/>
                <a:cs typeface="Times New Roman" panose="02020603050405020304" pitchFamily="18" charset="0"/>
              </a:rPr>
              <a:t>Sách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6 </a:t>
            </a:r>
            <a:r>
              <a:rPr lang="en-US" dirty="0" err="1">
                <a:latin typeface="Times New Roman" panose="02020603050405020304" pitchFamily="18" charset="0"/>
                <a:cs typeface="Times New Roman" panose="02020603050405020304" pitchFamily="18" charset="0"/>
              </a:rPr>
              <a:t>gồm</a:t>
            </a:r>
            <a:r>
              <a:rPr lang="en-US" dirty="0">
                <a:latin typeface="Times New Roman" panose="02020603050405020304" pitchFamily="18" charset="0"/>
                <a:cs typeface="Times New Roman" panose="02020603050405020304" pitchFamily="18" charset="0"/>
              </a:rPr>
              <a:t> 10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giúp</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kĩ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Nói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nghe</a:t>
            </a:r>
            <a:r>
              <a:rPr lang="en-US" dirty="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en-US" dirty="0" err="1">
                <a:latin typeface="Times New Roman" panose="02020603050405020304" pitchFamily="18" charset="0"/>
                <a:cs typeface="Times New Roman" panose="02020603050405020304" pitchFamily="18" charset="0"/>
              </a:rPr>
              <a:t>Cuối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a:t>
            </a:r>
          </a:p>
        </p:txBody>
      </p:sp>
      <p:sp>
        <p:nvSpPr>
          <p:cNvPr id="4" name="Title 3"/>
          <p:cNvSpPr>
            <a:spLocks noGrp="1"/>
          </p:cNvSpPr>
          <p:nvPr>
            <p:ph type="title"/>
          </p:nvPr>
        </p:nvSpPr>
        <p:spPr>
          <a:xfrm>
            <a:off x="1688305" y="536576"/>
            <a:ext cx="8815389" cy="858764"/>
          </a:xfrm>
          <a:prstGeom prst="round2Diag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70C0"/>
                </a:solidFill>
                <a:latin typeface="Times New Roman" panose="02020603050405020304" pitchFamily="18" charset="0"/>
                <a:cs typeface="Times New Roman" panose="02020603050405020304" pitchFamily="18" charset="0"/>
              </a:rPr>
              <a:t>TÌM HIỂU </a:t>
            </a:r>
            <a:r>
              <a:rPr lang="en-US" sz="2800" b="1" dirty="0">
                <a:solidFill>
                  <a:srgbClr val="0070C0"/>
                </a:solidFill>
                <a:latin typeface="Times New Roman" panose="02020603050405020304" pitchFamily="18" charset="0"/>
                <a:cs typeface="Times New Roman" panose="02020603050405020304" pitchFamily="18" charset="0"/>
              </a:rPr>
              <a:t>CẤU TRÚC CỦA SÁCH NGỮ VĂN 6</a:t>
            </a:r>
          </a:p>
        </p:txBody>
      </p:sp>
    </p:spTree>
    <p:extLst>
      <p:ext uri="{BB962C8B-B14F-4D97-AF65-F5344CB8AC3E}">
        <p14:creationId xmlns:p14="http://schemas.microsoft.com/office/powerpoint/2010/main" val="36273634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AutoNum type="arabicPeriod"/>
            </a:pPr>
            <a:endParaRPr lang="en-US" dirty="0"/>
          </a:p>
          <a:p>
            <a:endParaRPr lang="en-US" dirty="0"/>
          </a:p>
        </p:txBody>
      </p:sp>
      <p:sp>
        <p:nvSpPr>
          <p:cNvPr id="4" name="Title 3"/>
          <p:cNvSpPr txBox="1">
            <a:spLocks/>
          </p:cNvSpPr>
          <p:nvPr/>
        </p:nvSpPr>
        <p:spPr>
          <a:xfrm>
            <a:off x="2119313" y="379413"/>
            <a:ext cx="7953375" cy="957238"/>
          </a:xfrm>
          <a:prstGeom prst="round2SameRect">
            <a:avLst/>
          </a:prstGeom>
          <a:blipFill>
            <a:blip r:embed="rId2"/>
            <a:tile tx="0" ty="0" sx="100000" sy="100000" flip="none" algn="tl"/>
          </a:blipFill>
          <a:ln w="28575" cap="flat" cmpd="sng" algn="ctr">
            <a:solidFill>
              <a:srgbClr val="7030A0"/>
            </a:solid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15000"/>
              </a:lnSpc>
              <a:spcAft>
                <a:spcPts val="800"/>
              </a:spcAft>
              <a:tabLst>
                <a:tab pos="0" algn="l"/>
                <a:tab pos="57150" algn="l"/>
              </a:tabLst>
            </a:pPr>
            <a:r>
              <a:rPr lang="fr-FR" sz="3600" b="1" dirty="0">
                <a:solidFill>
                  <a:srgbClr val="0D0D0D"/>
                </a:solidFill>
                <a:latin typeface="Times New Roman" panose="02020603050405020304" pitchFamily="18" charset="0"/>
                <a:ea typeface="Calibri" panose="020F0502020204030204" pitchFamily="34" charset="0"/>
              </a:rPr>
              <a:t>HOẠT ĐỘNG LUYỆN TẬP</a:t>
            </a:r>
            <a:endParaRPr lang="en-US" sz="3600" dirty="0">
              <a:latin typeface="Times New Roman" panose="02020603050405020304" pitchFamily="18" charset="0"/>
              <a:ea typeface="Times New Roman" panose="02020603050405020304" pitchFamily="18" charset="0"/>
            </a:endParaRPr>
          </a:p>
        </p:txBody>
      </p:sp>
      <p:sp>
        <p:nvSpPr>
          <p:cNvPr id="5" name="Pentagon 4"/>
          <p:cNvSpPr/>
          <p:nvPr/>
        </p:nvSpPr>
        <p:spPr>
          <a:xfrm>
            <a:off x="1509932" y="1825625"/>
            <a:ext cx="9172136" cy="1041009"/>
          </a:xfrm>
          <a:prstGeom prst="homePlate">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1.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Hoàn</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thành</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phiếu</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KWL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Cột</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điều</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trong</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Phiếu</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tập</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b="1" dirty="0" err="1">
                <a:solidFill>
                  <a:schemeClr val="tx1">
                    <a:lumMod val="95000"/>
                    <a:lumOff val="5000"/>
                  </a:schemeClr>
                </a:solidFill>
                <a:latin typeface="Times New Roman" panose="02020603050405020304" pitchFamily="18" charset="0"/>
                <a:cs typeface="Times New Roman" panose="02020603050405020304" pitchFamily="18" charset="0"/>
              </a:rPr>
              <a:t>số</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1: </a:t>
            </a:r>
            <a:r>
              <a:rPr lang="vi-VN" sz="2800" b="1" dirty="0">
                <a:solidFill>
                  <a:schemeClr val="tx1">
                    <a:lumMod val="95000"/>
                    <a:lumOff val="5000"/>
                  </a:schemeClr>
                </a:solidFill>
                <a:latin typeface="Times New Roman" panose="02020603050405020304" pitchFamily="18" charset="0"/>
                <a:cs typeface="Times New Roman" panose="02020603050405020304" pitchFamily="18" charset="0"/>
              </a:rPr>
              <a:t>Bảng</a:t>
            </a: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 KWL</a:t>
            </a:r>
          </a:p>
        </p:txBody>
      </p:sp>
      <p:sp>
        <p:nvSpPr>
          <p:cNvPr id="6" name="Pentagon 5"/>
          <p:cNvSpPr/>
          <p:nvPr/>
        </p:nvSpPr>
        <p:spPr>
          <a:xfrm>
            <a:off x="1509931" y="3174683"/>
            <a:ext cx="9298745" cy="1082993"/>
          </a:xfrm>
          <a:prstGeom prst="homePlat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Vẽ</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sơ</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đồ</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tư</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duy</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nội</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dung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bài</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học</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a:t>
            </a:r>
          </a:p>
          <a:p>
            <a:pPr algn="ctr"/>
            <a:endParaRPr lang="en-US" dirty="0"/>
          </a:p>
        </p:txBody>
      </p:sp>
    </p:spTree>
    <p:extLst>
      <p:ext uri="{BB962C8B-B14F-4D97-AF65-F5344CB8AC3E}">
        <p14:creationId xmlns:p14="http://schemas.microsoft.com/office/powerpoint/2010/main" val="15785410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976913" cy="6858000"/>
          </a:xfrm>
          <a:solidFill>
            <a:schemeClr val="accent4">
              <a:lumMod val="60000"/>
              <a:lumOff val="40000"/>
            </a:schemeClr>
          </a:solidFill>
        </p:spPr>
        <p:txBody>
          <a:bodyPr/>
          <a:lstStyle/>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Title 3"/>
          <p:cNvSpPr txBox="1">
            <a:spLocks noGrp="1"/>
          </p:cNvSpPr>
          <p:nvPr>
            <p:ph type="title"/>
          </p:nvPr>
        </p:nvSpPr>
        <p:spPr>
          <a:xfrm>
            <a:off x="4076926" y="214313"/>
            <a:ext cx="7396162" cy="897618"/>
          </a:xfrm>
          <a:prstGeom prst="round2SameRect">
            <a:avLst/>
          </a:prstGeom>
          <a:blipFill>
            <a:blip r:embed="rId2"/>
            <a:tile tx="0" ty="0" sx="100000" sy="100000" flip="none" algn="tl"/>
          </a:blipFill>
          <a:ln w="28575" cap="flat" cmpd="sng" algn="ctr">
            <a:solidFill>
              <a:srgbClr val="7030A0"/>
            </a:solidFill>
            <a:prstDash val="solid"/>
            <a:miter lim="800000"/>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15000"/>
              </a:lnSpc>
              <a:spcAft>
                <a:spcPts val="800"/>
              </a:spcAft>
              <a:tabLst>
                <a:tab pos="0" algn="l"/>
                <a:tab pos="57150" algn="l"/>
              </a:tabLst>
            </a:pPr>
            <a:r>
              <a:rPr lang="fr-FR" sz="3600" b="1" dirty="0">
                <a:solidFill>
                  <a:srgbClr val="0D0D0D"/>
                </a:solidFill>
                <a:latin typeface="Times New Roman" panose="02020603050405020304" pitchFamily="18" charset="0"/>
                <a:ea typeface="Calibri" panose="020F0502020204030204" pitchFamily="34" charset="0"/>
              </a:rPr>
              <a:t>HOẠT ĐỘNG VẬN DỤNG</a:t>
            </a:r>
            <a:endParaRPr lang="en-US" sz="3600" dirty="0">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1625599"/>
            <a:ext cx="6858000" cy="4673599"/>
          </a:xfrm>
          <a:prstGeom prst="rect">
            <a:avLst/>
          </a:prstGeom>
        </p:spPr>
      </p:pic>
      <p:sp>
        <p:nvSpPr>
          <p:cNvPr id="2" name="Oval 1"/>
          <p:cNvSpPr/>
          <p:nvPr/>
        </p:nvSpPr>
        <p:spPr>
          <a:xfrm>
            <a:off x="54881" y="1900576"/>
            <a:ext cx="3867150" cy="3343275"/>
          </a:xfrm>
          <a:prstGeom prst="ellipse">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Thảo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luận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trong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gian</a:t>
            </a:r>
            <a:r>
              <a:rPr lang="en-US" sz="2400" dirty="0">
                <a:solidFill>
                  <a:prstClr val="black"/>
                </a:solidFill>
                <a:latin typeface="Times New Roman" panose="02020603050405020304" pitchFamily="18" charset="0"/>
                <a:cs typeface="Times New Roman" panose="02020603050405020304" pitchFamily="18" charset="0"/>
              </a:rPr>
              <a:t> 05 </a:t>
            </a:r>
            <a:r>
              <a:rPr lang="en-US" sz="2400" dirty="0" err="1">
                <a:solidFill>
                  <a:prstClr val="black"/>
                </a:solidFill>
                <a:latin typeface="Times New Roman" panose="02020603050405020304" pitchFamily="18" charset="0"/>
                <a:cs typeface="Times New Roman" panose="02020603050405020304" pitchFamily="18" charset="0"/>
              </a:rPr>
              <a:t>phút</a:t>
            </a:r>
            <a:r>
              <a:rPr lang="en-US" sz="2400" dirty="0">
                <a:solidFill>
                  <a:prstClr val="black"/>
                </a:solidFill>
                <a:latin typeface="Times New Roman" panose="02020603050405020304" pitchFamily="18" charset="0"/>
                <a:cs typeface="Times New Roman" panose="02020603050405020304" pitchFamily="18" charset="0"/>
              </a:rPr>
              <a:t>.</a:t>
            </a:r>
          </a:p>
          <a:p>
            <a:pPr lvl="0">
              <a:lnSpc>
                <a:spcPct val="90000"/>
              </a:lnSpc>
              <a:spcBef>
                <a:spcPts val="1000"/>
              </a:spcBef>
            </a:pP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Nhiệm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vụ</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thảo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luận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Đề</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xuất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các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phương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pháp</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học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tốt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môn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Ngữ</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văn</a:t>
            </a:r>
            <a:r>
              <a:rPr lang="en-US" sz="2400" dirty="0">
                <a:solidFill>
                  <a:srgbClr val="FF0000"/>
                </a:solidFill>
                <a:latin typeface="Times New Roman" panose="02020603050405020304" pitchFamily="18" charset="0"/>
                <a:cs typeface="Times New Roman" panose="02020603050405020304" pitchFamily="18" charset="0"/>
              </a:rPr>
              <a:t> 6. </a:t>
            </a:r>
          </a:p>
        </p:txBody>
      </p:sp>
    </p:spTree>
    <p:extLst>
      <p:ext uri="{BB962C8B-B14F-4D97-AF65-F5344CB8AC3E}">
        <p14:creationId xmlns:p14="http://schemas.microsoft.com/office/powerpoint/2010/main" val="33800504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4738471" y="2316075"/>
            <a:ext cx="2728911" cy="1922001"/>
          </a:xfrm>
          <a:custGeom>
            <a:avLst/>
            <a:gdLst>
              <a:gd name="connsiteX0" fmla="*/ 0 w 2221862"/>
              <a:gd name="connsiteY0" fmla="*/ 961001 h 1922001"/>
              <a:gd name="connsiteX1" fmla="*/ 549116 w 2221862"/>
              <a:gd name="connsiteY1" fmla="*/ 0 h 1922001"/>
              <a:gd name="connsiteX2" fmla="*/ 1672746 w 2221862"/>
              <a:gd name="connsiteY2" fmla="*/ 0 h 1922001"/>
              <a:gd name="connsiteX3" fmla="*/ 2221862 w 2221862"/>
              <a:gd name="connsiteY3" fmla="*/ 961001 h 1922001"/>
              <a:gd name="connsiteX4" fmla="*/ 1672746 w 2221862"/>
              <a:gd name="connsiteY4" fmla="*/ 1922001 h 1922001"/>
              <a:gd name="connsiteX5" fmla="*/ 549116 w 2221862"/>
              <a:gd name="connsiteY5" fmla="*/ 1922001 h 1922001"/>
              <a:gd name="connsiteX6" fmla="*/ 0 w 2221862"/>
              <a:gd name="connsiteY6" fmla="*/ 961001 h 192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862" h="1922001">
                <a:moveTo>
                  <a:pt x="0" y="961001"/>
                </a:moveTo>
                <a:lnTo>
                  <a:pt x="549116" y="0"/>
                </a:lnTo>
                <a:lnTo>
                  <a:pt x="1672746" y="0"/>
                </a:lnTo>
                <a:lnTo>
                  <a:pt x="2221862" y="961001"/>
                </a:lnTo>
                <a:lnTo>
                  <a:pt x="1672746" y="1922001"/>
                </a:lnTo>
                <a:lnTo>
                  <a:pt x="549116" y="1922001"/>
                </a:lnTo>
                <a:lnTo>
                  <a:pt x="0" y="961001"/>
                </a:lnTo>
                <a:close/>
              </a:path>
            </a:pathLst>
          </a:cu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884" tIns="378193" rIns="427884" bIns="378193" numCol="1" spcCol="1270" anchor="ctr" anchorCtr="0">
            <a:noAutofit/>
          </a:bodyPr>
          <a:lstStyle/>
          <a:p>
            <a:pPr lvl="0" algn="ctr" defTabSz="208915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Học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tốt</a:t>
            </a:r>
            <a:r>
              <a:rPr lang="en-US" sz="3200" kern="1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t>
            </a:r>
            <a:r>
              <a:rPr lang="en-US" sz="3200" kern="1200" dirty="0" err="1">
                <a:latin typeface="Times New Roman" panose="02020603050405020304" pitchFamily="18" charset="0"/>
                <a:cs typeface="Times New Roman" panose="02020603050405020304" pitchFamily="18" charset="0"/>
              </a:rPr>
              <a:t>gữ</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6</a:t>
            </a:r>
          </a:p>
        </p:txBody>
      </p:sp>
      <p:sp>
        <p:nvSpPr>
          <p:cNvPr id="11" name="Freeform 10"/>
          <p:cNvSpPr/>
          <p:nvPr/>
        </p:nvSpPr>
        <p:spPr>
          <a:xfrm>
            <a:off x="7071430" y="365399"/>
            <a:ext cx="2313214" cy="1920704"/>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4"/>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Sự</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chuẩn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bị</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bài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trước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tiết</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3" name="Freeform 12"/>
          <p:cNvSpPr/>
          <p:nvPr/>
        </p:nvSpPr>
        <p:spPr>
          <a:xfrm>
            <a:off x="7706434" y="3684354"/>
            <a:ext cx="2298927" cy="1921790"/>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5"/>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Hoạt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động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ngoài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giờ</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lên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lớp</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5" name="Freeform 14"/>
          <p:cNvSpPr/>
          <p:nvPr/>
        </p:nvSpPr>
        <p:spPr>
          <a:xfrm>
            <a:off x="4997202" y="4891738"/>
            <a:ext cx="2211450" cy="1851962"/>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6"/>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Hoạt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động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trong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lớp</a:t>
            </a:r>
            <a:r>
              <a:rPr lang="en-US" sz="2800" kern="1200" dirty="0">
                <a:solidFill>
                  <a:schemeClr val="tx1"/>
                </a:solidFill>
                <a:latin typeface="Times New Roman" panose="02020603050405020304" pitchFamily="18" charset="0"/>
                <a:cs typeface="Times New Roman" panose="02020603050405020304" pitchFamily="18" charset="0"/>
              </a:rPr>
              <a:t> </a:t>
            </a:r>
          </a:p>
        </p:txBody>
      </p:sp>
      <p:sp>
        <p:nvSpPr>
          <p:cNvPr id="17" name="Freeform 16"/>
          <p:cNvSpPr/>
          <p:nvPr/>
        </p:nvSpPr>
        <p:spPr>
          <a:xfrm>
            <a:off x="2186639" y="3684354"/>
            <a:ext cx="2195502" cy="1757544"/>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7"/>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Hoạt</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động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ngoại</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khoá</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18" name="Freeform 17"/>
          <p:cNvSpPr/>
          <p:nvPr/>
        </p:nvSpPr>
        <p:spPr>
          <a:xfrm>
            <a:off x="2750665" y="439004"/>
            <a:ext cx="2246537" cy="1847099"/>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blipFill>
            <a:blip r:embed="rId8"/>
            <a:tile tx="0" ty="0" sx="100000" sy="100000" flip="none" algn="tl"/>
          </a:blipFill>
          <a:scene3d>
            <a:camera prst="orthographicFront"/>
            <a:lightRig rig="threePt" dir="t"/>
          </a:scene3d>
          <a:sp3d>
            <a:bevelT prst="convex"/>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lvl="0" algn="ctr" defTabSz="1689100">
              <a:lnSpc>
                <a:spcPct val="90000"/>
              </a:lnSpc>
              <a:spcBef>
                <a:spcPct val="0"/>
              </a:spcBef>
              <a:spcAft>
                <a:spcPct val="35000"/>
              </a:spcAft>
            </a:pPr>
            <a:r>
              <a:rPr lang="en-US" sz="2400" kern="1200" dirty="0" err="1">
                <a:solidFill>
                  <a:schemeClr val="tx1"/>
                </a:solidFill>
                <a:latin typeface="Times New Roman" panose="02020603050405020304" pitchFamily="18" charset="0"/>
                <a:cs typeface="Times New Roman" panose="02020603050405020304" pitchFamily="18" charset="0"/>
              </a:rPr>
              <a:t>Chuẩn</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bị</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đầy</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đủ</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phương</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tiện</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học</a:t>
            </a:r>
            <a:r>
              <a:rPr lang="en-US" sz="2400" kern="1200" dirty="0">
                <a:solidFill>
                  <a:schemeClr val="tx1"/>
                </a:solidFill>
                <a:latin typeface="Times New Roman" panose="02020603050405020304" pitchFamily="18" charset="0"/>
                <a:cs typeface="Times New Roman" panose="02020603050405020304" pitchFamily="18" charset="0"/>
              </a:rPr>
              <a:t> </a:t>
            </a:r>
            <a:r>
              <a:rPr lang="en-US" sz="2400" kern="1200" dirty="0" err="1">
                <a:solidFill>
                  <a:schemeClr val="tx1"/>
                </a:solidFill>
                <a:latin typeface="Times New Roman" panose="02020603050405020304" pitchFamily="18" charset="0"/>
                <a:cs typeface="Times New Roman" panose="02020603050405020304" pitchFamily="18" charset="0"/>
              </a:rPr>
              <a:t>tập</a:t>
            </a:r>
            <a:endParaRPr lang="en-US" sz="2400"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72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7"/>
                                        </p:tgtEl>
                                      </p:cBhvr>
                                      <p:by x="150000" y="150000"/>
                                    </p:animScale>
                                  </p:childTnLst>
                                </p:cTn>
                              </p:par>
                              <p:par>
                                <p:cTn id="7" presetID="2" presetClass="entr" presetSubtype="9" decel="10000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 calcmode="lin" valueType="num">
                                      <p:cBhvr additive="base">
                                        <p:cTn id="9" dur="500" fill="hold"/>
                                        <p:tgtEl>
                                          <p:spTgt spid="18"/>
                                        </p:tgtEl>
                                        <p:attrNameLst>
                                          <p:attrName>ppt_x</p:attrName>
                                        </p:attrNameLst>
                                      </p:cBhvr>
                                      <p:tavLst>
                                        <p:tav tm="0">
                                          <p:val>
                                            <p:strVal val="0-#ppt_w/2"/>
                                          </p:val>
                                        </p:tav>
                                        <p:tav tm="100000">
                                          <p:val>
                                            <p:strVal val="#ppt_x"/>
                                          </p:val>
                                        </p:tav>
                                      </p:tavLst>
                                    </p:anim>
                                    <p:anim calcmode="lin" valueType="num">
                                      <p:cBhvr additive="base">
                                        <p:cTn id="10" dur="500" fill="hold"/>
                                        <p:tgtEl>
                                          <p:spTgt spid="1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7"/>
                                            </p:cond>
                                          </p:stCondLst>
                                          <p:endCondLst>
                                            <p:cond evt="onStopAudio" delay="0">
                                              <p:tgtEl>
                                                <p:sldTgt/>
                                              </p:tgtEl>
                                            </p:cond>
                                          </p:endCondLst>
                                        </p:cTn>
                                        <p:tgtEl>
                                          <p:sndTgt r:embed="rId2" name="bomb.wav"/>
                                        </p:tgtEl>
                                      </p:cMediaNode>
                                    </p:audio>
                                  </p:subTnLst>
                                </p:cTn>
                              </p:par>
                              <p:par>
                                <p:cTn id="11" presetID="2" presetClass="entr" presetSubtype="3" decel="10000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bomb.wav"/>
                                        </p:tgtEl>
                                      </p:cMediaNode>
                                    </p:audio>
                                  </p:subTnLst>
                                </p:cTn>
                              </p:par>
                              <p:par>
                                <p:cTn id="15" presetID="2" presetClass="entr" presetSubtype="6" decel="10000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bomb.wav"/>
                                        </p:tgtEl>
                                      </p:cMediaNode>
                                    </p:audio>
                                  </p:subTnLst>
                                </p:cTn>
                              </p:par>
                              <p:par>
                                <p:cTn id="19" presetID="2" presetClass="entr" presetSubtype="12" decel="10000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bomb.wav"/>
                                        </p:tgtEl>
                                      </p:cMediaNode>
                                    </p:audio>
                                  </p:subTnLst>
                                </p:cTn>
                              </p:par>
                              <p:par>
                                <p:cTn id="23" presetID="2" presetClass="entr" presetSubtype="4" decel="10000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P spid="15"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9000" b="-6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22217" y="3686175"/>
            <a:ext cx="11547566" cy="1389152"/>
          </a:xfr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en-US" sz="4400" b="1" dirty="0">
                <a:solidFill>
                  <a:srgbClr val="FF0000"/>
                </a:solidFill>
                <a:latin typeface="Times New Roman" panose="02020603050405020304" pitchFamily="18" charset="0"/>
                <a:cs typeface="Times New Roman" panose="02020603050405020304" pitchFamily="18" charset="0"/>
              </a:rPr>
              <a:t>BÀI MỞ ĐẦU</a:t>
            </a:r>
            <a:br>
              <a:rPr lang="en-US" sz="4400" dirty="0">
                <a:solidFill>
                  <a:srgbClr val="FF0000"/>
                </a:solidFill>
                <a:latin typeface="Times New Roman" panose="02020603050405020304" pitchFamily="18" charset="0"/>
                <a:cs typeface="Times New Roman" panose="02020603050405020304" pitchFamily="18" charset="0"/>
              </a:rPr>
            </a:br>
            <a:r>
              <a:rPr lang="pt-BR" sz="4000" b="1" dirty="0">
                <a:latin typeface="Times New Roman" panose="02020603050405020304" pitchFamily="18" charset="0"/>
                <a:cs typeface="Times New Roman" panose="02020603050405020304" pitchFamily="18" charset="0"/>
              </a:rPr>
              <a:t>(NỘI DUNG VÀ CẤU TRÚC SÁCH </a:t>
            </a:r>
            <a:r>
              <a:rPr lang="pt-BR" sz="4000" b="1" i="1" dirty="0">
                <a:latin typeface="Times New Roman" panose="02020603050405020304" pitchFamily="18" charset="0"/>
                <a:cs typeface="Times New Roman" panose="02020603050405020304" pitchFamily="18" charset="0"/>
              </a:rPr>
              <a:t>NGỮ VĂN 6)</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0003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744" y="365125"/>
            <a:ext cx="3251200" cy="290603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7142" y="331616"/>
            <a:ext cx="2982686" cy="24550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2857" y="769257"/>
            <a:ext cx="3846286" cy="2647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C:\Users\TBC\Desktop\tải xuống (1).jpg"/>
          <p:cNvPicPr/>
          <p:nvPr/>
        </p:nvPicPr>
        <p:blipFill>
          <a:blip r:embed="rId5">
            <a:extLst>
              <a:ext uri="{28A0092B-C50C-407E-A947-70E740481C1C}">
                <a14:useLocalDpi xmlns:a14="http://schemas.microsoft.com/office/drawing/2010/main" val="0"/>
              </a:ext>
            </a:extLst>
          </a:blip>
          <a:srcRect/>
          <a:stretch>
            <a:fillRect/>
          </a:stretch>
        </p:blipFill>
        <p:spPr bwMode="auto">
          <a:xfrm>
            <a:off x="4598693" y="3708398"/>
            <a:ext cx="2994614" cy="287382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Picture 7"/>
          <p:cNvPicPr/>
          <p:nvPr/>
        </p:nvPicPr>
        <p:blipFill>
          <a:blip r:embed="rId6">
            <a:extLst>
              <a:ext uri="{28A0092B-C50C-407E-A947-70E740481C1C}">
                <a14:useLocalDpi xmlns:a14="http://schemas.microsoft.com/office/drawing/2010/main" val="0"/>
              </a:ext>
            </a:extLst>
          </a:blip>
          <a:srcRect/>
          <a:stretch>
            <a:fillRect/>
          </a:stretch>
        </p:blipFill>
        <p:spPr bwMode="auto">
          <a:xfrm>
            <a:off x="8244116" y="3882571"/>
            <a:ext cx="3109684" cy="2989942"/>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744" y="3817256"/>
            <a:ext cx="3448956" cy="265611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29900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r="500"/>
          <a:stretch/>
        </p:blipFill>
        <p:spPr>
          <a:xfrm>
            <a:off x="71022" y="0"/>
            <a:ext cx="12192000" cy="6858000"/>
          </a:xfrm>
          <a:prstGeom prst="rect">
            <a:avLst/>
          </a:prstGeom>
        </p:spPr>
      </p:pic>
      <p:sp>
        <p:nvSpPr>
          <p:cNvPr id="5" name="矩形 4"/>
          <p:cNvSpPr/>
          <p:nvPr/>
        </p:nvSpPr>
        <p:spPr>
          <a:xfrm>
            <a:off x="1660125" y="1066741"/>
            <a:ext cx="8495325" cy="2800767"/>
          </a:xfrm>
          <a:prstGeom prst="rect">
            <a:avLst/>
          </a:prstGeom>
        </p:spPr>
        <p:txBody>
          <a:bodyPr wrap="square">
            <a:spAutoFit/>
            <a:scene3d>
              <a:camera prst="orthographicFront"/>
              <a:lightRig rig="threePt" dir="t"/>
            </a:scene3d>
            <a:sp3d extrusionH="57150" contourW="12700">
              <a:bevelT w="57150" h="69850" prst="divot"/>
              <a:bevelB w="38100" h="38100" prst="convex"/>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altLang="zh-CN" sz="8800" b="0" i="0" u="none" strike="noStrike" kern="1200" cap="none" spc="300" normalizeH="0" baseline="0" noProof="0" dirty="0" err="1">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Hẹn</a:t>
            </a:r>
            <a:r>
              <a:rPr kumimoji="0" lang="en-SG" altLang="zh-CN" sz="8800" b="0" i="0" u="none" strike="noStrike" kern="1200" cap="none" spc="300" normalizeH="0" baseline="0" noProof="0" dirty="0">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 </a:t>
            </a:r>
            <a:r>
              <a:rPr kumimoji="0" lang="en-SG" altLang="zh-CN" sz="8800" b="0" i="0" u="none" strike="noStrike" kern="1200" cap="none" spc="300" normalizeH="0" baseline="0" noProof="0" dirty="0" err="1">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gặp</a:t>
            </a:r>
            <a:r>
              <a:rPr kumimoji="0" lang="en-SG" altLang="zh-CN" sz="8800" b="0" i="0" u="none" strike="noStrike" kern="1200" cap="none" spc="300" normalizeH="0" baseline="0" noProof="0" dirty="0">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 </a:t>
            </a:r>
            <a:r>
              <a:rPr kumimoji="0" lang="en-SG" altLang="zh-CN" sz="8800" b="0" i="0" u="none" strike="noStrike" kern="1200" cap="none" spc="300" normalizeH="0" baseline="0" noProof="0" dirty="0" err="1">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lại</a:t>
            </a:r>
            <a:r>
              <a:rPr kumimoji="0" lang="en-SG" altLang="zh-CN" sz="8800" b="0" i="0" u="none" strike="noStrike" kern="1200" cap="none" spc="300" normalizeH="0" baseline="0" noProof="0" dirty="0">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 </a:t>
            </a:r>
            <a:r>
              <a:rPr kumimoji="0" lang="en-SG" altLang="zh-CN" sz="8800" b="0" i="0" u="none" strike="noStrike" kern="1200" cap="none" spc="300" normalizeH="0" baseline="0" noProof="0" dirty="0" err="1">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các</a:t>
            </a:r>
            <a:r>
              <a:rPr kumimoji="0" lang="en-SG" altLang="zh-CN" sz="8800" b="0" i="0" u="none" strike="noStrike" kern="1200" cap="none" spc="300" normalizeH="0" baseline="0" noProof="0" dirty="0">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 </a:t>
            </a:r>
            <a:r>
              <a:rPr kumimoji="0" lang="en-SG" altLang="zh-CN" sz="8800" b="0" i="0" u="none" strike="noStrike" kern="1200" cap="none" spc="300" normalizeH="0" baseline="0" noProof="0" dirty="0" err="1">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em</a:t>
            </a:r>
            <a:r>
              <a:rPr kumimoji="0" lang="en-SG" altLang="zh-CN" sz="8800" b="0" i="0" u="none" strike="noStrike" kern="1200" cap="none" spc="300" normalizeH="0" baseline="0" noProof="0" dirty="0">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rPr>
              <a:t> </a:t>
            </a:r>
            <a:r>
              <a:rPr lang="en-SG" altLang="zh-CN" sz="8800" spc="300" dirty="0">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ở </a:t>
            </a:r>
            <a:r>
              <a:rPr lang="en-SG" altLang="zh-CN" sz="8800" spc="300" dirty="0" err="1">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bài</a:t>
            </a:r>
            <a:r>
              <a:rPr lang="en-SG" altLang="zh-CN" sz="8800" spc="300" dirty="0">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 </a:t>
            </a:r>
            <a:r>
              <a:rPr lang="en-SG" altLang="zh-CN" sz="8800" spc="300" dirty="0" err="1">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học</a:t>
            </a:r>
            <a:r>
              <a:rPr lang="en-SG" altLang="zh-CN" sz="8800" spc="300" dirty="0">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 </a:t>
            </a:r>
            <a:r>
              <a:rPr lang="en-SG" altLang="zh-CN" sz="8800" spc="300" dirty="0" err="1">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sau</a:t>
            </a:r>
            <a:r>
              <a:rPr lang="en-SG" altLang="zh-CN" sz="8800" spc="300" dirty="0">
                <a:solidFill>
                  <a:srgbClr val="2076DC"/>
                </a:solidFill>
                <a:effectLst>
                  <a:outerShdw blurRad="38100" dist="38100" dir="2700000" algn="tl">
                    <a:srgbClr val="000000">
                      <a:alpha val="19000"/>
                    </a:srgbClr>
                  </a:outerShdw>
                </a:effectLst>
                <a:latin typeface="Times New Roman" panose="02020603050405020304" pitchFamily="18" charset="0"/>
                <a:ea typeface="方正兰亭大黑_GBK" panose="02000000000000000000" pitchFamily="2" charset="-122"/>
                <a:cs typeface="Times New Roman" panose="02020603050405020304" pitchFamily="18" charset="0"/>
              </a:rPr>
              <a:t>!</a:t>
            </a:r>
            <a:endParaRPr kumimoji="0" lang="zh-CN" altLang="en-US" sz="8800" b="0" i="0" u="none" strike="noStrike" kern="1200" cap="none" spc="300" normalizeH="0" baseline="0" noProof="0" dirty="0">
              <a:ln>
                <a:noFill/>
              </a:ln>
              <a:solidFill>
                <a:srgbClr val="2076DC"/>
              </a:solidFill>
              <a:effectLst>
                <a:outerShdw blurRad="38100" dist="38100" dir="2700000" algn="tl">
                  <a:srgbClr val="000000">
                    <a:alpha val="19000"/>
                  </a:srgbClr>
                </a:outerShdw>
              </a:effectLst>
              <a:uLnTx/>
              <a:uFillTx/>
              <a:latin typeface="Times New Roman" panose="02020603050405020304" pitchFamily="18" charset="0"/>
              <a:ea typeface="方正兰亭大黑_GBK" panose="02000000000000000000" pitchFamily="2" charset="-122"/>
              <a:cs typeface="Times New Roman" panose="02020603050405020304" pitchFamily="18" charset="0"/>
            </a:endParaRPr>
          </a:p>
        </p:txBody>
      </p:sp>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403" y="3708024"/>
            <a:ext cx="2810122" cy="3240501"/>
          </a:xfrm>
          <a:prstGeom prst="rect">
            <a:avLst/>
          </a:prstGeom>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6702" y="3079458"/>
            <a:ext cx="3318891" cy="3709582"/>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4954" y="6284731"/>
            <a:ext cx="5216759" cy="573270"/>
          </a:xfrm>
          <a:prstGeom prst="rect">
            <a:avLst/>
          </a:prstGeom>
        </p:spPr>
      </p:pic>
    </p:spTree>
    <p:extLst>
      <p:ext uri="{BB962C8B-B14F-4D97-AF65-F5344CB8AC3E}">
        <p14:creationId xmlns:p14="http://schemas.microsoft.com/office/powerpoint/2010/main" val="3633504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364706"/>
            <a:ext cx="4765431" cy="2433430"/>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6172200" y="1825625"/>
            <a:ext cx="5181600" cy="1631950"/>
          </a:xfrm>
        </p:spPr>
        <p:txBody>
          <a:bodyPr/>
          <a:lstStyle/>
          <a:p>
            <a:pPr marL="0" indent="0">
              <a:buNone/>
            </a:pPr>
            <a:r>
              <a:rPr lang="en-US" i="1" dirty="0">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Em</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hãy</a:t>
            </a:r>
            <a:r>
              <a:rPr lang="en-US" i="1" dirty="0">
                <a:solidFill>
                  <a:srgbClr val="0070C0"/>
                </a:solidFill>
                <a:latin typeface="Times New Roman" panose="02020603050405020304" pitchFamily="18" charset="0"/>
                <a:cs typeface="Times New Roman" panose="02020603050405020304" pitchFamily="18" charset="0"/>
              </a:rPr>
              <a:t> </a:t>
            </a:r>
            <a:r>
              <a:rPr lang="en-US" i="1" dirty="0">
                <a:solidFill>
                  <a:srgbClr val="FF0000"/>
                </a:solidFill>
                <a:latin typeface="Times New Roman" panose="02020603050405020304" pitchFamily="18" charset="0"/>
                <a:cs typeface="Times New Roman" panose="02020603050405020304" pitchFamily="18" charset="0"/>
              </a:rPr>
              <a:t>chia </a:t>
            </a:r>
            <a:r>
              <a:rPr lang="en-US" i="1" dirty="0" err="1">
                <a:solidFill>
                  <a:srgbClr val="FF0000"/>
                </a:solidFill>
                <a:latin typeface="Times New Roman" panose="02020603050405020304" pitchFamily="18" charset="0"/>
                <a:cs typeface="Times New Roman" panose="02020603050405020304" pitchFamily="18" charset="0"/>
              </a:rPr>
              <a:t>sẻ</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cảm</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FF0000"/>
                </a:solidFill>
                <a:latin typeface="Times New Roman" panose="02020603050405020304" pitchFamily="18" charset="0"/>
                <a:cs typeface="Times New Roman" panose="02020603050405020304" pitchFamily="18" charset="0"/>
              </a:rPr>
              <a:t>xúc</a:t>
            </a:r>
            <a:r>
              <a:rPr lang="en-US" i="1" dirty="0">
                <a:solidFill>
                  <a:srgbClr val="FF000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của</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em</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khi</a:t>
            </a:r>
            <a:r>
              <a:rPr lang="en-US" i="1" dirty="0">
                <a:solidFill>
                  <a:srgbClr val="0070C0"/>
                </a:solidFill>
                <a:latin typeface="Times New Roman" panose="02020603050405020304" pitchFamily="18" charset="0"/>
                <a:cs typeface="Times New Roman" panose="02020603050405020304" pitchFamily="18" charset="0"/>
              </a:rPr>
              <a:t> chia </a:t>
            </a:r>
            <a:r>
              <a:rPr lang="en-US" i="1" dirty="0" err="1">
                <a:solidFill>
                  <a:srgbClr val="0070C0"/>
                </a:solidFill>
                <a:latin typeface="Times New Roman" panose="02020603050405020304" pitchFamily="18" charset="0"/>
                <a:cs typeface="Times New Roman" panose="02020603050405020304" pitchFamily="18" charset="0"/>
              </a:rPr>
              <a:t>tay</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ngôi</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trường</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Tiểu</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học</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mà</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em</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vừa</a:t>
            </a:r>
            <a:r>
              <a:rPr lang="en-US" i="1" dirty="0">
                <a:solidFill>
                  <a:srgbClr val="0070C0"/>
                </a:solidFill>
                <a:latin typeface="Times New Roman" panose="02020603050405020304" pitchFamily="18" charset="0"/>
                <a:cs typeface="Times New Roman" panose="02020603050405020304" pitchFamily="18" charset="0"/>
              </a:rPr>
              <a:t> </a:t>
            </a:r>
            <a:r>
              <a:rPr lang="en-US" i="1" dirty="0" err="1">
                <a:solidFill>
                  <a:srgbClr val="0070C0"/>
                </a:solidFill>
                <a:latin typeface="Times New Roman" panose="02020603050405020304" pitchFamily="18" charset="0"/>
                <a:cs typeface="Times New Roman" panose="02020603050405020304" pitchFamily="18" charset="0"/>
              </a:rPr>
              <a:t>trải</a:t>
            </a:r>
            <a:r>
              <a:rPr lang="en-US" i="1" dirty="0">
                <a:solidFill>
                  <a:srgbClr val="0070C0"/>
                </a:solidFill>
                <a:latin typeface="Times New Roman" panose="02020603050405020304" pitchFamily="18" charset="0"/>
                <a:cs typeface="Times New Roman" panose="02020603050405020304" pitchFamily="18" charset="0"/>
              </a:rPr>
              <a:t> qua</a:t>
            </a:r>
            <a:r>
              <a:rPr lang="vi-VN" i="1" dirty="0">
                <a:solidFill>
                  <a:srgbClr val="0070C0"/>
                </a:solidFill>
                <a:latin typeface="Times New Roman" panose="02020603050405020304" pitchFamily="18" charset="0"/>
                <a:cs typeface="Times New Roman" panose="02020603050405020304" pitchFamily="18" charset="0"/>
              </a:rPr>
              <a:t>.</a:t>
            </a:r>
            <a:endParaRPr lang="en-US" dirty="0">
              <a:solidFill>
                <a:srgbClr val="0070C0"/>
              </a:solidFill>
              <a:latin typeface="Times New Roman" panose="02020603050405020304" pitchFamily="18" charset="0"/>
              <a:cs typeface="Times New Roman" panose="02020603050405020304" pitchFamily="18" charset="0"/>
            </a:endParaRPr>
          </a:p>
          <a:p>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5" name="Title 3"/>
          <p:cNvSpPr>
            <a:spLocks noGrp="1"/>
          </p:cNvSpPr>
          <p:nvPr>
            <p:ph type="title"/>
          </p:nvPr>
        </p:nvSpPr>
        <p:spPr>
          <a:xfrm>
            <a:off x="2595563" y="365126"/>
            <a:ext cx="7000875" cy="760290"/>
          </a:xfrm>
          <a:prstGeom prst="round2SameRect">
            <a:avLst/>
          </a:prstGeom>
          <a:solidFill>
            <a:schemeClr val="accent2">
              <a:lumMod val="60000"/>
              <a:lumOff val="40000"/>
            </a:schemeClr>
          </a:solidFill>
          <a:ln w="28575">
            <a:solidFill>
              <a:srgbClr val="7030A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0" algn="l"/>
                <a:tab pos="57150" algn="l"/>
              </a:tabLst>
            </a:pPr>
            <a:r>
              <a:rPr lang="fr-FR" sz="3600" b="1" dirty="0">
                <a:solidFill>
                  <a:srgbClr val="0D0D0D"/>
                </a:solidFill>
                <a:effectLst/>
                <a:latin typeface="Times New Roman" panose="02020603050405020304" pitchFamily="18" charset="0"/>
                <a:ea typeface="Calibri" panose="020F0502020204030204" pitchFamily="34" charset="0"/>
              </a:rPr>
              <a:t>HOẠT ĐỘNG KHỞI ĐỘNG</a:t>
            </a:r>
            <a:endParaRPr lang="en-US" sz="36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633" y="4086322"/>
            <a:ext cx="2952750" cy="18300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282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4">
                                            <p:txEl>
                                              <p:pRg st="0" end="0"/>
                                            </p:txEl>
                                          </p:spTgt>
                                        </p:tgtEl>
                                      </p:cBhvr>
                                    </p:animEffect>
                                    <p:set>
                                      <p:cBhvr>
                                        <p:cTn id="7"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757903"/>
          </a:xfrm>
        </p:spPr>
        <p:txBody>
          <a:bodyPr>
            <a:normAutofit/>
          </a:bodyPr>
          <a:lstStyle/>
          <a:p>
            <a:r>
              <a:rPr lang="en-US" sz="3200" i="1" dirty="0"/>
              <a:t>	</a:t>
            </a:r>
            <a:r>
              <a:rPr lang="en-US" sz="2800" i="1" dirty="0" err="1">
                <a:solidFill>
                  <a:srgbClr val="0070C0"/>
                </a:solidFill>
                <a:latin typeface="Times New Roman" panose="02020603050405020304" pitchFamily="18" charset="0"/>
                <a:cs typeface="Times New Roman" panose="02020603050405020304" pitchFamily="18" charset="0"/>
              </a:rPr>
              <a:t>Trước</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khi</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bước</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vào</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ngôi</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trường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mới</a:t>
            </a:r>
            <a:r>
              <a:rPr lang="en-US" sz="2800" i="1" dirty="0">
                <a:solidFill>
                  <a:srgbClr val="0070C0"/>
                </a:solidFill>
                <a:latin typeface="Times New Roman" panose="02020603050405020304" pitchFamily="18" charset="0"/>
                <a:cs typeface="Times New Roman" panose="02020603050405020304" pitchFamily="18" charset="0"/>
              </a:rPr>
              <a:t> - </a:t>
            </a:r>
            <a:r>
              <a:rPr lang="en-US" sz="2800" i="1" dirty="0" err="1">
                <a:solidFill>
                  <a:srgbClr val="0070C0"/>
                </a:solidFill>
                <a:latin typeface="Times New Roman" panose="02020603050405020304" pitchFamily="18" charset="0"/>
                <a:cs typeface="Times New Roman" panose="02020603050405020304" pitchFamily="18" charset="0"/>
              </a:rPr>
              <a:t>trường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Trung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học</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cơ</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sở</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em</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có</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tưởng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tượng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trong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đầu</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về</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một</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môi</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trường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học</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tập</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mới</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như</a:t>
            </a:r>
            <a:r>
              <a:rPr lang="en-US" sz="2800" i="1" dirty="0">
                <a:solidFill>
                  <a:srgbClr val="0070C0"/>
                </a:solidFill>
                <a:latin typeface="Times New Roman" panose="02020603050405020304" pitchFamily="18" charset="0"/>
                <a:cs typeface="Times New Roman" panose="02020603050405020304" pitchFamily="18" charset="0"/>
              </a:rPr>
              <a:t> </a:t>
            </a:r>
            <a:r>
              <a:rPr lang="vi-VN" sz="2800" i="1" dirty="0">
                <a:solidFill>
                  <a:srgbClr val="0070C0"/>
                </a:solidFill>
                <a:latin typeface="Times New Roman" panose="02020603050405020304" pitchFamily="18" charset="0"/>
                <a:cs typeface="Times New Roman" panose="02020603050405020304" pitchFamily="18" charset="0"/>
              </a:rPr>
              <a:t>thế nào</a:t>
            </a:r>
            <a:r>
              <a:rPr lang="en-US" sz="2800" i="1" dirty="0">
                <a:solidFill>
                  <a:srgbClr val="0070C0"/>
                </a:solidFill>
                <a:latin typeface="Times New Roman" panose="02020603050405020304" pitchFamily="18" charset="0"/>
                <a:cs typeface="Times New Roman" panose="02020603050405020304" pitchFamily="18" charset="0"/>
              </a:rPr>
              <a:t>? </a:t>
            </a:r>
            <a:r>
              <a:rPr lang="vi-VN" sz="2800" i="1" dirty="0">
                <a:solidFill>
                  <a:srgbClr val="0070C0"/>
                </a:solidFill>
                <a:latin typeface="Times New Roman" panose="02020603050405020304" pitchFamily="18" charset="0"/>
                <a:cs typeface="Times New Roman" panose="02020603050405020304" pitchFamily="18" charset="0"/>
              </a:rPr>
              <a:t>Em có cảm nhận ban đầu như thế nào về ngôi trường mà em đang theo học?</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0785" y="2876501"/>
            <a:ext cx="3895579" cy="3488788"/>
          </a:xfrm>
          <a:prstGeom prst="ellipse">
            <a:avLst/>
          </a:prstGeom>
          <a:ln>
            <a:noFill/>
          </a:ln>
          <a:effectLst>
            <a:softEdge rad="112500"/>
          </a:effectLst>
        </p:spPr>
      </p:pic>
      <p:pic>
        <p:nvPicPr>
          <p:cNvPr id="6" name="Picture 5">
            <a:extLst>
              <a:ext uri="{FF2B5EF4-FFF2-40B4-BE49-F238E27FC236}">
                <a16:creationId xmlns:a16="http://schemas.microsoft.com/office/drawing/2014/main" id="{FAE0B62A-FFBA-46C9-B394-83D77C3B90E1}"/>
              </a:ext>
            </a:extLst>
          </p:cNvPr>
          <p:cNvPicPr>
            <a:picLocks noChangeAspect="1"/>
          </p:cNvPicPr>
          <p:nvPr/>
        </p:nvPicPr>
        <p:blipFill>
          <a:blip r:embed="rId3"/>
          <a:stretch>
            <a:fillRect/>
          </a:stretch>
        </p:blipFill>
        <p:spPr>
          <a:xfrm>
            <a:off x="5015883" y="2590438"/>
            <a:ext cx="6710846" cy="3774851"/>
          </a:xfrm>
          <a:prstGeom prst="rect">
            <a:avLst/>
          </a:prstGeom>
        </p:spPr>
      </p:pic>
    </p:spTree>
    <p:extLst>
      <p:ext uri="{BB962C8B-B14F-4D97-AF65-F5344CB8AC3E}">
        <p14:creationId xmlns:p14="http://schemas.microsoft.com/office/powerpoint/2010/main" val="37060847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0383" y="2051782"/>
            <a:ext cx="2916848" cy="3441309"/>
          </a:xfrm>
        </p:spPr>
      </p:pic>
      <p:sp>
        <p:nvSpPr>
          <p:cNvPr id="4" name="Round Diagonal Corner Rectangle 3"/>
          <p:cNvSpPr/>
          <p:nvPr/>
        </p:nvSpPr>
        <p:spPr>
          <a:xfrm>
            <a:off x="1195754" y="407963"/>
            <a:ext cx="10158046" cy="1195754"/>
          </a:xfrm>
          <a:prstGeom prst="round2DiagRec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BÀI MỞ ĐẦU</a:t>
            </a:r>
            <a:br>
              <a:rPr lang="en-US" sz="2800" dirty="0">
                <a:solidFill>
                  <a:schemeClr val="tx1"/>
                </a:solidFill>
                <a:latin typeface="Times New Roman" panose="02020603050405020304" pitchFamily="18" charset="0"/>
                <a:cs typeface="Times New Roman" panose="02020603050405020304" pitchFamily="18" charset="0"/>
              </a:rPr>
            </a:br>
            <a:r>
              <a:rPr lang="pt-BR" sz="2800" b="1" dirty="0">
                <a:solidFill>
                  <a:schemeClr val="tx1"/>
                </a:solidFill>
                <a:latin typeface="Times New Roman" panose="02020603050405020304" pitchFamily="18" charset="0"/>
                <a:cs typeface="Times New Roman" panose="02020603050405020304" pitchFamily="18" charset="0"/>
              </a:rPr>
              <a:t>(NỘI DUNG VÀ CẤU TRÚC SÁCH </a:t>
            </a:r>
            <a:r>
              <a:rPr lang="pt-BR" sz="2800" b="1" i="1" dirty="0">
                <a:solidFill>
                  <a:schemeClr val="tx1"/>
                </a:solidFill>
                <a:latin typeface="Times New Roman" panose="02020603050405020304" pitchFamily="18" charset="0"/>
                <a:cs typeface="Times New Roman" panose="02020603050405020304" pitchFamily="18" charset="0"/>
              </a:rPr>
              <a:t>NGỮ VĂN 6)</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9428" y="3020903"/>
            <a:ext cx="3081558" cy="3087516"/>
          </a:xfrm>
          <a:prstGeom prst="rect">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806" y="3182312"/>
            <a:ext cx="2857500" cy="29261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227315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7523" y="2559681"/>
            <a:ext cx="10515600" cy="3869861"/>
          </a:xfrm>
        </p:spPr>
        <p:txBody>
          <a:bodyPr/>
          <a:lstStyle/>
          <a:p>
            <a:pPr marL="0" indent="0">
              <a:buNone/>
            </a:pPr>
            <a:endParaRPr lang="en-US" dirty="0"/>
          </a:p>
          <a:p>
            <a:pPr marL="0" indent="0">
              <a:buNone/>
            </a:pPr>
            <a:endParaRPr lang="en-US" dirty="0"/>
          </a:p>
        </p:txBody>
      </p:sp>
      <p:sp>
        <p:nvSpPr>
          <p:cNvPr id="5" name="Round Diagonal Corner Rectangle 4"/>
          <p:cNvSpPr/>
          <p:nvPr/>
        </p:nvSpPr>
        <p:spPr>
          <a:xfrm>
            <a:off x="2284974" y="1124141"/>
            <a:ext cx="7622052" cy="703384"/>
          </a:xfrm>
          <a:prstGeom prst="round2Diag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a:p>
            <a:pPr algn="ctr"/>
            <a:r>
              <a:rPr lang="vi-VN" sz="2800" b="1" dirty="0">
                <a:solidFill>
                  <a:srgbClr val="0070C0"/>
                </a:solidFill>
                <a:latin typeface="Times New Roman" panose="02020603050405020304" pitchFamily="18" charset="0"/>
                <a:cs typeface="Times New Roman" panose="02020603050405020304" pitchFamily="18" charset="0"/>
              </a:rPr>
              <a:t>TÌM HIỂU NỘI DUNG SÁCH NGỮ VĂN 6</a:t>
            </a:r>
            <a:br>
              <a:rPr lang="en-US"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6" name="Oval 5"/>
          <p:cNvSpPr/>
          <p:nvPr/>
        </p:nvSpPr>
        <p:spPr>
          <a:xfrm>
            <a:off x="253219" y="140676"/>
            <a:ext cx="3678701" cy="887230"/>
          </a:xfrm>
          <a:prstGeom prst="ellipse">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NỘI DUNG 1: </a:t>
            </a:r>
            <a:br>
              <a:rPr lang="en-US" sz="2800" b="1"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996772969"/>
              </p:ext>
            </p:extLst>
          </p:nvPr>
        </p:nvGraphicFramePr>
        <p:xfrm>
          <a:off x="947225" y="3756710"/>
          <a:ext cx="10674505" cy="2461209"/>
        </p:xfrm>
        <a:graphic>
          <a:graphicData uri="http://schemas.openxmlformats.org/drawingml/2006/table">
            <a:tbl>
              <a:tblPr firstRow="1" firstCol="1" bandRow="1">
                <a:tableStyleId>{5C22544A-7EE6-4342-B048-85BDC9FD1C3A}</a:tableStyleId>
              </a:tblPr>
              <a:tblGrid>
                <a:gridCol w="3475044">
                  <a:extLst>
                    <a:ext uri="{9D8B030D-6E8A-4147-A177-3AD203B41FA5}">
                      <a16:colId xmlns:a16="http://schemas.microsoft.com/office/drawing/2014/main" val="302532949"/>
                    </a:ext>
                  </a:extLst>
                </a:gridCol>
                <a:gridCol w="4208152">
                  <a:extLst>
                    <a:ext uri="{9D8B030D-6E8A-4147-A177-3AD203B41FA5}">
                      <a16:colId xmlns:a16="http://schemas.microsoft.com/office/drawing/2014/main" val="1916022776"/>
                    </a:ext>
                  </a:extLst>
                </a:gridCol>
                <a:gridCol w="2991309">
                  <a:extLst>
                    <a:ext uri="{9D8B030D-6E8A-4147-A177-3AD203B41FA5}">
                      <a16:colId xmlns:a16="http://schemas.microsoft.com/office/drawing/2014/main" val="1983994801"/>
                    </a:ext>
                  </a:extLst>
                </a:gridCol>
              </a:tblGrid>
              <a:tr h="1845907">
                <a:tc>
                  <a:txBody>
                    <a:bodyPr/>
                    <a:lstStyle/>
                    <a:p>
                      <a:pPr marL="0" marR="0" algn="ctr">
                        <a:lnSpc>
                          <a:spcPct val="115000"/>
                        </a:lnSpc>
                        <a:spcBef>
                          <a:spcPts val="0"/>
                        </a:spcBef>
                        <a:spcAft>
                          <a:spcPts val="0"/>
                        </a:spcAft>
                      </a:pPr>
                      <a:r>
                        <a:rPr lang="en-US" sz="2400" dirty="0" err="1">
                          <a:solidFill>
                            <a:srgbClr val="0070C0"/>
                          </a:solidFill>
                          <a:effectLst/>
                          <a:latin typeface="Times New Roman" panose="02020603050405020304" pitchFamily="18" charset="0"/>
                          <a:cs typeface="Times New Roman" panose="02020603050405020304" pitchFamily="18" charset="0"/>
                        </a:rPr>
                        <a:t>Những</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điều</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em</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đã</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biết</a:t>
                      </a:r>
                      <a:endParaRPr lang="en-US" sz="2800" dirty="0">
                        <a:solidFill>
                          <a:srgbClr val="0070C0"/>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err="1">
                          <a:solidFill>
                            <a:srgbClr val="0070C0"/>
                          </a:solidFill>
                          <a:effectLst/>
                          <a:latin typeface="Times New Roman" panose="02020603050405020304" pitchFamily="18" charset="0"/>
                          <a:cs typeface="Times New Roman" panose="02020603050405020304" pitchFamily="18" charset="0"/>
                        </a:rPr>
                        <a:t>về</a:t>
                      </a:r>
                      <a:r>
                        <a:rPr lang="en-US" sz="2400" dirty="0">
                          <a:solidFill>
                            <a:srgbClr val="0070C0"/>
                          </a:solidFill>
                          <a:effectLst/>
                          <a:latin typeface="Times New Roman" panose="02020603050405020304" pitchFamily="18" charset="0"/>
                          <a:cs typeface="Times New Roman" panose="02020603050405020304" pitchFamily="18" charset="0"/>
                        </a:rPr>
                        <a:t> SGK </a:t>
                      </a:r>
                      <a:r>
                        <a:rPr lang="en-US" sz="2400" dirty="0" err="1">
                          <a:solidFill>
                            <a:srgbClr val="0070C0"/>
                          </a:solidFill>
                          <a:effectLst/>
                          <a:latin typeface="Times New Roman" panose="02020603050405020304" pitchFamily="18" charset="0"/>
                          <a:cs typeface="Times New Roman" panose="02020603050405020304" pitchFamily="18" charset="0"/>
                        </a:rPr>
                        <a:t>Ngữ</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văn</a:t>
                      </a:r>
                      <a:r>
                        <a:rPr lang="en-US" sz="2400" dirty="0">
                          <a:solidFill>
                            <a:srgbClr val="0070C0"/>
                          </a:solidFill>
                          <a:effectLst/>
                          <a:latin typeface="Times New Roman" panose="02020603050405020304" pitchFamily="18" charset="0"/>
                          <a:cs typeface="Times New Roman" panose="02020603050405020304" pitchFamily="18" charset="0"/>
                        </a:rPr>
                        <a:t> 6</a:t>
                      </a:r>
                    </a:p>
                    <a:p>
                      <a:pPr marL="0" marR="0" algn="ctr">
                        <a:lnSpc>
                          <a:spcPct val="115000"/>
                        </a:lnSpc>
                        <a:spcBef>
                          <a:spcPts val="0"/>
                        </a:spcBef>
                        <a:spcAft>
                          <a:spcPts val="0"/>
                        </a:spcAft>
                      </a:pP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a:t>
                      </a:r>
                      <a:endPar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marL="0" marR="0" algn="ctr">
                        <a:lnSpc>
                          <a:spcPct val="115000"/>
                        </a:lnSpc>
                        <a:spcBef>
                          <a:spcPts val="0"/>
                        </a:spcBef>
                        <a:spcAft>
                          <a:spcPts val="0"/>
                        </a:spcAft>
                      </a:pPr>
                      <a:r>
                        <a:rPr lang="en-US" sz="2400" dirty="0" err="1">
                          <a:solidFill>
                            <a:srgbClr val="0070C0"/>
                          </a:solidFill>
                          <a:effectLst/>
                          <a:latin typeface="Times New Roman" panose="02020603050405020304" pitchFamily="18" charset="0"/>
                          <a:cs typeface="Times New Roman" panose="02020603050405020304" pitchFamily="18" charset="0"/>
                        </a:rPr>
                        <a:t>Những</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điều</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em</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mong</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đợi</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học</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được</a:t>
                      </a:r>
                      <a:r>
                        <a:rPr lang="en-US" sz="2400" dirty="0">
                          <a:solidFill>
                            <a:srgbClr val="0070C0"/>
                          </a:solidFill>
                          <a:effectLst/>
                          <a:latin typeface="Times New Roman" panose="02020603050405020304" pitchFamily="18" charset="0"/>
                          <a:cs typeface="Times New Roman" panose="02020603050405020304" pitchFamily="18" charset="0"/>
                        </a:rPr>
                        <a:t> ở SGK </a:t>
                      </a:r>
                      <a:r>
                        <a:rPr lang="en-US" sz="2400" dirty="0" err="1">
                          <a:solidFill>
                            <a:srgbClr val="0070C0"/>
                          </a:solidFill>
                          <a:effectLst/>
                          <a:latin typeface="Times New Roman" panose="02020603050405020304" pitchFamily="18" charset="0"/>
                          <a:cs typeface="Times New Roman" panose="02020603050405020304" pitchFamily="18" charset="0"/>
                        </a:rPr>
                        <a:t>Ngữ</a:t>
                      </a:r>
                      <a:r>
                        <a:rPr lang="en-US" sz="2400" dirty="0">
                          <a:solidFill>
                            <a:srgbClr val="0070C0"/>
                          </a:solidFill>
                          <a:effectLst/>
                          <a:latin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cs typeface="Times New Roman" panose="02020603050405020304" pitchFamily="18" charset="0"/>
                        </a:rPr>
                        <a:t>văn</a:t>
                      </a:r>
                      <a:r>
                        <a:rPr lang="en-US" sz="2400" dirty="0">
                          <a:solidFill>
                            <a:srgbClr val="0070C0"/>
                          </a:solidFill>
                          <a:effectLst/>
                          <a:latin typeface="Times New Roman" panose="02020603050405020304" pitchFamily="18" charset="0"/>
                          <a:cs typeface="Times New Roman" panose="02020603050405020304" pitchFamily="18" charset="0"/>
                        </a:rPr>
                        <a:t> 6</a:t>
                      </a:r>
                    </a:p>
                    <a:p>
                      <a:pPr marL="0" marR="0" algn="ctr">
                        <a:lnSpc>
                          <a:spcPct val="115000"/>
                        </a:lnSpc>
                        <a:spcBef>
                          <a:spcPts val="0"/>
                        </a:spcBef>
                        <a:spcAft>
                          <a:spcPts val="0"/>
                        </a:spcAft>
                      </a:pPr>
                      <a:r>
                        <a:rPr lang="en-US" sz="2400" dirty="0">
                          <a:solidFill>
                            <a:srgbClr val="0070C0"/>
                          </a:solidFill>
                          <a:effectLst/>
                          <a:latin typeface="Times New Roman" panose="02020603050405020304" pitchFamily="18" charset="0"/>
                          <a:cs typeface="Times New Roman" panose="02020603050405020304" pitchFamily="18" charset="0"/>
                        </a:rPr>
                        <a:t>(W)</a:t>
                      </a:r>
                      <a:endParaRPr lang="en-US" sz="2800" dirty="0">
                        <a:solidFill>
                          <a:srgbClr val="0070C0"/>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a:solidFill>
                            <a:srgbClr val="0070C0"/>
                          </a:solidFill>
                          <a:effectLst/>
                          <a:latin typeface="Times New Roman" panose="02020603050405020304" pitchFamily="18" charset="0"/>
                          <a:cs typeface="Times New Roman" panose="02020603050405020304" pitchFamily="18" charset="0"/>
                        </a:rPr>
                        <a:t> </a:t>
                      </a:r>
                      <a:endPar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marL="0" marR="0">
                        <a:lnSpc>
                          <a:spcPct val="115000"/>
                        </a:lnSpc>
                        <a:spcBef>
                          <a:spcPts val="0"/>
                        </a:spcBef>
                        <a:spcAft>
                          <a:spcPts val="0"/>
                        </a:spcAft>
                      </a:pPr>
                      <a:r>
                        <a:rPr lang="en-US" sz="2400" dirty="0">
                          <a:solidFill>
                            <a:srgbClr val="0070C0"/>
                          </a:solidFill>
                          <a:effectLst/>
                          <a:latin typeface="Times New Roman" panose="02020603050405020304" pitchFamily="18" charset="0"/>
                          <a:cs typeface="Times New Roman" panose="02020603050405020304" pitchFamily="18" charset="0"/>
                        </a:rPr>
                        <a:t> </a:t>
                      </a:r>
                      <a:r>
                        <a:rPr lang="vi-VN" sz="2400" dirty="0">
                          <a:solidFill>
                            <a:srgbClr val="0070C0"/>
                          </a:solidFill>
                          <a:effectLst/>
                          <a:latin typeface="Times New Roman" panose="02020603050405020304" pitchFamily="18" charset="0"/>
                          <a:cs typeface="Times New Roman" panose="02020603050405020304" pitchFamily="18" charset="0"/>
                        </a:rPr>
                        <a:t>Những điều học được (Cuối tiết học sẽ điền cột này)</a:t>
                      </a:r>
                      <a:endParaRPr lang="en-US" sz="2400" dirty="0">
                        <a:solidFill>
                          <a:srgbClr val="0070C0"/>
                        </a:solidFill>
                        <a:effectLst/>
                        <a:latin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en-US"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1077788747"/>
                  </a:ext>
                </a:extLst>
              </a:tr>
              <a:tr h="615302">
                <a:tc>
                  <a:txBody>
                    <a:bodyPr/>
                    <a:lstStyle/>
                    <a:p>
                      <a:pPr marL="0" marR="0" algn="ctr">
                        <a:lnSpc>
                          <a:spcPct val="115000"/>
                        </a:lnSpc>
                        <a:spcBef>
                          <a:spcPts val="0"/>
                        </a:spcBef>
                        <a:spcAft>
                          <a:spcPts val="0"/>
                        </a:spcAft>
                      </a:pPr>
                      <a:r>
                        <a:rPr lang="en-US" sz="1300" baseline="0" dirty="0">
                          <a:effectLst/>
                          <a:latin typeface="+mn-lt"/>
                          <a:ea typeface="+mn-ea"/>
                          <a:cs typeface="+mn-cs"/>
                        </a:rPr>
                        <a:t>    </a:t>
                      </a:r>
                      <a:r>
                        <a:rPr lang="en-US" sz="1300" dirty="0">
                          <a:effectLst/>
                          <a:latin typeface="+mn-lt"/>
                          <a:ea typeface="+mn-ea"/>
                          <a:cs typeface="+mn-cs"/>
                        </a:rPr>
                        <a:t>........................................</a:t>
                      </a:r>
                    </a:p>
                    <a:p>
                      <a:pPr marL="0" marR="0" algn="ctr">
                        <a:lnSpc>
                          <a:spcPct val="115000"/>
                        </a:lnSpc>
                        <a:spcBef>
                          <a:spcPts val="0"/>
                        </a:spcBef>
                        <a:spcAft>
                          <a:spcPts val="0"/>
                        </a:spcAft>
                      </a:pPr>
                      <a:r>
                        <a:rPr lang="en-US" sz="1300" baseline="0" dirty="0">
                          <a:effectLst/>
                          <a:latin typeface="+mn-lt"/>
                          <a:ea typeface="+mn-ea"/>
                          <a:cs typeface="+mn-cs"/>
                        </a:rPr>
                        <a:t>     </a:t>
                      </a:r>
                      <a:r>
                        <a:rPr lang="en-US" sz="1300" dirty="0">
                          <a:effectLst/>
                          <a:latin typeface="+mn-lt"/>
                          <a:ea typeface="+mn-ea"/>
                          <a:cs typeface="+mn-cs"/>
                        </a:rPr>
                        <a:t>………………………………........</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marL="0" marR="0" algn="ctr">
                        <a:lnSpc>
                          <a:spcPct val="115000"/>
                        </a:lnSpc>
                        <a:spcBef>
                          <a:spcPts val="0"/>
                        </a:spcBef>
                        <a:spcAft>
                          <a:spcPts val="0"/>
                        </a:spcAft>
                      </a:pPr>
                      <a:r>
                        <a:rPr lang="en-US" sz="1300" dirty="0">
                          <a:solidFill>
                            <a:schemeClr val="bg1"/>
                          </a:solidFill>
                          <a:effectLst/>
                          <a:latin typeface="+mn-lt"/>
                          <a:ea typeface="+mn-ea"/>
                          <a:cs typeface="+mn-cs"/>
                        </a:rPr>
                        <a:t>........................................</a:t>
                      </a:r>
                    </a:p>
                    <a:p>
                      <a:pPr marL="0" marR="0" algn="ctr">
                        <a:lnSpc>
                          <a:spcPct val="115000"/>
                        </a:lnSpc>
                        <a:spcBef>
                          <a:spcPts val="0"/>
                        </a:spcBef>
                        <a:spcAft>
                          <a:spcPts val="0"/>
                        </a:spcAft>
                      </a:pPr>
                      <a:r>
                        <a:rPr lang="en-US" sz="1300" dirty="0">
                          <a:solidFill>
                            <a:schemeClr val="bg1"/>
                          </a:solidFill>
                          <a:effectLst/>
                          <a:latin typeface="+mn-lt"/>
                          <a:ea typeface="+mn-ea"/>
                          <a:cs typeface="+mn-cs"/>
                        </a:rPr>
                        <a:t>…………………………………....</a:t>
                      </a:r>
                      <a:endParaRPr lang="en-US" sz="1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marL="0" marR="0">
                        <a:lnSpc>
                          <a:spcPct val="115000"/>
                        </a:lnSpc>
                        <a:spcBef>
                          <a:spcPts val="0"/>
                        </a:spcBef>
                        <a:spcAft>
                          <a:spcPts val="0"/>
                        </a:spcAft>
                      </a:pPr>
                      <a:r>
                        <a:rPr lang="en-US" sz="1300" dirty="0">
                          <a:effectLst/>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92D050"/>
                    </a:solidFill>
                  </a:tcPr>
                </a:tc>
                <a:extLst>
                  <a:ext uri="{0D108BD9-81ED-4DB2-BD59-A6C34878D82A}">
                    <a16:rowId xmlns:a16="http://schemas.microsoft.com/office/drawing/2014/main" val="1282886564"/>
                  </a:ext>
                </a:extLst>
              </a:tr>
            </a:tbl>
          </a:graphicData>
        </a:graphic>
      </p:graphicFrame>
      <p:sp>
        <p:nvSpPr>
          <p:cNvPr id="8" name="Right Arrow 7"/>
          <p:cNvSpPr/>
          <p:nvPr/>
        </p:nvSpPr>
        <p:spPr>
          <a:xfrm>
            <a:off x="1903828" y="2013843"/>
            <a:ext cx="8384345" cy="1531244"/>
          </a:xfrm>
          <a:prstGeom prst="rightArrow">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latin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cs typeface="Times New Roman" panose="02020603050405020304" pitchFamily="18" charset="0"/>
              </a:rPr>
              <a:t>hoàn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Phiếu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1: </a:t>
            </a:r>
            <a:r>
              <a:rPr lang="vi-VN" sz="2400" b="1" dirty="0">
                <a:solidFill>
                  <a:schemeClr val="bg1"/>
                </a:solidFill>
                <a:latin typeface="Times New Roman" panose="02020603050405020304" pitchFamily="18" charset="0"/>
                <a:cs typeface="Times New Roman" panose="02020603050405020304" pitchFamily="18" charset="0"/>
              </a:rPr>
              <a:t>Bảng</a:t>
            </a:r>
            <a:r>
              <a:rPr lang="en-US" sz="2400" b="1" dirty="0">
                <a:solidFill>
                  <a:schemeClr val="bg1"/>
                </a:solidFill>
                <a:latin typeface="Times New Roman" panose="02020603050405020304" pitchFamily="18" charset="0"/>
                <a:cs typeface="Times New Roman" panose="02020603050405020304" pitchFamily="18" charset="0"/>
              </a:rPr>
              <a:t> KWL</a:t>
            </a:r>
          </a:p>
        </p:txBody>
      </p:sp>
    </p:spTree>
    <p:extLst>
      <p:ext uri="{BB962C8B-B14F-4D97-AF65-F5344CB8AC3E}">
        <p14:creationId xmlns:p14="http://schemas.microsoft.com/office/powerpoint/2010/main" val="52242260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053" y="590209"/>
            <a:ext cx="10805893" cy="943170"/>
          </a:xfr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0000"/>
          </a:bodyPr>
          <a:lstStyle/>
          <a:p>
            <a:r>
              <a:rPr lang="en-US" dirty="0" err="1">
                <a:latin typeface="Times New Roman" panose="02020603050405020304" pitchFamily="18" charset="0"/>
                <a:cs typeface="Times New Roman" panose="02020603050405020304" pitchFamily="18" charset="0"/>
              </a:rPr>
              <a:t>Xem</a:t>
            </a:r>
            <a:r>
              <a:rPr lang="en-US" dirty="0">
                <a:latin typeface="Times New Roman" panose="02020603050405020304" pitchFamily="18" charset="0"/>
                <a:cs typeface="Times New Roman" panose="02020603050405020304" pitchFamily="18" charset="0"/>
              </a:rPr>
              <a:t> video </a:t>
            </a:r>
            <a:r>
              <a:rPr lang="en-US" b="1" dirty="0" err="1">
                <a:latin typeface="Times New Roman" panose="02020603050405020304" pitchFamily="18" charset="0"/>
                <a:cs typeface="Times New Roman" panose="02020603050405020304" pitchFamily="18" charset="0"/>
              </a:rPr>
              <a:t>Giới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thiệu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Sách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giáo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khoa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Ngữ</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văn</a:t>
            </a:r>
            <a:r>
              <a:rPr lang="en-US" b="1" dirty="0">
                <a:latin typeface="Times New Roman" panose="02020603050405020304" pitchFamily="18" charset="0"/>
                <a:cs typeface="Times New Roman" panose="02020603050405020304" pitchFamily="18" charset="0"/>
              </a:rPr>
              <a:t> 6. </a:t>
            </a:r>
            <a:endParaRPr lang="en-US" dirty="0">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874497" y="1864751"/>
            <a:ext cx="6443003" cy="4065563"/>
          </a:xfrm>
          <a:prstGeom prst="rect">
            <a:avLst/>
          </a:prstGeom>
        </p:spPr>
      </p:pic>
      <p:sp>
        <p:nvSpPr>
          <p:cNvPr id="3" name="Rectangle 2">
            <a:extLst>
              <a:ext uri="{FF2B5EF4-FFF2-40B4-BE49-F238E27FC236}">
                <a16:creationId xmlns:a16="http://schemas.microsoft.com/office/drawing/2014/main" id="{70599540-C379-43AD-9CBD-80FA0D3C9456}"/>
              </a:ext>
            </a:extLst>
          </p:cNvPr>
          <p:cNvSpPr/>
          <p:nvPr/>
        </p:nvSpPr>
        <p:spPr>
          <a:xfrm>
            <a:off x="3626379" y="6261686"/>
            <a:ext cx="4939237" cy="369332"/>
          </a:xfrm>
          <a:prstGeom prst="rect">
            <a:avLst/>
          </a:prstGeom>
        </p:spPr>
        <p:txBody>
          <a:bodyPr wrap="none">
            <a:spAutoFit/>
          </a:bodyPr>
          <a:lstStyle/>
          <a:p>
            <a:r>
              <a:rPr lang="en-US" dirty="0"/>
              <a:t>https://www.youtube.com/watch?v=DXYdPYC2dc0</a:t>
            </a:r>
          </a:p>
        </p:txBody>
      </p:sp>
    </p:spTree>
    <p:extLst>
      <p:ext uri="{BB962C8B-B14F-4D97-AF65-F5344CB8AC3E}">
        <p14:creationId xmlns:p14="http://schemas.microsoft.com/office/powerpoint/2010/main" val="31699195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192207384"/>
              </p:ext>
            </p:extLst>
          </p:nvPr>
        </p:nvGraphicFramePr>
        <p:xfrm>
          <a:off x="1159134" y="2634884"/>
          <a:ext cx="9873733" cy="3938693"/>
        </p:xfrm>
        <a:graphic>
          <a:graphicData uri="http://schemas.openxmlformats.org/drawingml/2006/table">
            <a:tbl>
              <a:tblPr firstRow="1" firstCol="1" bandRow="1">
                <a:tableStyleId>{5C22544A-7EE6-4342-B048-85BDC9FD1C3A}</a:tableStyleId>
              </a:tblPr>
              <a:tblGrid>
                <a:gridCol w="1503624">
                  <a:extLst>
                    <a:ext uri="{9D8B030D-6E8A-4147-A177-3AD203B41FA5}">
                      <a16:colId xmlns:a16="http://schemas.microsoft.com/office/drawing/2014/main" val="459646273"/>
                    </a:ext>
                  </a:extLst>
                </a:gridCol>
                <a:gridCol w="2021349">
                  <a:extLst>
                    <a:ext uri="{9D8B030D-6E8A-4147-A177-3AD203B41FA5}">
                      <a16:colId xmlns:a16="http://schemas.microsoft.com/office/drawing/2014/main" val="1678143063"/>
                    </a:ext>
                  </a:extLst>
                </a:gridCol>
                <a:gridCol w="1906834">
                  <a:extLst>
                    <a:ext uri="{9D8B030D-6E8A-4147-A177-3AD203B41FA5}">
                      <a16:colId xmlns:a16="http://schemas.microsoft.com/office/drawing/2014/main" val="600414940"/>
                    </a:ext>
                  </a:extLst>
                </a:gridCol>
                <a:gridCol w="2052867">
                  <a:extLst>
                    <a:ext uri="{9D8B030D-6E8A-4147-A177-3AD203B41FA5}">
                      <a16:colId xmlns:a16="http://schemas.microsoft.com/office/drawing/2014/main" val="1299129042"/>
                    </a:ext>
                  </a:extLst>
                </a:gridCol>
                <a:gridCol w="2389059">
                  <a:extLst>
                    <a:ext uri="{9D8B030D-6E8A-4147-A177-3AD203B41FA5}">
                      <a16:colId xmlns:a16="http://schemas.microsoft.com/office/drawing/2014/main" val="2308705801"/>
                    </a:ext>
                  </a:extLst>
                </a:gridCol>
              </a:tblGrid>
              <a:tr h="755035">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1</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2</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3</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pPr>
                      <a:r>
                        <a:rPr lang="vi-VN" sz="2000" b="1" dirty="0">
                          <a:solidFill>
                            <a:schemeClr val="tx1">
                              <a:lumMod val="95000"/>
                              <a:lumOff val="5000"/>
                            </a:schemeClr>
                          </a:solidFill>
                          <a:effectLst/>
                          <a:latin typeface="Times New Roman" panose="02020603050405020304" pitchFamily="18" charset="0"/>
                          <a:cs typeface="Times New Roman" panose="02020603050405020304" pitchFamily="18" charset="0"/>
                        </a:rPr>
                        <a:t>Nhóm 4</a:t>
                      </a:r>
                      <a:endParaRPr lang="en-US" sz="2400" b="1" dirty="0">
                        <a:solidFill>
                          <a:schemeClr val="tx1">
                            <a:lumMod val="95000"/>
                            <a:lumOff val="5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842440816"/>
                  </a:ext>
                </a:extLst>
              </a:tr>
              <a:tr h="2265105">
                <a:tc>
                  <a:txBody>
                    <a:bodyPr/>
                    <a:lstStyle/>
                    <a:p>
                      <a:pPr>
                        <a:lnSpc>
                          <a:spcPct val="115000"/>
                        </a:lnSpc>
                      </a:pPr>
                      <a:r>
                        <a:rPr lang="vi-VN" sz="2400" dirty="0">
                          <a:solidFill>
                            <a:srgbClr val="FF0000"/>
                          </a:solidFill>
                          <a:effectLst/>
                          <a:latin typeface="Times New Roman" panose="02020603050405020304" pitchFamily="18" charset="0"/>
                          <a:cs typeface="Times New Roman" panose="02020603050405020304" pitchFamily="18" charset="0"/>
                        </a:rPr>
                        <a:t>Nội dung tìm hiểu</a:t>
                      </a:r>
                      <a:endParaRPr lang="en-US" sz="24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1. Đọc hiểu văn bản truyện</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2. Đọc hiểu văn bản thơ</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3. Đọc hiểu văn bản kí</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4. Đọc hiểu văn bản thông tin và 5. Đọc hiểu văn bản </a:t>
                      </a:r>
                      <a:r>
                        <a:rPr lang="en-US" sz="2400" dirty="0" err="1">
                          <a:effectLst/>
                          <a:latin typeface="Times New Roman" panose="02020603050405020304" pitchFamily="18" charset="0"/>
                          <a:cs typeface="Times New Roman" panose="02020603050405020304" pitchFamily="18" charset="0"/>
                        </a:rPr>
                        <a:t>nghị</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2548904"/>
                  </a:ext>
                </a:extLst>
              </a:tr>
              <a:tr h="918553">
                <a:tc>
                  <a:txBody>
                    <a:bodyPr/>
                    <a:lstStyle/>
                    <a:p>
                      <a:pPr>
                        <a:lnSpc>
                          <a:spcPct val="115000"/>
                        </a:lnSpc>
                      </a:pPr>
                      <a:r>
                        <a:rPr lang="vi-VN" sz="2400" dirty="0">
                          <a:solidFill>
                            <a:srgbClr val="FF0000"/>
                          </a:solidFill>
                          <a:effectLst/>
                          <a:latin typeface="Times New Roman" panose="02020603050405020304" pitchFamily="18" charset="0"/>
                          <a:cs typeface="Times New Roman" panose="02020603050405020304" pitchFamily="18" charset="0"/>
                        </a:rPr>
                        <a:t>Câu hỏi tìm hiểu</a:t>
                      </a:r>
                      <a:endParaRPr lang="en-US" sz="24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4">
                  <a:txBody>
                    <a:bodyPr/>
                    <a:lstStyle/>
                    <a:p>
                      <a:pPr>
                        <a:lnSpc>
                          <a:spcPct val="115000"/>
                        </a:lnSpc>
                      </a:pPr>
                      <a:r>
                        <a:rPr lang="vi-VN" sz="2400" dirty="0">
                          <a:effectLst/>
                          <a:latin typeface="Times New Roman" panose="02020603050405020304" pitchFamily="18" charset="0"/>
                          <a:cs typeface="Times New Roman" panose="02020603050405020304" pitchFamily="18" charset="0"/>
                        </a:rPr>
                        <a:t>Thống kê các văn bản và nội dung của các văn bản trong từng thể loại.</a:t>
                      </a:r>
                      <a:endParaRPr lang="en-US" sz="24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7417291"/>
                  </a:ext>
                </a:extLst>
              </a:tr>
            </a:tbl>
          </a:graphicData>
        </a:graphic>
      </p:graphicFrame>
      <p:sp>
        <p:nvSpPr>
          <p:cNvPr id="4" name="Rounded Rectangle 3"/>
          <p:cNvSpPr/>
          <p:nvPr/>
        </p:nvSpPr>
        <p:spPr>
          <a:xfrm>
            <a:off x="4296451" y="177515"/>
            <a:ext cx="3305908" cy="1041009"/>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I. HỌC ĐỌC</a:t>
            </a:r>
            <a:endParaRPr lang="en-US" sz="3200" dirty="0">
              <a:latin typeface="Times New Roman" panose="02020603050405020304" pitchFamily="18" charset="0"/>
              <a:cs typeface="Times New Roman" panose="02020603050405020304" pitchFamily="18" charset="0"/>
            </a:endParaRPr>
          </a:p>
        </p:txBody>
      </p:sp>
      <p:sp>
        <p:nvSpPr>
          <p:cNvPr id="7" name="Right Arrow 6"/>
          <p:cNvSpPr/>
          <p:nvPr/>
        </p:nvSpPr>
        <p:spPr>
          <a:xfrm>
            <a:off x="1955686" y="1121711"/>
            <a:ext cx="8280627" cy="1513173"/>
          </a:xfrm>
          <a:prstGeom prst="rightArrow">
            <a:avLst/>
          </a:prstGeom>
          <a:blipFill>
            <a:blip r:embed="rId3"/>
            <a:tile tx="0" ty="0" sx="100000" sy="100000" flip="none" algn="tl"/>
          </a:blip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Times New Roman" panose="02020603050405020304" pitchFamily="18" charset="0"/>
                <a:cs typeface="Times New Roman" panose="02020603050405020304" pitchFamily="18" charset="0"/>
              </a:rPr>
              <a:t>Hoàn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thành</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phiếu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học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tập</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số</a:t>
            </a:r>
            <a:r>
              <a:rPr lang="en-US" sz="2400" b="1" dirty="0">
                <a:solidFill>
                  <a:schemeClr val="bg1"/>
                </a:solidFill>
                <a:latin typeface="Times New Roman" panose="02020603050405020304" pitchFamily="18" charset="0"/>
                <a:cs typeface="Times New Roman" panose="02020603050405020304" pitchFamily="18" charset="0"/>
              </a:rPr>
              <a:t> 2</a:t>
            </a:r>
            <a:r>
              <a:rPr lang="vi-VN" sz="2400" dirty="0">
                <a:solidFill>
                  <a:schemeClr val="bg1"/>
                </a:solidFill>
                <a:latin typeface="Times New Roman" panose="02020603050405020304" pitchFamily="18" charset="0"/>
                <a:cs typeface="Times New Roman" panose="02020603050405020304" pitchFamily="18" charset="0"/>
              </a:rPr>
              <a:t>: </a:t>
            </a:r>
            <a:r>
              <a:rPr lang="vi-VN" sz="2400" b="1" dirty="0">
                <a:solidFill>
                  <a:schemeClr val="bg1"/>
                </a:solidFill>
                <a:latin typeface="Times New Roman" panose="02020603050405020304" pitchFamily="18" charset="0"/>
                <a:cs typeface="Times New Roman" panose="02020603050405020304" pitchFamily="18" charset="0"/>
              </a:rPr>
              <a:t>Tìm hiểu nội </a:t>
            </a:r>
            <a:r>
              <a:rPr lang="vi-VN" sz="2400" b="1" dirty="0">
                <a:latin typeface="Times New Roman" panose="02020603050405020304" pitchFamily="18" charset="0"/>
                <a:cs typeface="Times New Roman" panose="02020603050405020304" pitchFamily="18" charset="0"/>
              </a:rPr>
              <a:t>dung </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I. Đọc của sách Ngữ văn 6</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99613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73511729"/>
              </p:ext>
            </p:extLst>
          </p:nvPr>
        </p:nvGraphicFramePr>
        <p:xfrm>
          <a:off x="323557" y="887230"/>
          <a:ext cx="11704319" cy="5851194"/>
        </p:xfrm>
        <a:graphic>
          <a:graphicData uri="http://schemas.openxmlformats.org/drawingml/2006/table">
            <a:tbl>
              <a:tblPr firstRow="1" firstCol="1" bandRow="1">
                <a:tableStyleId>{5C22544A-7EE6-4342-B048-85BDC9FD1C3A}</a:tableStyleId>
              </a:tblPr>
              <a:tblGrid>
                <a:gridCol w="2349305">
                  <a:extLst>
                    <a:ext uri="{9D8B030D-6E8A-4147-A177-3AD203B41FA5}">
                      <a16:colId xmlns:a16="http://schemas.microsoft.com/office/drawing/2014/main" val="1682514151"/>
                    </a:ext>
                  </a:extLst>
                </a:gridCol>
                <a:gridCol w="9355014">
                  <a:extLst>
                    <a:ext uri="{9D8B030D-6E8A-4147-A177-3AD203B41FA5}">
                      <a16:colId xmlns:a16="http://schemas.microsoft.com/office/drawing/2014/main" val="3815467005"/>
                    </a:ext>
                  </a:extLst>
                </a:gridCol>
              </a:tblGrid>
              <a:tr h="427612">
                <a:tc>
                  <a:txBody>
                    <a:bodyPr/>
                    <a:lstStyle/>
                    <a:p>
                      <a:pPr marL="0" marR="0" algn="ctr">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Thể loại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Các văn bản tìm hiểu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834944557"/>
                  </a:ext>
                </a:extLst>
              </a:tr>
              <a:tr h="1031101">
                <a:tc>
                  <a:txBody>
                    <a:bodyPr/>
                    <a:lstStyle/>
                    <a:p>
                      <a:pPr marL="0" marR="0">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Văn bản truyện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Thánh Gióng; Sự tích Hồ Gươm; Thạch Sanh; Cô bé bán diêm; Ông lão đánh cá và con cá vàng; Bức tranh của em gái tôi; Điều không tính trước; Chích bông ơi; Dế Mèn phiêu lưu kí.</a:t>
                      </a:r>
                      <a:endParaRPr lang="en-US" sz="20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730626"/>
                  </a:ext>
                </a:extLst>
              </a:tr>
              <a:tr h="710043">
                <a:tc>
                  <a:txBody>
                    <a:bodyPr/>
                    <a:lstStyle/>
                    <a:p>
                      <a:pPr marL="0" marR="0">
                        <a:lnSpc>
                          <a:spcPct val="115000"/>
                        </a:lnSpc>
                        <a:spcBef>
                          <a:spcPts val="0"/>
                        </a:spcBef>
                        <a:spcAft>
                          <a:spcPts val="0"/>
                        </a:spcAft>
                      </a:pPr>
                      <a:r>
                        <a:rPr lang="vi-VN" sz="2000" dirty="0">
                          <a:effectLst/>
                          <a:latin typeface="Times New Roman" panose="02020603050405020304" pitchFamily="18" charset="0"/>
                          <a:cs typeface="Times New Roman" panose="02020603050405020304" pitchFamily="18" charset="0"/>
                        </a:rPr>
                        <a:t>Văn bản thơ</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À ơi tay mẹ </a:t>
                      </a:r>
                      <a:r>
                        <a:rPr lang="vi-VN" sz="2000" dirty="0">
                          <a:effectLst/>
                          <a:latin typeface="Times New Roman" panose="02020603050405020304" pitchFamily="18" charset="0"/>
                          <a:cs typeface="Times New Roman" panose="02020603050405020304" pitchFamily="18" charset="0"/>
                        </a:rPr>
                        <a:t>(Bình Nguyên); </a:t>
                      </a:r>
                      <a:r>
                        <a:rPr lang="vi-VN" sz="2000" i="1" dirty="0">
                          <a:effectLst/>
                          <a:latin typeface="Times New Roman" panose="02020603050405020304" pitchFamily="18" charset="0"/>
                          <a:cs typeface="Times New Roman" panose="02020603050405020304" pitchFamily="18" charset="0"/>
                        </a:rPr>
                        <a:t>Về thăm mẹ </a:t>
                      </a:r>
                      <a:r>
                        <a:rPr lang="vi-VN" sz="2000" dirty="0">
                          <a:effectLst/>
                          <a:latin typeface="Times New Roman" panose="02020603050405020304" pitchFamily="18" charset="0"/>
                          <a:cs typeface="Times New Roman" panose="02020603050405020304" pitchFamily="18" charset="0"/>
                        </a:rPr>
                        <a:t>(Đinh Nam Khương); </a:t>
                      </a:r>
                      <a:r>
                        <a:rPr lang="vi-VN" sz="2000" i="1" dirty="0">
                          <a:effectLst/>
                          <a:latin typeface="Times New Roman" panose="02020603050405020304" pitchFamily="18" charset="0"/>
                          <a:cs typeface="Times New Roman" panose="02020603050405020304" pitchFamily="18" charset="0"/>
                        </a:rPr>
                        <a:t>Đêm nay Bác không ngủ </a:t>
                      </a:r>
                      <a:r>
                        <a:rPr lang="vi-VN" sz="2000" dirty="0">
                          <a:effectLst/>
                          <a:latin typeface="Times New Roman" panose="02020603050405020304" pitchFamily="18" charset="0"/>
                          <a:cs typeface="Times New Roman" panose="02020603050405020304" pitchFamily="18" charset="0"/>
                        </a:rPr>
                        <a:t>(Minh Huệ); </a:t>
                      </a:r>
                      <a:r>
                        <a:rPr lang="vi-VN" sz="2000" i="1" dirty="0">
                          <a:effectLst/>
                          <a:latin typeface="Times New Roman" panose="02020603050405020304" pitchFamily="18" charset="0"/>
                          <a:cs typeface="Times New Roman" panose="02020603050405020304" pitchFamily="18" charset="0"/>
                        </a:rPr>
                        <a:t>Lượm</a:t>
                      </a:r>
                      <a:r>
                        <a:rPr lang="vi-VN" sz="2000" dirty="0">
                          <a:effectLst/>
                          <a:latin typeface="Times New Roman" panose="02020603050405020304" pitchFamily="18" charset="0"/>
                          <a:cs typeface="Times New Roman" panose="02020603050405020304" pitchFamily="18" charset="0"/>
                        </a:rPr>
                        <a:t> (Tố Hữu); </a:t>
                      </a:r>
                      <a:r>
                        <a:rPr lang="vi-VN" sz="2000" i="1" dirty="0">
                          <a:effectLst/>
                          <a:latin typeface="Times New Roman" panose="02020603050405020304" pitchFamily="18" charset="0"/>
                          <a:cs typeface="Times New Roman" panose="02020603050405020304" pitchFamily="18" charset="0"/>
                        </a:rPr>
                        <a:t>Gấu con chân vòng kiềng </a:t>
                      </a:r>
                      <a:r>
                        <a:rPr lang="vi-VN" sz="2000" dirty="0">
                          <a:effectLst/>
                          <a:latin typeface="Times New Roman" panose="02020603050405020304" pitchFamily="18" charset="0"/>
                          <a:cs typeface="Times New Roman" panose="02020603050405020304" pitchFamily="18" charset="0"/>
                        </a:rPr>
                        <a:t>(U - xa - chốp)</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0061230"/>
                  </a:ext>
                </a:extLst>
              </a:tr>
              <a:tr h="710043">
                <a:tc>
                  <a:txBody>
                    <a:bodyPr/>
                    <a:lstStyle/>
                    <a:p>
                      <a:pPr marL="0" marR="0">
                        <a:lnSpc>
                          <a:spcPct val="115000"/>
                        </a:lnSpc>
                        <a:spcBef>
                          <a:spcPts val="0"/>
                        </a:spcBef>
                        <a:spcAft>
                          <a:spcPts val="0"/>
                        </a:spcAft>
                      </a:pPr>
                      <a:r>
                        <a:rPr lang="vi-VN" sz="2000">
                          <a:effectLst/>
                          <a:latin typeface="Times New Roman" panose="02020603050405020304" pitchFamily="18" charset="0"/>
                          <a:cs typeface="Times New Roman" panose="02020603050405020304" pitchFamily="18" charset="0"/>
                        </a:rPr>
                        <a:t>Văn bản kí</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Trong lòng mẹ </a:t>
                      </a:r>
                      <a:r>
                        <a:rPr lang="vi-VN" sz="2000" dirty="0">
                          <a:effectLst/>
                          <a:latin typeface="Times New Roman" panose="02020603050405020304" pitchFamily="18" charset="0"/>
                          <a:cs typeface="Times New Roman" panose="02020603050405020304" pitchFamily="18" charset="0"/>
                        </a:rPr>
                        <a:t>(Nguyên Hồng); </a:t>
                      </a:r>
                      <a:r>
                        <a:rPr lang="vi-VN" sz="2000" i="1" dirty="0">
                          <a:effectLst/>
                          <a:latin typeface="Times New Roman" panose="02020603050405020304" pitchFamily="18" charset="0"/>
                          <a:cs typeface="Times New Roman" panose="02020603050405020304" pitchFamily="18" charset="0"/>
                        </a:rPr>
                        <a:t>Đồng Tháp Mười mùa nước nổi </a:t>
                      </a:r>
                      <a:r>
                        <a:rPr lang="vi-VN" sz="2000" dirty="0">
                          <a:effectLst/>
                          <a:latin typeface="Times New Roman" panose="02020603050405020304" pitchFamily="18" charset="0"/>
                          <a:cs typeface="Times New Roman" panose="02020603050405020304" pitchFamily="18" charset="0"/>
                        </a:rPr>
                        <a:t>(Văn Công Hùng); </a:t>
                      </a:r>
                      <a:r>
                        <a:rPr lang="vi-VN" sz="2000" i="1" dirty="0">
                          <a:effectLst/>
                          <a:latin typeface="Times New Roman" panose="02020603050405020304" pitchFamily="18" charset="0"/>
                          <a:cs typeface="Times New Roman" panose="02020603050405020304" pitchFamily="18" charset="0"/>
                        </a:rPr>
                        <a:t>Thời thơ ấu của Hon -đa </a:t>
                      </a:r>
                      <a:r>
                        <a:rPr lang="vi-VN" sz="2000" dirty="0">
                          <a:effectLst/>
                          <a:latin typeface="Times New Roman" panose="02020603050405020304" pitchFamily="18" charset="0"/>
                          <a:cs typeface="Times New Roman" panose="02020603050405020304" pitchFamily="18" charset="0"/>
                        </a:rPr>
                        <a:t>(Hon -đa Sô-i-chi-rô)</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2063476"/>
                  </a:ext>
                </a:extLst>
              </a:tr>
              <a:tr h="1597594">
                <a:tc>
                  <a:txBody>
                    <a:bodyPr/>
                    <a:lstStyle/>
                    <a:p>
                      <a:pPr marL="0" marR="0">
                        <a:lnSpc>
                          <a:spcPct val="115000"/>
                        </a:lnSpc>
                        <a:spcBef>
                          <a:spcPts val="0"/>
                        </a:spcBef>
                        <a:spcAft>
                          <a:spcPts val="0"/>
                        </a:spcAft>
                      </a:pPr>
                      <a:r>
                        <a:rPr lang="vi-VN" sz="2000">
                          <a:effectLst/>
                          <a:latin typeface="Times New Roman" panose="02020603050405020304" pitchFamily="18" charset="0"/>
                          <a:cs typeface="Times New Roman" panose="02020603050405020304" pitchFamily="18" charset="0"/>
                        </a:rPr>
                        <a:t>Văn bản nghị luận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Nguyên Hồng - nhà văn của những người cùng khổ</a:t>
                      </a:r>
                      <a:r>
                        <a:rPr lang="vi-VN" sz="2000" dirty="0">
                          <a:effectLst/>
                          <a:latin typeface="Times New Roman" panose="02020603050405020304" pitchFamily="18" charset="0"/>
                          <a:cs typeface="Times New Roman" panose="02020603050405020304" pitchFamily="18" charset="0"/>
                        </a:rPr>
                        <a:t> (Nguyễn Đăng Mạnh); </a:t>
                      </a:r>
                      <a:r>
                        <a:rPr lang="vi-VN" sz="2000" i="1" u="none" dirty="0">
                          <a:effectLst/>
                          <a:latin typeface="Times New Roman" panose="02020603050405020304" pitchFamily="18" charset="0"/>
                          <a:cs typeface="Times New Roman" panose="02020603050405020304" pitchFamily="18" charset="0"/>
                        </a:rPr>
                        <a:t>Vẻ đẹp của một bài ca dao</a:t>
                      </a:r>
                      <a:r>
                        <a:rPr lang="vi-VN" sz="2000" dirty="0">
                          <a:effectLst/>
                          <a:latin typeface="Times New Roman" panose="02020603050405020304" pitchFamily="18" charset="0"/>
                          <a:cs typeface="Times New Roman" panose="02020603050405020304" pitchFamily="18" charset="0"/>
                        </a:rPr>
                        <a:t> (Hoàng Tiến Tựu); </a:t>
                      </a:r>
                      <a:r>
                        <a:rPr lang="vi-VN" sz="2000" i="1" dirty="0">
                          <a:effectLst/>
                          <a:latin typeface="Times New Roman" panose="02020603050405020304" pitchFamily="18" charset="0"/>
                          <a:cs typeface="Times New Roman" panose="02020603050405020304" pitchFamily="18" charset="0"/>
                        </a:rPr>
                        <a:t>Thánh Gióng - tượng đài vĩnh cửu của lòng yêu nước </a:t>
                      </a:r>
                      <a:r>
                        <a:rPr lang="vi-VN" sz="2000" dirty="0">
                          <a:effectLst/>
                          <a:latin typeface="Times New Roman" panose="02020603050405020304" pitchFamily="18" charset="0"/>
                          <a:cs typeface="Times New Roman" panose="02020603050405020304" pitchFamily="18" charset="0"/>
                        </a:rPr>
                        <a:t>(Bùi Mạnh Nhị); </a:t>
                      </a:r>
                      <a:r>
                        <a:rPr lang="vi-VN" sz="2000" i="1" dirty="0">
                          <a:effectLst/>
                          <a:latin typeface="Times New Roman" panose="02020603050405020304" pitchFamily="18" charset="0"/>
                          <a:cs typeface="Times New Roman" panose="02020603050405020304" pitchFamily="18" charset="0"/>
                        </a:rPr>
                        <a:t>Vì sao chúng ta phải đối xử thân thiện với động vật</a:t>
                      </a:r>
                      <a:r>
                        <a:rPr lang="vi-VN" sz="2000" dirty="0">
                          <a:effectLst/>
                          <a:latin typeface="Times New Roman" panose="02020603050405020304" pitchFamily="18" charset="0"/>
                          <a:cs typeface="Times New Roman" panose="02020603050405020304" pitchFamily="18" charset="0"/>
                        </a:rPr>
                        <a:t>? (Kim Hạnh Bảo - Trần Nghị Du); </a:t>
                      </a:r>
                      <a:r>
                        <a:rPr lang="vi-VN" sz="2000" i="1" dirty="0">
                          <a:effectLst/>
                          <a:latin typeface="Times New Roman" panose="02020603050405020304" pitchFamily="18" charset="0"/>
                          <a:cs typeface="Times New Roman" panose="02020603050405020304" pitchFamily="18" charset="0"/>
                        </a:rPr>
                        <a:t>Khan hiếm nước ngọt </a:t>
                      </a:r>
                      <a:r>
                        <a:rPr lang="vi-VN" sz="2000" dirty="0">
                          <a:effectLst/>
                          <a:latin typeface="Times New Roman" panose="02020603050405020304" pitchFamily="18" charset="0"/>
                          <a:cs typeface="Times New Roman" panose="02020603050405020304" pitchFamily="18" charset="0"/>
                        </a:rPr>
                        <a:t>(Trịnh Văn),...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0303732"/>
                  </a:ext>
                </a:extLst>
              </a:tr>
              <a:tr h="1374801">
                <a:tc>
                  <a:txBody>
                    <a:bodyPr/>
                    <a:lstStyle/>
                    <a:p>
                      <a:pPr marL="0" marR="0">
                        <a:lnSpc>
                          <a:spcPct val="115000"/>
                        </a:lnSpc>
                        <a:spcBef>
                          <a:spcPts val="0"/>
                        </a:spcBef>
                        <a:spcAft>
                          <a:spcPts val="0"/>
                        </a:spcAft>
                      </a:pPr>
                      <a:r>
                        <a:rPr lang="vi-VN" sz="2000">
                          <a:effectLst/>
                          <a:latin typeface="Times New Roman" panose="02020603050405020304" pitchFamily="18" charset="0"/>
                          <a:cs typeface="Times New Roman" panose="02020603050405020304" pitchFamily="18" charset="0"/>
                        </a:rPr>
                        <a:t>Văn bản thông tin</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vi-VN" sz="2000" i="1" dirty="0">
                          <a:effectLst/>
                          <a:latin typeface="Times New Roman" panose="02020603050405020304" pitchFamily="18" charset="0"/>
                          <a:cs typeface="Times New Roman" panose="02020603050405020304" pitchFamily="18" charset="0"/>
                        </a:rPr>
                        <a:t>Hồ Chí Minh và “Tuyên ngôn độc lập</a:t>
                      </a:r>
                      <a:r>
                        <a:rPr lang="en-US" sz="2000" i="1" dirty="0">
                          <a:effectLst/>
                          <a:latin typeface="Times New Roman" panose="02020603050405020304" pitchFamily="18" charset="0"/>
                          <a:cs typeface="Times New Roman" panose="02020603050405020304" pitchFamily="18" charset="0"/>
                        </a:rPr>
                        <a:t>”</a:t>
                      </a:r>
                      <a:r>
                        <a:rPr lang="vi-VN" sz="2000" i="1" dirty="0">
                          <a:effectLst/>
                          <a:latin typeface="Times New Roman" panose="02020603050405020304" pitchFamily="18" charset="0"/>
                          <a:cs typeface="Times New Roman" panose="02020603050405020304" pitchFamily="18" charset="0"/>
                        </a:rPr>
                        <a:t> </a:t>
                      </a:r>
                      <a:r>
                        <a:rPr lang="en-US" sz="2000" i="0" baseline="0" dirty="0">
                          <a:effectLst/>
                          <a:latin typeface="Times New Roman" panose="02020603050405020304" pitchFamily="18" charset="0"/>
                          <a:cs typeface="Times New Roman" panose="02020603050405020304" pitchFamily="18" charset="0"/>
                        </a:rPr>
                        <a:t> (</a:t>
                      </a:r>
                      <a:r>
                        <a:rPr lang="vi-VN" sz="2000" dirty="0">
                          <a:effectLst/>
                          <a:latin typeface="Times New Roman" panose="02020603050405020304" pitchFamily="18" charset="0"/>
                          <a:cs typeface="Times New Roman" panose="02020603050405020304" pitchFamily="18" charset="0"/>
                        </a:rPr>
                        <a:t>Bùi Đình Phong); </a:t>
                      </a:r>
                      <a:r>
                        <a:rPr lang="vi-VN" sz="2000" i="1" dirty="0">
                          <a:effectLst/>
                          <a:latin typeface="Times New Roman" panose="02020603050405020304" pitchFamily="18" charset="0"/>
                          <a:cs typeface="Times New Roman" panose="02020603050405020304" pitchFamily="18" charset="0"/>
                        </a:rPr>
                        <a:t>Diễn biến chiến dịch Điện Biên Phủ; Phạm Tuyên và ca khúc mừng ngày chiến thắng </a:t>
                      </a:r>
                      <a:r>
                        <a:rPr lang="vi-VN" sz="2000" dirty="0">
                          <a:effectLst/>
                          <a:latin typeface="Times New Roman" panose="02020603050405020304" pitchFamily="18" charset="0"/>
                          <a:cs typeface="Times New Roman" panose="02020603050405020304" pitchFamily="18" charset="0"/>
                        </a:rPr>
                        <a:t>(Nguyệt Cát</a:t>
                      </a:r>
                      <a:r>
                        <a:rPr lang="vi-VN" sz="2000" i="1" dirty="0">
                          <a:effectLst/>
                          <a:latin typeface="Times New Roman" panose="02020603050405020304" pitchFamily="18" charset="0"/>
                          <a:cs typeface="Times New Roman" panose="02020603050405020304" pitchFamily="18" charset="0"/>
                        </a:rPr>
                        <a:t>); Điều gì giúp bóng đá Việt Nam chiến thắng?; Những phát minh tình cờ và bất ngờ; Giờ Trái Đất,...</a:t>
                      </a:r>
                      <a:endParaRPr lang="en-US" sz="20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671" marR="5167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2384594"/>
                  </a:ext>
                </a:extLst>
              </a:tr>
            </a:tbl>
          </a:graphicData>
        </a:graphic>
      </p:graphicFrame>
      <p:sp>
        <p:nvSpPr>
          <p:cNvPr id="4" name="Round Diagonal Corner Rectangle 3"/>
          <p:cNvSpPr/>
          <p:nvPr/>
        </p:nvSpPr>
        <p:spPr>
          <a:xfrm>
            <a:off x="1242646" y="171450"/>
            <a:ext cx="5636456" cy="659179"/>
          </a:xfrm>
          <a:prstGeom prst="round2Diag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tx1">
                    <a:lumMod val="95000"/>
                    <a:lumOff val="5000"/>
                  </a:schemeClr>
                </a:solidFill>
                <a:latin typeface="Times New Roman" panose="02020603050405020304" pitchFamily="18" charset="0"/>
                <a:cs typeface="Times New Roman" panose="02020603050405020304" pitchFamily="18" charset="0"/>
              </a:rPr>
              <a:t>1. Các thể loại văn bản đọc hiểu:</a:t>
            </a:r>
            <a:endParaRPr lang="en-US"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6838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1489</Words>
  <Application>Microsoft Office PowerPoint</Application>
  <PresentationFormat>Widescreen</PresentationFormat>
  <Paragraphs>137</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等线</vt:lpstr>
      <vt:lpstr>Arial</vt:lpstr>
      <vt:lpstr>Calibri</vt:lpstr>
      <vt:lpstr>Calibri Light</vt:lpstr>
      <vt:lpstr>Times New Roman</vt:lpstr>
      <vt:lpstr>Wingdings</vt:lpstr>
      <vt:lpstr>方正兰亭大黑_GBK</vt:lpstr>
      <vt:lpstr>Office Theme</vt:lpstr>
      <vt:lpstr>PowerPoint Presentation</vt:lpstr>
      <vt:lpstr>BÀI MỞ ĐẦU (NỘI DUNG VÀ CẤU TRÚC SÁCH NGỮ VĂN 6)</vt:lpstr>
      <vt:lpstr>HOẠT ĐỘNG KHỞI ĐỘNG</vt:lpstr>
      <vt:lpstr> Trước khi bước vào ngôi trường mới - trường Trung học cơ sở, em có tưởng tượng trong đầu về một môi trường học tập mới như thế nào? Em có cảm nhận ban đầu như thế nào về ngôi trường mà em đang theo học? </vt:lpstr>
      <vt:lpstr>PowerPoint Presentation</vt:lpstr>
      <vt:lpstr>PowerPoint Presentation</vt:lpstr>
      <vt:lpstr>Xem video Giới thiệu Sách giáo khoa Ngữ văn 6. </vt:lpstr>
      <vt:lpstr>PowerPoint Presentation</vt:lpstr>
      <vt:lpstr>PowerPoint Presentation</vt:lpstr>
      <vt:lpstr>PowerPoint Presentation</vt:lpstr>
      <vt:lpstr>PowerPoint Presentation</vt:lpstr>
      <vt:lpstr>PowerPoint Presentation</vt:lpstr>
      <vt:lpstr>CÁC KIỂU VĂN BẢN: </vt:lpstr>
      <vt:lpstr>PowerPoint Presentation</vt:lpstr>
      <vt:lpstr>PowerPoint Presentation</vt:lpstr>
      <vt:lpstr>TÌM HIỂU CẤU TRÚC CỦA SÁCH NGỮ VĂN 6</vt:lpstr>
      <vt:lpstr>PowerPoint Presentation</vt:lpstr>
      <vt:lpstr>HOẠT ĐỘNG VẬN DỤNG</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MỞ ĐẦU (NỘI DUNG VÀ CẤU TRÚC SÁCH NGỮ VĂN 6)</dc:title>
  <dc:creator>Admin</dc:creator>
  <cp:lastModifiedBy>Quách Nhàn</cp:lastModifiedBy>
  <cp:revision>23</cp:revision>
  <dcterms:created xsi:type="dcterms:W3CDTF">2021-06-28T13:51:56Z</dcterms:created>
  <dcterms:modified xsi:type="dcterms:W3CDTF">2024-08-12T09:19:26Z</dcterms:modified>
</cp:coreProperties>
</file>