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88825" cy="6858000"/>
  <p:notesSz cx="6858000" cy="91440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</p:embeddedFontLst>
  <p:defaultTextStyle>
    <a:defPPr>
      <a:defRPr lang="en-US"/>
    </a:defPPr>
    <a:lvl1pPr marL="0" algn="l" defTabSz="6094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304724" algn="l" defTabSz="6094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609448" algn="l" defTabSz="6094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914171" algn="l" defTabSz="6094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218895" algn="l" defTabSz="6094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1523619" algn="l" defTabSz="6094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1828343" algn="l" defTabSz="6094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2133067" algn="l" defTabSz="6094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2437790" algn="l" defTabSz="6094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40">
          <p15:clr>
            <a:srgbClr val="A4A3A4"/>
          </p15:clr>
        </p15:guide>
        <p15:guide id="2" pos="19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7" d="100"/>
          <a:sy n="67" d="100"/>
        </p:scale>
        <p:origin x="516" y="66"/>
      </p:cViewPr>
      <p:guideLst>
        <p:guide orient="horz" pos="1440"/>
        <p:guide pos="19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1F2925-D840-4216-ABBB-34AAA6147ACC}" type="datetimeFigureOut">
              <a:rPr lang="en-US" smtClean="0"/>
              <a:t>9/6/2024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D0DD85-6C77-4B4F-AE76-9B1D69AB4E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2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D0DD85-6C77-4B4F-AE76-9B1D69AB4E2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870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081" y="1420283"/>
            <a:ext cx="5180251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162" y="2590800"/>
            <a:ext cx="4266089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4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1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88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36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3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77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8449" y="183092"/>
            <a:ext cx="1371243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721" y="183092"/>
            <a:ext cx="4012155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416" y="2937934"/>
            <a:ext cx="5180251" cy="908050"/>
          </a:xfrm>
        </p:spPr>
        <p:txBody>
          <a:bodyPr anchor="t"/>
          <a:lstStyle>
            <a:lvl1pPr algn="l">
              <a:defRPr sz="27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416" y="1937809"/>
            <a:ext cx="5180251" cy="1000125"/>
          </a:xfrm>
        </p:spPr>
        <p:txBody>
          <a:bodyPr anchor="b"/>
          <a:lstStyle>
            <a:lvl1pPr marL="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1pPr>
            <a:lvl2pPr marL="30472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448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3pPr>
            <a:lvl4pPr marL="91417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21889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523619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828343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2133067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43779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721" y="1066800"/>
            <a:ext cx="2691699" cy="301730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3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7993" y="1066800"/>
            <a:ext cx="2691699" cy="301730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3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721" y="1023409"/>
            <a:ext cx="269275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724" indent="0">
              <a:buNone/>
              <a:defRPr sz="1300" b="1"/>
            </a:lvl2pPr>
            <a:lvl3pPr marL="609448" indent="0">
              <a:buNone/>
              <a:defRPr sz="1200" b="1"/>
            </a:lvl3pPr>
            <a:lvl4pPr marL="914171" indent="0">
              <a:buNone/>
              <a:defRPr sz="1100" b="1"/>
            </a:lvl4pPr>
            <a:lvl5pPr marL="1218895" indent="0">
              <a:buNone/>
              <a:defRPr sz="1100" b="1"/>
            </a:lvl5pPr>
            <a:lvl6pPr marL="1523619" indent="0">
              <a:buNone/>
              <a:defRPr sz="1100" b="1"/>
            </a:lvl6pPr>
            <a:lvl7pPr marL="1828343" indent="0">
              <a:buNone/>
              <a:defRPr sz="1100" b="1"/>
            </a:lvl7pPr>
            <a:lvl8pPr marL="2133067" indent="0">
              <a:buNone/>
              <a:defRPr sz="1100" b="1"/>
            </a:lvl8pPr>
            <a:lvl9pPr marL="2437790" indent="0">
              <a:buNone/>
              <a:defRPr sz="1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721" y="1449917"/>
            <a:ext cx="2692757" cy="2634192"/>
          </a:xfrm>
        </p:spPr>
        <p:txBody>
          <a:bodyPr/>
          <a:lstStyle>
            <a:lvl1pPr>
              <a:defRPr sz="1600"/>
            </a:lvl1pPr>
            <a:lvl2pPr>
              <a:defRPr sz="13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5877" y="1023409"/>
            <a:ext cx="2693815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724" indent="0">
              <a:buNone/>
              <a:defRPr sz="1300" b="1"/>
            </a:lvl2pPr>
            <a:lvl3pPr marL="609448" indent="0">
              <a:buNone/>
              <a:defRPr sz="1200" b="1"/>
            </a:lvl3pPr>
            <a:lvl4pPr marL="914171" indent="0">
              <a:buNone/>
              <a:defRPr sz="1100" b="1"/>
            </a:lvl4pPr>
            <a:lvl5pPr marL="1218895" indent="0">
              <a:buNone/>
              <a:defRPr sz="1100" b="1"/>
            </a:lvl5pPr>
            <a:lvl6pPr marL="1523619" indent="0">
              <a:buNone/>
              <a:defRPr sz="1100" b="1"/>
            </a:lvl6pPr>
            <a:lvl7pPr marL="1828343" indent="0">
              <a:buNone/>
              <a:defRPr sz="1100" b="1"/>
            </a:lvl7pPr>
            <a:lvl8pPr marL="2133067" indent="0">
              <a:buNone/>
              <a:defRPr sz="1100" b="1"/>
            </a:lvl8pPr>
            <a:lvl9pPr marL="2437790" indent="0">
              <a:buNone/>
              <a:defRPr sz="1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5877" y="1449917"/>
            <a:ext cx="2693815" cy="2634192"/>
          </a:xfrm>
        </p:spPr>
        <p:txBody>
          <a:bodyPr/>
          <a:lstStyle>
            <a:lvl1pPr>
              <a:defRPr sz="1600"/>
            </a:lvl1pPr>
            <a:lvl2pPr>
              <a:defRPr sz="13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721" y="182033"/>
            <a:ext cx="2005020" cy="774700"/>
          </a:xfrm>
        </p:spPr>
        <p:txBody>
          <a:bodyPr anchor="b"/>
          <a:lstStyle>
            <a:lvl1pPr algn="l">
              <a:defRPr sz="13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2746" y="182034"/>
            <a:ext cx="3406946" cy="3902075"/>
          </a:xfrm>
        </p:spPr>
        <p:txBody>
          <a:bodyPr/>
          <a:lstStyle>
            <a:lvl1pPr>
              <a:defRPr sz="2100"/>
            </a:lvl1pPr>
            <a:lvl2pPr>
              <a:defRPr sz="1900"/>
            </a:lvl2pPr>
            <a:lvl3pPr>
              <a:defRPr sz="16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21" y="956734"/>
            <a:ext cx="2005020" cy="3127375"/>
          </a:xfrm>
        </p:spPr>
        <p:txBody>
          <a:bodyPr/>
          <a:lstStyle>
            <a:lvl1pPr marL="0" indent="0">
              <a:buNone/>
              <a:defRPr sz="900"/>
            </a:lvl1pPr>
            <a:lvl2pPr marL="304724" indent="0">
              <a:buNone/>
              <a:defRPr sz="800"/>
            </a:lvl2pPr>
            <a:lvl3pPr marL="609448" indent="0">
              <a:buNone/>
              <a:defRPr sz="700"/>
            </a:lvl3pPr>
            <a:lvl4pPr marL="914171" indent="0">
              <a:buNone/>
              <a:defRPr sz="600"/>
            </a:lvl4pPr>
            <a:lvl5pPr marL="1218895" indent="0">
              <a:buNone/>
              <a:defRPr sz="600"/>
            </a:lvl5pPr>
            <a:lvl6pPr marL="1523619" indent="0">
              <a:buNone/>
              <a:defRPr sz="600"/>
            </a:lvl6pPr>
            <a:lvl7pPr marL="1828343" indent="0">
              <a:buNone/>
              <a:defRPr sz="600"/>
            </a:lvl7pPr>
            <a:lvl8pPr marL="2133067" indent="0">
              <a:buNone/>
              <a:defRPr sz="600"/>
            </a:lvl8pPr>
            <a:lvl9pPr marL="2437790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547" y="3200400"/>
            <a:ext cx="3656648" cy="377825"/>
          </a:xfrm>
        </p:spPr>
        <p:txBody>
          <a:bodyPr anchor="b"/>
          <a:lstStyle>
            <a:lvl1pPr algn="l">
              <a:defRPr sz="13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547" y="408517"/>
            <a:ext cx="3656648" cy="2743200"/>
          </a:xfrm>
        </p:spPr>
        <p:txBody>
          <a:bodyPr/>
          <a:lstStyle>
            <a:lvl1pPr marL="0" indent="0">
              <a:buNone/>
              <a:defRPr sz="2100"/>
            </a:lvl1pPr>
            <a:lvl2pPr marL="304724" indent="0">
              <a:buNone/>
              <a:defRPr sz="1900"/>
            </a:lvl2pPr>
            <a:lvl3pPr marL="609448" indent="0">
              <a:buNone/>
              <a:defRPr sz="1600"/>
            </a:lvl3pPr>
            <a:lvl4pPr marL="914171" indent="0">
              <a:buNone/>
              <a:defRPr sz="1300"/>
            </a:lvl4pPr>
            <a:lvl5pPr marL="1218895" indent="0">
              <a:buNone/>
              <a:defRPr sz="1300"/>
            </a:lvl5pPr>
            <a:lvl6pPr marL="1523619" indent="0">
              <a:buNone/>
              <a:defRPr sz="1300"/>
            </a:lvl6pPr>
            <a:lvl7pPr marL="1828343" indent="0">
              <a:buNone/>
              <a:defRPr sz="1300"/>
            </a:lvl7pPr>
            <a:lvl8pPr marL="2133067" indent="0">
              <a:buNone/>
              <a:defRPr sz="1300"/>
            </a:lvl8pPr>
            <a:lvl9pPr marL="2437790" indent="0">
              <a:buNone/>
              <a:defRPr sz="13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547" y="3578225"/>
            <a:ext cx="3656648" cy="536575"/>
          </a:xfrm>
        </p:spPr>
        <p:txBody>
          <a:bodyPr/>
          <a:lstStyle>
            <a:lvl1pPr marL="0" indent="0">
              <a:buNone/>
              <a:defRPr sz="900"/>
            </a:lvl1pPr>
            <a:lvl2pPr marL="304724" indent="0">
              <a:buNone/>
              <a:defRPr sz="800"/>
            </a:lvl2pPr>
            <a:lvl3pPr marL="609448" indent="0">
              <a:buNone/>
              <a:defRPr sz="700"/>
            </a:lvl3pPr>
            <a:lvl4pPr marL="914171" indent="0">
              <a:buNone/>
              <a:defRPr sz="600"/>
            </a:lvl4pPr>
            <a:lvl5pPr marL="1218895" indent="0">
              <a:buNone/>
              <a:defRPr sz="600"/>
            </a:lvl5pPr>
            <a:lvl6pPr marL="1523619" indent="0">
              <a:buNone/>
              <a:defRPr sz="600"/>
            </a:lvl6pPr>
            <a:lvl7pPr marL="1828343" indent="0">
              <a:buNone/>
              <a:defRPr sz="600"/>
            </a:lvl7pPr>
            <a:lvl8pPr marL="2133067" indent="0">
              <a:buNone/>
              <a:defRPr sz="600"/>
            </a:lvl8pPr>
            <a:lvl9pPr marL="2437790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721" y="183092"/>
            <a:ext cx="5484971" cy="762000"/>
          </a:xfrm>
          <a:prstGeom prst="rect">
            <a:avLst/>
          </a:prstGeom>
        </p:spPr>
        <p:txBody>
          <a:bodyPr vert="horz" lIns="60945" tIns="30472" rIns="60945" bIns="30472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721" y="1066800"/>
            <a:ext cx="5484971" cy="3017309"/>
          </a:xfrm>
          <a:prstGeom prst="rect">
            <a:avLst/>
          </a:prstGeom>
        </p:spPr>
        <p:txBody>
          <a:bodyPr vert="horz" lIns="60945" tIns="30472" rIns="60945" bIns="30472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720" y="4237567"/>
            <a:ext cx="1422030" cy="243417"/>
          </a:xfrm>
          <a:prstGeom prst="rect">
            <a:avLst/>
          </a:prstGeom>
        </p:spPr>
        <p:txBody>
          <a:bodyPr vert="horz" lIns="60945" tIns="30472" rIns="60945" bIns="30472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258" y="4237567"/>
            <a:ext cx="1929897" cy="243417"/>
          </a:xfrm>
          <a:prstGeom prst="rect">
            <a:avLst/>
          </a:prstGeom>
        </p:spPr>
        <p:txBody>
          <a:bodyPr vert="horz" lIns="60945" tIns="30472" rIns="60945" bIns="30472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7662" y="4237567"/>
            <a:ext cx="1422030" cy="243417"/>
          </a:xfrm>
          <a:prstGeom prst="rect">
            <a:avLst/>
          </a:prstGeom>
        </p:spPr>
        <p:txBody>
          <a:bodyPr vert="horz" lIns="60945" tIns="30472" rIns="60945" bIns="30472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defTabSz="609448" rtl="0" eaLnBrk="1" latinLnBrk="0" hangingPunct="1">
        <a:spcBef>
          <a:spcPct val="0"/>
        </a:spcBef>
        <a:buNone/>
        <a:defRPr sz="2900" kern="1200">
          <a:solidFill>
            <a:schemeClr val="tx1"/>
          </a:solidFill>
          <a:latin typeface="Arial" pitchFamily="34" charset="0"/>
          <a:ea typeface="+mj-ea"/>
          <a:cs typeface="+mj-cs"/>
        </a:defRPr>
      </a:lvl1pPr>
    </p:titleStyle>
    <p:bodyStyle>
      <a:lvl1pPr marL="228543" indent="-228543" algn="l" defTabSz="609448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Arial" pitchFamily="34" charset="0"/>
          <a:ea typeface="+mn-ea"/>
          <a:cs typeface="+mn-cs"/>
        </a:defRPr>
      </a:lvl1pPr>
      <a:lvl2pPr marL="495176" indent="-190452" algn="l" defTabSz="609448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chemeClr val="tx1"/>
          </a:solidFill>
          <a:latin typeface="Arial" pitchFamily="34" charset="0"/>
          <a:ea typeface="+mn-ea"/>
          <a:cs typeface="+mn-cs"/>
        </a:defRPr>
      </a:lvl2pPr>
      <a:lvl3pPr marL="761810" indent="-152362" algn="l" defTabSz="609448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Arial" pitchFamily="34" charset="0"/>
          <a:ea typeface="+mn-ea"/>
          <a:cs typeface="+mn-cs"/>
        </a:defRPr>
      </a:lvl3pPr>
      <a:lvl4pPr marL="1066533" indent="-152362" algn="l" defTabSz="609448" rtl="0" eaLnBrk="1" latinLnBrk="0" hangingPunct="1">
        <a:spcBef>
          <a:spcPct val="20000"/>
        </a:spcBef>
        <a:buFont typeface="Arial" pitchFamily="34" charset="0"/>
        <a:buChar char="–"/>
        <a:defRPr sz="1300" kern="1200">
          <a:solidFill>
            <a:schemeClr val="tx1"/>
          </a:solidFill>
          <a:latin typeface="Arial" pitchFamily="34" charset="0"/>
          <a:ea typeface="+mn-ea"/>
          <a:cs typeface="+mn-cs"/>
        </a:defRPr>
      </a:lvl4pPr>
      <a:lvl5pPr marL="1371257" indent="-152362" algn="l" defTabSz="609448" rtl="0" eaLnBrk="1" latinLnBrk="0" hangingPunct="1">
        <a:spcBef>
          <a:spcPct val="20000"/>
        </a:spcBef>
        <a:buFont typeface="Arial" pitchFamily="34" charset="0"/>
        <a:buChar char="»"/>
        <a:defRPr sz="1300" kern="1200">
          <a:solidFill>
            <a:schemeClr val="tx1"/>
          </a:solidFill>
          <a:latin typeface="Arial" pitchFamily="34" charset="0"/>
          <a:ea typeface="+mn-ea"/>
          <a:cs typeface="+mn-cs"/>
        </a:defRPr>
      </a:lvl5pPr>
      <a:lvl6pPr marL="1675981" indent="-152362" algn="l" defTabSz="609448" rtl="0" eaLnBrk="1" latinLnBrk="0" hangingPunct="1">
        <a:spcBef>
          <a:spcPct val="20000"/>
        </a:spcBef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80705" indent="-152362" algn="l" defTabSz="609448" rtl="0" eaLnBrk="1" latinLnBrk="0" hangingPunct="1">
        <a:spcBef>
          <a:spcPct val="20000"/>
        </a:spcBef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85429" indent="-152362" algn="l" defTabSz="609448" rtl="0" eaLnBrk="1" latinLnBrk="0" hangingPunct="1">
        <a:spcBef>
          <a:spcPct val="20000"/>
        </a:spcBef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590152" indent="-152362" algn="l" defTabSz="609448" rtl="0" eaLnBrk="1" latinLnBrk="0" hangingPunct="1">
        <a:spcBef>
          <a:spcPct val="20000"/>
        </a:spcBef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44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724" algn="l" defTabSz="60944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448" algn="l" defTabSz="60944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171" algn="l" defTabSz="60944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8895" algn="l" defTabSz="60944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3619" algn="l" defTabSz="60944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343" algn="l" defTabSz="60944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067" algn="l" defTabSz="60944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7790" algn="l" defTabSz="60944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2.svg"/><Relationship Id="rId7" Type="http://schemas.openxmlformats.org/officeDocument/2006/relationships/image" Target="../media/image1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9.sv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3" Type="http://schemas.openxmlformats.org/officeDocument/2006/relationships/image" Target="../media/image42.svg"/><Relationship Id="rId7" Type="http://schemas.openxmlformats.org/officeDocument/2006/relationships/image" Target="../media/image3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44.svg"/><Relationship Id="rId10" Type="http://schemas.openxmlformats.org/officeDocument/2006/relationships/image" Target="../media/image49.svg"/><Relationship Id="rId4" Type="http://schemas.openxmlformats.org/officeDocument/2006/relationships/image" Target="../media/image32.png"/><Relationship Id="rId9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57.svg"/><Relationship Id="rId3" Type="http://schemas.openxmlformats.org/officeDocument/2006/relationships/image" Target="../media/image42.svg"/><Relationship Id="rId7" Type="http://schemas.openxmlformats.org/officeDocument/2006/relationships/image" Target="../media/image53.svg"/><Relationship Id="rId12" Type="http://schemas.openxmlformats.org/officeDocument/2006/relationships/image" Target="../media/image4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55.svg"/><Relationship Id="rId5" Type="http://schemas.openxmlformats.org/officeDocument/2006/relationships/image" Target="../media/image51.svg"/><Relationship Id="rId15" Type="http://schemas.openxmlformats.org/officeDocument/2006/relationships/image" Target="../media/image59.svg"/><Relationship Id="rId10" Type="http://schemas.openxmlformats.org/officeDocument/2006/relationships/image" Target="../media/image39.png"/><Relationship Id="rId4" Type="http://schemas.openxmlformats.org/officeDocument/2006/relationships/image" Target="../media/image36.png"/><Relationship Id="rId9" Type="http://schemas.openxmlformats.org/officeDocument/2006/relationships/image" Target="../media/image16.svg"/><Relationship Id="rId1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2.svg"/><Relationship Id="rId7" Type="http://schemas.openxmlformats.org/officeDocument/2006/relationships/image" Target="../media/image63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61.svg"/><Relationship Id="rId4" Type="http://schemas.openxmlformats.org/officeDocument/2006/relationships/image" Target="../media/image42.png"/><Relationship Id="rId9" Type="http://schemas.openxmlformats.org/officeDocument/2006/relationships/image" Target="../media/image6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7" Type="http://schemas.openxmlformats.org/officeDocument/2006/relationships/image" Target="../media/image69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67.svg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2.svg"/><Relationship Id="rId7" Type="http://schemas.openxmlformats.org/officeDocument/2006/relationships/image" Target="../media/image73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7" Type="http://schemas.openxmlformats.org/officeDocument/2006/relationships/image" Target="../media/image5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76.svg"/><Relationship Id="rId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jpeg"/><Relationship Id="rId4" Type="http://schemas.openxmlformats.org/officeDocument/2006/relationships/image" Target="../media/image5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5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svg"/><Relationship Id="rId5" Type="http://schemas.openxmlformats.org/officeDocument/2006/relationships/image" Target="../media/image58.png"/><Relationship Id="rId4" Type="http://schemas.openxmlformats.org/officeDocument/2006/relationships/image" Target="../media/image4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sv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7.sv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14.pn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12" Type="http://schemas.openxmlformats.org/officeDocument/2006/relationships/image" Target="../media/image1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11" Type="http://schemas.openxmlformats.org/officeDocument/2006/relationships/image" Target="../media/image19.svg"/><Relationship Id="rId5" Type="http://schemas.openxmlformats.org/officeDocument/2006/relationships/image" Target="../media/image9.png"/><Relationship Id="rId10" Type="http://schemas.openxmlformats.org/officeDocument/2006/relationships/image" Target="../media/image12.png"/><Relationship Id="rId4" Type="http://schemas.openxmlformats.org/officeDocument/2006/relationships/image" Target="../media/image12.svg"/><Relationship Id="rId9" Type="http://schemas.openxmlformats.org/officeDocument/2006/relationships/image" Target="../media/image11.png"/><Relationship Id="rId1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32.svg"/><Relationship Id="rId3" Type="http://schemas.openxmlformats.org/officeDocument/2006/relationships/image" Target="../media/image5.svg"/><Relationship Id="rId7" Type="http://schemas.openxmlformats.org/officeDocument/2006/relationships/image" Target="../media/image26.svg"/><Relationship Id="rId12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30.svg"/><Relationship Id="rId5" Type="http://schemas.openxmlformats.org/officeDocument/2006/relationships/image" Target="../media/image24.svg"/><Relationship Id="rId10" Type="http://schemas.openxmlformats.org/officeDocument/2006/relationships/image" Target="../media/image20.png"/><Relationship Id="rId4" Type="http://schemas.openxmlformats.org/officeDocument/2006/relationships/image" Target="../media/image17.png"/><Relationship Id="rId9" Type="http://schemas.openxmlformats.org/officeDocument/2006/relationships/image" Target="../media/image28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5.svg"/><Relationship Id="rId7" Type="http://schemas.openxmlformats.org/officeDocument/2006/relationships/image" Target="../media/image2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8.svg"/><Relationship Id="rId10" Type="http://schemas.openxmlformats.org/officeDocument/2006/relationships/image" Target="../media/image37.sv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5.svg"/><Relationship Id="rId7" Type="http://schemas.openxmlformats.org/officeDocument/2006/relationships/image" Target="../media/image25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28.svg"/><Relationship Id="rId10" Type="http://schemas.openxmlformats.org/officeDocument/2006/relationships/image" Target="../media/image40.svg"/><Relationship Id="rId4" Type="http://schemas.openxmlformats.org/officeDocument/2006/relationships/image" Target="../media/image19.png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42.svg"/><Relationship Id="rId7" Type="http://schemas.openxmlformats.org/officeDocument/2006/relationships/image" Target="../media/image14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12.svg"/><Relationship Id="rId10" Type="http://schemas.openxmlformats.org/officeDocument/2006/relationships/image" Target="../media/image11.png"/><Relationship Id="rId4" Type="http://schemas.openxmlformats.org/officeDocument/2006/relationships/image" Target="../media/image28.png"/><Relationship Id="rId9" Type="http://schemas.openxmlformats.org/officeDocument/2006/relationships/image" Target="../media/image1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811" y="6172200"/>
            <a:ext cx="14429047" cy="2057400"/>
            <a:chOff x="0" y="0"/>
            <a:chExt cx="5701849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701849" cy="812800"/>
            </a:xfrm>
            <a:custGeom>
              <a:avLst/>
              <a:gdLst/>
              <a:ahLst/>
              <a:cxnLst/>
              <a:rect l="l" t="t" r="r" b="b"/>
              <a:pathLst>
                <a:path w="5701849" h="812800">
                  <a:moveTo>
                    <a:pt x="0" y="0"/>
                  </a:moveTo>
                  <a:lnTo>
                    <a:pt x="5701849" y="0"/>
                  </a:lnTo>
                  <a:lnTo>
                    <a:pt x="5701849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17502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2"/>
                </a:lnSpc>
                <a:spcBef>
                  <a:spcPct val="0"/>
                </a:spcBef>
              </a:pPr>
              <a:endParaRPr>
                <a:latin typeface="Arial" pitchFamily="34" charset="0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120111" y="-1371600"/>
            <a:ext cx="14429047" cy="2057400"/>
            <a:chOff x="0" y="0"/>
            <a:chExt cx="5701849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701849" cy="812800"/>
            </a:xfrm>
            <a:custGeom>
              <a:avLst/>
              <a:gdLst/>
              <a:ahLst/>
              <a:cxnLst/>
              <a:rect l="l" t="t" r="r" b="b"/>
              <a:pathLst>
                <a:path w="5701849" h="812800">
                  <a:moveTo>
                    <a:pt x="0" y="0"/>
                  </a:moveTo>
                  <a:lnTo>
                    <a:pt x="5701849" y="0"/>
                  </a:lnTo>
                  <a:lnTo>
                    <a:pt x="5701849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8037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2"/>
                </a:lnSpc>
                <a:spcBef>
                  <a:spcPct val="0"/>
                </a:spcBef>
              </a:pPr>
              <a:endParaRPr>
                <a:latin typeface="Arial" pitchFamily="34" charset="0"/>
              </a:endParaRPr>
            </a:p>
          </p:txBody>
        </p:sp>
      </p:grpSp>
      <p:sp>
        <p:nvSpPr>
          <p:cNvPr id="8" name="AutoShape 8"/>
          <p:cNvSpPr/>
          <p:nvPr/>
        </p:nvSpPr>
        <p:spPr>
          <a:xfrm>
            <a:off x="685621" y="1924511"/>
            <a:ext cx="3856621" cy="0"/>
          </a:xfrm>
          <a:prstGeom prst="line">
            <a:avLst/>
          </a:prstGeom>
          <a:ln w="95250" cap="flat">
            <a:solidFill>
              <a:srgbClr val="D61F27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AutoShape 9"/>
          <p:cNvSpPr/>
          <p:nvPr/>
        </p:nvSpPr>
        <p:spPr>
          <a:xfrm>
            <a:off x="649912" y="4685834"/>
            <a:ext cx="3856621" cy="0"/>
          </a:xfrm>
          <a:prstGeom prst="line">
            <a:avLst/>
          </a:prstGeom>
          <a:ln w="95250" cap="flat">
            <a:solidFill>
              <a:srgbClr val="D61F27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0" name="Group 10"/>
          <p:cNvGrpSpPr/>
          <p:nvPr/>
        </p:nvGrpSpPr>
        <p:grpSpPr>
          <a:xfrm>
            <a:off x="6094412" y="-1371600"/>
            <a:ext cx="14429047" cy="2057400"/>
            <a:chOff x="0" y="0"/>
            <a:chExt cx="5701849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701849" cy="812800"/>
            </a:xfrm>
            <a:custGeom>
              <a:avLst/>
              <a:gdLst/>
              <a:ahLst/>
              <a:cxnLst/>
              <a:rect l="l" t="t" r="r" b="b"/>
              <a:pathLst>
                <a:path w="5701849" h="812800">
                  <a:moveTo>
                    <a:pt x="0" y="0"/>
                  </a:moveTo>
                  <a:lnTo>
                    <a:pt x="5701849" y="0"/>
                  </a:lnTo>
                  <a:lnTo>
                    <a:pt x="5701849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2"/>
                </a:lnSpc>
                <a:spcBef>
                  <a:spcPct val="0"/>
                </a:spcBef>
              </a:pPr>
              <a:endParaRPr>
                <a:latin typeface="Arial" pitchFamily="34" charset="0"/>
              </a:endParaRP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6094412" y="6172200"/>
            <a:ext cx="14429047" cy="2057400"/>
            <a:chOff x="0" y="0"/>
            <a:chExt cx="5701849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5701849" cy="812800"/>
            </a:xfrm>
            <a:custGeom>
              <a:avLst/>
              <a:gdLst/>
              <a:ahLst/>
              <a:cxnLst/>
              <a:rect l="l" t="t" r="r" b="b"/>
              <a:pathLst>
                <a:path w="5701849" h="812800">
                  <a:moveTo>
                    <a:pt x="0" y="0"/>
                  </a:moveTo>
                  <a:lnTo>
                    <a:pt x="5701849" y="0"/>
                  </a:lnTo>
                  <a:lnTo>
                    <a:pt x="5701849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237952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2"/>
                </a:lnSpc>
                <a:spcBef>
                  <a:spcPct val="0"/>
                </a:spcBef>
              </a:pPr>
              <a:endParaRPr>
                <a:latin typeface="Arial" pitchFamily="34" charset="0"/>
              </a:endParaRPr>
            </a:p>
          </p:txBody>
        </p:sp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094413" y="685800"/>
            <a:ext cx="5728430" cy="5486400"/>
          </a:xfrm>
          <a:prstGeom prst="rect">
            <a:avLst/>
          </a:prstGeom>
        </p:spPr>
      </p:pic>
      <p:sp>
        <p:nvSpPr>
          <p:cNvPr id="17" name="TextBox 17"/>
          <p:cNvSpPr txBox="1"/>
          <p:nvPr/>
        </p:nvSpPr>
        <p:spPr>
          <a:xfrm>
            <a:off x="685622" y="2477511"/>
            <a:ext cx="3503790" cy="6553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599"/>
              </a:lnSpc>
            </a:pPr>
            <a:r>
              <a:rPr lang="en-US" sz="4000" b="1">
                <a:solidFill>
                  <a:srgbClr val="2952A1"/>
                </a:solidFill>
                <a:latin typeface="Arial" pitchFamily="34" charset="0"/>
              </a:rPr>
              <a:t>PHẦN 3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85621" y="3281939"/>
            <a:ext cx="4951591" cy="9830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97"/>
              </a:lnSpc>
            </a:pPr>
            <a:r>
              <a:rPr lang="en-US" sz="6000" b="1">
                <a:solidFill>
                  <a:srgbClr val="D61F27"/>
                </a:solidFill>
                <a:latin typeface="Arial" pitchFamily="34" charset="0"/>
              </a:rPr>
              <a:t>VẬT SỐNG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flipH="1">
            <a:off x="10760599" y="-129520"/>
            <a:ext cx="1485210" cy="1628052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 rot="25240">
            <a:off x="685486" y="1073104"/>
            <a:ext cx="10075248" cy="0"/>
          </a:xfrm>
          <a:prstGeom prst="line">
            <a:avLst/>
          </a:prstGeom>
          <a:ln w="47625" cap="flat">
            <a:solidFill>
              <a:srgbClr val="D61F27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685622" y="1319650"/>
            <a:ext cx="10075094" cy="1365066"/>
            <a:chOff x="0" y="0"/>
            <a:chExt cx="20155436" cy="2730133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20155436" cy="2730133"/>
              <a:chOff x="0" y="0"/>
              <a:chExt cx="3981321" cy="539285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3981321" cy="539285"/>
              </a:xfrm>
              <a:custGeom>
                <a:avLst/>
                <a:gdLst/>
                <a:ahLst/>
                <a:cxnLst/>
                <a:rect l="l" t="t" r="r" b="b"/>
                <a:pathLst>
                  <a:path w="3981321" h="539285">
                    <a:moveTo>
                      <a:pt x="3981321" y="0"/>
                    </a:moveTo>
                    <a:lnTo>
                      <a:pt x="0" y="0"/>
                    </a:lnTo>
                    <a:lnTo>
                      <a:pt x="0" y="351325"/>
                    </a:lnTo>
                    <a:lnTo>
                      <a:pt x="157480" y="351325"/>
                    </a:lnTo>
                    <a:lnTo>
                      <a:pt x="157480" y="539285"/>
                    </a:lnTo>
                    <a:lnTo>
                      <a:pt x="463550" y="351325"/>
                    </a:lnTo>
                    <a:lnTo>
                      <a:pt x="3981321" y="351325"/>
                    </a:lnTo>
                    <a:lnTo>
                      <a:pt x="3981321" y="0"/>
                    </a:lnTo>
                    <a:close/>
                  </a:path>
                </a:pathLst>
              </a:custGeom>
              <a:solidFill>
                <a:srgbClr val="FFDE59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38100"/>
                <a:ext cx="812800" cy="6604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772"/>
                  </a:lnSpc>
                  <a:spcBef>
                    <a:spcPct val="0"/>
                  </a:spcBef>
                </a:pPr>
                <a:endParaRPr b="1">
                  <a:latin typeface="Arial" pitchFamily="34" charset="0"/>
                </a:endParaRPr>
              </a:p>
            </p:txBody>
          </p:sp>
        </p:grpSp>
        <p:sp>
          <p:nvSpPr>
            <p:cNvPr id="8" name="TextBox 8"/>
            <p:cNvSpPr txBox="1"/>
            <p:nvPr/>
          </p:nvSpPr>
          <p:spPr>
            <a:xfrm>
              <a:off x="953378" y="453950"/>
              <a:ext cx="18248680" cy="7690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266"/>
                </a:lnSpc>
              </a:pPr>
              <a:r>
                <a:rPr lang="en-US" sz="2300" b="1">
                  <a:solidFill>
                    <a:srgbClr val="000000"/>
                  </a:solidFill>
                  <a:latin typeface="Arial" pitchFamily="34" charset="0"/>
                </a:rPr>
                <a:t>Cho biết mỗi cơ quan ở hình thuộc hệ cơ quan nào?</a:t>
              </a:r>
            </a:p>
          </p:txBody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685622" y="2862516"/>
            <a:ext cx="2288002" cy="2288598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1475256" y="5463282"/>
            <a:ext cx="708733" cy="708918"/>
            <a:chOff x="0" y="0"/>
            <a:chExt cx="1417836" cy="1417836"/>
          </a:xfrm>
        </p:grpSpPr>
        <p:grpSp>
          <p:nvGrpSpPr>
            <p:cNvPr id="11" name="Group 11"/>
            <p:cNvGrpSpPr/>
            <p:nvPr/>
          </p:nvGrpSpPr>
          <p:grpSpPr>
            <a:xfrm>
              <a:off x="0" y="0"/>
              <a:ext cx="1417836" cy="1417836"/>
              <a:chOff x="0" y="0"/>
              <a:chExt cx="812800" cy="8128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3989E"/>
              </a:solidFill>
            </p:spPr>
          </p:sp>
          <p:sp>
            <p:nvSpPr>
              <p:cNvPr id="13" name="TextBox 13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772"/>
                  </a:lnSpc>
                </a:pPr>
                <a:endParaRPr b="1">
                  <a:latin typeface="Arial" pitchFamily="34" charset="0"/>
                </a:endParaRPr>
              </a:p>
            </p:txBody>
          </p:sp>
        </p:grpSp>
        <p:sp>
          <p:nvSpPr>
            <p:cNvPr id="14" name="TextBox 14"/>
            <p:cNvSpPr txBox="1"/>
            <p:nvPr/>
          </p:nvSpPr>
          <p:spPr>
            <a:xfrm>
              <a:off x="0" y="230552"/>
              <a:ext cx="1417836" cy="8693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2"/>
                </a:lnSpc>
              </a:pPr>
              <a:r>
                <a:rPr lang="en-US" sz="2700" b="1">
                  <a:solidFill>
                    <a:srgbClr val="FFFFFF"/>
                  </a:solidFill>
                  <a:latin typeface="Arial" pitchFamily="34" charset="0"/>
                </a:rPr>
                <a:t>e</a:t>
              </a:r>
            </a:p>
          </p:txBody>
        </p:sp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3964735" y="2862516"/>
            <a:ext cx="1693121" cy="2288598"/>
          </a:xfrm>
          <a:prstGeom prst="rect">
            <a:avLst/>
          </a:prstGeom>
        </p:spPr>
      </p:pic>
      <p:grpSp>
        <p:nvGrpSpPr>
          <p:cNvPr id="16" name="Group 16"/>
          <p:cNvGrpSpPr/>
          <p:nvPr/>
        </p:nvGrpSpPr>
        <p:grpSpPr>
          <a:xfrm>
            <a:off x="4456929" y="5463282"/>
            <a:ext cx="708733" cy="708918"/>
            <a:chOff x="0" y="0"/>
            <a:chExt cx="1417836" cy="1417836"/>
          </a:xfrm>
        </p:grpSpPr>
        <p:grpSp>
          <p:nvGrpSpPr>
            <p:cNvPr id="17" name="Group 17"/>
            <p:cNvGrpSpPr/>
            <p:nvPr/>
          </p:nvGrpSpPr>
          <p:grpSpPr>
            <a:xfrm>
              <a:off x="0" y="0"/>
              <a:ext cx="1417836" cy="1417836"/>
              <a:chOff x="0" y="0"/>
              <a:chExt cx="812800" cy="81280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3989E"/>
              </a:solidFill>
            </p:spPr>
          </p:sp>
          <p:sp>
            <p:nvSpPr>
              <p:cNvPr id="19" name="TextBox 19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772"/>
                  </a:lnSpc>
                </a:pPr>
                <a:endParaRPr b="1">
                  <a:latin typeface="Arial" pitchFamily="34" charset="0"/>
                </a:endParaRPr>
              </a:p>
            </p:txBody>
          </p:sp>
        </p:grpSp>
        <p:sp>
          <p:nvSpPr>
            <p:cNvPr id="20" name="TextBox 20"/>
            <p:cNvSpPr txBox="1"/>
            <p:nvPr/>
          </p:nvSpPr>
          <p:spPr>
            <a:xfrm>
              <a:off x="0" y="230552"/>
              <a:ext cx="1417836" cy="8693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2"/>
                </a:lnSpc>
              </a:pPr>
              <a:r>
                <a:rPr lang="en-US" sz="2700" b="1">
                  <a:solidFill>
                    <a:srgbClr val="FFFFFF"/>
                  </a:solidFill>
                  <a:latin typeface="Arial" pitchFamily="34" charset="0"/>
                </a:rPr>
                <a:t>g</a:t>
              </a:r>
            </a:p>
          </p:txBody>
        </p:sp>
      </p:grpSp>
      <p:pic>
        <p:nvPicPr>
          <p:cNvPr id="21" name="Picture 21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6648967" y="2862516"/>
            <a:ext cx="2367919" cy="2288598"/>
          </a:xfrm>
          <a:prstGeom prst="rect">
            <a:avLst/>
          </a:prstGeom>
        </p:spPr>
      </p:pic>
      <p:grpSp>
        <p:nvGrpSpPr>
          <p:cNvPr id="22" name="Group 22"/>
          <p:cNvGrpSpPr/>
          <p:nvPr/>
        </p:nvGrpSpPr>
        <p:grpSpPr>
          <a:xfrm>
            <a:off x="7478560" y="5463282"/>
            <a:ext cx="708733" cy="708918"/>
            <a:chOff x="0" y="0"/>
            <a:chExt cx="1417836" cy="1417836"/>
          </a:xfrm>
        </p:grpSpPr>
        <p:grpSp>
          <p:nvGrpSpPr>
            <p:cNvPr id="23" name="Group 23"/>
            <p:cNvGrpSpPr/>
            <p:nvPr/>
          </p:nvGrpSpPr>
          <p:grpSpPr>
            <a:xfrm>
              <a:off x="0" y="0"/>
              <a:ext cx="1417836" cy="1417836"/>
              <a:chOff x="0" y="0"/>
              <a:chExt cx="812800" cy="812800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3989E"/>
              </a:solidFill>
            </p:spPr>
          </p:sp>
          <p:sp>
            <p:nvSpPr>
              <p:cNvPr id="25" name="TextBox 25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772"/>
                  </a:lnSpc>
                </a:pPr>
                <a:endParaRPr b="1">
                  <a:latin typeface="Arial" pitchFamily="34" charset="0"/>
                </a:endParaRPr>
              </a:p>
            </p:txBody>
          </p:sp>
        </p:grpSp>
        <p:sp>
          <p:nvSpPr>
            <p:cNvPr id="26" name="TextBox 26"/>
            <p:cNvSpPr txBox="1"/>
            <p:nvPr/>
          </p:nvSpPr>
          <p:spPr>
            <a:xfrm>
              <a:off x="0" y="230552"/>
              <a:ext cx="1417836" cy="8693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2"/>
                </a:lnSpc>
              </a:pPr>
              <a:r>
                <a:rPr lang="en-US" sz="2700" b="1">
                  <a:solidFill>
                    <a:srgbClr val="FFFFFF"/>
                  </a:solidFill>
                  <a:latin typeface="Arial" pitchFamily="34" charset="0"/>
                </a:rPr>
                <a:t>h</a:t>
              </a:r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685579" y="463314"/>
            <a:ext cx="6754333" cy="384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66"/>
              </a:lnSpc>
              <a:spcBef>
                <a:spcPct val="0"/>
              </a:spcBef>
            </a:pPr>
            <a:r>
              <a:rPr lang="en-US" sz="2300" b="1">
                <a:solidFill>
                  <a:srgbClr val="2952A1"/>
                </a:solidFill>
                <a:latin typeface="Arial" pitchFamily="34" charset="0"/>
              </a:rPr>
              <a:t>II. CÁC CƠ QUAN TRONG CƠ THỂ</a:t>
            </a:r>
          </a:p>
        </p:txBody>
      </p:sp>
      <p:grpSp>
        <p:nvGrpSpPr>
          <p:cNvPr id="28" name="Group 28"/>
          <p:cNvGrpSpPr/>
          <p:nvPr/>
        </p:nvGrpSpPr>
        <p:grpSpPr>
          <a:xfrm>
            <a:off x="10007228" y="2862516"/>
            <a:ext cx="1535821" cy="3309685"/>
            <a:chOff x="0" y="0"/>
            <a:chExt cx="3072442" cy="6619369"/>
          </a:xfrm>
        </p:grpSpPr>
        <p:pic>
          <p:nvPicPr>
            <p:cNvPr id="29" name="Picture 29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>
            <a:xfrm>
              <a:off x="0" y="0"/>
              <a:ext cx="3072442" cy="4577195"/>
            </a:xfrm>
            <a:prstGeom prst="rect">
              <a:avLst/>
            </a:prstGeom>
          </p:spPr>
        </p:pic>
        <p:grpSp>
          <p:nvGrpSpPr>
            <p:cNvPr id="30" name="Group 30"/>
            <p:cNvGrpSpPr/>
            <p:nvPr/>
          </p:nvGrpSpPr>
          <p:grpSpPr>
            <a:xfrm>
              <a:off x="827303" y="5201533"/>
              <a:ext cx="1417836" cy="1417836"/>
              <a:chOff x="0" y="0"/>
              <a:chExt cx="812800" cy="812800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3989E"/>
              </a:solidFill>
            </p:spPr>
          </p:sp>
          <p:sp>
            <p:nvSpPr>
              <p:cNvPr id="32" name="TextBox 32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772"/>
                  </a:lnSpc>
                </a:pPr>
                <a:endParaRPr b="1">
                  <a:latin typeface="Arial" pitchFamily="34" charset="0"/>
                </a:endParaRPr>
              </a:p>
            </p:txBody>
          </p:sp>
        </p:grpSp>
        <p:sp>
          <p:nvSpPr>
            <p:cNvPr id="33" name="TextBox 33"/>
            <p:cNvSpPr txBox="1"/>
            <p:nvPr/>
          </p:nvSpPr>
          <p:spPr>
            <a:xfrm>
              <a:off x="827303" y="5432083"/>
              <a:ext cx="1417835" cy="8693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2"/>
                </a:lnSpc>
              </a:pPr>
              <a:r>
                <a:rPr lang="en-US" sz="2700" b="1">
                  <a:solidFill>
                    <a:srgbClr val="FFFFFF"/>
                  </a:solidFill>
                  <a:latin typeface="Arial" pitchFamily="34" charset="0"/>
                </a:rPr>
                <a:t>i</a:t>
              </a:r>
            </a:p>
          </p:txBody>
        </p: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flipH="1">
            <a:off x="10760599" y="-129520"/>
            <a:ext cx="1485210" cy="1628052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 rot="25240">
            <a:off x="685486" y="1073104"/>
            <a:ext cx="10075248" cy="0"/>
          </a:xfrm>
          <a:prstGeom prst="line">
            <a:avLst/>
          </a:prstGeom>
          <a:ln w="47625" cap="flat">
            <a:solidFill>
              <a:srgbClr val="D61F27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685622" y="1319649"/>
            <a:ext cx="10075094" cy="1777816"/>
            <a:chOff x="0" y="0"/>
            <a:chExt cx="20155436" cy="3555633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20155436" cy="3555633"/>
              <a:chOff x="0" y="0"/>
              <a:chExt cx="3981321" cy="702347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3981321" cy="702347"/>
              </a:xfrm>
              <a:custGeom>
                <a:avLst/>
                <a:gdLst/>
                <a:ahLst/>
                <a:cxnLst/>
                <a:rect l="l" t="t" r="r" b="b"/>
                <a:pathLst>
                  <a:path w="3981321" h="702347">
                    <a:moveTo>
                      <a:pt x="3981321" y="0"/>
                    </a:moveTo>
                    <a:lnTo>
                      <a:pt x="0" y="0"/>
                    </a:lnTo>
                    <a:lnTo>
                      <a:pt x="0" y="514387"/>
                    </a:lnTo>
                    <a:lnTo>
                      <a:pt x="157480" y="514387"/>
                    </a:lnTo>
                    <a:lnTo>
                      <a:pt x="157480" y="702347"/>
                    </a:lnTo>
                    <a:lnTo>
                      <a:pt x="463550" y="514387"/>
                    </a:lnTo>
                    <a:lnTo>
                      <a:pt x="3981321" y="514387"/>
                    </a:lnTo>
                    <a:lnTo>
                      <a:pt x="3981321" y="0"/>
                    </a:lnTo>
                    <a:close/>
                  </a:path>
                </a:pathLst>
              </a:custGeom>
              <a:solidFill>
                <a:srgbClr val="FFDE59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38100"/>
                <a:ext cx="812800" cy="6604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ct val="120000"/>
                  </a:lnSpc>
                  <a:spcBef>
                    <a:spcPct val="0"/>
                  </a:spcBef>
                </a:pPr>
                <a:endParaRPr b="1">
                  <a:latin typeface="Arial" pitchFamily="34" charset="0"/>
                </a:endParaRPr>
              </a:p>
            </p:txBody>
          </p:sp>
        </p:grpSp>
        <p:sp>
          <p:nvSpPr>
            <p:cNvPr id="8" name="TextBox 8"/>
            <p:cNvSpPr txBox="1"/>
            <p:nvPr/>
          </p:nvSpPr>
          <p:spPr>
            <a:xfrm>
              <a:off x="953378" y="453950"/>
              <a:ext cx="18248680" cy="16154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sz="2300" b="1">
                  <a:solidFill>
                    <a:srgbClr val="000000"/>
                  </a:solidFill>
                  <a:latin typeface="Arial" pitchFamily="34" charset="0"/>
                </a:rPr>
                <a:t>Dựa vào bảng trong SGK, nêu tên và chức năng chính của các cơ quan. Từ đó, nêu khái quát chức năng của mỗi hệ cơ quan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85505" y="3847250"/>
            <a:ext cx="2683890" cy="1277177"/>
            <a:chOff x="0" y="0"/>
            <a:chExt cx="1060578" cy="50456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60578" cy="504564"/>
            </a:xfrm>
            <a:custGeom>
              <a:avLst/>
              <a:gdLst/>
              <a:ahLst/>
              <a:cxnLst/>
              <a:rect l="l" t="t" r="r" b="b"/>
              <a:pathLst>
                <a:path w="1060578" h="504564">
                  <a:moveTo>
                    <a:pt x="0" y="0"/>
                  </a:moveTo>
                  <a:lnTo>
                    <a:pt x="1060578" y="0"/>
                  </a:lnTo>
                  <a:lnTo>
                    <a:pt x="1060578" y="504564"/>
                  </a:lnTo>
                  <a:lnTo>
                    <a:pt x="0" y="504564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2"/>
                </a:lnSpc>
              </a:pPr>
              <a:endParaRPr b="1">
                <a:latin typeface="Arial" pitchFamily="34" charset="0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7923015" y="2998834"/>
            <a:ext cx="2837584" cy="2500484"/>
            <a:chOff x="0" y="-66674"/>
            <a:chExt cx="5676647" cy="5000968"/>
          </a:xfrm>
        </p:grpSpPr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0" y="880373"/>
              <a:ext cx="2632142" cy="4053921"/>
            </a:xfrm>
            <a:prstGeom prst="rect">
              <a:avLst/>
            </a:prstGeom>
          </p:spPr>
        </p:pic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2899711" y="880373"/>
              <a:ext cx="2776936" cy="4053921"/>
            </a:xfrm>
            <a:prstGeom prst="rect">
              <a:avLst/>
            </a:prstGeom>
          </p:spPr>
        </p:pic>
        <p:sp>
          <p:nvSpPr>
            <p:cNvPr id="15" name="TextBox 15"/>
            <p:cNvSpPr txBox="1"/>
            <p:nvPr/>
          </p:nvSpPr>
          <p:spPr>
            <a:xfrm>
              <a:off x="1292767" y="-66674"/>
              <a:ext cx="3091115" cy="7690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66"/>
                </a:lnSpc>
              </a:pPr>
              <a:r>
                <a:rPr lang="en-US" sz="2300" b="1" i="1">
                  <a:solidFill>
                    <a:srgbClr val="000000"/>
                  </a:solidFill>
                  <a:latin typeface="Arial" pitchFamily="34" charset="0"/>
                </a:rPr>
                <a:t>Cơ vân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4214324" y="2865714"/>
            <a:ext cx="2745916" cy="2568575"/>
            <a:chOff x="0" y="-66676"/>
            <a:chExt cx="5493263" cy="5137149"/>
          </a:xfrm>
        </p:grpSpPr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0" y="973206"/>
              <a:ext cx="3091115" cy="4053921"/>
            </a:xfrm>
            <a:prstGeom prst="rect">
              <a:avLst/>
            </a:prstGeom>
          </p:spPr>
        </p:pic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rcRect/>
            <a:stretch>
              <a:fillRect/>
            </a:stretch>
          </p:blipFill>
          <p:spPr>
            <a:xfrm>
              <a:off x="3260252" y="973206"/>
              <a:ext cx="2233011" cy="4097267"/>
            </a:xfrm>
            <a:prstGeom prst="rect">
              <a:avLst/>
            </a:prstGeom>
          </p:spPr>
        </p:pic>
        <p:sp>
          <p:nvSpPr>
            <p:cNvPr id="19" name="TextBox 19"/>
            <p:cNvSpPr txBox="1"/>
            <p:nvPr/>
          </p:nvSpPr>
          <p:spPr>
            <a:xfrm>
              <a:off x="1201075" y="-66676"/>
              <a:ext cx="3091115" cy="7690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66"/>
                </a:lnSpc>
              </a:pPr>
              <a:r>
                <a:rPr lang="en-US" sz="2300" b="1" i="1">
                  <a:solidFill>
                    <a:srgbClr val="000000"/>
                  </a:solidFill>
                  <a:latin typeface="Arial" pitchFamily="34" charset="0"/>
                </a:rPr>
                <a:t>Xương</a:t>
              </a:r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685505" y="4264646"/>
            <a:ext cx="2683890" cy="384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66"/>
              </a:lnSpc>
            </a:pPr>
            <a:r>
              <a:rPr lang="en-US" sz="2300" b="1">
                <a:solidFill>
                  <a:srgbClr val="D61F27"/>
                </a:solidFill>
                <a:latin typeface="Arial" pitchFamily="34" charset="0"/>
              </a:rPr>
              <a:t>Hệ vận động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85579" y="463314"/>
            <a:ext cx="6754333" cy="384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66"/>
              </a:lnSpc>
              <a:spcBef>
                <a:spcPct val="0"/>
              </a:spcBef>
            </a:pPr>
            <a:r>
              <a:rPr lang="en-US" sz="2300" b="1">
                <a:solidFill>
                  <a:srgbClr val="2952A1"/>
                </a:solidFill>
                <a:latin typeface="Arial" pitchFamily="34" charset="0"/>
              </a:rPr>
              <a:t>II. CÁC CƠ QUAN TRONG CƠ THỂ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4010577" y="5744634"/>
            <a:ext cx="3153409" cy="8077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66"/>
              </a:lnSpc>
              <a:spcBef>
                <a:spcPct val="0"/>
              </a:spcBef>
            </a:pPr>
            <a:r>
              <a:rPr lang="en-US" sz="2300" b="1" i="1">
                <a:solidFill>
                  <a:srgbClr val="000000"/>
                </a:solidFill>
                <a:latin typeface="Arial" pitchFamily="34" charset="0"/>
              </a:rPr>
              <a:t>Nâng đỡ, tạo hình dáng, vận động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7637970" y="5951009"/>
            <a:ext cx="3638042" cy="423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66"/>
              </a:lnSpc>
              <a:spcBef>
                <a:spcPct val="0"/>
              </a:spcBef>
            </a:pPr>
            <a:r>
              <a:rPr lang="en-US" sz="2300" b="1" i="1">
                <a:solidFill>
                  <a:srgbClr val="000000"/>
                </a:solidFill>
                <a:latin typeface="Arial" pitchFamily="34" charset="0"/>
              </a:rPr>
              <a:t>Tạo hình dáng, vận động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flipH="1">
            <a:off x="10760599" y="-129520"/>
            <a:ext cx="1485210" cy="1628052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 rot="25240">
            <a:off x="685486" y="1073104"/>
            <a:ext cx="10075248" cy="0"/>
          </a:xfrm>
          <a:prstGeom prst="line">
            <a:avLst/>
          </a:prstGeom>
          <a:ln w="47625" cap="flat">
            <a:solidFill>
              <a:srgbClr val="D61F27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9" name="Group 9"/>
          <p:cNvGrpSpPr/>
          <p:nvPr/>
        </p:nvGrpSpPr>
        <p:grpSpPr>
          <a:xfrm>
            <a:off x="685505" y="3847250"/>
            <a:ext cx="2683890" cy="1277177"/>
            <a:chOff x="0" y="0"/>
            <a:chExt cx="1060578" cy="50456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60578" cy="504564"/>
            </a:xfrm>
            <a:custGeom>
              <a:avLst/>
              <a:gdLst/>
              <a:ahLst/>
              <a:cxnLst/>
              <a:rect l="l" t="t" r="r" b="b"/>
              <a:pathLst>
                <a:path w="1060578" h="504564">
                  <a:moveTo>
                    <a:pt x="0" y="0"/>
                  </a:moveTo>
                  <a:lnTo>
                    <a:pt x="1060578" y="0"/>
                  </a:lnTo>
                  <a:lnTo>
                    <a:pt x="1060578" y="504564"/>
                  </a:lnTo>
                  <a:lnTo>
                    <a:pt x="0" y="504564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2"/>
                </a:lnSpc>
              </a:pPr>
              <a:endParaRPr b="1">
                <a:latin typeface="Arial" pitchFamily="34" charset="0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3927872" y="3385654"/>
            <a:ext cx="3159263" cy="2048633"/>
            <a:chOff x="0" y="0"/>
            <a:chExt cx="6320172" cy="4097267"/>
          </a:xfrm>
        </p:grpSpPr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654272" cy="4097267"/>
            </a:xfrm>
            <a:prstGeom prst="rect">
              <a:avLst/>
            </a:prstGeom>
          </p:spPr>
        </p:pic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1848393" y="0"/>
              <a:ext cx="4471778" cy="4097267"/>
            </a:xfrm>
            <a:prstGeom prst="rect">
              <a:avLst/>
            </a:prstGeom>
          </p:spPr>
        </p:pic>
      </p:grpSp>
      <p:grpSp>
        <p:nvGrpSpPr>
          <p:cNvPr id="15" name="Group 15"/>
          <p:cNvGrpSpPr/>
          <p:nvPr/>
        </p:nvGrpSpPr>
        <p:grpSpPr>
          <a:xfrm>
            <a:off x="8208746" y="3097465"/>
            <a:ext cx="3145953" cy="2957856"/>
            <a:chOff x="0" y="0"/>
            <a:chExt cx="6293545" cy="5915712"/>
          </a:xfrm>
        </p:grpSpPr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rcRect/>
            <a:stretch>
              <a:fillRect/>
            </a:stretch>
          </p:blipFill>
          <p:spPr>
            <a:xfrm>
              <a:off x="0" y="900985"/>
              <a:ext cx="2427959" cy="2145709"/>
            </a:xfrm>
            <a:prstGeom prst="rect">
              <a:avLst/>
            </a:prstGeom>
          </p:spPr>
        </p:pic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2655592" y="0"/>
              <a:ext cx="3368143" cy="3368143"/>
            </a:xfrm>
            <a:prstGeom prst="rect">
              <a:avLst/>
            </a:prstGeom>
          </p:spPr>
        </p:pic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965945" y="3368143"/>
              <a:ext cx="2274815" cy="2274815"/>
            </a:xfrm>
            <a:prstGeom prst="rect">
              <a:avLst/>
            </a:prstGeom>
          </p:spPr>
        </p:pic>
        <p:pic>
          <p:nvPicPr>
            <p:cNvPr id="19" name="Picture 19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3240760" y="2862927"/>
              <a:ext cx="3052785" cy="3052785"/>
            </a:xfrm>
            <a:prstGeom prst="rect">
              <a:avLst/>
            </a:prstGeom>
          </p:spPr>
        </p:pic>
      </p:grpSp>
      <p:sp>
        <p:nvSpPr>
          <p:cNvPr id="20" name="TextBox 20"/>
          <p:cNvSpPr txBox="1"/>
          <p:nvPr/>
        </p:nvSpPr>
        <p:spPr>
          <a:xfrm>
            <a:off x="4331399" y="2876274"/>
            <a:ext cx="2352209" cy="384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66"/>
              </a:lnSpc>
            </a:pPr>
            <a:r>
              <a:rPr lang="en-US" sz="2300" b="1" i="1">
                <a:solidFill>
                  <a:srgbClr val="000000"/>
                </a:solidFill>
                <a:latin typeface="Arial" pitchFamily="34" charset="0"/>
              </a:rPr>
              <a:t>Ống tiêu hóa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85622" y="4264646"/>
            <a:ext cx="2683774" cy="384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66"/>
              </a:lnSpc>
            </a:pPr>
            <a:r>
              <a:rPr lang="en-US" sz="2300" b="1">
                <a:solidFill>
                  <a:srgbClr val="D61F27"/>
                </a:solidFill>
                <a:latin typeface="Arial" pitchFamily="34" charset="0"/>
              </a:rPr>
              <a:t>Hệ tiêu hóa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812364" y="5744634"/>
            <a:ext cx="4856094" cy="8077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66"/>
              </a:lnSpc>
              <a:spcBef>
                <a:spcPct val="0"/>
              </a:spcBef>
            </a:pPr>
            <a:r>
              <a:rPr lang="en-US" sz="2300" b="1" i="1">
                <a:solidFill>
                  <a:srgbClr val="000000"/>
                </a:solidFill>
                <a:latin typeface="Arial" pitchFamily="34" charset="0"/>
              </a:rPr>
              <a:t>Tiêu hóa thức ăn, vận chuyển thức ăn, hấp thu chất dinh dưỡng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8605618" y="2876274"/>
            <a:ext cx="2352209" cy="384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66"/>
              </a:lnSpc>
            </a:pPr>
            <a:r>
              <a:rPr lang="en-US" sz="2300" b="1" i="1">
                <a:solidFill>
                  <a:srgbClr val="000000"/>
                </a:solidFill>
                <a:latin typeface="Arial" pitchFamily="34" charset="0"/>
              </a:rPr>
              <a:t>Tuyến tiêu hóa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7259919" y="6125172"/>
            <a:ext cx="5043604" cy="384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66"/>
              </a:lnSpc>
              <a:spcBef>
                <a:spcPct val="0"/>
              </a:spcBef>
            </a:pPr>
            <a:r>
              <a:rPr lang="en-US" sz="2300" b="1" i="1">
                <a:solidFill>
                  <a:srgbClr val="000000"/>
                </a:solidFill>
                <a:latin typeface="Arial" pitchFamily="34" charset="0"/>
              </a:rPr>
              <a:t>Tiết enzyme, dịch tiêu hóa</a:t>
            </a:r>
          </a:p>
        </p:txBody>
      </p:sp>
      <p:grpSp>
        <p:nvGrpSpPr>
          <p:cNvPr id="26" name="Group 4"/>
          <p:cNvGrpSpPr/>
          <p:nvPr/>
        </p:nvGrpSpPr>
        <p:grpSpPr>
          <a:xfrm>
            <a:off x="685622" y="1319649"/>
            <a:ext cx="10075094" cy="1777816"/>
            <a:chOff x="0" y="0"/>
            <a:chExt cx="20155436" cy="3555633"/>
          </a:xfrm>
        </p:grpSpPr>
        <p:grpSp>
          <p:nvGrpSpPr>
            <p:cNvPr id="27" name="Group 5"/>
            <p:cNvGrpSpPr/>
            <p:nvPr/>
          </p:nvGrpSpPr>
          <p:grpSpPr>
            <a:xfrm>
              <a:off x="0" y="0"/>
              <a:ext cx="20155436" cy="3555633"/>
              <a:chOff x="0" y="0"/>
              <a:chExt cx="3981321" cy="702347"/>
            </a:xfrm>
          </p:grpSpPr>
          <p:sp>
            <p:nvSpPr>
              <p:cNvPr id="29" name="Freeform 6"/>
              <p:cNvSpPr/>
              <p:nvPr/>
            </p:nvSpPr>
            <p:spPr>
              <a:xfrm>
                <a:off x="0" y="0"/>
                <a:ext cx="3981321" cy="702347"/>
              </a:xfrm>
              <a:custGeom>
                <a:avLst/>
                <a:gdLst/>
                <a:ahLst/>
                <a:cxnLst/>
                <a:rect l="l" t="t" r="r" b="b"/>
                <a:pathLst>
                  <a:path w="3981321" h="702347">
                    <a:moveTo>
                      <a:pt x="3981321" y="0"/>
                    </a:moveTo>
                    <a:lnTo>
                      <a:pt x="0" y="0"/>
                    </a:lnTo>
                    <a:lnTo>
                      <a:pt x="0" y="514387"/>
                    </a:lnTo>
                    <a:lnTo>
                      <a:pt x="157480" y="514387"/>
                    </a:lnTo>
                    <a:lnTo>
                      <a:pt x="157480" y="702347"/>
                    </a:lnTo>
                    <a:lnTo>
                      <a:pt x="463550" y="514387"/>
                    </a:lnTo>
                    <a:lnTo>
                      <a:pt x="3981321" y="514387"/>
                    </a:lnTo>
                    <a:lnTo>
                      <a:pt x="3981321" y="0"/>
                    </a:lnTo>
                    <a:close/>
                  </a:path>
                </a:pathLst>
              </a:custGeom>
              <a:solidFill>
                <a:srgbClr val="FFDE59"/>
              </a:solidFill>
            </p:spPr>
          </p:sp>
          <p:sp>
            <p:nvSpPr>
              <p:cNvPr id="30" name="TextBox 7"/>
              <p:cNvSpPr txBox="1"/>
              <p:nvPr/>
            </p:nvSpPr>
            <p:spPr>
              <a:xfrm>
                <a:off x="0" y="-38100"/>
                <a:ext cx="812800" cy="6604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ct val="120000"/>
                  </a:lnSpc>
                  <a:spcBef>
                    <a:spcPct val="0"/>
                  </a:spcBef>
                </a:pPr>
                <a:endParaRPr b="1">
                  <a:latin typeface="Arial" pitchFamily="34" charset="0"/>
                </a:endParaRPr>
              </a:p>
            </p:txBody>
          </p:sp>
        </p:grpSp>
        <p:sp>
          <p:nvSpPr>
            <p:cNvPr id="28" name="TextBox 8"/>
            <p:cNvSpPr txBox="1"/>
            <p:nvPr/>
          </p:nvSpPr>
          <p:spPr>
            <a:xfrm>
              <a:off x="953378" y="453950"/>
              <a:ext cx="18248680" cy="16154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sz="2300" b="1">
                  <a:solidFill>
                    <a:srgbClr val="000000"/>
                  </a:solidFill>
                  <a:latin typeface="Arial" pitchFamily="34" charset="0"/>
                </a:rPr>
                <a:t>Dựa vào bảng trong SGK, nêu tên và chức năng chính của các cơ quan. Từ đó, nêu khái quát chức năng của mỗi hệ cơ quan</a:t>
              </a:r>
            </a:p>
          </p:txBody>
        </p:sp>
      </p:grpSp>
      <p:sp>
        <p:nvSpPr>
          <p:cNvPr id="31" name="TextBox 21"/>
          <p:cNvSpPr txBox="1"/>
          <p:nvPr/>
        </p:nvSpPr>
        <p:spPr>
          <a:xfrm>
            <a:off x="685579" y="463314"/>
            <a:ext cx="6754333" cy="384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66"/>
              </a:lnSpc>
              <a:spcBef>
                <a:spcPct val="0"/>
              </a:spcBef>
            </a:pPr>
            <a:r>
              <a:rPr lang="en-US" sz="2300" b="1">
                <a:solidFill>
                  <a:srgbClr val="2952A1"/>
                </a:solidFill>
                <a:latin typeface="Arial" pitchFamily="34" charset="0"/>
              </a:rPr>
              <a:t>II. CÁC CƠ QUAN TRONG CƠ THỂ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3" grpId="0"/>
      <p:bldP spid="24" grpId="0"/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flipH="1">
            <a:off x="10760599" y="-129520"/>
            <a:ext cx="1485210" cy="1628052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 rot="25240">
            <a:off x="685486" y="1073104"/>
            <a:ext cx="10075248" cy="0"/>
          </a:xfrm>
          <a:prstGeom prst="line">
            <a:avLst/>
          </a:prstGeom>
          <a:ln w="47625" cap="flat">
            <a:solidFill>
              <a:srgbClr val="D61F27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9" name="Group 9"/>
          <p:cNvGrpSpPr/>
          <p:nvPr/>
        </p:nvGrpSpPr>
        <p:grpSpPr>
          <a:xfrm>
            <a:off x="685505" y="3847250"/>
            <a:ext cx="2683890" cy="1277177"/>
            <a:chOff x="0" y="0"/>
            <a:chExt cx="1060578" cy="50456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60578" cy="504564"/>
            </a:xfrm>
            <a:custGeom>
              <a:avLst/>
              <a:gdLst/>
              <a:ahLst/>
              <a:cxnLst/>
              <a:rect l="l" t="t" r="r" b="b"/>
              <a:pathLst>
                <a:path w="1060578" h="504564">
                  <a:moveTo>
                    <a:pt x="0" y="0"/>
                  </a:moveTo>
                  <a:lnTo>
                    <a:pt x="1060578" y="0"/>
                  </a:lnTo>
                  <a:lnTo>
                    <a:pt x="1060578" y="504564"/>
                  </a:lnTo>
                  <a:lnTo>
                    <a:pt x="0" y="504564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2"/>
                </a:lnSpc>
              </a:pPr>
              <a:endParaRPr b="1">
                <a:latin typeface="Arial" pitchFamily="34" charset="0"/>
              </a:endParaRPr>
            </a:p>
          </p:txBody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4199209" y="3429000"/>
            <a:ext cx="1561677" cy="204863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7860368" y="3429000"/>
            <a:ext cx="2574752" cy="244021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7294185" y="3563454"/>
            <a:ext cx="3825632" cy="2123779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7860368" y="2987721"/>
            <a:ext cx="2693266" cy="384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66"/>
              </a:lnSpc>
            </a:pPr>
            <a:r>
              <a:rPr lang="en-US" sz="2300" b="1" i="1">
                <a:solidFill>
                  <a:srgbClr val="000000"/>
                </a:solidFill>
                <a:latin typeface="Arial" pitchFamily="34" charset="0"/>
              </a:rPr>
              <a:t>Hệ mạch máu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207469" y="2854602"/>
            <a:ext cx="1545155" cy="384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66"/>
              </a:lnSpc>
            </a:pPr>
            <a:r>
              <a:rPr lang="en-US" sz="2300" b="1" i="1">
                <a:solidFill>
                  <a:srgbClr val="000000"/>
                </a:solidFill>
                <a:latin typeface="Arial" pitchFamily="34" charset="0"/>
              </a:rPr>
              <a:t>Tim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85622" y="4264646"/>
            <a:ext cx="2683774" cy="384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66"/>
              </a:lnSpc>
            </a:pPr>
            <a:r>
              <a:rPr lang="en-US" sz="2300" b="1">
                <a:solidFill>
                  <a:srgbClr val="D61F27"/>
                </a:solidFill>
                <a:latin typeface="Arial" pitchFamily="34" charset="0"/>
              </a:rPr>
              <a:t>Hệ tuần hoàn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631661" y="5951009"/>
            <a:ext cx="4182898" cy="384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66"/>
              </a:lnSpc>
              <a:spcBef>
                <a:spcPct val="0"/>
              </a:spcBef>
            </a:pPr>
            <a:r>
              <a:rPr lang="en-US" sz="2300" b="1" i="1">
                <a:solidFill>
                  <a:srgbClr val="000000"/>
                </a:solidFill>
                <a:latin typeface="Arial" pitchFamily="34" charset="0"/>
              </a:rPr>
              <a:t>Co bóp hút và đẩy máu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8189235" y="5951009"/>
            <a:ext cx="3313969" cy="384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66"/>
              </a:lnSpc>
              <a:spcBef>
                <a:spcPct val="0"/>
              </a:spcBef>
            </a:pPr>
            <a:r>
              <a:rPr lang="en-US" sz="2300" b="1" i="1">
                <a:solidFill>
                  <a:srgbClr val="000000"/>
                </a:solidFill>
                <a:latin typeface="Arial" pitchFamily="34" charset="0"/>
              </a:rPr>
              <a:t>Vận chuyển máu</a:t>
            </a:r>
          </a:p>
        </p:txBody>
      </p:sp>
      <p:grpSp>
        <p:nvGrpSpPr>
          <p:cNvPr id="21" name="Group 4"/>
          <p:cNvGrpSpPr/>
          <p:nvPr/>
        </p:nvGrpSpPr>
        <p:grpSpPr>
          <a:xfrm>
            <a:off x="685622" y="1319649"/>
            <a:ext cx="10075094" cy="1777816"/>
            <a:chOff x="0" y="0"/>
            <a:chExt cx="20155436" cy="3555633"/>
          </a:xfrm>
        </p:grpSpPr>
        <p:grpSp>
          <p:nvGrpSpPr>
            <p:cNvPr id="22" name="Group 5"/>
            <p:cNvGrpSpPr/>
            <p:nvPr/>
          </p:nvGrpSpPr>
          <p:grpSpPr>
            <a:xfrm>
              <a:off x="0" y="0"/>
              <a:ext cx="20155436" cy="3555633"/>
              <a:chOff x="0" y="0"/>
              <a:chExt cx="3981321" cy="702347"/>
            </a:xfrm>
          </p:grpSpPr>
          <p:sp>
            <p:nvSpPr>
              <p:cNvPr id="24" name="Freeform 6"/>
              <p:cNvSpPr/>
              <p:nvPr/>
            </p:nvSpPr>
            <p:spPr>
              <a:xfrm>
                <a:off x="0" y="0"/>
                <a:ext cx="3981321" cy="702347"/>
              </a:xfrm>
              <a:custGeom>
                <a:avLst/>
                <a:gdLst/>
                <a:ahLst/>
                <a:cxnLst/>
                <a:rect l="l" t="t" r="r" b="b"/>
                <a:pathLst>
                  <a:path w="3981321" h="702347">
                    <a:moveTo>
                      <a:pt x="3981321" y="0"/>
                    </a:moveTo>
                    <a:lnTo>
                      <a:pt x="0" y="0"/>
                    </a:lnTo>
                    <a:lnTo>
                      <a:pt x="0" y="514387"/>
                    </a:lnTo>
                    <a:lnTo>
                      <a:pt x="157480" y="514387"/>
                    </a:lnTo>
                    <a:lnTo>
                      <a:pt x="157480" y="702347"/>
                    </a:lnTo>
                    <a:lnTo>
                      <a:pt x="463550" y="514387"/>
                    </a:lnTo>
                    <a:lnTo>
                      <a:pt x="3981321" y="514387"/>
                    </a:lnTo>
                    <a:lnTo>
                      <a:pt x="3981321" y="0"/>
                    </a:lnTo>
                    <a:close/>
                  </a:path>
                </a:pathLst>
              </a:custGeom>
              <a:solidFill>
                <a:srgbClr val="FFDE59"/>
              </a:solidFill>
            </p:spPr>
          </p:sp>
          <p:sp>
            <p:nvSpPr>
              <p:cNvPr id="25" name="TextBox 7"/>
              <p:cNvSpPr txBox="1"/>
              <p:nvPr/>
            </p:nvSpPr>
            <p:spPr>
              <a:xfrm>
                <a:off x="0" y="-38100"/>
                <a:ext cx="812800" cy="6604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ct val="120000"/>
                  </a:lnSpc>
                  <a:spcBef>
                    <a:spcPct val="0"/>
                  </a:spcBef>
                </a:pPr>
                <a:endParaRPr b="1">
                  <a:latin typeface="Arial" pitchFamily="34" charset="0"/>
                </a:endParaRPr>
              </a:p>
            </p:txBody>
          </p:sp>
        </p:grpSp>
        <p:sp>
          <p:nvSpPr>
            <p:cNvPr id="23" name="TextBox 8"/>
            <p:cNvSpPr txBox="1"/>
            <p:nvPr/>
          </p:nvSpPr>
          <p:spPr>
            <a:xfrm>
              <a:off x="953378" y="453950"/>
              <a:ext cx="18248680" cy="16154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sz="2300" b="1">
                  <a:solidFill>
                    <a:srgbClr val="000000"/>
                  </a:solidFill>
                  <a:latin typeface="Arial" pitchFamily="34" charset="0"/>
                </a:rPr>
                <a:t>Dựa vào bảng trong SGK, nêu tên và chức năng chính của các cơ quan. Từ đó, nêu khái quát chức năng của mỗi hệ cơ quan</a:t>
              </a:r>
            </a:p>
          </p:txBody>
        </p:sp>
      </p:grpSp>
      <p:sp>
        <p:nvSpPr>
          <p:cNvPr id="26" name="TextBox 21"/>
          <p:cNvSpPr txBox="1"/>
          <p:nvPr/>
        </p:nvSpPr>
        <p:spPr>
          <a:xfrm>
            <a:off x="685579" y="463314"/>
            <a:ext cx="6754333" cy="384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66"/>
              </a:lnSpc>
              <a:spcBef>
                <a:spcPct val="0"/>
              </a:spcBef>
            </a:pPr>
            <a:r>
              <a:rPr lang="en-US" sz="2300" b="1">
                <a:solidFill>
                  <a:srgbClr val="2952A1"/>
                </a:solidFill>
                <a:latin typeface="Arial" pitchFamily="34" charset="0"/>
              </a:rPr>
              <a:t>II. CÁC CƠ QUAN TRONG CƠ THỂ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9" grpId="0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flipH="1">
            <a:off x="10760599" y="-129520"/>
            <a:ext cx="1485210" cy="1628052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 rot="25240">
            <a:off x="685486" y="1073104"/>
            <a:ext cx="10075248" cy="0"/>
          </a:xfrm>
          <a:prstGeom prst="line">
            <a:avLst/>
          </a:prstGeom>
          <a:ln w="47625" cap="flat">
            <a:solidFill>
              <a:srgbClr val="D61F27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9" name="Group 9"/>
          <p:cNvGrpSpPr/>
          <p:nvPr/>
        </p:nvGrpSpPr>
        <p:grpSpPr>
          <a:xfrm>
            <a:off x="685505" y="3847250"/>
            <a:ext cx="2683890" cy="1277177"/>
            <a:chOff x="0" y="0"/>
            <a:chExt cx="1060578" cy="50456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60578" cy="504564"/>
            </a:xfrm>
            <a:custGeom>
              <a:avLst/>
              <a:gdLst/>
              <a:ahLst/>
              <a:cxnLst/>
              <a:rect l="l" t="t" r="r" b="b"/>
              <a:pathLst>
                <a:path w="1060578" h="504564">
                  <a:moveTo>
                    <a:pt x="0" y="0"/>
                  </a:moveTo>
                  <a:lnTo>
                    <a:pt x="1060578" y="0"/>
                  </a:lnTo>
                  <a:lnTo>
                    <a:pt x="1060578" y="504564"/>
                  </a:lnTo>
                  <a:lnTo>
                    <a:pt x="0" y="504564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2"/>
                </a:lnSpc>
              </a:pPr>
              <a:endParaRPr>
                <a:latin typeface="Arial" pitchFamily="34" charset="0"/>
              </a:endParaRPr>
            </a:p>
          </p:txBody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4392502" y="3510941"/>
            <a:ext cx="1785794" cy="202696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8767913" y="3472358"/>
            <a:ext cx="1123749" cy="2026961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7692783" y="2876274"/>
            <a:ext cx="3274010" cy="384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66"/>
              </a:lnSpc>
            </a:pPr>
            <a:r>
              <a:rPr lang="en-US" sz="2300" b="1" i="1">
                <a:solidFill>
                  <a:srgbClr val="000000"/>
                </a:solidFill>
                <a:latin typeface="Arial" pitchFamily="34" charset="0"/>
              </a:rPr>
              <a:t>Đường dẫn khí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512820" y="2876274"/>
            <a:ext cx="1545155" cy="384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66"/>
              </a:lnSpc>
            </a:pPr>
            <a:r>
              <a:rPr lang="en-US" sz="2300" b="1" i="1">
                <a:solidFill>
                  <a:srgbClr val="000000"/>
                </a:solidFill>
                <a:latin typeface="Arial" pitchFamily="34" charset="0"/>
              </a:rPr>
              <a:t>Phổi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85622" y="4264646"/>
            <a:ext cx="2683774" cy="384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66"/>
              </a:lnSpc>
            </a:pPr>
            <a:r>
              <a:rPr lang="en-US" sz="2300" b="1">
                <a:solidFill>
                  <a:srgbClr val="D61F27"/>
                </a:solidFill>
                <a:latin typeface="Arial" pitchFamily="34" charset="0"/>
              </a:rPr>
              <a:t>Hệ hô hấp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881182" y="5989592"/>
            <a:ext cx="4166448" cy="384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66"/>
              </a:lnSpc>
              <a:spcBef>
                <a:spcPct val="0"/>
              </a:spcBef>
            </a:pPr>
            <a:r>
              <a:rPr lang="en-US" sz="2300" b="1" i="1">
                <a:solidFill>
                  <a:srgbClr val="000000"/>
                </a:solidFill>
                <a:latin typeface="Arial" pitchFamily="34" charset="0"/>
              </a:rPr>
              <a:t>Thực hiện trao đổi khí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7105896" y="5829519"/>
            <a:ext cx="4447784" cy="8479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66"/>
              </a:lnSpc>
            </a:pPr>
            <a:r>
              <a:rPr lang="en-US" sz="2300" b="1" i="1">
                <a:solidFill>
                  <a:srgbClr val="000000"/>
                </a:solidFill>
                <a:latin typeface="Arial" pitchFamily="34" charset="0"/>
              </a:rPr>
              <a:t>Sưởi ấm, làm ấm, làm sạch </a:t>
            </a:r>
          </a:p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US" sz="2300" b="1" i="1">
                <a:solidFill>
                  <a:srgbClr val="000000"/>
                </a:solidFill>
                <a:latin typeface="Arial" pitchFamily="34" charset="0"/>
              </a:rPr>
              <a:t>không khí hít vào, dẫn khí</a:t>
            </a:r>
          </a:p>
        </p:txBody>
      </p:sp>
      <p:grpSp>
        <p:nvGrpSpPr>
          <p:cNvPr id="20" name="Group 4"/>
          <p:cNvGrpSpPr/>
          <p:nvPr/>
        </p:nvGrpSpPr>
        <p:grpSpPr>
          <a:xfrm>
            <a:off x="685622" y="1319649"/>
            <a:ext cx="10075094" cy="1777816"/>
            <a:chOff x="0" y="0"/>
            <a:chExt cx="20155436" cy="3555633"/>
          </a:xfrm>
        </p:grpSpPr>
        <p:grpSp>
          <p:nvGrpSpPr>
            <p:cNvPr id="21" name="Group 5"/>
            <p:cNvGrpSpPr/>
            <p:nvPr/>
          </p:nvGrpSpPr>
          <p:grpSpPr>
            <a:xfrm>
              <a:off x="0" y="0"/>
              <a:ext cx="20155436" cy="3555633"/>
              <a:chOff x="0" y="0"/>
              <a:chExt cx="3981321" cy="702347"/>
            </a:xfrm>
          </p:grpSpPr>
          <p:sp>
            <p:nvSpPr>
              <p:cNvPr id="23" name="Freeform 6"/>
              <p:cNvSpPr/>
              <p:nvPr/>
            </p:nvSpPr>
            <p:spPr>
              <a:xfrm>
                <a:off x="0" y="0"/>
                <a:ext cx="3981321" cy="702347"/>
              </a:xfrm>
              <a:custGeom>
                <a:avLst/>
                <a:gdLst/>
                <a:ahLst/>
                <a:cxnLst/>
                <a:rect l="l" t="t" r="r" b="b"/>
                <a:pathLst>
                  <a:path w="3981321" h="702347">
                    <a:moveTo>
                      <a:pt x="3981321" y="0"/>
                    </a:moveTo>
                    <a:lnTo>
                      <a:pt x="0" y="0"/>
                    </a:lnTo>
                    <a:lnTo>
                      <a:pt x="0" y="514387"/>
                    </a:lnTo>
                    <a:lnTo>
                      <a:pt x="157480" y="514387"/>
                    </a:lnTo>
                    <a:lnTo>
                      <a:pt x="157480" y="702347"/>
                    </a:lnTo>
                    <a:lnTo>
                      <a:pt x="463550" y="514387"/>
                    </a:lnTo>
                    <a:lnTo>
                      <a:pt x="3981321" y="514387"/>
                    </a:lnTo>
                    <a:lnTo>
                      <a:pt x="3981321" y="0"/>
                    </a:lnTo>
                    <a:close/>
                  </a:path>
                </a:pathLst>
              </a:custGeom>
              <a:solidFill>
                <a:srgbClr val="FFDE59"/>
              </a:solidFill>
            </p:spPr>
          </p:sp>
          <p:sp>
            <p:nvSpPr>
              <p:cNvPr id="24" name="TextBox 7"/>
              <p:cNvSpPr txBox="1"/>
              <p:nvPr/>
            </p:nvSpPr>
            <p:spPr>
              <a:xfrm>
                <a:off x="0" y="-38100"/>
                <a:ext cx="812800" cy="6604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ct val="120000"/>
                  </a:lnSpc>
                  <a:spcBef>
                    <a:spcPct val="0"/>
                  </a:spcBef>
                </a:pPr>
                <a:endParaRPr b="1">
                  <a:latin typeface="Arial" pitchFamily="34" charset="0"/>
                </a:endParaRPr>
              </a:p>
            </p:txBody>
          </p:sp>
        </p:grpSp>
        <p:sp>
          <p:nvSpPr>
            <p:cNvPr id="22" name="TextBox 8"/>
            <p:cNvSpPr txBox="1"/>
            <p:nvPr/>
          </p:nvSpPr>
          <p:spPr>
            <a:xfrm>
              <a:off x="953378" y="453950"/>
              <a:ext cx="18248680" cy="16154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sz="2300" b="1">
                  <a:solidFill>
                    <a:srgbClr val="000000"/>
                  </a:solidFill>
                  <a:latin typeface="Arial" pitchFamily="34" charset="0"/>
                </a:rPr>
                <a:t>Dựa vào bảng trong SGK, nêu tên và chức năng chính của các cơ quan. Từ đó, nêu khái quát chức năng của mỗi hệ cơ quan</a:t>
              </a:r>
            </a:p>
          </p:txBody>
        </p:sp>
      </p:grpSp>
      <p:sp>
        <p:nvSpPr>
          <p:cNvPr id="25" name="TextBox 21"/>
          <p:cNvSpPr txBox="1"/>
          <p:nvPr/>
        </p:nvSpPr>
        <p:spPr>
          <a:xfrm>
            <a:off x="685579" y="463314"/>
            <a:ext cx="6754333" cy="384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66"/>
              </a:lnSpc>
              <a:spcBef>
                <a:spcPct val="0"/>
              </a:spcBef>
            </a:pPr>
            <a:r>
              <a:rPr lang="en-US" sz="2300" b="1">
                <a:solidFill>
                  <a:srgbClr val="2952A1"/>
                </a:solidFill>
                <a:latin typeface="Arial" pitchFamily="34" charset="0"/>
              </a:rPr>
              <a:t>II. CÁC CƠ QUAN TRONG CƠ THỂ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8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flipH="1">
            <a:off x="10760599" y="-129520"/>
            <a:ext cx="1485210" cy="1628052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 rot="25240">
            <a:off x="685486" y="1073104"/>
            <a:ext cx="10075248" cy="0"/>
          </a:xfrm>
          <a:prstGeom prst="line">
            <a:avLst/>
          </a:prstGeom>
          <a:ln w="47625" cap="flat">
            <a:solidFill>
              <a:srgbClr val="D61F27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9" name="Group 9"/>
          <p:cNvGrpSpPr/>
          <p:nvPr/>
        </p:nvGrpSpPr>
        <p:grpSpPr>
          <a:xfrm>
            <a:off x="685505" y="3847250"/>
            <a:ext cx="2270417" cy="1277177"/>
            <a:chOff x="0" y="0"/>
            <a:chExt cx="897188" cy="50456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97188" cy="504564"/>
            </a:xfrm>
            <a:custGeom>
              <a:avLst/>
              <a:gdLst/>
              <a:ahLst/>
              <a:cxnLst/>
              <a:rect l="l" t="t" r="r" b="b"/>
              <a:pathLst>
                <a:path w="897188" h="504564">
                  <a:moveTo>
                    <a:pt x="0" y="0"/>
                  </a:moveTo>
                  <a:lnTo>
                    <a:pt x="897188" y="0"/>
                  </a:lnTo>
                  <a:lnTo>
                    <a:pt x="897188" y="504564"/>
                  </a:lnTo>
                  <a:lnTo>
                    <a:pt x="0" y="504564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2"/>
                </a:lnSpc>
              </a:pPr>
              <a:endParaRPr>
                <a:latin typeface="Arial" pitchFamily="34" charset="0"/>
              </a:endParaRPr>
            </a:p>
          </p:txBody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130374" y="3952599"/>
            <a:ext cx="993818" cy="1953959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3149300" y="3601482"/>
            <a:ext cx="1841928" cy="1768712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5382383" y="3731407"/>
            <a:ext cx="1732317" cy="1732768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7545226" y="3808666"/>
            <a:ext cx="1480940" cy="1774042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3297686" y="2846641"/>
            <a:ext cx="1545155" cy="423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300" b="1" i="1">
                <a:solidFill>
                  <a:srgbClr val="000000"/>
                </a:solidFill>
                <a:latin typeface="Arial" pitchFamily="34" charset="0"/>
              </a:rPr>
              <a:t>Da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85622" y="4264646"/>
            <a:ext cx="2270300" cy="384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66"/>
              </a:lnSpc>
            </a:pPr>
            <a:r>
              <a:rPr lang="en-US" sz="2300" b="1">
                <a:solidFill>
                  <a:srgbClr val="D61F27"/>
                </a:solidFill>
                <a:latin typeface="Arial" pitchFamily="34" charset="0"/>
              </a:rPr>
              <a:t>Hệ bài tiết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987040" y="5576842"/>
            <a:ext cx="4166448" cy="846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300" b="1" i="1">
                <a:solidFill>
                  <a:srgbClr val="000000"/>
                </a:solidFill>
                <a:latin typeface="Arial" pitchFamily="34" charset="0"/>
              </a:rPr>
              <a:t>Bài tiết </a:t>
            </a:r>
          </a:p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US" sz="2300" b="1" i="1">
                <a:solidFill>
                  <a:srgbClr val="000000"/>
                </a:solidFill>
                <a:latin typeface="Arial" pitchFamily="34" charset="0"/>
              </a:rPr>
              <a:t>mồ hôi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9481065" y="2640266"/>
            <a:ext cx="2556947" cy="12351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US" sz="2300" b="1" i="1">
                <a:solidFill>
                  <a:srgbClr val="000000"/>
                </a:solidFill>
                <a:latin typeface="Arial" pitchFamily="34" charset="0"/>
              </a:rPr>
              <a:t>Thận, ống dẫn </a:t>
            </a:r>
          </a:p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US" sz="2300" b="1" i="1">
                <a:solidFill>
                  <a:srgbClr val="000000"/>
                </a:solidFill>
                <a:latin typeface="Arial" pitchFamily="34" charset="0"/>
              </a:rPr>
              <a:t>nước tiểu, ống đái và bóng đái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8587789" y="5951009"/>
            <a:ext cx="4166448" cy="8494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300" b="1" i="1">
                <a:solidFill>
                  <a:srgbClr val="000000"/>
                </a:solidFill>
                <a:latin typeface="Arial" pitchFamily="34" charset="0"/>
              </a:rPr>
              <a:t>Bài tiết </a:t>
            </a:r>
          </a:p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US" sz="2300" b="1" i="1">
                <a:solidFill>
                  <a:srgbClr val="000000"/>
                </a:solidFill>
                <a:latin typeface="Arial" pitchFamily="34" charset="0"/>
              </a:rPr>
              <a:t>nước tiểu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475964" y="2846641"/>
            <a:ext cx="1545155" cy="384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300" b="1" i="1">
                <a:solidFill>
                  <a:srgbClr val="000000"/>
                </a:solidFill>
                <a:latin typeface="Arial" pitchFamily="34" charset="0"/>
              </a:rPr>
              <a:t>Gan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4593045" y="5538259"/>
            <a:ext cx="3310993" cy="1269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300" b="1" i="1">
                <a:solidFill>
                  <a:srgbClr val="000000"/>
                </a:solidFill>
                <a:latin typeface="Arial" pitchFamily="34" charset="0"/>
              </a:rPr>
              <a:t>Phân giải chất độc, </a:t>
            </a:r>
          </a:p>
          <a:p>
            <a:pPr algn="ctr">
              <a:lnSpc>
                <a:spcPct val="120000"/>
              </a:lnSpc>
            </a:pPr>
            <a:r>
              <a:rPr lang="en-US" sz="2300" b="1" i="1">
                <a:solidFill>
                  <a:srgbClr val="000000"/>
                </a:solidFill>
                <a:latin typeface="Arial" pitchFamily="34" charset="0"/>
              </a:rPr>
              <a:t>thải sản phẩm </a:t>
            </a:r>
          </a:p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US" sz="2300" b="1" i="1">
                <a:solidFill>
                  <a:srgbClr val="000000"/>
                </a:solidFill>
                <a:latin typeface="Arial" pitchFamily="34" charset="0"/>
              </a:rPr>
              <a:t>phân giải hồng cầu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7209206" y="2790799"/>
            <a:ext cx="2152979" cy="8077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300" b="1" i="1">
                <a:solidFill>
                  <a:srgbClr val="000000"/>
                </a:solidFill>
                <a:latin typeface="Arial" pitchFamily="34" charset="0"/>
              </a:rPr>
              <a:t>Phổi và </a:t>
            </a:r>
          </a:p>
          <a:p>
            <a:pPr algn="ctr">
              <a:lnSpc>
                <a:spcPct val="120000"/>
              </a:lnSpc>
            </a:pPr>
            <a:r>
              <a:rPr lang="en-US" sz="2300" b="1" i="1">
                <a:solidFill>
                  <a:srgbClr val="000000"/>
                </a:solidFill>
                <a:latin typeface="Arial" pitchFamily="34" charset="0"/>
              </a:rPr>
              <a:t>đường dẫn khí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6378307" y="5982759"/>
            <a:ext cx="4166448" cy="810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300" b="1" i="1">
                <a:solidFill>
                  <a:srgbClr val="000000"/>
                </a:solidFill>
                <a:latin typeface="Arial" pitchFamily="34" charset="0"/>
              </a:rPr>
              <a:t>Bài tiết </a:t>
            </a:r>
          </a:p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US" sz="2300" b="1" i="1">
                <a:solidFill>
                  <a:srgbClr val="000000"/>
                </a:solidFill>
                <a:latin typeface="Arial" pitchFamily="34" charset="0"/>
              </a:rPr>
              <a:t>CO</a:t>
            </a:r>
            <a:r>
              <a:rPr lang="en-US" sz="2300" b="1" i="1" baseline="-25000">
                <a:solidFill>
                  <a:srgbClr val="000000"/>
                </a:solidFill>
                <a:latin typeface="Arial" pitchFamily="34" charset="0"/>
              </a:rPr>
              <a:t>2</a:t>
            </a:r>
          </a:p>
        </p:txBody>
      </p:sp>
      <p:grpSp>
        <p:nvGrpSpPr>
          <p:cNvPr id="26" name="Group 4"/>
          <p:cNvGrpSpPr/>
          <p:nvPr/>
        </p:nvGrpSpPr>
        <p:grpSpPr>
          <a:xfrm>
            <a:off x="685622" y="1319649"/>
            <a:ext cx="10075094" cy="1777816"/>
            <a:chOff x="0" y="0"/>
            <a:chExt cx="20155436" cy="3555633"/>
          </a:xfrm>
        </p:grpSpPr>
        <p:grpSp>
          <p:nvGrpSpPr>
            <p:cNvPr id="27" name="Group 5"/>
            <p:cNvGrpSpPr/>
            <p:nvPr/>
          </p:nvGrpSpPr>
          <p:grpSpPr>
            <a:xfrm>
              <a:off x="0" y="0"/>
              <a:ext cx="20155436" cy="3555633"/>
              <a:chOff x="0" y="0"/>
              <a:chExt cx="3981321" cy="702347"/>
            </a:xfrm>
          </p:grpSpPr>
          <p:sp>
            <p:nvSpPr>
              <p:cNvPr id="29" name="Freeform 6"/>
              <p:cNvSpPr/>
              <p:nvPr/>
            </p:nvSpPr>
            <p:spPr>
              <a:xfrm>
                <a:off x="0" y="0"/>
                <a:ext cx="3981321" cy="702347"/>
              </a:xfrm>
              <a:custGeom>
                <a:avLst/>
                <a:gdLst/>
                <a:ahLst/>
                <a:cxnLst/>
                <a:rect l="l" t="t" r="r" b="b"/>
                <a:pathLst>
                  <a:path w="3981321" h="702347">
                    <a:moveTo>
                      <a:pt x="3981321" y="0"/>
                    </a:moveTo>
                    <a:lnTo>
                      <a:pt x="0" y="0"/>
                    </a:lnTo>
                    <a:lnTo>
                      <a:pt x="0" y="514387"/>
                    </a:lnTo>
                    <a:lnTo>
                      <a:pt x="157480" y="514387"/>
                    </a:lnTo>
                    <a:lnTo>
                      <a:pt x="157480" y="702347"/>
                    </a:lnTo>
                    <a:lnTo>
                      <a:pt x="463550" y="514387"/>
                    </a:lnTo>
                    <a:lnTo>
                      <a:pt x="3981321" y="514387"/>
                    </a:lnTo>
                    <a:lnTo>
                      <a:pt x="3981321" y="0"/>
                    </a:lnTo>
                    <a:close/>
                  </a:path>
                </a:pathLst>
              </a:custGeom>
              <a:solidFill>
                <a:srgbClr val="FFDE59"/>
              </a:solidFill>
            </p:spPr>
          </p:sp>
          <p:sp>
            <p:nvSpPr>
              <p:cNvPr id="30" name="TextBox 7"/>
              <p:cNvSpPr txBox="1"/>
              <p:nvPr/>
            </p:nvSpPr>
            <p:spPr>
              <a:xfrm>
                <a:off x="0" y="-38100"/>
                <a:ext cx="812800" cy="6604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ct val="120000"/>
                  </a:lnSpc>
                  <a:spcBef>
                    <a:spcPct val="0"/>
                  </a:spcBef>
                </a:pPr>
                <a:endParaRPr b="1">
                  <a:latin typeface="Arial" pitchFamily="34" charset="0"/>
                </a:endParaRPr>
              </a:p>
            </p:txBody>
          </p:sp>
        </p:grpSp>
        <p:sp>
          <p:nvSpPr>
            <p:cNvPr id="28" name="TextBox 8"/>
            <p:cNvSpPr txBox="1"/>
            <p:nvPr/>
          </p:nvSpPr>
          <p:spPr>
            <a:xfrm>
              <a:off x="953378" y="453950"/>
              <a:ext cx="18248680" cy="16154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sz="2300" b="1">
                  <a:solidFill>
                    <a:srgbClr val="000000"/>
                  </a:solidFill>
                  <a:latin typeface="Arial" pitchFamily="34" charset="0"/>
                </a:rPr>
                <a:t>Dựa vào bảng trong SGK, nêu tên và chức năng chính của các cơ quan. Từ đó, nêu khái quát chức năng của mỗi hệ cơ quan</a:t>
              </a:r>
            </a:p>
          </p:txBody>
        </p:sp>
      </p:grpSp>
      <p:sp>
        <p:nvSpPr>
          <p:cNvPr id="31" name="TextBox 21"/>
          <p:cNvSpPr txBox="1"/>
          <p:nvPr/>
        </p:nvSpPr>
        <p:spPr>
          <a:xfrm>
            <a:off x="685579" y="463314"/>
            <a:ext cx="6754333" cy="384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66"/>
              </a:lnSpc>
              <a:spcBef>
                <a:spcPct val="0"/>
              </a:spcBef>
            </a:pPr>
            <a:r>
              <a:rPr lang="en-US" sz="2300" b="1">
                <a:solidFill>
                  <a:srgbClr val="2952A1"/>
                </a:solidFill>
                <a:latin typeface="Arial" pitchFamily="34" charset="0"/>
              </a:rPr>
              <a:t>II. CÁC CƠ QUAN TRONG CƠ THỂ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flipH="1">
            <a:off x="10760599" y="-129520"/>
            <a:ext cx="1485210" cy="1628052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 rot="25240">
            <a:off x="685486" y="1073104"/>
            <a:ext cx="10075248" cy="0"/>
          </a:xfrm>
          <a:prstGeom prst="line">
            <a:avLst/>
          </a:prstGeom>
          <a:ln w="47625" cap="flat">
            <a:solidFill>
              <a:srgbClr val="D61F27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9" name="Group 9"/>
          <p:cNvGrpSpPr/>
          <p:nvPr/>
        </p:nvGrpSpPr>
        <p:grpSpPr>
          <a:xfrm>
            <a:off x="685505" y="3847250"/>
            <a:ext cx="2683890" cy="1277177"/>
            <a:chOff x="0" y="0"/>
            <a:chExt cx="1060578" cy="50456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60578" cy="504564"/>
            </a:xfrm>
            <a:custGeom>
              <a:avLst/>
              <a:gdLst/>
              <a:ahLst/>
              <a:cxnLst/>
              <a:rect l="l" t="t" r="r" b="b"/>
              <a:pathLst>
                <a:path w="1060578" h="504564">
                  <a:moveTo>
                    <a:pt x="0" y="0"/>
                  </a:moveTo>
                  <a:lnTo>
                    <a:pt x="1060578" y="0"/>
                  </a:lnTo>
                  <a:lnTo>
                    <a:pt x="1060578" y="504564"/>
                  </a:lnTo>
                  <a:lnTo>
                    <a:pt x="0" y="504564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2"/>
                </a:lnSpc>
              </a:pPr>
              <a:endParaRPr>
                <a:latin typeface="Arial" pitchFamily="34" charset="0"/>
              </a:endParaRPr>
            </a:p>
          </p:txBody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3467454" y="3274208"/>
            <a:ext cx="3291417" cy="257620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8906392" y="3330561"/>
            <a:ext cx="2816326" cy="2574088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6758873" y="3375535"/>
            <a:ext cx="1930063" cy="2574088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4512821" y="2876274"/>
            <a:ext cx="2526225" cy="384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66"/>
              </a:lnSpc>
            </a:pPr>
            <a:r>
              <a:rPr lang="en-US" sz="2300" b="1" i="1">
                <a:solidFill>
                  <a:srgbClr val="000000"/>
                </a:solidFill>
                <a:latin typeface="Arial" pitchFamily="34" charset="0"/>
              </a:rPr>
              <a:t>Dây thần kinh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85622" y="4264646"/>
            <a:ext cx="2683774" cy="384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66"/>
              </a:lnSpc>
            </a:pPr>
            <a:r>
              <a:rPr lang="en-US" sz="2300" b="1">
                <a:solidFill>
                  <a:srgbClr val="D61F27"/>
                </a:solidFill>
                <a:latin typeface="Arial" pitchFamily="34" charset="0"/>
              </a:rPr>
              <a:t>Hệ thần kinh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881182" y="5989592"/>
            <a:ext cx="4166448" cy="384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66"/>
              </a:lnSpc>
              <a:spcBef>
                <a:spcPct val="0"/>
              </a:spcBef>
            </a:pPr>
            <a:r>
              <a:rPr lang="en-US" sz="2300" b="1" i="1">
                <a:solidFill>
                  <a:srgbClr val="000000"/>
                </a:solidFill>
                <a:latin typeface="Arial" pitchFamily="34" charset="0"/>
              </a:rPr>
              <a:t>Dẫn truyền xung thần kinh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051443" y="2876274"/>
            <a:ext cx="2526225" cy="384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66"/>
              </a:lnSpc>
            </a:pPr>
            <a:r>
              <a:rPr lang="en-US" sz="2300" b="1" i="1">
                <a:solidFill>
                  <a:srgbClr val="000000"/>
                </a:solidFill>
                <a:latin typeface="Arial" pitchFamily="34" charset="0"/>
              </a:rPr>
              <a:t>Não bộ, tủy sống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723903" y="5944618"/>
            <a:ext cx="4169599" cy="384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66"/>
              </a:lnSpc>
            </a:pPr>
            <a:r>
              <a:rPr lang="en-US" sz="2300" b="1" i="1">
                <a:solidFill>
                  <a:srgbClr val="000000"/>
                </a:solidFill>
                <a:latin typeface="Arial" pitchFamily="34" charset="0"/>
              </a:rPr>
              <a:t>Lưu trữ, xử lý thông tin</a:t>
            </a:r>
          </a:p>
        </p:txBody>
      </p:sp>
      <p:grpSp>
        <p:nvGrpSpPr>
          <p:cNvPr id="21" name="Group 4"/>
          <p:cNvGrpSpPr/>
          <p:nvPr/>
        </p:nvGrpSpPr>
        <p:grpSpPr>
          <a:xfrm>
            <a:off x="685622" y="1319649"/>
            <a:ext cx="10075094" cy="1777816"/>
            <a:chOff x="0" y="0"/>
            <a:chExt cx="20155436" cy="3555633"/>
          </a:xfrm>
        </p:grpSpPr>
        <p:grpSp>
          <p:nvGrpSpPr>
            <p:cNvPr id="22" name="Group 5"/>
            <p:cNvGrpSpPr/>
            <p:nvPr/>
          </p:nvGrpSpPr>
          <p:grpSpPr>
            <a:xfrm>
              <a:off x="0" y="0"/>
              <a:ext cx="20155436" cy="3555633"/>
              <a:chOff x="0" y="0"/>
              <a:chExt cx="3981321" cy="702347"/>
            </a:xfrm>
          </p:grpSpPr>
          <p:sp>
            <p:nvSpPr>
              <p:cNvPr id="24" name="Freeform 6"/>
              <p:cNvSpPr/>
              <p:nvPr/>
            </p:nvSpPr>
            <p:spPr>
              <a:xfrm>
                <a:off x="0" y="0"/>
                <a:ext cx="3981321" cy="702347"/>
              </a:xfrm>
              <a:custGeom>
                <a:avLst/>
                <a:gdLst/>
                <a:ahLst/>
                <a:cxnLst/>
                <a:rect l="l" t="t" r="r" b="b"/>
                <a:pathLst>
                  <a:path w="3981321" h="702347">
                    <a:moveTo>
                      <a:pt x="3981321" y="0"/>
                    </a:moveTo>
                    <a:lnTo>
                      <a:pt x="0" y="0"/>
                    </a:lnTo>
                    <a:lnTo>
                      <a:pt x="0" y="514387"/>
                    </a:lnTo>
                    <a:lnTo>
                      <a:pt x="157480" y="514387"/>
                    </a:lnTo>
                    <a:lnTo>
                      <a:pt x="157480" y="702347"/>
                    </a:lnTo>
                    <a:lnTo>
                      <a:pt x="463550" y="514387"/>
                    </a:lnTo>
                    <a:lnTo>
                      <a:pt x="3981321" y="514387"/>
                    </a:lnTo>
                    <a:lnTo>
                      <a:pt x="3981321" y="0"/>
                    </a:lnTo>
                    <a:close/>
                  </a:path>
                </a:pathLst>
              </a:custGeom>
              <a:solidFill>
                <a:srgbClr val="FFDE59"/>
              </a:solidFill>
            </p:spPr>
          </p:sp>
          <p:sp>
            <p:nvSpPr>
              <p:cNvPr id="25" name="TextBox 7"/>
              <p:cNvSpPr txBox="1"/>
              <p:nvPr/>
            </p:nvSpPr>
            <p:spPr>
              <a:xfrm>
                <a:off x="0" y="-38100"/>
                <a:ext cx="812800" cy="6604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ct val="120000"/>
                  </a:lnSpc>
                  <a:spcBef>
                    <a:spcPct val="0"/>
                  </a:spcBef>
                </a:pPr>
                <a:endParaRPr b="1">
                  <a:latin typeface="Arial" pitchFamily="34" charset="0"/>
                </a:endParaRPr>
              </a:p>
            </p:txBody>
          </p:sp>
        </p:grpSp>
        <p:sp>
          <p:nvSpPr>
            <p:cNvPr id="23" name="TextBox 8"/>
            <p:cNvSpPr txBox="1"/>
            <p:nvPr/>
          </p:nvSpPr>
          <p:spPr>
            <a:xfrm>
              <a:off x="953378" y="453950"/>
              <a:ext cx="18248680" cy="16154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sz="2300" b="1">
                  <a:solidFill>
                    <a:srgbClr val="000000"/>
                  </a:solidFill>
                  <a:latin typeface="Arial" pitchFamily="34" charset="0"/>
                </a:rPr>
                <a:t>Dựa vào bảng trong SGK, nêu tên và chức năng chính của các cơ quan. Từ đó, nêu khái quát chức năng của mỗi hệ cơ quan</a:t>
              </a:r>
            </a:p>
          </p:txBody>
        </p:sp>
      </p:grpSp>
      <p:sp>
        <p:nvSpPr>
          <p:cNvPr id="26" name="TextBox 21"/>
          <p:cNvSpPr txBox="1"/>
          <p:nvPr/>
        </p:nvSpPr>
        <p:spPr>
          <a:xfrm>
            <a:off x="685579" y="463314"/>
            <a:ext cx="6754333" cy="384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66"/>
              </a:lnSpc>
              <a:spcBef>
                <a:spcPct val="0"/>
              </a:spcBef>
            </a:pPr>
            <a:r>
              <a:rPr lang="en-US" sz="2300" b="1">
                <a:solidFill>
                  <a:srgbClr val="2952A1"/>
                </a:solidFill>
                <a:latin typeface="Arial" pitchFamily="34" charset="0"/>
              </a:rPr>
              <a:t>II. CÁC CƠ QUAN TRONG CƠ THỂ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8" grpId="0"/>
      <p:bldP spid="19" grpId="0"/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flipH="1">
            <a:off x="10760599" y="-129520"/>
            <a:ext cx="1485210" cy="1628052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 rot="25240">
            <a:off x="685486" y="1073104"/>
            <a:ext cx="10075248" cy="0"/>
          </a:xfrm>
          <a:prstGeom prst="line">
            <a:avLst/>
          </a:prstGeom>
          <a:ln w="47625" cap="flat">
            <a:solidFill>
              <a:srgbClr val="D61F27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9" name="Group 9"/>
          <p:cNvGrpSpPr/>
          <p:nvPr/>
        </p:nvGrpSpPr>
        <p:grpSpPr>
          <a:xfrm>
            <a:off x="685505" y="3847250"/>
            <a:ext cx="2683890" cy="1277177"/>
            <a:chOff x="0" y="0"/>
            <a:chExt cx="1060578" cy="50456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60578" cy="504564"/>
            </a:xfrm>
            <a:custGeom>
              <a:avLst/>
              <a:gdLst/>
              <a:ahLst/>
              <a:cxnLst/>
              <a:rect l="l" t="t" r="r" b="b"/>
              <a:pathLst>
                <a:path w="1060578" h="504564">
                  <a:moveTo>
                    <a:pt x="0" y="0"/>
                  </a:moveTo>
                  <a:lnTo>
                    <a:pt x="1060578" y="0"/>
                  </a:lnTo>
                  <a:lnTo>
                    <a:pt x="1060578" y="504564"/>
                  </a:lnTo>
                  <a:lnTo>
                    <a:pt x="0" y="504564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2"/>
                </a:lnSpc>
              </a:pPr>
              <a:endParaRPr>
                <a:latin typeface="Arial" pitchFamily="34" charset="0"/>
              </a:endParaRPr>
            </a:p>
          </p:txBody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903825" y="3452008"/>
            <a:ext cx="3638570" cy="272019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7746177" y="3452008"/>
            <a:ext cx="3599650" cy="2720193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4512821" y="2876274"/>
            <a:ext cx="6247895" cy="384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66"/>
              </a:lnSpc>
            </a:pPr>
            <a:r>
              <a:rPr lang="en-US" sz="2300" b="1" i="1">
                <a:solidFill>
                  <a:srgbClr val="000000"/>
                </a:solidFill>
                <a:latin typeface="Arial" pitchFamily="34" charset="0"/>
              </a:rPr>
              <a:t>Tuyến nội tiết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85622" y="4264646"/>
            <a:ext cx="2683774" cy="384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66"/>
              </a:lnSpc>
            </a:pPr>
            <a:r>
              <a:rPr lang="en-US" sz="2300" b="1">
                <a:solidFill>
                  <a:srgbClr val="D61F27"/>
                </a:solidFill>
                <a:latin typeface="Arial" pitchFamily="34" charset="0"/>
              </a:rPr>
              <a:t>Hệ nội tiết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634830" y="6305550"/>
            <a:ext cx="8003876" cy="384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66"/>
              </a:lnSpc>
              <a:spcBef>
                <a:spcPct val="0"/>
              </a:spcBef>
            </a:pPr>
            <a:r>
              <a:rPr lang="en-US" sz="2300" b="1" i="1">
                <a:solidFill>
                  <a:srgbClr val="000000"/>
                </a:solidFill>
                <a:latin typeface="Arial" pitchFamily="34" charset="0"/>
              </a:rPr>
              <a:t>Tiết hormone để điều hòa các quá trình sinh lý của cơ thể</a:t>
            </a:r>
          </a:p>
        </p:txBody>
      </p:sp>
      <p:grpSp>
        <p:nvGrpSpPr>
          <p:cNvPr id="18" name="Group 4"/>
          <p:cNvGrpSpPr/>
          <p:nvPr/>
        </p:nvGrpSpPr>
        <p:grpSpPr>
          <a:xfrm>
            <a:off x="685622" y="1319649"/>
            <a:ext cx="10075094" cy="1777816"/>
            <a:chOff x="0" y="0"/>
            <a:chExt cx="20155436" cy="3555633"/>
          </a:xfrm>
        </p:grpSpPr>
        <p:grpSp>
          <p:nvGrpSpPr>
            <p:cNvPr id="19" name="Group 5"/>
            <p:cNvGrpSpPr/>
            <p:nvPr/>
          </p:nvGrpSpPr>
          <p:grpSpPr>
            <a:xfrm>
              <a:off x="0" y="0"/>
              <a:ext cx="20155436" cy="3555633"/>
              <a:chOff x="0" y="0"/>
              <a:chExt cx="3981321" cy="702347"/>
            </a:xfrm>
          </p:grpSpPr>
          <p:sp>
            <p:nvSpPr>
              <p:cNvPr id="21" name="Freeform 6"/>
              <p:cNvSpPr/>
              <p:nvPr/>
            </p:nvSpPr>
            <p:spPr>
              <a:xfrm>
                <a:off x="0" y="0"/>
                <a:ext cx="3981321" cy="702347"/>
              </a:xfrm>
              <a:custGeom>
                <a:avLst/>
                <a:gdLst/>
                <a:ahLst/>
                <a:cxnLst/>
                <a:rect l="l" t="t" r="r" b="b"/>
                <a:pathLst>
                  <a:path w="3981321" h="702347">
                    <a:moveTo>
                      <a:pt x="3981321" y="0"/>
                    </a:moveTo>
                    <a:lnTo>
                      <a:pt x="0" y="0"/>
                    </a:lnTo>
                    <a:lnTo>
                      <a:pt x="0" y="514387"/>
                    </a:lnTo>
                    <a:lnTo>
                      <a:pt x="157480" y="514387"/>
                    </a:lnTo>
                    <a:lnTo>
                      <a:pt x="157480" y="702347"/>
                    </a:lnTo>
                    <a:lnTo>
                      <a:pt x="463550" y="514387"/>
                    </a:lnTo>
                    <a:lnTo>
                      <a:pt x="3981321" y="514387"/>
                    </a:lnTo>
                    <a:lnTo>
                      <a:pt x="3981321" y="0"/>
                    </a:lnTo>
                    <a:close/>
                  </a:path>
                </a:pathLst>
              </a:custGeom>
              <a:solidFill>
                <a:srgbClr val="FFDE59"/>
              </a:solidFill>
            </p:spPr>
          </p:sp>
          <p:sp>
            <p:nvSpPr>
              <p:cNvPr id="22" name="TextBox 7"/>
              <p:cNvSpPr txBox="1"/>
              <p:nvPr/>
            </p:nvSpPr>
            <p:spPr>
              <a:xfrm>
                <a:off x="0" y="-38100"/>
                <a:ext cx="812800" cy="6604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ct val="120000"/>
                  </a:lnSpc>
                  <a:spcBef>
                    <a:spcPct val="0"/>
                  </a:spcBef>
                </a:pPr>
                <a:endParaRPr b="1">
                  <a:latin typeface="Arial" pitchFamily="34" charset="0"/>
                </a:endParaRPr>
              </a:p>
            </p:txBody>
          </p:sp>
        </p:grpSp>
        <p:sp>
          <p:nvSpPr>
            <p:cNvPr id="20" name="TextBox 8"/>
            <p:cNvSpPr txBox="1"/>
            <p:nvPr/>
          </p:nvSpPr>
          <p:spPr>
            <a:xfrm>
              <a:off x="953378" y="453950"/>
              <a:ext cx="18248680" cy="16154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sz="2300" b="1">
                  <a:solidFill>
                    <a:srgbClr val="000000"/>
                  </a:solidFill>
                  <a:latin typeface="Arial" pitchFamily="34" charset="0"/>
                </a:rPr>
                <a:t>Dựa vào bảng trong SGK, nêu tên và chức năng chính của các cơ quan. Từ đó, nêu khái quát chức năng của mỗi hệ cơ quan</a:t>
              </a:r>
            </a:p>
          </p:txBody>
        </p:sp>
      </p:grpSp>
      <p:sp>
        <p:nvSpPr>
          <p:cNvPr id="23" name="TextBox 21"/>
          <p:cNvSpPr txBox="1"/>
          <p:nvPr/>
        </p:nvSpPr>
        <p:spPr>
          <a:xfrm>
            <a:off x="685579" y="463314"/>
            <a:ext cx="6754333" cy="384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66"/>
              </a:lnSpc>
              <a:spcBef>
                <a:spcPct val="0"/>
              </a:spcBef>
            </a:pPr>
            <a:r>
              <a:rPr lang="en-US" sz="2300" b="1">
                <a:solidFill>
                  <a:srgbClr val="2952A1"/>
                </a:solidFill>
                <a:latin typeface="Arial" pitchFamily="34" charset="0"/>
              </a:rPr>
              <a:t>II. CÁC CƠ QUAN TRONG CƠ THỂ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flipH="1">
            <a:off x="10760599" y="-129520"/>
            <a:ext cx="1485210" cy="1628052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 rot="25240">
            <a:off x="685486" y="1073104"/>
            <a:ext cx="10075248" cy="0"/>
          </a:xfrm>
          <a:prstGeom prst="line">
            <a:avLst/>
          </a:prstGeom>
          <a:ln w="47625" cap="flat">
            <a:solidFill>
              <a:srgbClr val="D61F27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9" name="Group 9"/>
          <p:cNvGrpSpPr/>
          <p:nvPr/>
        </p:nvGrpSpPr>
        <p:grpSpPr>
          <a:xfrm>
            <a:off x="685505" y="3847250"/>
            <a:ext cx="2329970" cy="1277177"/>
            <a:chOff x="0" y="0"/>
            <a:chExt cx="920722" cy="50456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920722" cy="504564"/>
            </a:xfrm>
            <a:custGeom>
              <a:avLst/>
              <a:gdLst/>
              <a:ahLst/>
              <a:cxnLst/>
              <a:rect l="l" t="t" r="r" b="b"/>
              <a:pathLst>
                <a:path w="920722" h="504564">
                  <a:moveTo>
                    <a:pt x="0" y="0"/>
                  </a:moveTo>
                  <a:lnTo>
                    <a:pt x="920722" y="0"/>
                  </a:lnTo>
                  <a:lnTo>
                    <a:pt x="920722" y="504564"/>
                  </a:lnTo>
                  <a:lnTo>
                    <a:pt x="0" y="504564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2"/>
                </a:lnSpc>
              </a:pPr>
              <a:endParaRPr b="1" i="1">
                <a:latin typeface="Arial" pitchFamily="34" charset="0"/>
              </a:endParaRPr>
            </a:p>
          </p:txBody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082855" y="3408656"/>
            <a:ext cx="3436860" cy="2290404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7898658" y="3408656"/>
            <a:ext cx="2862260" cy="2290404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7692783" y="2876274"/>
            <a:ext cx="3274010" cy="384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66"/>
              </a:lnSpc>
            </a:pPr>
            <a:r>
              <a:rPr lang="en-US" sz="2300" b="1" i="1">
                <a:solidFill>
                  <a:srgbClr val="000000"/>
                </a:solidFill>
                <a:latin typeface="Arial" pitchFamily="34" charset="0"/>
              </a:rPr>
              <a:t>Cơ quan sinh dục nữ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448349" y="2876274"/>
            <a:ext cx="4219604" cy="384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66"/>
              </a:lnSpc>
            </a:pPr>
            <a:r>
              <a:rPr lang="en-US" sz="2300" b="1" i="1">
                <a:solidFill>
                  <a:srgbClr val="000000"/>
                </a:solidFill>
                <a:latin typeface="Arial" pitchFamily="34" charset="0"/>
              </a:rPr>
              <a:t>Cơ quan sinh dục nam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85621" y="4264646"/>
            <a:ext cx="2189871" cy="384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66"/>
              </a:lnSpc>
            </a:pPr>
            <a:r>
              <a:rPr lang="en-US" sz="2300" b="1">
                <a:solidFill>
                  <a:srgbClr val="D61F27"/>
                </a:solidFill>
                <a:latin typeface="Arial" pitchFamily="34" charset="0"/>
              </a:rPr>
              <a:t>Hệ sinh dục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780557" y="5832411"/>
            <a:ext cx="5095489" cy="8077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66"/>
              </a:lnSpc>
            </a:pPr>
            <a:r>
              <a:rPr lang="en-US" sz="2300" b="1" i="1">
                <a:solidFill>
                  <a:srgbClr val="000000"/>
                </a:solidFill>
                <a:latin typeface="Arial" pitchFamily="34" charset="0"/>
              </a:rPr>
              <a:t>Tạo tinh trùng, hình thành </a:t>
            </a:r>
          </a:p>
          <a:p>
            <a:pPr algn="ctr">
              <a:lnSpc>
                <a:spcPts val="3266"/>
              </a:lnSpc>
              <a:spcBef>
                <a:spcPct val="0"/>
              </a:spcBef>
            </a:pPr>
            <a:r>
              <a:rPr lang="en-US" sz="2300" b="1" i="1">
                <a:solidFill>
                  <a:srgbClr val="000000"/>
                </a:solidFill>
                <a:latin typeface="Arial" pitchFamily="34" charset="0"/>
              </a:rPr>
              <a:t>đặc điểm sinh dục thứ phát ở nam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568680" y="5832411"/>
            <a:ext cx="5620145" cy="8077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66"/>
              </a:lnSpc>
              <a:spcBef>
                <a:spcPct val="0"/>
              </a:spcBef>
            </a:pPr>
            <a:r>
              <a:rPr lang="en-US" sz="2300" b="1" i="1">
                <a:solidFill>
                  <a:srgbClr val="000000"/>
                </a:solidFill>
                <a:latin typeface="Arial" pitchFamily="34" charset="0"/>
              </a:rPr>
              <a:t>Tạo trứng, nuôi dưỡng thai nhi, hình thành đặc điểm sinh dục thứ phát</a:t>
            </a:r>
          </a:p>
        </p:txBody>
      </p:sp>
      <p:grpSp>
        <p:nvGrpSpPr>
          <p:cNvPr id="20" name="Group 4"/>
          <p:cNvGrpSpPr/>
          <p:nvPr/>
        </p:nvGrpSpPr>
        <p:grpSpPr>
          <a:xfrm>
            <a:off x="685622" y="1319649"/>
            <a:ext cx="10075094" cy="1777816"/>
            <a:chOff x="0" y="0"/>
            <a:chExt cx="20155436" cy="3555633"/>
          </a:xfrm>
        </p:grpSpPr>
        <p:grpSp>
          <p:nvGrpSpPr>
            <p:cNvPr id="21" name="Group 5"/>
            <p:cNvGrpSpPr/>
            <p:nvPr/>
          </p:nvGrpSpPr>
          <p:grpSpPr>
            <a:xfrm>
              <a:off x="0" y="0"/>
              <a:ext cx="20155436" cy="3555633"/>
              <a:chOff x="0" y="0"/>
              <a:chExt cx="3981321" cy="702347"/>
            </a:xfrm>
          </p:grpSpPr>
          <p:sp>
            <p:nvSpPr>
              <p:cNvPr id="23" name="Freeform 6"/>
              <p:cNvSpPr/>
              <p:nvPr/>
            </p:nvSpPr>
            <p:spPr>
              <a:xfrm>
                <a:off x="0" y="0"/>
                <a:ext cx="3981321" cy="702347"/>
              </a:xfrm>
              <a:custGeom>
                <a:avLst/>
                <a:gdLst/>
                <a:ahLst/>
                <a:cxnLst/>
                <a:rect l="l" t="t" r="r" b="b"/>
                <a:pathLst>
                  <a:path w="3981321" h="702347">
                    <a:moveTo>
                      <a:pt x="3981321" y="0"/>
                    </a:moveTo>
                    <a:lnTo>
                      <a:pt x="0" y="0"/>
                    </a:lnTo>
                    <a:lnTo>
                      <a:pt x="0" y="514387"/>
                    </a:lnTo>
                    <a:lnTo>
                      <a:pt x="157480" y="514387"/>
                    </a:lnTo>
                    <a:lnTo>
                      <a:pt x="157480" y="702347"/>
                    </a:lnTo>
                    <a:lnTo>
                      <a:pt x="463550" y="514387"/>
                    </a:lnTo>
                    <a:lnTo>
                      <a:pt x="3981321" y="514387"/>
                    </a:lnTo>
                    <a:lnTo>
                      <a:pt x="3981321" y="0"/>
                    </a:lnTo>
                    <a:close/>
                  </a:path>
                </a:pathLst>
              </a:custGeom>
              <a:solidFill>
                <a:srgbClr val="FFDE59"/>
              </a:solidFill>
            </p:spPr>
          </p:sp>
          <p:sp>
            <p:nvSpPr>
              <p:cNvPr id="24" name="TextBox 7"/>
              <p:cNvSpPr txBox="1"/>
              <p:nvPr/>
            </p:nvSpPr>
            <p:spPr>
              <a:xfrm>
                <a:off x="0" y="-38100"/>
                <a:ext cx="812800" cy="6604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ct val="120000"/>
                  </a:lnSpc>
                  <a:spcBef>
                    <a:spcPct val="0"/>
                  </a:spcBef>
                </a:pPr>
                <a:endParaRPr b="1">
                  <a:latin typeface="Arial" pitchFamily="34" charset="0"/>
                </a:endParaRPr>
              </a:p>
            </p:txBody>
          </p:sp>
        </p:grpSp>
        <p:sp>
          <p:nvSpPr>
            <p:cNvPr id="22" name="TextBox 8"/>
            <p:cNvSpPr txBox="1"/>
            <p:nvPr/>
          </p:nvSpPr>
          <p:spPr>
            <a:xfrm>
              <a:off x="953378" y="453950"/>
              <a:ext cx="18248680" cy="16154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sz="2300" b="1">
                  <a:solidFill>
                    <a:srgbClr val="000000"/>
                  </a:solidFill>
                  <a:latin typeface="Arial" pitchFamily="34" charset="0"/>
                </a:rPr>
                <a:t>Dựa vào bảng trong SGK, nêu tên và chức năng chính của các cơ quan. Từ đó, nêu khái quát chức năng của mỗi hệ cơ quan</a:t>
              </a:r>
            </a:p>
          </p:txBody>
        </p:sp>
      </p:grpSp>
      <p:sp>
        <p:nvSpPr>
          <p:cNvPr id="25" name="TextBox 21"/>
          <p:cNvSpPr txBox="1"/>
          <p:nvPr/>
        </p:nvSpPr>
        <p:spPr>
          <a:xfrm>
            <a:off x="685579" y="463314"/>
            <a:ext cx="6754333" cy="384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66"/>
              </a:lnSpc>
              <a:spcBef>
                <a:spcPct val="0"/>
              </a:spcBef>
            </a:pPr>
            <a:r>
              <a:rPr lang="en-US" sz="2300" b="1">
                <a:solidFill>
                  <a:srgbClr val="2952A1"/>
                </a:solidFill>
                <a:latin typeface="Arial" pitchFamily="34" charset="0"/>
              </a:rPr>
              <a:t>II. CÁC CƠ QUAN TRONG CƠ THỂ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8" grpId="0"/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flipH="1">
            <a:off x="10760599" y="-129520"/>
            <a:ext cx="1485210" cy="1628052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 rot="25240">
            <a:off x="685486" y="1073104"/>
            <a:ext cx="10075248" cy="0"/>
          </a:xfrm>
          <a:prstGeom prst="line">
            <a:avLst/>
          </a:prstGeom>
          <a:ln w="47625" cap="flat">
            <a:solidFill>
              <a:srgbClr val="D61F27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TextBox 4"/>
          <p:cNvSpPr txBox="1"/>
          <p:nvPr/>
        </p:nvSpPr>
        <p:spPr>
          <a:xfrm>
            <a:off x="685579" y="463314"/>
            <a:ext cx="6754333" cy="384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66"/>
              </a:lnSpc>
              <a:spcBef>
                <a:spcPct val="0"/>
              </a:spcBef>
            </a:pPr>
            <a:r>
              <a:rPr lang="en-US" sz="2300" b="1">
                <a:solidFill>
                  <a:srgbClr val="2952A1"/>
                </a:solidFill>
                <a:latin typeface="Arial" pitchFamily="34" charset="0"/>
              </a:rPr>
              <a:t>II. CÁC CƠ QUAN TRONG CƠ THỂ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685622" y="1445892"/>
            <a:ext cx="10817582" cy="1491493"/>
            <a:chOff x="0" y="0"/>
            <a:chExt cx="21640800" cy="2982985"/>
          </a:xfrm>
        </p:grpSpPr>
        <p:grpSp>
          <p:nvGrpSpPr>
            <p:cNvPr id="6" name="Group 6"/>
            <p:cNvGrpSpPr/>
            <p:nvPr/>
          </p:nvGrpSpPr>
          <p:grpSpPr>
            <a:xfrm>
              <a:off x="815061" y="554958"/>
              <a:ext cx="20825739" cy="2428027"/>
              <a:chOff x="0" y="0"/>
              <a:chExt cx="4113726" cy="47961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4113726" cy="479610"/>
              </a:xfrm>
              <a:custGeom>
                <a:avLst/>
                <a:gdLst/>
                <a:ahLst/>
                <a:cxnLst/>
                <a:rect l="l" t="t" r="r" b="b"/>
                <a:pathLst>
                  <a:path w="4113726" h="479610">
                    <a:moveTo>
                      <a:pt x="0" y="0"/>
                    </a:moveTo>
                    <a:lnTo>
                      <a:pt x="4113726" y="0"/>
                    </a:lnTo>
                    <a:lnTo>
                      <a:pt x="4113726" y="479610"/>
                    </a:lnTo>
                    <a:lnTo>
                      <a:pt x="0" y="479610"/>
                    </a:lnTo>
                    <a:close/>
                  </a:path>
                </a:pathLst>
              </a:custGeom>
              <a:solidFill>
                <a:srgbClr val="D2C7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ct val="120000"/>
                  </a:lnSpc>
                  <a:spcBef>
                    <a:spcPct val="0"/>
                  </a:spcBef>
                </a:pPr>
                <a:endParaRPr b="1">
                  <a:latin typeface="Arial" pitchFamily="34" charset="0"/>
                </a:endParaRPr>
              </a:p>
            </p:txBody>
          </p:sp>
        </p:grpSp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630123" cy="1734173"/>
            </a:xfrm>
            <a:prstGeom prst="rect">
              <a:avLst/>
            </a:prstGeom>
          </p:spPr>
        </p:pic>
        <p:sp>
          <p:nvSpPr>
            <p:cNvPr id="10" name="TextBox 10"/>
            <p:cNvSpPr txBox="1"/>
            <p:nvPr/>
          </p:nvSpPr>
          <p:spPr>
            <a:xfrm>
              <a:off x="1706322" y="1002866"/>
              <a:ext cx="19283742" cy="16154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ct val="120000"/>
                </a:lnSpc>
                <a:spcBef>
                  <a:spcPct val="0"/>
                </a:spcBef>
              </a:pPr>
              <a:r>
                <a:rPr lang="en-US" sz="2300" b="1">
                  <a:solidFill>
                    <a:srgbClr val="000000"/>
                  </a:solidFill>
                  <a:latin typeface="Arial" pitchFamily="34" charset="0"/>
                </a:rPr>
                <a:t>Nêu ví dụ thể hiện sự phối hợp của các cơ quan trong thực hiện chức năng của hệ cơ quan.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2521214-5C4C-6810-C985-0673E8E97705}"/>
              </a:ext>
            </a:extLst>
          </p:cNvPr>
          <p:cNvGrpSpPr/>
          <p:nvPr/>
        </p:nvGrpSpPr>
        <p:grpSpPr>
          <a:xfrm>
            <a:off x="1217612" y="3033826"/>
            <a:ext cx="10873072" cy="3824629"/>
            <a:chOff x="1217612" y="3033826"/>
            <a:chExt cx="10873072" cy="3824629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30BDF74-07CF-4262-5A6F-E12F396B444D}"/>
                </a:ext>
              </a:extLst>
            </p:cNvPr>
            <p:cNvSpPr/>
            <p:nvPr/>
          </p:nvSpPr>
          <p:spPr>
            <a:xfrm>
              <a:off x="1500471" y="3276600"/>
              <a:ext cx="5584541" cy="254528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67B1A273-0D97-AB8E-F99F-5A9621E4A8B9}"/>
                </a:ext>
              </a:extLst>
            </p:cNvPr>
            <p:cNvSpPr/>
            <p:nvPr/>
          </p:nvSpPr>
          <p:spPr>
            <a:xfrm>
              <a:off x="1217612" y="3092379"/>
              <a:ext cx="1496166" cy="533400"/>
            </a:xfrm>
            <a:prstGeom prst="parallelogram">
              <a:avLst>
                <a:gd name="adj" fmla="val 0"/>
              </a:avLst>
            </a:prstGeom>
            <a:solidFill>
              <a:srgbClr val="FFFF00"/>
            </a:solidFill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  <a:spcBef>
                  <a:spcPct val="0"/>
                </a:spcBef>
              </a:pPr>
              <a:r>
                <a:rPr lang="en-US" sz="2300" b="1">
                  <a:solidFill>
                    <a:srgbClr val="000000"/>
                  </a:solidFill>
                  <a:latin typeface="Arial" pitchFamily="34" charset="0"/>
                </a:rPr>
                <a:t>Trả lời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BDEFA21-D3C8-C289-575C-085AB04CA648}"/>
                </a:ext>
              </a:extLst>
            </p:cNvPr>
            <p:cNvSpPr txBox="1"/>
            <p:nvPr/>
          </p:nvSpPr>
          <p:spPr>
            <a:xfrm>
              <a:off x="1674812" y="3776845"/>
              <a:ext cx="5203540" cy="179260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>
              <a:defPPr>
                <a:defRPr lang="en-US"/>
              </a:defPPr>
              <a:lvl1pPr algn="just">
                <a:lnSpc>
                  <a:spcPct val="120000"/>
                </a:lnSpc>
                <a:spcBef>
                  <a:spcPct val="0"/>
                </a:spcBef>
                <a:defRPr sz="2300" b="1">
                  <a:solidFill>
                    <a:srgbClr val="000000"/>
                  </a:solidFill>
                  <a:latin typeface="Arial" pitchFamily="34" charset="0"/>
                </a:defRPr>
              </a:lvl1pPr>
            </a:lstStyle>
            <a:p>
              <a:pPr>
                <a:lnSpc>
                  <a:spcPct val="130000"/>
                </a:lnSpc>
              </a:pPr>
              <a:r>
                <a:rPr lang="en-US"/>
                <a:t> Khi một vận động viên tập tạ, cơ co dãn phối hợp cùng sự hoạt động của các khớp làm xương chuyển động, tạo nên cử động nâng hạ tạ.</a:t>
              </a:r>
            </a:p>
          </p:txBody>
        </p:sp>
        <p:pic>
          <p:nvPicPr>
            <p:cNvPr id="1026" name="Picture 2" descr="Cử tạ &amp; hành trình gian nan đến Olympic">
              <a:extLst>
                <a:ext uri="{FF2B5EF4-FFF2-40B4-BE49-F238E27FC236}">
                  <a16:creationId xmlns:a16="http://schemas.microsoft.com/office/drawing/2014/main" id="{17E2498E-4E84-8E59-6A82-F356A69C4E8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91" t="6895" r="19210"/>
            <a:stretch/>
          </p:blipFill>
          <p:spPr bwMode="auto">
            <a:xfrm>
              <a:off x="7161212" y="3033826"/>
              <a:ext cx="4929472" cy="38246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811" y="6172200"/>
            <a:ext cx="14429047" cy="2057400"/>
            <a:chOff x="0" y="0"/>
            <a:chExt cx="5701849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701849" cy="812800"/>
            </a:xfrm>
            <a:custGeom>
              <a:avLst/>
              <a:gdLst/>
              <a:ahLst/>
              <a:cxnLst/>
              <a:rect l="l" t="t" r="r" b="b"/>
              <a:pathLst>
                <a:path w="5701849" h="812800">
                  <a:moveTo>
                    <a:pt x="0" y="0"/>
                  </a:moveTo>
                  <a:lnTo>
                    <a:pt x="5701849" y="0"/>
                  </a:lnTo>
                  <a:lnTo>
                    <a:pt x="5701849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17502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2"/>
                </a:lnSpc>
                <a:spcBef>
                  <a:spcPct val="0"/>
                </a:spcBef>
              </a:pPr>
              <a:endParaRPr>
                <a:latin typeface="Arial" pitchFamily="34" charset="0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120111" y="-1371600"/>
            <a:ext cx="14429047" cy="2057400"/>
            <a:chOff x="0" y="0"/>
            <a:chExt cx="5701849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701849" cy="812800"/>
            </a:xfrm>
            <a:custGeom>
              <a:avLst/>
              <a:gdLst/>
              <a:ahLst/>
              <a:cxnLst/>
              <a:rect l="l" t="t" r="r" b="b"/>
              <a:pathLst>
                <a:path w="5701849" h="812800">
                  <a:moveTo>
                    <a:pt x="0" y="0"/>
                  </a:moveTo>
                  <a:lnTo>
                    <a:pt x="5701849" y="0"/>
                  </a:lnTo>
                  <a:lnTo>
                    <a:pt x="5701849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8037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2"/>
                </a:lnSpc>
                <a:spcBef>
                  <a:spcPct val="0"/>
                </a:spcBef>
              </a:pPr>
              <a:endParaRPr>
                <a:latin typeface="Arial" pitchFamily="34" charset="0"/>
              </a:endParaRPr>
            </a:p>
          </p:txBody>
        </p:sp>
      </p:grpSp>
      <p:sp>
        <p:nvSpPr>
          <p:cNvPr id="8" name="AutoShape 8"/>
          <p:cNvSpPr/>
          <p:nvPr/>
        </p:nvSpPr>
        <p:spPr>
          <a:xfrm>
            <a:off x="649912" y="1645111"/>
            <a:ext cx="3856621" cy="0"/>
          </a:xfrm>
          <a:prstGeom prst="line">
            <a:avLst/>
          </a:prstGeom>
          <a:ln w="95250" cap="flat">
            <a:solidFill>
              <a:srgbClr val="D61F27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9" name="Group 9"/>
          <p:cNvGrpSpPr/>
          <p:nvPr/>
        </p:nvGrpSpPr>
        <p:grpSpPr>
          <a:xfrm>
            <a:off x="6094412" y="-1371600"/>
            <a:ext cx="14429047" cy="2057400"/>
            <a:chOff x="0" y="0"/>
            <a:chExt cx="5701849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701849" cy="812800"/>
            </a:xfrm>
            <a:custGeom>
              <a:avLst/>
              <a:gdLst/>
              <a:ahLst/>
              <a:cxnLst/>
              <a:rect l="l" t="t" r="r" b="b"/>
              <a:pathLst>
                <a:path w="5701849" h="812800">
                  <a:moveTo>
                    <a:pt x="0" y="0"/>
                  </a:moveTo>
                  <a:lnTo>
                    <a:pt x="5701849" y="0"/>
                  </a:lnTo>
                  <a:lnTo>
                    <a:pt x="5701849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2"/>
                </a:lnSpc>
                <a:spcBef>
                  <a:spcPct val="0"/>
                </a:spcBef>
              </a:pPr>
              <a:endParaRPr>
                <a:latin typeface="Arial" pitchFamily="34" charset="0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094412" y="6172200"/>
            <a:ext cx="14429047" cy="2057400"/>
            <a:chOff x="0" y="0"/>
            <a:chExt cx="5701849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5701849" cy="812800"/>
            </a:xfrm>
            <a:custGeom>
              <a:avLst/>
              <a:gdLst/>
              <a:ahLst/>
              <a:cxnLst/>
              <a:rect l="l" t="t" r="r" b="b"/>
              <a:pathLst>
                <a:path w="5701849" h="812800">
                  <a:moveTo>
                    <a:pt x="0" y="0"/>
                  </a:moveTo>
                  <a:lnTo>
                    <a:pt x="5701849" y="0"/>
                  </a:lnTo>
                  <a:lnTo>
                    <a:pt x="5701849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237952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2"/>
                </a:lnSpc>
                <a:spcBef>
                  <a:spcPct val="0"/>
                </a:spcBef>
              </a:pPr>
              <a:endParaRPr>
                <a:latin typeface="Arial" pitchFamily="34" charset="0"/>
              </a:endParaRPr>
            </a:p>
          </p:txBody>
        </p:sp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85622" y="2912994"/>
            <a:ext cx="4651986" cy="2879167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776248" y="2912994"/>
            <a:ext cx="4623962" cy="2879167"/>
          </a:xfrm>
          <a:prstGeom prst="rect">
            <a:avLst/>
          </a:prstGeom>
        </p:spPr>
      </p:pic>
      <p:sp>
        <p:nvSpPr>
          <p:cNvPr id="17" name="TextBox 17"/>
          <p:cNvSpPr txBox="1"/>
          <p:nvPr/>
        </p:nvSpPr>
        <p:spPr>
          <a:xfrm>
            <a:off x="649913" y="857711"/>
            <a:ext cx="1514675" cy="6553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99"/>
              </a:lnSpc>
            </a:pPr>
            <a:r>
              <a:rPr lang="en-US" sz="4000" b="1">
                <a:solidFill>
                  <a:srgbClr val="2952A1"/>
                </a:solidFill>
                <a:latin typeface="Arial" pitchFamily="34" charset="0"/>
              </a:rPr>
              <a:t>Bài 27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49912" y="1753061"/>
            <a:ext cx="12073900" cy="8760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465"/>
              </a:lnSpc>
            </a:pPr>
            <a:r>
              <a:rPr lang="en-US" sz="5300" b="1">
                <a:solidFill>
                  <a:srgbClr val="D61F27"/>
                </a:solidFill>
                <a:latin typeface="Arial" pitchFamily="34" charset="0"/>
              </a:rPr>
              <a:t>KHÁI QUÁT VỀ CƠ THỂ NGƯỜI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90616" y="1447800"/>
            <a:ext cx="11207592" cy="4030861"/>
            <a:chOff x="0" y="-57150"/>
            <a:chExt cx="4428844" cy="15924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28844" cy="1535289"/>
            </a:xfrm>
            <a:custGeom>
              <a:avLst/>
              <a:gdLst/>
              <a:ahLst/>
              <a:cxnLst/>
              <a:rect l="l" t="t" r="r" b="b"/>
              <a:pathLst>
                <a:path w="4428844" h="2167467">
                  <a:moveTo>
                    <a:pt x="46040" y="0"/>
                  </a:moveTo>
                  <a:lnTo>
                    <a:pt x="4382804" y="0"/>
                  </a:lnTo>
                  <a:cubicBezTo>
                    <a:pt x="4395015" y="0"/>
                    <a:pt x="4406725" y="4851"/>
                    <a:pt x="4415359" y="13485"/>
                  </a:cubicBezTo>
                  <a:cubicBezTo>
                    <a:pt x="4423994" y="22119"/>
                    <a:pt x="4428844" y="33829"/>
                    <a:pt x="4428844" y="46040"/>
                  </a:cubicBezTo>
                  <a:lnTo>
                    <a:pt x="4428844" y="2121427"/>
                  </a:lnTo>
                  <a:cubicBezTo>
                    <a:pt x="4428844" y="2133638"/>
                    <a:pt x="4423994" y="2145348"/>
                    <a:pt x="4415359" y="2153982"/>
                  </a:cubicBezTo>
                  <a:cubicBezTo>
                    <a:pt x="4406725" y="2162616"/>
                    <a:pt x="4395015" y="2167467"/>
                    <a:pt x="4382804" y="2167467"/>
                  </a:cubicBezTo>
                  <a:lnTo>
                    <a:pt x="46040" y="2167467"/>
                  </a:lnTo>
                  <a:cubicBezTo>
                    <a:pt x="33829" y="2167467"/>
                    <a:pt x="22119" y="2162616"/>
                    <a:pt x="13485" y="2153982"/>
                  </a:cubicBezTo>
                  <a:cubicBezTo>
                    <a:pt x="4851" y="2145348"/>
                    <a:pt x="0" y="2133638"/>
                    <a:pt x="0" y="2121427"/>
                  </a:cubicBezTo>
                  <a:lnTo>
                    <a:pt x="0" y="46040"/>
                  </a:lnTo>
                  <a:cubicBezTo>
                    <a:pt x="0" y="33829"/>
                    <a:pt x="4851" y="22119"/>
                    <a:pt x="13485" y="13485"/>
                  </a:cubicBezTo>
                  <a:cubicBezTo>
                    <a:pt x="22119" y="4851"/>
                    <a:pt x="33829" y="0"/>
                    <a:pt x="46040" y="0"/>
                  </a:cubicBezTo>
                  <a:close/>
                </a:path>
              </a:pathLst>
            </a:custGeom>
            <a:solidFill>
              <a:srgbClr val="F7CDD0">
                <a:alpha val="60000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11"/>
                </a:lnSpc>
              </a:pPr>
              <a:endParaRPr>
                <a:latin typeface="Arial" pitchFamily="34" charset="0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85621" y="1592462"/>
            <a:ext cx="922791" cy="923031"/>
            <a:chOff x="0" y="0"/>
            <a:chExt cx="1846063" cy="1846063"/>
          </a:xfrm>
        </p:grpSpPr>
        <p:grpSp>
          <p:nvGrpSpPr>
            <p:cNvPr id="6" name="Group 6"/>
            <p:cNvGrpSpPr>
              <a:grpSpLocks noChangeAspect="1"/>
            </p:cNvGrpSpPr>
            <p:nvPr/>
          </p:nvGrpSpPr>
          <p:grpSpPr>
            <a:xfrm>
              <a:off x="0" y="0"/>
              <a:ext cx="1846063" cy="1846063"/>
              <a:chOff x="0" y="0"/>
              <a:chExt cx="6355080" cy="635508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E61F93">
                  <a:alpha val="49804"/>
                </a:srgbClr>
              </a:solidFill>
            </p:spPr>
          </p:sp>
        </p:grpSp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 cstate="print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 rot="-7987163" flipH="1">
              <a:off x="650564" y="199085"/>
              <a:ext cx="544934" cy="1447892"/>
            </a:xfrm>
            <a:prstGeom prst="rect">
              <a:avLst/>
            </a:prstGeom>
          </p:spPr>
        </p:pic>
      </p:grpSp>
      <p:grpSp>
        <p:nvGrpSpPr>
          <p:cNvPr id="9" name="Group 9"/>
          <p:cNvGrpSpPr/>
          <p:nvPr/>
        </p:nvGrpSpPr>
        <p:grpSpPr>
          <a:xfrm>
            <a:off x="709281" y="3208910"/>
            <a:ext cx="10598917" cy="807722"/>
            <a:chOff x="0" y="-66674"/>
            <a:chExt cx="21203356" cy="1615445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785642" cy="785642"/>
              <a:chOff x="0" y="0"/>
              <a:chExt cx="812800" cy="8128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6D123F"/>
              </a:solidFill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ct val="120000"/>
                  </a:lnSpc>
                </a:pPr>
                <a:endParaRPr b="1">
                  <a:latin typeface="Arial" pitchFamily="34" charset="0"/>
                </a:endParaRPr>
              </a:p>
            </p:txBody>
          </p:sp>
        </p:grpSp>
        <p:sp>
          <p:nvSpPr>
            <p:cNvPr id="13" name="TextBox 13"/>
            <p:cNvSpPr txBox="1"/>
            <p:nvPr/>
          </p:nvSpPr>
          <p:spPr>
            <a:xfrm>
              <a:off x="1074104" y="-66674"/>
              <a:ext cx="20129252" cy="16154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ct val="120000"/>
                </a:lnSpc>
                <a:spcBef>
                  <a:spcPct val="0"/>
                </a:spcBef>
              </a:pPr>
              <a:r>
                <a:rPr lang="en-US" sz="2300" b="1">
                  <a:solidFill>
                    <a:srgbClr val="000000"/>
                  </a:solidFill>
                  <a:latin typeface="Arial" pitchFamily="34" charset="0"/>
                </a:rPr>
                <a:t>Cơ thể người gồm các hệ cơ quan: hệ vận động, hệ tiêu hóa, hệ tuần hoàn, hệ hô hấp, hệ bài tiết, hệ thần kinh, hệ nội tiết, hệ sinh dục.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709281" y="4358649"/>
            <a:ext cx="10598917" cy="807722"/>
            <a:chOff x="0" y="-66674"/>
            <a:chExt cx="21203356" cy="1615445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785642" cy="785642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6D123F"/>
              </a:solidFill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ct val="120000"/>
                  </a:lnSpc>
                </a:pPr>
                <a:endParaRPr b="1">
                  <a:latin typeface="Arial" pitchFamily="34" charset="0"/>
                </a:endParaRPr>
              </a:p>
            </p:txBody>
          </p:sp>
        </p:grpSp>
        <p:sp>
          <p:nvSpPr>
            <p:cNvPr id="18" name="TextBox 18"/>
            <p:cNvSpPr txBox="1"/>
            <p:nvPr/>
          </p:nvSpPr>
          <p:spPr>
            <a:xfrm>
              <a:off x="1074104" y="-66674"/>
              <a:ext cx="20129252" cy="16154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ct val="120000"/>
                </a:lnSpc>
                <a:spcBef>
                  <a:spcPct val="0"/>
                </a:spcBef>
              </a:pPr>
              <a:r>
                <a:rPr lang="en-US" sz="2300" b="1">
                  <a:solidFill>
                    <a:srgbClr val="000000"/>
                  </a:solidFill>
                  <a:latin typeface="Arial" pitchFamily="34" charset="0"/>
                </a:rPr>
                <a:t>Mỗi hệ cơ quan gồm nhiều cơ quan, đảm nhận một chức năng riêng, cùng phối hợp hoạt động giúp cơ thể là một thể thống nhất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83144E-628D-3DF4-359B-994D11380A56}"/>
              </a:ext>
            </a:extLst>
          </p:cNvPr>
          <p:cNvGrpSpPr/>
          <p:nvPr/>
        </p:nvGrpSpPr>
        <p:grpSpPr>
          <a:xfrm>
            <a:off x="4713351" y="1037785"/>
            <a:ext cx="7179862" cy="1989981"/>
            <a:chOff x="4713352" y="131124"/>
            <a:chExt cx="7179862" cy="198998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AB128AE-373C-E320-9BC3-5C9D9D636A60}"/>
                </a:ext>
              </a:extLst>
            </p:cNvPr>
            <p:cNvSpPr txBox="1"/>
            <p:nvPr/>
          </p:nvSpPr>
          <p:spPr>
            <a:xfrm>
              <a:off x="4713352" y="501537"/>
              <a:ext cx="5495179" cy="783193"/>
            </a:xfrm>
            <a:prstGeom prst="roundRect">
              <a:avLst/>
            </a:prstGeom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40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Kiến thức cần nắm</a:t>
              </a:r>
            </a:p>
          </p:txBody>
        </p:sp>
        <p:pic>
          <p:nvPicPr>
            <p:cNvPr id="20" name="Picture 2" descr="Kỹ thuật ghi nhớ nâng cao và ứng dụng trong học đường">
              <a:extLst>
                <a:ext uri="{FF2B5EF4-FFF2-40B4-BE49-F238E27FC236}">
                  <a16:creationId xmlns:a16="http://schemas.microsoft.com/office/drawing/2014/main" id="{074775EC-3768-C8FD-9E8E-967178A703C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03233" y="131124"/>
              <a:ext cx="1989981" cy="19899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85622" y="1035452"/>
            <a:ext cx="12953584" cy="4265607"/>
            <a:chOff x="0" y="0"/>
            <a:chExt cx="11794911" cy="388304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794911" cy="3883045"/>
            </a:xfrm>
            <a:custGeom>
              <a:avLst/>
              <a:gdLst/>
              <a:ahLst/>
              <a:cxnLst/>
              <a:rect l="l" t="t" r="r" b="b"/>
              <a:pathLst>
                <a:path w="11794911" h="3883045">
                  <a:moveTo>
                    <a:pt x="11670450" y="3883045"/>
                  </a:moveTo>
                  <a:lnTo>
                    <a:pt x="124460" y="3883045"/>
                  </a:lnTo>
                  <a:cubicBezTo>
                    <a:pt x="55880" y="3883045"/>
                    <a:pt x="0" y="3827165"/>
                    <a:pt x="0" y="375858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1670451" y="0"/>
                  </a:lnTo>
                  <a:cubicBezTo>
                    <a:pt x="11739031" y="0"/>
                    <a:pt x="11794911" y="55880"/>
                    <a:pt x="11794911" y="124460"/>
                  </a:cubicBezTo>
                  <a:lnTo>
                    <a:pt x="11794911" y="3758585"/>
                  </a:lnTo>
                  <a:cubicBezTo>
                    <a:pt x="11794911" y="3827165"/>
                    <a:pt x="11739031" y="3883045"/>
                    <a:pt x="11670451" y="3883045"/>
                  </a:cubicBezTo>
                  <a:close/>
                </a:path>
              </a:pathLst>
            </a:custGeom>
            <a:solidFill>
              <a:srgbClr val="C9E265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alphaModFix amt="4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0" y="958054"/>
            <a:ext cx="4939919" cy="5899946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1195782" y="2457759"/>
            <a:ext cx="7488272" cy="971241"/>
            <a:chOff x="0" y="0"/>
            <a:chExt cx="14980445" cy="1942483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942483" cy="1942483"/>
              <a:chOff x="0" y="0"/>
              <a:chExt cx="6350000" cy="63500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175029"/>
              </a:solidFill>
            </p:spPr>
          </p:sp>
        </p:grpSp>
        <p:sp>
          <p:nvSpPr>
            <p:cNvPr id="8" name="TextBox 8"/>
            <p:cNvSpPr txBox="1"/>
            <p:nvPr/>
          </p:nvSpPr>
          <p:spPr>
            <a:xfrm>
              <a:off x="0" y="602940"/>
              <a:ext cx="1942484" cy="7694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39"/>
                </a:lnSpc>
              </a:pPr>
              <a:r>
                <a:rPr lang="en-US" sz="3200" b="1">
                  <a:solidFill>
                    <a:srgbClr val="FFFFFF"/>
                  </a:solidFill>
                  <a:latin typeface="Arial" pitchFamily="34" charset="0"/>
                </a:rPr>
                <a:t>01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2328850" y="492874"/>
              <a:ext cx="12651595" cy="8693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732"/>
                </a:lnSpc>
              </a:pPr>
              <a:r>
                <a:rPr lang="en-US" sz="2700" b="1">
                  <a:solidFill>
                    <a:srgbClr val="000000"/>
                  </a:solidFill>
                  <a:latin typeface="Arial" pitchFamily="34" charset="0"/>
                </a:rPr>
                <a:t>CÁC HỆ CƠ QUAN TRONG CƠ THỂ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204162" y="3790950"/>
            <a:ext cx="6978548" cy="971241"/>
            <a:chOff x="0" y="0"/>
            <a:chExt cx="13960732" cy="1942483"/>
          </a:xfrm>
        </p:grpSpPr>
        <p:grpSp>
          <p:nvGrpSpPr>
            <p:cNvPr id="11" name="Group 11"/>
            <p:cNvGrpSpPr/>
            <p:nvPr/>
          </p:nvGrpSpPr>
          <p:grpSpPr>
            <a:xfrm>
              <a:off x="0" y="0"/>
              <a:ext cx="1942483" cy="1942483"/>
              <a:chOff x="0" y="0"/>
              <a:chExt cx="6350000" cy="63500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175029"/>
              </a:solidFill>
            </p:spPr>
          </p:sp>
        </p:grpSp>
        <p:sp>
          <p:nvSpPr>
            <p:cNvPr id="13" name="TextBox 13"/>
            <p:cNvSpPr txBox="1"/>
            <p:nvPr/>
          </p:nvSpPr>
          <p:spPr>
            <a:xfrm>
              <a:off x="0" y="602940"/>
              <a:ext cx="1942484" cy="7694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39"/>
                </a:lnSpc>
              </a:pPr>
              <a:r>
                <a:rPr lang="en-US" sz="3200" b="1">
                  <a:solidFill>
                    <a:srgbClr val="FFFFFF"/>
                  </a:solidFill>
                  <a:latin typeface="Arial" pitchFamily="34" charset="0"/>
                </a:rPr>
                <a:t>02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2312086" y="492874"/>
              <a:ext cx="11648646" cy="8693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732"/>
                </a:lnSpc>
              </a:pPr>
              <a:r>
                <a:rPr lang="en-US" sz="2700" b="1">
                  <a:solidFill>
                    <a:srgbClr val="000000"/>
                  </a:solidFill>
                  <a:latin typeface="Arial" pitchFamily="34" charset="0"/>
                </a:rPr>
                <a:t>CÁC CƠ QUAN TRONG CƠ THỂ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685622" y="-133257"/>
            <a:ext cx="5552288" cy="819057"/>
            <a:chOff x="0" y="0"/>
            <a:chExt cx="5055647" cy="7456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5055647" cy="745600"/>
            </a:xfrm>
            <a:custGeom>
              <a:avLst/>
              <a:gdLst/>
              <a:ahLst/>
              <a:cxnLst/>
              <a:rect l="l" t="t" r="r" b="b"/>
              <a:pathLst>
                <a:path w="5055647" h="745600">
                  <a:moveTo>
                    <a:pt x="4931187" y="745600"/>
                  </a:moveTo>
                  <a:lnTo>
                    <a:pt x="124460" y="745600"/>
                  </a:lnTo>
                  <a:cubicBezTo>
                    <a:pt x="55880" y="745600"/>
                    <a:pt x="0" y="689720"/>
                    <a:pt x="0" y="6211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931187" y="0"/>
                  </a:lnTo>
                  <a:cubicBezTo>
                    <a:pt x="4999767" y="0"/>
                    <a:pt x="5055647" y="55880"/>
                    <a:pt x="5055647" y="124460"/>
                  </a:cubicBezTo>
                  <a:lnTo>
                    <a:pt x="5055647" y="621140"/>
                  </a:lnTo>
                  <a:cubicBezTo>
                    <a:pt x="5055647" y="689720"/>
                    <a:pt x="4999767" y="745600"/>
                    <a:pt x="4931187" y="745600"/>
                  </a:cubicBezTo>
                  <a:close/>
                </a:path>
              </a:pathLst>
            </a:custGeom>
            <a:solidFill>
              <a:srgbClr val="237952"/>
            </a:solidFill>
          </p:spPr>
        </p:sp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8182710" y="1685487"/>
            <a:ext cx="3566634" cy="2965536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6" cstate="print">
            <a:alphaModFix amt="4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-10800000" flipV="1">
            <a:off x="8182710" y="3246548"/>
            <a:ext cx="4006115" cy="3611452"/>
          </a:xfrm>
          <a:prstGeom prst="rect">
            <a:avLst/>
          </a:prstGeom>
        </p:spPr>
      </p:pic>
      <p:sp>
        <p:nvSpPr>
          <p:cNvPr id="19" name="TextBox 19"/>
          <p:cNvSpPr txBox="1"/>
          <p:nvPr/>
        </p:nvSpPr>
        <p:spPr>
          <a:xfrm>
            <a:off x="1195782" y="1666126"/>
            <a:ext cx="4432493" cy="410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66"/>
              </a:lnSpc>
            </a:pPr>
            <a:r>
              <a:rPr lang="en-US" sz="3300" b="1">
                <a:solidFill>
                  <a:srgbClr val="141414"/>
                </a:solidFill>
                <a:latin typeface="Arial" pitchFamily="34" charset="0"/>
              </a:rPr>
              <a:t>NỘI DUNG BÀI HỌC</a:t>
            </a: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2" cstate="print">
            <a:alphaModFix amt="4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8754362">
            <a:off x="6020263" y="-2126780"/>
            <a:ext cx="4939919" cy="5899946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85622" y="465988"/>
            <a:ext cx="10817582" cy="1777816"/>
            <a:chOff x="0" y="0"/>
            <a:chExt cx="21640800" cy="3555633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21640800" cy="3555633"/>
              <a:chOff x="0" y="0"/>
              <a:chExt cx="4274726" cy="702347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4274726" cy="702347"/>
              </a:xfrm>
              <a:custGeom>
                <a:avLst/>
                <a:gdLst/>
                <a:ahLst/>
                <a:cxnLst/>
                <a:rect l="l" t="t" r="r" b="b"/>
                <a:pathLst>
                  <a:path w="4274726" h="702347">
                    <a:moveTo>
                      <a:pt x="4274726" y="0"/>
                    </a:moveTo>
                    <a:lnTo>
                      <a:pt x="0" y="0"/>
                    </a:lnTo>
                    <a:lnTo>
                      <a:pt x="0" y="514387"/>
                    </a:lnTo>
                    <a:lnTo>
                      <a:pt x="157480" y="514387"/>
                    </a:lnTo>
                    <a:lnTo>
                      <a:pt x="157480" y="702347"/>
                    </a:lnTo>
                    <a:lnTo>
                      <a:pt x="463550" y="514387"/>
                    </a:lnTo>
                    <a:lnTo>
                      <a:pt x="4274726" y="514387"/>
                    </a:lnTo>
                    <a:lnTo>
                      <a:pt x="4274726" y="0"/>
                    </a:lnTo>
                    <a:close/>
                  </a:path>
                </a:pathLst>
              </a:custGeom>
              <a:solidFill>
                <a:srgbClr val="FFDE59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812800" cy="6604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772"/>
                  </a:lnSpc>
                  <a:spcBef>
                    <a:spcPct val="0"/>
                  </a:spcBef>
                </a:pPr>
                <a:endParaRPr>
                  <a:latin typeface="Arial" pitchFamily="34" charset="0"/>
                </a:endParaRPr>
              </a:p>
            </p:txBody>
          </p:sp>
        </p:grpSp>
        <p:sp>
          <p:nvSpPr>
            <p:cNvPr id="6" name="TextBox 6"/>
            <p:cNvSpPr txBox="1"/>
            <p:nvPr/>
          </p:nvSpPr>
          <p:spPr>
            <a:xfrm>
              <a:off x="1023639" y="453950"/>
              <a:ext cx="19593525" cy="16208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sz="2300" b="1">
                  <a:solidFill>
                    <a:srgbClr val="000000"/>
                  </a:solidFill>
                  <a:latin typeface="Arial" pitchFamily="34" charset="0"/>
                </a:rPr>
                <a:t>Nêu tên các cơ quan ở hình và cho biết cơ quan đó có vị trí trong cơ thể tương ứng với số nào ở hình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8059919" y="1991925"/>
            <a:ext cx="3630843" cy="4602444"/>
            <a:chOff x="0" y="0"/>
            <a:chExt cx="7263578" cy="9204888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0" y="0"/>
              <a:ext cx="4591354" cy="9204888"/>
            </a:xfrm>
            <a:prstGeom prst="rect">
              <a:avLst/>
            </a:prstGeom>
          </p:spPr>
        </p:pic>
        <p:sp>
          <p:nvSpPr>
            <p:cNvPr id="9" name="AutoShape 9"/>
            <p:cNvSpPr/>
            <p:nvPr/>
          </p:nvSpPr>
          <p:spPr>
            <a:xfrm rot="-10800000">
              <a:off x="2030071" y="500529"/>
              <a:ext cx="4070707" cy="0"/>
            </a:xfrm>
            <a:prstGeom prst="line">
              <a:avLst/>
            </a:prstGeom>
            <a:ln w="508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6214948" y="163980"/>
              <a:ext cx="290116" cy="7181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99"/>
                </a:lnSpc>
              </a:pPr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1</a:t>
              </a:r>
            </a:p>
          </p:txBody>
        </p:sp>
        <p:sp>
          <p:nvSpPr>
            <p:cNvPr id="11" name="AutoShape 11"/>
            <p:cNvSpPr/>
            <p:nvPr/>
          </p:nvSpPr>
          <p:spPr>
            <a:xfrm rot="-10800000">
              <a:off x="1780846" y="2543949"/>
              <a:ext cx="4070707" cy="0"/>
            </a:xfrm>
            <a:prstGeom prst="line">
              <a:avLst/>
            </a:prstGeom>
            <a:ln w="508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5965724" y="2207400"/>
              <a:ext cx="290116" cy="7181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99"/>
                </a:lnSpc>
              </a:pPr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2</a:t>
              </a:r>
            </a:p>
          </p:txBody>
        </p:sp>
        <p:sp>
          <p:nvSpPr>
            <p:cNvPr id="13" name="AutoShape 13"/>
            <p:cNvSpPr/>
            <p:nvPr/>
          </p:nvSpPr>
          <p:spPr>
            <a:xfrm rot="-10800000">
              <a:off x="2353857" y="2848749"/>
              <a:ext cx="4070707" cy="0"/>
            </a:xfrm>
            <a:prstGeom prst="line">
              <a:avLst/>
            </a:prstGeom>
            <a:ln w="508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6538735" y="2512200"/>
              <a:ext cx="290116" cy="7181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99"/>
                </a:lnSpc>
              </a:pPr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3</a:t>
              </a:r>
            </a:p>
          </p:txBody>
        </p:sp>
        <p:sp>
          <p:nvSpPr>
            <p:cNvPr id="15" name="AutoShape 15"/>
            <p:cNvSpPr/>
            <p:nvPr/>
          </p:nvSpPr>
          <p:spPr>
            <a:xfrm rot="-10800000">
              <a:off x="1599614" y="3458349"/>
              <a:ext cx="4070707" cy="0"/>
            </a:xfrm>
            <a:prstGeom prst="line">
              <a:avLst/>
            </a:prstGeom>
            <a:ln w="508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5784493" y="3121800"/>
              <a:ext cx="290116" cy="7181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99"/>
                </a:lnSpc>
              </a:pPr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4</a:t>
              </a:r>
            </a:p>
          </p:txBody>
        </p:sp>
        <p:sp>
          <p:nvSpPr>
            <p:cNvPr id="17" name="AutoShape 17"/>
            <p:cNvSpPr/>
            <p:nvPr/>
          </p:nvSpPr>
          <p:spPr>
            <a:xfrm rot="-10800000">
              <a:off x="2413369" y="4067949"/>
              <a:ext cx="4070707" cy="0"/>
            </a:xfrm>
            <a:prstGeom prst="line">
              <a:avLst/>
            </a:prstGeom>
            <a:ln w="508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6598247" y="3731400"/>
              <a:ext cx="290116" cy="7181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99"/>
                </a:lnSpc>
              </a:pPr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5</a:t>
              </a:r>
            </a:p>
          </p:txBody>
        </p:sp>
        <p:sp>
          <p:nvSpPr>
            <p:cNvPr id="19" name="AutoShape 19"/>
            <p:cNvSpPr/>
            <p:nvPr/>
          </p:nvSpPr>
          <p:spPr>
            <a:xfrm rot="-10800000">
              <a:off x="2788584" y="3153549"/>
              <a:ext cx="4070707" cy="0"/>
            </a:xfrm>
            <a:prstGeom prst="line">
              <a:avLst/>
            </a:prstGeom>
            <a:ln w="508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6973462" y="2817000"/>
              <a:ext cx="290116" cy="7181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99"/>
                </a:lnSpc>
              </a:pPr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6</a:t>
              </a:r>
            </a:p>
          </p:txBody>
        </p:sp>
        <p:sp>
          <p:nvSpPr>
            <p:cNvPr id="21" name="AutoShape 21"/>
            <p:cNvSpPr/>
            <p:nvPr/>
          </p:nvSpPr>
          <p:spPr>
            <a:xfrm rot="-10800000">
              <a:off x="2413369" y="4577044"/>
              <a:ext cx="4070707" cy="0"/>
            </a:xfrm>
            <a:prstGeom prst="line">
              <a:avLst/>
            </a:prstGeom>
            <a:ln w="508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6598247" y="4240494"/>
              <a:ext cx="290116" cy="7181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99"/>
                </a:lnSpc>
              </a:pPr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7</a:t>
              </a:r>
            </a:p>
          </p:txBody>
        </p:sp>
        <p:sp>
          <p:nvSpPr>
            <p:cNvPr id="23" name="AutoShape 23"/>
            <p:cNvSpPr/>
            <p:nvPr/>
          </p:nvSpPr>
          <p:spPr>
            <a:xfrm rot="-10800000">
              <a:off x="2295677" y="5491444"/>
              <a:ext cx="4070707" cy="0"/>
            </a:xfrm>
            <a:prstGeom prst="line">
              <a:avLst/>
            </a:prstGeom>
            <a:ln w="508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6480554" y="5154894"/>
              <a:ext cx="290116" cy="7181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99"/>
                </a:lnSpc>
              </a:pPr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8</a:t>
              </a:r>
            </a:p>
          </p:txBody>
        </p:sp>
      </p:grpSp>
      <p:pic>
        <p:nvPicPr>
          <p:cNvPr id="25" name="Picture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685622" y="2471101"/>
            <a:ext cx="1859174" cy="1259918"/>
          </a:xfrm>
          <a:prstGeom prst="rect">
            <a:avLst/>
          </a:prstGeom>
        </p:spPr>
      </p:pic>
      <p:grpSp>
        <p:nvGrpSpPr>
          <p:cNvPr id="26" name="Group 26"/>
          <p:cNvGrpSpPr/>
          <p:nvPr/>
        </p:nvGrpSpPr>
        <p:grpSpPr>
          <a:xfrm>
            <a:off x="1420122" y="3902874"/>
            <a:ext cx="390172" cy="390273"/>
            <a:chOff x="0" y="0"/>
            <a:chExt cx="780547" cy="780547"/>
          </a:xfrm>
        </p:grpSpPr>
        <p:grpSp>
          <p:nvGrpSpPr>
            <p:cNvPr id="27" name="Group 27"/>
            <p:cNvGrpSpPr/>
            <p:nvPr/>
          </p:nvGrpSpPr>
          <p:grpSpPr>
            <a:xfrm>
              <a:off x="0" y="0"/>
              <a:ext cx="780547" cy="780547"/>
              <a:chOff x="0" y="0"/>
              <a:chExt cx="812800" cy="81280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3989E"/>
              </a:solidFill>
            </p:spPr>
          </p:sp>
          <p:sp>
            <p:nvSpPr>
              <p:cNvPr id="29" name="TextBox 29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772"/>
                  </a:lnSpc>
                </a:pPr>
                <a:endParaRPr b="1">
                  <a:latin typeface="Arial" pitchFamily="34" charset="0"/>
                </a:endParaRPr>
              </a:p>
            </p:txBody>
          </p:sp>
        </p:grpSp>
        <p:sp>
          <p:nvSpPr>
            <p:cNvPr id="30" name="TextBox 30"/>
            <p:cNvSpPr txBox="1"/>
            <p:nvPr/>
          </p:nvSpPr>
          <p:spPr>
            <a:xfrm>
              <a:off x="0" y="130772"/>
              <a:ext cx="780547" cy="4915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054"/>
                </a:lnSpc>
              </a:pPr>
              <a:r>
                <a:rPr lang="en-US" sz="1500" b="1">
                  <a:solidFill>
                    <a:srgbClr val="FFFFFF"/>
                  </a:solidFill>
                  <a:latin typeface="Arial" pitchFamily="34" charset="0"/>
                </a:rPr>
                <a:t>a</a:t>
              </a:r>
            </a:p>
          </p:txBody>
        </p:sp>
      </p:grpSp>
      <p:pic>
        <p:nvPicPr>
          <p:cNvPr id="31" name="Picture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2822168" y="2471101"/>
            <a:ext cx="1662825" cy="1259918"/>
          </a:xfrm>
          <a:prstGeom prst="rect">
            <a:avLst/>
          </a:prstGeom>
        </p:spPr>
      </p:pic>
      <p:grpSp>
        <p:nvGrpSpPr>
          <p:cNvPr id="32" name="Group 32"/>
          <p:cNvGrpSpPr/>
          <p:nvPr/>
        </p:nvGrpSpPr>
        <p:grpSpPr>
          <a:xfrm>
            <a:off x="3458494" y="3902874"/>
            <a:ext cx="390172" cy="390273"/>
            <a:chOff x="0" y="0"/>
            <a:chExt cx="780547" cy="780547"/>
          </a:xfrm>
        </p:grpSpPr>
        <p:grpSp>
          <p:nvGrpSpPr>
            <p:cNvPr id="33" name="Group 33"/>
            <p:cNvGrpSpPr/>
            <p:nvPr/>
          </p:nvGrpSpPr>
          <p:grpSpPr>
            <a:xfrm>
              <a:off x="0" y="0"/>
              <a:ext cx="780547" cy="780547"/>
              <a:chOff x="0" y="0"/>
              <a:chExt cx="812800" cy="812800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3989E"/>
              </a:solidFill>
            </p:spPr>
          </p:sp>
          <p:sp>
            <p:nvSpPr>
              <p:cNvPr id="35" name="TextBox 35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772"/>
                  </a:lnSpc>
                </a:pPr>
                <a:endParaRPr b="1">
                  <a:latin typeface="Arial" pitchFamily="34" charset="0"/>
                </a:endParaRPr>
              </a:p>
            </p:txBody>
          </p:sp>
        </p:grpSp>
        <p:sp>
          <p:nvSpPr>
            <p:cNvPr id="36" name="TextBox 36"/>
            <p:cNvSpPr txBox="1"/>
            <p:nvPr/>
          </p:nvSpPr>
          <p:spPr>
            <a:xfrm>
              <a:off x="0" y="130772"/>
              <a:ext cx="780547" cy="5386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054"/>
                </a:lnSpc>
              </a:pPr>
              <a:r>
                <a:rPr lang="en-US" sz="1500" b="1">
                  <a:solidFill>
                    <a:srgbClr val="FFFFFF"/>
                  </a:solidFill>
                  <a:latin typeface="Arial" pitchFamily="34" charset="0"/>
                </a:rPr>
                <a:t>b</a:t>
              </a:r>
            </a:p>
          </p:txBody>
        </p:sp>
      </p:grpSp>
      <p:pic>
        <p:nvPicPr>
          <p:cNvPr id="37" name="Picture 3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4764321" y="2471101"/>
            <a:ext cx="1425279" cy="1259918"/>
          </a:xfrm>
          <a:prstGeom prst="rect">
            <a:avLst/>
          </a:prstGeom>
        </p:spPr>
      </p:pic>
      <p:grpSp>
        <p:nvGrpSpPr>
          <p:cNvPr id="38" name="Group 38"/>
          <p:cNvGrpSpPr/>
          <p:nvPr/>
        </p:nvGrpSpPr>
        <p:grpSpPr>
          <a:xfrm>
            <a:off x="5281873" y="3902874"/>
            <a:ext cx="390172" cy="390273"/>
            <a:chOff x="0" y="0"/>
            <a:chExt cx="780547" cy="780547"/>
          </a:xfrm>
        </p:grpSpPr>
        <p:grpSp>
          <p:nvGrpSpPr>
            <p:cNvPr id="39" name="Group 39"/>
            <p:cNvGrpSpPr/>
            <p:nvPr/>
          </p:nvGrpSpPr>
          <p:grpSpPr>
            <a:xfrm>
              <a:off x="0" y="0"/>
              <a:ext cx="780547" cy="780547"/>
              <a:chOff x="0" y="0"/>
              <a:chExt cx="812800" cy="812800"/>
            </a:xfrm>
          </p:grpSpPr>
          <p:sp>
            <p:nvSpPr>
              <p:cNvPr id="40" name="Freeform 4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3989E"/>
              </a:solidFill>
            </p:spPr>
          </p:sp>
          <p:sp>
            <p:nvSpPr>
              <p:cNvPr id="41" name="TextBox 41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772"/>
                  </a:lnSpc>
                </a:pPr>
                <a:endParaRPr b="1">
                  <a:latin typeface="Arial" pitchFamily="34" charset="0"/>
                </a:endParaRPr>
              </a:p>
            </p:txBody>
          </p:sp>
        </p:grpSp>
        <p:sp>
          <p:nvSpPr>
            <p:cNvPr id="42" name="TextBox 42"/>
            <p:cNvSpPr txBox="1"/>
            <p:nvPr/>
          </p:nvSpPr>
          <p:spPr>
            <a:xfrm>
              <a:off x="0" y="130772"/>
              <a:ext cx="780547" cy="4915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054"/>
                </a:lnSpc>
              </a:pPr>
              <a:r>
                <a:rPr lang="en-US" sz="1500" b="1">
                  <a:solidFill>
                    <a:srgbClr val="FFFFFF"/>
                  </a:solidFill>
                  <a:latin typeface="Arial" pitchFamily="34" charset="0"/>
                </a:rPr>
                <a:t>c</a:t>
              </a:r>
            </a:p>
          </p:txBody>
        </p:sp>
      </p:grpSp>
      <p:grpSp>
        <p:nvGrpSpPr>
          <p:cNvPr id="43" name="Group 43"/>
          <p:cNvGrpSpPr/>
          <p:nvPr/>
        </p:nvGrpSpPr>
        <p:grpSpPr>
          <a:xfrm>
            <a:off x="6784761" y="3902874"/>
            <a:ext cx="390172" cy="390273"/>
            <a:chOff x="0" y="0"/>
            <a:chExt cx="780547" cy="780547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780547" cy="780547"/>
              <a:chOff x="0" y="0"/>
              <a:chExt cx="812800" cy="812800"/>
            </a:xfrm>
          </p:grpSpPr>
          <p:sp>
            <p:nvSpPr>
              <p:cNvPr id="45" name="Freeform 4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3989E"/>
              </a:solidFill>
            </p:spPr>
          </p:sp>
          <p:sp>
            <p:nvSpPr>
              <p:cNvPr id="46" name="TextBox 46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772"/>
                  </a:lnSpc>
                </a:pPr>
                <a:endParaRPr b="1">
                  <a:latin typeface="Arial" pitchFamily="34" charset="0"/>
                </a:endParaRPr>
              </a:p>
            </p:txBody>
          </p:sp>
        </p:grpSp>
        <p:sp>
          <p:nvSpPr>
            <p:cNvPr id="47" name="TextBox 47"/>
            <p:cNvSpPr txBox="1"/>
            <p:nvPr/>
          </p:nvSpPr>
          <p:spPr>
            <a:xfrm>
              <a:off x="0" y="130772"/>
              <a:ext cx="780547" cy="4915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054"/>
                </a:lnSpc>
              </a:pPr>
              <a:r>
                <a:rPr lang="en-US" sz="1500" b="1">
                  <a:solidFill>
                    <a:srgbClr val="FFFFFF"/>
                  </a:solidFill>
                  <a:latin typeface="Arial" pitchFamily="34" charset="0"/>
                </a:rPr>
                <a:t>d</a:t>
              </a:r>
            </a:p>
          </p:txBody>
        </p:sp>
      </p:grpSp>
      <p:pic>
        <p:nvPicPr>
          <p:cNvPr id="48" name="Picture 48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6468927" y="2471101"/>
            <a:ext cx="1021842" cy="1259918"/>
          </a:xfrm>
          <a:prstGeom prst="rect">
            <a:avLst/>
          </a:prstGeom>
        </p:spPr>
      </p:pic>
      <p:pic>
        <p:nvPicPr>
          <p:cNvPr id="49" name="Picture 4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790328" y="4521748"/>
            <a:ext cx="1259590" cy="1259918"/>
          </a:xfrm>
          <a:prstGeom prst="rect">
            <a:avLst/>
          </a:prstGeom>
        </p:spPr>
      </p:pic>
      <p:grpSp>
        <p:nvGrpSpPr>
          <p:cNvPr id="50" name="Group 50"/>
          <p:cNvGrpSpPr/>
          <p:nvPr/>
        </p:nvGrpSpPr>
        <p:grpSpPr>
          <a:xfrm>
            <a:off x="1225036" y="5953521"/>
            <a:ext cx="390172" cy="390273"/>
            <a:chOff x="0" y="0"/>
            <a:chExt cx="780547" cy="780547"/>
          </a:xfrm>
        </p:grpSpPr>
        <p:grpSp>
          <p:nvGrpSpPr>
            <p:cNvPr id="51" name="Group 51"/>
            <p:cNvGrpSpPr/>
            <p:nvPr/>
          </p:nvGrpSpPr>
          <p:grpSpPr>
            <a:xfrm>
              <a:off x="0" y="0"/>
              <a:ext cx="780547" cy="780547"/>
              <a:chOff x="0" y="0"/>
              <a:chExt cx="812800" cy="812800"/>
            </a:xfrm>
          </p:grpSpPr>
          <p:sp>
            <p:nvSpPr>
              <p:cNvPr id="52" name="Freeform 52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3989E"/>
              </a:solidFill>
            </p:spPr>
          </p:sp>
          <p:sp>
            <p:nvSpPr>
              <p:cNvPr id="53" name="TextBox 53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772"/>
                  </a:lnSpc>
                </a:pPr>
                <a:endParaRPr b="1">
                  <a:latin typeface="Arial" pitchFamily="34" charset="0"/>
                </a:endParaRPr>
              </a:p>
            </p:txBody>
          </p:sp>
        </p:grpSp>
        <p:sp>
          <p:nvSpPr>
            <p:cNvPr id="54" name="TextBox 54"/>
            <p:cNvSpPr txBox="1"/>
            <p:nvPr/>
          </p:nvSpPr>
          <p:spPr>
            <a:xfrm>
              <a:off x="0" y="130772"/>
              <a:ext cx="780547" cy="4915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054"/>
                </a:lnSpc>
              </a:pPr>
              <a:r>
                <a:rPr lang="en-US" sz="1500" b="1">
                  <a:solidFill>
                    <a:srgbClr val="FFFFFF"/>
                  </a:solidFill>
                  <a:latin typeface="Arial" pitchFamily="34" charset="0"/>
                </a:rPr>
                <a:t>e</a:t>
              </a:r>
            </a:p>
          </p:txBody>
        </p:sp>
      </p:grpSp>
      <p:pic>
        <p:nvPicPr>
          <p:cNvPr id="55" name="Picture 55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3187532" y="4521748"/>
            <a:ext cx="932097" cy="1259918"/>
          </a:xfrm>
          <a:prstGeom prst="rect">
            <a:avLst/>
          </a:prstGeom>
        </p:spPr>
      </p:pic>
      <p:grpSp>
        <p:nvGrpSpPr>
          <p:cNvPr id="56" name="Group 56"/>
          <p:cNvGrpSpPr/>
          <p:nvPr/>
        </p:nvGrpSpPr>
        <p:grpSpPr>
          <a:xfrm>
            <a:off x="3458494" y="5953521"/>
            <a:ext cx="390172" cy="390273"/>
            <a:chOff x="0" y="0"/>
            <a:chExt cx="780547" cy="780547"/>
          </a:xfrm>
        </p:grpSpPr>
        <p:grpSp>
          <p:nvGrpSpPr>
            <p:cNvPr id="57" name="Group 57"/>
            <p:cNvGrpSpPr/>
            <p:nvPr/>
          </p:nvGrpSpPr>
          <p:grpSpPr>
            <a:xfrm>
              <a:off x="0" y="0"/>
              <a:ext cx="780547" cy="780547"/>
              <a:chOff x="0" y="0"/>
              <a:chExt cx="812800" cy="812800"/>
            </a:xfrm>
          </p:grpSpPr>
          <p:sp>
            <p:nvSpPr>
              <p:cNvPr id="58" name="Freeform 5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3989E"/>
              </a:solidFill>
            </p:spPr>
          </p:sp>
          <p:sp>
            <p:nvSpPr>
              <p:cNvPr id="59" name="TextBox 59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772"/>
                  </a:lnSpc>
                </a:pPr>
                <a:endParaRPr b="1">
                  <a:latin typeface="Arial" pitchFamily="34" charset="0"/>
                </a:endParaRPr>
              </a:p>
            </p:txBody>
          </p:sp>
        </p:grpSp>
        <p:sp>
          <p:nvSpPr>
            <p:cNvPr id="60" name="TextBox 60"/>
            <p:cNvSpPr txBox="1"/>
            <p:nvPr/>
          </p:nvSpPr>
          <p:spPr>
            <a:xfrm>
              <a:off x="0" y="130772"/>
              <a:ext cx="780547" cy="4915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054"/>
                </a:lnSpc>
              </a:pPr>
              <a:r>
                <a:rPr lang="en-US" sz="1500" b="1">
                  <a:solidFill>
                    <a:srgbClr val="FFFFFF"/>
                  </a:solidFill>
                  <a:latin typeface="Arial" pitchFamily="34" charset="0"/>
                </a:rPr>
                <a:t>g</a:t>
              </a:r>
            </a:p>
          </p:txBody>
        </p:sp>
      </p:grpSp>
      <p:pic>
        <p:nvPicPr>
          <p:cNvPr id="61" name="Picture 61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4825166" y="4521748"/>
            <a:ext cx="1303586" cy="1259918"/>
          </a:xfrm>
          <a:prstGeom prst="rect">
            <a:avLst/>
          </a:prstGeom>
        </p:spPr>
      </p:pic>
      <p:grpSp>
        <p:nvGrpSpPr>
          <p:cNvPr id="62" name="Group 62"/>
          <p:cNvGrpSpPr/>
          <p:nvPr/>
        </p:nvGrpSpPr>
        <p:grpSpPr>
          <a:xfrm>
            <a:off x="5281873" y="5953521"/>
            <a:ext cx="390172" cy="390273"/>
            <a:chOff x="0" y="0"/>
            <a:chExt cx="780547" cy="780547"/>
          </a:xfrm>
        </p:grpSpPr>
        <p:grpSp>
          <p:nvGrpSpPr>
            <p:cNvPr id="63" name="Group 63"/>
            <p:cNvGrpSpPr/>
            <p:nvPr/>
          </p:nvGrpSpPr>
          <p:grpSpPr>
            <a:xfrm>
              <a:off x="0" y="0"/>
              <a:ext cx="780547" cy="780547"/>
              <a:chOff x="0" y="0"/>
              <a:chExt cx="812800" cy="812800"/>
            </a:xfrm>
          </p:grpSpPr>
          <p:sp>
            <p:nvSpPr>
              <p:cNvPr id="64" name="Freeform 6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3989E"/>
              </a:solidFill>
            </p:spPr>
          </p:sp>
          <p:sp>
            <p:nvSpPr>
              <p:cNvPr id="65" name="TextBox 65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772"/>
                  </a:lnSpc>
                </a:pPr>
                <a:endParaRPr b="1">
                  <a:latin typeface="Arial" pitchFamily="34" charset="0"/>
                </a:endParaRPr>
              </a:p>
            </p:txBody>
          </p:sp>
        </p:grpSp>
        <p:sp>
          <p:nvSpPr>
            <p:cNvPr id="66" name="TextBox 66"/>
            <p:cNvSpPr txBox="1"/>
            <p:nvPr/>
          </p:nvSpPr>
          <p:spPr>
            <a:xfrm>
              <a:off x="0" y="130772"/>
              <a:ext cx="780547" cy="4915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054"/>
                </a:lnSpc>
              </a:pPr>
              <a:r>
                <a:rPr lang="en-US" sz="1500" b="1">
                  <a:solidFill>
                    <a:srgbClr val="FFFFFF"/>
                  </a:solidFill>
                  <a:latin typeface="Arial" pitchFamily="34" charset="0"/>
                </a:rPr>
                <a:t>h</a:t>
              </a:r>
            </a:p>
          </p:txBody>
        </p:sp>
      </p:grpSp>
      <p:grpSp>
        <p:nvGrpSpPr>
          <p:cNvPr id="67" name="Group 67"/>
          <p:cNvGrpSpPr/>
          <p:nvPr/>
        </p:nvGrpSpPr>
        <p:grpSpPr>
          <a:xfrm>
            <a:off x="6557097" y="4521747"/>
            <a:ext cx="845500" cy="1822047"/>
            <a:chOff x="0" y="0"/>
            <a:chExt cx="1691440" cy="3644093"/>
          </a:xfrm>
        </p:grpSpPr>
        <p:pic>
          <p:nvPicPr>
            <p:cNvPr id="68" name="Picture 68"/>
            <p:cNvPicPr>
              <a:picLocks noChangeAspect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>
            <a:xfrm>
              <a:off x="0" y="0"/>
              <a:ext cx="1691440" cy="2519836"/>
            </a:xfrm>
            <a:prstGeom prst="rect">
              <a:avLst/>
            </a:prstGeom>
          </p:spPr>
        </p:pic>
        <p:grpSp>
          <p:nvGrpSpPr>
            <p:cNvPr id="69" name="Group 69"/>
            <p:cNvGrpSpPr/>
            <p:nvPr/>
          </p:nvGrpSpPr>
          <p:grpSpPr>
            <a:xfrm>
              <a:off x="455447" y="2863546"/>
              <a:ext cx="780547" cy="780547"/>
              <a:chOff x="0" y="0"/>
              <a:chExt cx="812800" cy="812800"/>
            </a:xfrm>
          </p:grpSpPr>
          <p:sp>
            <p:nvSpPr>
              <p:cNvPr id="70" name="Freeform 7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3989E"/>
              </a:solidFill>
            </p:spPr>
          </p:sp>
          <p:sp>
            <p:nvSpPr>
              <p:cNvPr id="71" name="TextBox 71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773"/>
                  </a:lnSpc>
                </a:pPr>
                <a:endParaRPr b="1">
                  <a:latin typeface="Arial" pitchFamily="34" charset="0"/>
                </a:endParaRPr>
              </a:p>
            </p:txBody>
          </p:sp>
        </p:grpSp>
        <p:sp>
          <p:nvSpPr>
            <p:cNvPr id="72" name="TextBox 72"/>
            <p:cNvSpPr txBox="1"/>
            <p:nvPr/>
          </p:nvSpPr>
          <p:spPr>
            <a:xfrm>
              <a:off x="455446" y="2994319"/>
              <a:ext cx="780547" cy="5386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054"/>
                </a:lnSpc>
              </a:pPr>
              <a:r>
                <a:rPr lang="en-US" sz="1500" b="1">
                  <a:solidFill>
                    <a:srgbClr val="FFFFFF"/>
                  </a:solidFill>
                  <a:latin typeface="Arial" pitchFamily="34" charset="0"/>
                </a:rPr>
                <a:t>i</a:t>
              </a:r>
            </a:p>
          </p:txBody>
        </p: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028432" y="-1028700"/>
            <a:ext cx="14703927" cy="2057400"/>
            <a:chOff x="0" y="0"/>
            <a:chExt cx="5810472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810472" cy="812800"/>
            </a:xfrm>
            <a:custGeom>
              <a:avLst/>
              <a:gdLst/>
              <a:ahLst/>
              <a:cxnLst/>
              <a:rect l="l" t="t" r="r" b="b"/>
              <a:pathLst>
                <a:path w="5810472" h="812800">
                  <a:moveTo>
                    <a:pt x="0" y="0"/>
                  </a:moveTo>
                  <a:lnTo>
                    <a:pt x="5810472" y="0"/>
                  </a:lnTo>
                  <a:lnTo>
                    <a:pt x="581047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C9E265">
                <a:alpha val="69804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2"/>
                </a:lnSpc>
              </a:pPr>
              <a:endParaRPr>
                <a:latin typeface="Arial" pitchFamily="34" charset="0"/>
              </a:endParaRPr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>
            <a:alphaModFix amt="4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7416003">
            <a:off x="8061075" y="-2440146"/>
            <a:ext cx="4941205" cy="5898410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685622" y="1237959"/>
            <a:ext cx="9564981" cy="1365066"/>
            <a:chOff x="0" y="0"/>
            <a:chExt cx="19134945" cy="2730133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19134945" cy="2730133"/>
              <a:chOff x="0" y="0"/>
              <a:chExt cx="3779742" cy="539285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3779742" cy="539285"/>
              </a:xfrm>
              <a:custGeom>
                <a:avLst/>
                <a:gdLst/>
                <a:ahLst/>
                <a:cxnLst/>
                <a:rect l="l" t="t" r="r" b="b"/>
                <a:pathLst>
                  <a:path w="3779742" h="539285">
                    <a:moveTo>
                      <a:pt x="3779742" y="0"/>
                    </a:moveTo>
                    <a:lnTo>
                      <a:pt x="0" y="0"/>
                    </a:lnTo>
                    <a:lnTo>
                      <a:pt x="0" y="351325"/>
                    </a:lnTo>
                    <a:lnTo>
                      <a:pt x="157480" y="351325"/>
                    </a:lnTo>
                    <a:lnTo>
                      <a:pt x="157480" y="539285"/>
                    </a:lnTo>
                    <a:lnTo>
                      <a:pt x="463550" y="351325"/>
                    </a:lnTo>
                    <a:lnTo>
                      <a:pt x="3779742" y="351325"/>
                    </a:lnTo>
                    <a:lnTo>
                      <a:pt x="3779742" y="0"/>
                    </a:lnTo>
                    <a:close/>
                  </a:path>
                </a:pathLst>
              </a:custGeom>
              <a:solidFill>
                <a:srgbClr val="FFDE59"/>
              </a:solidFill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0" y="-38100"/>
                <a:ext cx="812800" cy="6604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772"/>
                  </a:lnSpc>
                  <a:spcBef>
                    <a:spcPct val="0"/>
                  </a:spcBef>
                </a:pPr>
                <a:endParaRPr>
                  <a:latin typeface="Arial" pitchFamily="34" charset="0"/>
                </a:endParaRPr>
              </a:p>
            </p:txBody>
          </p:sp>
        </p:grpSp>
        <p:sp>
          <p:nvSpPr>
            <p:cNvPr id="10" name="TextBox 10"/>
            <p:cNvSpPr txBox="1"/>
            <p:nvPr/>
          </p:nvSpPr>
          <p:spPr>
            <a:xfrm>
              <a:off x="905108" y="453950"/>
              <a:ext cx="17324730" cy="7690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266"/>
                </a:lnSpc>
              </a:pPr>
              <a:r>
                <a:rPr lang="en-US" sz="2300" b="1">
                  <a:solidFill>
                    <a:srgbClr val="000000"/>
                  </a:solidFill>
                  <a:latin typeface="Arial" pitchFamily="34" charset="0"/>
                </a:rPr>
                <a:t>Quan sát hình và cho biết tên các hệ cơ quan trong cơ thể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5589405" y="5672832"/>
            <a:ext cx="708733" cy="708918"/>
            <a:chOff x="0" y="0"/>
            <a:chExt cx="1417836" cy="1417836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417836" cy="1417836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8037"/>
              </a:solidFill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772"/>
                  </a:lnSpc>
                </a:pPr>
                <a:endParaRPr b="1">
                  <a:latin typeface="Arial" pitchFamily="34" charset="0"/>
                </a:endParaRPr>
              </a:p>
            </p:txBody>
          </p:sp>
        </p:grpSp>
        <p:sp>
          <p:nvSpPr>
            <p:cNvPr id="15" name="TextBox 15"/>
            <p:cNvSpPr txBox="1"/>
            <p:nvPr/>
          </p:nvSpPr>
          <p:spPr>
            <a:xfrm>
              <a:off x="0" y="230552"/>
              <a:ext cx="1417836" cy="8693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2"/>
                </a:lnSpc>
              </a:pPr>
              <a:r>
                <a:rPr lang="en-US" sz="2700" b="1">
                  <a:solidFill>
                    <a:srgbClr val="FFFFFF"/>
                  </a:solidFill>
                  <a:latin typeface="Arial" pitchFamily="34" charset="0"/>
                </a:rPr>
                <a:t>1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4433433" y="2398661"/>
            <a:ext cx="3481776" cy="3771248"/>
            <a:chOff x="0" y="0"/>
            <a:chExt cx="6965367" cy="7542496"/>
          </a:xfrm>
        </p:grpSpPr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3276231" y="0"/>
              <a:ext cx="3369420" cy="6548342"/>
            </a:xfrm>
            <a:prstGeom prst="rect">
              <a:avLst/>
            </a:prstGeom>
          </p:spPr>
        </p:pic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2500276" cy="6548342"/>
            </a:xfrm>
            <a:prstGeom prst="rect">
              <a:avLst/>
            </a:prstGeom>
          </p:spPr>
        </p:pic>
        <p:sp>
          <p:nvSpPr>
            <p:cNvPr id="19" name="TextBox 19"/>
            <p:cNvSpPr txBox="1"/>
            <p:nvPr/>
          </p:nvSpPr>
          <p:spPr>
            <a:xfrm>
              <a:off x="330680" y="6773438"/>
              <a:ext cx="1840111" cy="7690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66"/>
                </a:lnSpc>
              </a:pPr>
              <a:r>
                <a:rPr lang="en-US" sz="2300" b="1">
                  <a:solidFill>
                    <a:srgbClr val="000000"/>
                  </a:solidFill>
                  <a:latin typeface="Arial" pitchFamily="34" charset="0"/>
                </a:rPr>
                <a:t>Cơ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4287279" y="6773438"/>
              <a:ext cx="2678088" cy="7690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266"/>
                </a:lnSpc>
              </a:pPr>
              <a:r>
                <a:rPr lang="en-US" sz="2300" b="1">
                  <a:solidFill>
                    <a:srgbClr val="000000"/>
                  </a:solidFill>
                  <a:latin typeface="Arial" pitchFamily="34" charset="0"/>
                </a:rPr>
                <a:t>Xương</a:t>
              </a:r>
            </a:p>
          </p:txBody>
        </p:sp>
      </p:grpSp>
      <p:pic>
        <p:nvPicPr>
          <p:cNvPr id="21" name="Picture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293658" y="2812575"/>
            <a:ext cx="3247104" cy="3569175"/>
          </a:xfrm>
          <a:prstGeom prst="rect">
            <a:avLst/>
          </a:prstGeom>
        </p:spPr>
      </p:pic>
      <p:grpSp>
        <p:nvGrpSpPr>
          <p:cNvPr id="22" name="Group 22"/>
          <p:cNvGrpSpPr/>
          <p:nvPr/>
        </p:nvGrpSpPr>
        <p:grpSpPr>
          <a:xfrm>
            <a:off x="8254290" y="2398661"/>
            <a:ext cx="1468901" cy="3983089"/>
            <a:chOff x="0" y="0"/>
            <a:chExt cx="2938569" cy="7966178"/>
          </a:xfrm>
        </p:grpSpPr>
        <p:pic>
          <p:nvPicPr>
            <p:cNvPr id="23" name="Picture 23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2938569" cy="6548342"/>
            </a:xfrm>
            <a:prstGeom prst="rect">
              <a:avLst/>
            </a:prstGeom>
          </p:spPr>
        </p:pic>
        <p:grpSp>
          <p:nvGrpSpPr>
            <p:cNvPr id="24" name="Group 24"/>
            <p:cNvGrpSpPr/>
            <p:nvPr/>
          </p:nvGrpSpPr>
          <p:grpSpPr>
            <a:xfrm>
              <a:off x="760366" y="6548342"/>
              <a:ext cx="1417836" cy="1417836"/>
              <a:chOff x="0" y="0"/>
              <a:chExt cx="812800" cy="812800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8037"/>
              </a:solidFill>
            </p:spPr>
          </p:sp>
          <p:sp>
            <p:nvSpPr>
              <p:cNvPr id="26" name="TextBox 26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772"/>
                  </a:lnSpc>
                </a:pPr>
                <a:endParaRPr b="1">
                  <a:latin typeface="Arial" pitchFamily="34" charset="0"/>
                </a:endParaRPr>
              </a:p>
            </p:txBody>
          </p:sp>
        </p:grpSp>
        <p:sp>
          <p:nvSpPr>
            <p:cNvPr id="27" name="TextBox 27"/>
            <p:cNvSpPr txBox="1"/>
            <p:nvPr/>
          </p:nvSpPr>
          <p:spPr>
            <a:xfrm>
              <a:off x="760366" y="6778894"/>
              <a:ext cx="1417836" cy="8693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2"/>
                </a:lnSpc>
              </a:pPr>
              <a:r>
                <a:rPr lang="en-US" sz="2700" b="1">
                  <a:solidFill>
                    <a:srgbClr val="FFFFFF"/>
                  </a:solidFill>
                  <a:latin typeface="Arial" pitchFamily="34" charset="0"/>
                </a:rPr>
                <a:t>2</a:t>
              </a:r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685621" y="325967"/>
            <a:ext cx="6560239" cy="3845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266"/>
              </a:lnSpc>
            </a:pPr>
            <a:r>
              <a:rPr lang="en-US" sz="2300" b="1">
                <a:solidFill>
                  <a:srgbClr val="D61F27"/>
                </a:solidFill>
                <a:latin typeface="Arial" pitchFamily="34" charset="0"/>
              </a:rPr>
              <a:t>I. CÁC HỆ CƠ QUAN TRONG CƠ THỂ</a:t>
            </a:r>
          </a:p>
        </p:txBody>
      </p:sp>
      <p:grpSp>
        <p:nvGrpSpPr>
          <p:cNvPr id="29" name="Group 29"/>
          <p:cNvGrpSpPr/>
          <p:nvPr/>
        </p:nvGrpSpPr>
        <p:grpSpPr>
          <a:xfrm>
            <a:off x="10250602" y="2398661"/>
            <a:ext cx="1407527" cy="3983089"/>
            <a:chOff x="0" y="0"/>
            <a:chExt cx="2815787" cy="7966178"/>
          </a:xfrm>
        </p:grpSpPr>
        <p:pic>
          <p:nvPicPr>
            <p:cNvPr id="30" name="Picture 30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2815787" cy="6548342"/>
            </a:xfrm>
            <a:prstGeom prst="rect">
              <a:avLst/>
            </a:prstGeom>
          </p:spPr>
        </p:pic>
        <p:grpSp>
          <p:nvGrpSpPr>
            <p:cNvPr id="31" name="Group 31"/>
            <p:cNvGrpSpPr/>
            <p:nvPr/>
          </p:nvGrpSpPr>
          <p:grpSpPr>
            <a:xfrm>
              <a:off x="698976" y="6548342"/>
              <a:ext cx="1417836" cy="1417836"/>
              <a:chOff x="0" y="0"/>
              <a:chExt cx="812800" cy="812800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8037"/>
              </a:solidFill>
            </p:spPr>
          </p:sp>
          <p:sp>
            <p:nvSpPr>
              <p:cNvPr id="33" name="TextBox 33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772"/>
                  </a:lnSpc>
                </a:pPr>
                <a:endParaRPr b="1">
                  <a:latin typeface="Arial" pitchFamily="34" charset="0"/>
                </a:endParaRPr>
              </a:p>
            </p:txBody>
          </p:sp>
        </p:grpSp>
        <p:sp>
          <p:nvSpPr>
            <p:cNvPr id="34" name="TextBox 34"/>
            <p:cNvSpPr txBox="1"/>
            <p:nvPr/>
          </p:nvSpPr>
          <p:spPr>
            <a:xfrm>
              <a:off x="698976" y="6778894"/>
              <a:ext cx="1417835" cy="8693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2"/>
                </a:lnSpc>
              </a:pPr>
              <a:r>
                <a:rPr lang="en-US" sz="2700" b="1">
                  <a:solidFill>
                    <a:srgbClr val="FFFFFF"/>
                  </a:solidFill>
                  <a:latin typeface="Arial" pitchFamily="34" charset="0"/>
                </a:rPr>
                <a:t>3</a:t>
              </a:r>
            </a:p>
          </p:txBody>
        </p: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028432" y="-1028700"/>
            <a:ext cx="14703927" cy="2057400"/>
            <a:chOff x="0" y="0"/>
            <a:chExt cx="5810472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810472" cy="812800"/>
            </a:xfrm>
            <a:custGeom>
              <a:avLst/>
              <a:gdLst/>
              <a:ahLst/>
              <a:cxnLst/>
              <a:rect l="l" t="t" r="r" b="b"/>
              <a:pathLst>
                <a:path w="5810472" h="812800">
                  <a:moveTo>
                    <a:pt x="0" y="0"/>
                  </a:moveTo>
                  <a:lnTo>
                    <a:pt x="5810472" y="0"/>
                  </a:lnTo>
                  <a:lnTo>
                    <a:pt x="581047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C9E265">
                <a:alpha val="69804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2"/>
                </a:lnSpc>
              </a:pPr>
              <a:endParaRPr>
                <a:latin typeface="Arial" pitchFamily="34" charset="0"/>
              </a:endParaRPr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>
            <a:alphaModFix amt="4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7416003">
            <a:off x="8061075" y="-2440146"/>
            <a:ext cx="4941205" cy="5898410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685622" y="1237959"/>
            <a:ext cx="9564981" cy="1365066"/>
            <a:chOff x="0" y="0"/>
            <a:chExt cx="19134945" cy="2730133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19134945" cy="2730133"/>
              <a:chOff x="0" y="0"/>
              <a:chExt cx="3779742" cy="539285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3779742" cy="539285"/>
              </a:xfrm>
              <a:custGeom>
                <a:avLst/>
                <a:gdLst/>
                <a:ahLst/>
                <a:cxnLst/>
                <a:rect l="l" t="t" r="r" b="b"/>
                <a:pathLst>
                  <a:path w="3779742" h="539285">
                    <a:moveTo>
                      <a:pt x="3779742" y="0"/>
                    </a:moveTo>
                    <a:lnTo>
                      <a:pt x="0" y="0"/>
                    </a:lnTo>
                    <a:lnTo>
                      <a:pt x="0" y="351325"/>
                    </a:lnTo>
                    <a:lnTo>
                      <a:pt x="157480" y="351325"/>
                    </a:lnTo>
                    <a:lnTo>
                      <a:pt x="157480" y="539285"/>
                    </a:lnTo>
                    <a:lnTo>
                      <a:pt x="463550" y="351325"/>
                    </a:lnTo>
                    <a:lnTo>
                      <a:pt x="3779742" y="351325"/>
                    </a:lnTo>
                    <a:lnTo>
                      <a:pt x="3779742" y="0"/>
                    </a:lnTo>
                    <a:close/>
                  </a:path>
                </a:pathLst>
              </a:custGeom>
              <a:solidFill>
                <a:srgbClr val="FFDE59"/>
              </a:solidFill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0" y="-38100"/>
                <a:ext cx="812800" cy="6604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772"/>
                  </a:lnSpc>
                  <a:spcBef>
                    <a:spcPct val="0"/>
                  </a:spcBef>
                </a:pPr>
                <a:endParaRPr>
                  <a:latin typeface="Arial" pitchFamily="34" charset="0"/>
                </a:endParaRPr>
              </a:p>
            </p:txBody>
          </p:sp>
        </p:grpSp>
        <p:sp>
          <p:nvSpPr>
            <p:cNvPr id="10" name="TextBox 10"/>
            <p:cNvSpPr txBox="1"/>
            <p:nvPr/>
          </p:nvSpPr>
          <p:spPr>
            <a:xfrm>
              <a:off x="905108" y="453950"/>
              <a:ext cx="17324730" cy="7690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266"/>
                </a:lnSpc>
              </a:pPr>
              <a:r>
                <a:rPr lang="en-US" sz="2300" b="1">
                  <a:solidFill>
                    <a:srgbClr val="000000"/>
                  </a:solidFill>
                  <a:latin typeface="Arial" pitchFamily="34" charset="0"/>
                </a:rPr>
                <a:t>Quan sát hình và cho biết tên các hệ cơ quan trong cơ thể</a:t>
              </a:r>
            </a:p>
          </p:txBody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293658" y="2812575"/>
            <a:ext cx="3247104" cy="3569175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4499998" y="5672832"/>
            <a:ext cx="708733" cy="708918"/>
            <a:chOff x="0" y="0"/>
            <a:chExt cx="1417836" cy="1417836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417836" cy="1417836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8037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772"/>
                  </a:lnSpc>
                </a:pPr>
                <a:endParaRPr b="1">
                  <a:latin typeface="Arial" pitchFamily="34" charset="0"/>
                </a:endParaRPr>
              </a:p>
            </p:txBody>
          </p:sp>
        </p:grpSp>
        <p:sp>
          <p:nvSpPr>
            <p:cNvPr id="16" name="TextBox 16"/>
            <p:cNvSpPr txBox="1"/>
            <p:nvPr/>
          </p:nvSpPr>
          <p:spPr>
            <a:xfrm>
              <a:off x="0" y="230552"/>
              <a:ext cx="1417836" cy="8693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2"/>
                </a:lnSpc>
              </a:pPr>
              <a:r>
                <a:rPr lang="en-US" sz="2700" b="1">
                  <a:solidFill>
                    <a:srgbClr val="FFFFFF"/>
                  </a:solidFill>
                  <a:latin typeface="Arial" pitchFamily="34" charset="0"/>
                </a:rPr>
                <a:t>4</a:t>
              </a:r>
            </a:p>
          </p:txBody>
        </p:sp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4240618" y="2398661"/>
            <a:ext cx="1227494" cy="3274171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6732912" y="2398661"/>
            <a:ext cx="1898525" cy="3274171"/>
          </a:xfrm>
          <a:prstGeom prst="rect">
            <a:avLst/>
          </a:prstGeom>
        </p:spPr>
      </p:pic>
      <p:grpSp>
        <p:nvGrpSpPr>
          <p:cNvPr id="19" name="Group 19"/>
          <p:cNvGrpSpPr/>
          <p:nvPr/>
        </p:nvGrpSpPr>
        <p:grpSpPr>
          <a:xfrm>
            <a:off x="7327808" y="5672832"/>
            <a:ext cx="708733" cy="708918"/>
            <a:chOff x="0" y="0"/>
            <a:chExt cx="1417836" cy="1417836"/>
          </a:xfrm>
        </p:grpSpPr>
        <p:grpSp>
          <p:nvGrpSpPr>
            <p:cNvPr id="20" name="Group 20"/>
            <p:cNvGrpSpPr/>
            <p:nvPr/>
          </p:nvGrpSpPr>
          <p:grpSpPr>
            <a:xfrm>
              <a:off x="0" y="0"/>
              <a:ext cx="1417836" cy="1417836"/>
              <a:chOff x="0" y="0"/>
              <a:chExt cx="812800" cy="8128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8037"/>
              </a:solidFill>
            </p:spPr>
          </p:sp>
          <p:sp>
            <p:nvSpPr>
              <p:cNvPr id="22" name="TextBox 22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772"/>
                  </a:lnSpc>
                </a:pPr>
                <a:endParaRPr b="1">
                  <a:latin typeface="Arial" pitchFamily="34" charset="0"/>
                </a:endParaRPr>
              </a:p>
            </p:txBody>
          </p:sp>
        </p:grpSp>
        <p:sp>
          <p:nvSpPr>
            <p:cNvPr id="23" name="TextBox 23"/>
            <p:cNvSpPr txBox="1"/>
            <p:nvPr/>
          </p:nvSpPr>
          <p:spPr>
            <a:xfrm>
              <a:off x="0" y="230552"/>
              <a:ext cx="1417836" cy="8693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2"/>
                </a:lnSpc>
              </a:pPr>
              <a:r>
                <a:rPr lang="en-US" sz="2700" b="1">
                  <a:solidFill>
                    <a:srgbClr val="FFFFFF"/>
                  </a:solidFill>
                  <a:latin typeface="Arial" pitchFamily="34" charset="0"/>
                </a:rPr>
                <a:t>5</a:t>
              </a:r>
            </a:p>
          </p:txBody>
        </p:sp>
      </p:grpSp>
      <p:pic>
        <p:nvPicPr>
          <p:cNvPr id="24" name="Picture 2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9646527" y="2398661"/>
            <a:ext cx="1208152" cy="3274171"/>
          </a:xfrm>
          <a:prstGeom prst="rect">
            <a:avLst/>
          </a:prstGeom>
        </p:spPr>
      </p:pic>
      <p:grpSp>
        <p:nvGrpSpPr>
          <p:cNvPr id="26" name="Group 26"/>
          <p:cNvGrpSpPr/>
          <p:nvPr/>
        </p:nvGrpSpPr>
        <p:grpSpPr>
          <a:xfrm>
            <a:off x="9896236" y="5672832"/>
            <a:ext cx="708733" cy="708918"/>
            <a:chOff x="0" y="0"/>
            <a:chExt cx="1417836" cy="1417836"/>
          </a:xfrm>
        </p:grpSpPr>
        <p:grpSp>
          <p:nvGrpSpPr>
            <p:cNvPr id="27" name="Group 27"/>
            <p:cNvGrpSpPr/>
            <p:nvPr/>
          </p:nvGrpSpPr>
          <p:grpSpPr>
            <a:xfrm>
              <a:off x="0" y="0"/>
              <a:ext cx="1417836" cy="1417836"/>
              <a:chOff x="0" y="0"/>
              <a:chExt cx="812800" cy="81280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8037"/>
              </a:solidFill>
            </p:spPr>
          </p:sp>
          <p:sp>
            <p:nvSpPr>
              <p:cNvPr id="29" name="TextBox 29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772"/>
                  </a:lnSpc>
                </a:pPr>
                <a:endParaRPr b="1">
                  <a:latin typeface="Arial" pitchFamily="34" charset="0"/>
                </a:endParaRPr>
              </a:p>
            </p:txBody>
          </p:sp>
        </p:grpSp>
        <p:sp>
          <p:nvSpPr>
            <p:cNvPr id="30" name="TextBox 30"/>
            <p:cNvSpPr txBox="1"/>
            <p:nvPr/>
          </p:nvSpPr>
          <p:spPr>
            <a:xfrm>
              <a:off x="0" y="230552"/>
              <a:ext cx="1417836" cy="8693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2"/>
                </a:lnSpc>
              </a:pPr>
              <a:r>
                <a:rPr lang="en-US" sz="2700" b="1">
                  <a:solidFill>
                    <a:srgbClr val="FFFFFF"/>
                  </a:solidFill>
                  <a:latin typeface="Arial" pitchFamily="34" charset="0"/>
                </a:rPr>
                <a:t>6</a:t>
              </a:r>
            </a:p>
          </p:txBody>
        </p:sp>
      </p:grpSp>
      <p:sp>
        <p:nvSpPr>
          <p:cNvPr id="31" name="TextBox 28"/>
          <p:cNvSpPr txBox="1"/>
          <p:nvPr/>
        </p:nvSpPr>
        <p:spPr>
          <a:xfrm>
            <a:off x="685621" y="325967"/>
            <a:ext cx="6560239" cy="3845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266"/>
              </a:lnSpc>
            </a:pPr>
            <a:r>
              <a:rPr lang="en-US" sz="2300" b="1">
                <a:solidFill>
                  <a:srgbClr val="D61F27"/>
                </a:solidFill>
                <a:latin typeface="Arial" pitchFamily="34" charset="0"/>
              </a:rPr>
              <a:t>I. CÁC HỆ CƠ QUAN TRONG CƠ THỂ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028432" y="-1028700"/>
            <a:ext cx="14703927" cy="2057400"/>
            <a:chOff x="0" y="0"/>
            <a:chExt cx="5810472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810472" cy="812800"/>
            </a:xfrm>
            <a:custGeom>
              <a:avLst/>
              <a:gdLst/>
              <a:ahLst/>
              <a:cxnLst/>
              <a:rect l="l" t="t" r="r" b="b"/>
              <a:pathLst>
                <a:path w="5810472" h="812800">
                  <a:moveTo>
                    <a:pt x="0" y="0"/>
                  </a:moveTo>
                  <a:lnTo>
                    <a:pt x="5810472" y="0"/>
                  </a:lnTo>
                  <a:lnTo>
                    <a:pt x="581047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C9E265">
                <a:alpha val="69804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2"/>
                </a:lnSpc>
              </a:pPr>
              <a:endParaRPr>
                <a:latin typeface="Arial" pitchFamily="34" charset="0"/>
              </a:endParaRPr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>
            <a:alphaModFix amt="4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7416003">
            <a:off x="8061075" y="-2440146"/>
            <a:ext cx="4941205" cy="5898410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685622" y="1237959"/>
            <a:ext cx="9564981" cy="1365066"/>
            <a:chOff x="0" y="0"/>
            <a:chExt cx="19134945" cy="2730133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19134945" cy="2730133"/>
              <a:chOff x="0" y="0"/>
              <a:chExt cx="3779742" cy="539285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3779742" cy="539285"/>
              </a:xfrm>
              <a:custGeom>
                <a:avLst/>
                <a:gdLst/>
                <a:ahLst/>
                <a:cxnLst/>
                <a:rect l="l" t="t" r="r" b="b"/>
                <a:pathLst>
                  <a:path w="3779742" h="539285">
                    <a:moveTo>
                      <a:pt x="3779742" y="0"/>
                    </a:moveTo>
                    <a:lnTo>
                      <a:pt x="0" y="0"/>
                    </a:lnTo>
                    <a:lnTo>
                      <a:pt x="0" y="351325"/>
                    </a:lnTo>
                    <a:lnTo>
                      <a:pt x="157480" y="351325"/>
                    </a:lnTo>
                    <a:lnTo>
                      <a:pt x="157480" y="539285"/>
                    </a:lnTo>
                    <a:lnTo>
                      <a:pt x="463550" y="351325"/>
                    </a:lnTo>
                    <a:lnTo>
                      <a:pt x="3779742" y="351325"/>
                    </a:lnTo>
                    <a:lnTo>
                      <a:pt x="3779742" y="0"/>
                    </a:lnTo>
                    <a:close/>
                  </a:path>
                </a:pathLst>
              </a:custGeom>
              <a:solidFill>
                <a:srgbClr val="FFDE59"/>
              </a:solidFill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0" y="-38100"/>
                <a:ext cx="812800" cy="6604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772"/>
                  </a:lnSpc>
                  <a:spcBef>
                    <a:spcPct val="0"/>
                  </a:spcBef>
                </a:pPr>
                <a:endParaRPr b="1">
                  <a:latin typeface="Arial" pitchFamily="34" charset="0"/>
                </a:endParaRPr>
              </a:p>
            </p:txBody>
          </p:sp>
        </p:grpSp>
        <p:sp>
          <p:nvSpPr>
            <p:cNvPr id="10" name="TextBox 10"/>
            <p:cNvSpPr txBox="1"/>
            <p:nvPr/>
          </p:nvSpPr>
          <p:spPr>
            <a:xfrm>
              <a:off x="905108" y="453950"/>
              <a:ext cx="17324730" cy="7690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266"/>
                </a:lnSpc>
              </a:pPr>
              <a:r>
                <a:rPr lang="en-US" sz="2300" b="1">
                  <a:solidFill>
                    <a:srgbClr val="000000"/>
                  </a:solidFill>
                  <a:latin typeface="Arial" pitchFamily="34" charset="0"/>
                </a:rPr>
                <a:t>Quan sát hình và cho biết tên các hệ cơ quan trong cơ thể</a:t>
              </a:r>
            </a:p>
          </p:txBody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293658" y="2812575"/>
            <a:ext cx="3247104" cy="3569175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4929558" y="5672832"/>
            <a:ext cx="708733" cy="708918"/>
            <a:chOff x="0" y="0"/>
            <a:chExt cx="1417836" cy="1417836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417836" cy="1417836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8037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772"/>
                  </a:lnSpc>
                </a:pPr>
                <a:endParaRPr b="1">
                  <a:latin typeface="Arial" pitchFamily="34" charset="0"/>
                </a:endParaRPr>
              </a:p>
            </p:txBody>
          </p:sp>
        </p:grpSp>
        <p:sp>
          <p:nvSpPr>
            <p:cNvPr id="16" name="TextBox 16"/>
            <p:cNvSpPr txBox="1"/>
            <p:nvPr/>
          </p:nvSpPr>
          <p:spPr>
            <a:xfrm>
              <a:off x="0" y="230552"/>
              <a:ext cx="1417836" cy="8693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2"/>
                </a:lnSpc>
              </a:pPr>
              <a:r>
                <a:rPr lang="en-US" sz="2700" b="1">
                  <a:solidFill>
                    <a:srgbClr val="FFFFFF"/>
                  </a:solidFill>
                  <a:latin typeface="Arial" pitchFamily="34" charset="0"/>
                </a:rPr>
                <a:t>7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3540761" y="2398661"/>
            <a:ext cx="3486327" cy="3274171"/>
            <a:chOff x="0" y="0"/>
            <a:chExt cx="6974470" cy="6548342"/>
          </a:xfrm>
        </p:grpSpPr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3708188" y="0"/>
              <a:ext cx="3266282" cy="6548342"/>
            </a:xfrm>
            <a:prstGeom prst="rect">
              <a:avLst/>
            </a:prstGeom>
          </p:spPr>
        </p:pic>
        <p:pic>
          <p:nvPicPr>
            <p:cNvPr id="19" name="Picture 19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>
            <a:xfrm>
              <a:off x="0" y="0"/>
              <a:ext cx="3181506" cy="6548342"/>
            </a:xfrm>
            <a:prstGeom prst="rect">
              <a:avLst/>
            </a:prstGeom>
          </p:spPr>
        </p:pic>
      </p:grpSp>
      <p:grpSp>
        <p:nvGrpSpPr>
          <p:cNvPr id="20" name="Group 20"/>
          <p:cNvGrpSpPr/>
          <p:nvPr/>
        </p:nvGrpSpPr>
        <p:grpSpPr>
          <a:xfrm>
            <a:off x="7533762" y="2946696"/>
            <a:ext cx="4330055" cy="2505342"/>
            <a:chOff x="0" y="0"/>
            <a:chExt cx="8662367" cy="5010684"/>
          </a:xfrm>
        </p:grpSpPr>
        <p:pic>
          <p:nvPicPr>
            <p:cNvPr id="21" name="Picture 21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>
            <a:xfrm>
              <a:off x="0" y="0"/>
              <a:ext cx="3707906" cy="5010684"/>
            </a:xfrm>
            <a:prstGeom prst="rect">
              <a:avLst/>
            </a:prstGeom>
          </p:spPr>
        </p:pic>
        <p:pic>
          <p:nvPicPr>
            <p:cNvPr id="22" name="Picture 2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rcRect/>
            <a:stretch>
              <a:fillRect/>
            </a:stretch>
          </p:blipFill>
          <p:spPr>
            <a:xfrm>
              <a:off x="3707906" y="0"/>
              <a:ext cx="4954461" cy="4954461"/>
            </a:xfrm>
            <a:prstGeom prst="rect">
              <a:avLst/>
            </a:prstGeom>
          </p:spPr>
        </p:pic>
      </p:grpSp>
      <p:grpSp>
        <p:nvGrpSpPr>
          <p:cNvPr id="24" name="Group 24"/>
          <p:cNvGrpSpPr/>
          <p:nvPr/>
        </p:nvGrpSpPr>
        <p:grpSpPr>
          <a:xfrm>
            <a:off x="9344423" y="5672832"/>
            <a:ext cx="708733" cy="708918"/>
            <a:chOff x="0" y="0"/>
            <a:chExt cx="1417836" cy="1417836"/>
          </a:xfrm>
        </p:grpSpPr>
        <p:grpSp>
          <p:nvGrpSpPr>
            <p:cNvPr id="25" name="Group 25"/>
            <p:cNvGrpSpPr/>
            <p:nvPr/>
          </p:nvGrpSpPr>
          <p:grpSpPr>
            <a:xfrm>
              <a:off x="0" y="0"/>
              <a:ext cx="1417836" cy="1417836"/>
              <a:chOff x="0" y="0"/>
              <a:chExt cx="812800" cy="812800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8037"/>
              </a:solidFill>
            </p:spPr>
          </p:sp>
          <p:sp>
            <p:nvSpPr>
              <p:cNvPr id="27" name="TextBox 27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772"/>
                  </a:lnSpc>
                </a:pPr>
                <a:endParaRPr b="1">
                  <a:latin typeface="Arial" pitchFamily="34" charset="0"/>
                </a:endParaRPr>
              </a:p>
            </p:txBody>
          </p:sp>
        </p:grpSp>
        <p:sp>
          <p:nvSpPr>
            <p:cNvPr id="28" name="TextBox 28"/>
            <p:cNvSpPr txBox="1"/>
            <p:nvPr/>
          </p:nvSpPr>
          <p:spPr>
            <a:xfrm>
              <a:off x="0" y="230552"/>
              <a:ext cx="1417836" cy="8693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2"/>
                </a:lnSpc>
              </a:pPr>
              <a:r>
                <a:rPr lang="en-US" sz="2700" b="1">
                  <a:solidFill>
                    <a:srgbClr val="FFFFFF"/>
                  </a:solidFill>
                  <a:latin typeface="Arial" pitchFamily="34" charset="0"/>
                </a:rPr>
                <a:t>8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685621" y="325967"/>
            <a:ext cx="6560239" cy="3845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266"/>
              </a:lnSpc>
            </a:pPr>
            <a:r>
              <a:rPr lang="en-US" sz="2300" b="1">
                <a:solidFill>
                  <a:srgbClr val="D61F27"/>
                </a:solidFill>
                <a:latin typeface="Arial" pitchFamily="34" charset="0"/>
              </a:rPr>
              <a:t>I. CÁC HỆ CƠ QUAN TRONG CƠ THỂ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028432" y="-1028700"/>
            <a:ext cx="14703927" cy="2057400"/>
            <a:chOff x="0" y="0"/>
            <a:chExt cx="5810472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810472" cy="812800"/>
            </a:xfrm>
            <a:custGeom>
              <a:avLst/>
              <a:gdLst/>
              <a:ahLst/>
              <a:cxnLst/>
              <a:rect l="l" t="t" r="r" b="b"/>
              <a:pathLst>
                <a:path w="5810472" h="812800">
                  <a:moveTo>
                    <a:pt x="0" y="0"/>
                  </a:moveTo>
                  <a:lnTo>
                    <a:pt x="5810472" y="0"/>
                  </a:lnTo>
                  <a:lnTo>
                    <a:pt x="581047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C9E265">
                <a:alpha val="69804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2"/>
                </a:lnSpc>
              </a:pPr>
              <a:endParaRPr>
                <a:latin typeface="Arial" pitchFamily="34" charset="0"/>
              </a:endParaRPr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>
            <a:alphaModFix amt="4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7416003">
            <a:off x="8061075" y="-2440146"/>
            <a:ext cx="4941205" cy="5898410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685622" y="1394061"/>
            <a:ext cx="10817582" cy="4778139"/>
            <a:chOff x="0" y="0"/>
            <a:chExt cx="5920967" cy="261461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920967" cy="2614617"/>
            </a:xfrm>
            <a:custGeom>
              <a:avLst/>
              <a:gdLst/>
              <a:ahLst/>
              <a:cxnLst/>
              <a:rect l="l" t="t" r="r" b="b"/>
              <a:pathLst>
                <a:path w="5920967" h="2614617">
                  <a:moveTo>
                    <a:pt x="5796507" y="59690"/>
                  </a:moveTo>
                  <a:cubicBezTo>
                    <a:pt x="5832067" y="59690"/>
                    <a:pt x="5861277" y="88900"/>
                    <a:pt x="5861277" y="124460"/>
                  </a:cubicBezTo>
                  <a:lnTo>
                    <a:pt x="5861277" y="2490157"/>
                  </a:lnTo>
                  <a:cubicBezTo>
                    <a:pt x="5861277" y="2525717"/>
                    <a:pt x="5832067" y="2554927"/>
                    <a:pt x="5796507" y="2554927"/>
                  </a:cubicBezTo>
                  <a:lnTo>
                    <a:pt x="124460" y="2554927"/>
                  </a:lnTo>
                  <a:cubicBezTo>
                    <a:pt x="88900" y="2554927"/>
                    <a:pt x="59690" y="2525717"/>
                    <a:pt x="59690" y="2490157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5796507" y="59690"/>
                  </a:lnTo>
                  <a:moveTo>
                    <a:pt x="5796507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2490157"/>
                  </a:lnTo>
                  <a:cubicBezTo>
                    <a:pt x="0" y="2558737"/>
                    <a:pt x="55880" y="2614617"/>
                    <a:pt x="124460" y="2614617"/>
                  </a:cubicBezTo>
                  <a:lnTo>
                    <a:pt x="5796507" y="2614617"/>
                  </a:lnTo>
                  <a:cubicBezTo>
                    <a:pt x="5865087" y="2614617"/>
                    <a:pt x="5920967" y="2558737"/>
                    <a:pt x="5920967" y="2490157"/>
                  </a:cubicBezTo>
                  <a:lnTo>
                    <a:pt x="5920967" y="124460"/>
                  </a:lnTo>
                  <a:cubicBezTo>
                    <a:pt x="5920967" y="55880"/>
                    <a:pt x="5865087" y="0"/>
                    <a:pt x="5796507" y="0"/>
                  </a:cubicBezTo>
                  <a:close/>
                </a:path>
              </a:pathLst>
            </a:custGeom>
            <a:solidFill>
              <a:srgbClr val="D61F27"/>
            </a:solidFill>
          </p:spPr>
        </p:sp>
      </p:grpSp>
      <p:grpSp>
        <p:nvGrpSpPr>
          <p:cNvPr id="8" name="Group 8"/>
          <p:cNvGrpSpPr/>
          <p:nvPr/>
        </p:nvGrpSpPr>
        <p:grpSpPr>
          <a:xfrm rot="5400000">
            <a:off x="1085269" y="2564757"/>
            <a:ext cx="921972" cy="806516"/>
            <a:chOff x="0" y="0"/>
            <a:chExt cx="812800" cy="7112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7502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2"/>
                </a:lnSpc>
              </a:pPr>
              <a:endParaRPr>
                <a:latin typeface="Arial" pitchFamily="34" charset="0"/>
              </a:endParaRP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142998" y="1690708"/>
            <a:ext cx="1235943" cy="384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66"/>
              </a:lnSpc>
            </a:pPr>
            <a:r>
              <a:rPr lang="en-US" sz="2300" b="1">
                <a:solidFill>
                  <a:srgbClr val="000000"/>
                </a:solidFill>
                <a:latin typeface="Arial" pitchFamily="34" charset="0"/>
              </a:rPr>
              <a:t>Kết luận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182273" y="2334072"/>
            <a:ext cx="8910867" cy="1269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en-US" sz="2300" b="1">
                <a:solidFill>
                  <a:srgbClr val="000000"/>
                </a:solidFill>
                <a:latin typeface="Arial" pitchFamily="34" charset="0"/>
              </a:rPr>
              <a:t>Trong cơ thể người có các hệ cơ quan: </a:t>
            </a:r>
            <a:r>
              <a:rPr lang="en-US" sz="2300" b="1" i="1">
                <a:solidFill>
                  <a:srgbClr val="C00000"/>
                </a:solidFill>
                <a:latin typeface="Arial" pitchFamily="34" charset="0"/>
              </a:rPr>
              <a:t>hệ vận động</a:t>
            </a:r>
            <a:r>
              <a:rPr lang="en-US" sz="2300" b="1">
                <a:solidFill>
                  <a:srgbClr val="000000"/>
                </a:solidFill>
                <a:latin typeface="Arial" pitchFamily="34" charset="0"/>
              </a:rPr>
              <a:t>, </a:t>
            </a:r>
            <a:r>
              <a:rPr lang="en-US" sz="2300" b="1" i="1">
                <a:solidFill>
                  <a:srgbClr val="C00000"/>
                </a:solidFill>
                <a:latin typeface="Arial" pitchFamily="34" charset="0"/>
              </a:rPr>
              <a:t>hệ tiêu hóa</a:t>
            </a:r>
            <a:r>
              <a:rPr lang="en-US" sz="2300" b="1">
                <a:solidFill>
                  <a:srgbClr val="000000"/>
                </a:solidFill>
                <a:latin typeface="Arial" pitchFamily="34" charset="0"/>
              </a:rPr>
              <a:t>, </a:t>
            </a:r>
            <a:r>
              <a:rPr lang="en-US" sz="2300" b="1" i="1">
                <a:solidFill>
                  <a:srgbClr val="C00000"/>
                </a:solidFill>
                <a:latin typeface="Arial" pitchFamily="34" charset="0"/>
              </a:rPr>
              <a:t>hệ tuần hoàn</a:t>
            </a:r>
            <a:r>
              <a:rPr lang="en-US" sz="2300" b="1">
                <a:solidFill>
                  <a:srgbClr val="000000"/>
                </a:solidFill>
                <a:latin typeface="Arial" pitchFamily="34" charset="0"/>
              </a:rPr>
              <a:t>, </a:t>
            </a:r>
            <a:r>
              <a:rPr lang="en-US" sz="2300" b="1" i="1">
                <a:solidFill>
                  <a:srgbClr val="C00000"/>
                </a:solidFill>
                <a:latin typeface="Arial" pitchFamily="34" charset="0"/>
              </a:rPr>
              <a:t>hệ hô hấp</a:t>
            </a:r>
            <a:r>
              <a:rPr lang="en-US" sz="2300" b="1">
                <a:solidFill>
                  <a:srgbClr val="000000"/>
                </a:solidFill>
                <a:latin typeface="Arial" pitchFamily="34" charset="0"/>
              </a:rPr>
              <a:t>, </a:t>
            </a:r>
            <a:r>
              <a:rPr lang="en-US" sz="2300" b="1" i="1">
                <a:solidFill>
                  <a:srgbClr val="C00000"/>
                </a:solidFill>
                <a:latin typeface="Arial" pitchFamily="34" charset="0"/>
              </a:rPr>
              <a:t>hệ bài tiết</a:t>
            </a:r>
            <a:r>
              <a:rPr lang="en-US" sz="2300" b="1">
                <a:solidFill>
                  <a:srgbClr val="000000"/>
                </a:solidFill>
                <a:latin typeface="Arial" pitchFamily="34" charset="0"/>
              </a:rPr>
              <a:t>, </a:t>
            </a:r>
            <a:r>
              <a:rPr lang="en-US" sz="2300" b="1" i="1">
                <a:solidFill>
                  <a:srgbClr val="C00000"/>
                </a:solidFill>
                <a:latin typeface="Arial" pitchFamily="34" charset="0"/>
              </a:rPr>
              <a:t>hệ thần kinh</a:t>
            </a:r>
            <a:r>
              <a:rPr lang="en-US" sz="2300" b="1">
                <a:solidFill>
                  <a:srgbClr val="000000"/>
                </a:solidFill>
                <a:latin typeface="Arial" pitchFamily="34" charset="0"/>
              </a:rPr>
              <a:t>, </a:t>
            </a:r>
            <a:r>
              <a:rPr lang="en-US" sz="2300" b="1" i="1">
                <a:solidFill>
                  <a:srgbClr val="C00000"/>
                </a:solidFill>
                <a:latin typeface="Arial" pitchFamily="34" charset="0"/>
              </a:rPr>
              <a:t>hệ nội tiết</a:t>
            </a:r>
            <a:r>
              <a:rPr lang="en-US" sz="2300" b="1">
                <a:solidFill>
                  <a:srgbClr val="000000"/>
                </a:solidFill>
                <a:latin typeface="Arial" pitchFamily="34" charset="0"/>
              </a:rPr>
              <a:t>, </a:t>
            </a:r>
            <a:r>
              <a:rPr lang="en-US" sz="2300" b="1" i="1">
                <a:solidFill>
                  <a:srgbClr val="C00000"/>
                </a:solidFill>
                <a:latin typeface="Arial" pitchFamily="34" charset="0"/>
              </a:rPr>
              <a:t>hệ sinh dục</a:t>
            </a:r>
          </a:p>
        </p:txBody>
      </p:sp>
      <p:grpSp>
        <p:nvGrpSpPr>
          <p:cNvPr id="14" name="Group 14"/>
          <p:cNvGrpSpPr/>
          <p:nvPr/>
        </p:nvGrpSpPr>
        <p:grpSpPr>
          <a:xfrm rot="5400000">
            <a:off x="1085269" y="4162839"/>
            <a:ext cx="921972" cy="806516"/>
            <a:chOff x="0" y="0"/>
            <a:chExt cx="812800" cy="7112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75029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72"/>
                </a:lnSpc>
              </a:pPr>
              <a:endParaRPr>
                <a:latin typeface="Arial" pitchFamily="34" charset="0"/>
              </a:endParaRPr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2182273" y="3932156"/>
            <a:ext cx="8910867" cy="1230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en-US" sz="2300" b="1">
                <a:solidFill>
                  <a:srgbClr val="000000"/>
                </a:solidFill>
                <a:latin typeface="Arial" pitchFamily="34" charset="0"/>
              </a:rPr>
              <a:t>Mỗi hệ cơ quan đảm nhận một chức năng riêng, cùng phối hợp hoạt động với các hệ cơ quan khác tạo nên sự thống nhất của cơ thể</a:t>
            </a:r>
          </a:p>
        </p:txBody>
      </p:sp>
      <p:sp>
        <p:nvSpPr>
          <p:cNvPr id="18" name="TextBox 28"/>
          <p:cNvSpPr txBox="1"/>
          <p:nvPr/>
        </p:nvSpPr>
        <p:spPr>
          <a:xfrm>
            <a:off x="685621" y="325967"/>
            <a:ext cx="6560239" cy="3845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266"/>
              </a:lnSpc>
            </a:pPr>
            <a:r>
              <a:rPr lang="en-US" sz="2300" b="1">
                <a:solidFill>
                  <a:srgbClr val="D61F27"/>
                </a:solidFill>
                <a:latin typeface="Arial" pitchFamily="34" charset="0"/>
              </a:rPr>
              <a:t>I. CÁC HỆ CƠ QUAN TRONG CƠ THỂ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flipH="1">
            <a:off x="10760599" y="-129520"/>
            <a:ext cx="1485210" cy="1628052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 rot="25240">
            <a:off x="685486" y="1073104"/>
            <a:ext cx="10075248" cy="0"/>
          </a:xfrm>
          <a:prstGeom prst="line">
            <a:avLst/>
          </a:prstGeom>
          <a:ln w="47625" cap="flat">
            <a:solidFill>
              <a:srgbClr val="D61F27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685622" y="1319650"/>
            <a:ext cx="10075094" cy="1365066"/>
            <a:chOff x="0" y="0"/>
            <a:chExt cx="20155436" cy="2730133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20155436" cy="2730133"/>
              <a:chOff x="0" y="0"/>
              <a:chExt cx="3981321" cy="539285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3981321" cy="539285"/>
              </a:xfrm>
              <a:custGeom>
                <a:avLst/>
                <a:gdLst/>
                <a:ahLst/>
                <a:cxnLst/>
                <a:rect l="l" t="t" r="r" b="b"/>
                <a:pathLst>
                  <a:path w="3981321" h="539285">
                    <a:moveTo>
                      <a:pt x="3981321" y="0"/>
                    </a:moveTo>
                    <a:lnTo>
                      <a:pt x="0" y="0"/>
                    </a:lnTo>
                    <a:lnTo>
                      <a:pt x="0" y="351325"/>
                    </a:lnTo>
                    <a:lnTo>
                      <a:pt x="157480" y="351325"/>
                    </a:lnTo>
                    <a:lnTo>
                      <a:pt x="157480" y="539285"/>
                    </a:lnTo>
                    <a:lnTo>
                      <a:pt x="463550" y="351325"/>
                    </a:lnTo>
                    <a:lnTo>
                      <a:pt x="3981321" y="351325"/>
                    </a:lnTo>
                    <a:lnTo>
                      <a:pt x="3981321" y="0"/>
                    </a:lnTo>
                    <a:close/>
                  </a:path>
                </a:pathLst>
              </a:custGeom>
              <a:solidFill>
                <a:srgbClr val="FFDE59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38100"/>
                <a:ext cx="812800" cy="6604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772"/>
                  </a:lnSpc>
                  <a:spcBef>
                    <a:spcPct val="0"/>
                  </a:spcBef>
                </a:pPr>
                <a:endParaRPr b="1">
                  <a:latin typeface="Arial" pitchFamily="34" charset="0"/>
                </a:endParaRPr>
              </a:p>
            </p:txBody>
          </p:sp>
        </p:grpSp>
        <p:sp>
          <p:nvSpPr>
            <p:cNvPr id="8" name="TextBox 8"/>
            <p:cNvSpPr txBox="1"/>
            <p:nvPr/>
          </p:nvSpPr>
          <p:spPr>
            <a:xfrm>
              <a:off x="953378" y="453950"/>
              <a:ext cx="18248680" cy="7690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266"/>
                </a:lnSpc>
              </a:pPr>
              <a:r>
                <a:rPr lang="en-US" sz="2300" b="1">
                  <a:solidFill>
                    <a:srgbClr val="000000"/>
                  </a:solidFill>
                  <a:latin typeface="Arial" pitchFamily="34" charset="0"/>
                </a:rPr>
                <a:t>Cho biết mỗi cơ quan ở hình thuộc hệ cơ quan nào?</a:t>
              </a:r>
            </a:p>
          </p:txBody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685622" y="2862516"/>
            <a:ext cx="3377124" cy="2288598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2019818" y="5463282"/>
            <a:ext cx="708733" cy="708918"/>
            <a:chOff x="0" y="0"/>
            <a:chExt cx="1417836" cy="1417836"/>
          </a:xfrm>
        </p:grpSpPr>
        <p:grpSp>
          <p:nvGrpSpPr>
            <p:cNvPr id="11" name="Group 11"/>
            <p:cNvGrpSpPr/>
            <p:nvPr/>
          </p:nvGrpSpPr>
          <p:grpSpPr>
            <a:xfrm>
              <a:off x="0" y="0"/>
              <a:ext cx="1417836" cy="1417836"/>
              <a:chOff x="0" y="0"/>
              <a:chExt cx="812800" cy="8128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3989E"/>
              </a:solidFill>
            </p:spPr>
          </p:sp>
          <p:sp>
            <p:nvSpPr>
              <p:cNvPr id="13" name="TextBox 13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772"/>
                  </a:lnSpc>
                </a:pPr>
                <a:endParaRPr b="1">
                  <a:latin typeface="Arial" pitchFamily="34" charset="0"/>
                </a:endParaRPr>
              </a:p>
            </p:txBody>
          </p:sp>
        </p:grpSp>
        <p:sp>
          <p:nvSpPr>
            <p:cNvPr id="14" name="TextBox 14"/>
            <p:cNvSpPr txBox="1"/>
            <p:nvPr/>
          </p:nvSpPr>
          <p:spPr>
            <a:xfrm>
              <a:off x="0" y="230552"/>
              <a:ext cx="1417836" cy="8693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2"/>
                </a:lnSpc>
              </a:pPr>
              <a:r>
                <a:rPr lang="en-US" sz="2700" b="1">
                  <a:solidFill>
                    <a:srgbClr val="FFFFFF"/>
                  </a:solidFill>
                  <a:latin typeface="Arial" pitchFamily="34" charset="0"/>
                </a:rPr>
                <a:t>a</a:t>
              </a:r>
            </a:p>
          </p:txBody>
        </p:sp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3863234" y="2862516"/>
            <a:ext cx="3020465" cy="2288598"/>
          </a:xfrm>
          <a:prstGeom prst="rect">
            <a:avLst/>
          </a:prstGeom>
        </p:spPr>
      </p:pic>
      <p:grpSp>
        <p:nvGrpSpPr>
          <p:cNvPr id="16" name="Group 16"/>
          <p:cNvGrpSpPr/>
          <p:nvPr/>
        </p:nvGrpSpPr>
        <p:grpSpPr>
          <a:xfrm>
            <a:off x="5019100" y="5463282"/>
            <a:ext cx="708733" cy="708918"/>
            <a:chOff x="0" y="0"/>
            <a:chExt cx="1417836" cy="1417836"/>
          </a:xfrm>
        </p:grpSpPr>
        <p:grpSp>
          <p:nvGrpSpPr>
            <p:cNvPr id="17" name="Group 17"/>
            <p:cNvGrpSpPr/>
            <p:nvPr/>
          </p:nvGrpSpPr>
          <p:grpSpPr>
            <a:xfrm>
              <a:off x="0" y="0"/>
              <a:ext cx="1417836" cy="1417836"/>
              <a:chOff x="0" y="0"/>
              <a:chExt cx="812800" cy="81280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3989E"/>
              </a:solidFill>
            </p:spPr>
          </p:sp>
          <p:sp>
            <p:nvSpPr>
              <p:cNvPr id="19" name="TextBox 19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772"/>
                  </a:lnSpc>
                </a:pPr>
                <a:endParaRPr b="1">
                  <a:latin typeface="Arial" pitchFamily="34" charset="0"/>
                </a:endParaRPr>
              </a:p>
            </p:txBody>
          </p:sp>
        </p:grpSp>
        <p:sp>
          <p:nvSpPr>
            <p:cNvPr id="20" name="TextBox 20"/>
            <p:cNvSpPr txBox="1"/>
            <p:nvPr/>
          </p:nvSpPr>
          <p:spPr>
            <a:xfrm>
              <a:off x="0" y="230552"/>
              <a:ext cx="1417836" cy="8693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2"/>
                </a:lnSpc>
              </a:pPr>
              <a:r>
                <a:rPr lang="en-US" sz="2700" b="1">
                  <a:solidFill>
                    <a:srgbClr val="FFFFFF"/>
                  </a:solidFill>
                  <a:latin typeface="Arial" pitchFamily="34" charset="0"/>
                </a:rPr>
                <a:t>b</a:t>
              </a:r>
            </a:p>
          </p:txBody>
        </p:sp>
      </p:grpSp>
      <p:pic>
        <p:nvPicPr>
          <p:cNvPr id="21" name="Picture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7078263" y="2862516"/>
            <a:ext cx="2588970" cy="2288598"/>
          </a:xfrm>
          <a:prstGeom prst="rect">
            <a:avLst/>
          </a:prstGeom>
        </p:spPr>
      </p:pic>
      <p:sp>
        <p:nvSpPr>
          <p:cNvPr id="22" name="TextBox 22"/>
          <p:cNvSpPr txBox="1"/>
          <p:nvPr/>
        </p:nvSpPr>
        <p:spPr>
          <a:xfrm>
            <a:off x="685579" y="463314"/>
            <a:ext cx="6754333" cy="384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66"/>
              </a:lnSpc>
              <a:spcBef>
                <a:spcPct val="0"/>
              </a:spcBef>
            </a:pPr>
            <a:r>
              <a:rPr lang="en-US" sz="2300" b="1">
                <a:solidFill>
                  <a:srgbClr val="2952A1"/>
                </a:solidFill>
                <a:latin typeface="Arial" pitchFamily="34" charset="0"/>
              </a:rPr>
              <a:t>II. CÁC CƠ QUAN TRONG CƠ THỂ</a:t>
            </a:r>
          </a:p>
        </p:txBody>
      </p:sp>
      <p:grpSp>
        <p:nvGrpSpPr>
          <p:cNvPr id="23" name="Group 23"/>
          <p:cNvGrpSpPr/>
          <p:nvPr/>
        </p:nvGrpSpPr>
        <p:grpSpPr>
          <a:xfrm>
            <a:off x="8018382" y="5463282"/>
            <a:ext cx="708733" cy="708918"/>
            <a:chOff x="0" y="0"/>
            <a:chExt cx="1417836" cy="1417836"/>
          </a:xfrm>
        </p:grpSpPr>
        <p:grpSp>
          <p:nvGrpSpPr>
            <p:cNvPr id="24" name="Group 24"/>
            <p:cNvGrpSpPr/>
            <p:nvPr/>
          </p:nvGrpSpPr>
          <p:grpSpPr>
            <a:xfrm>
              <a:off x="0" y="0"/>
              <a:ext cx="1417836" cy="1417836"/>
              <a:chOff x="0" y="0"/>
              <a:chExt cx="812800" cy="812800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3989E"/>
              </a:solidFill>
            </p:spPr>
          </p:sp>
          <p:sp>
            <p:nvSpPr>
              <p:cNvPr id="26" name="TextBox 26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772"/>
                  </a:lnSpc>
                </a:pPr>
                <a:endParaRPr b="1">
                  <a:latin typeface="Arial" pitchFamily="34" charset="0"/>
                </a:endParaRPr>
              </a:p>
            </p:txBody>
          </p:sp>
        </p:grpSp>
        <p:sp>
          <p:nvSpPr>
            <p:cNvPr id="27" name="TextBox 27"/>
            <p:cNvSpPr txBox="1"/>
            <p:nvPr/>
          </p:nvSpPr>
          <p:spPr>
            <a:xfrm>
              <a:off x="0" y="243694"/>
              <a:ext cx="1417836" cy="8693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2"/>
                </a:lnSpc>
              </a:pPr>
              <a:r>
                <a:rPr lang="en-US" sz="2700" b="1">
                  <a:solidFill>
                    <a:srgbClr val="FFFFFF"/>
                  </a:solidFill>
                  <a:latin typeface="Arial" pitchFamily="34" charset="0"/>
                </a:rPr>
                <a:t>c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0437736" y="5463282"/>
            <a:ext cx="708733" cy="708918"/>
            <a:chOff x="0" y="0"/>
            <a:chExt cx="1417836" cy="1417836"/>
          </a:xfrm>
        </p:grpSpPr>
        <p:grpSp>
          <p:nvGrpSpPr>
            <p:cNvPr id="29" name="Group 29"/>
            <p:cNvGrpSpPr/>
            <p:nvPr/>
          </p:nvGrpSpPr>
          <p:grpSpPr>
            <a:xfrm>
              <a:off x="0" y="0"/>
              <a:ext cx="1417836" cy="1417836"/>
              <a:chOff x="0" y="0"/>
              <a:chExt cx="812800" cy="812800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3989E"/>
              </a:solidFill>
            </p:spPr>
          </p:sp>
          <p:sp>
            <p:nvSpPr>
              <p:cNvPr id="31" name="TextBox 31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772"/>
                  </a:lnSpc>
                </a:pPr>
                <a:endParaRPr b="1">
                  <a:latin typeface="Arial" pitchFamily="34" charset="0"/>
                </a:endParaRPr>
              </a:p>
            </p:txBody>
          </p:sp>
        </p:grpSp>
        <p:sp>
          <p:nvSpPr>
            <p:cNvPr id="32" name="TextBox 32"/>
            <p:cNvSpPr txBox="1"/>
            <p:nvPr/>
          </p:nvSpPr>
          <p:spPr>
            <a:xfrm>
              <a:off x="0" y="230552"/>
              <a:ext cx="1417836" cy="8693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2"/>
                </a:lnSpc>
              </a:pPr>
              <a:r>
                <a:rPr lang="en-US" sz="2700" b="1">
                  <a:solidFill>
                    <a:srgbClr val="FFFFFF"/>
                  </a:solidFill>
                  <a:latin typeface="Arial" pitchFamily="34" charset="0"/>
                </a:rPr>
                <a:t>d</a:t>
              </a:r>
            </a:p>
          </p:txBody>
        </p:sp>
      </p:grpSp>
      <p:pic>
        <p:nvPicPr>
          <p:cNvPr id="33" name="Picture 33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9864032" y="2862516"/>
            <a:ext cx="1856141" cy="2288598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953</Words>
  <Application>Microsoft Office PowerPoint</Application>
  <PresentationFormat>Custom</PresentationFormat>
  <Paragraphs>133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27* KHÁI QUÁT VỀ CƠ THỂ NGƯỜI</dc:title>
  <dc:creator>TTPC</dc:creator>
  <cp:lastModifiedBy>TTPC</cp:lastModifiedBy>
  <cp:revision>11</cp:revision>
  <dcterms:created xsi:type="dcterms:W3CDTF">2006-08-16T00:00:00Z</dcterms:created>
  <dcterms:modified xsi:type="dcterms:W3CDTF">2024-09-06T13:22:27Z</dcterms:modified>
  <dc:identifier>DAFaRxY-ZNk</dc:identifier>
</cp:coreProperties>
</file>