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3" r:id="rId3"/>
    <p:sldId id="280" r:id="rId4"/>
    <p:sldId id="286" r:id="rId5"/>
    <p:sldId id="258" r:id="rId6"/>
    <p:sldId id="294" r:id="rId7"/>
    <p:sldId id="287" r:id="rId8"/>
    <p:sldId id="284" r:id="rId9"/>
    <p:sldId id="288" r:id="rId10"/>
    <p:sldId id="289" r:id="rId11"/>
    <p:sldId id="290" r:id="rId12"/>
    <p:sldId id="291" r:id="rId13"/>
    <p:sldId id="292" r:id="rId14"/>
    <p:sldId id="285" r:id="rId15"/>
    <p:sldId id="295" r:id="rId16"/>
    <p:sldId id="265" r:id="rId17"/>
    <p:sldId id="25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CC00CC"/>
    <a:srgbClr val="FFCCFF"/>
    <a:srgbClr val="9900CC"/>
    <a:srgbClr val="FF99FF"/>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6/16/2022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t>6/16/2022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CA2CF3-161D-4290-9691-8A065EC2791C}" type="datetimeFigureOut">
              <a:rPr lang="en-US" smtClean="0"/>
              <a:t>6/16/2022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CA2CF3-161D-4290-9691-8A065EC2791C}" type="datetimeFigureOut">
              <a:rPr lang="en-US" smtClean="0"/>
              <a:t>6/16/2022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6/16/2022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6/16/2022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9672068" y="6537279"/>
            <a:ext cx="1751108" cy="229097"/>
          </a:xfrm>
          <a:prstGeom prst="rect">
            <a:avLst/>
          </a:prstGeom>
        </p:spPr>
      </p:pic>
      <p:sp>
        <p:nvSpPr>
          <p:cNvPr id="2" name="Rectangle 1"/>
          <p:cNvSpPr/>
          <p:nvPr/>
        </p:nvSpPr>
        <p:spPr>
          <a:xfrm>
            <a:off x="2595040" y="1391624"/>
            <a:ext cx="7422415" cy="3385542"/>
          </a:xfrm>
          <a:prstGeom prst="rect">
            <a:avLst/>
          </a:prstGeom>
        </p:spPr>
        <p:txBody>
          <a:bodyPr wrap="square">
            <a:spAutoFit/>
          </a:bodyPr>
          <a:lstStyle/>
          <a:p>
            <a:pPr algn="ctr">
              <a:lnSpc>
                <a:spcPct val="115000"/>
              </a:lnSpc>
              <a:spcBef>
                <a:spcPts val="600"/>
              </a:spcBef>
              <a:spcAft>
                <a:spcPts val="600"/>
              </a:spcAft>
            </a:pPr>
            <a:r>
              <a:rPr lang="en-US" sz="3200" b="1" smtClean="0">
                <a:latin typeface="Times New Roman" panose="02020603050405020304" pitchFamily="18" charset="0"/>
                <a:ea typeface="Times New Roman" panose="02020603050405020304" pitchFamily="18" charset="0"/>
              </a:rPr>
              <a:t>ĐẠO </a:t>
            </a:r>
            <a:r>
              <a:rPr lang="en-US" sz="3200" b="1">
                <a:latin typeface="Times New Roman" panose="02020603050405020304" pitchFamily="18" charset="0"/>
                <a:ea typeface="Times New Roman" panose="02020603050405020304" pitchFamily="18" charset="0"/>
              </a:rPr>
              <a:t>ĐỨC, PHÁP LUẬT VÀ VĂN HÓA </a:t>
            </a:r>
            <a:endParaRPr lang="en-US" sz="32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3200" b="1">
                <a:latin typeface="Times New Roman" panose="02020603050405020304" pitchFamily="18" charset="0"/>
                <a:ea typeface="Times New Roman" panose="02020603050405020304" pitchFamily="18" charset="0"/>
              </a:rPr>
              <a:t>TRONG MÔI TRƯỜNG SỐ</a:t>
            </a:r>
            <a:endParaRPr lang="en-US" sz="32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3200" b="1">
                <a:latin typeface="Times New Roman" panose="02020603050405020304" pitchFamily="18" charset="0"/>
                <a:ea typeface="Times New Roman" panose="02020603050405020304" pitchFamily="18" charset="0"/>
              </a:rPr>
              <a:t>VĂN HÓA ỨNG XỬ</a:t>
            </a:r>
            <a:endParaRPr lang="en-US" sz="32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3200" b="1">
                <a:latin typeface="Times New Roman" panose="02020603050405020304" pitchFamily="18" charset="0"/>
                <a:ea typeface="Times New Roman" panose="02020603050405020304" pitchFamily="18" charset="0"/>
              </a:rPr>
              <a:t>QUA PHƯƠNG TIỆN TRUYỀN THÔNG </a:t>
            </a:r>
            <a:r>
              <a:rPr lang="en-US" sz="3200" b="1" smtClean="0">
                <a:latin typeface="Times New Roman" panose="02020603050405020304" pitchFamily="18" charset="0"/>
                <a:ea typeface="Times New Roman" panose="02020603050405020304" pitchFamily="18" charset="0"/>
              </a:rPr>
              <a:t>SỐ</a:t>
            </a:r>
            <a:endParaRPr lang="en-US" sz="3200">
              <a:latin typeface="Times New Roman" panose="02020603050405020304" pitchFamily="18" charset="0"/>
              <a:ea typeface="Times New Roman" panose="02020603050405020304" pitchFamily="18" charset="0"/>
            </a:endParaRPr>
          </a:p>
        </p:txBody>
      </p:sp>
      <p:sp>
        <p:nvSpPr>
          <p:cNvPr id="3" name="Rectangle 2"/>
          <p:cNvSpPr/>
          <p:nvPr/>
        </p:nvSpPr>
        <p:spPr>
          <a:xfrm>
            <a:off x="1010300" y="313003"/>
            <a:ext cx="2169184" cy="584775"/>
          </a:xfrm>
          <a:prstGeom prst="rect">
            <a:avLst/>
          </a:prstGeom>
        </p:spPr>
        <p:txBody>
          <a:bodyPr wrap="none">
            <a:spAutoFit/>
          </a:bodyPr>
          <a:lstStyle/>
          <a:p>
            <a:r>
              <a:rPr lang="en-US" sz="3200" b="1">
                <a:solidFill>
                  <a:srgbClr val="C00000"/>
                </a:solidFill>
                <a:latin typeface="Times New Roman" panose="02020603050405020304" pitchFamily="18" charset="0"/>
                <a:ea typeface="Times New Roman" panose="02020603050405020304" pitchFamily="18" charset="0"/>
              </a:rPr>
              <a:t>CHỦ ĐỀ </a:t>
            </a:r>
            <a:r>
              <a:rPr lang="en-US" sz="3200" b="1">
                <a:solidFill>
                  <a:srgbClr val="0070C0"/>
                </a:solidFill>
                <a:latin typeface="Times New Roman" panose="02020603050405020304" pitchFamily="18" charset="0"/>
                <a:ea typeface="Times New Roman" panose="02020603050405020304" pitchFamily="18" charset="0"/>
              </a:rPr>
              <a:t>D</a:t>
            </a:r>
            <a:endParaRPr lang="en-US" sz="3200"/>
          </a:p>
        </p:txBody>
      </p:sp>
    </p:spTree>
    <p:extLst>
      <p:ext uri="{BB962C8B-B14F-4D97-AF65-F5344CB8AC3E}">
        <p14:creationId xmlns:p14="http://schemas.microsoft.com/office/powerpoint/2010/main" val="29094399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814857" y="1106522"/>
            <a:ext cx="9949218" cy="5021322"/>
          </a:xfrm>
          <a:prstGeom prst="cloud">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spcBef>
                <a:spcPts val="600"/>
              </a:spcBef>
              <a:spcAft>
                <a:spcPts val="600"/>
              </a:spcAft>
            </a:pPr>
            <a:r>
              <a:rPr lang="en-US" sz="2800" smtClean="0">
                <a:solidFill>
                  <a:schemeClr val="tx1"/>
                </a:solidFill>
                <a:latin typeface="Times New Roman" panose="02020603050405020304" pitchFamily="18" charset="0"/>
                <a:cs typeface="Times New Roman" panose="02020603050405020304" pitchFamily="18" charset="0"/>
              </a:rPr>
              <a:t>Trả </a:t>
            </a:r>
            <a:r>
              <a:rPr lang="en-US" sz="2800">
                <a:solidFill>
                  <a:schemeClr val="tx1"/>
                </a:solidFill>
                <a:latin typeface="Times New Roman" panose="02020603050405020304" pitchFamily="18" charset="0"/>
                <a:cs typeface="Times New Roman" panose="02020603050405020304" pitchFamily="18" charset="0"/>
              </a:rPr>
              <a:t>lời các câu hỏi sau:</a:t>
            </a:r>
          </a:p>
          <a:p>
            <a:pPr algn="just">
              <a:spcBef>
                <a:spcPts val="600"/>
              </a:spcBef>
              <a:spcAft>
                <a:spcPts val="600"/>
              </a:spcAft>
            </a:pPr>
            <a:r>
              <a:rPr lang="en-US" sz="2800" smtClean="0">
                <a:solidFill>
                  <a:schemeClr val="tx1"/>
                </a:solidFill>
                <a:latin typeface="Times New Roman" panose="02020603050405020304" pitchFamily="18" charset="0"/>
                <a:cs typeface="Times New Roman" panose="02020603050405020304" pitchFamily="18" charset="0"/>
              </a:rPr>
              <a:t>1) Khi </a:t>
            </a:r>
            <a:r>
              <a:rPr lang="en-US" sz="2800">
                <a:solidFill>
                  <a:schemeClr val="tx1"/>
                </a:solidFill>
                <a:latin typeface="Times New Roman" panose="02020603050405020304" pitchFamily="18" charset="0"/>
                <a:cs typeface="Times New Roman" panose="02020603050405020304" pitchFamily="18" charset="0"/>
              </a:rPr>
              <a:t>nào thì nên dùng email, tin nhắn mà không viết lên trang mạng?</a:t>
            </a:r>
          </a:p>
          <a:p>
            <a:pPr algn="just">
              <a:spcBef>
                <a:spcPts val="600"/>
              </a:spcBef>
              <a:spcAft>
                <a:spcPts val="600"/>
              </a:spcAft>
            </a:pPr>
            <a:r>
              <a:rPr lang="en-US" sz="2800" smtClean="0">
                <a:solidFill>
                  <a:schemeClr val="tx1"/>
                </a:solidFill>
                <a:latin typeface="Times New Roman" panose="02020603050405020304" pitchFamily="18" charset="0"/>
                <a:cs typeface="Times New Roman" panose="02020603050405020304" pitchFamily="18" charset="0"/>
              </a:rPr>
              <a:t>2) Thế </a:t>
            </a:r>
            <a:r>
              <a:rPr lang="en-US" sz="2800">
                <a:solidFill>
                  <a:schemeClr val="tx1"/>
                </a:solidFill>
                <a:latin typeface="Times New Roman" panose="02020603050405020304" pitchFamily="18" charset="0"/>
                <a:cs typeface="Times New Roman" panose="02020603050405020304" pitchFamily="18" charset="0"/>
              </a:rPr>
              <a:t>nào là phép lịch sự khi trao đổi email, tin nhắn?</a:t>
            </a:r>
          </a:p>
          <a:p>
            <a:pPr algn="just">
              <a:spcBef>
                <a:spcPts val="600"/>
              </a:spcBef>
              <a:spcAft>
                <a:spcPts val="600"/>
              </a:spcAft>
            </a:pPr>
            <a:r>
              <a:rPr lang="en-US" sz="2800" smtClean="0">
                <a:solidFill>
                  <a:schemeClr val="tx1"/>
                </a:solidFill>
                <a:latin typeface="Times New Roman" panose="02020603050405020304" pitchFamily="18" charset="0"/>
                <a:cs typeface="Times New Roman" panose="02020603050405020304" pitchFamily="18" charset="0"/>
              </a:rPr>
              <a:t>3) Em </a:t>
            </a:r>
            <a:r>
              <a:rPr lang="en-US" sz="2800">
                <a:solidFill>
                  <a:schemeClr val="tx1"/>
                </a:solidFill>
                <a:latin typeface="Times New Roman" panose="02020603050405020304" pitchFamily="18" charset="0"/>
                <a:cs typeface="Times New Roman" panose="02020603050405020304" pitchFamily="18" charset="0"/>
              </a:rPr>
              <a:t>đã từng có những trải nghiệm đáng nhớ khi dùng email, tin nhắn hay chưa?</a:t>
            </a:r>
          </a:p>
        </p:txBody>
      </p:sp>
      <p:sp>
        <p:nvSpPr>
          <p:cNvPr id="3" name="Rectangle 2"/>
          <p:cNvSpPr/>
          <p:nvPr/>
        </p:nvSpPr>
        <p:spPr>
          <a:xfrm>
            <a:off x="4098298" y="460191"/>
            <a:ext cx="3382336" cy="646331"/>
          </a:xfrm>
          <a:prstGeom prst="rect">
            <a:avLst/>
          </a:prstGeom>
        </p:spPr>
        <p:txBody>
          <a:bodyPr wrap="none">
            <a:spAutoFit/>
          </a:bodyPr>
          <a:lstStyle/>
          <a:p>
            <a:r>
              <a:rPr lang="en-US" sz="3600" b="1" smtClean="0">
                <a:solidFill>
                  <a:srgbClr val="C00000"/>
                </a:solidFill>
                <a:latin typeface="Times New Roman" panose="02020603050405020304" pitchFamily="18" charset="0"/>
                <a:cs typeface="Times New Roman" panose="02020603050405020304" pitchFamily="18" charset="0"/>
              </a:rPr>
              <a:t>HOẠT ĐỘNG 2</a:t>
            </a:r>
            <a:endParaRPr lang="en-US" sz="3600" b="1">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77135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1779" y="553681"/>
            <a:ext cx="9903725" cy="587853"/>
          </a:xfrm>
          <a:prstGeom prst="rect">
            <a:avLst/>
          </a:prstGeom>
        </p:spPr>
        <p:txBody>
          <a:bodyPr wrap="square">
            <a:spAutoFit/>
          </a:bodyPr>
          <a:lstStyle/>
          <a:p>
            <a:pPr algn="just">
              <a:lnSpc>
                <a:spcPct val="115000"/>
              </a:lnSpc>
              <a:spcBef>
                <a:spcPts val="600"/>
              </a:spcBef>
              <a:spcAft>
                <a:spcPts val="600"/>
              </a:spcAft>
            </a:pPr>
            <a:r>
              <a:rPr lang="en-US" sz="2800" b="1">
                <a:solidFill>
                  <a:srgbClr val="000000"/>
                </a:solidFill>
                <a:latin typeface="Times New Roman" panose="02020603050405020304" pitchFamily="18" charset="0"/>
                <a:ea typeface="Times New Roman" panose="02020603050405020304" pitchFamily="18" charset="0"/>
              </a:rPr>
              <a:t>3. ỨNG XỬ CÓ VĂN HÓA KHI DÙNG EMAIL, TIN </a:t>
            </a:r>
            <a:r>
              <a:rPr lang="en-US" sz="2800" b="1" smtClean="0">
                <a:solidFill>
                  <a:srgbClr val="000000"/>
                </a:solidFill>
                <a:latin typeface="Times New Roman" panose="02020603050405020304" pitchFamily="18" charset="0"/>
                <a:ea typeface="Times New Roman" panose="02020603050405020304" pitchFamily="18" charset="0"/>
              </a:rPr>
              <a:t>NHẮN</a:t>
            </a:r>
            <a:endParaRPr lang="en-US" sz="2800">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7251368" y="1407851"/>
            <a:ext cx="3694136" cy="2386228"/>
          </a:xfrm>
          <a:prstGeom prst="rect">
            <a:avLst/>
          </a:prstGeom>
        </p:spPr>
      </p:pic>
      <p:sp>
        <p:nvSpPr>
          <p:cNvPr id="4" name="Rectangle 3"/>
          <p:cNvSpPr/>
          <p:nvPr/>
        </p:nvSpPr>
        <p:spPr>
          <a:xfrm>
            <a:off x="1219199" y="1762635"/>
            <a:ext cx="4990532" cy="3714863"/>
          </a:xfrm>
          <a:prstGeom prst="rect">
            <a:avLst/>
          </a:prstGeom>
        </p:spPr>
        <p:txBody>
          <a:bodyPr wrap="square">
            <a:spAutoFit/>
          </a:bodyPr>
          <a:lstStyle/>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Lời khuyên 4. Tôn trọng quyền riêng tư của người khác</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Bạn tin tưởng em nên chia sẻ nhiều chuyện riêng tư. Em không nên chuyển tiếp email, tin nhắn, cuộc trò chuyện,… khi chưa được sự đồng ý của bạn.</a:t>
            </a:r>
            <a:endParaRPr lang="en-US" sz="2800">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7251368" y="4060396"/>
            <a:ext cx="3661776" cy="2137399"/>
          </a:xfrm>
          <a:prstGeom prst="rect">
            <a:avLst/>
          </a:prstGeom>
        </p:spPr>
      </p:pic>
    </p:spTree>
    <p:extLst>
      <p:ext uri="{BB962C8B-B14F-4D97-AF65-F5344CB8AC3E}">
        <p14:creationId xmlns:p14="http://schemas.microsoft.com/office/powerpoint/2010/main" val="7425281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32597" y="809102"/>
            <a:ext cx="6096000" cy="5019836"/>
          </a:xfrm>
          <a:prstGeom prst="rect">
            <a:avLst/>
          </a:prstGeom>
        </p:spPr>
        <p:txBody>
          <a:bodyPr>
            <a:spAutoFit/>
          </a:bodyPr>
          <a:lstStyle/>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Lời khuyên 5. Hãy lịch sự sớm trả lời email, tin nhắn</a:t>
            </a:r>
            <a:r>
              <a:rPr lang="en-US" sz="2800">
                <a:latin typeface="Times New Roman" panose="02020603050405020304" pitchFamily="18" charset="0"/>
                <a:ea typeface="Times New Roman" panose="02020603050405020304" pitchFamily="18" charset="0"/>
              </a:rPr>
              <a:t> </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Nếu đã kết bạn qua mạng hay cho ai đó thông tin để liên lạc với mình, hãy lịch sự trả lời một cách nhanh chóng mỗi khi nhận tin nhắn gửi tới đích danh em.</a:t>
            </a:r>
          </a:p>
          <a:p>
            <a:r>
              <a:rPr lang="en-US" sz="2800">
                <a:latin typeface="Times New Roman" panose="02020603050405020304" pitchFamily="18" charset="0"/>
                <a:ea typeface="Times New Roman" panose="02020603050405020304" pitchFamily="18" charset="0"/>
              </a:rPr>
              <a:t>- Nếu không thể sớm trả lời, hãy báo đã nhận và hẹn trả lời sau, đừng bỏ đó qua lâu. Nếu không muốn trả lời, nên gửi email từ chối nhã nhặn.</a:t>
            </a:r>
            <a:endParaRPr lang="en-US" sz="2800"/>
          </a:p>
        </p:txBody>
      </p:sp>
      <p:pic>
        <p:nvPicPr>
          <p:cNvPr id="3" name="Picture 2"/>
          <p:cNvPicPr>
            <a:picLocks noChangeAspect="1"/>
          </p:cNvPicPr>
          <p:nvPr/>
        </p:nvPicPr>
        <p:blipFill>
          <a:blip r:embed="rId2"/>
          <a:stretch>
            <a:fillRect/>
          </a:stretch>
        </p:blipFill>
        <p:spPr>
          <a:xfrm>
            <a:off x="7246961" y="1760561"/>
            <a:ext cx="4012441" cy="3551830"/>
          </a:xfrm>
          <a:prstGeom prst="rect">
            <a:avLst/>
          </a:prstGeom>
        </p:spPr>
      </p:pic>
    </p:spTree>
    <p:extLst>
      <p:ext uri="{BB962C8B-B14F-4D97-AF65-F5344CB8AC3E}">
        <p14:creationId xmlns:p14="http://schemas.microsoft.com/office/powerpoint/2010/main" val="17278296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56707" t="55825" r="5994" b="31769"/>
          <a:stretch/>
        </p:blipFill>
        <p:spPr bwMode="auto">
          <a:xfrm>
            <a:off x="1037230" y="2242711"/>
            <a:ext cx="9556001" cy="206998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117189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307515" y="319711"/>
            <a:ext cx="3640665" cy="767548"/>
          </a:xfrm>
          <a:prstGeom prst="rect">
            <a:avLst/>
          </a:prstGeom>
        </p:spPr>
      </p:pic>
      <p:sp>
        <p:nvSpPr>
          <p:cNvPr id="3" name="Rectangle 2"/>
          <p:cNvSpPr/>
          <p:nvPr/>
        </p:nvSpPr>
        <p:spPr>
          <a:xfrm>
            <a:off x="1037230" y="1804918"/>
            <a:ext cx="9949218" cy="2228302"/>
          </a:xfrm>
          <a:prstGeom prst="rect">
            <a:avLst/>
          </a:prstGeom>
        </p:spPr>
        <p:txBody>
          <a:bodyPr wrap="square">
            <a:spAutoFit/>
          </a:bodyPr>
          <a:lstStyle/>
          <a:p>
            <a:pPr>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Tại sao nói “Quy tắc ứng xử trên mạng cũng như quy tắc ứng xử nơi công cộng”?</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Bài 2. </a:t>
            </a:r>
            <a:r>
              <a:rPr lang="en-US" sz="2800">
                <a:latin typeface="Times New Roman" panose="02020603050405020304" pitchFamily="18" charset="0"/>
                <a:ea typeface="Times New Roman" panose="02020603050405020304" pitchFamily="18" charset="0"/>
              </a:rPr>
              <a:t>Câu nói “Đừng làm với người khác những gì mà chính mình không muốn phải nhận” nhắc nhở ta điều gì</a:t>
            </a:r>
            <a:r>
              <a:rPr lang="en-US" sz="2800" smtClean="0">
                <a:latin typeface="Times New Roman" panose="02020603050405020304" pitchFamily="18" charset="0"/>
                <a:ea typeface="Times New Roman" panose="02020603050405020304" pitchFamily="18" charset="0"/>
              </a:rPr>
              <a:t>?</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856161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307515" y="319711"/>
            <a:ext cx="3640665" cy="767548"/>
          </a:xfrm>
          <a:prstGeom prst="rect">
            <a:avLst/>
          </a:prstGeom>
        </p:spPr>
      </p:pic>
      <p:sp>
        <p:nvSpPr>
          <p:cNvPr id="3" name="Rectangle 2"/>
          <p:cNvSpPr/>
          <p:nvPr/>
        </p:nvSpPr>
        <p:spPr>
          <a:xfrm>
            <a:off x="996287" y="1900452"/>
            <a:ext cx="9949218" cy="2723823"/>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Bài </a:t>
            </a:r>
            <a:r>
              <a:rPr lang="en-US" sz="2800" b="1" i="1">
                <a:solidFill>
                  <a:srgbClr val="0070C0"/>
                </a:solidFill>
                <a:latin typeface="Times New Roman" panose="02020603050405020304" pitchFamily="18" charset="0"/>
                <a:ea typeface="Times New Roman" panose="02020603050405020304" pitchFamily="18" charset="0"/>
              </a:rPr>
              <a:t>3. </a:t>
            </a:r>
            <a:r>
              <a:rPr lang="en-US" sz="2800">
                <a:latin typeface="Times New Roman" panose="02020603050405020304" pitchFamily="18" charset="0"/>
                <a:ea typeface="Times New Roman" panose="02020603050405020304" pitchFamily="18" charset="0"/>
              </a:rPr>
              <a:t>Em hãy hco biết những quy tắc của mỗi cá nhân được nêu trong Điều 4 của Bộ quy tắc ứng xử trên mạng xã hội mà Bộ Thông tin và Truyền thông ban hành ngày 17/6/2021</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Bài 4. </a:t>
            </a:r>
            <a:r>
              <a:rPr lang="en-US" sz="2800">
                <a:latin typeface="Times New Roman" panose="02020603050405020304" pitchFamily="18" charset="0"/>
                <a:ea typeface="Times New Roman" panose="02020603050405020304" pitchFamily="18" charset="0"/>
              </a:rPr>
              <a:t>Nếu bạn em đăng lên mạng một tấm ảnh có hình em mắt nhắm, biểu cảm khuôn mặt rất khó coi thì em nghĩ gì và sẽ làm gì?</a:t>
            </a:r>
          </a:p>
        </p:txBody>
      </p:sp>
    </p:spTree>
    <p:extLst>
      <p:ext uri="{BB962C8B-B14F-4D97-AF65-F5344CB8AC3E}">
        <p14:creationId xmlns:p14="http://schemas.microsoft.com/office/powerpoint/2010/main" val="3652584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98651" y="293788"/>
            <a:ext cx="3657995" cy="761201"/>
          </a:xfrm>
          <a:prstGeom prst="rect">
            <a:avLst/>
          </a:prstGeom>
        </p:spPr>
      </p:pic>
      <p:sp>
        <p:nvSpPr>
          <p:cNvPr id="2" name="Rectangle 1"/>
          <p:cNvSpPr/>
          <p:nvPr/>
        </p:nvSpPr>
        <p:spPr>
          <a:xfrm>
            <a:off x="1355677" y="1700092"/>
            <a:ext cx="9303224" cy="3373231"/>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Câu 1. </a:t>
            </a:r>
            <a:r>
              <a:rPr lang="en-US" sz="2800">
                <a:latin typeface="Times New Roman" panose="02020603050405020304" pitchFamily="18" charset="0"/>
                <a:ea typeface="Times New Roman" panose="02020603050405020304" pitchFamily="18" charset="0"/>
              </a:rPr>
              <a:t>Em cần lưu ý điều gì khi sử dụng phương tiện truyền thông số nơi công cộng?</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Câu 2. </a:t>
            </a:r>
            <a:r>
              <a:rPr lang="en-US" sz="2800">
                <a:latin typeface="Times New Roman" panose="02020603050405020304" pitchFamily="18" charset="0"/>
                <a:ea typeface="Times New Roman" panose="02020603050405020304" pitchFamily="18" charset="0"/>
              </a:rPr>
              <a:t>Em cần lưu ý điều gì khi sử dụng mạng xã hội: đối với chính mình; đối với người khác?</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Câu 3. </a:t>
            </a:r>
            <a:r>
              <a:rPr lang="en-US" sz="2800">
                <a:latin typeface="Times New Roman" panose="02020603050405020304" pitchFamily="18" charset="0"/>
                <a:ea typeface="Times New Roman" panose="02020603050405020304" pitchFamily="18" charset="0"/>
              </a:rPr>
              <a:t>Khi sử dụng email, tin nhắn, em cần lưu ý gì về sự riêng tư, về phép lịch sự?</a:t>
            </a:r>
          </a:p>
        </p:txBody>
      </p:sp>
    </p:spTree>
    <p:extLst>
      <p:ext uri="{BB962C8B-B14F-4D97-AF65-F5344CB8AC3E}">
        <p14:creationId xmlns:p14="http://schemas.microsoft.com/office/powerpoint/2010/main" val="3231437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D05E2FA4-701D-4C92-898E-7EE4AF07FEBA}"/>
              </a:ext>
            </a:extLst>
          </p:cNvPr>
          <p:cNvSpPr txBox="1"/>
          <p:nvPr/>
        </p:nvSpPr>
        <p:spPr>
          <a:xfrm>
            <a:off x="3360800" y="2557319"/>
            <a:ext cx="5145960" cy="1865126"/>
          </a:xfrm>
          <a:prstGeom prst="rect">
            <a:avLst/>
          </a:prstGeom>
          <a:noFill/>
          <a:ln>
            <a:noFill/>
          </a:ln>
        </p:spPr>
        <p:txBody>
          <a:bodyPr wrap="none" rtlCol="0">
            <a:spAutoFit/>
          </a:bodyPr>
          <a:lstStyle/>
          <a:p>
            <a:pPr algn="ctr">
              <a:lnSpc>
                <a:spcPct val="120000"/>
              </a:lnSpc>
            </a:pPr>
            <a:r>
              <a:rPr lang="vi-VN" sz="4800" b="1" dirty="0">
                <a:ln w="28575">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CHÀO TẠM BIỆT</a:t>
            </a:r>
          </a:p>
          <a:p>
            <a:pPr algn="ctr">
              <a:lnSpc>
                <a:spcPct val="120000"/>
              </a:lnSpc>
            </a:pPr>
            <a:r>
              <a:rPr lang="vi-VN" sz="4800" b="1" dirty="0">
                <a:ln w="28575">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CÁC EM!</a:t>
            </a:r>
          </a:p>
        </p:txBody>
      </p:sp>
      <p:pic>
        <p:nvPicPr>
          <p:cNvPr id="2" name="Picture 1"/>
          <p:cNvPicPr>
            <a:picLocks noChangeAspect="1"/>
          </p:cNvPicPr>
          <p:nvPr/>
        </p:nvPicPr>
        <p:blipFill>
          <a:blip r:embed="rId3"/>
          <a:stretch>
            <a:fillRect/>
          </a:stretch>
        </p:blipFill>
        <p:spPr>
          <a:xfrm>
            <a:off x="9672068" y="6537279"/>
            <a:ext cx="1751108" cy="229097"/>
          </a:xfrm>
          <a:prstGeom prst="rect">
            <a:avLst/>
          </a:prstGeom>
        </p:spPr>
      </p:pic>
    </p:spTree>
    <p:extLst>
      <p:ext uri="{BB962C8B-B14F-4D97-AF65-F5344CB8AC3E}">
        <p14:creationId xmlns:p14="http://schemas.microsoft.com/office/powerpoint/2010/main" val="147728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9672068" y="6537279"/>
            <a:ext cx="1751108" cy="229097"/>
          </a:xfrm>
          <a:prstGeom prst="rect">
            <a:avLst/>
          </a:prstGeom>
        </p:spPr>
      </p:pic>
      <p:sp>
        <p:nvSpPr>
          <p:cNvPr id="2" name="Rectangle 1"/>
          <p:cNvSpPr/>
          <p:nvPr/>
        </p:nvSpPr>
        <p:spPr>
          <a:xfrm>
            <a:off x="3140953" y="1936604"/>
            <a:ext cx="6096000" cy="2157514"/>
          </a:xfrm>
          <a:prstGeom prst="rect">
            <a:avLst/>
          </a:prstGeom>
        </p:spPr>
        <p:txBody>
          <a:bodyPr>
            <a:spAutoFit/>
          </a:bodyPr>
          <a:lstStyle/>
          <a:p>
            <a:pPr algn="ctr">
              <a:lnSpc>
                <a:spcPct val="115000"/>
              </a:lnSpc>
              <a:spcBef>
                <a:spcPts val="600"/>
              </a:spcBef>
              <a:spcAft>
                <a:spcPts val="600"/>
              </a:spcAft>
            </a:pPr>
            <a:r>
              <a:rPr lang="en-US" sz="3600" b="1" smtClean="0">
                <a:solidFill>
                  <a:srgbClr val="002060"/>
                </a:solidFill>
                <a:latin typeface="Times New Roman" panose="02020603050405020304" pitchFamily="18" charset="0"/>
                <a:ea typeface="Times New Roman" panose="02020603050405020304" pitchFamily="18" charset="0"/>
              </a:rPr>
              <a:t>BÀI </a:t>
            </a:r>
            <a:r>
              <a:rPr lang="en-US" sz="3600" b="1">
                <a:solidFill>
                  <a:srgbClr val="002060"/>
                </a:solidFill>
                <a:latin typeface="Times New Roman" panose="02020603050405020304" pitchFamily="18" charset="0"/>
                <a:ea typeface="Times New Roman" panose="02020603050405020304" pitchFamily="18" charset="0"/>
              </a:rPr>
              <a:t>1 </a:t>
            </a:r>
            <a:endParaRPr lang="en-US" sz="3600">
              <a:solidFill>
                <a:srgbClr val="002060"/>
              </a:solidFill>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3600" b="1">
                <a:solidFill>
                  <a:srgbClr val="002060"/>
                </a:solidFill>
                <a:latin typeface="Times New Roman" panose="02020603050405020304" pitchFamily="18" charset="0"/>
                <a:ea typeface="Times New Roman" panose="02020603050405020304" pitchFamily="18" charset="0"/>
              </a:rPr>
              <a:t>ỨNG XỬ CÓ VĂN HÓA KHI GIAO TIẾP QUA MẠNG</a:t>
            </a:r>
            <a:endParaRPr lang="en-US" sz="3600">
              <a:solidFill>
                <a:srgbClr val="00206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205954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921758" y="382136"/>
            <a:ext cx="3915196" cy="794120"/>
          </a:xfrm>
          <a:prstGeom prst="rect">
            <a:avLst/>
          </a:prstGeom>
        </p:spPr>
      </p:pic>
      <p:sp>
        <p:nvSpPr>
          <p:cNvPr id="6" name="Cloud 5"/>
          <p:cNvSpPr/>
          <p:nvPr/>
        </p:nvSpPr>
        <p:spPr>
          <a:xfrm>
            <a:off x="1491220" y="1857986"/>
            <a:ext cx="8776272" cy="3060510"/>
          </a:xfrm>
          <a:prstGeom prst="cloud">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a:latin typeface="Times New Roman" panose="02020603050405020304" pitchFamily="18" charset="0"/>
                <a:cs typeface="Times New Roman" panose="02020603050405020304" pitchFamily="18" charset="0"/>
              </a:rPr>
              <a:t>Theo em, mỗi người khi giao tiếp qua mạng có thể hiện văn hóa ứng xử của mình hay không?</a:t>
            </a:r>
          </a:p>
        </p:txBody>
      </p:sp>
    </p:spTree>
    <p:extLst>
      <p:ext uri="{BB962C8B-B14F-4D97-AF65-F5344CB8AC3E}">
        <p14:creationId xmlns:p14="http://schemas.microsoft.com/office/powerpoint/2010/main" val="1305068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1460311" y="1719618"/>
            <a:ext cx="8256896" cy="4233010"/>
          </a:xfrm>
          <a:prstGeom prst="cloud">
            <a:avLst/>
          </a:prstGeom>
          <a:ln/>
        </p:spPr>
        <p:style>
          <a:lnRef idx="2">
            <a:schemeClr val="accent2"/>
          </a:lnRef>
          <a:fillRef idx="1">
            <a:schemeClr val="lt1"/>
          </a:fillRef>
          <a:effectRef idx="0">
            <a:schemeClr val="accent2"/>
          </a:effectRef>
          <a:fontRef idx="minor">
            <a:schemeClr val="dk1"/>
          </a:fontRef>
        </p:style>
        <p:txBody>
          <a:bodyPr rtlCol="0" anchor="ctr"/>
          <a:lstStyle/>
          <a:p>
            <a:r>
              <a:rPr lang="en-US" sz="2800" smtClean="0">
                <a:solidFill>
                  <a:schemeClr val="tx1"/>
                </a:solidFill>
                <a:latin typeface="Times New Roman" panose="02020603050405020304" pitchFamily="18" charset="0"/>
                <a:cs typeface="Times New Roman" panose="02020603050405020304" pitchFamily="18" charset="0"/>
              </a:rPr>
              <a:t>Hãy </a:t>
            </a:r>
            <a:r>
              <a:rPr lang="en-US" sz="2800">
                <a:solidFill>
                  <a:schemeClr val="tx1"/>
                </a:solidFill>
                <a:latin typeface="Times New Roman" panose="02020603050405020304" pitchFamily="18" charset="0"/>
                <a:cs typeface="Times New Roman" panose="02020603050405020304" pitchFamily="18" charset="0"/>
              </a:rPr>
              <a:t>kể những gì em cho là thiếu văn hóa khi ở nơi công cộng:</a:t>
            </a:r>
          </a:p>
          <a:p>
            <a:pPr marL="457200" indent="-457200">
              <a:buFont typeface="Arial" panose="020B0604020202020204" pitchFamily="34" charset="0"/>
              <a:buChar char="•"/>
            </a:pPr>
            <a:r>
              <a:rPr lang="en-US" sz="2800">
                <a:solidFill>
                  <a:schemeClr val="tx1"/>
                </a:solidFill>
                <a:latin typeface="Times New Roman" panose="02020603050405020304" pitchFamily="18" charset="0"/>
                <a:cs typeface="Times New Roman" panose="02020603050405020304" pitchFamily="18" charset="0"/>
              </a:rPr>
              <a:t>Về ngôn từ, nói và viết</a:t>
            </a:r>
          </a:p>
          <a:p>
            <a:pPr marL="457200" indent="-457200">
              <a:buFont typeface="Arial" panose="020B0604020202020204" pitchFamily="34" charset="0"/>
              <a:buChar char="•"/>
            </a:pPr>
            <a:r>
              <a:rPr lang="en-US" sz="2800">
                <a:solidFill>
                  <a:schemeClr val="tx1"/>
                </a:solidFill>
                <a:latin typeface="Times New Roman" panose="02020603050405020304" pitchFamily="18" charset="0"/>
                <a:cs typeface="Times New Roman" panose="02020603050405020304" pitchFamily="18" charset="0"/>
              </a:rPr>
              <a:t>Về </a:t>
            </a:r>
            <a:r>
              <a:rPr lang="en-US" sz="2800" smtClean="0">
                <a:solidFill>
                  <a:schemeClr val="tx1"/>
                </a:solidFill>
                <a:latin typeface="Times New Roman" panose="02020603050405020304" pitchFamily="18" charset="0"/>
                <a:cs typeface="Times New Roman" panose="02020603050405020304" pitchFamily="18" charset="0"/>
              </a:rPr>
              <a:t>quần </a:t>
            </a:r>
            <a:r>
              <a:rPr lang="en-US" sz="2800">
                <a:solidFill>
                  <a:schemeClr val="tx1"/>
                </a:solidFill>
                <a:latin typeface="Times New Roman" panose="02020603050405020304" pitchFamily="18" charset="0"/>
                <a:cs typeface="Times New Roman" panose="02020603050405020304" pitchFamily="18" charset="0"/>
              </a:rPr>
              <a:t>áo, vẻ ngoài</a:t>
            </a:r>
          </a:p>
          <a:p>
            <a:pPr marL="457200" indent="-457200">
              <a:buFont typeface="Arial" panose="020B0604020202020204" pitchFamily="34" charset="0"/>
              <a:buChar char="•"/>
            </a:pPr>
            <a:r>
              <a:rPr lang="en-US" sz="2800">
                <a:solidFill>
                  <a:schemeClr val="tx1"/>
                </a:solidFill>
                <a:latin typeface="Times New Roman" panose="02020603050405020304" pitchFamily="18" charset="0"/>
                <a:cs typeface="Times New Roman" panose="02020603050405020304" pitchFamily="18" charset="0"/>
              </a:rPr>
              <a:t>Về thái độ, hành vi</a:t>
            </a:r>
          </a:p>
        </p:txBody>
      </p:sp>
      <p:sp>
        <p:nvSpPr>
          <p:cNvPr id="2" name="Rectangle 1"/>
          <p:cNvSpPr/>
          <p:nvPr/>
        </p:nvSpPr>
        <p:spPr>
          <a:xfrm>
            <a:off x="4071002" y="733146"/>
            <a:ext cx="3382336" cy="646331"/>
          </a:xfrm>
          <a:prstGeom prst="rect">
            <a:avLst/>
          </a:prstGeom>
        </p:spPr>
        <p:txBody>
          <a:bodyPr wrap="none">
            <a:spAutoFit/>
          </a:bodyPr>
          <a:lstStyle/>
          <a:p>
            <a:r>
              <a:rPr lang="en-US" sz="3600" b="1" smtClean="0">
                <a:solidFill>
                  <a:srgbClr val="C00000"/>
                </a:solidFill>
                <a:latin typeface="Times New Roman" panose="02020603050405020304" pitchFamily="18" charset="0"/>
                <a:cs typeface="Times New Roman" panose="02020603050405020304" pitchFamily="18" charset="0"/>
              </a:rPr>
              <a:t>HOẠT ĐỘNG 1</a:t>
            </a:r>
            <a:endParaRPr lang="en-US" sz="3600" b="1">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59161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95835"/>
            <a:ext cx="3582456" cy="691351"/>
          </a:xfrm>
          <a:prstGeom prst="rect">
            <a:avLst/>
          </a:prstGeom>
        </p:spPr>
      </p:pic>
      <p:sp>
        <p:nvSpPr>
          <p:cNvPr id="4" name="Rectangle 3"/>
          <p:cNvSpPr/>
          <p:nvPr/>
        </p:nvSpPr>
        <p:spPr>
          <a:xfrm>
            <a:off x="823414" y="1149569"/>
            <a:ext cx="9385111" cy="548099"/>
          </a:xfrm>
          <a:prstGeom prst="rect">
            <a:avLst/>
          </a:prstGeom>
        </p:spPr>
        <p:txBody>
          <a:bodyPr wrap="square">
            <a:spAutoFit/>
          </a:bodyPr>
          <a:lstStyle/>
          <a:p>
            <a:pPr algn="just">
              <a:lnSpc>
                <a:spcPct val="115000"/>
              </a:lnSpc>
              <a:spcBef>
                <a:spcPts val="600"/>
              </a:spcBef>
              <a:spcAft>
                <a:spcPts val="600"/>
              </a:spcAft>
            </a:pPr>
            <a:r>
              <a:rPr lang="en-US"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ỨNG XỬ CÓ VĂN HÓA Ở NƠI CÔNG </a:t>
            </a:r>
            <a:r>
              <a:rPr lang="en-US" sz="2800" b="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CỘNG</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6987653" y="1860052"/>
            <a:ext cx="4203226" cy="4056750"/>
          </a:xfrm>
          <a:prstGeom prst="rect">
            <a:avLst/>
          </a:prstGeom>
        </p:spPr>
      </p:pic>
      <p:sp>
        <p:nvSpPr>
          <p:cNvPr id="3" name="Rectangle 2"/>
          <p:cNvSpPr/>
          <p:nvPr/>
        </p:nvSpPr>
        <p:spPr>
          <a:xfrm>
            <a:off x="922288" y="2318070"/>
            <a:ext cx="5086067" cy="2684068"/>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cs typeface="Times New Roman" panose="02020603050405020304" pitchFamily="18" charset="0"/>
              </a:rPr>
              <a:t>Lời khuyên 1. Tôn trọng những người xung quanh</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a:p>
            <a:pPr marL="287338" indent="-287338" algn="just">
              <a:lnSpc>
                <a:spcPct val="115000"/>
              </a:lnSpc>
              <a:spcBef>
                <a:spcPts val="600"/>
              </a:spcBef>
              <a:spcAft>
                <a:spcPts val="600"/>
              </a:spcAft>
              <a:buFontTx/>
              <a:buChar char="-"/>
            </a:pPr>
            <a:r>
              <a:rPr lang="en-US" sz="2800">
                <a:latin typeface="Times New Roman" panose="02020603050405020304" pitchFamily="18" charset="0"/>
                <a:ea typeface="Times New Roman" panose="02020603050405020304" pitchFamily="18" charset="0"/>
                <a:cs typeface="Times New Roman" panose="02020603050405020304" pitchFamily="18" charset="0"/>
              </a:rPr>
              <a:t>Khi đang giao tiếp với ai đó thì phải nhìn vào mắt người nói chuyện thể hiện sự tôn trọng.</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20506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87187" y="896601"/>
            <a:ext cx="4280849" cy="4705904"/>
          </a:xfrm>
          <a:prstGeom prst="rect">
            <a:avLst/>
          </a:prstGeom>
        </p:spPr>
        <p:txBody>
          <a:bodyPr wrap="square">
            <a:spAutoFit/>
          </a:bodyPr>
          <a:lstStyle/>
          <a:p>
            <a:pPr marL="285750" indent="-285750" algn="just">
              <a:lnSpc>
                <a:spcPct val="115000"/>
              </a:lnSpc>
              <a:spcBef>
                <a:spcPts val="600"/>
              </a:spcBef>
              <a:spcAft>
                <a:spcPts val="600"/>
              </a:spcAft>
              <a:buFontTx/>
              <a:buChar char="-"/>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Khi </a:t>
            </a:r>
            <a:r>
              <a:rPr lang="en-US" sz="2800">
                <a:latin typeface="Times New Roman" panose="02020603050405020304" pitchFamily="18" charset="0"/>
                <a:ea typeface="Times New Roman" panose="02020603050405020304" pitchFamily="18" charset="0"/>
                <a:cs typeface="Times New Roman" panose="02020603050405020304" pitchFamily="18" charset="0"/>
              </a:rPr>
              <a:t>đang ở cùng người thân, thầy cô, bạn bè mà nhận cuộc gọi thoại, chat hay tin nhắn và muốn trả lời ngay, hãy nói lời xin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lỗi</a:t>
            </a:r>
          </a:p>
          <a:p>
            <a:pPr marL="285750" indent="-285750" algn="just">
              <a:lnSpc>
                <a:spcPct val="115000"/>
              </a:lnSpc>
              <a:spcBef>
                <a:spcPts val="600"/>
              </a:spcBef>
              <a:spcAft>
                <a:spcPts val="600"/>
              </a:spcAft>
              <a:buFontTx/>
              <a:buChar char="-"/>
            </a:pPr>
            <a:r>
              <a:rPr lang="en-US" sz="2800" smtClean="0">
                <a:latin typeface="Times New Roman" panose="02020603050405020304" pitchFamily="18" charset="0"/>
                <a:cs typeface="Times New Roman" panose="02020603050405020304" pitchFamily="18" charset="0"/>
              </a:rPr>
              <a:t>Không </a:t>
            </a:r>
            <a:r>
              <a:rPr lang="en-US" sz="2800">
                <a:latin typeface="Times New Roman" panose="02020603050405020304" pitchFamily="18" charset="0"/>
                <a:cs typeface="Times New Roman" panose="02020603050405020304" pitchFamily="18" charset="0"/>
              </a:rPr>
              <a:t>làm phiền người xung quanh ở nơi công cộng.</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tretch>
            <a:fillRect/>
          </a:stretch>
        </p:blipFill>
        <p:spPr>
          <a:xfrm>
            <a:off x="5587620" y="382137"/>
            <a:ext cx="5734832" cy="5734832"/>
          </a:xfrm>
          <a:prstGeom prst="rect">
            <a:avLst/>
          </a:prstGeom>
        </p:spPr>
      </p:pic>
    </p:spTree>
    <p:extLst>
      <p:ext uri="{BB962C8B-B14F-4D97-AF65-F5344CB8AC3E}">
        <p14:creationId xmlns:p14="http://schemas.microsoft.com/office/powerpoint/2010/main" val="20160983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2897874" y="1574029"/>
            <a:ext cx="6096000" cy="3069631"/>
          </a:xfrm>
          <a:prstGeom prst="cloud">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spcBef>
                <a:spcPts val="600"/>
              </a:spcBef>
              <a:spcAft>
                <a:spcPts val="600"/>
              </a:spcAft>
            </a:pPr>
            <a:r>
              <a:rPr lang="en-US" sz="2800">
                <a:solidFill>
                  <a:schemeClr val="tx1"/>
                </a:solidFill>
                <a:latin typeface="Times New Roman" panose="02020603050405020304" pitchFamily="18" charset="0"/>
                <a:cs typeface="Times New Roman" panose="02020603050405020304" pitchFamily="18" charset="0"/>
              </a:rPr>
              <a:t>Theo </a:t>
            </a:r>
            <a:r>
              <a:rPr lang="en-US" sz="2800">
                <a:solidFill>
                  <a:schemeClr val="tx1"/>
                </a:solidFill>
                <a:latin typeface="Times New Roman" panose="02020603050405020304" pitchFamily="18" charset="0"/>
                <a:cs typeface="Times New Roman" panose="02020603050405020304" pitchFamily="18" charset="0"/>
              </a:rPr>
              <a:t>em, quy tắc ứng xử trên mạng có giống quy tắc ứng xử nơi công cộng không? Vì sao</a:t>
            </a:r>
          </a:p>
        </p:txBody>
      </p:sp>
      <p:pic>
        <p:nvPicPr>
          <p:cNvPr id="2" name="Picture 1"/>
          <p:cNvPicPr>
            <a:picLocks noChangeAspect="1"/>
          </p:cNvPicPr>
          <p:nvPr/>
        </p:nvPicPr>
        <p:blipFill>
          <a:blip r:embed="rId2"/>
          <a:stretch>
            <a:fillRect/>
          </a:stretch>
        </p:blipFill>
        <p:spPr>
          <a:xfrm>
            <a:off x="743143" y="286603"/>
            <a:ext cx="1758946" cy="2574853"/>
          </a:xfrm>
          <a:prstGeom prst="rect">
            <a:avLst/>
          </a:prstGeom>
        </p:spPr>
      </p:pic>
    </p:spTree>
    <p:extLst>
      <p:ext uri="{BB962C8B-B14F-4D97-AF65-F5344CB8AC3E}">
        <p14:creationId xmlns:p14="http://schemas.microsoft.com/office/powerpoint/2010/main" val="16592882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64610" y="1408993"/>
            <a:ext cx="9426054" cy="2877711"/>
          </a:xfrm>
          <a:prstGeom prst="rect">
            <a:avLst/>
          </a:prstGeom>
        </p:spPr>
        <p:txBody>
          <a:bodyPr wrap="square">
            <a:spAutoFit/>
          </a:bodyPr>
          <a:lstStyle/>
          <a:p>
            <a:pPr algn="just">
              <a:lnSpc>
                <a:spcPct val="115000"/>
              </a:lnSpc>
              <a:spcBef>
                <a:spcPts val="600"/>
              </a:spcBef>
              <a:spcAft>
                <a:spcPts val="600"/>
              </a:spcAft>
            </a:pPr>
            <a:r>
              <a:rPr lang="en-US" sz="2800" b="1">
                <a:solidFill>
                  <a:srgbClr val="000000"/>
                </a:solidFill>
                <a:latin typeface="Times New Roman" panose="02020603050405020304" pitchFamily="18" charset="0"/>
                <a:ea typeface="Times New Roman" panose="02020603050405020304" pitchFamily="18" charset="0"/>
              </a:rPr>
              <a:t>2. ỨNG XỬ CÓ VĂN HÓA TRÊN MẠNG XÃ HỘI </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Lời khuyên 2. Giữ gìn hình ảnh bản thân trên không gian mạng</a:t>
            </a:r>
            <a:endParaRPr lang="en-US" sz="2800">
              <a:latin typeface="Times New Roman" panose="02020603050405020304" pitchFamily="18" charset="0"/>
              <a:ea typeface="Times New Roman" panose="02020603050405020304" pitchFamily="18" charset="0"/>
            </a:endParaRPr>
          </a:p>
          <a:p>
            <a:pPr marL="342900" marR="0" lvl="0" indent="-342900" algn="just">
              <a:lnSpc>
                <a:spcPct val="115000"/>
              </a:lnSpc>
              <a:spcBef>
                <a:spcPts val="600"/>
              </a:spcBef>
              <a:spcAft>
                <a:spcPts val="600"/>
              </a:spcAft>
              <a:buFont typeface="Times New Roman" panose="02020603050405020304" pitchFamily="18" charset="0"/>
              <a:buChar char="-"/>
            </a:pPr>
            <a:r>
              <a:rPr lang="en-US" sz="2800">
                <a:latin typeface="Times New Roman" panose="02020603050405020304" pitchFamily="18" charset="0"/>
                <a:ea typeface="Times New Roman" panose="02020603050405020304" pitchFamily="18" charset="0"/>
              </a:rPr>
              <a:t>Trên mạng không phải “lời nói gió bay”, những gì đưa lên mạng sẽ rất khó thu hồi được.</a:t>
            </a:r>
          </a:p>
        </p:txBody>
      </p:sp>
    </p:spTree>
    <p:extLst>
      <p:ext uri="{BB962C8B-B14F-4D97-AF65-F5344CB8AC3E}">
        <p14:creationId xmlns:p14="http://schemas.microsoft.com/office/powerpoint/2010/main" val="17667503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50961" y="1286319"/>
            <a:ext cx="4876801" cy="4158061"/>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Lời khuyên 3. Hãy tử tế với người khác trên không gian mạng</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Không nói những lời thô lỗ, thiếu văn hóa, không xúc phạm người khác</a:t>
            </a:r>
          </a:p>
          <a:p>
            <a:r>
              <a:rPr lang="en-US" sz="2800">
                <a:latin typeface="Times New Roman" panose="02020603050405020304" pitchFamily="18" charset="0"/>
                <a:ea typeface="Times New Roman" panose="02020603050405020304" pitchFamily="18" charset="0"/>
              </a:rPr>
              <a:t>- Không “bêu xấu” hình ảnh của người khác</a:t>
            </a:r>
            <a:endParaRPr lang="en-US" sz="2800"/>
          </a:p>
        </p:txBody>
      </p:sp>
      <p:pic>
        <p:nvPicPr>
          <p:cNvPr id="2" name="Picture 1"/>
          <p:cNvPicPr>
            <a:picLocks noChangeAspect="1"/>
          </p:cNvPicPr>
          <p:nvPr/>
        </p:nvPicPr>
        <p:blipFill>
          <a:blip r:embed="rId2"/>
          <a:stretch>
            <a:fillRect/>
          </a:stretch>
        </p:blipFill>
        <p:spPr>
          <a:xfrm>
            <a:off x="6428095" y="1504683"/>
            <a:ext cx="4676634" cy="3238500"/>
          </a:xfrm>
          <a:prstGeom prst="rect">
            <a:avLst/>
          </a:prstGeom>
        </p:spPr>
      </p:pic>
    </p:spTree>
    <p:extLst>
      <p:ext uri="{BB962C8B-B14F-4D97-AF65-F5344CB8AC3E}">
        <p14:creationId xmlns:p14="http://schemas.microsoft.com/office/powerpoint/2010/main" val="3885826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687</TotalTime>
  <Words>713</Words>
  <Application>Microsoft Office PowerPoint</Application>
  <PresentationFormat>Widescreen</PresentationFormat>
  <Paragraphs>45</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118</cp:revision>
  <dcterms:created xsi:type="dcterms:W3CDTF">2022-01-27T15:18:21Z</dcterms:created>
  <dcterms:modified xsi:type="dcterms:W3CDTF">2022-06-16T16:41:09Z</dcterms:modified>
</cp:coreProperties>
</file>