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88825" cy="6858000"/>
  <p:notesSz cx="6858000" cy="9144000"/>
  <p:embeddedFontLst>
    <p:embeddedFont>
      <p:font typeface="Calibri" panose="020F0502020204030204" pitchFamily="34" charset="0"/>
      <p:regular r:id="rId35"/>
      <p:bold r:id="rId36"/>
      <p:italic r:id="rId37"/>
      <p:boldItalic r:id="rId38"/>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11" autoAdjust="0"/>
    <p:restoredTop sz="92144" autoAdjust="0"/>
  </p:normalViewPr>
  <p:slideViewPr>
    <p:cSldViewPr>
      <p:cViewPr varScale="1">
        <p:scale>
          <a:sx n="118" d="100"/>
          <a:sy n="118" d="100"/>
        </p:scale>
        <p:origin x="888" y="200"/>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3/1/23</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444" r="5444"/>
          <a:stretch>
            <a:fillRect/>
          </a:stretch>
        </p:blipFill>
        <p:spPr>
          <a:xfrm>
            <a:off x="0" y="0"/>
            <a:ext cx="12188825" cy="6858000"/>
          </a:xfrm>
          <a:prstGeom prst="rect">
            <a:avLst/>
          </a:prstGeom>
        </p:spPr>
      </p:pic>
      <p:sp>
        <p:nvSpPr>
          <p:cNvPr id="3" name="AutoShape 3"/>
          <p:cNvSpPr/>
          <p:nvPr/>
        </p:nvSpPr>
        <p:spPr>
          <a:xfrm>
            <a:off x="0" y="6121400"/>
            <a:ext cx="12188825" cy="0"/>
          </a:xfrm>
          <a:prstGeom prst="line">
            <a:avLst/>
          </a:prstGeom>
          <a:ln w="66675" cap="flat">
            <a:solidFill>
              <a:srgbClr val="D9D9D9"/>
            </a:solidFill>
            <a:prstDash val="solid"/>
            <a:headEnd type="none" w="sm" len="sm"/>
            <a:tailEnd type="none" w="sm" len="sm"/>
          </a:ln>
        </p:spPr>
      </p:sp>
      <p:pic>
        <p:nvPicPr>
          <p:cNvPr id="4"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5621" y="903679"/>
            <a:ext cx="1160718" cy="760219"/>
          </a:xfrm>
          <a:prstGeom prst="rect">
            <a:avLst/>
          </a:prstGeom>
        </p:spPr>
      </p:pic>
      <p:sp>
        <p:nvSpPr>
          <p:cNvPr id="5" name="TextBox 5"/>
          <p:cNvSpPr txBox="1"/>
          <p:nvPr/>
        </p:nvSpPr>
        <p:spPr>
          <a:xfrm>
            <a:off x="685622" y="4203700"/>
            <a:ext cx="6169116" cy="1218795"/>
          </a:xfrm>
          <a:prstGeom prst="rect">
            <a:avLst/>
          </a:prstGeom>
        </p:spPr>
        <p:txBody>
          <a:bodyPr lIns="0" tIns="0" rIns="0" bIns="0" rtlCol="0" anchor="t">
            <a:spAutoFit/>
          </a:bodyPr>
          <a:lstStyle/>
          <a:p>
            <a:pPr>
              <a:lnSpc>
                <a:spcPct val="120000"/>
              </a:lnSpc>
            </a:pPr>
            <a:r>
              <a:rPr lang="en-US" sz="3300" dirty="0">
                <a:solidFill>
                  <a:srgbClr val="FFFFFF"/>
                </a:solidFill>
                <a:latin typeface="Arial" pitchFamily="34" charset="0"/>
              </a:rPr>
              <a:t>KHOA HỌC TỰ NHIÊN 7</a:t>
            </a:r>
          </a:p>
          <a:p>
            <a:pPr>
              <a:lnSpc>
                <a:spcPct val="120000"/>
              </a:lnSpc>
            </a:pPr>
            <a:r>
              <a:rPr lang="en-US" sz="3300" dirty="0">
                <a:solidFill>
                  <a:srgbClr val="FFFFFF"/>
                </a:solidFill>
                <a:latin typeface="Arial" pitchFamily="34" charset="0"/>
              </a:rPr>
              <a:t>NĂM HỌC: 2022 - 2023</a:t>
            </a:r>
          </a:p>
        </p:txBody>
      </p:sp>
      <p:sp>
        <p:nvSpPr>
          <p:cNvPr id="6" name="TextBox 6"/>
          <p:cNvSpPr txBox="1"/>
          <p:nvPr/>
        </p:nvSpPr>
        <p:spPr>
          <a:xfrm>
            <a:off x="685621" y="2125195"/>
            <a:ext cx="8454543" cy="1957459"/>
          </a:xfrm>
          <a:prstGeom prst="rect">
            <a:avLst/>
          </a:prstGeom>
        </p:spPr>
        <p:txBody>
          <a:bodyPr lIns="0" tIns="0" rIns="0" bIns="0" rtlCol="0" anchor="t">
            <a:spAutoFit/>
          </a:bodyPr>
          <a:lstStyle/>
          <a:p>
            <a:pPr>
              <a:lnSpc>
                <a:spcPct val="120000"/>
              </a:lnSpc>
            </a:pPr>
            <a:r>
              <a:rPr lang="en-US" sz="5300" b="1">
                <a:solidFill>
                  <a:srgbClr val="FFFFFF"/>
                </a:solidFill>
                <a:latin typeface="Arial" pitchFamily="34" charset="0"/>
              </a:rPr>
              <a:t>CHÀO MỪNG CÁC EM</a:t>
            </a:r>
          </a:p>
          <a:p>
            <a:pPr>
              <a:lnSpc>
                <a:spcPct val="120000"/>
              </a:lnSpc>
            </a:pPr>
            <a:r>
              <a:rPr lang="en-US" sz="5300" b="1">
                <a:solidFill>
                  <a:srgbClr val="FFFFFF"/>
                </a:solidFill>
                <a:latin typeface="Arial" pitchFamily="34" charset="0"/>
              </a:rPr>
              <a:t>ĐẾN VỚI BUỔI HỌC</a:t>
            </a:r>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rot="-5400000">
            <a:off x="10174532" y="-1107625"/>
            <a:ext cx="1172931" cy="3388181"/>
            <a:chOff x="0" y="0"/>
            <a:chExt cx="463380" cy="1338889"/>
          </a:xfrm>
        </p:grpSpPr>
        <p:sp>
          <p:nvSpPr>
            <p:cNvPr id="6" name="Freeform 6"/>
            <p:cNvSpPr/>
            <p:nvPr/>
          </p:nvSpPr>
          <p:spPr>
            <a:xfrm>
              <a:off x="0" y="0"/>
              <a:ext cx="463380" cy="1338889"/>
            </a:xfrm>
            <a:custGeom>
              <a:avLst/>
              <a:gdLst/>
              <a:ahLst/>
              <a:cxnLst/>
              <a:rect l="l" t="t" r="r" b="b"/>
              <a:pathLst>
                <a:path w="463380" h="1338889">
                  <a:moveTo>
                    <a:pt x="154544" y="19070"/>
                  </a:moveTo>
                  <a:cubicBezTo>
                    <a:pt x="178223" y="7556"/>
                    <a:pt x="205308" y="0"/>
                    <a:pt x="231815" y="0"/>
                  </a:cubicBezTo>
                  <a:cubicBezTo>
                    <a:pt x="258323" y="0"/>
                    <a:pt x="283830" y="6476"/>
                    <a:pt x="307336" y="17990"/>
                  </a:cubicBezTo>
                  <a:cubicBezTo>
                    <a:pt x="307837" y="18350"/>
                    <a:pt x="308337" y="18350"/>
                    <a:pt x="308837" y="18710"/>
                  </a:cubicBezTo>
                  <a:cubicBezTo>
                    <a:pt x="397111" y="64765"/>
                    <a:pt x="462130" y="186379"/>
                    <a:pt x="463380" y="340188"/>
                  </a:cubicBezTo>
                  <a:lnTo>
                    <a:pt x="463380" y="1338889"/>
                  </a:lnTo>
                  <a:lnTo>
                    <a:pt x="0" y="1338889"/>
                  </a:lnTo>
                  <a:lnTo>
                    <a:pt x="0" y="340929"/>
                  </a:lnTo>
                  <a:cubicBezTo>
                    <a:pt x="1250" y="185660"/>
                    <a:pt x="65268" y="64045"/>
                    <a:pt x="154544" y="19070"/>
                  </a:cubicBezTo>
                  <a:close/>
                </a:path>
              </a:pathLst>
            </a:custGeom>
            <a:solidFill>
              <a:srgbClr val="C9E265"/>
            </a:solidFill>
          </p:spPr>
        </p:sp>
        <p:sp>
          <p:nvSpPr>
            <p:cNvPr id="7" name="TextBox 7"/>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8" name="Group 8"/>
          <p:cNvGrpSpPr/>
          <p:nvPr/>
        </p:nvGrpSpPr>
        <p:grpSpPr>
          <a:xfrm>
            <a:off x="685622" y="1770353"/>
            <a:ext cx="6459326" cy="817657"/>
            <a:chOff x="0" y="0"/>
            <a:chExt cx="12922017" cy="1635314"/>
          </a:xfrm>
        </p:grpSpPr>
        <p:grpSp>
          <p:nvGrpSpPr>
            <p:cNvPr id="9" name="Group 9"/>
            <p:cNvGrpSpPr/>
            <p:nvPr/>
          </p:nvGrpSpPr>
          <p:grpSpPr>
            <a:xfrm rot="5400000">
              <a:off x="-102207" y="102207"/>
              <a:ext cx="1635314" cy="1430900"/>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11" name="TextBox 11"/>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2" name="TextBox 12"/>
            <p:cNvSpPr txBox="1"/>
            <p:nvPr/>
          </p:nvSpPr>
          <p:spPr>
            <a:xfrm>
              <a:off x="1766034" y="397500"/>
              <a:ext cx="11155983"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Ghi số liệu thí nghiệm vào bảng:</a:t>
              </a:r>
            </a:p>
          </p:txBody>
        </p:sp>
      </p:grpSp>
      <p:graphicFrame>
        <p:nvGraphicFramePr>
          <p:cNvPr id="13" name="Table 13"/>
          <p:cNvGraphicFramePr>
            <a:graphicFrameLocks noGrp="1"/>
          </p:cNvGraphicFramePr>
          <p:nvPr>
            <p:extLst>
              <p:ext uri="{D42A27DB-BD31-4B8C-83A1-F6EECF244321}">
                <p14:modId xmlns:p14="http://schemas.microsoft.com/office/powerpoint/2010/main" val="3594986021"/>
              </p:ext>
            </p:extLst>
          </p:nvPr>
        </p:nvGraphicFramePr>
        <p:xfrm>
          <a:off x="685622" y="2746760"/>
          <a:ext cx="10817582" cy="2997200"/>
        </p:xfrm>
        <a:graphic>
          <a:graphicData uri="http://schemas.openxmlformats.org/drawingml/2006/table">
            <a:tbl>
              <a:tblPr/>
              <a:tblGrid>
                <a:gridCol w="5408791">
                  <a:extLst>
                    <a:ext uri="{9D8B030D-6E8A-4147-A177-3AD203B41FA5}">
                      <a16:colId xmlns:a16="http://schemas.microsoft.com/office/drawing/2014/main" val="20000"/>
                    </a:ext>
                  </a:extLst>
                </a:gridCol>
                <a:gridCol w="5408791">
                  <a:extLst>
                    <a:ext uri="{9D8B030D-6E8A-4147-A177-3AD203B41FA5}">
                      <a16:colId xmlns:a16="http://schemas.microsoft.com/office/drawing/2014/main" val="20001"/>
                    </a:ext>
                  </a:extLst>
                </a:gridCol>
              </a:tblGrid>
              <a:tr h="749300">
                <a:tc>
                  <a:txBody>
                    <a:bodyPr/>
                    <a:lstStyle/>
                    <a:p>
                      <a:pPr algn="ctr">
                        <a:defRPr/>
                      </a:pPr>
                      <a:r>
                        <a:rPr lang="en-US" sz="2300" b="1">
                          <a:solidFill>
                            <a:srgbClr val="000000"/>
                          </a:solidFill>
                          <a:latin typeface="Arial" pitchFamily="34" charset="0"/>
                        </a:rPr>
                        <a:t>Nhiệt độ nước</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DE59"/>
                    </a:solidFill>
                  </a:tcPr>
                </a:tc>
                <a:tc>
                  <a:txBody>
                    <a:bodyPr/>
                    <a:lstStyle/>
                    <a:p>
                      <a:pPr algn="ctr">
                        <a:defRPr/>
                      </a:pPr>
                      <a:r>
                        <a:rPr lang="en-US" sz="2300" b="1">
                          <a:solidFill>
                            <a:srgbClr val="000000"/>
                          </a:solidFill>
                          <a:latin typeface="Arial" pitchFamily="34" charset="0"/>
                        </a:rPr>
                        <a:t>Số lần đóng - mở nắp mang</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DE59"/>
                    </a:solidFill>
                  </a:tcPr>
                </a:tc>
                <a:extLst>
                  <a:ext uri="{0D108BD9-81ED-4DB2-BD59-A6C34878D82A}">
                    <a16:rowId xmlns:a16="http://schemas.microsoft.com/office/drawing/2014/main" val="10000"/>
                  </a:ext>
                </a:extLst>
              </a:tr>
              <a:tr h="749300">
                <a:tc>
                  <a:txBody>
                    <a:bodyPr/>
                    <a:lstStyle/>
                    <a:p>
                      <a:pPr algn="ctr">
                        <a:defRPr/>
                      </a:pPr>
                      <a:r>
                        <a:rPr lang="en-US" sz="2300" b="1">
                          <a:solidFill>
                            <a:srgbClr val="000000"/>
                          </a:solidFill>
                          <a:latin typeface="Arial" pitchFamily="34" charset="0"/>
                        </a:rPr>
                        <a:t>26 - 30 độ C</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defRPr/>
                      </a:pPr>
                      <a:r>
                        <a:rPr lang="en-US" sz="2300" b="1">
                          <a:solidFill>
                            <a:srgbClr val="000000"/>
                          </a:solidFill>
                          <a:latin typeface="Arial" pitchFamily="34" charset="0"/>
                        </a:rPr>
                        <a:t>?</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9300">
                <a:tc>
                  <a:txBody>
                    <a:bodyPr/>
                    <a:lstStyle/>
                    <a:p>
                      <a:pPr algn="ctr">
                        <a:defRPr/>
                      </a:pPr>
                      <a:r>
                        <a:rPr lang="en-US" sz="2300" b="1">
                          <a:solidFill>
                            <a:srgbClr val="000000"/>
                          </a:solidFill>
                          <a:latin typeface="Arial" pitchFamily="34" charset="0"/>
                        </a:rPr>
                        <a:t>16 - 20 độ C</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defRPr/>
                      </a:pPr>
                      <a:r>
                        <a:rPr lang="en-US" sz="2300" b="1">
                          <a:solidFill>
                            <a:srgbClr val="000000"/>
                          </a:solidFill>
                          <a:latin typeface="Arial" pitchFamily="34" charset="0"/>
                        </a:rPr>
                        <a:t>?</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9300">
                <a:tc>
                  <a:txBody>
                    <a:bodyPr/>
                    <a:lstStyle/>
                    <a:p>
                      <a:pPr algn="ctr">
                        <a:defRPr/>
                      </a:pPr>
                      <a:r>
                        <a:rPr lang="en-US" sz="2300" b="1">
                          <a:solidFill>
                            <a:srgbClr val="000000"/>
                          </a:solidFill>
                          <a:latin typeface="Arial" pitchFamily="34" charset="0"/>
                        </a:rPr>
                        <a:t>6 - 10 độ C</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defRPr/>
                      </a:pPr>
                      <a:r>
                        <a:rPr lang="en-US" sz="2300" b="1">
                          <a:solidFill>
                            <a:srgbClr val="000000"/>
                          </a:solidFill>
                          <a:latin typeface="Arial" pitchFamily="34" charset="0"/>
                        </a:rPr>
                        <a:t>?</a:t>
                      </a:r>
                      <a:endParaRPr lang="en-US" sz="700" b="1">
                        <a:latin typeface="Arial" pitchFamily="34" charset="0"/>
                      </a:endParaRPr>
                    </a:p>
                  </a:txBody>
                  <a:tcPr marL="60944" marR="60944" marT="30480" marB="3048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5" name="TextBox 15"/>
          <p:cNvSpPr txBox="1"/>
          <p:nvPr/>
        </p:nvSpPr>
        <p:spPr>
          <a:xfrm>
            <a:off x="9685697" y="365274"/>
            <a:ext cx="2150602" cy="423193"/>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Tìm hiểu thêm</a:t>
            </a:r>
          </a:p>
        </p:txBody>
      </p:sp>
      <p:sp>
        <p:nvSpPr>
          <p:cNvPr id="16" name="TextBox 16"/>
          <p:cNvSpPr txBox="1"/>
          <p:nvPr/>
        </p:nvSpPr>
        <p:spPr>
          <a:xfrm>
            <a:off x="685621" y="1289870"/>
            <a:ext cx="10750528"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Thí nghiệm: Ảnh hưởng của nhiệt độ nước đến tốc độ hô hấp của cá vàng</a:t>
            </a:r>
          </a:p>
        </p:txBody>
      </p:sp>
      <p:grpSp>
        <p:nvGrpSpPr>
          <p:cNvPr id="17" name="Group 17"/>
          <p:cNvGrpSpPr/>
          <p:nvPr/>
        </p:nvGrpSpPr>
        <p:grpSpPr>
          <a:xfrm>
            <a:off x="685622" y="5902710"/>
            <a:ext cx="9765429" cy="817657"/>
            <a:chOff x="0" y="0"/>
            <a:chExt cx="19535944" cy="1635314"/>
          </a:xfrm>
        </p:grpSpPr>
        <p:grpSp>
          <p:nvGrpSpPr>
            <p:cNvPr id="18" name="Group 18"/>
            <p:cNvGrpSpPr/>
            <p:nvPr/>
          </p:nvGrpSpPr>
          <p:grpSpPr>
            <a:xfrm rot="5400000">
              <a:off x="-102207" y="102207"/>
              <a:ext cx="1635314" cy="1430900"/>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20" name="TextBox 20"/>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1" name="TextBox 21"/>
            <p:cNvSpPr txBox="1"/>
            <p:nvPr/>
          </p:nvSpPr>
          <p:spPr>
            <a:xfrm>
              <a:off x="1766034" y="397500"/>
              <a:ext cx="17769910"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Từ kết quả thí nghiệm, em rút ra nhận xét gì?</a:t>
              </a:r>
            </a:p>
          </p:txBody>
        </p:sp>
      </p:grpSp>
      <p:sp>
        <p:nvSpPr>
          <p:cNvPr id="22"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685622" y="1334920"/>
            <a:ext cx="10817582" cy="1491493"/>
            <a:chOff x="0" y="0"/>
            <a:chExt cx="21640800" cy="2982985"/>
          </a:xfrm>
        </p:grpSpPr>
        <p:grpSp>
          <p:nvGrpSpPr>
            <p:cNvPr id="7" name="Group 7"/>
            <p:cNvGrpSpPr/>
            <p:nvPr/>
          </p:nvGrpSpPr>
          <p:grpSpPr>
            <a:xfrm>
              <a:off x="815061" y="554958"/>
              <a:ext cx="20825739" cy="2428027"/>
              <a:chOff x="0" y="0"/>
              <a:chExt cx="4113726" cy="479610"/>
            </a:xfrm>
          </p:grpSpPr>
          <p:sp>
            <p:nvSpPr>
              <p:cNvPr id="8" name="Freeform 8"/>
              <p:cNvSpPr/>
              <p:nvPr/>
            </p:nvSpPr>
            <p:spPr>
              <a:xfrm>
                <a:off x="0" y="0"/>
                <a:ext cx="4113726" cy="479610"/>
              </a:xfrm>
              <a:custGeom>
                <a:avLst/>
                <a:gdLst/>
                <a:ahLst/>
                <a:cxnLst/>
                <a:rect l="l" t="t" r="r" b="b"/>
                <a:pathLst>
                  <a:path w="4113726" h="479610">
                    <a:moveTo>
                      <a:pt x="0" y="0"/>
                    </a:moveTo>
                    <a:lnTo>
                      <a:pt x="4113726" y="0"/>
                    </a:lnTo>
                    <a:lnTo>
                      <a:pt x="4113726" y="479610"/>
                    </a:lnTo>
                    <a:lnTo>
                      <a:pt x="0" y="479610"/>
                    </a:lnTo>
                    <a:close/>
                  </a:path>
                </a:pathLst>
              </a:custGeom>
              <a:solidFill>
                <a:srgbClr val="D2C7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630123" cy="1734173"/>
            </a:xfrm>
            <a:prstGeom prst="rect">
              <a:avLst/>
            </a:prstGeom>
          </p:spPr>
        </p:pic>
        <p:sp>
          <p:nvSpPr>
            <p:cNvPr id="11" name="TextBox 11"/>
            <p:cNvSpPr txBox="1"/>
            <p:nvPr/>
          </p:nvSpPr>
          <p:spPr>
            <a:xfrm>
              <a:off x="1706322" y="1002866"/>
              <a:ext cx="19283742"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Vì sao muốn cho hạt giống nảy mầm, trước tiên người ta thường ngâm hạt vào nước?</a:t>
              </a:r>
            </a:p>
          </p:txBody>
        </p:sp>
      </p:grpSp>
      <p:sp>
        <p:nvSpPr>
          <p:cNvPr id="1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grpSp>
        <p:nvGrpSpPr>
          <p:cNvPr id="5" name="Group 4"/>
          <p:cNvGrpSpPr/>
          <p:nvPr/>
        </p:nvGrpSpPr>
        <p:grpSpPr>
          <a:xfrm>
            <a:off x="685621" y="3759622"/>
            <a:ext cx="10817583" cy="1269578"/>
            <a:chOff x="685621" y="3607222"/>
            <a:chExt cx="10817583" cy="1269578"/>
          </a:xfrm>
        </p:grpSpPr>
        <p:sp>
          <p:nvSpPr>
            <p:cNvPr id="12" name="TextBox 12"/>
            <p:cNvSpPr txBox="1"/>
            <p:nvPr/>
          </p:nvSpPr>
          <p:spPr>
            <a:xfrm>
              <a:off x="1630541" y="3607222"/>
              <a:ext cx="9872663" cy="1269578"/>
            </a:xfrm>
            <a:prstGeom prst="rect">
              <a:avLst/>
            </a:prstGeom>
          </p:spPr>
          <p:txBody>
            <a:bodyPr wrap="square" lIns="0" tIns="0" rIns="0" bIns="0" rtlCol="0" anchor="t">
              <a:spAutoFit/>
            </a:bodyPr>
            <a:lstStyle/>
            <a:p>
              <a:pPr algn="just">
                <a:lnSpc>
                  <a:spcPct val="120000"/>
                </a:lnSpc>
              </a:pPr>
              <a:r>
                <a:rPr lang="vi-VN" sz="2300" b="1">
                  <a:solidFill>
                    <a:srgbClr val="000000"/>
                  </a:solidFill>
                  <a:latin typeface="Arial" pitchFamily="34" charset="0"/>
                </a:rPr>
                <a:t>Phải ngâm hạt vào nước để hạt giống nảy mầm vì nước vừa là môi trường vừa là chất tham gia trực tiếp vào các phản ứng hoá học trong hô hấp tế bào, làm đẩy nhanh quá trình kích thích hạt nảy mầm.</a:t>
              </a:r>
              <a:endParaRPr lang="en-US" sz="2300" b="1">
                <a:solidFill>
                  <a:srgbClr val="000000"/>
                </a:solidFill>
                <a:latin typeface="Arial" pitchFamily="34" charset="0"/>
              </a:endParaRPr>
            </a:p>
          </p:txBody>
        </p:sp>
        <p:sp>
          <p:nvSpPr>
            <p:cNvPr id="19"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20" name="TextBox 12"/>
          <p:cNvSpPr txBox="1"/>
          <p:nvPr/>
        </p:nvSpPr>
        <p:spPr>
          <a:xfrm>
            <a:off x="691116" y="31242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685622" y="1334920"/>
            <a:ext cx="10817582" cy="1868797"/>
            <a:chOff x="0" y="0"/>
            <a:chExt cx="21640800" cy="3737594"/>
          </a:xfrm>
        </p:grpSpPr>
        <p:grpSp>
          <p:nvGrpSpPr>
            <p:cNvPr id="7" name="Group 7"/>
            <p:cNvGrpSpPr/>
            <p:nvPr/>
          </p:nvGrpSpPr>
          <p:grpSpPr>
            <a:xfrm>
              <a:off x="815061" y="554958"/>
              <a:ext cx="20825739" cy="3182636"/>
              <a:chOff x="0" y="0"/>
              <a:chExt cx="4113726" cy="628669"/>
            </a:xfrm>
          </p:grpSpPr>
          <p:sp>
            <p:nvSpPr>
              <p:cNvPr id="8" name="Freeform 8"/>
              <p:cNvSpPr/>
              <p:nvPr/>
            </p:nvSpPr>
            <p:spPr>
              <a:xfrm>
                <a:off x="0" y="0"/>
                <a:ext cx="4113726" cy="628669"/>
              </a:xfrm>
              <a:custGeom>
                <a:avLst/>
                <a:gdLst/>
                <a:ahLst/>
                <a:cxnLst/>
                <a:rect l="l" t="t" r="r" b="b"/>
                <a:pathLst>
                  <a:path w="4113726" h="628669">
                    <a:moveTo>
                      <a:pt x="0" y="0"/>
                    </a:moveTo>
                    <a:lnTo>
                      <a:pt x="4113726" y="0"/>
                    </a:lnTo>
                    <a:lnTo>
                      <a:pt x="4113726" y="628669"/>
                    </a:lnTo>
                    <a:lnTo>
                      <a:pt x="0" y="628669"/>
                    </a:lnTo>
                    <a:close/>
                  </a:path>
                </a:pathLst>
              </a:custGeom>
              <a:solidFill>
                <a:srgbClr val="D2C7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630123" cy="1734173"/>
            </a:xfrm>
            <a:prstGeom prst="rect">
              <a:avLst/>
            </a:prstGeom>
          </p:spPr>
        </p:pic>
        <p:sp>
          <p:nvSpPr>
            <p:cNvPr id="11" name="TextBox 11"/>
            <p:cNvSpPr txBox="1"/>
            <p:nvPr/>
          </p:nvSpPr>
          <p:spPr>
            <a:xfrm>
              <a:off x="1706322" y="1002866"/>
              <a:ext cx="19283742" cy="2548390"/>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Dựa vào kiến thức đã học, em hãy cho biết tỉ lệ oxygen trong không khí là bao nhiêu phần trăm. Nêu ảnh hưởng của nồng độ oxygen trong không khí đến hô hấp tế bào.</a:t>
              </a:r>
            </a:p>
          </p:txBody>
        </p:sp>
      </p:grpSp>
      <p:sp>
        <p:nvSpPr>
          <p:cNvPr id="1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grpSp>
        <p:nvGrpSpPr>
          <p:cNvPr id="14" name="Group 13"/>
          <p:cNvGrpSpPr/>
          <p:nvPr/>
        </p:nvGrpSpPr>
        <p:grpSpPr>
          <a:xfrm>
            <a:off x="685621" y="4064422"/>
            <a:ext cx="10817583" cy="1732013"/>
            <a:chOff x="685621" y="3607222"/>
            <a:chExt cx="10817583" cy="1732013"/>
          </a:xfrm>
        </p:grpSpPr>
        <p:sp>
          <p:nvSpPr>
            <p:cNvPr id="15" name="TextBox 12"/>
            <p:cNvSpPr txBox="1"/>
            <p:nvPr/>
          </p:nvSpPr>
          <p:spPr>
            <a:xfrm>
              <a:off x="1630541" y="3607222"/>
              <a:ext cx="9872663" cy="1732013"/>
            </a:xfrm>
            <a:prstGeom prst="rect">
              <a:avLst/>
            </a:prstGeom>
          </p:spPr>
          <p:txBody>
            <a:bodyPr wrap="square" lIns="0" tIns="0" rIns="0" bIns="0" rtlCol="0" anchor="t">
              <a:spAutoFit/>
            </a:bodyPr>
            <a:lstStyle/>
            <a:p>
              <a:pPr>
                <a:lnSpc>
                  <a:spcPct val="120000"/>
                </a:lnSpc>
              </a:pPr>
              <a:r>
                <a:rPr lang="vi-VN" sz="2400" b="1" dirty="0"/>
                <a:t>Tỉ lệ oxygen trong không khí là 21 phần trăm</a:t>
              </a:r>
            </a:p>
            <a:p>
              <a:pPr>
                <a:lnSpc>
                  <a:spcPct val="120000"/>
                </a:lnSpc>
              </a:pPr>
              <a:r>
                <a:rPr lang="vi-VN" sz="2400" b="1" dirty="0"/>
                <a:t>Ảnh hưởng của nồng độ oxygen trong không khí đến hô hấp tế bào: nếu nồng độ khí oxygen là 5%, hô hấp tế bào xảy ra chậm. Khi thiếu oxigen, hô hấp tế bào giảm.</a:t>
              </a:r>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34290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685622" y="1334921"/>
            <a:ext cx="10817582" cy="1180771"/>
            <a:chOff x="0" y="0"/>
            <a:chExt cx="21640800" cy="2361542"/>
          </a:xfrm>
        </p:grpSpPr>
        <p:grpSp>
          <p:nvGrpSpPr>
            <p:cNvPr id="7" name="Group 7"/>
            <p:cNvGrpSpPr/>
            <p:nvPr/>
          </p:nvGrpSpPr>
          <p:grpSpPr>
            <a:xfrm>
              <a:off x="815061" y="554958"/>
              <a:ext cx="20825739" cy="1806584"/>
              <a:chOff x="0" y="0"/>
              <a:chExt cx="4113726" cy="356856"/>
            </a:xfrm>
          </p:grpSpPr>
          <p:sp>
            <p:nvSpPr>
              <p:cNvPr id="8" name="Freeform 8"/>
              <p:cNvSpPr/>
              <p:nvPr/>
            </p:nvSpPr>
            <p:spPr>
              <a:xfrm>
                <a:off x="0" y="0"/>
                <a:ext cx="4113726" cy="356856"/>
              </a:xfrm>
              <a:custGeom>
                <a:avLst/>
                <a:gdLst/>
                <a:ahLst/>
                <a:cxnLst/>
                <a:rect l="l" t="t" r="r" b="b"/>
                <a:pathLst>
                  <a:path w="4113726" h="356856">
                    <a:moveTo>
                      <a:pt x="0" y="0"/>
                    </a:moveTo>
                    <a:lnTo>
                      <a:pt x="4113726" y="0"/>
                    </a:lnTo>
                    <a:lnTo>
                      <a:pt x="4113726" y="356856"/>
                    </a:lnTo>
                    <a:lnTo>
                      <a:pt x="0" y="356856"/>
                    </a:lnTo>
                    <a:close/>
                  </a:path>
                </a:pathLst>
              </a:custGeom>
              <a:solidFill>
                <a:srgbClr val="D2C7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630123" cy="1734173"/>
            </a:xfrm>
            <a:prstGeom prst="rect">
              <a:avLst/>
            </a:prstGeom>
          </p:spPr>
        </p:pic>
        <p:sp>
          <p:nvSpPr>
            <p:cNvPr id="11" name="TextBox 11"/>
            <p:cNvSpPr txBox="1"/>
            <p:nvPr/>
          </p:nvSpPr>
          <p:spPr>
            <a:xfrm>
              <a:off x="1706322" y="1002866"/>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Nồng độ carbon dioxide cao thì tốc độ hô hấp giảm, vì sao?</a:t>
              </a:r>
            </a:p>
          </p:txBody>
        </p:sp>
      </p:grpSp>
      <p:sp>
        <p:nvSpPr>
          <p:cNvPr id="1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grpSp>
        <p:nvGrpSpPr>
          <p:cNvPr id="14" name="Group 13"/>
          <p:cNvGrpSpPr/>
          <p:nvPr/>
        </p:nvGrpSpPr>
        <p:grpSpPr>
          <a:xfrm>
            <a:off x="685621" y="3456890"/>
            <a:ext cx="10878907" cy="965454"/>
            <a:chOff x="685621" y="3761690"/>
            <a:chExt cx="10878907" cy="965454"/>
          </a:xfrm>
        </p:grpSpPr>
        <p:sp>
          <p:nvSpPr>
            <p:cNvPr id="15" name="TextBox 12"/>
            <p:cNvSpPr txBox="1"/>
            <p:nvPr/>
          </p:nvSpPr>
          <p:spPr>
            <a:xfrm>
              <a:off x="1691865" y="3872679"/>
              <a:ext cx="9872663" cy="854465"/>
            </a:xfrm>
            <a:prstGeom prst="rect">
              <a:avLst/>
            </a:prstGeom>
          </p:spPr>
          <p:txBody>
            <a:bodyPr wrap="square" lIns="0" tIns="0" rIns="0" bIns="0" rtlCol="0" anchor="t">
              <a:spAutoFit/>
            </a:bodyPr>
            <a:lstStyle/>
            <a:p>
              <a:pPr algn="just">
                <a:lnSpc>
                  <a:spcPct val="120000"/>
                </a:lnSpc>
              </a:pPr>
              <a:r>
                <a:rPr lang="vi-VN" sz="2400" b="1"/>
                <a:t>Hàm lượng carbon dioxide cao thì tốc độ hô hấp giảm vì nồng độ carbon dioxide cao sẽ gây ức chế hô hấp làm giảm tốc độ hô hấp</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2853407"/>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685622" y="1334921"/>
            <a:ext cx="10817582" cy="1180771"/>
            <a:chOff x="0" y="0"/>
            <a:chExt cx="21640800" cy="2361542"/>
          </a:xfrm>
        </p:grpSpPr>
        <p:grpSp>
          <p:nvGrpSpPr>
            <p:cNvPr id="6" name="Group 6"/>
            <p:cNvGrpSpPr/>
            <p:nvPr/>
          </p:nvGrpSpPr>
          <p:grpSpPr>
            <a:xfrm>
              <a:off x="815061" y="554958"/>
              <a:ext cx="20825739" cy="1806584"/>
              <a:chOff x="0" y="0"/>
              <a:chExt cx="4113726" cy="356856"/>
            </a:xfrm>
          </p:grpSpPr>
          <p:sp>
            <p:nvSpPr>
              <p:cNvPr id="7" name="Freeform 7"/>
              <p:cNvSpPr/>
              <p:nvPr/>
            </p:nvSpPr>
            <p:spPr>
              <a:xfrm>
                <a:off x="0" y="0"/>
                <a:ext cx="4113726" cy="356856"/>
              </a:xfrm>
              <a:custGeom>
                <a:avLst/>
                <a:gdLst/>
                <a:ahLst/>
                <a:cxnLst/>
                <a:rect l="l" t="t" r="r" b="b"/>
                <a:pathLst>
                  <a:path w="4113726" h="356856">
                    <a:moveTo>
                      <a:pt x="0" y="0"/>
                    </a:moveTo>
                    <a:lnTo>
                      <a:pt x="4113726" y="0"/>
                    </a:lnTo>
                    <a:lnTo>
                      <a:pt x="4113726" y="356856"/>
                    </a:lnTo>
                    <a:lnTo>
                      <a:pt x="0" y="356856"/>
                    </a:lnTo>
                    <a:close/>
                  </a:path>
                </a:pathLst>
              </a:custGeom>
              <a:solidFill>
                <a:srgbClr val="D2C7FF"/>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630123" cy="1734173"/>
            </a:xfrm>
            <a:prstGeom prst="rect">
              <a:avLst/>
            </a:prstGeom>
          </p:spPr>
        </p:pic>
        <p:sp>
          <p:nvSpPr>
            <p:cNvPr id="10" name="TextBox 10"/>
            <p:cNvSpPr txBox="1"/>
            <p:nvPr/>
          </p:nvSpPr>
          <p:spPr>
            <a:xfrm>
              <a:off x="1706322" y="1002866"/>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Vì sao khi bị sốt cao, nhịp thở lại tăng lên?</a:t>
              </a: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83909" y="2680792"/>
            <a:ext cx="2319295" cy="3795337"/>
          </a:xfrm>
          <a:prstGeom prst="rect">
            <a:avLst/>
          </a:prstGeom>
        </p:spPr>
      </p:pic>
      <p:sp>
        <p:nvSpPr>
          <p:cNvPr id="14"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grpSp>
        <p:nvGrpSpPr>
          <p:cNvPr id="15" name="Group 14"/>
          <p:cNvGrpSpPr/>
          <p:nvPr/>
        </p:nvGrpSpPr>
        <p:grpSpPr>
          <a:xfrm>
            <a:off x="685621" y="3456890"/>
            <a:ext cx="8498289" cy="965454"/>
            <a:chOff x="685621" y="3761690"/>
            <a:chExt cx="8498289" cy="965454"/>
          </a:xfrm>
        </p:grpSpPr>
        <p:sp>
          <p:nvSpPr>
            <p:cNvPr id="16" name="TextBox 12"/>
            <p:cNvSpPr txBox="1"/>
            <p:nvPr/>
          </p:nvSpPr>
          <p:spPr>
            <a:xfrm>
              <a:off x="1691866" y="3872679"/>
              <a:ext cx="7492044" cy="854465"/>
            </a:xfrm>
            <a:prstGeom prst="rect">
              <a:avLst/>
            </a:prstGeom>
          </p:spPr>
          <p:txBody>
            <a:bodyPr wrap="square" lIns="0" tIns="0" rIns="0" bIns="0" rtlCol="0" anchor="t">
              <a:spAutoFit/>
            </a:bodyPr>
            <a:lstStyle/>
            <a:p>
              <a:pPr>
                <a:lnSpc>
                  <a:spcPct val="120000"/>
                </a:lnSpc>
              </a:pPr>
              <a:r>
                <a:rPr lang="vi-VN" sz="2400" b="1"/>
                <a:t>Vì khi bị sốt, nhiệt độ trong cơ thể chúng ta tăng, gây ảnh hưởng đến quá trình hô hấp</a:t>
              </a:r>
              <a:endParaRPr lang="en-US" sz="2400" b="1"/>
            </a:p>
          </p:txBody>
        </p:sp>
        <p:sp>
          <p:nvSpPr>
            <p:cNvPr id="17"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8" name="TextBox 12"/>
          <p:cNvSpPr txBox="1"/>
          <p:nvPr/>
        </p:nvSpPr>
        <p:spPr>
          <a:xfrm>
            <a:off x="691116" y="2853407"/>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685622" y="1334921"/>
            <a:ext cx="10817582" cy="1180771"/>
            <a:chOff x="0" y="0"/>
            <a:chExt cx="21640800" cy="2361542"/>
          </a:xfrm>
        </p:grpSpPr>
        <p:grpSp>
          <p:nvGrpSpPr>
            <p:cNvPr id="6" name="Group 6"/>
            <p:cNvGrpSpPr/>
            <p:nvPr/>
          </p:nvGrpSpPr>
          <p:grpSpPr>
            <a:xfrm>
              <a:off x="815061" y="554958"/>
              <a:ext cx="20825739" cy="1806584"/>
              <a:chOff x="0" y="0"/>
              <a:chExt cx="4113726" cy="356856"/>
            </a:xfrm>
          </p:grpSpPr>
          <p:sp>
            <p:nvSpPr>
              <p:cNvPr id="7" name="Freeform 7"/>
              <p:cNvSpPr/>
              <p:nvPr/>
            </p:nvSpPr>
            <p:spPr>
              <a:xfrm>
                <a:off x="0" y="0"/>
                <a:ext cx="4113726" cy="356856"/>
              </a:xfrm>
              <a:custGeom>
                <a:avLst/>
                <a:gdLst/>
                <a:ahLst/>
                <a:cxnLst/>
                <a:rect l="l" t="t" r="r" b="b"/>
                <a:pathLst>
                  <a:path w="4113726" h="356856">
                    <a:moveTo>
                      <a:pt x="0" y="0"/>
                    </a:moveTo>
                    <a:lnTo>
                      <a:pt x="4113726" y="0"/>
                    </a:lnTo>
                    <a:lnTo>
                      <a:pt x="4113726" y="356856"/>
                    </a:lnTo>
                    <a:lnTo>
                      <a:pt x="0" y="356856"/>
                    </a:lnTo>
                    <a:close/>
                  </a:path>
                </a:pathLst>
              </a:custGeom>
              <a:solidFill>
                <a:srgbClr val="D2C7FF"/>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630123" cy="1734173"/>
            </a:xfrm>
            <a:prstGeom prst="rect">
              <a:avLst/>
            </a:prstGeom>
          </p:spPr>
        </p:pic>
        <p:sp>
          <p:nvSpPr>
            <p:cNvPr id="10" name="TextBox 10"/>
            <p:cNvSpPr txBox="1"/>
            <p:nvPr/>
          </p:nvSpPr>
          <p:spPr>
            <a:xfrm>
              <a:off x="1706322" y="1002866"/>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Vì sao cây bị ngập úng lâu ngày sẽ chết?</a:t>
              </a:r>
            </a:p>
          </p:txBody>
        </p:sp>
      </p:grpSp>
      <p:sp>
        <p:nvSpPr>
          <p:cNvPr id="1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grpSp>
        <p:nvGrpSpPr>
          <p:cNvPr id="14" name="Group 13"/>
          <p:cNvGrpSpPr/>
          <p:nvPr/>
        </p:nvGrpSpPr>
        <p:grpSpPr>
          <a:xfrm>
            <a:off x="685621" y="3429000"/>
            <a:ext cx="10817583" cy="2215991"/>
            <a:chOff x="685621" y="3733800"/>
            <a:chExt cx="10817583" cy="2215991"/>
          </a:xfrm>
        </p:grpSpPr>
        <p:sp>
          <p:nvSpPr>
            <p:cNvPr id="15" name="TextBox 12"/>
            <p:cNvSpPr txBox="1"/>
            <p:nvPr/>
          </p:nvSpPr>
          <p:spPr>
            <a:xfrm>
              <a:off x="1691866" y="3733800"/>
              <a:ext cx="9811338" cy="2215991"/>
            </a:xfrm>
            <a:prstGeom prst="rect">
              <a:avLst/>
            </a:prstGeom>
          </p:spPr>
          <p:txBody>
            <a:bodyPr wrap="square" lIns="0" tIns="0" rIns="0" bIns="0" rtlCol="0" anchor="t">
              <a:spAutoFit/>
            </a:bodyPr>
            <a:lstStyle/>
            <a:p>
              <a:pPr algn="just">
                <a:lnSpc>
                  <a:spcPct val="120000"/>
                </a:lnSpc>
              </a:pPr>
              <a:r>
                <a:rPr lang="vi-VN" sz="2400" b="1"/>
                <a:t>Khi đất bị ngập nước, oxi trong không khí không thể khuếch tán vào đất, rễ cây không thể lấy oxi để hô hấp. Nếu như quá trình ngập úng kéo dài, các lông hút trên rễ sẽ bị chết, rễ bị thối hỏng, không còn lấy được nước và các chất dinh dưỡng cho cây, làm cho cây bị chết.</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2853407"/>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6" name="Group 6"/>
          <p:cNvGrpSpPr/>
          <p:nvPr/>
        </p:nvGrpSpPr>
        <p:grpSpPr>
          <a:xfrm>
            <a:off x="685622" y="1280617"/>
            <a:ext cx="10817582" cy="5266373"/>
            <a:chOff x="0" y="0"/>
            <a:chExt cx="21640800" cy="10532747"/>
          </a:xfrm>
        </p:grpSpPr>
        <p:grpSp>
          <p:nvGrpSpPr>
            <p:cNvPr id="7" name="Group 7"/>
            <p:cNvGrpSpPr/>
            <p:nvPr/>
          </p:nvGrpSpPr>
          <p:grpSpPr>
            <a:xfrm>
              <a:off x="0" y="454737"/>
              <a:ext cx="21640800" cy="10078010"/>
              <a:chOff x="0" y="0"/>
              <a:chExt cx="4274726" cy="1990718"/>
            </a:xfrm>
          </p:grpSpPr>
          <p:sp>
            <p:nvSpPr>
              <p:cNvPr id="8" name="Freeform 8"/>
              <p:cNvSpPr/>
              <p:nvPr/>
            </p:nvSpPr>
            <p:spPr>
              <a:xfrm>
                <a:off x="0" y="0"/>
                <a:ext cx="4274726" cy="1990718"/>
              </a:xfrm>
              <a:custGeom>
                <a:avLst/>
                <a:gdLst/>
                <a:ahLst/>
                <a:cxnLst/>
                <a:rect l="l" t="t" r="r" b="b"/>
                <a:pathLst>
                  <a:path w="4274726" h="1990718">
                    <a:moveTo>
                      <a:pt x="23850" y="0"/>
                    </a:moveTo>
                    <a:lnTo>
                      <a:pt x="4250876" y="0"/>
                    </a:lnTo>
                    <a:cubicBezTo>
                      <a:pt x="4257201" y="0"/>
                      <a:pt x="4263268" y="2513"/>
                      <a:pt x="4267741" y="6985"/>
                    </a:cubicBezTo>
                    <a:cubicBezTo>
                      <a:pt x="4272213" y="11458"/>
                      <a:pt x="4274726" y="17524"/>
                      <a:pt x="4274726" y="23850"/>
                    </a:cubicBezTo>
                    <a:lnTo>
                      <a:pt x="4274726" y="1966868"/>
                    </a:lnTo>
                    <a:cubicBezTo>
                      <a:pt x="4274726" y="1973194"/>
                      <a:pt x="4272213" y="1979260"/>
                      <a:pt x="4267741" y="1983733"/>
                    </a:cubicBezTo>
                    <a:cubicBezTo>
                      <a:pt x="4263268" y="1988205"/>
                      <a:pt x="4257201" y="1990718"/>
                      <a:pt x="4250876" y="1990718"/>
                    </a:cubicBezTo>
                    <a:lnTo>
                      <a:pt x="23850" y="1990718"/>
                    </a:lnTo>
                    <a:cubicBezTo>
                      <a:pt x="17524" y="1990718"/>
                      <a:pt x="11458" y="1988205"/>
                      <a:pt x="6985" y="1983733"/>
                    </a:cubicBezTo>
                    <a:cubicBezTo>
                      <a:pt x="2513" y="1979260"/>
                      <a:pt x="0" y="1973194"/>
                      <a:pt x="0" y="1966868"/>
                    </a:cubicBezTo>
                    <a:lnTo>
                      <a:pt x="0" y="23850"/>
                    </a:lnTo>
                    <a:cubicBezTo>
                      <a:pt x="0" y="17524"/>
                      <a:pt x="2513" y="11458"/>
                      <a:pt x="6985" y="6985"/>
                    </a:cubicBezTo>
                    <a:cubicBezTo>
                      <a:pt x="11458" y="2513"/>
                      <a:pt x="17524" y="0"/>
                      <a:pt x="23850" y="0"/>
                    </a:cubicBezTo>
                    <a:close/>
                  </a:path>
                </a:pathLst>
              </a:custGeom>
              <a:solidFill>
                <a:srgbClr val="E01E37">
                  <a:alpha val="60000"/>
                </a:srgbClr>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grpSp>
          <p:nvGrpSpPr>
            <p:cNvPr id="10" name="Group 10"/>
            <p:cNvGrpSpPr/>
            <p:nvPr/>
          </p:nvGrpSpPr>
          <p:grpSpPr>
            <a:xfrm>
              <a:off x="310721" y="0"/>
              <a:ext cx="4525917" cy="1608845"/>
              <a:chOff x="0" y="0"/>
              <a:chExt cx="1703810" cy="605660"/>
            </a:xfrm>
          </p:grpSpPr>
          <p:sp>
            <p:nvSpPr>
              <p:cNvPr id="11" name="Freeform 11"/>
              <p:cNvSpPr/>
              <p:nvPr/>
            </p:nvSpPr>
            <p:spPr>
              <a:xfrm>
                <a:off x="0" y="0"/>
                <a:ext cx="1703810" cy="605660"/>
              </a:xfrm>
              <a:custGeom>
                <a:avLst/>
                <a:gdLst/>
                <a:ahLst/>
                <a:cxnLst/>
                <a:rect l="l" t="t" r="r" b="b"/>
                <a:pathLst>
                  <a:path w="1703810" h="605660">
                    <a:moveTo>
                      <a:pt x="568244" y="19070"/>
                    </a:moveTo>
                    <a:cubicBezTo>
                      <a:pt x="655312" y="7556"/>
                      <a:pt x="754899" y="0"/>
                      <a:pt x="852364" y="0"/>
                    </a:cubicBezTo>
                    <a:cubicBezTo>
                      <a:pt x="949832" y="0"/>
                      <a:pt x="1043620" y="6476"/>
                      <a:pt x="1130049" y="17990"/>
                    </a:cubicBezTo>
                    <a:cubicBezTo>
                      <a:pt x="1131890" y="18350"/>
                      <a:pt x="1133728" y="18350"/>
                      <a:pt x="1135566" y="18710"/>
                    </a:cubicBezTo>
                    <a:cubicBezTo>
                      <a:pt x="1460146" y="64765"/>
                      <a:pt x="1699213" y="186379"/>
                      <a:pt x="1703810" y="323901"/>
                    </a:cubicBezTo>
                    <a:lnTo>
                      <a:pt x="1703810" y="605660"/>
                    </a:lnTo>
                    <a:lnTo>
                      <a:pt x="0" y="605660"/>
                    </a:lnTo>
                    <a:lnTo>
                      <a:pt x="0" y="324110"/>
                    </a:lnTo>
                    <a:cubicBezTo>
                      <a:pt x="4597" y="185660"/>
                      <a:pt x="239986" y="64045"/>
                      <a:pt x="568244" y="19070"/>
                    </a:cubicBezTo>
                    <a:close/>
                  </a:path>
                </a:pathLst>
              </a:custGeom>
              <a:solidFill>
                <a:srgbClr val="C01E27"/>
              </a:solidFill>
            </p:spPr>
          </p:sp>
          <p:sp>
            <p:nvSpPr>
              <p:cNvPr id="12" name="TextBox 12"/>
              <p:cNvSpPr txBox="1"/>
              <p:nvPr/>
            </p:nvSpPr>
            <p:spPr>
              <a:xfrm>
                <a:off x="0" y="88900"/>
                <a:ext cx="660400" cy="723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sp>
          <p:nvSpPr>
            <p:cNvPr id="13" name="AutoShape 13"/>
            <p:cNvSpPr/>
            <p:nvPr/>
          </p:nvSpPr>
          <p:spPr>
            <a:xfrm>
              <a:off x="310721" y="1481845"/>
              <a:ext cx="21019405" cy="0"/>
            </a:xfrm>
            <a:prstGeom prst="line">
              <a:avLst/>
            </a:prstGeom>
            <a:ln w="127000" cap="flat">
              <a:solidFill>
                <a:srgbClr val="BC1823"/>
              </a:solidFill>
              <a:prstDash val="solid"/>
              <a:headEnd type="none" w="sm" len="sm"/>
              <a:tailEnd type="none" w="sm" len="sm"/>
            </a:ln>
          </p:spPr>
        </p:sp>
        <p:grpSp>
          <p:nvGrpSpPr>
            <p:cNvPr id="14" name="Group 14"/>
            <p:cNvGrpSpPr/>
            <p:nvPr/>
          </p:nvGrpSpPr>
          <p:grpSpPr>
            <a:xfrm>
              <a:off x="310721" y="1608845"/>
              <a:ext cx="21019405" cy="8493987"/>
              <a:chOff x="0" y="0"/>
              <a:chExt cx="4151981" cy="1677825"/>
            </a:xfrm>
          </p:grpSpPr>
          <p:sp>
            <p:nvSpPr>
              <p:cNvPr id="15" name="Freeform 15"/>
              <p:cNvSpPr/>
              <p:nvPr/>
            </p:nvSpPr>
            <p:spPr>
              <a:xfrm>
                <a:off x="0" y="0"/>
                <a:ext cx="4151981" cy="1677825"/>
              </a:xfrm>
              <a:custGeom>
                <a:avLst/>
                <a:gdLst/>
                <a:ahLst/>
                <a:cxnLst/>
                <a:rect l="l" t="t" r="r" b="b"/>
                <a:pathLst>
                  <a:path w="4151981" h="1677825">
                    <a:moveTo>
                      <a:pt x="0" y="0"/>
                    </a:moveTo>
                    <a:lnTo>
                      <a:pt x="4151981" y="0"/>
                    </a:lnTo>
                    <a:lnTo>
                      <a:pt x="4151981" y="1677825"/>
                    </a:lnTo>
                    <a:lnTo>
                      <a:pt x="0" y="1677825"/>
                    </a:lnTo>
                    <a:close/>
                  </a:path>
                </a:pathLst>
              </a:custGeom>
              <a:solidFill>
                <a:srgbClr val="FFFFFF"/>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sp>
          <p:nvSpPr>
            <p:cNvPr id="17" name="TextBox 17"/>
            <p:cNvSpPr txBox="1"/>
            <p:nvPr/>
          </p:nvSpPr>
          <p:spPr>
            <a:xfrm>
              <a:off x="1045415" y="426161"/>
              <a:ext cx="3056533" cy="861775"/>
            </a:xfrm>
            <a:prstGeom prst="rect">
              <a:avLst/>
            </a:prstGeom>
          </p:spPr>
          <p:txBody>
            <a:bodyPr lIns="0" tIns="0" rIns="0" bIns="0" rtlCol="0" anchor="t">
              <a:spAutoFit/>
            </a:bodyPr>
            <a:lstStyle/>
            <a:p>
              <a:pPr algn="ctr">
                <a:lnSpc>
                  <a:spcPct val="120000"/>
                </a:lnSpc>
              </a:pPr>
              <a:r>
                <a:rPr lang="en-US" sz="2300" b="1">
                  <a:solidFill>
                    <a:srgbClr val="FFFFFF"/>
                  </a:solidFill>
                  <a:latin typeface="Arial" pitchFamily="34" charset="0"/>
                </a:rPr>
                <a:t>Em có biết</a:t>
              </a:r>
            </a:p>
          </p:txBody>
        </p:sp>
        <p:sp>
          <p:nvSpPr>
            <p:cNvPr id="18" name="TextBox 18"/>
            <p:cNvSpPr txBox="1"/>
            <p:nvPr/>
          </p:nvSpPr>
          <p:spPr>
            <a:xfrm>
              <a:off x="1045415" y="2185391"/>
              <a:ext cx="19638853" cy="443199"/>
            </a:xfrm>
            <a:prstGeom prst="rect">
              <a:avLst/>
            </a:prstGeom>
          </p:spPr>
          <p:txBody>
            <a:bodyPr lIns="0" tIns="0" rIns="0" bIns="0" rtlCol="0" anchor="t">
              <a:spAutoFit/>
            </a:bodyPr>
            <a:lstStyle/>
            <a:p>
              <a:pPr algn="just">
                <a:lnSpc>
                  <a:spcPct val="120000"/>
                </a:lnSpc>
                <a:spcBef>
                  <a:spcPct val="0"/>
                </a:spcBef>
              </a:pPr>
              <a:endParaRPr b="1">
                <a:latin typeface="Arial" pitchFamily="34" charset="0"/>
              </a:endParaRPr>
            </a:p>
          </p:txBody>
        </p:sp>
        <p:sp>
          <p:nvSpPr>
            <p:cNvPr id="19" name="TextBox 19"/>
            <p:cNvSpPr txBox="1"/>
            <p:nvPr/>
          </p:nvSpPr>
          <p:spPr>
            <a:xfrm>
              <a:off x="1045415" y="1831908"/>
              <a:ext cx="7628731" cy="86177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Chuột rút là tình trạng gì?</a:t>
              </a:r>
            </a:p>
          </p:txBody>
        </p:sp>
        <p:sp>
          <p:nvSpPr>
            <p:cNvPr id="20" name="TextBox 20"/>
            <p:cNvSpPr txBox="1"/>
            <p:nvPr/>
          </p:nvSpPr>
          <p:spPr>
            <a:xfrm>
              <a:off x="1045415" y="2892357"/>
              <a:ext cx="19638853" cy="1723549"/>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Chơi thể thao hoặc lao động chân tay trong thời gian dài, đặc biệt là trong thời tiết nóng có thể dẫn đến tình trạng chuột rút.</a:t>
              </a:r>
            </a:p>
          </p:txBody>
        </p:sp>
        <p:sp>
          <p:nvSpPr>
            <p:cNvPr id="21" name="TextBox 21"/>
            <p:cNvSpPr txBox="1"/>
            <p:nvPr/>
          </p:nvSpPr>
          <p:spPr>
            <a:xfrm>
              <a:off x="1045414" y="4716924"/>
              <a:ext cx="19638853" cy="424731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Chuột rút là cơn co cơ mạnh, đau và thắt chặt các cơ, thường đến đột ngột và kéo dài từ vài giây cho đến vài phút. Chuột rút thường xảy ra ở chân. Khi vận động, cơ bắp chúng ta cần nhiều oxygen hơn lúc bình thường, nếu thiếu oxygen có thể dẫn đến tình trạng chuột rút.Để tránh bị chuột rút, chúng ta cần phải khởi động trước khi bơi, chạy,...</a:t>
              </a:r>
            </a:p>
          </p:txBody>
        </p:sp>
      </p:grpSp>
      <p:sp>
        <p:nvSpPr>
          <p:cNvPr id="22"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37952"/>
        </a:solidFill>
        <a:effectLst/>
      </p:bgPr>
    </p:bg>
    <p:spTree>
      <p:nvGrpSpPr>
        <p:cNvPr id="1" name=""/>
        <p:cNvGrpSpPr/>
        <p:nvPr/>
      </p:nvGrpSpPr>
      <p:grpSpPr>
        <a:xfrm>
          <a:off x="0" y="0"/>
          <a:ext cx="0" cy="0"/>
          <a:chOff x="0" y="0"/>
          <a:chExt cx="0" cy="0"/>
        </a:xfrm>
      </p:grpSpPr>
      <p:grpSp>
        <p:nvGrpSpPr>
          <p:cNvPr id="2" name="Group 2"/>
          <p:cNvGrpSpPr/>
          <p:nvPr/>
        </p:nvGrpSpPr>
        <p:grpSpPr>
          <a:xfrm>
            <a:off x="6259818" y="3245644"/>
            <a:ext cx="5243386" cy="3405971"/>
            <a:chOff x="0" y="0"/>
            <a:chExt cx="10489504" cy="6811942"/>
          </a:xfrm>
        </p:grpSpPr>
        <p:pic>
          <p:nvPicPr>
            <p:cNvPr id="3" name="Picture 3"/>
            <p:cNvPicPr>
              <a:picLocks noChangeAspect="1"/>
            </p:cNvPicPr>
            <p:nvPr/>
          </p:nvPicPr>
          <p:blipFill>
            <a:blip r:embed="rId2"/>
            <a:srcRect t="15023" b="15023"/>
            <a:stretch>
              <a:fillRect/>
            </a:stretch>
          </p:blipFill>
          <p:spPr>
            <a:xfrm>
              <a:off x="0" y="0"/>
              <a:ext cx="10489504" cy="6811942"/>
            </a:xfrm>
            <a:prstGeom prst="rect">
              <a:avLst/>
            </a:prstGeom>
          </p:spPr>
        </p:pic>
      </p:grpSp>
      <p:grpSp>
        <p:nvGrpSpPr>
          <p:cNvPr id="4" name="Group 4"/>
          <p:cNvGrpSpPr/>
          <p:nvPr/>
        </p:nvGrpSpPr>
        <p:grpSpPr>
          <a:xfrm>
            <a:off x="685622" y="228580"/>
            <a:ext cx="10817582" cy="2770820"/>
            <a:chOff x="0" y="0"/>
            <a:chExt cx="4274726" cy="1094645"/>
          </a:xfrm>
        </p:grpSpPr>
        <p:sp>
          <p:nvSpPr>
            <p:cNvPr id="5" name="Freeform 5"/>
            <p:cNvSpPr/>
            <p:nvPr/>
          </p:nvSpPr>
          <p:spPr>
            <a:xfrm>
              <a:off x="0" y="0"/>
              <a:ext cx="4274726" cy="1094645"/>
            </a:xfrm>
            <a:custGeom>
              <a:avLst/>
              <a:gdLst/>
              <a:ahLst/>
              <a:cxnLst/>
              <a:rect l="l" t="t" r="r" b="b"/>
              <a:pathLst>
                <a:path w="4274726" h="1094645">
                  <a:moveTo>
                    <a:pt x="0" y="0"/>
                  </a:moveTo>
                  <a:lnTo>
                    <a:pt x="4274726" y="0"/>
                  </a:lnTo>
                  <a:lnTo>
                    <a:pt x="4274726" y="1094645"/>
                  </a:lnTo>
                  <a:lnTo>
                    <a:pt x="0" y="1094645"/>
                  </a:lnTo>
                  <a:close/>
                </a:path>
              </a:pathLst>
            </a:custGeom>
            <a:solidFill>
              <a:srgbClr val="FFFFFF"/>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7" name="Group 7"/>
          <p:cNvGrpSpPr/>
          <p:nvPr/>
        </p:nvGrpSpPr>
        <p:grpSpPr>
          <a:xfrm>
            <a:off x="685621" y="3245644"/>
            <a:ext cx="5408791" cy="3405971"/>
            <a:chOff x="0" y="0"/>
            <a:chExt cx="10820400" cy="6811942"/>
          </a:xfrm>
        </p:grpSpPr>
        <p:pic>
          <p:nvPicPr>
            <p:cNvPr id="8" name="Picture 8"/>
            <p:cNvPicPr>
              <a:picLocks noChangeAspect="1"/>
            </p:cNvPicPr>
            <p:nvPr/>
          </p:nvPicPr>
          <p:blipFill>
            <a:blip r:embed="rId3"/>
            <a:srcRect t="13345" b="13345"/>
            <a:stretch>
              <a:fillRect/>
            </a:stretch>
          </p:blipFill>
          <p:spPr>
            <a:xfrm>
              <a:off x="0" y="0"/>
              <a:ext cx="10820400" cy="6811942"/>
            </a:xfrm>
            <a:prstGeom prst="rect">
              <a:avLst/>
            </a:prstGeom>
          </p:spPr>
        </p:pic>
      </p:grpSp>
      <p:sp>
        <p:nvSpPr>
          <p:cNvPr id="9" name="TextBox 9"/>
          <p:cNvSpPr txBox="1"/>
          <p:nvPr/>
        </p:nvSpPr>
        <p:spPr>
          <a:xfrm>
            <a:off x="685622" y="758857"/>
            <a:ext cx="10817582" cy="1735860"/>
          </a:xfrm>
          <a:prstGeom prst="rect">
            <a:avLst/>
          </a:prstGeom>
        </p:spPr>
        <p:txBody>
          <a:bodyPr lIns="0" tIns="0" rIns="0" bIns="0" rtlCol="0" anchor="t">
            <a:spAutoFit/>
          </a:bodyPr>
          <a:lstStyle/>
          <a:p>
            <a:pPr algn="ctr">
              <a:lnSpc>
                <a:spcPct val="120000"/>
              </a:lnSpc>
            </a:pPr>
            <a:r>
              <a:rPr lang="en-US" sz="4700" b="1">
                <a:solidFill>
                  <a:srgbClr val="4A7B54"/>
                </a:solidFill>
                <a:latin typeface="Arial" pitchFamily="34" charset="0"/>
              </a:rPr>
              <a:t>II. VẬN DỤNG HÔ HẤP TẾ BÀO</a:t>
            </a:r>
          </a:p>
          <a:p>
            <a:pPr algn="ctr">
              <a:lnSpc>
                <a:spcPct val="120000"/>
              </a:lnSpc>
            </a:pPr>
            <a:r>
              <a:rPr lang="en-US" sz="4700" b="1">
                <a:solidFill>
                  <a:srgbClr val="4A7B54"/>
                </a:solidFill>
                <a:latin typeface="Arial" pitchFamily="34" charset="0"/>
              </a:rPr>
              <a:t>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569238"/>
            <a:ext cx="10817582" cy="4980267"/>
            <a:chOff x="0" y="0"/>
            <a:chExt cx="5920967" cy="2725222"/>
          </a:xfrm>
        </p:grpSpPr>
        <p:sp>
          <p:nvSpPr>
            <p:cNvPr id="3" name="Freeform 3"/>
            <p:cNvSpPr/>
            <p:nvPr/>
          </p:nvSpPr>
          <p:spPr>
            <a:xfrm>
              <a:off x="0" y="0"/>
              <a:ext cx="5920967" cy="2725222"/>
            </a:xfrm>
            <a:custGeom>
              <a:avLst/>
              <a:gdLst/>
              <a:ahLst/>
              <a:cxnLst/>
              <a:rect l="l" t="t" r="r" b="b"/>
              <a:pathLst>
                <a:path w="5920967" h="2725222">
                  <a:moveTo>
                    <a:pt x="5796507" y="59690"/>
                  </a:moveTo>
                  <a:cubicBezTo>
                    <a:pt x="5832067" y="59690"/>
                    <a:pt x="5861277" y="88900"/>
                    <a:pt x="5861277" y="124460"/>
                  </a:cubicBezTo>
                  <a:lnTo>
                    <a:pt x="5861277" y="2600762"/>
                  </a:lnTo>
                  <a:cubicBezTo>
                    <a:pt x="5861277" y="2636322"/>
                    <a:pt x="5832067" y="2665532"/>
                    <a:pt x="5796507" y="2665532"/>
                  </a:cubicBezTo>
                  <a:lnTo>
                    <a:pt x="124460" y="2665532"/>
                  </a:lnTo>
                  <a:cubicBezTo>
                    <a:pt x="88900" y="2665532"/>
                    <a:pt x="59690" y="2636322"/>
                    <a:pt x="59690" y="2600762"/>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2600762"/>
                  </a:lnTo>
                  <a:cubicBezTo>
                    <a:pt x="0" y="2669342"/>
                    <a:pt x="55880" y="2725222"/>
                    <a:pt x="124460" y="2725222"/>
                  </a:cubicBezTo>
                  <a:lnTo>
                    <a:pt x="5796507" y="2725222"/>
                  </a:lnTo>
                  <a:cubicBezTo>
                    <a:pt x="5865087" y="2725222"/>
                    <a:pt x="5920967" y="2669342"/>
                    <a:pt x="5920967" y="2600762"/>
                  </a:cubicBezTo>
                  <a:lnTo>
                    <a:pt x="5920967" y="124460"/>
                  </a:lnTo>
                  <a:cubicBezTo>
                    <a:pt x="5920967" y="55880"/>
                    <a:pt x="5865087" y="0"/>
                    <a:pt x="5796507" y="0"/>
                  </a:cubicBezTo>
                  <a:close/>
                </a:path>
              </a:pathLst>
            </a:custGeom>
            <a:solidFill>
              <a:srgbClr val="175029"/>
            </a:solidFill>
          </p:spPr>
        </p:sp>
      </p:grpSp>
      <p:grpSp>
        <p:nvGrpSpPr>
          <p:cNvPr id="4" name="Group 4"/>
          <p:cNvGrpSpPr/>
          <p:nvPr/>
        </p:nvGrpSpPr>
        <p:grpSpPr>
          <a:xfrm>
            <a:off x="1087329" y="1935484"/>
            <a:ext cx="10077650" cy="1292661"/>
            <a:chOff x="0" y="-66675"/>
            <a:chExt cx="20160550" cy="2585323"/>
          </a:xfrm>
        </p:grpSpPr>
        <p:grpSp>
          <p:nvGrpSpPr>
            <p:cNvPr id="5" name="Group 5"/>
            <p:cNvGrpSpPr/>
            <p:nvPr/>
          </p:nvGrpSpPr>
          <p:grpSpPr>
            <a:xfrm rot="5400000">
              <a:off x="-111635" y="397539"/>
              <a:ext cx="1786157" cy="1562888"/>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1982073" y="-66675"/>
              <a:ext cx="18178477" cy="258532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Hô hấp tế bào phân giải chất hữu cơ của tế bào, làm giảm số lượng và chất lượng của lương thực, thực phẩm sau một thời gian bảo quản.</a:t>
              </a:r>
            </a:p>
          </p:txBody>
        </p:sp>
      </p:grpSp>
      <p:grpSp>
        <p:nvGrpSpPr>
          <p:cNvPr id="9" name="Group 9"/>
          <p:cNvGrpSpPr/>
          <p:nvPr/>
        </p:nvGrpSpPr>
        <p:grpSpPr>
          <a:xfrm>
            <a:off x="1087329" y="3457524"/>
            <a:ext cx="10077650" cy="1292661"/>
            <a:chOff x="0" y="-66675"/>
            <a:chExt cx="20160550" cy="2585322"/>
          </a:xfrm>
        </p:grpSpPr>
        <p:grpSp>
          <p:nvGrpSpPr>
            <p:cNvPr id="10" name="Group 10"/>
            <p:cNvGrpSpPr/>
            <p:nvPr/>
          </p:nvGrpSpPr>
          <p:grpSpPr>
            <a:xfrm rot="5400000">
              <a:off x="-111635" y="397539"/>
              <a:ext cx="1786157" cy="1562888"/>
              <a:chOff x="0" y="0"/>
              <a:chExt cx="812800" cy="711200"/>
            </a:xfrm>
          </p:grpSpPr>
          <p:sp>
            <p:nvSpPr>
              <p:cNvPr id="11" name="Freeform 1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2" name="TextBox 12"/>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982073" y="-66675"/>
              <a:ext cx="18178477" cy="258532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Vì vậy, người ta thường thực hiện các biện pháp bảo quản lương thực, thực phẩm để khống chế sao cho hô hấp luôn ở mức tối thiểu.</a:t>
              </a:r>
            </a:p>
          </p:txBody>
        </p:sp>
      </p:grpSp>
      <p:grpSp>
        <p:nvGrpSpPr>
          <p:cNvPr id="14" name="Group 14"/>
          <p:cNvGrpSpPr/>
          <p:nvPr/>
        </p:nvGrpSpPr>
        <p:grpSpPr>
          <a:xfrm>
            <a:off x="1055588" y="4979408"/>
            <a:ext cx="10077650" cy="1292661"/>
            <a:chOff x="0" y="-66675"/>
            <a:chExt cx="20160550" cy="2585323"/>
          </a:xfrm>
        </p:grpSpPr>
        <p:grpSp>
          <p:nvGrpSpPr>
            <p:cNvPr id="15" name="Group 15"/>
            <p:cNvGrpSpPr/>
            <p:nvPr/>
          </p:nvGrpSpPr>
          <p:grpSpPr>
            <a:xfrm rot="5400000">
              <a:off x="-111635" y="397539"/>
              <a:ext cx="1786157" cy="1562888"/>
              <a:chOff x="0" y="0"/>
              <a:chExt cx="812800" cy="711200"/>
            </a:xfrm>
          </p:grpSpPr>
          <p:sp>
            <p:nvSpPr>
              <p:cNvPr id="16" name="Freeform 1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7" name="TextBox 17"/>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8" name="TextBox 18"/>
            <p:cNvSpPr txBox="1"/>
            <p:nvPr/>
          </p:nvSpPr>
          <p:spPr>
            <a:xfrm>
              <a:off x="1982073" y="-66675"/>
              <a:ext cx="18178477" cy="258532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Nhiệt độ bảo quản thấp có thể làm chậm quá trình hô hấp của tế bào. Dựa vào đó, người ta bảo quản lương thực, thực phẩm bằng bảo quản lạnh.</a:t>
              </a:r>
            </a:p>
          </p:txBody>
        </p:sp>
      </p:grpSp>
      <p:grpSp>
        <p:nvGrpSpPr>
          <p:cNvPr id="19" name="Group 19"/>
          <p:cNvGrpSpPr/>
          <p:nvPr/>
        </p:nvGrpSpPr>
        <p:grpSpPr>
          <a:xfrm rot="5400000">
            <a:off x="3039733" y="-4111551"/>
            <a:ext cx="1671637" cy="8935332"/>
            <a:chOff x="0" y="0"/>
            <a:chExt cx="660400" cy="3530927"/>
          </a:xfrm>
        </p:grpSpPr>
        <p:sp>
          <p:nvSpPr>
            <p:cNvPr id="20" name="Freeform 20"/>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21" name="TextBox 21"/>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sp>
        <p:nvSpPr>
          <p:cNvPr id="23" name="TextBox 23"/>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grpSp>
        <p:nvGrpSpPr>
          <p:cNvPr id="6" name="Group 6"/>
          <p:cNvGrpSpPr/>
          <p:nvPr/>
        </p:nvGrpSpPr>
        <p:grpSpPr>
          <a:xfrm>
            <a:off x="685621" y="2294259"/>
            <a:ext cx="8683498" cy="4275212"/>
            <a:chOff x="0" y="0"/>
            <a:chExt cx="17371520" cy="8550424"/>
          </a:xfrm>
        </p:grpSpPr>
        <p:grpSp>
          <p:nvGrpSpPr>
            <p:cNvPr id="7" name="Group 7"/>
            <p:cNvGrpSpPr/>
            <p:nvPr/>
          </p:nvGrpSpPr>
          <p:grpSpPr>
            <a:xfrm>
              <a:off x="0" y="0"/>
              <a:ext cx="8685760" cy="4275212"/>
              <a:chOff x="0" y="0"/>
              <a:chExt cx="2376442" cy="1169707"/>
            </a:xfrm>
          </p:grpSpPr>
          <p:sp>
            <p:nvSpPr>
              <p:cNvPr id="8" name="Freeform 8"/>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9" name="Freeform 9"/>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0" name="Group 10"/>
            <p:cNvGrpSpPr/>
            <p:nvPr/>
          </p:nvGrpSpPr>
          <p:grpSpPr>
            <a:xfrm>
              <a:off x="8685760" y="0"/>
              <a:ext cx="8685760" cy="4275212"/>
              <a:chOff x="0" y="0"/>
              <a:chExt cx="2376442" cy="1169707"/>
            </a:xfrm>
          </p:grpSpPr>
          <p:sp>
            <p:nvSpPr>
              <p:cNvPr id="11" name="Freeform 11"/>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2" name="Freeform 12"/>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3" name="Group 13"/>
            <p:cNvGrpSpPr/>
            <p:nvPr/>
          </p:nvGrpSpPr>
          <p:grpSpPr>
            <a:xfrm>
              <a:off x="8685760" y="4275212"/>
              <a:ext cx="8685760" cy="4275212"/>
              <a:chOff x="0" y="0"/>
              <a:chExt cx="2376442" cy="1169707"/>
            </a:xfrm>
          </p:grpSpPr>
          <p:sp>
            <p:nvSpPr>
              <p:cNvPr id="14" name="Freeform 14"/>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5" name="Freeform 15"/>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6" name="Group 16"/>
            <p:cNvGrpSpPr/>
            <p:nvPr/>
          </p:nvGrpSpPr>
          <p:grpSpPr>
            <a:xfrm>
              <a:off x="0" y="4199126"/>
              <a:ext cx="8685760" cy="4275212"/>
              <a:chOff x="0" y="0"/>
              <a:chExt cx="2376442" cy="1169707"/>
            </a:xfrm>
          </p:grpSpPr>
          <p:sp>
            <p:nvSpPr>
              <p:cNvPr id="17" name="Freeform 17"/>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8" name="Freeform 18"/>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9" name="Group 19"/>
            <p:cNvGrpSpPr/>
            <p:nvPr/>
          </p:nvGrpSpPr>
          <p:grpSpPr>
            <a:xfrm>
              <a:off x="5518641" y="1108092"/>
              <a:ext cx="6334239" cy="6334239"/>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5029"/>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2" name="TextBox 22"/>
            <p:cNvSpPr txBox="1"/>
            <p:nvPr/>
          </p:nvSpPr>
          <p:spPr>
            <a:xfrm>
              <a:off x="6538271" y="2616804"/>
              <a:ext cx="4294981" cy="3397854"/>
            </a:xfrm>
            <a:prstGeom prst="rect">
              <a:avLst/>
            </a:prstGeom>
          </p:spPr>
          <p:txBody>
            <a:bodyPr lIns="0" tIns="0" rIns="0" bIns="0" rtlCol="0" anchor="t">
              <a:spAutoFit/>
            </a:bodyPr>
            <a:lstStyle/>
            <a:p>
              <a:pPr algn="ctr">
                <a:lnSpc>
                  <a:spcPct val="120000"/>
                </a:lnSpc>
              </a:pPr>
              <a:r>
                <a:rPr lang="en-US" sz="2300" b="1">
                  <a:solidFill>
                    <a:srgbClr val="FFFFFF"/>
                  </a:solidFill>
                  <a:latin typeface="Arial" pitchFamily="34" charset="0"/>
                </a:rPr>
                <a:t>Các biện pháp </a:t>
              </a:r>
            </a:p>
            <a:p>
              <a:pPr algn="ctr">
                <a:lnSpc>
                  <a:spcPct val="120000"/>
                </a:lnSpc>
              </a:pPr>
              <a:r>
                <a:rPr lang="en-US" sz="2300" b="1">
                  <a:solidFill>
                    <a:srgbClr val="FFFFFF"/>
                  </a:solidFill>
                  <a:latin typeface="Arial" pitchFamily="34" charset="0"/>
                </a:rPr>
                <a:t>bảo quản </a:t>
              </a:r>
            </a:p>
            <a:p>
              <a:pPr algn="ctr">
                <a:lnSpc>
                  <a:spcPct val="120000"/>
                </a:lnSpc>
              </a:pPr>
              <a:r>
                <a:rPr lang="en-US" sz="2300" b="1">
                  <a:solidFill>
                    <a:srgbClr val="FFFFFF"/>
                  </a:solidFill>
                  <a:latin typeface="Arial" pitchFamily="34" charset="0"/>
                </a:rPr>
                <a:t>lương thực, </a:t>
              </a:r>
            </a:p>
            <a:p>
              <a:pPr algn="ctr">
                <a:lnSpc>
                  <a:spcPct val="120000"/>
                </a:lnSpc>
              </a:pPr>
              <a:r>
                <a:rPr lang="en-US" sz="2300" b="1">
                  <a:solidFill>
                    <a:srgbClr val="FFFFFF"/>
                  </a:solidFill>
                  <a:latin typeface="Arial" pitchFamily="34" charset="0"/>
                </a:rPr>
                <a:t>thực phẩm</a:t>
              </a:r>
            </a:p>
          </p:txBody>
        </p:sp>
        <p:sp>
          <p:nvSpPr>
            <p:cNvPr id="23" name="TextBox 23"/>
            <p:cNvSpPr txBox="1"/>
            <p:nvPr/>
          </p:nvSpPr>
          <p:spPr>
            <a:xfrm>
              <a:off x="596995" y="5592838"/>
              <a:ext cx="6404098" cy="2548390"/>
            </a:xfrm>
            <a:prstGeom prst="rect">
              <a:avLst/>
            </a:prstGeom>
          </p:spPr>
          <p:txBody>
            <a:bodyPr lIns="0" tIns="0" rIns="0" bIns="0" rtlCol="0" anchor="t">
              <a:spAutoFit/>
            </a:bodyPr>
            <a:lstStyle/>
            <a:p>
              <a:pPr algn="just">
                <a:lnSpc>
                  <a:spcPct val="120000"/>
                </a:lnSpc>
              </a:pPr>
              <a:r>
                <a:rPr lang="en-US" sz="2300" b="1" dirty="0">
                  <a:solidFill>
                    <a:srgbClr val="000000"/>
                  </a:solidFill>
                  <a:latin typeface="Arial" pitchFamily="34" charset="0"/>
                </a:rPr>
                <a:t>3. </a:t>
              </a:r>
              <a:r>
                <a:rPr lang="en-US" sz="2300" b="1" dirty="0" err="1">
                  <a:solidFill>
                    <a:srgbClr val="000000"/>
                  </a:solidFill>
                  <a:latin typeface="Arial" pitchFamily="34" charset="0"/>
                </a:rPr>
                <a:t>Bảo</a:t>
              </a:r>
              <a:r>
                <a:rPr lang="en-US" sz="2300" b="1" dirty="0">
                  <a:solidFill>
                    <a:srgbClr val="000000"/>
                  </a:solidFill>
                  <a:latin typeface="Arial" pitchFamily="34" charset="0"/>
                </a:rPr>
                <a:t> </a:t>
              </a:r>
              <a:r>
                <a:rPr lang="en-US" sz="2300" b="1" dirty="0" err="1">
                  <a:solidFill>
                    <a:srgbClr val="000000"/>
                  </a:solidFill>
                  <a:latin typeface="Arial" pitchFamily="34" charset="0"/>
                </a:rPr>
                <a:t>quản</a:t>
              </a:r>
              <a:r>
                <a:rPr lang="en-US" sz="2300" b="1" dirty="0">
                  <a:solidFill>
                    <a:srgbClr val="000000"/>
                  </a:solidFill>
                  <a:latin typeface="Arial" pitchFamily="34" charset="0"/>
                </a:rPr>
                <a:t> </a:t>
              </a:r>
            </a:p>
            <a:p>
              <a:pPr algn="just">
                <a:lnSpc>
                  <a:spcPct val="120000"/>
                </a:lnSpc>
              </a:pP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điều</a:t>
              </a:r>
              <a:r>
                <a:rPr lang="en-US" sz="2300" b="1" dirty="0">
                  <a:solidFill>
                    <a:srgbClr val="000000"/>
                  </a:solidFill>
                  <a:latin typeface="Arial" pitchFamily="34" charset="0"/>
                </a:rPr>
                <a:t> </a:t>
              </a:r>
              <a:r>
                <a:rPr lang="en-US" sz="2300" b="1" dirty="0" err="1">
                  <a:solidFill>
                    <a:srgbClr val="000000"/>
                  </a:solidFill>
                  <a:latin typeface="Arial" pitchFamily="34" charset="0"/>
                </a:rPr>
                <a:t>kiện</a:t>
              </a:r>
              <a:r>
                <a:rPr lang="en-US" sz="2300" b="1" dirty="0">
                  <a:solidFill>
                    <a:srgbClr val="000000"/>
                  </a:solidFill>
                  <a:latin typeface="Arial" pitchFamily="34" charset="0"/>
                </a:rPr>
                <a:t> </a:t>
              </a:r>
            </a:p>
            <a:p>
              <a:pPr algn="just">
                <a:lnSpc>
                  <a:spcPct val="120000"/>
                </a:lnSpc>
              </a:pPr>
              <a:r>
                <a:rPr lang="en-US" sz="2300" b="1" dirty="0" err="1">
                  <a:solidFill>
                    <a:srgbClr val="000000"/>
                  </a:solidFill>
                  <a:latin typeface="Arial" pitchFamily="34" charset="0"/>
                </a:rPr>
                <a:t>nồng</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khí</a:t>
              </a:r>
              <a:r>
                <a:rPr lang="en-US" sz="2300" b="1" dirty="0">
                  <a:solidFill>
                    <a:srgbClr val="000000"/>
                  </a:solidFill>
                  <a:latin typeface="Arial" pitchFamily="34" charset="0"/>
                </a:rPr>
                <a:t> CO</a:t>
              </a:r>
              <a:r>
                <a:rPr lang="en-US" sz="2300" b="1" baseline="-25000" dirty="0">
                  <a:solidFill>
                    <a:srgbClr val="000000"/>
                  </a:solidFill>
                  <a:latin typeface="Arial" pitchFamily="34" charset="0"/>
                </a:rPr>
                <a:t>2</a:t>
              </a:r>
              <a:r>
                <a:rPr lang="en-US" sz="2300" b="1" dirty="0">
                  <a:solidFill>
                    <a:srgbClr val="000000"/>
                  </a:solidFill>
                  <a:latin typeface="Arial" pitchFamily="34" charset="0"/>
                </a:rPr>
                <a:t> </a:t>
              </a:r>
              <a:r>
                <a:rPr lang="en-US" sz="2300" b="1" dirty="0" err="1">
                  <a:solidFill>
                    <a:srgbClr val="000000"/>
                  </a:solidFill>
                  <a:latin typeface="Arial" pitchFamily="34" charset="0"/>
                </a:rPr>
                <a:t>cao</a:t>
              </a:r>
              <a:endParaRPr lang="en-US" sz="2300" b="1" dirty="0">
                <a:solidFill>
                  <a:srgbClr val="000000"/>
                </a:solidFill>
                <a:latin typeface="Arial" pitchFamily="34" charset="0"/>
              </a:endParaRPr>
            </a:p>
          </p:txBody>
        </p:sp>
        <p:sp>
          <p:nvSpPr>
            <p:cNvPr id="24" name="TextBox 24"/>
            <p:cNvSpPr txBox="1"/>
            <p:nvPr/>
          </p:nvSpPr>
          <p:spPr>
            <a:xfrm>
              <a:off x="10259284" y="5592838"/>
              <a:ext cx="6404098" cy="2548390"/>
            </a:xfrm>
            <a:prstGeom prst="rect">
              <a:avLst/>
            </a:prstGeom>
          </p:spPr>
          <p:txBody>
            <a:bodyPr lIns="0" tIns="0" rIns="0" bIns="0" rtlCol="0" anchor="t">
              <a:spAutoFit/>
            </a:bodyPr>
            <a:lstStyle/>
            <a:p>
              <a:pPr algn="r">
                <a:lnSpc>
                  <a:spcPct val="120000"/>
                </a:lnSpc>
              </a:pPr>
              <a:r>
                <a:rPr lang="en-US" sz="2300" b="1" dirty="0">
                  <a:solidFill>
                    <a:srgbClr val="000000"/>
                  </a:solidFill>
                  <a:latin typeface="Arial" pitchFamily="34" charset="0"/>
                </a:rPr>
                <a:t>3. </a:t>
              </a:r>
              <a:r>
                <a:rPr lang="en-US" sz="2300" b="1" dirty="0" err="1">
                  <a:solidFill>
                    <a:srgbClr val="000000"/>
                  </a:solidFill>
                  <a:latin typeface="Arial" pitchFamily="34" charset="0"/>
                </a:rPr>
                <a:t>Bảo</a:t>
              </a:r>
              <a:r>
                <a:rPr lang="en-US" sz="2300" b="1" dirty="0">
                  <a:solidFill>
                    <a:srgbClr val="000000"/>
                  </a:solidFill>
                  <a:latin typeface="Arial" pitchFamily="34" charset="0"/>
                </a:rPr>
                <a:t> </a:t>
              </a:r>
              <a:r>
                <a:rPr lang="en-US" sz="2300" b="1" dirty="0" err="1">
                  <a:solidFill>
                    <a:srgbClr val="000000"/>
                  </a:solidFill>
                  <a:latin typeface="Arial" pitchFamily="34" charset="0"/>
                </a:rPr>
                <a:t>quản</a:t>
              </a:r>
              <a:r>
                <a:rPr lang="en-US" sz="2300" b="1" dirty="0">
                  <a:solidFill>
                    <a:srgbClr val="000000"/>
                  </a:solidFill>
                  <a:latin typeface="Arial" pitchFamily="34" charset="0"/>
                </a:rPr>
                <a:t> </a:t>
              </a:r>
            </a:p>
            <a:p>
              <a:pPr algn="r">
                <a:lnSpc>
                  <a:spcPct val="120000"/>
                </a:lnSpc>
              </a:pP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điều</a:t>
              </a:r>
              <a:r>
                <a:rPr lang="en-US" sz="2300" b="1" dirty="0">
                  <a:solidFill>
                    <a:srgbClr val="000000"/>
                  </a:solidFill>
                  <a:latin typeface="Arial" pitchFamily="34" charset="0"/>
                </a:rPr>
                <a:t> </a:t>
              </a:r>
              <a:r>
                <a:rPr lang="en-US" sz="2300" b="1" dirty="0" err="1">
                  <a:solidFill>
                    <a:srgbClr val="000000"/>
                  </a:solidFill>
                  <a:latin typeface="Arial" pitchFamily="34" charset="0"/>
                </a:rPr>
                <a:t>kiện</a:t>
              </a:r>
              <a:r>
                <a:rPr lang="en-US" sz="2300" b="1" dirty="0">
                  <a:solidFill>
                    <a:srgbClr val="000000"/>
                  </a:solidFill>
                  <a:latin typeface="Arial" pitchFamily="34" charset="0"/>
                </a:rPr>
                <a:t> </a:t>
              </a:r>
            </a:p>
            <a:p>
              <a:pPr algn="r">
                <a:lnSpc>
                  <a:spcPct val="120000"/>
                </a:lnSpc>
              </a:pPr>
              <a:r>
                <a:rPr lang="en-US" sz="2300" b="1" dirty="0" err="1">
                  <a:solidFill>
                    <a:srgbClr val="000000"/>
                  </a:solidFill>
                  <a:latin typeface="Arial" pitchFamily="34" charset="0"/>
                </a:rPr>
                <a:t>nồng</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khí</a:t>
              </a:r>
              <a:r>
                <a:rPr lang="en-US" sz="2300" b="1" dirty="0">
                  <a:solidFill>
                    <a:srgbClr val="000000"/>
                  </a:solidFill>
                  <a:latin typeface="Arial" pitchFamily="34" charset="0"/>
                </a:rPr>
                <a:t> O</a:t>
              </a:r>
              <a:r>
                <a:rPr lang="en-US" sz="2300" b="1" baseline="-25000" dirty="0">
                  <a:solidFill>
                    <a:srgbClr val="000000"/>
                  </a:solidFill>
                  <a:latin typeface="Arial" pitchFamily="34" charset="0"/>
                </a:rPr>
                <a:t>2</a:t>
              </a:r>
              <a:r>
                <a:rPr lang="en-US" sz="2300" b="1" dirty="0">
                  <a:solidFill>
                    <a:srgbClr val="000000"/>
                  </a:solidFill>
                  <a:latin typeface="Arial" pitchFamily="34" charset="0"/>
                </a:rPr>
                <a:t> </a:t>
              </a:r>
              <a:r>
                <a:rPr lang="en-US" sz="2300" b="1" dirty="0" err="1">
                  <a:solidFill>
                    <a:srgbClr val="000000"/>
                  </a:solidFill>
                  <a:latin typeface="Arial" pitchFamily="34" charset="0"/>
                </a:rPr>
                <a:t>thấp</a:t>
              </a:r>
              <a:endParaRPr lang="en-US" sz="2300" b="1" dirty="0">
                <a:solidFill>
                  <a:srgbClr val="000000"/>
                </a:solidFill>
                <a:latin typeface="Arial" pitchFamily="34" charset="0"/>
              </a:endParaRPr>
            </a:p>
          </p:txBody>
        </p:sp>
        <p:sp>
          <p:nvSpPr>
            <p:cNvPr id="25" name="TextBox 25"/>
            <p:cNvSpPr txBox="1"/>
            <p:nvPr/>
          </p:nvSpPr>
          <p:spPr>
            <a:xfrm>
              <a:off x="596995" y="423352"/>
              <a:ext cx="4921648" cy="84946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1. Bảo quản lạnh</a:t>
              </a:r>
            </a:p>
          </p:txBody>
        </p:sp>
        <p:sp>
          <p:nvSpPr>
            <p:cNvPr id="26" name="TextBox 26"/>
            <p:cNvSpPr txBox="1"/>
            <p:nvPr/>
          </p:nvSpPr>
          <p:spPr>
            <a:xfrm>
              <a:off x="11852881" y="423352"/>
              <a:ext cx="4727773" cy="849464"/>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2. Bảo quản khô</a:t>
              </a:r>
            </a:p>
          </p:txBody>
        </p:sp>
      </p:grpSp>
      <p:sp>
        <p:nvSpPr>
          <p:cNvPr id="27" name="TextBox 27"/>
          <p:cNvSpPr txBox="1"/>
          <p:nvPr/>
        </p:nvSpPr>
        <p:spPr>
          <a:xfrm>
            <a:off x="685622" y="1445230"/>
            <a:ext cx="9909570"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Quan sát hình, nêu các biện pháp bảo quản lương thực, thực phẩm</a:t>
            </a:r>
          </a:p>
        </p:txBody>
      </p:sp>
      <p:pic>
        <p:nvPicPr>
          <p:cNvPr id="28" name="Picture 2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33680" y="0"/>
            <a:ext cx="5848537" cy="7915565"/>
            <a:chOff x="0" y="0"/>
            <a:chExt cx="11700121" cy="15831130"/>
          </a:xfrm>
        </p:grpSpPr>
        <p:grpSp>
          <p:nvGrpSpPr>
            <p:cNvPr id="3" name="Group 3"/>
            <p:cNvGrpSpPr/>
            <p:nvPr/>
          </p:nvGrpSpPr>
          <p:grpSpPr>
            <a:xfrm>
              <a:off x="4903362" y="0"/>
              <a:ext cx="5670517" cy="14024924"/>
              <a:chOff x="0" y="0"/>
              <a:chExt cx="1120102" cy="2770355"/>
            </a:xfrm>
          </p:grpSpPr>
          <p:sp>
            <p:nvSpPr>
              <p:cNvPr id="4" name="Freeform 4"/>
              <p:cNvSpPr/>
              <p:nvPr/>
            </p:nvSpPr>
            <p:spPr>
              <a:xfrm>
                <a:off x="0" y="0"/>
                <a:ext cx="1120102" cy="2770355"/>
              </a:xfrm>
              <a:custGeom>
                <a:avLst/>
                <a:gdLst/>
                <a:ahLst/>
                <a:cxnLst/>
                <a:rect l="l" t="t" r="r" b="b"/>
                <a:pathLst>
                  <a:path w="1120102" h="2770355">
                    <a:moveTo>
                      <a:pt x="0" y="0"/>
                    </a:moveTo>
                    <a:lnTo>
                      <a:pt x="1120102" y="0"/>
                    </a:lnTo>
                    <a:lnTo>
                      <a:pt x="1120102" y="2770355"/>
                    </a:lnTo>
                    <a:lnTo>
                      <a:pt x="0" y="2770355"/>
                    </a:lnTo>
                    <a:close/>
                  </a:path>
                </a:pathLst>
              </a:custGeom>
              <a:solidFill>
                <a:srgbClr val="30B4A6"/>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6" name="Picture 6"/>
            <p:cNvPicPr>
              <a:picLocks noChangeAspect="1"/>
            </p:cNvPicPr>
            <p:nvPr/>
          </p:nvPicPr>
          <p:blipFill>
            <a:blip r:embed="rId2"/>
            <a:srcRect/>
            <a:stretch>
              <a:fillRect/>
            </a:stretch>
          </p:blipFill>
          <p:spPr>
            <a:xfrm>
              <a:off x="1870704" y="1680524"/>
              <a:ext cx="7937052" cy="13538681"/>
            </a:xfrm>
            <a:prstGeom prst="rect">
              <a:avLst/>
            </a:prstGeom>
          </p:spPr>
        </p:pic>
        <p:pic>
          <p:nvPicPr>
            <p:cNvPr id="7" name="Picture 7"/>
            <p:cNvPicPr>
              <a:picLocks noChangeAspect="1"/>
            </p:cNvPicPr>
            <p:nvPr/>
          </p:nvPicPr>
          <p:blipFill>
            <a:blip r:embed="rId3"/>
            <a:srcRect/>
            <a:stretch>
              <a:fillRect/>
            </a:stretch>
          </p:blipFill>
          <p:spPr>
            <a:xfrm>
              <a:off x="0" y="12218718"/>
              <a:ext cx="11700121" cy="3612412"/>
            </a:xfrm>
            <a:prstGeom prst="rect">
              <a:avLst/>
            </a:prstGeom>
          </p:spPr>
        </p:pic>
      </p:grpSp>
      <p:grpSp>
        <p:nvGrpSpPr>
          <p:cNvPr id="8" name="Group 8"/>
          <p:cNvGrpSpPr/>
          <p:nvPr/>
        </p:nvGrpSpPr>
        <p:grpSpPr>
          <a:xfrm>
            <a:off x="685622" y="286301"/>
            <a:ext cx="8846578" cy="1835456"/>
            <a:chOff x="0" y="0"/>
            <a:chExt cx="17697764" cy="3670912"/>
          </a:xfrm>
        </p:grpSpPr>
        <p:grpSp>
          <p:nvGrpSpPr>
            <p:cNvPr id="9" name="Group 9"/>
            <p:cNvGrpSpPr/>
            <p:nvPr/>
          </p:nvGrpSpPr>
          <p:grpSpPr>
            <a:xfrm>
              <a:off x="0" y="0"/>
              <a:ext cx="17697764" cy="3670912"/>
              <a:chOff x="0" y="0"/>
              <a:chExt cx="3495855" cy="725118"/>
            </a:xfrm>
          </p:grpSpPr>
          <p:sp>
            <p:nvSpPr>
              <p:cNvPr id="10" name="Freeform 10"/>
              <p:cNvSpPr/>
              <p:nvPr/>
            </p:nvSpPr>
            <p:spPr>
              <a:xfrm>
                <a:off x="0" y="0"/>
                <a:ext cx="3495854" cy="725118"/>
              </a:xfrm>
              <a:custGeom>
                <a:avLst/>
                <a:gdLst/>
                <a:ahLst/>
                <a:cxnLst/>
                <a:rect l="l" t="t" r="r" b="b"/>
                <a:pathLst>
                  <a:path w="3495854" h="725118">
                    <a:moveTo>
                      <a:pt x="29747" y="0"/>
                    </a:moveTo>
                    <a:lnTo>
                      <a:pt x="3466108" y="0"/>
                    </a:lnTo>
                    <a:cubicBezTo>
                      <a:pt x="3473997" y="0"/>
                      <a:pt x="3481563" y="3134"/>
                      <a:pt x="3487142" y="8713"/>
                    </a:cubicBezTo>
                    <a:cubicBezTo>
                      <a:pt x="3492721" y="14291"/>
                      <a:pt x="3495854" y="21857"/>
                      <a:pt x="3495854" y="29747"/>
                    </a:cubicBezTo>
                    <a:lnTo>
                      <a:pt x="3495854" y="695372"/>
                    </a:lnTo>
                    <a:cubicBezTo>
                      <a:pt x="3495854" y="711800"/>
                      <a:pt x="3482536" y="725118"/>
                      <a:pt x="3466108" y="725118"/>
                    </a:cubicBezTo>
                    <a:lnTo>
                      <a:pt x="29747" y="725118"/>
                    </a:lnTo>
                    <a:cubicBezTo>
                      <a:pt x="21857" y="725118"/>
                      <a:pt x="14291" y="721984"/>
                      <a:pt x="8713" y="716406"/>
                    </a:cubicBezTo>
                    <a:cubicBezTo>
                      <a:pt x="3134" y="710827"/>
                      <a:pt x="0" y="703261"/>
                      <a:pt x="0" y="695372"/>
                    </a:cubicBezTo>
                    <a:lnTo>
                      <a:pt x="0" y="29747"/>
                    </a:lnTo>
                    <a:cubicBezTo>
                      <a:pt x="0" y="13318"/>
                      <a:pt x="13318" y="0"/>
                      <a:pt x="29747" y="0"/>
                    </a:cubicBezTo>
                    <a:close/>
                  </a:path>
                </a:pathLst>
              </a:custGeom>
              <a:solidFill>
                <a:srgbClr val="30B4A6"/>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2" name="TextBox 12"/>
            <p:cNvSpPr txBox="1"/>
            <p:nvPr/>
          </p:nvSpPr>
          <p:spPr>
            <a:xfrm>
              <a:off x="674068" y="413056"/>
              <a:ext cx="16349633" cy="2548390"/>
            </a:xfrm>
            <a:prstGeom prst="rect">
              <a:avLst/>
            </a:prstGeom>
          </p:spPr>
          <p:txBody>
            <a:bodyPr lIns="0" tIns="0" rIns="0" bIns="0" rtlCol="0" anchor="t">
              <a:spAutoFit/>
            </a:bodyPr>
            <a:lstStyle/>
            <a:p>
              <a:pPr algn="just">
                <a:lnSpc>
                  <a:spcPct val="120000"/>
                </a:lnSpc>
                <a:spcBef>
                  <a:spcPct val="0"/>
                </a:spcBef>
              </a:pPr>
              <a:r>
                <a:rPr lang="en-US" sz="2300" b="1">
                  <a:solidFill>
                    <a:srgbClr val="FFFFFF"/>
                  </a:solidFill>
                  <a:latin typeface="Arial" pitchFamily="34" charset="0"/>
                </a:rPr>
                <a:t>Hô hấp tế bào ở hạt đậu cung cấp năng lượng cho hạt đậu nảy mầm. Theo em, những yếu tố nào đã ảnh hưởng đến hô hấp tế bào ở hạt đậu trong những tình huống sau:</a:t>
              </a:r>
            </a:p>
          </p:txBody>
        </p:sp>
      </p:grpSp>
      <p:grpSp>
        <p:nvGrpSpPr>
          <p:cNvPr id="13" name="Group 13"/>
          <p:cNvGrpSpPr/>
          <p:nvPr/>
        </p:nvGrpSpPr>
        <p:grpSpPr>
          <a:xfrm>
            <a:off x="685622" y="2286145"/>
            <a:ext cx="8846578" cy="1142855"/>
            <a:chOff x="0" y="0"/>
            <a:chExt cx="17697764" cy="2285710"/>
          </a:xfrm>
        </p:grpSpPr>
        <p:grpSp>
          <p:nvGrpSpPr>
            <p:cNvPr id="14" name="Group 14"/>
            <p:cNvGrpSpPr/>
            <p:nvPr/>
          </p:nvGrpSpPr>
          <p:grpSpPr>
            <a:xfrm rot="5400000">
              <a:off x="7706027" y="-7706027"/>
              <a:ext cx="2285710" cy="17697764"/>
              <a:chOff x="0" y="0"/>
              <a:chExt cx="451498" cy="3495855"/>
            </a:xfrm>
          </p:grpSpPr>
          <p:sp>
            <p:nvSpPr>
              <p:cNvPr id="15" name="Freeform 15"/>
              <p:cNvSpPr/>
              <p:nvPr/>
            </p:nvSpPr>
            <p:spPr>
              <a:xfrm>
                <a:off x="0" y="0"/>
                <a:ext cx="451498" cy="3495854"/>
              </a:xfrm>
              <a:custGeom>
                <a:avLst/>
                <a:gdLst/>
                <a:ahLst/>
                <a:cxnLst/>
                <a:rect l="l" t="t" r="r" b="b"/>
                <a:pathLst>
                  <a:path w="451498" h="3495854">
                    <a:moveTo>
                      <a:pt x="150581" y="19070"/>
                    </a:moveTo>
                    <a:cubicBezTo>
                      <a:pt x="173653" y="7556"/>
                      <a:pt x="200043" y="0"/>
                      <a:pt x="225871" y="0"/>
                    </a:cubicBezTo>
                    <a:cubicBezTo>
                      <a:pt x="251699" y="0"/>
                      <a:pt x="276552" y="6476"/>
                      <a:pt x="299455" y="17990"/>
                    </a:cubicBezTo>
                    <a:cubicBezTo>
                      <a:pt x="299943" y="18350"/>
                      <a:pt x="300430" y="18350"/>
                      <a:pt x="300918" y="18710"/>
                    </a:cubicBezTo>
                    <a:cubicBezTo>
                      <a:pt x="386929" y="64765"/>
                      <a:pt x="450280" y="186379"/>
                      <a:pt x="451498" y="388100"/>
                    </a:cubicBezTo>
                    <a:lnTo>
                      <a:pt x="451498" y="3495854"/>
                    </a:lnTo>
                    <a:lnTo>
                      <a:pt x="0" y="3495854"/>
                    </a:lnTo>
                    <a:lnTo>
                      <a:pt x="0" y="390407"/>
                    </a:lnTo>
                    <a:cubicBezTo>
                      <a:pt x="1218" y="185660"/>
                      <a:pt x="63595" y="64045"/>
                      <a:pt x="150581" y="19070"/>
                    </a:cubicBezTo>
                    <a:close/>
                  </a:path>
                </a:pathLst>
              </a:custGeom>
              <a:solidFill>
                <a:srgbClr val="FFDE59"/>
              </a:solidFill>
            </p:spPr>
          </p:sp>
          <p:sp>
            <p:nvSpPr>
              <p:cNvPr id="16" name="TextBox 16"/>
              <p:cNvSpPr txBox="1"/>
              <p:nvPr/>
            </p:nvSpPr>
            <p:spPr>
              <a:xfrm>
                <a:off x="0" y="79375"/>
                <a:ext cx="660400" cy="733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7" name="TextBox 17"/>
            <p:cNvSpPr txBox="1"/>
            <p:nvPr/>
          </p:nvSpPr>
          <p:spPr>
            <a:xfrm>
              <a:off x="669522" y="309948"/>
              <a:ext cx="16358719"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Hạt đậu được ngâm nước, để ở nhiệt độ phòng thì hạt đậu nảy mầm tốt</a:t>
              </a:r>
            </a:p>
          </p:txBody>
        </p:sp>
      </p:grpSp>
      <p:grpSp>
        <p:nvGrpSpPr>
          <p:cNvPr id="18" name="Group 18"/>
          <p:cNvGrpSpPr/>
          <p:nvPr/>
        </p:nvGrpSpPr>
        <p:grpSpPr>
          <a:xfrm>
            <a:off x="685622" y="3594101"/>
            <a:ext cx="8846578" cy="1142855"/>
            <a:chOff x="0" y="0"/>
            <a:chExt cx="17697764" cy="2285710"/>
          </a:xfrm>
        </p:grpSpPr>
        <p:grpSp>
          <p:nvGrpSpPr>
            <p:cNvPr id="19" name="Group 19"/>
            <p:cNvGrpSpPr/>
            <p:nvPr/>
          </p:nvGrpSpPr>
          <p:grpSpPr>
            <a:xfrm rot="5400000">
              <a:off x="7706027" y="-7706027"/>
              <a:ext cx="2285710" cy="17697764"/>
              <a:chOff x="0" y="0"/>
              <a:chExt cx="451498" cy="3495855"/>
            </a:xfrm>
          </p:grpSpPr>
          <p:sp>
            <p:nvSpPr>
              <p:cNvPr id="20" name="Freeform 20"/>
              <p:cNvSpPr/>
              <p:nvPr/>
            </p:nvSpPr>
            <p:spPr>
              <a:xfrm>
                <a:off x="0" y="0"/>
                <a:ext cx="451498" cy="3495854"/>
              </a:xfrm>
              <a:custGeom>
                <a:avLst/>
                <a:gdLst/>
                <a:ahLst/>
                <a:cxnLst/>
                <a:rect l="l" t="t" r="r" b="b"/>
                <a:pathLst>
                  <a:path w="451498" h="3495854">
                    <a:moveTo>
                      <a:pt x="150581" y="19070"/>
                    </a:moveTo>
                    <a:cubicBezTo>
                      <a:pt x="173653" y="7556"/>
                      <a:pt x="200043" y="0"/>
                      <a:pt x="225871" y="0"/>
                    </a:cubicBezTo>
                    <a:cubicBezTo>
                      <a:pt x="251699" y="0"/>
                      <a:pt x="276552" y="6476"/>
                      <a:pt x="299455" y="17990"/>
                    </a:cubicBezTo>
                    <a:cubicBezTo>
                      <a:pt x="299943" y="18350"/>
                      <a:pt x="300430" y="18350"/>
                      <a:pt x="300918" y="18710"/>
                    </a:cubicBezTo>
                    <a:cubicBezTo>
                      <a:pt x="386929" y="64765"/>
                      <a:pt x="450280" y="186379"/>
                      <a:pt x="451498" y="388100"/>
                    </a:cubicBezTo>
                    <a:lnTo>
                      <a:pt x="451498" y="3495854"/>
                    </a:lnTo>
                    <a:lnTo>
                      <a:pt x="0" y="3495854"/>
                    </a:lnTo>
                    <a:lnTo>
                      <a:pt x="0" y="390407"/>
                    </a:lnTo>
                    <a:cubicBezTo>
                      <a:pt x="1218" y="185660"/>
                      <a:pt x="63595" y="64045"/>
                      <a:pt x="150581" y="19070"/>
                    </a:cubicBezTo>
                    <a:close/>
                  </a:path>
                </a:pathLst>
              </a:custGeom>
              <a:solidFill>
                <a:srgbClr val="FFDE59"/>
              </a:solidFill>
            </p:spPr>
          </p:sp>
          <p:sp>
            <p:nvSpPr>
              <p:cNvPr id="21" name="TextBox 21"/>
              <p:cNvSpPr txBox="1"/>
              <p:nvPr/>
            </p:nvSpPr>
            <p:spPr>
              <a:xfrm>
                <a:off x="0" y="79375"/>
                <a:ext cx="660400" cy="733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2" name="TextBox 22"/>
            <p:cNvSpPr txBox="1"/>
            <p:nvPr/>
          </p:nvSpPr>
          <p:spPr>
            <a:xfrm>
              <a:off x="669522" y="722698"/>
              <a:ext cx="16358719"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Hạt đậu khô, để ở nhiệt độ phòng thì không nảy mầm.</a:t>
              </a:r>
            </a:p>
          </p:txBody>
        </p:sp>
      </p:grpSp>
      <p:grpSp>
        <p:nvGrpSpPr>
          <p:cNvPr id="23" name="Group 23"/>
          <p:cNvGrpSpPr/>
          <p:nvPr/>
        </p:nvGrpSpPr>
        <p:grpSpPr>
          <a:xfrm>
            <a:off x="685622" y="5029345"/>
            <a:ext cx="8846578" cy="1142855"/>
            <a:chOff x="0" y="0"/>
            <a:chExt cx="17697764" cy="2285710"/>
          </a:xfrm>
        </p:grpSpPr>
        <p:grpSp>
          <p:nvGrpSpPr>
            <p:cNvPr id="24" name="Group 24"/>
            <p:cNvGrpSpPr/>
            <p:nvPr/>
          </p:nvGrpSpPr>
          <p:grpSpPr>
            <a:xfrm rot="5400000">
              <a:off x="7706027" y="-7706027"/>
              <a:ext cx="2285710" cy="17697764"/>
              <a:chOff x="0" y="0"/>
              <a:chExt cx="451498" cy="3495855"/>
            </a:xfrm>
          </p:grpSpPr>
          <p:sp>
            <p:nvSpPr>
              <p:cNvPr id="25" name="Freeform 25"/>
              <p:cNvSpPr/>
              <p:nvPr/>
            </p:nvSpPr>
            <p:spPr>
              <a:xfrm>
                <a:off x="0" y="0"/>
                <a:ext cx="451498" cy="3495854"/>
              </a:xfrm>
              <a:custGeom>
                <a:avLst/>
                <a:gdLst/>
                <a:ahLst/>
                <a:cxnLst/>
                <a:rect l="l" t="t" r="r" b="b"/>
                <a:pathLst>
                  <a:path w="451498" h="3495854">
                    <a:moveTo>
                      <a:pt x="150581" y="19070"/>
                    </a:moveTo>
                    <a:cubicBezTo>
                      <a:pt x="173653" y="7556"/>
                      <a:pt x="200043" y="0"/>
                      <a:pt x="225871" y="0"/>
                    </a:cubicBezTo>
                    <a:cubicBezTo>
                      <a:pt x="251699" y="0"/>
                      <a:pt x="276552" y="6476"/>
                      <a:pt x="299455" y="17990"/>
                    </a:cubicBezTo>
                    <a:cubicBezTo>
                      <a:pt x="299943" y="18350"/>
                      <a:pt x="300430" y="18350"/>
                      <a:pt x="300918" y="18710"/>
                    </a:cubicBezTo>
                    <a:cubicBezTo>
                      <a:pt x="386929" y="64765"/>
                      <a:pt x="450280" y="186379"/>
                      <a:pt x="451498" y="388100"/>
                    </a:cubicBezTo>
                    <a:lnTo>
                      <a:pt x="451498" y="3495854"/>
                    </a:lnTo>
                    <a:lnTo>
                      <a:pt x="0" y="3495854"/>
                    </a:lnTo>
                    <a:lnTo>
                      <a:pt x="0" y="390407"/>
                    </a:lnTo>
                    <a:cubicBezTo>
                      <a:pt x="1218" y="185660"/>
                      <a:pt x="63595" y="64045"/>
                      <a:pt x="150581" y="19070"/>
                    </a:cubicBezTo>
                    <a:close/>
                  </a:path>
                </a:pathLst>
              </a:custGeom>
              <a:solidFill>
                <a:srgbClr val="FFDE59"/>
              </a:solidFill>
            </p:spPr>
          </p:sp>
          <p:sp>
            <p:nvSpPr>
              <p:cNvPr id="26" name="TextBox 26"/>
              <p:cNvSpPr txBox="1"/>
              <p:nvPr/>
            </p:nvSpPr>
            <p:spPr>
              <a:xfrm>
                <a:off x="0" y="79375"/>
                <a:ext cx="660400" cy="733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7" name="TextBox 27"/>
            <p:cNvSpPr txBox="1"/>
            <p:nvPr/>
          </p:nvSpPr>
          <p:spPr>
            <a:xfrm>
              <a:off x="669523" y="309947"/>
              <a:ext cx="16358719" cy="1723549"/>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Hạt đậu ngâm nước và hạt đậu khô để ở nhiệt độ 10 độ C thì các hạt đậu đều không nảy mầm</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sp>
        <p:nvSpPr>
          <p:cNvPr id="6" name="TextBox 6"/>
          <p:cNvSpPr txBox="1"/>
          <p:nvPr/>
        </p:nvSpPr>
        <p:spPr>
          <a:xfrm>
            <a:off x="685622" y="1324825"/>
            <a:ext cx="10817582" cy="86177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Lấy ví dụ các loại thực phẩm được bảo quản bằng một hoặc kết hợp các biện pháp nêu trong hình.</a:t>
            </a:r>
          </a:p>
        </p:txBody>
      </p:sp>
      <p:grpSp>
        <p:nvGrpSpPr>
          <p:cNvPr id="7" name="Group 7"/>
          <p:cNvGrpSpPr/>
          <p:nvPr/>
        </p:nvGrpSpPr>
        <p:grpSpPr>
          <a:xfrm>
            <a:off x="685621" y="2294259"/>
            <a:ext cx="8683498" cy="4275212"/>
            <a:chOff x="0" y="0"/>
            <a:chExt cx="17371520" cy="8550424"/>
          </a:xfrm>
        </p:grpSpPr>
        <p:grpSp>
          <p:nvGrpSpPr>
            <p:cNvPr id="8" name="Group 8"/>
            <p:cNvGrpSpPr/>
            <p:nvPr/>
          </p:nvGrpSpPr>
          <p:grpSpPr>
            <a:xfrm>
              <a:off x="0" y="0"/>
              <a:ext cx="8685760" cy="4275212"/>
              <a:chOff x="0" y="0"/>
              <a:chExt cx="2376442" cy="1169707"/>
            </a:xfrm>
          </p:grpSpPr>
          <p:sp>
            <p:nvSpPr>
              <p:cNvPr id="9" name="Freeform 9"/>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0" name="Freeform 10"/>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1" name="Group 11"/>
            <p:cNvGrpSpPr/>
            <p:nvPr/>
          </p:nvGrpSpPr>
          <p:grpSpPr>
            <a:xfrm>
              <a:off x="8685760" y="0"/>
              <a:ext cx="8685760" cy="4275212"/>
              <a:chOff x="0" y="0"/>
              <a:chExt cx="2376442" cy="1169707"/>
            </a:xfrm>
          </p:grpSpPr>
          <p:sp>
            <p:nvSpPr>
              <p:cNvPr id="12" name="Freeform 12"/>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3" name="Freeform 13"/>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4" name="Group 14"/>
            <p:cNvGrpSpPr/>
            <p:nvPr/>
          </p:nvGrpSpPr>
          <p:grpSpPr>
            <a:xfrm>
              <a:off x="8685760" y="4275212"/>
              <a:ext cx="8685760" cy="4275212"/>
              <a:chOff x="0" y="0"/>
              <a:chExt cx="2376442" cy="1169707"/>
            </a:xfrm>
          </p:grpSpPr>
          <p:sp>
            <p:nvSpPr>
              <p:cNvPr id="15" name="Freeform 15"/>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6" name="Freeform 16"/>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17" name="Group 17"/>
            <p:cNvGrpSpPr/>
            <p:nvPr/>
          </p:nvGrpSpPr>
          <p:grpSpPr>
            <a:xfrm>
              <a:off x="0" y="4199126"/>
              <a:ext cx="8685760" cy="4275212"/>
              <a:chOff x="0" y="0"/>
              <a:chExt cx="2376442" cy="1169707"/>
            </a:xfrm>
          </p:grpSpPr>
          <p:sp>
            <p:nvSpPr>
              <p:cNvPr id="18" name="Freeform 18"/>
              <p:cNvSpPr/>
              <p:nvPr/>
            </p:nvSpPr>
            <p:spPr>
              <a:xfrm>
                <a:off x="31750" y="31750"/>
                <a:ext cx="2312942" cy="1106207"/>
              </a:xfrm>
              <a:custGeom>
                <a:avLst/>
                <a:gdLst/>
                <a:ahLst/>
                <a:cxnLst/>
                <a:rect l="l" t="t" r="r" b="b"/>
                <a:pathLst>
                  <a:path w="2312942" h="1106207">
                    <a:moveTo>
                      <a:pt x="2220232" y="1106207"/>
                    </a:moveTo>
                    <a:lnTo>
                      <a:pt x="92710" y="1106207"/>
                    </a:lnTo>
                    <a:cubicBezTo>
                      <a:pt x="41910" y="1106207"/>
                      <a:pt x="0" y="1064297"/>
                      <a:pt x="0" y="1013497"/>
                    </a:cubicBezTo>
                    <a:lnTo>
                      <a:pt x="0" y="92710"/>
                    </a:lnTo>
                    <a:cubicBezTo>
                      <a:pt x="0" y="41910"/>
                      <a:pt x="41910" y="0"/>
                      <a:pt x="92710" y="0"/>
                    </a:cubicBezTo>
                    <a:lnTo>
                      <a:pt x="2218962" y="0"/>
                    </a:lnTo>
                    <a:cubicBezTo>
                      <a:pt x="2269762" y="0"/>
                      <a:pt x="2311672" y="41910"/>
                      <a:pt x="2311672" y="92710"/>
                    </a:cubicBezTo>
                    <a:lnTo>
                      <a:pt x="2311672" y="1012227"/>
                    </a:lnTo>
                    <a:cubicBezTo>
                      <a:pt x="2312942" y="1064297"/>
                      <a:pt x="2271032" y="1106207"/>
                      <a:pt x="2220232" y="1106207"/>
                    </a:cubicBezTo>
                    <a:close/>
                  </a:path>
                </a:pathLst>
              </a:custGeom>
              <a:solidFill>
                <a:srgbClr val="4A7B54">
                  <a:alpha val="49804"/>
                </a:srgbClr>
              </a:solidFill>
            </p:spPr>
          </p:sp>
          <p:sp>
            <p:nvSpPr>
              <p:cNvPr id="19" name="Freeform 19"/>
              <p:cNvSpPr/>
              <p:nvPr/>
            </p:nvSpPr>
            <p:spPr>
              <a:xfrm>
                <a:off x="0" y="0"/>
                <a:ext cx="2376442" cy="1169707"/>
              </a:xfrm>
              <a:custGeom>
                <a:avLst/>
                <a:gdLst/>
                <a:ahLst/>
                <a:cxnLst/>
                <a:rect l="l" t="t" r="r" b="b"/>
                <a:pathLst>
                  <a:path w="2376442" h="1169707">
                    <a:moveTo>
                      <a:pt x="2251982" y="59690"/>
                    </a:moveTo>
                    <a:cubicBezTo>
                      <a:pt x="2287542" y="59690"/>
                      <a:pt x="2316752" y="88900"/>
                      <a:pt x="2316752" y="124460"/>
                    </a:cubicBezTo>
                    <a:lnTo>
                      <a:pt x="2316752" y="1045247"/>
                    </a:lnTo>
                    <a:cubicBezTo>
                      <a:pt x="2316752" y="1080807"/>
                      <a:pt x="2287542" y="1110017"/>
                      <a:pt x="2251982" y="1110017"/>
                    </a:cubicBezTo>
                    <a:lnTo>
                      <a:pt x="124460" y="1110017"/>
                    </a:lnTo>
                    <a:cubicBezTo>
                      <a:pt x="88900" y="1110017"/>
                      <a:pt x="59690" y="1080807"/>
                      <a:pt x="59690" y="1045247"/>
                    </a:cubicBezTo>
                    <a:lnTo>
                      <a:pt x="59690" y="124460"/>
                    </a:lnTo>
                    <a:cubicBezTo>
                      <a:pt x="59690" y="88900"/>
                      <a:pt x="88900" y="59690"/>
                      <a:pt x="124460" y="59690"/>
                    </a:cubicBezTo>
                    <a:lnTo>
                      <a:pt x="2251982" y="59690"/>
                    </a:lnTo>
                    <a:moveTo>
                      <a:pt x="2251982" y="0"/>
                    </a:moveTo>
                    <a:lnTo>
                      <a:pt x="124460" y="0"/>
                    </a:lnTo>
                    <a:cubicBezTo>
                      <a:pt x="55880" y="0"/>
                      <a:pt x="0" y="55880"/>
                      <a:pt x="0" y="124460"/>
                    </a:cubicBezTo>
                    <a:lnTo>
                      <a:pt x="0" y="1045247"/>
                    </a:lnTo>
                    <a:cubicBezTo>
                      <a:pt x="0" y="1113827"/>
                      <a:pt x="55880" y="1169707"/>
                      <a:pt x="124460" y="1169707"/>
                    </a:cubicBezTo>
                    <a:lnTo>
                      <a:pt x="2251982" y="1169707"/>
                    </a:lnTo>
                    <a:cubicBezTo>
                      <a:pt x="2320562" y="1169707"/>
                      <a:pt x="2376442" y="1113827"/>
                      <a:pt x="2376442" y="1045247"/>
                    </a:cubicBezTo>
                    <a:lnTo>
                      <a:pt x="2376442" y="124460"/>
                    </a:lnTo>
                    <a:cubicBezTo>
                      <a:pt x="2376442" y="55880"/>
                      <a:pt x="2320562" y="0"/>
                      <a:pt x="2251982" y="0"/>
                    </a:cubicBezTo>
                    <a:close/>
                  </a:path>
                </a:pathLst>
              </a:custGeom>
              <a:solidFill>
                <a:srgbClr val="000000">
                  <a:alpha val="49804"/>
                </a:srgbClr>
              </a:solidFill>
            </p:spPr>
          </p:sp>
        </p:grpSp>
        <p:grpSp>
          <p:nvGrpSpPr>
            <p:cNvPr id="20" name="Group 20"/>
            <p:cNvGrpSpPr/>
            <p:nvPr/>
          </p:nvGrpSpPr>
          <p:grpSpPr>
            <a:xfrm>
              <a:off x="5518641" y="1108092"/>
              <a:ext cx="6334239" cy="6334239"/>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5029"/>
              </a:solidFill>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3" name="TextBox 23"/>
            <p:cNvSpPr txBox="1"/>
            <p:nvPr/>
          </p:nvSpPr>
          <p:spPr>
            <a:xfrm>
              <a:off x="6538271" y="2616803"/>
              <a:ext cx="4294981" cy="3447097"/>
            </a:xfrm>
            <a:prstGeom prst="rect">
              <a:avLst/>
            </a:prstGeom>
          </p:spPr>
          <p:txBody>
            <a:bodyPr lIns="0" tIns="0" rIns="0" bIns="0" rtlCol="0" anchor="t">
              <a:spAutoFit/>
            </a:bodyPr>
            <a:lstStyle/>
            <a:p>
              <a:pPr algn="ctr">
                <a:lnSpc>
                  <a:spcPct val="120000"/>
                </a:lnSpc>
              </a:pPr>
              <a:r>
                <a:rPr lang="en-US" sz="2300" b="1">
                  <a:solidFill>
                    <a:srgbClr val="FFFFFF"/>
                  </a:solidFill>
                  <a:latin typeface="Arial" pitchFamily="34" charset="0"/>
                </a:rPr>
                <a:t>Các biện pháp </a:t>
              </a:r>
            </a:p>
            <a:p>
              <a:pPr algn="ctr">
                <a:lnSpc>
                  <a:spcPct val="120000"/>
                </a:lnSpc>
              </a:pPr>
              <a:r>
                <a:rPr lang="en-US" sz="2300" b="1">
                  <a:solidFill>
                    <a:srgbClr val="FFFFFF"/>
                  </a:solidFill>
                  <a:latin typeface="Arial" pitchFamily="34" charset="0"/>
                </a:rPr>
                <a:t>bảo quản </a:t>
              </a:r>
            </a:p>
            <a:p>
              <a:pPr algn="ctr">
                <a:lnSpc>
                  <a:spcPct val="120000"/>
                </a:lnSpc>
              </a:pPr>
              <a:r>
                <a:rPr lang="en-US" sz="2300" b="1">
                  <a:solidFill>
                    <a:srgbClr val="FFFFFF"/>
                  </a:solidFill>
                  <a:latin typeface="Arial" pitchFamily="34" charset="0"/>
                </a:rPr>
                <a:t>lương thực, </a:t>
              </a:r>
            </a:p>
            <a:p>
              <a:pPr algn="ctr">
                <a:lnSpc>
                  <a:spcPct val="120000"/>
                </a:lnSpc>
              </a:pPr>
              <a:r>
                <a:rPr lang="en-US" sz="2300" b="1">
                  <a:solidFill>
                    <a:srgbClr val="FFFFFF"/>
                  </a:solidFill>
                  <a:latin typeface="Arial" pitchFamily="34" charset="0"/>
                </a:rPr>
                <a:t>thực phẩm</a:t>
              </a:r>
            </a:p>
          </p:txBody>
        </p:sp>
        <p:sp>
          <p:nvSpPr>
            <p:cNvPr id="24" name="TextBox 24"/>
            <p:cNvSpPr txBox="1"/>
            <p:nvPr/>
          </p:nvSpPr>
          <p:spPr>
            <a:xfrm>
              <a:off x="596995" y="5592838"/>
              <a:ext cx="6404098" cy="2470292"/>
            </a:xfrm>
            <a:prstGeom prst="rect">
              <a:avLst/>
            </a:prstGeom>
          </p:spPr>
          <p:txBody>
            <a:bodyPr lIns="0" tIns="0" rIns="0" bIns="0" rtlCol="0" anchor="t">
              <a:spAutoFit/>
            </a:bodyPr>
            <a:lstStyle/>
            <a:p>
              <a:pPr algn="just">
                <a:lnSpc>
                  <a:spcPct val="120000"/>
                </a:lnSpc>
              </a:pPr>
              <a:r>
                <a:rPr lang="en-US" sz="2300" b="1" dirty="0">
                  <a:solidFill>
                    <a:srgbClr val="000000"/>
                  </a:solidFill>
                  <a:latin typeface="Arial" pitchFamily="34" charset="0"/>
                </a:rPr>
                <a:t>3. </a:t>
              </a:r>
              <a:r>
                <a:rPr lang="en-US" sz="2300" b="1" dirty="0" err="1">
                  <a:solidFill>
                    <a:srgbClr val="000000"/>
                  </a:solidFill>
                  <a:latin typeface="Arial" pitchFamily="34" charset="0"/>
                </a:rPr>
                <a:t>Bảo</a:t>
              </a:r>
              <a:r>
                <a:rPr lang="en-US" sz="2300" b="1" dirty="0">
                  <a:solidFill>
                    <a:srgbClr val="000000"/>
                  </a:solidFill>
                  <a:latin typeface="Arial" pitchFamily="34" charset="0"/>
                </a:rPr>
                <a:t> </a:t>
              </a:r>
              <a:r>
                <a:rPr lang="en-US" sz="2300" b="1" dirty="0" err="1">
                  <a:solidFill>
                    <a:srgbClr val="000000"/>
                  </a:solidFill>
                  <a:latin typeface="Arial" pitchFamily="34" charset="0"/>
                </a:rPr>
                <a:t>quản</a:t>
              </a:r>
              <a:r>
                <a:rPr lang="en-US" sz="2300" b="1" dirty="0">
                  <a:solidFill>
                    <a:srgbClr val="000000"/>
                  </a:solidFill>
                  <a:latin typeface="Arial" pitchFamily="34" charset="0"/>
                </a:rPr>
                <a:t> </a:t>
              </a:r>
            </a:p>
            <a:p>
              <a:pPr algn="just">
                <a:lnSpc>
                  <a:spcPct val="120000"/>
                </a:lnSpc>
              </a:pP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điều</a:t>
              </a:r>
              <a:r>
                <a:rPr lang="en-US" sz="2300" b="1" dirty="0">
                  <a:solidFill>
                    <a:srgbClr val="000000"/>
                  </a:solidFill>
                  <a:latin typeface="Arial" pitchFamily="34" charset="0"/>
                </a:rPr>
                <a:t> </a:t>
              </a:r>
              <a:r>
                <a:rPr lang="en-US" sz="2300" b="1" dirty="0" err="1">
                  <a:solidFill>
                    <a:srgbClr val="000000"/>
                  </a:solidFill>
                  <a:latin typeface="Arial" pitchFamily="34" charset="0"/>
                </a:rPr>
                <a:t>kiện</a:t>
              </a:r>
              <a:r>
                <a:rPr lang="en-US" sz="2300" b="1" dirty="0">
                  <a:solidFill>
                    <a:srgbClr val="000000"/>
                  </a:solidFill>
                  <a:latin typeface="Arial" pitchFamily="34" charset="0"/>
                </a:rPr>
                <a:t> </a:t>
              </a:r>
            </a:p>
            <a:p>
              <a:pPr algn="just">
                <a:lnSpc>
                  <a:spcPct val="120000"/>
                </a:lnSpc>
              </a:pPr>
              <a:r>
                <a:rPr lang="en-US" sz="2300" b="1" dirty="0" err="1">
                  <a:solidFill>
                    <a:srgbClr val="000000"/>
                  </a:solidFill>
                  <a:latin typeface="Arial" pitchFamily="34" charset="0"/>
                </a:rPr>
                <a:t>nồng</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khí</a:t>
              </a:r>
              <a:r>
                <a:rPr lang="en-US" sz="2300" b="1" dirty="0">
                  <a:solidFill>
                    <a:srgbClr val="000000"/>
                  </a:solidFill>
                  <a:latin typeface="Arial" pitchFamily="34" charset="0"/>
                </a:rPr>
                <a:t> CO</a:t>
              </a:r>
              <a:r>
                <a:rPr lang="en-US" sz="2300" b="1" baseline="-25000" dirty="0">
                  <a:solidFill>
                    <a:srgbClr val="000000"/>
                  </a:solidFill>
                  <a:latin typeface="Arial" pitchFamily="34" charset="0"/>
                </a:rPr>
                <a:t>2</a:t>
              </a:r>
              <a:r>
                <a:rPr lang="en-US" sz="2300" b="1" dirty="0">
                  <a:solidFill>
                    <a:srgbClr val="000000"/>
                  </a:solidFill>
                  <a:latin typeface="Arial" pitchFamily="34" charset="0"/>
                </a:rPr>
                <a:t> </a:t>
              </a:r>
              <a:r>
                <a:rPr lang="en-US" sz="2300" b="1" dirty="0" err="1">
                  <a:solidFill>
                    <a:srgbClr val="000000"/>
                  </a:solidFill>
                  <a:latin typeface="Arial" pitchFamily="34" charset="0"/>
                </a:rPr>
                <a:t>cao</a:t>
              </a:r>
              <a:endParaRPr lang="en-US" sz="2300" b="1" dirty="0">
                <a:solidFill>
                  <a:srgbClr val="000000"/>
                </a:solidFill>
                <a:latin typeface="Arial" pitchFamily="34" charset="0"/>
              </a:endParaRPr>
            </a:p>
          </p:txBody>
        </p:sp>
        <p:sp>
          <p:nvSpPr>
            <p:cNvPr id="25" name="TextBox 25"/>
            <p:cNvSpPr txBox="1"/>
            <p:nvPr/>
          </p:nvSpPr>
          <p:spPr>
            <a:xfrm>
              <a:off x="10259284" y="5592838"/>
              <a:ext cx="6404098" cy="2470292"/>
            </a:xfrm>
            <a:prstGeom prst="rect">
              <a:avLst/>
            </a:prstGeom>
          </p:spPr>
          <p:txBody>
            <a:bodyPr lIns="0" tIns="0" rIns="0" bIns="0" rtlCol="0" anchor="t">
              <a:spAutoFit/>
            </a:bodyPr>
            <a:lstStyle/>
            <a:p>
              <a:pPr algn="r">
                <a:lnSpc>
                  <a:spcPct val="120000"/>
                </a:lnSpc>
              </a:pPr>
              <a:r>
                <a:rPr lang="en-US" sz="2300" b="1" dirty="0">
                  <a:solidFill>
                    <a:srgbClr val="000000"/>
                  </a:solidFill>
                  <a:latin typeface="Arial" pitchFamily="34" charset="0"/>
                </a:rPr>
                <a:t>3. </a:t>
              </a:r>
              <a:r>
                <a:rPr lang="en-US" sz="2300" b="1" dirty="0" err="1">
                  <a:solidFill>
                    <a:srgbClr val="000000"/>
                  </a:solidFill>
                  <a:latin typeface="Arial" pitchFamily="34" charset="0"/>
                </a:rPr>
                <a:t>Bảo</a:t>
              </a:r>
              <a:r>
                <a:rPr lang="en-US" sz="2300" b="1" dirty="0">
                  <a:solidFill>
                    <a:srgbClr val="000000"/>
                  </a:solidFill>
                  <a:latin typeface="Arial" pitchFamily="34" charset="0"/>
                </a:rPr>
                <a:t> </a:t>
              </a:r>
              <a:r>
                <a:rPr lang="en-US" sz="2300" b="1" dirty="0" err="1">
                  <a:solidFill>
                    <a:srgbClr val="000000"/>
                  </a:solidFill>
                  <a:latin typeface="Arial" pitchFamily="34" charset="0"/>
                </a:rPr>
                <a:t>quản</a:t>
              </a:r>
              <a:r>
                <a:rPr lang="en-US" sz="2300" b="1" dirty="0">
                  <a:solidFill>
                    <a:srgbClr val="000000"/>
                  </a:solidFill>
                  <a:latin typeface="Arial" pitchFamily="34" charset="0"/>
                </a:rPr>
                <a:t> </a:t>
              </a:r>
            </a:p>
            <a:p>
              <a:pPr algn="r">
                <a:lnSpc>
                  <a:spcPct val="120000"/>
                </a:lnSpc>
              </a:pP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điều</a:t>
              </a:r>
              <a:r>
                <a:rPr lang="en-US" sz="2300" b="1" dirty="0">
                  <a:solidFill>
                    <a:srgbClr val="000000"/>
                  </a:solidFill>
                  <a:latin typeface="Arial" pitchFamily="34" charset="0"/>
                </a:rPr>
                <a:t> </a:t>
              </a:r>
              <a:r>
                <a:rPr lang="en-US" sz="2300" b="1" dirty="0" err="1">
                  <a:solidFill>
                    <a:srgbClr val="000000"/>
                  </a:solidFill>
                  <a:latin typeface="Arial" pitchFamily="34" charset="0"/>
                </a:rPr>
                <a:t>kiện</a:t>
              </a:r>
              <a:r>
                <a:rPr lang="en-US" sz="2300" b="1" dirty="0">
                  <a:solidFill>
                    <a:srgbClr val="000000"/>
                  </a:solidFill>
                  <a:latin typeface="Arial" pitchFamily="34" charset="0"/>
                </a:rPr>
                <a:t> </a:t>
              </a:r>
            </a:p>
            <a:p>
              <a:pPr algn="r">
                <a:lnSpc>
                  <a:spcPct val="120000"/>
                </a:lnSpc>
              </a:pPr>
              <a:r>
                <a:rPr lang="en-US" sz="2300" b="1" dirty="0" err="1">
                  <a:solidFill>
                    <a:srgbClr val="000000"/>
                  </a:solidFill>
                  <a:latin typeface="Arial" pitchFamily="34" charset="0"/>
                </a:rPr>
                <a:t>nồng</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khí</a:t>
              </a:r>
              <a:r>
                <a:rPr lang="en-US" sz="2300" b="1" dirty="0">
                  <a:solidFill>
                    <a:srgbClr val="000000"/>
                  </a:solidFill>
                  <a:latin typeface="Arial" pitchFamily="34" charset="0"/>
                </a:rPr>
                <a:t> O</a:t>
              </a:r>
              <a:r>
                <a:rPr lang="en-US" sz="2300" b="1" baseline="-25000" dirty="0">
                  <a:solidFill>
                    <a:srgbClr val="000000"/>
                  </a:solidFill>
                  <a:latin typeface="Arial" pitchFamily="34" charset="0"/>
                </a:rPr>
                <a:t>2</a:t>
              </a:r>
              <a:r>
                <a:rPr lang="en-US" sz="2300" b="1" dirty="0">
                  <a:solidFill>
                    <a:srgbClr val="000000"/>
                  </a:solidFill>
                  <a:latin typeface="Arial" pitchFamily="34" charset="0"/>
                </a:rPr>
                <a:t> </a:t>
              </a:r>
              <a:r>
                <a:rPr lang="en-US" sz="2300" b="1" dirty="0" err="1">
                  <a:solidFill>
                    <a:srgbClr val="000000"/>
                  </a:solidFill>
                  <a:latin typeface="Arial" pitchFamily="34" charset="0"/>
                </a:rPr>
                <a:t>thấp</a:t>
              </a:r>
              <a:endParaRPr lang="en-US" sz="2300" b="1" dirty="0">
                <a:solidFill>
                  <a:srgbClr val="000000"/>
                </a:solidFill>
                <a:latin typeface="Arial" pitchFamily="34" charset="0"/>
              </a:endParaRPr>
            </a:p>
          </p:txBody>
        </p:sp>
        <p:sp>
          <p:nvSpPr>
            <p:cNvPr id="26" name="TextBox 26"/>
            <p:cNvSpPr txBox="1"/>
            <p:nvPr/>
          </p:nvSpPr>
          <p:spPr>
            <a:xfrm>
              <a:off x="596995" y="423351"/>
              <a:ext cx="4921647" cy="861775"/>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1. Bảo quản lạnh</a:t>
              </a:r>
            </a:p>
          </p:txBody>
        </p:sp>
        <p:sp>
          <p:nvSpPr>
            <p:cNvPr id="27" name="TextBox 27"/>
            <p:cNvSpPr txBox="1"/>
            <p:nvPr/>
          </p:nvSpPr>
          <p:spPr>
            <a:xfrm>
              <a:off x="11852880" y="423351"/>
              <a:ext cx="4727773" cy="861775"/>
            </a:xfrm>
            <a:prstGeom prst="rect">
              <a:avLst/>
            </a:prstGeom>
          </p:spPr>
          <p:txBody>
            <a:bodyPr lIns="0" tIns="0" rIns="0" bIns="0" rtlCol="0" anchor="t">
              <a:spAutoFit/>
            </a:bodyPr>
            <a:lstStyle/>
            <a:p>
              <a:pPr algn="ctr">
                <a:lnSpc>
                  <a:spcPct val="120000"/>
                </a:lnSpc>
              </a:pPr>
              <a:r>
                <a:rPr lang="en-US" sz="2300" b="1">
                  <a:solidFill>
                    <a:srgbClr val="000000"/>
                  </a:solidFill>
                  <a:latin typeface="Arial" pitchFamily="34" charset="0"/>
                </a:rPr>
                <a:t>2. Bảo quản khô</a:t>
              </a:r>
            </a:p>
          </p:txBody>
        </p:sp>
      </p:grpSp>
      <p:pic>
        <p:nvPicPr>
          <p:cNvPr id="28" name="Picture 2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371600"/>
            <a:ext cx="10817582" cy="1258402"/>
            <a:chOff x="0" y="0"/>
            <a:chExt cx="21640800" cy="2516804"/>
          </a:xfrm>
        </p:grpSpPr>
        <p:grpSp>
          <p:nvGrpSpPr>
            <p:cNvPr id="8" name="Group 8"/>
            <p:cNvGrpSpPr/>
            <p:nvPr/>
          </p:nvGrpSpPr>
          <p:grpSpPr>
            <a:xfrm>
              <a:off x="0" y="0"/>
              <a:ext cx="21640800" cy="2516804"/>
              <a:chOff x="0" y="0"/>
              <a:chExt cx="4274726" cy="497147"/>
            </a:xfrm>
          </p:grpSpPr>
          <p:sp>
            <p:nvSpPr>
              <p:cNvPr id="9" name="Freeform 9"/>
              <p:cNvSpPr/>
              <p:nvPr/>
            </p:nvSpPr>
            <p:spPr>
              <a:xfrm>
                <a:off x="0" y="0"/>
                <a:ext cx="4274726" cy="497147"/>
              </a:xfrm>
              <a:custGeom>
                <a:avLst/>
                <a:gdLst/>
                <a:ahLst/>
                <a:cxnLst/>
                <a:rect l="l" t="t" r="r" b="b"/>
                <a:pathLst>
                  <a:path w="4274726" h="497147">
                    <a:moveTo>
                      <a:pt x="24327" y="0"/>
                    </a:moveTo>
                    <a:lnTo>
                      <a:pt x="4250399" y="0"/>
                    </a:lnTo>
                    <a:cubicBezTo>
                      <a:pt x="4263834" y="0"/>
                      <a:pt x="4274726" y="10891"/>
                      <a:pt x="4274726" y="24327"/>
                    </a:cubicBezTo>
                    <a:lnTo>
                      <a:pt x="4274726" y="472820"/>
                    </a:lnTo>
                    <a:cubicBezTo>
                      <a:pt x="4274726" y="479272"/>
                      <a:pt x="4272163" y="485459"/>
                      <a:pt x="4267601" y="490021"/>
                    </a:cubicBezTo>
                    <a:cubicBezTo>
                      <a:pt x="4263039" y="494584"/>
                      <a:pt x="4256851" y="497147"/>
                      <a:pt x="4250399" y="497147"/>
                    </a:cubicBezTo>
                    <a:lnTo>
                      <a:pt x="24327" y="497147"/>
                    </a:lnTo>
                    <a:cubicBezTo>
                      <a:pt x="10891" y="497147"/>
                      <a:pt x="0" y="486255"/>
                      <a:pt x="0" y="472820"/>
                    </a:cubicBezTo>
                    <a:lnTo>
                      <a:pt x="0" y="24327"/>
                    </a:lnTo>
                    <a:cubicBezTo>
                      <a:pt x="0" y="10891"/>
                      <a:pt x="10891" y="0"/>
                      <a:pt x="24327" y="0"/>
                    </a:cubicBezTo>
                    <a:close/>
                  </a:path>
                </a:pathLst>
              </a:custGeom>
              <a:solidFill>
                <a:srgbClr val="FFDE59"/>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754609" y="425496"/>
              <a:ext cx="20131583"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Vì sao có thể bảo quản lương thực, thực phẩm ở nồng độ khí carbon dioxide cao và nồng độ khí oxygen thấp?</a:t>
              </a:r>
            </a:p>
          </p:txBody>
        </p:sp>
      </p:grpSp>
      <p:grpSp>
        <p:nvGrpSpPr>
          <p:cNvPr id="13" name="Group 12"/>
          <p:cNvGrpSpPr/>
          <p:nvPr/>
        </p:nvGrpSpPr>
        <p:grpSpPr>
          <a:xfrm>
            <a:off x="685621" y="3429000"/>
            <a:ext cx="10817583" cy="2215991"/>
            <a:chOff x="685621" y="3733800"/>
            <a:chExt cx="10817583" cy="2215991"/>
          </a:xfrm>
        </p:grpSpPr>
        <p:sp>
          <p:nvSpPr>
            <p:cNvPr id="14" name="TextBox 12"/>
            <p:cNvSpPr txBox="1"/>
            <p:nvPr/>
          </p:nvSpPr>
          <p:spPr>
            <a:xfrm>
              <a:off x="1691866" y="3733800"/>
              <a:ext cx="9811338" cy="2215991"/>
            </a:xfrm>
            <a:prstGeom prst="rect">
              <a:avLst/>
            </a:prstGeom>
          </p:spPr>
          <p:txBody>
            <a:bodyPr wrap="square" lIns="0" tIns="0" rIns="0" bIns="0" rtlCol="0" anchor="t">
              <a:spAutoFit/>
            </a:bodyPr>
            <a:lstStyle/>
            <a:p>
              <a:pPr algn="just">
                <a:lnSpc>
                  <a:spcPct val="120000"/>
                </a:lnSpc>
              </a:pPr>
              <a:r>
                <a:rPr lang="vi-VN" sz="2400" b="1" dirty="0"/>
                <a:t>Chúng ta có thể bảo quản lương thực thực phẩm ở nồng độ khí carbon dioxide cao và nồng độ khí oxigen thấp vì khi tế bào hô hấp, lượng khí oxygen sẽ giảm, khí carbon dioxide sẽ tăng. Nồng độ khí carbon dioxide cao sẽ gây ức chế quá trình trao đổi chất làm hô hấp giảm. Nồng độ oxygen thấp cũng làm hô hấp giảm.</a:t>
              </a:r>
              <a:endParaRPr lang="en-US" sz="2400" b="1" dirty="0"/>
            </a:p>
          </p:txBody>
        </p:sp>
        <p:sp>
          <p:nvSpPr>
            <p:cNvPr id="15"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6" name="TextBox 12"/>
          <p:cNvSpPr txBox="1"/>
          <p:nvPr/>
        </p:nvSpPr>
        <p:spPr>
          <a:xfrm>
            <a:off x="691116" y="2853407"/>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438492"/>
            <a:ext cx="10870734" cy="1990508"/>
            <a:chOff x="0" y="0"/>
            <a:chExt cx="21747132" cy="3981016"/>
          </a:xfrm>
        </p:grpSpPr>
        <p:grpSp>
          <p:nvGrpSpPr>
            <p:cNvPr id="8" name="Group 8"/>
            <p:cNvGrpSpPr/>
            <p:nvPr/>
          </p:nvGrpSpPr>
          <p:grpSpPr>
            <a:xfrm>
              <a:off x="984675" y="961289"/>
              <a:ext cx="20762457" cy="3019727"/>
              <a:chOff x="0" y="0"/>
              <a:chExt cx="4583389" cy="666616"/>
            </a:xfrm>
          </p:grpSpPr>
          <p:sp>
            <p:nvSpPr>
              <p:cNvPr id="9" name="Freeform 9"/>
              <p:cNvSpPr/>
              <p:nvPr/>
            </p:nvSpPr>
            <p:spPr>
              <a:xfrm>
                <a:off x="0" y="0"/>
                <a:ext cx="4583389" cy="666616"/>
              </a:xfrm>
              <a:custGeom>
                <a:avLst/>
                <a:gdLst/>
                <a:ahLst/>
                <a:cxnLst/>
                <a:rect l="l" t="t" r="r" b="b"/>
                <a:pathLst>
                  <a:path w="4583389" h="666616">
                    <a:moveTo>
                      <a:pt x="0" y="0"/>
                    </a:moveTo>
                    <a:lnTo>
                      <a:pt x="4583389" y="0"/>
                    </a:lnTo>
                    <a:lnTo>
                      <a:pt x="4583389" y="666616"/>
                    </a:lnTo>
                    <a:lnTo>
                      <a:pt x="0" y="666616"/>
                    </a:lnTo>
                    <a:close/>
                  </a:path>
                </a:pathLst>
              </a:custGeom>
              <a:solidFill>
                <a:srgbClr val="237952">
                  <a:alpha val="69804"/>
                </a:srgbClr>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969350" cy="1922578"/>
            </a:xfrm>
            <a:prstGeom prst="rect">
              <a:avLst/>
            </a:prstGeom>
          </p:spPr>
        </p:pic>
        <p:sp>
          <p:nvSpPr>
            <p:cNvPr id="12" name="TextBox 12"/>
            <p:cNvSpPr txBox="1"/>
            <p:nvPr/>
          </p:nvSpPr>
          <p:spPr>
            <a:xfrm>
              <a:off x="1611100" y="1855904"/>
              <a:ext cx="19469099" cy="1698926"/>
            </a:xfrm>
            <a:prstGeom prst="rect">
              <a:avLst/>
            </a:prstGeom>
          </p:spPr>
          <p:txBody>
            <a:bodyPr lIns="0" tIns="0" rIns="0" bIns="0" rtlCol="0" anchor="t">
              <a:spAutoFit/>
            </a:bodyPr>
            <a:lstStyle/>
            <a:p>
              <a:pPr algn="just">
                <a:lnSpc>
                  <a:spcPct val="120000"/>
                </a:lnSpc>
                <a:spcBef>
                  <a:spcPct val="0"/>
                </a:spcBef>
              </a:pPr>
              <a:r>
                <a:rPr lang="en-US" sz="2300" b="1">
                  <a:solidFill>
                    <a:srgbClr val="FFFFFF"/>
                  </a:solidFill>
                  <a:latin typeface="Arial" pitchFamily="34" charset="0"/>
                </a:rPr>
                <a:t>Nêu các biện pháp bảo quản nông sản, thực phẩm, rau quả đang được áp dụng ở gia đình và địa phương em.</a:t>
              </a:r>
            </a:p>
          </p:txBody>
        </p:sp>
      </p:grpSp>
      <p:grpSp>
        <p:nvGrpSpPr>
          <p:cNvPr id="14" name="Group 13"/>
          <p:cNvGrpSpPr/>
          <p:nvPr/>
        </p:nvGrpSpPr>
        <p:grpSpPr>
          <a:xfrm>
            <a:off x="685621" y="4156993"/>
            <a:ext cx="10817583" cy="1297663"/>
            <a:chOff x="685621" y="3733800"/>
            <a:chExt cx="10817583" cy="1297663"/>
          </a:xfrm>
        </p:grpSpPr>
        <p:sp>
          <p:nvSpPr>
            <p:cNvPr id="15" name="TextBox 12"/>
            <p:cNvSpPr txBox="1"/>
            <p:nvPr/>
          </p:nvSpPr>
          <p:spPr>
            <a:xfrm>
              <a:off x="1691866" y="3733800"/>
              <a:ext cx="9811338" cy="1297663"/>
            </a:xfrm>
            <a:prstGeom prst="rect">
              <a:avLst/>
            </a:prstGeom>
          </p:spPr>
          <p:txBody>
            <a:bodyPr wrap="square" lIns="0" tIns="0" rIns="0" bIns="0" rtlCol="0" anchor="t">
              <a:spAutoFit/>
            </a:bodyPr>
            <a:lstStyle/>
            <a:p>
              <a:pPr algn="just">
                <a:lnSpc>
                  <a:spcPct val="120000"/>
                </a:lnSpc>
              </a:pPr>
              <a:r>
                <a:rPr lang="vi-VN" sz="2400" b="1"/>
                <a:t>Các biện pháp bảo quản lương thực, thực phẩm là: bảo quản lạnh</a:t>
              </a:r>
            </a:p>
            <a:p>
              <a:pPr algn="just">
                <a:lnSpc>
                  <a:spcPct val="120000"/>
                </a:lnSpc>
              </a:pPr>
              <a:r>
                <a:rPr lang="vi-VN" sz="2400" b="1"/>
                <a:t>bảo quản khô, bảo quản trong điều kiện hàm lượng khí oxygen thấp</a:t>
              </a:r>
              <a:r>
                <a:rPr lang="en-US" sz="2400" b="1"/>
                <a:t>,…</a:t>
              </a:r>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35814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1" y="1580373"/>
            <a:ext cx="10817584" cy="1274195"/>
            <a:chOff x="0" y="-66675"/>
            <a:chExt cx="21640802" cy="2548390"/>
          </a:xfrm>
        </p:grpSpPr>
        <p:grpSp>
          <p:nvGrpSpPr>
            <p:cNvPr id="8" name="Group 8"/>
            <p:cNvGrpSpPr/>
            <p:nvPr/>
          </p:nvGrpSpPr>
          <p:grpSpPr>
            <a:xfrm rot="5400000">
              <a:off x="-111635" y="397539"/>
              <a:ext cx="1786157" cy="1562888"/>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0" name="TextBox 10"/>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1982074" y="-66675"/>
              <a:ext cx="19658728" cy="2548390"/>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Trong điều kiện thiếu nước, hô hấp tế bào giảm nên quả và hạt khô có hô hấp ở mức tối thiểu. Do đó để bảo quản hạt giống cần phải phơi khô và cất giữ cẩn thận.</a:t>
              </a:r>
            </a:p>
          </p:txBody>
        </p:sp>
      </p:grpSp>
      <p:pic>
        <p:nvPicPr>
          <p:cNvPr id="12" name="Picture 12"/>
          <p:cNvPicPr>
            <a:picLocks noChangeAspect="1"/>
          </p:cNvPicPr>
          <p:nvPr/>
        </p:nvPicPr>
        <p:blipFill>
          <a:blip r:embed="rId4"/>
          <a:srcRect t="6418" b="6418"/>
          <a:stretch>
            <a:fillRect/>
          </a:stretch>
        </p:blipFill>
        <p:spPr>
          <a:xfrm>
            <a:off x="698318" y="3030372"/>
            <a:ext cx="5408791" cy="3141829"/>
          </a:xfrm>
          <a:prstGeom prst="rect">
            <a:avLst/>
          </a:prstGeom>
        </p:spPr>
      </p:pic>
      <p:pic>
        <p:nvPicPr>
          <p:cNvPr id="13" name="Picture 13"/>
          <p:cNvPicPr>
            <a:picLocks noChangeAspect="1"/>
          </p:cNvPicPr>
          <p:nvPr/>
        </p:nvPicPr>
        <p:blipFill>
          <a:blip r:embed="rId5"/>
          <a:srcRect t="4875" b="4875"/>
          <a:stretch>
            <a:fillRect/>
          </a:stretch>
        </p:blipFill>
        <p:spPr>
          <a:xfrm>
            <a:off x="6269542" y="3030372"/>
            <a:ext cx="5233662" cy="3141829"/>
          </a:xfrm>
          <a:prstGeom prst="rect">
            <a:avLst/>
          </a:prstGeom>
        </p:spPr>
      </p:pic>
      <p:sp>
        <p:nvSpPr>
          <p:cNvPr id="14" name="TextBox 14"/>
          <p:cNvSpPr txBox="1"/>
          <p:nvPr/>
        </p:nvSpPr>
        <p:spPr>
          <a:xfrm>
            <a:off x="4866504" y="6330950"/>
            <a:ext cx="2455818" cy="423193"/>
          </a:xfrm>
          <a:prstGeom prst="rect">
            <a:avLst/>
          </a:prstGeom>
        </p:spPr>
        <p:txBody>
          <a:bodyPr lIns="0" tIns="0" rIns="0" bIns="0" rtlCol="0" anchor="t">
            <a:spAutoFit/>
          </a:bodyPr>
          <a:lstStyle/>
          <a:p>
            <a:pPr algn="ctr">
              <a:lnSpc>
                <a:spcPts val="3266"/>
              </a:lnSpc>
              <a:spcBef>
                <a:spcPct val="0"/>
              </a:spcBef>
            </a:pPr>
            <a:r>
              <a:rPr lang="en-US" sz="2300" b="1">
                <a:solidFill>
                  <a:srgbClr val="000000"/>
                </a:solidFill>
                <a:latin typeface="Arial" pitchFamily="34" charset="0"/>
              </a:rPr>
              <a:t>Phơi thóc, ngô,...</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1" y="1727843"/>
            <a:ext cx="10817584" cy="893079"/>
            <a:chOff x="0" y="0"/>
            <a:chExt cx="21640802" cy="1786157"/>
          </a:xfrm>
        </p:grpSpPr>
        <p:grpSp>
          <p:nvGrpSpPr>
            <p:cNvPr id="8" name="Group 8"/>
            <p:cNvGrpSpPr/>
            <p:nvPr/>
          </p:nvGrpSpPr>
          <p:grpSpPr>
            <a:xfrm rot="5400000">
              <a:off x="-111635" y="111635"/>
              <a:ext cx="1786157" cy="1562888"/>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0" name="TextBox 10"/>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1982075" y="60171"/>
              <a:ext cx="19658727" cy="1723549"/>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Khi tế bào hô hấp, lượng khí oxygen sẽ giảm, khí carbon dioxide sẽ tăng lên</a:t>
              </a:r>
            </a:p>
          </p:txBody>
        </p:sp>
      </p:grpSp>
      <p:grpSp>
        <p:nvGrpSpPr>
          <p:cNvPr id="12" name="Group 12"/>
          <p:cNvGrpSpPr/>
          <p:nvPr/>
        </p:nvGrpSpPr>
        <p:grpSpPr>
          <a:xfrm>
            <a:off x="685621" y="3095829"/>
            <a:ext cx="10817584" cy="1274195"/>
            <a:chOff x="0" y="-66675"/>
            <a:chExt cx="21640802" cy="2548390"/>
          </a:xfrm>
        </p:grpSpPr>
        <p:grpSp>
          <p:nvGrpSpPr>
            <p:cNvPr id="13" name="Group 13"/>
            <p:cNvGrpSpPr/>
            <p:nvPr/>
          </p:nvGrpSpPr>
          <p:grpSpPr>
            <a:xfrm rot="5400000">
              <a:off x="-111635" y="351778"/>
              <a:ext cx="1786157" cy="1562888"/>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5" name="TextBox 15"/>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TextBox 16"/>
            <p:cNvSpPr txBox="1"/>
            <p:nvPr/>
          </p:nvSpPr>
          <p:spPr>
            <a:xfrm>
              <a:off x="1982074" y="-66675"/>
              <a:ext cx="19658728" cy="2548390"/>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Nồng độ carbon dioxide cao ức chế nhiều hoạt động trao đổi chất làm hô hấp giảm. Đây là lí do để bảo quản nhiều loại trái cây trong môi trường có nồng độ carbon dioxide cao.</a:t>
              </a:r>
            </a:p>
          </p:txBody>
        </p:sp>
      </p:grpSp>
      <p:grpSp>
        <p:nvGrpSpPr>
          <p:cNvPr id="17" name="Group 17"/>
          <p:cNvGrpSpPr/>
          <p:nvPr/>
        </p:nvGrpSpPr>
        <p:grpSpPr>
          <a:xfrm>
            <a:off x="685621" y="4954993"/>
            <a:ext cx="10817584" cy="893079"/>
            <a:chOff x="0" y="0"/>
            <a:chExt cx="21640802" cy="1786157"/>
          </a:xfrm>
        </p:grpSpPr>
        <p:grpSp>
          <p:nvGrpSpPr>
            <p:cNvPr id="18" name="Group 18"/>
            <p:cNvGrpSpPr/>
            <p:nvPr/>
          </p:nvGrpSpPr>
          <p:grpSpPr>
            <a:xfrm rot="5400000">
              <a:off x="-111635" y="111635"/>
              <a:ext cx="1786157" cy="1562888"/>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20" name="TextBox 20"/>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1" name="TextBox 21"/>
            <p:cNvSpPr txBox="1"/>
            <p:nvPr/>
          </p:nvSpPr>
          <p:spPr>
            <a:xfrm>
              <a:off x="1982074" y="60172"/>
              <a:ext cx="19658728"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Nồng độ oxygen thấp, quá trình hô hấp tế bào giảm. Trong số các biện pháp trên, tùy theo đối tượng mà chọn biện pháp phù hợp</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1" y="1639065"/>
            <a:ext cx="10817584" cy="893079"/>
            <a:chOff x="0" y="0"/>
            <a:chExt cx="21640802" cy="1786157"/>
          </a:xfrm>
        </p:grpSpPr>
        <p:grpSp>
          <p:nvGrpSpPr>
            <p:cNvPr id="8" name="Group 8"/>
            <p:cNvGrpSpPr/>
            <p:nvPr/>
          </p:nvGrpSpPr>
          <p:grpSpPr>
            <a:xfrm rot="5400000">
              <a:off x="-111635" y="111635"/>
              <a:ext cx="1786157" cy="1562888"/>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0" name="TextBox 10"/>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1982074" y="60172"/>
              <a:ext cx="19658728"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Trong sản xuất nông nghiệp cần có biện pháp luôn giữ cho đất tơi xốp thoáng khí.</a:t>
              </a:r>
            </a:p>
          </p:txBody>
        </p:sp>
      </p:grpSp>
      <p:pic>
        <p:nvPicPr>
          <p:cNvPr id="12" name="Picture 12"/>
          <p:cNvPicPr>
            <a:picLocks noChangeAspect="1"/>
          </p:cNvPicPr>
          <p:nvPr/>
        </p:nvPicPr>
        <p:blipFill>
          <a:blip r:embed="rId4"/>
          <a:srcRect/>
          <a:stretch>
            <a:fillRect/>
          </a:stretch>
        </p:blipFill>
        <p:spPr>
          <a:xfrm>
            <a:off x="467298" y="2928292"/>
            <a:ext cx="5627115" cy="3750042"/>
          </a:xfrm>
          <a:prstGeom prst="rect">
            <a:avLst/>
          </a:prstGeom>
        </p:spPr>
      </p:pic>
      <p:pic>
        <p:nvPicPr>
          <p:cNvPr id="13" name="Picture 13"/>
          <p:cNvPicPr>
            <a:picLocks noChangeAspect="1"/>
          </p:cNvPicPr>
          <p:nvPr/>
        </p:nvPicPr>
        <p:blipFill>
          <a:blip r:embed="rId5"/>
          <a:srcRect l="3452" r="3452"/>
          <a:stretch>
            <a:fillRect/>
          </a:stretch>
        </p:blipFill>
        <p:spPr>
          <a:xfrm>
            <a:off x="6284277" y="2928292"/>
            <a:ext cx="5218927" cy="375004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1" y="1639065"/>
            <a:ext cx="10817584" cy="893079"/>
            <a:chOff x="0" y="0"/>
            <a:chExt cx="21640802" cy="1786157"/>
          </a:xfrm>
        </p:grpSpPr>
        <p:grpSp>
          <p:nvGrpSpPr>
            <p:cNvPr id="8" name="Group 8"/>
            <p:cNvGrpSpPr/>
            <p:nvPr/>
          </p:nvGrpSpPr>
          <p:grpSpPr>
            <a:xfrm rot="5400000">
              <a:off x="-111635" y="111635"/>
              <a:ext cx="1786157" cy="1562888"/>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0" name="TextBox 10"/>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1982074" y="60172"/>
              <a:ext cx="19658728"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Khi lao động hoặc chơi thể thao, cần chú ý tính vừa sức, tránh thiếu oxygen gây chuột rút,...</a:t>
              </a:r>
            </a:p>
          </p:txBody>
        </p:sp>
      </p:grpSp>
      <p:pic>
        <p:nvPicPr>
          <p:cNvPr id="12" name="Picture 12"/>
          <p:cNvPicPr>
            <a:picLocks noChangeAspect="1"/>
          </p:cNvPicPr>
          <p:nvPr/>
        </p:nvPicPr>
        <p:blipFill>
          <a:blip r:embed="rId4"/>
          <a:srcRect l="2347" r="2347"/>
          <a:stretch>
            <a:fillRect/>
          </a:stretch>
        </p:blipFill>
        <p:spPr>
          <a:xfrm>
            <a:off x="685621" y="2744396"/>
            <a:ext cx="5408791" cy="3782101"/>
          </a:xfrm>
          <a:prstGeom prst="rect">
            <a:avLst/>
          </a:prstGeom>
        </p:spPr>
      </p:pic>
      <p:pic>
        <p:nvPicPr>
          <p:cNvPr id="13" name="Picture 13"/>
          <p:cNvPicPr>
            <a:picLocks noChangeAspect="1"/>
          </p:cNvPicPr>
          <p:nvPr/>
        </p:nvPicPr>
        <p:blipFill>
          <a:blip r:embed="rId5"/>
          <a:srcRect l="3070" r="3070"/>
          <a:stretch>
            <a:fillRect/>
          </a:stretch>
        </p:blipFill>
        <p:spPr>
          <a:xfrm>
            <a:off x="6295897" y="2744396"/>
            <a:ext cx="5326722" cy="378210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334920"/>
            <a:ext cx="10817582" cy="1491493"/>
            <a:chOff x="0" y="0"/>
            <a:chExt cx="21640800" cy="2982985"/>
          </a:xfrm>
        </p:grpSpPr>
        <p:grpSp>
          <p:nvGrpSpPr>
            <p:cNvPr id="8" name="Group 8"/>
            <p:cNvGrpSpPr/>
            <p:nvPr/>
          </p:nvGrpSpPr>
          <p:grpSpPr>
            <a:xfrm>
              <a:off x="815061" y="554958"/>
              <a:ext cx="20825739" cy="2428027"/>
              <a:chOff x="0" y="0"/>
              <a:chExt cx="4113726" cy="479610"/>
            </a:xfrm>
          </p:grpSpPr>
          <p:sp>
            <p:nvSpPr>
              <p:cNvPr id="9" name="Freeform 9"/>
              <p:cNvSpPr/>
              <p:nvPr/>
            </p:nvSpPr>
            <p:spPr>
              <a:xfrm>
                <a:off x="0" y="0"/>
                <a:ext cx="4113726" cy="479610"/>
              </a:xfrm>
              <a:custGeom>
                <a:avLst/>
                <a:gdLst/>
                <a:ahLst/>
                <a:cxnLst/>
                <a:rect l="l" t="t" r="r" b="b"/>
                <a:pathLst>
                  <a:path w="4113726" h="479610">
                    <a:moveTo>
                      <a:pt x="0" y="0"/>
                    </a:moveTo>
                    <a:lnTo>
                      <a:pt x="4113726" y="0"/>
                    </a:lnTo>
                    <a:lnTo>
                      <a:pt x="4113726" y="479610"/>
                    </a:lnTo>
                    <a:lnTo>
                      <a:pt x="0" y="479610"/>
                    </a:lnTo>
                    <a:close/>
                  </a:path>
                </a:pathLst>
              </a:custGeom>
              <a:solidFill>
                <a:srgbClr val="D2C7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2" name="TextBox 12"/>
            <p:cNvSpPr txBox="1"/>
            <p:nvPr/>
          </p:nvSpPr>
          <p:spPr>
            <a:xfrm>
              <a:off x="1706322" y="1002866"/>
              <a:ext cx="19283742"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Vì sao có thể giữ được các loại thực phẩm (thịt, cá, các loại hạt,...) lâu ngày trong túi hút chân không?</a:t>
              </a:r>
            </a:p>
          </p:txBody>
        </p:sp>
      </p:grpSp>
      <p:grpSp>
        <p:nvGrpSpPr>
          <p:cNvPr id="14" name="Group 13"/>
          <p:cNvGrpSpPr/>
          <p:nvPr/>
        </p:nvGrpSpPr>
        <p:grpSpPr>
          <a:xfrm>
            <a:off x="685621" y="3616404"/>
            <a:ext cx="10817583" cy="3070456"/>
            <a:chOff x="685621" y="3733800"/>
            <a:chExt cx="10817583" cy="3070456"/>
          </a:xfrm>
        </p:grpSpPr>
        <p:sp>
          <p:nvSpPr>
            <p:cNvPr id="15" name="TextBox 12"/>
            <p:cNvSpPr txBox="1"/>
            <p:nvPr/>
          </p:nvSpPr>
          <p:spPr>
            <a:xfrm>
              <a:off x="1691866" y="3733800"/>
              <a:ext cx="9811338" cy="3070456"/>
            </a:xfrm>
            <a:prstGeom prst="rect">
              <a:avLst/>
            </a:prstGeom>
          </p:spPr>
          <p:txBody>
            <a:bodyPr wrap="square" lIns="0" tIns="0" rIns="0" bIns="0" rtlCol="0" anchor="t">
              <a:spAutoFit/>
            </a:bodyPr>
            <a:lstStyle/>
            <a:p>
              <a:pPr algn="just">
                <a:lnSpc>
                  <a:spcPct val="120000"/>
                </a:lnSpc>
              </a:pPr>
              <a:r>
                <a:rPr lang="vi-VN" sz="2400" b="1"/>
                <a:t>Các loại thực phẩm như thịt, cá, các loại hạt... giữ được lâu ngày trong túi chân không vì khi hút chân không hút thực phẩm của mình, bạn loại bỏ gần như toàn bộ không khí khỏi túi. Một khi không khí bị loại bỏ, nấm mốc và một số vi khuẩn sẽ không thể sống hoặc phát triển. Tuy nhiên, theo thời gian, thực phẩm bạn bảo quản có thể bị hỏng nếu không được bảo quản lạnh hoặc đông lạnh.</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3040811"/>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334920"/>
            <a:ext cx="10817582" cy="1202965"/>
            <a:chOff x="0" y="0"/>
            <a:chExt cx="21640800" cy="2405931"/>
          </a:xfrm>
        </p:grpSpPr>
        <p:grpSp>
          <p:nvGrpSpPr>
            <p:cNvPr id="8" name="Group 8"/>
            <p:cNvGrpSpPr/>
            <p:nvPr/>
          </p:nvGrpSpPr>
          <p:grpSpPr>
            <a:xfrm>
              <a:off x="815061" y="554958"/>
              <a:ext cx="20825739" cy="1850973"/>
              <a:chOff x="0" y="0"/>
              <a:chExt cx="4113726" cy="365624"/>
            </a:xfrm>
          </p:grpSpPr>
          <p:sp>
            <p:nvSpPr>
              <p:cNvPr id="9" name="Freeform 9"/>
              <p:cNvSpPr/>
              <p:nvPr/>
            </p:nvSpPr>
            <p:spPr>
              <a:xfrm>
                <a:off x="0" y="0"/>
                <a:ext cx="4113726" cy="365624"/>
              </a:xfrm>
              <a:custGeom>
                <a:avLst/>
                <a:gdLst/>
                <a:ahLst/>
                <a:cxnLst/>
                <a:rect l="l" t="t" r="r" b="b"/>
                <a:pathLst>
                  <a:path w="4113726" h="365624">
                    <a:moveTo>
                      <a:pt x="0" y="0"/>
                    </a:moveTo>
                    <a:lnTo>
                      <a:pt x="4113726" y="0"/>
                    </a:lnTo>
                    <a:lnTo>
                      <a:pt x="4113726" y="365624"/>
                    </a:lnTo>
                    <a:lnTo>
                      <a:pt x="0" y="365624"/>
                    </a:lnTo>
                    <a:close/>
                  </a:path>
                </a:pathLst>
              </a:custGeom>
              <a:solidFill>
                <a:srgbClr val="D2C7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2" name="TextBox 12"/>
            <p:cNvSpPr txBox="1"/>
            <p:nvPr/>
          </p:nvSpPr>
          <p:spPr>
            <a:xfrm>
              <a:off x="1706322" y="1002864"/>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Vì sao ta không để rau quả trong ngăn đá của tủ lạnh?</a:t>
              </a:r>
            </a:p>
          </p:txBody>
        </p:sp>
      </p:grpSp>
      <p:grpSp>
        <p:nvGrpSpPr>
          <p:cNvPr id="14" name="Group 13"/>
          <p:cNvGrpSpPr/>
          <p:nvPr/>
        </p:nvGrpSpPr>
        <p:grpSpPr>
          <a:xfrm>
            <a:off x="685621" y="3242593"/>
            <a:ext cx="10817583" cy="2184059"/>
            <a:chOff x="685621" y="3733800"/>
            <a:chExt cx="10817583" cy="2184059"/>
          </a:xfrm>
        </p:grpSpPr>
        <p:sp>
          <p:nvSpPr>
            <p:cNvPr id="15" name="TextBox 12"/>
            <p:cNvSpPr txBox="1"/>
            <p:nvPr/>
          </p:nvSpPr>
          <p:spPr>
            <a:xfrm>
              <a:off x="1691866" y="3733800"/>
              <a:ext cx="9811338" cy="2184059"/>
            </a:xfrm>
            <a:prstGeom prst="rect">
              <a:avLst/>
            </a:prstGeom>
          </p:spPr>
          <p:txBody>
            <a:bodyPr wrap="square" lIns="0" tIns="0" rIns="0" bIns="0" rtlCol="0" anchor="t">
              <a:spAutoFit/>
            </a:bodyPr>
            <a:lstStyle/>
            <a:p>
              <a:pPr algn="just">
                <a:lnSpc>
                  <a:spcPct val="120000"/>
                </a:lnSpc>
              </a:pPr>
              <a:r>
                <a:rPr lang="vi-VN" sz="2400" b="1"/>
                <a:t>Không để rau quả trên ngăn đá của tủ lạnh là vì: Trong rau quả đều chứa một hàm lượng nước (khá nhiều) nhất định. Nếu để vào ngăn đá, nước sẽ đóng băng, khi nước đóng băng làm tế bào to ra sẽ phá vỡ các bào quan, làm hỏng tế bào và làm cho rau quả chóng bị hỏng. </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26670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334920"/>
            <a:ext cx="10817582" cy="1202965"/>
            <a:chOff x="0" y="0"/>
            <a:chExt cx="21640800" cy="2405931"/>
          </a:xfrm>
        </p:grpSpPr>
        <p:grpSp>
          <p:nvGrpSpPr>
            <p:cNvPr id="8" name="Group 8"/>
            <p:cNvGrpSpPr/>
            <p:nvPr/>
          </p:nvGrpSpPr>
          <p:grpSpPr>
            <a:xfrm>
              <a:off x="815061" y="554958"/>
              <a:ext cx="20825739" cy="1850973"/>
              <a:chOff x="0" y="0"/>
              <a:chExt cx="4113726" cy="365624"/>
            </a:xfrm>
          </p:grpSpPr>
          <p:sp>
            <p:nvSpPr>
              <p:cNvPr id="9" name="Freeform 9"/>
              <p:cNvSpPr/>
              <p:nvPr/>
            </p:nvSpPr>
            <p:spPr>
              <a:xfrm>
                <a:off x="0" y="0"/>
                <a:ext cx="4113726" cy="365624"/>
              </a:xfrm>
              <a:custGeom>
                <a:avLst/>
                <a:gdLst/>
                <a:ahLst/>
                <a:cxnLst/>
                <a:rect l="l" t="t" r="r" b="b"/>
                <a:pathLst>
                  <a:path w="4113726" h="365624">
                    <a:moveTo>
                      <a:pt x="0" y="0"/>
                    </a:moveTo>
                    <a:lnTo>
                      <a:pt x="4113726" y="0"/>
                    </a:lnTo>
                    <a:lnTo>
                      <a:pt x="4113726" y="365624"/>
                    </a:lnTo>
                    <a:lnTo>
                      <a:pt x="0" y="365624"/>
                    </a:lnTo>
                    <a:close/>
                  </a:path>
                </a:pathLst>
              </a:custGeom>
              <a:solidFill>
                <a:srgbClr val="D2C7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2" name="TextBox 12"/>
            <p:cNvSpPr txBox="1"/>
            <p:nvPr/>
          </p:nvSpPr>
          <p:spPr>
            <a:xfrm>
              <a:off x="1706322" y="1002864"/>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Muốn bảo quản rau, củ, quả tươi lâu ta phải làm như thế nào?</a:t>
              </a:r>
            </a:p>
          </p:txBody>
        </p:sp>
      </p:grpSp>
      <p:grpSp>
        <p:nvGrpSpPr>
          <p:cNvPr id="14" name="Group 13"/>
          <p:cNvGrpSpPr/>
          <p:nvPr/>
        </p:nvGrpSpPr>
        <p:grpSpPr>
          <a:xfrm>
            <a:off x="685621" y="3242593"/>
            <a:ext cx="10817583" cy="2184059"/>
            <a:chOff x="685621" y="3733800"/>
            <a:chExt cx="10817583" cy="2184059"/>
          </a:xfrm>
        </p:grpSpPr>
        <p:sp>
          <p:nvSpPr>
            <p:cNvPr id="15" name="TextBox 12"/>
            <p:cNvSpPr txBox="1"/>
            <p:nvPr/>
          </p:nvSpPr>
          <p:spPr>
            <a:xfrm>
              <a:off x="1691866" y="3733800"/>
              <a:ext cx="9811338" cy="2184059"/>
            </a:xfrm>
            <a:prstGeom prst="rect">
              <a:avLst/>
            </a:prstGeom>
          </p:spPr>
          <p:txBody>
            <a:bodyPr wrap="square" lIns="0" tIns="0" rIns="0" bIns="0" rtlCol="0" anchor="t">
              <a:spAutoFit/>
            </a:bodyPr>
            <a:lstStyle/>
            <a:p>
              <a:pPr>
                <a:lnSpc>
                  <a:spcPct val="120000"/>
                </a:lnSpc>
              </a:pPr>
              <a:r>
                <a:rPr lang="vi-VN" sz="2400" b="1"/>
                <a:t>Cách bảo quản rau trong tủ lạnh:</a:t>
              </a:r>
            </a:p>
            <a:p>
              <a:pPr>
                <a:lnSpc>
                  <a:spcPct val="120000"/>
                </a:lnSpc>
              </a:pPr>
              <a:r>
                <a:rPr lang="vi-VN" sz="2400" b="1"/>
                <a:t>- Loại bỏ phần hư hỏng, giập nát trước khi cho vào tủ lạnh</a:t>
              </a:r>
            </a:p>
            <a:p>
              <a:pPr>
                <a:lnSpc>
                  <a:spcPct val="120000"/>
                </a:lnSpc>
              </a:pPr>
              <a:r>
                <a:rPr lang="vi-VN" sz="2400" b="1"/>
                <a:t>- Không nên rửa rau củ trước khi cho vào tủ lạnh</a:t>
              </a:r>
            </a:p>
            <a:p>
              <a:pPr>
                <a:lnSpc>
                  <a:spcPct val="120000"/>
                </a:lnSpc>
              </a:pPr>
              <a:r>
                <a:rPr lang="vi-VN" sz="2400" b="1"/>
                <a:t>- Không cắt nhỏ rau củ trước khi cho vào tủ lạnh</a:t>
              </a:r>
            </a:p>
            <a:p>
              <a:pPr>
                <a:lnSpc>
                  <a:spcPct val="120000"/>
                </a:lnSpc>
              </a:pPr>
              <a:r>
                <a:rPr lang="vi-VN" sz="2400" b="1"/>
                <a:t>- Sử dụng túi, hộp nhựa chuyên dụng để đựng rau củ,...</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26670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2188825" cy="6858000"/>
          </a:xfrm>
          <a:prstGeom prst="rect">
            <a:avLst/>
          </a:prstGeom>
        </p:spPr>
      </p:pic>
      <p:sp>
        <p:nvSpPr>
          <p:cNvPr id="3" name="TextBox 3"/>
          <p:cNvSpPr txBox="1"/>
          <p:nvPr/>
        </p:nvSpPr>
        <p:spPr>
          <a:xfrm>
            <a:off x="685622" y="584200"/>
            <a:ext cx="7008990" cy="801694"/>
          </a:xfrm>
          <a:prstGeom prst="rect">
            <a:avLst/>
          </a:prstGeom>
        </p:spPr>
        <p:txBody>
          <a:bodyPr wrap="square" lIns="0" tIns="0" rIns="0" bIns="0" rtlCol="0" anchor="t">
            <a:spAutoFit/>
          </a:bodyPr>
          <a:lstStyle/>
          <a:p>
            <a:pPr algn="ctr">
              <a:lnSpc>
                <a:spcPts val="6998"/>
              </a:lnSpc>
            </a:pPr>
            <a:r>
              <a:rPr lang="en-US" sz="4400" b="1" dirty="0" err="1">
                <a:solidFill>
                  <a:srgbClr val="FFFFFF"/>
                </a:solidFill>
                <a:latin typeface="Arial" pitchFamily="34" charset="0"/>
              </a:rPr>
              <a:t>Tiết</a:t>
            </a:r>
            <a:r>
              <a:rPr lang="en-US" sz="4400" b="1" dirty="0">
                <a:solidFill>
                  <a:srgbClr val="FFFFFF"/>
                </a:solidFill>
                <a:latin typeface="Arial" pitchFamily="34" charset="0"/>
              </a:rPr>
              <a:t> </a:t>
            </a:r>
            <a:r>
              <a:rPr lang="en-US" sz="4400" b="1">
                <a:solidFill>
                  <a:srgbClr val="FFFFFF"/>
                </a:solidFill>
                <a:latin typeface="Arial" pitchFamily="34" charset="0"/>
              </a:rPr>
              <a:t>96 – 97: Bài</a:t>
            </a:r>
            <a:r>
              <a:rPr lang="en-US" sz="4400" b="1" dirty="0">
                <a:solidFill>
                  <a:srgbClr val="FFFFFF"/>
                </a:solidFill>
                <a:latin typeface="Arial" pitchFamily="34" charset="0"/>
              </a:rPr>
              <a:t> 22</a:t>
            </a:r>
          </a:p>
        </p:txBody>
      </p:sp>
      <p:grpSp>
        <p:nvGrpSpPr>
          <p:cNvPr id="4" name="Group 4"/>
          <p:cNvGrpSpPr/>
          <p:nvPr/>
        </p:nvGrpSpPr>
        <p:grpSpPr>
          <a:xfrm>
            <a:off x="685622" y="1605017"/>
            <a:ext cx="10817582" cy="3843673"/>
            <a:chOff x="0" y="0"/>
            <a:chExt cx="21640800" cy="7687345"/>
          </a:xfrm>
        </p:grpSpPr>
        <p:grpSp>
          <p:nvGrpSpPr>
            <p:cNvPr id="5" name="Group 5"/>
            <p:cNvGrpSpPr/>
            <p:nvPr/>
          </p:nvGrpSpPr>
          <p:grpSpPr>
            <a:xfrm>
              <a:off x="0" y="0"/>
              <a:ext cx="21640800" cy="7687345"/>
              <a:chOff x="0" y="0"/>
              <a:chExt cx="4274726" cy="1518488"/>
            </a:xfrm>
          </p:grpSpPr>
          <p:sp>
            <p:nvSpPr>
              <p:cNvPr id="6" name="Freeform 6"/>
              <p:cNvSpPr/>
              <p:nvPr/>
            </p:nvSpPr>
            <p:spPr>
              <a:xfrm>
                <a:off x="0" y="0"/>
                <a:ext cx="4274726" cy="1518488"/>
              </a:xfrm>
              <a:custGeom>
                <a:avLst/>
                <a:gdLst/>
                <a:ahLst/>
                <a:cxnLst/>
                <a:rect l="l" t="t" r="r" b="b"/>
                <a:pathLst>
                  <a:path w="4274726" h="1518488">
                    <a:moveTo>
                      <a:pt x="0" y="0"/>
                    </a:moveTo>
                    <a:lnTo>
                      <a:pt x="4274726" y="0"/>
                    </a:lnTo>
                    <a:lnTo>
                      <a:pt x="4274726" y="1518488"/>
                    </a:lnTo>
                    <a:lnTo>
                      <a:pt x="0" y="1518488"/>
                    </a:lnTo>
                    <a:close/>
                  </a:path>
                </a:pathLst>
              </a:custGeom>
              <a:solidFill>
                <a:srgbClr val="05665C"/>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8" name="Picture 8"/>
            <p:cNvPicPr>
              <a:picLocks noChangeAspect="1"/>
            </p:cNvPicPr>
            <p:nvPr/>
          </p:nvPicPr>
          <p:blipFill>
            <a:blip r:embed="rId3">
              <a:alphaModFix amt="32999"/>
            </a:blip>
            <a:srcRect l="12375" t="39391" r="8822" b="18673"/>
            <a:stretch>
              <a:fillRect/>
            </a:stretch>
          </p:blipFill>
          <p:spPr>
            <a:xfrm>
              <a:off x="0" y="0"/>
              <a:ext cx="21640800" cy="7687345"/>
            </a:xfrm>
            <a:prstGeom prst="rect">
              <a:avLst/>
            </a:prstGeom>
          </p:spPr>
        </p:pic>
        <p:sp>
          <p:nvSpPr>
            <p:cNvPr id="9" name="TextBox 9"/>
            <p:cNvSpPr txBox="1"/>
            <p:nvPr/>
          </p:nvSpPr>
          <p:spPr>
            <a:xfrm>
              <a:off x="0" y="1700548"/>
              <a:ext cx="21640800" cy="4431981"/>
            </a:xfrm>
            <a:prstGeom prst="rect">
              <a:avLst/>
            </a:prstGeom>
          </p:spPr>
          <p:txBody>
            <a:bodyPr wrap="square" lIns="0" tIns="0" rIns="0" bIns="0" rtlCol="0" anchor="t">
              <a:spAutoFit/>
            </a:bodyPr>
            <a:lstStyle/>
            <a:p>
              <a:pPr algn="ctr">
                <a:lnSpc>
                  <a:spcPct val="120000"/>
                </a:lnSpc>
              </a:pPr>
              <a:r>
                <a:rPr lang="en-US" sz="6000" b="1">
                  <a:solidFill>
                    <a:srgbClr val="FFFFFF"/>
                  </a:solidFill>
                  <a:latin typeface="Arial" pitchFamily="34" charset="0"/>
                </a:rPr>
                <a:t>CÁC YẾU TỐ ẢNH HƯỞNG </a:t>
              </a:r>
            </a:p>
            <a:p>
              <a:pPr algn="ctr">
                <a:lnSpc>
                  <a:spcPct val="120000"/>
                </a:lnSpc>
              </a:pPr>
              <a:r>
                <a:rPr lang="en-US" sz="6000" b="1">
                  <a:solidFill>
                    <a:srgbClr val="FFFFFF"/>
                  </a:solidFill>
                  <a:latin typeface="Arial" pitchFamily="34" charset="0"/>
                </a:rPr>
                <a:t>ĐẾN HÔ HẤP TẾ BÀO</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39733" y="-4111551"/>
            <a:ext cx="1671637" cy="8935332"/>
            <a:chOff x="0" y="0"/>
            <a:chExt cx="660400" cy="3530927"/>
          </a:xfrm>
        </p:grpSpPr>
        <p:sp>
          <p:nvSpPr>
            <p:cNvPr id="3" name="Freeform 3"/>
            <p:cNvSpPr/>
            <p:nvPr/>
          </p:nvSpPr>
          <p:spPr>
            <a:xfrm>
              <a:off x="0" y="0"/>
              <a:ext cx="660400" cy="3530927"/>
            </a:xfrm>
            <a:custGeom>
              <a:avLst/>
              <a:gdLst/>
              <a:ahLst/>
              <a:cxnLst/>
              <a:rect l="l" t="t" r="r" b="b"/>
              <a:pathLst>
                <a:path w="660400" h="353092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9"/>
                  </a:cubicBezTo>
                  <a:lnTo>
                    <a:pt x="660400" y="3530927"/>
                  </a:lnTo>
                  <a:lnTo>
                    <a:pt x="0" y="3530927"/>
                  </a:lnTo>
                  <a:lnTo>
                    <a:pt x="0" y="391211"/>
                  </a:lnTo>
                  <a:cubicBezTo>
                    <a:pt x="1782" y="185660"/>
                    <a:pt x="93019" y="64045"/>
                    <a:pt x="220252" y="19070"/>
                  </a:cubicBezTo>
                  <a:close/>
                </a:path>
              </a:pathLst>
            </a:custGeom>
            <a:solidFill>
              <a:srgbClr val="C9E265"/>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TextBox 5"/>
          <p:cNvSpPr txBox="1"/>
          <p:nvPr/>
        </p:nvSpPr>
        <p:spPr>
          <a:xfrm>
            <a:off x="685621" y="464609"/>
            <a:ext cx="7795955"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II. VẬN DỤNG HÔ HẤP TẾ BÀO TRONG THỰC TIỄN</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0896" y="-2878700"/>
            <a:ext cx="4157929" cy="4070633"/>
          </a:xfrm>
          <a:prstGeom prst="rect">
            <a:avLst/>
          </a:prstGeom>
        </p:spPr>
      </p:pic>
      <p:grpSp>
        <p:nvGrpSpPr>
          <p:cNvPr id="7" name="Group 7"/>
          <p:cNvGrpSpPr/>
          <p:nvPr/>
        </p:nvGrpSpPr>
        <p:grpSpPr>
          <a:xfrm>
            <a:off x="685622" y="1334920"/>
            <a:ext cx="10817582" cy="1202965"/>
            <a:chOff x="0" y="0"/>
            <a:chExt cx="21640800" cy="2405931"/>
          </a:xfrm>
        </p:grpSpPr>
        <p:grpSp>
          <p:nvGrpSpPr>
            <p:cNvPr id="8" name="Group 8"/>
            <p:cNvGrpSpPr/>
            <p:nvPr/>
          </p:nvGrpSpPr>
          <p:grpSpPr>
            <a:xfrm>
              <a:off x="815061" y="554958"/>
              <a:ext cx="20825739" cy="1850973"/>
              <a:chOff x="0" y="0"/>
              <a:chExt cx="4113726" cy="365624"/>
            </a:xfrm>
          </p:grpSpPr>
          <p:sp>
            <p:nvSpPr>
              <p:cNvPr id="9" name="Freeform 9"/>
              <p:cNvSpPr/>
              <p:nvPr/>
            </p:nvSpPr>
            <p:spPr>
              <a:xfrm>
                <a:off x="0" y="0"/>
                <a:ext cx="4113726" cy="365624"/>
              </a:xfrm>
              <a:custGeom>
                <a:avLst/>
                <a:gdLst/>
                <a:ahLst/>
                <a:cxnLst/>
                <a:rect l="l" t="t" r="r" b="b"/>
                <a:pathLst>
                  <a:path w="4113726" h="365624">
                    <a:moveTo>
                      <a:pt x="0" y="0"/>
                    </a:moveTo>
                    <a:lnTo>
                      <a:pt x="4113726" y="0"/>
                    </a:lnTo>
                    <a:lnTo>
                      <a:pt x="4113726" y="365624"/>
                    </a:lnTo>
                    <a:lnTo>
                      <a:pt x="0" y="365624"/>
                    </a:lnTo>
                    <a:close/>
                  </a:path>
                </a:pathLst>
              </a:custGeom>
              <a:solidFill>
                <a:srgbClr val="D2C7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2" name="TextBox 12"/>
            <p:cNvSpPr txBox="1"/>
            <p:nvPr/>
          </p:nvSpPr>
          <p:spPr>
            <a:xfrm>
              <a:off x="1706322" y="1002864"/>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Muốn bảo quản lạc (đậu phộng) ta phải làm thế nào?</a:t>
              </a:r>
            </a:p>
          </p:txBody>
        </p:sp>
      </p:grpSp>
      <p:grpSp>
        <p:nvGrpSpPr>
          <p:cNvPr id="14" name="Group 13"/>
          <p:cNvGrpSpPr/>
          <p:nvPr/>
        </p:nvGrpSpPr>
        <p:grpSpPr>
          <a:xfrm>
            <a:off x="685621" y="3242593"/>
            <a:ext cx="10817583" cy="1740861"/>
            <a:chOff x="685621" y="3733800"/>
            <a:chExt cx="10817583" cy="1740861"/>
          </a:xfrm>
        </p:grpSpPr>
        <p:sp>
          <p:nvSpPr>
            <p:cNvPr id="15" name="TextBox 12"/>
            <p:cNvSpPr txBox="1"/>
            <p:nvPr/>
          </p:nvSpPr>
          <p:spPr>
            <a:xfrm>
              <a:off x="1691866" y="3733800"/>
              <a:ext cx="9811338" cy="1740861"/>
            </a:xfrm>
            <a:prstGeom prst="rect">
              <a:avLst/>
            </a:prstGeom>
          </p:spPr>
          <p:txBody>
            <a:bodyPr wrap="square" lIns="0" tIns="0" rIns="0" bIns="0" rtlCol="0" anchor="t">
              <a:spAutoFit/>
            </a:bodyPr>
            <a:lstStyle/>
            <a:p>
              <a:pPr>
                <a:lnSpc>
                  <a:spcPct val="120000"/>
                </a:lnSpc>
              </a:pPr>
              <a:r>
                <a:rPr lang="vi-VN" sz="2400" b="1"/>
                <a:t>- Cách bảo quản lạc (đậu phộng) lấu ta nên: đóng gói trong túi nilon và túi hút chân không để chống oxy hóa, ẩm mốc.</a:t>
              </a:r>
            </a:p>
            <a:p>
              <a:pPr>
                <a:lnSpc>
                  <a:spcPct val="120000"/>
                </a:lnSpc>
              </a:pPr>
              <a:r>
                <a:rPr lang="vi-VN" sz="2400" b="1"/>
                <a:t>- Khi mua về sử dụng nếu còn thì tiếp tục bảo quản trong túi kín, túi zip hoặc hũ đựng kín nắp. </a:t>
              </a:r>
              <a:endParaRPr lang="en-US" sz="2400" b="1"/>
            </a:p>
          </p:txBody>
        </p:sp>
        <p:sp>
          <p:nvSpPr>
            <p:cNvPr id="16" name="Freeform 12"/>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grpSp>
      <p:sp>
        <p:nvSpPr>
          <p:cNvPr id="17" name="TextBox 12"/>
          <p:cNvSpPr txBox="1"/>
          <p:nvPr/>
        </p:nvSpPr>
        <p:spPr>
          <a:xfrm>
            <a:off x="691116" y="2667000"/>
            <a:ext cx="1745696" cy="423193"/>
          </a:xfrm>
          <a:prstGeom prst="rect">
            <a:avLst/>
          </a:prstGeom>
        </p:spPr>
        <p:txBody>
          <a:bodyPr wrap="square" lIns="0" tIns="0" rIns="0" bIns="0" rtlCol="0" anchor="t">
            <a:spAutoFit/>
          </a:body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444" r="5444"/>
          <a:stretch>
            <a:fillRect/>
          </a:stretch>
        </p:blipFill>
        <p:spPr>
          <a:xfrm>
            <a:off x="0" y="0"/>
            <a:ext cx="12188825" cy="6858000"/>
          </a:xfrm>
          <a:prstGeom prst="rect">
            <a:avLst/>
          </a:prstGeom>
        </p:spPr>
      </p:pic>
      <p:sp>
        <p:nvSpPr>
          <p:cNvPr id="3" name="AutoShape 3"/>
          <p:cNvSpPr/>
          <p:nvPr/>
        </p:nvSpPr>
        <p:spPr>
          <a:xfrm>
            <a:off x="0" y="6121400"/>
            <a:ext cx="12188825" cy="0"/>
          </a:xfrm>
          <a:prstGeom prst="line">
            <a:avLst/>
          </a:prstGeom>
          <a:ln w="66675" cap="flat">
            <a:solidFill>
              <a:srgbClr val="D9D9D9"/>
            </a:solidFill>
            <a:prstDash val="solid"/>
            <a:headEnd type="none" w="sm" len="sm"/>
            <a:tailEnd type="none" w="sm" len="sm"/>
          </a:ln>
        </p:spPr>
      </p:sp>
      <p:pic>
        <p:nvPicPr>
          <p:cNvPr id="4"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5621" y="903679"/>
            <a:ext cx="1160718" cy="760219"/>
          </a:xfrm>
          <a:prstGeom prst="rect">
            <a:avLst/>
          </a:prstGeom>
        </p:spPr>
      </p:pic>
      <p:sp>
        <p:nvSpPr>
          <p:cNvPr id="5" name="TextBox 5"/>
          <p:cNvSpPr txBox="1"/>
          <p:nvPr/>
        </p:nvSpPr>
        <p:spPr>
          <a:xfrm>
            <a:off x="685621" y="1980511"/>
            <a:ext cx="6331280" cy="1795363"/>
          </a:xfrm>
          <a:prstGeom prst="rect">
            <a:avLst/>
          </a:prstGeom>
        </p:spPr>
        <p:txBody>
          <a:bodyPr lIns="0" tIns="0" rIns="0" bIns="0" rtlCol="0" anchor="t">
            <a:spAutoFit/>
          </a:bodyPr>
          <a:lstStyle/>
          <a:p>
            <a:pPr>
              <a:lnSpc>
                <a:spcPts val="13997"/>
              </a:lnSpc>
              <a:spcBef>
                <a:spcPct val="0"/>
              </a:spcBef>
            </a:pPr>
            <a:r>
              <a:rPr lang="en-US" sz="10000" b="1">
                <a:solidFill>
                  <a:srgbClr val="FFFFFF"/>
                </a:solidFill>
                <a:latin typeface="Arial" pitchFamily="34" charset="0"/>
              </a:rPr>
              <a:t>TÓM LẠI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519342"/>
            <a:ext cx="10817582" cy="5819316"/>
            <a:chOff x="0" y="0"/>
            <a:chExt cx="21640800" cy="11638632"/>
          </a:xfrm>
        </p:grpSpPr>
        <p:grpSp>
          <p:nvGrpSpPr>
            <p:cNvPr id="3" name="Group 3"/>
            <p:cNvGrpSpPr/>
            <p:nvPr/>
          </p:nvGrpSpPr>
          <p:grpSpPr>
            <a:xfrm>
              <a:off x="0" y="0"/>
              <a:ext cx="21640800" cy="11638632"/>
              <a:chOff x="0" y="0"/>
              <a:chExt cx="4274726" cy="2298989"/>
            </a:xfrm>
          </p:grpSpPr>
          <p:sp>
            <p:nvSpPr>
              <p:cNvPr id="4" name="Freeform 4"/>
              <p:cNvSpPr/>
              <p:nvPr/>
            </p:nvSpPr>
            <p:spPr>
              <a:xfrm>
                <a:off x="0" y="0"/>
                <a:ext cx="4274726" cy="2298989"/>
              </a:xfrm>
              <a:custGeom>
                <a:avLst/>
                <a:gdLst/>
                <a:ahLst/>
                <a:cxnLst/>
                <a:rect l="l" t="t" r="r" b="b"/>
                <a:pathLst>
                  <a:path w="4274726" h="2298989">
                    <a:moveTo>
                      <a:pt x="12588" y="0"/>
                    </a:moveTo>
                    <a:lnTo>
                      <a:pt x="4262138" y="0"/>
                    </a:lnTo>
                    <a:cubicBezTo>
                      <a:pt x="4269090" y="0"/>
                      <a:pt x="4274726" y="5636"/>
                      <a:pt x="4274726" y="12588"/>
                    </a:cubicBezTo>
                    <a:lnTo>
                      <a:pt x="4274726" y="2286401"/>
                    </a:lnTo>
                    <a:cubicBezTo>
                      <a:pt x="4274726" y="2293353"/>
                      <a:pt x="4269090" y="2298989"/>
                      <a:pt x="4262138" y="2298989"/>
                    </a:cubicBezTo>
                    <a:lnTo>
                      <a:pt x="12588" y="2298989"/>
                    </a:lnTo>
                    <a:cubicBezTo>
                      <a:pt x="5636" y="2298989"/>
                      <a:pt x="0" y="2293353"/>
                      <a:pt x="0" y="2286401"/>
                    </a:cubicBezTo>
                    <a:lnTo>
                      <a:pt x="0" y="12588"/>
                    </a:lnTo>
                    <a:cubicBezTo>
                      <a:pt x="0" y="5636"/>
                      <a:pt x="5636" y="0"/>
                      <a:pt x="12588" y="0"/>
                    </a:cubicBezTo>
                    <a:close/>
                  </a:path>
                </a:pathLst>
              </a:custGeom>
              <a:solidFill>
                <a:srgbClr val="F7CDD0">
                  <a:alpha val="60000"/>
                </a:srgbClr>
              </a:solidFill>
            </p:spPr>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637"/>
                  </a:lnSpc>
                </a:pPr>
                <a:endParaRPr>
                  <a:latin typeface="Arial" pitchFamily="34" charset="0"/>
                </a:endParaRPr>
              </a:p>
            </p:txBody>
          </p:sp>
        </p:grpSp>
        <p:grpSp>
          <p:nvGrpSpPr>
            <p:cNvPr id="6" name="Group 6"/>
            <p:cNvGrpSpPr>
              <a:grpSpLocks noChangeAspect="1"/>
            </p:cNvGrpSpPr>
            <p:nvPr/>
          </p:nvGrpSpPr>
          <p:grpSpPr>
            <a:xfrm>
              <a:off x="0" y="0"/>
              <a:ext cx="1846063" cy="1846063"/>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61F93">
                  <a:alpha val="49804"/>
                </a:srgbClr>
              </a:solidFill>
            </p:spPr>
          </p:sp>
        </p:grpSp>
        <p:pic>
          <p:nvPicPr>
            <p:cNvPr id="8" name="Picture 8"/>
            <p:cNvPicPr>
              <a:picLocks noChangeAspect="1"/>
            </p:cNvPicPr>
            <p:nvPr/>
          </p:nvPicPr>
          <p:blipFill>
            <a:blip r:embed="rId2" cstate="print">
              <a:alphaModFix amt="7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987163" flipH="1">
              <a:off x="650564" y="199085"/>
              <a:ext cx="544934" cy="1447892"/>
            </a:xfrm>
            <a:prstGeom prst="rect">
              <a:avLst/>
            </a:prstGeom>
          </p:spPr>
        </p:pic>
      </p:grpSp>
      <p:grpSp>
        <p:nvGrpSpPr>
          <p:cNvPr id="9" name="Group 9"/>
          <p:cNvGrpSpPr/>
          <p:nvPr/>
        </p:nvGrpSpPr>
        <p:grpSpPr>
          <a:xfrm>
            <a:off x="916320" y="1409036"/>
            <a:ext cx="10356186" cy="1723549"/>
            <a:chOff x="0" y="-66675"/>
            <a:chExt cx="20717768" cy="3447098"/>
          </a:xfrm>
        </p:grpSpPr>
        <p:grpSp>
          <p:nvGrpSpPr>
            <p:cNvPr id="10" name="Group 10"/>
            <p:cNvGrpSpPr/>
            <p:nvPr/>
          </p:nvGrpSpPr>
          <p:grpSpPr>
            <a:xfrm>
              <a:off x="0" y="806091"/>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315852" y="-66675"/>
              <a:ext cx="19401916" cy="3447098"/>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Hô hấp tế bào chịu ảnh hưởng của các yếu tố: nhiệt độ, độ ẩm và nước, nồng độ khí oxygen, carbon dioxide. Hô hấp tế bào giảm ở nhiệt độ thấp, hàm lượng nước trong tế bào giảm, nồng độ khí oxygen trong tế bào thấp và nồng độ khí carbon dioxide cao.</a:t>
              </a:r>
            </a:p>
          </p:txBody>
        </p:sp>
      </p:grpSp>
      <p:grpSp>
        <p:nvGrpSpPr>
          <p:cNvPr id="14" name="Group 14"/>
          <p:cNvGrpSpPr/>
          <p:nvPr/>
        </p:nvGrpSpPr>
        <p:grpSpPr>
          <a:xfrm>
            <a:off x="916320" y="3229205"/>
            <a:ext cx="10356186" cy="1723549"/>
            <a:chOff x="0" y="-66675"/>
            <a:chExt cx="20717768" cy="3447098"/>
          </a:xfrm>
        </p:grpSpPr>
        <p:grpSp>
          <p:nvGrpSpPr>
            <p:cNvPr id="15" name="Group 15"/>
            <p:cNvGrpSpPr/>
            <p:nvPr/>
          </p:nvGrpSpPr>
          <p:grpSpPr>
            <a:xfrm>
              <a:off x="0" y="806091"/>
              <a:ext cx="785642" cy="785642"/>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8" name="TextBox 18"/>
            <p:cNvSpPr txBox="1"/>
            <p:nvPr/>
          </p:nvSpPr>
          <p:spPr>
            <a:xfrm>
              <a:off x="1315852" y="-66675"/>
              <a:ext cx="19401916" cy="3447098"/>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Trong quá trình bảo quản lương thực, thực phẩm, người ta thường khống chế sao cho hô hấp tế bào luôn ở mức tối thiểu bằng các biên pháp bảo quản khô, bảo quản lạnh, bảo quản trong điều kiện nồng độ khí oxygen thấp và khí carbon dioxide cao.</a:t>
              </a:r>
            </a:p>
          </p:txBody>
        </p:sp>
      </p:grpSp>
      <p:grpSp>
        <p:nvGrpSpPr>
          <p:cNvPr id="19" name="Group 19"/>
          <p:cNvGrpSpPr/>
          <p:nvPr/>
        </p:nvGrpSpPr>
        <p:grpSpPr>
          <a:xfrm>
            <a:off x="916320" y="5206171"/>
            <a:ext cx="10390525" cy="861775"/>
            <a:chOff x="0" y="-66675"/>
            <a:chExt cx="20786463" cy="1723550"/>
          </a:xfrm>
        </p:grpSpPr>
        <p:grpSp>
          <p:nvGrpSpPr>
            <p:cNvPr id="20" name="Group 20"/>
            <p:cNvGrpSpPr/>
            <p:nvPr/>
          </p:nvGrpSpPr>
          <p:grpSpPr>
            <a:xfrm>
              <a:off x="0" y="373412"/>
              <a:ext cx="785642" cy="785642"/>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3" name="TextBox 23"/>
            <p:cNvSpPr txBox="1"/>
            <p:nvPr/>
          </p:nvSpPr>
          <p:spPr>
            <a:xfrm>
              <a:off x="1384547" y="-66675"/>
              <a:ext cx="19401916" cy="1723550"/>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Khi lao động hoặc chơi thể thao, cần chú ý tính vừa sức, tránh thiếu oxygen gây chuột rút,...</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2188825" cy="6858000"/>
          </a:xfrm>
          <a:prstGeom prst="rect">
            <a:avLst/>
          </a:prstGeom>
        </p:spPr>
      </p:pic>
      <p:grpSp>
        <p:nvGrpSpPr>
          <p:cNvPr id="3" name="Group 3"/>
          <p:cNvGrpSpPr/>
          <p:nvPr/>
        </p:nvGrpSpPr>
        <p:grpSpPr>
          <a:xfrm>
            <a:off x="1673786" y="2517009"/>
            <a:ext cx="8841254" cy="1823983"/>
            <a:chOff x="0" y="0"/>
            <a:chExt cx="17687114" cy="3647967"/>
          </a:xfrm>
        </p:grpSpPr>
        <p:grpSp>
          <p:nvGrpSpPr>
            <p:cNvPr id="4" name="Group 4"/>
            <p:cNvGrpSpPr/>
            <p:nvPr/>
          </p:nvGrpSpPr>
          <p:grpSpPr>
            <a:xfrm>
              <a:off x="0" y="0"/>
              <a:ext cx="17687114" cy="3647967"/>
              <a:chOff x="0" y="0"/>
              <a:chExt cx="3493751" cy="720586"/>
            </a:xfrm>
          </p:grpSpPr>
          <p:sp>
            <p:nvSpPr>
              <p:cNvPr id="5" name="Freeform 5"/>
              <p:cNvSpPr/>
              <p:nvPr/>
            </p:nvSpPr>
            <p:spPr>
              <a:xfrm>
                <a:off x="0" y="0"/>
                <a:ext cx="3493751" cy="720586"/>
              </a:xfrm>
              <a:custGeom>
                <a:avLst/>
                <a:gdLst/>
                <a:ahLst/>
                <a:cxnLst/>
                <a:rect l="l" t="t" r="r" b="b"/>
                <a:pathLst>
                  <a:path w="3493751" h="720586">
                    <a:moveTo>
                      <a:pt x="0" y="0"/>
                    </a:moveTo>
                    <a:lnTo>
                      <a:pt x="3493751" y="0"/>
                    </a:lnTo>
                    <a:lnTo>
                      <a:pt x="3493751" y="720586"/>
                    </a:lnTo>
                    <a:lnTo>
                      <a:pt x="0" y="720586"/>
                    </a:lnTo>
                    <a:close/>
                  </a:path>
                </a:pathLst>
              </a:custGeom>
              <a:solidFill>
                <a:srgbClr val="05665C"/>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7" name="Picture 7"/>
            <p:cNvPicPr>
              <a:picLocks noChangeAspect="1"/>
            </p:cNvPicPr>
            <p:nvPr/>
          </p:nvPicPr>
          <p:blipFill>
            <a:blip r:embed="rId3">
              <a:alphaModFix amt="32999"/>
            </a:blip>
            <a:srcRect l="12375" t="39391" r="8822" b="36260"/>
            <a:stretch>
              <a:fillRect/>
            </a:stretch>
          </p:blipFill>
          <p:spPr>
            <a:xfrm>
              <a:off x="0" y="0"/>
              <a:ext cx="17687114" cy="3647967"/>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7687114" cy="3647967"/>
            </a:xfrm>
            <a:prstGeom prst="rect">
              <a:avLst/>
            </a:prstGeom>
          </p:spPr>
        </p:pic>
        <p:sp>
          <p:nvSpPr>
            <p:cNvPr id="9" name="TextBox 9"/>
            <p:cNvSpPr txBox="1"/>
            <p:nvPr/>
          </p:nvSpPr>
          <p:spPr>
            <a:xfrm>
              <a:off x="4659497" y="728608"/>
              <a:ext cx="5137490" cy="2154437"/>
            </a:xfrm>
            <a:prstGeom prst="rect">
              <a:avLst/>
            </a:prstGeom>
          </p:spPr>
          <p:txBody>
            <a:bodyPr lIns="0" tIns="0" rIns="0" bIns="0" rtlCol="0" anchor="t">
              <a:spAutoFit/>
            </a:bodyPr>
            <a:lstStyle/>
            <a:p>
              <a:pPr>
                <a:lnSpc>
                  <a:spcPts val="8397"/>
                </a:lnSpc>
              </a:pPr>
              <a:r>
                <a:rPr lang="en-US" sz="6000" b="1" spc="294">
                  <a:solidFill>
                    <a:srgbClr val="FFFFFF"/>
                  </a:solidFill>
                  <a:latin typeface="Arial" pitchFamily="34" charset="0"/>
                </a:rPr>
                <a:t>Thank</a:t>
              </a:r>
            </a:p>
          </p:txBody>
        </p:sp>
      </p:grpSp>
      <p:sp>
        <p:nvSpPr>
          <p:cNvPr id="10" name="TextBox 10"/>
          <p:cNvSpPr txBox="1"/>
          <p:nvPr/>
        </p:nvSpPr>
        <p:spPr>
          <a:xfrm>
            <a:off x="6571004" y="2851151"/>
            <a:ext cx="1614894" cy="1077218"/>
          </a:xfrm>
          <a:prstGeom prst="rect">
            <a:avLst/>
          </a:prstGeom>
        </p:spPr>
        <p:txBody>
          <a:bodyPr lIns="0" tIns="0" rIns="0" bIns="0" rtlCol="0" anchor="t">
            <a:spAutoFit/>
          </a:bodyPr>
          <a:lstStyle/>
          <a:p>
            <a:pPr>
              <a:lnSpc>
                <a:spcPts val="8397"/>
              </a:lnSpc>
            </a:pPr>
            <a:r>
              <a:rPr lang="en-US" sz="6000" b="1" spc="294">
                <a:solidFill>
                  <a:srgbClr val="00F6DC"/>
                </a:solidFill>
                <a:latin typeface="Arial" pitchFamily="34" charset="0"/>
              </a:rPr>
              <a:t>You</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2188825" cy="685800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12347" y="0"/>
            <a:ext cx="7005072" cy="6858000"/>
          </a:xfrm>
          <a:prstGeom prst="rect">
            <a:avLst/>
          </a:prstGeom>
        </p:spPr>
      </p:pic>
      <p:sp>
        <p:nvSpPr>
          <p:cNvPr id="10" name="TextBox 10"/>
          <p:cNvSpPr txBox="1"/>
          <p:nvPr/>
        </p:nvSpPr>
        <p:spPr>
          <a:xfrm>
            <a:off x="685622" y="609600"/>
            <a:ext cx="4897650" cy="718145"/>
          </a:xfrm>
          <a:prstGeom prst="rect">
            <a:avLst/>
          </a:prstGeom>
        </p:spPr>
        <p:txBody>
          <a:bodyPr lIns="0" tIns="0" rIns="0" bIns="0" rtlCol="0" anchor="t">
            <a:spAutoFit/>
          </a:bodyPr>
          <a:lstStyle/>
          <a:p>
            <a:pPr algn="ctr">
              <a:lnSpc>
                <a:spcPts val="5599"/>
              </a:lnSpc>
            </a:pPr>
            <a:r>
              <a:rPr lang="en-US" sz="4000" b="1">
                <a:solidFill>
                  <a:srgbClr val="FFFFFF"/>
                </a:solidFill>
                <a:latin typeface="Arial" pitchFamily="34" charset="0"/>
              </a:rPr>
              <a:t>NỘI DUNG BÀI HỌC</a:t>
            </a:r>
          </a:p>
        </p:txBody>
      </p:sp>
      <p:grpSp>
        <p:nvGrpSpPr>
          <p:cNvPr id="13" name="Group 12"/>
          <p:cNvGrpSpPr/>
          <p:nvPr/>
        </p:nvGrpSpPr>
        <p:grpSpPr>
          <a:xfrm>
            <a:off x="685621" y="1801052"/>
            <a:ext cx="7267406" cy="1627949"/>
            <a:chOff x="1028700" y="2701577"/>
            <a:chExt cx="10903948" cy="2441923"/>
          </a:xfrm>
        </p:grpSpPr>
        <p:grpSp>
          <p:nvGrpSpPr>
            <p:cNvPr id="3" name="Group 3"/>
            <p:cNvGrpSpPr/>
            <p:nvPr/>
          </p:nvGrpSpPr>
          <p:grpSpPr>
            <a:xfrm>
              <a:off x="1028700" y="2701577"/>
              <a:ext cx="10903948" cy="2441923"/>
              <a:chOff x="0" y="0"/>
              <a:chExt cx="2871822" cy="643140"/>
            </a:xfrm>
          </p:grpSpPr>
          <p:sp>
            <p:nvSpPr>
              <p:cNvPr id="4" name="Freeform 4"/>
              <p:cNvSpPr/>
              <p:nvPr/>
            </p:nvSpPr>
            <p:spPr>
              <a:xfrm>
                <a:off x="0" y="0"/>
                <a:ext cx="2871822" cy="643140"/>
              </a:xfrm>
              <a:custGeom>
                <a:avLst/>
                <a:gdLst/>
                <a:ahLst/>
                <a:cxnLst/>
                <a:rect l="l" t="t" r="r" b="b"/>
                <a:pathLst>
                  <a:path w="2871822" h="643140">
                    <a:moveTo>
                      <a:pt x="36211" y="0"/>
                    </a:moveTo>
                    <a:lnTo>
                      <a:pt x="2835611" y="0"/>
                    </a:lnTo>
                    <a:cubicBezTo>
                      <a:pt x="2845215" y="0"/>
                      <a:pt x="2854425" y="3815"/>
                      <a:pt x="2861216" y="10606"/>
                    </a:cubicBezTo>
                    <a:cubicBezTo>
                      <a:pt x="2868007" y="17397"/>
                      <a:pt x="2871822" y="26607"/>
                      <a:pt x="2871822" y="36211"/>
                    </a:cubicBezTo>
                    <a:lnTo>
                      <a:pt x="2871822" y="606930"/>
                    </a:lnTo>
                    <a:cubicBezTo>
                      <a:pt x="2871822" y="626928"/>
                      <a:pt x="2855610" y="643140"/>
                      <a:pt x="2835611" y="643140"/>
                    </a:cubicBezTo>
                    <a:lnTo>
                      <a:pt x="36211" y="643140"/>
                    </a:lnTo>
                    <a:cubicBezTo>
                      <a:pt x="16212" y="643140"/>
                      <a:pt x="0" y="626928"/>
                      <a:pt x="0" y="606930"/>
                    </a:cubicBezTo>
                    <a:lnTo>
                      <a:pt x="0" y="36211"/>
                    </a:lnTo>
                    <a:cubicBezTo>
                      <a:pt x="0" y="16212"/>
                      <a:pt x="16212" y="0"/>
                      <a:pt x="36211" y="0"/>
                    </a:cubicBezTo>
                    <a:close/>
                  </a:path>
                </a:pathLst>
              </a:custGeom>
              <a:solidFill>
                <a:srgbClr val="C9E265"/>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1" name="TextBox 11"/>
            <p:cNvSpPr txBox="1"/>
            <p:nvPr/>
          </p:nvSpPr>
          <p:spPr>
            <a:xfrm>
              <a:off x="1428194" y="2995439"/>
              <a:ext cx="9965085" cy="1828192"/>
            </a:xfrm>
            <a:prstGeom prst="rect">
              <a:avLst/>
            </a:prstGeom>
          </p:spPr>
          <p:txBody>
            <a:bodyPr lIns="0" tIns="0" rIns="0" bIns="0" rtlCol="0" anchor="t">
              <a:spAutoFit/>
            </a:bodyPr>
            <a:lstStyle/>
            <a:p>
              <a:pPr>
                <a:lnSpc>
                  <a:spcPct val="120000"/>
                </a:lnSpc>
              </a:pPr>
              <a:r>
                <a:rPr lang="en-US" sz="3300" b="1">
                  <a:solidFill>
                    <a:srgbClr val="000000"/>
                  </a:solidFill>
                  <a:latin typeface="Arial" pitchFamily="34" charset="0"/>
                </a:rPr>
                <a:t>I. MỘT SỐ YẾU TỐ ẢNH HƯỞNG </a:t>
              </a:r>
            </a:p>
            <a:p>
              <a:pPr>
                <a:lnSpc>
                  <a:spcPct val="120000"/>
                </a:lnSpc>
              </a:pPr>
              <a:r>
                <a:rPr lang="en-US" sz="3300" b="1">
                  <a:solidFill>
                    <a:srgbClr val="000000"/>
                  </a:solidFill>
                  <a:latin typeface="Arial" pitchFamily="34" charset="0"/>
                </a:rPr>
                <a:t>ĐẾN HÔ HẤP TẾ BÀO</a:t>
              </a:r>
            </a:p>
          </p:txBody>
        </p:sp>
      </p:grpSp>
      <p:grpSp>
        <p:nvGrpSpPr>
          <p:cNvPr id="14" name="Group 13"/>
          <p:cNvGrpSpPr/>
          <p:nvPr/>
        </p:nvGrpSpPr>
        <p:grpSpPr>
          <a:xfrm>
            <a:off x="685621" y="3937000"/>
            <a:ext cx="7267406" cy="1627949"/>
            <a:chOff x="1028700" y="5905500"/>
            <a:chExt cx="10903948" cy="2441923"/>
          </a:xfrm>
        </p:grpSpPr>
        <p:grpSp>
          <p:nvGrpSpPr>
            <p:cNvPr id="6" name="Group 6"/>
            <p:cNvGrpSpPr/>
            <p:nvPr/>
          </p:nvGrpSpPr>
          <p:grpSpPr>
            <a:xfrm>
              <a:off x="1028700" y="5905500"/>
              <a:ext cx="10903948" cy="2441923"/>
              <a:chOff x="0" y="0"/>
              <a:chExt cx="2871822" cy="643140"/>
            </a:xfrm>
          </p:grpSpPr>
          <p:sp>
            <p:nvSpPr>
              <p:cNvPr id="7" name="Freeform 7"/>
              <p:cNvSpPr/>
              <p:nvPr/>
            </p:nvSpPr>
            <p:spPr>
              <a:xfrm>
                <a:off x="0" y="0"/>
                <a:ext cx="2871822" cy="643140"/>
              </a:xfrm>
              <a:custGeom>
                <a:avLst/>
                <a:gdLst/>
                <a:ahLst/>
                <a:cxnLst/>
                <a:rect l="l" t="t" r="r" b="b"/>
                <a:pathLst>
                  <a:path w="2871822" h="643140">
                    <a:moveTo>
                      <a:pt x="36211" y="0"/>
                    </a:moveTo>
                    <a:lnTo>
                      <a:pt x="2835611" y="0"/>
                    </a:lnTo>
                    <a:cubicBezTo>
                      <a:pt x="2845215" y="0"/>
                      <a:pt x="2854425" y="3815"/>
                      <a:pt x="2861216" y="10606"/>
                    </a:cubicBezTo>
                    <a:cubicBezTo>
                      <a:pt x="2868007" y="17397"/>
                      <a:pt x="2871822" y="26607"/>
                      <a:pt x="2871822" y="36211"/>
                    </a:cubicBezTo>
                    <a:lnTo>
                      <a:pt x="2871822" y="606930"/>
                    </a:lnTo>
                    <a:cubicBezTo>
                      <a:pt x="2871822" y="626928"/>
                      <a:pt x="2855610" y="643140"/>
                      <a:pt x="2835611" y="643140"/>
                    </a:cubicBezTo>
                    <a:lnTo>
                      <a:pt x="36211" y="643140"/>
                    </a:lnTo>
                    <a:cubicBezTo>
                      <a:pt x="16212" y="643140"/>
                      <a:pt x="0" y="626928"/>
                      <a:pt x="0" y="606930"/>
                    </a:cubicBezTo>
                    <a:lnTo>
                      <a:pt x="0" y="36211"/>
                    </a:lnTo>
                    <a:cubicBezTo>
                      <a:pt x="0" y="16212"/>
                      <a:pt x="16212" y="0"/>
                      <a:pt x="36211" y="0"/>
                    </a:cubicBezTo>
                    <a:close/>
                  </a:path>
                </a:pathLst>
              </a:custGeom>
              <a:solidFill>
                <a:srgbClr val="C9E265"/>
              </a:soli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2" name="TextBox 12"/>
            <p:cNvSpPr txBox="1"/>
            <p:nvPr/>
          </p:nvSpPr>
          <p:spPr>
            <a:xfrm>
              <a:off x="1428194" y="6199360"/>
              <a:ext cx="10504454" cy="1828192"/>
            </a:xfrm>
            <a:prstGeom prst="rect">
              <a:avLst/>
            </a:prstGeom>
          </p:spPr>
          <p:txBody>
            <a:bodyPr wrap="square" lIns="0" tIns="0" rIns="0" bIns="0" rtlCol="0" anchor="t">
              <a:spAutoFit/>
            </a:bodyPr>
            <a:lstStyle/>
            <a:p>
              <a:pPr>
                <a:lnSpc>
                  <a:spcPct val="120000"/>
                </a:lnSpc>
              </a:pPr>
              <a:r>
                <a:rPr lang="en-US" sz="3300" b="1">
                  <a:solidFill>
                    <a:srgbClr val="000000"/>
                  </a:solidFill>
                  <a:latin typeface="Arial" pitchFamily="34" charset="0"/>
                </a:rPr>
                <a:t>II. VẬN DỤNG HÔ HẤP TẾ BÀO</a:t>
              </a:r>
            </a:p>
            <a:p>
              <a:pPr>
                <a:lnSpc>
                  <a:spcPct val="120000"/>
                </a:lnSpc>
              </a:pPr>
              <a:r>
                <a:rPr lang="en-US" sz="3300" b="1">
                  <a:solidFill>
                    <a:srgbClr val="000000"/>
                  </a:solidFill>
                  <a:latin typeface="Arial" pitchFamily="34" charset="0"/>
                </a:rPr>
                <a:t>TRONG THỰC TIỄN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37952"/>
        </a:solidFill>
        <a:effectLst/>
      </p:bgPr>
    </p:bg>
    <p:spTree>
      <p:nvGrpSpPr>
        <p:cNvPr id="1" name=""/>
        <p:cNvGrpSpPr/>
        <p:nvPr/>
      </p:nvGrpSpPr>
      <p:grpSpPr>
        <a:xfrm>
          <a:off x="0" y="0"/>
          <a:ext cx="0" cy="0"/>
          <a:chOff x="0" y="0"/>
          <a:chExt cx="0" cy="0"/>
        </a:xfrm>
      </p:grpSpPr>
      <p:grpSp>
        <p:nvGrpSpPr>
          <p:cNvPr id="2" name="Group 2"/>
          <p:cNvGrpSpPr/>
          <p:nvPr/>
        </p:nvGrpSpPr>
        <p:grpSpPr>
          <a:xfrm>
            <a:off x="6259818" y="3245644"/>
            <a:ext cx="5243386" cy="3405971"/>
            <a:chOff x="0" y="0"/>
            <a:chExt cx="10489504" cy="6811942"/>
          </a:xfrm>
        </p:grpSpPr>
        <p:pic>
          <p:nvPicPr>
            <p:cNvPr id="3" name="Picture 3"/>
            <p:cNvPicPr>
              <a:picLocks noChangeAspect="1"/>
            </p:cNvPicPr>
            <p:nvPr/>
          </p:nvPicPr>
          <p:blipFill>
            <a:blip r:embed="rId2"/>
            <a:srcRect t="15023" b="15023"/>
            <a:stretch>
              <a:fillRect/>
            </a:stretch>
          </p:blipFill>
          <p:spPr>
            <a:xfrm>
              <a:off x="0" y="0"/>
              <a:ext cx="10489504" cy="6811942"/>
            </a:xfrm>
            <a:prstGeom prst="rect">
              <a:avLst/>
            </a:prstGeom>
          </p:spPr>
        </p:pic>
      </p:grpSp>
      <p:grpSp>
        <p:nvGrpSpPr>
          <p:cNvPr id="4" name="Group 4"/>
          <p:cNvGrpSpPr/>
          <p:nvPr/>
        </p:nvGrpSpPr>
        <p:grpSpPr>
          <a:xfrm>
            <a:off x="685622" y="228580"/>
            <a:ext cx="10817582" cy="2770820"/>
            <a:chOff x="0" y="0"/>
            <a:chExt cx="4274726" cy="1094645"/>
          </a:xfrm>
        </p:grpSpPr>
        <p:sp>
          <p:nvSpPr>
            <p:cNvPr id="5" name="Freeform 5"/>
            <p:cNvSpPr/>
            <p:nvPr/>
          </p:nvSpPr>
          <p:spPr>
            <a:xfrm>
              <a:off x="0" y="0"/>
              <a:ext cx="4274726" cy="1094645"/>
            </a:xfrm>
            <a:custGeom>
              <a:avLst/>
              <a:gdLst/>
              <a:ahLst/>
              <a:cxnLst/>
              <a:rect l="l" t="t" r="r" b="b"/>
              <a:pathLst>
                <a:path w="4274726" h="1094645">
                  <a:moveTo>
                    <a:pt x="0" y="0"/>
                  </a:moveTo>
                  <a:lnTo>
                    <a:pt x="4274726" y="0"/>
                  </a:lnTo>
                  <a:lnTo>
                    <a:pt x="4274726" y="1094645"/>
                  </a:lnTo>
                  <a:lnTo>
                    <a:pt x="0" y="1094645"/>
                  </a:lnTo>
                  <a:close/>
                </a:path>
              </a:pathLst>
            </a:custGeom>
            <a:solidFill>
              <a:srgbClr val="FFFFFF"/>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grpSp>
        <p:nvGrpSpPr>
          <p:cNvPr id="7" name="Group 7"/>
          <p:cNvGrpSpPr/>
          <p:nvPr/>
        </p:nvGrpSpPr>
        <p:grpSpPr>
          <a:xfrm>
            <a:off x="685621" y="3245644"/>
            <a:ext cx="5408791" cy="3405971"/>
            <a:chOff x="0" y="0"/>
            <a:chExt cx="10820400" cy="6811942"/>
          </a:xfrm>
        </p:grpSpPr>
        <p:pic>
          <p:nvPicPr>
            <p:cNvPr id="8" name="Picture 8"/>
            <p:cNvPicPr>
              <a:picLocks noChangeAspect="1"/>
            </p:cNvPicPr>
            <p:nvPr/>
          </p:nvPicPr>
          <p:blipFill>
            <a:blip r:embed="rId3"/>
            <a:srcRect t="13345" b="13345"/>
            <a:stretch>
              <a:fillRect/>
            </a:stretch>
          </p:blipFill>
          <p:spPr>
            <a:xfrm>
              <a:off x="0" y="0"/>
              <a:ext cx="10820400" cy="6811942"/>
            </a:xfrm>
            <a:prstGeom prst="rect">
              <a:avLst/>
            </a:prstGeom>
          </p:spPr>
        </p:pic>
      </p:grpSp>
      <p:sp>
        <p:nvSpPr>
          <p:cNvPr id="9" name="TextBox 9"/>
          <p:cNvSpPr txBox="1"/>
          <p:nvPr/>
        </p:nvSpPr>
        <p:spPr>
          <a:xfrm>
            <a:off x="685622" y="758857"/>
            <a:ext cx="10817582" cy="1735860"/>
          </a:xfrm>
          <a:prstGeom prst="rect">
            <a:avLst/>
          </a:prstGeom>
        </p:spPr>
        <p:txBody>
          <a:bodyPr lIns="0" tIns="0" rIns="0" bIns="0" rtlCol="0" anchor="t">
            <a:spAutoFit/>
          </a:bodyPr>
          <a:lstStyle/>
          <a:p>
            <a:pPr algn="ctr">
              <a:lnSpc>
                <a:spcPct val="120000"/>
              </a:lnSpc>
            </a:pPr>
            <a:r>
              <a:rPr lang="en-US" sz="4700" b="1">
                <a:solidFill>
                  <a:srgbClr val="4A7B54"/>
                </a:solidFill>
                <a:latin typeface="Arial" pitchFamily="34" charset="0"/>
              </a:rPr>
              <a:t>I. MỘT SỐ YẾU TỐ ẢNH HƯỞNG </a:t>
            </a:r>
          </a:p>
          <a:p>
            <a:pPr algn="ctr">
              <a:lnSpc>
                <a:spcPct val="120000"/>
              </a:lnSpc>
            </a:pPr>
            <a:r>
              <a:rPr lang="en-US" sz="4700" b="1">
                <a:solidFill>
                  <a:srgbClr val="4A7B54"/>
                </a:solidFill>
                <a:latin typeface="Arial" pitchFamily="34" charset="0"/>
              </a:rPr>
              <a:t>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193904" y="2087397"/>
            <a:ext cx="11801017" cy="4471825"/>
            <a:chOff x="0" y="0"/>
            <a:chExt cx="23608181" cy="8943651"/>
          </a:xfrm>
        </p:grpSpPr>
        <p:grpSp>
          <p:nvGrpSpPr>
            <p:cNvPr id="6" name="Group 6"/>
            <p:cNvGrpSpPr/>
            <p:nvPr/>
          </p:nvGrpSpPr>
          <p:grpSpPr>
            <a:xfrm>
              <a:off x="0" y="0"/>
              <a:ext cx="10517946" cy="4325592"/>
              <a:chOff x="0" y="0"/>
              <a:chExt cx="2077619" cy="854438"/>
            </a:xfrm>
          </p:grpSpPr>
          <p:sp>
            <p:nvSpPr>
              <p:cNvPr id="7" name="Freeform 7"/>
              <p:cNvSpPr/>
              <p:nvPr/>
            </p:nvSpPr>
            <p:spPr>
              <a:xfrm>
                <a:off x="0" y="0"/>
                <a:ext cx="2077619" cy="854438"/>
              </a:xfrm>
              <a:custGeom>
                <a:avLst/>
                <a:gdLst/>
                <a:ahLst/>
                <a:cxnLst/>
                <a:rect l="l" t="t" r="r" b="b"/>
                <a:pathLst>
                  <a:path w="2077619" h="854438">
                    <a:moveTo>
                      <a:pt x="50053" y="0"/>
                    </a:moveTo>
                    <a:lnTo>
                      <a:pt x="2027566" y="0"/>
                    </a:lnTo>
                    <a:cubicBezTo>
                      <a:pt x="2040841" y="0"/>
                      <a:pt x="2053572" y="5273"/>
                      <a:pt x="2062959" y="14660"/>
                    </a:cubicBezTo>
                    <a:cubicBezTo>
                      <a:pt x="2072346" y="24047"/>
                      <a:pt x="2077619" y="36778"/>
                      <a:pt x="2077619" y="50053"/>
                    </a:cubicBezTo>
                    <a:lnTo>
                      <a:pt x="2077619" y="804385"/>
                    </a:lnTo>
                    <a:cubicBezTo>
                      <a:pt x="2077619" y="817660"/>
                      <a:pt x="2072346" y="830391"/>
                      <a:pt x="2062959" y="839778"/>
                    </a:cubicBezTo>
                    <a:cubicBezTo>
                      <a:pt x="2053572" y="849164"/>
                      <a:pt x="2040841" y="854438"/>
                      <a:pt x="2027566" y="854438"/>
                    </a:cubicBezTo>
                    <a:lnTo>
                      <a:pt x="50053" y="854438"/>
                    </a:lnTo>
                    <a:cubicBezTo>
                      <a:pt x="36778" y="854438"/>
                      <a:pt x="24047" y="849164"/>
                      <a:pt x="14660" y="839778"/>
                    </a:cubicBezTo>
                    <a:cubicBezTo>
                      <a:pt x="5273" y="830391"/>
                      <a:pt x="0" y="817660"/>
                      <a:pt x="0" y="804385"/>
                    </a:cubicBezTo>
                    <a:lnTo>
                      <a:pt x="0" y="50053"/>
                    </a:lnTo>
                    <a:cubicBezTo>
                      <a:pt x="0" y="36778"/>
                      <a:pt x="5273" y="24047"/>
                      <a:pt x="14660" y="14660"/>
                    </a:cubicBezTo>
                    <a:cubicBezTo>
                      <a:pt x="24047" y="5273"/>
                      <a:pt x="36778" y="0"/>
                      <a:pt x="50053" y="0"/>
                    </a:cubicBezTo>
                    <a:close/>
                  </a:path>
                </a:pathLst>
              </a:custGeom>
              <a:solidFill>
                <a:srgbClr val="F85646"/>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9" name="Group 9"/>
            <p:cNvGrpSpPr/>
            <p:nvPr/>
          </p:nvGrpSpPr>
          <p:grpSpPr>
            <a:xfrm>
              <a:off x="8520267" y="888633"/>
              <a:ext cx="3339802" cy="3436959"/>
              <a:chOff x="0" y="0"/>
              <a:chExt cx="659714" cy="678905"/>
            </a:xfrm>
          </p:grpSpPr>
          <p:sp>
            <p:nvSpPr>
              <p:cNvPr id="10" name="Freeform 10"/>
              <p:cNvSpPr/>
              <p:nvPr/>
            </p:nvSpPr>
            <p:spPr>
              <a:xfrm>
                <a:off x="0" y="0"/>
                <a:ext cx="659714" cy="678905"/>
              </a:xfrm>
              <a:custGeom>
                <a:avLst/>
                <a:gdLst/>
                <a:ahLst/>
                <a:cxnLst/>
                <a:rect l="l" t="t" r="r" b="b"/>
                <a:pathLst>
                  <a:path w="659714" h="678905">
                    <a:moveTo>
                      <a:pt x="157629" y="0"/>
                    </a:moveTo>
                    <a:lnTo>
                      <a:pt x="502085" y="0"/>
                    </a:lnTo>
                    <a:cubicBezTo>
                      <a:pt x="543891" y="0"/>
                      <a:pt x="583984" y="16607"/>
                      <a:pt x="613545" y="46169"/>
                    </a:cubicBezTo>
                    <a:cubicBezTo>
                      <a:pt x="643107" y="75730"/>
                      <a:pt x="659714" y="115823"/>
                      <a:pt x="659714" y="157629"/>
                    </a:cubicBezTo>
                    <a:lnTo>
                      <a:pt x="659714" y="521276"/>
                    </a:lnTo>
                    <a:cubicBezTo>
                      <a:pt x="659714" y="563082"/>
                      <a:pt x="643107" y="603176"/>
                      <a:pt x="613545" y="632737"/>
                    </a:cubicBezTo>
                    <a:cubicBezTo>
                      <a:pt x="583984" y="662298"/>
                      <a:pt x="543891" y="678905"/>
                      <a:pt x="502085" y="678905"/>
                    </a:cubicBezTo>
                    <a:lnTo>
                      <a:pt x="157629" y="678905"/>
                    </a:lnTo>
                    <a:cubicBezTo>
                      <a:pt x="115823" y="678905"/>
                      <a:pt x="75730" y="662298"/>
                      <a:pt x="46169" y="632737"/>
                    </a:cubicBezTo>
                    <a:cubicBezTo>
                      <a:pt x="16607" y="603176"/>
                      <a:pt x="0" y="563082"/>
                      <a:pt x="0" y="521276"/>
                    </a:cubicBezTo>
                    <a:lnTo>
                      <a:pt x="0" y="157629"/>
                    </a:lnTo>
                    <a:cubicBezTo>
                      <a:pt x="0" y="115823"/>
                      <a:pt x="16607" y="75730"/>
                      <a:pt x="46169" y="46169"/>
                    </a:cubicBezTo>
                    <a:cubicBezTo>
                      <a:pt x="75730" y="16607"/>
                      <a:pt x="115823" y="0"/>
                      <a:pt x="157629" y="0"/>
                    </a:cubicBezTo>
                    <a:close/>
                  </a:path>
                </a:pathLst>
              </a:custGeom>
              <a:solidFill>
                <a:srgbClr val="F85646"/>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2" name="TextBox 12"/>
            <p:cNvSpPr txBox="1"/>
            <p:nvPr/>
          </p:nvSpPr>
          <p:spPr>
            <a:xfrm>
              <a:off x="8861331" y="1504074"/>
              <a:ext cx="2564806" cy="701730"/>
            </a:xfrm>
            <a:prstGeom prst="rect">
              <a:avLst/>
            </a:prstGeom>
          </p:spPr>
          <p:txBody>
            <a:bodyPr lIns="0" tIns="0" rIns="0" bIns="0" rtlCol="0" anchor="t">
              <a:spAutoFit/>
            </a:bodyPr>
            <a:lstStyle/>
            <a:p>
              <a:pPr>
                <a:lnSpc>
                  <a:spcPct val="120000"/>
                </a:lnSpc>
              </a:pPr>
              <a:r>
                <a:rPr lang="en-US" sz="1900" b="1">
                  <a:solidFill>
                    <a:srgbClr val="000000"/>
                  </a:solidFill>
                  <a:latin typeface="Arial" pitchFamily="34" charset="0"/>
                </a:rPr>
                <a:t>Nhiệt độ</a:t>
              </a:r>
            </a:p>
          </p:txBody>
        </p:sp>
        <p:grpSp>
          <p:nvGrpSpPr>
            <p:cNvPr id="13" name="Group 13"/>
            <p:cNvGrpSpPr/>
            <p:nvPr/>
          </p:nvGrpSpPr>
          <p:grpSpPr>
            <a:xfrm>
              <a:off x="13202192" y="4884392"/>
              <a:ext cx="10405989" cy="4059259"/>
              <a:chOff x="0" y="0"/>
              <a:chExt cx="2055504" cy="801829"/>
            </a:xfrm>
          </p:grpSpPr>
          <p:sp>
            <p:nvSpPr>
              <p:cNvPr id="14" name="Freeform 14"/>
              <p:cNvSpPr/>
              <p:nvPr/>
            </p:nvSpPr>
            <p:spPr>
              <a:xfrm>
                <a:off x="0" y="0"/>
                <a:ext cx="2055504" cy="801829"/>
              </a:xfrm>
              <a:custGeom>
                <a:avLst/>
                <a:gdLst/>
                <a:ahLst/>
                <a:cxnLst/>
                <a:rect l="l" t="t" r="r" b="b"/>
                <a:pathLst>
                  <a:path w="2055504" h="801829">
                    <a:moveTo>
                      <a:pt x="50591" y="0"/>
                    </a:moveTo>
                    <a:lnTo>
                      <a:pt x="2004913" y="0"/>
                    </a:lnTo>
                    <a:cubicBezTo>
                      <a:pt x="2018330" y="0"/>
                      <a:pt x="2031198" y="5330"/>
                      <a:pt x="2040686" y="14818"/>
                    </a:cubicBezTo>
                    <a:cubicBezTo>
                      <a:pt x="2050174" y="24305"/>
                      <a:pt x="2055504" y="37174"/>
                      <a:pt x="2055504" y="50591"/>
                    </a:cubicBezTo>
                    <a:lnTo>
                      <a:pt x="2055504" y="751238"/>
                    </a:lnTo>
                    <a:cubicBezTo>
                      <a:pt x="2055504" y="779179"/>
                      <a:pt x="2032854" y="801829"/>
                      <a:pt x="2004913" y="801829"/>
                    </a:cubicBezTo>
                    <a:lnTo>
                      <a:pt x="50591" y="801829"/>
                    </a:lnTo>
                    <a:cubicBezTo>
                      <a:pt x="37174" y="801829"/>
                      <a:pt x="24305" y="796499"/>
                      <a:pt x="14818" y="787011"/>
                    </a:cubicBezTo>
                    <a:cubicBezTo>
                      <a:pt x="5330" y="777523"/>
                      <a:pt x="0" y="764655"/>
                      <a:pt x="0" y="751238"/>
                    </a:cubicBezTo>
                    <a:lnTo>
                      <a:pt x="0" y="50591"/>
                    </a:lnTo>
                    <a:cubicBezTo>
                      <a:pt x="0" y="37174"/>
                      <a:pt x="5330" y="24305"/>
                      <a:pt x="14818" y="14818"/>
                    </a:cubicBezTo>
                    <a:cubicBezTo>
                      <a:pt x="24305" y="5330"/>
                      <a:pt x="37174" y="0"/>
                      <a:pt x="50591" y="0"/>
                    </a:cubicBezTo>
                    <a:close/>
                  </a:path>
                </a:pathLst>
              </a:custGeom>
              <a:solidFill>
                <a:srgbClr val="D2C7FF"/>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16" name="Group 16"/>
            <p:cNvGrpSpPr/>
            <p:nvPr/>
          </p:nvGrpSpPr>
          <p:grpSpPr>
            <a:xfrm>
              <a:off x="11860069" y="4325592"/>
              <a:ext cx="3185165" cy="3436959"/>
              <a:chOff x="0" y="0"/>
              <a:chExt cx="629168" cy="678905"/>
            </a:xfrm>
          </p:grpSpPr>
          <p:sp>
            <p:nvSpPr>
              <p:cNvPr id="17" name="Freeform 17"/>
              <p:cNvSpPr/>
              <p:nvPr/>
            </p:nvSpPr>
            <p:spPr>
              <a:xfrm>
                <a:off x="0" y="0"/>
                <a:ext cx="629168" cy="678905"/>
              </a:xfrm>
              <a:custGeom>
                <a:avLst/>
                <a:gdLst/>
                <a:ahLst/>
                <a:cxnLst/>
                <a:rect l="l" t="t" r="r" b="b"/>
                <a:pathLst>
                  <a:path w="629168" h="678905">
                    <a:moveTo>
                      <a:pt x="165282" y="0"/>
                    </a:moveTo>
                    <a:lnTo>
                      <a:pt x="463886" y="0"/>
                    </a:lnTo>
                    <a:cubicBezTo>
                      <a:pt x="555169" y="0"/>
                      <a:pt x="629168" y="73999"/>
                      <a:pt x="629168" y="165282"/>
                    </a:cubicBezTo>
                    <a:lnTo>
                      <a:pt x="629168" y="513623"/>
                    </a:lnTo>
                    <a:cubicBezTo>
                      <a:pt x="629168" y="604906"/>
                      <a:pt x="555169" y="678905"/>
                      <a:pt x="463886" y="678905"/>
                    </a:cubicBezTo>
                    <a:lnTo>
                      <a:pt x="165282" y="678905"/>
                    </a:lnTo>
                    <a:cubicBezTo>
                      <a:pt x="121446" y="678905"/>
                      <a:pt x="79406" y="661492"/>
                      <a:pt x="48410" y="630495"/>
                    </a:cubicBezTo>
                    <a:cubicBezTo>
                      <a:pt x="17414" y="599499"/>
                      <a:pt x="0" y="557459"/>
                      <a:pt x="0" y="513623"/>
                    </a:cubicBezTo>
                    <a:lnTo>
                      <a:pt x="0" y="165282"/>
                    </a:lnTo>
                    <a:cubicBezTo>
                      <a:pt x="0" y="73999"/>
                      <a:pt x="73999" y="0"/>
                      <a:pt x="165282" y="0"/>
                    </a:cubicBezTo>
                    <a:close/>
                  </a:path>
                </a:pathLst>
              </a:custGeom>
              <a:solidFill>
                <a:srgbClr val="D2C7FF"/>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9" name="TextBox 19"/>
            <p:cNvSpPr txBox="1"/>
            <p:nvPr/>
          </p:nvSpPr>
          <p:spPr>
            <a:xfrm>
              <a:off x="12412960" y="5986923"/>
              <a:ext cx="2632273" cy="1338958"/>
            </a:xfrm>
            <a:prstGeom prst="rect">
              <a:avLst/>
            </a:prstGeom>
          </p:spPr>
          <p:txBody>
            <a:bodyPr lIns="0" tIns="0" rIns="0" bIns="0" rtlCol="0" anchor="t">
              <a:spAutoFit/>
            </a:bodyPr>
            <a:lstStyle/>
            <a:p>
              <a:pPr algn="ctr">
                <a:lnSpc>
                  <a:spcPct val="120000"/>
                </a:lnSpc>
              </a:pPr>
              <a:r>
                <a:rPr lang="en-US" sz="1900" b="1" dirty="0" err="1">
                  <a:solidFill>
                    <a:srgbClr val="000000"/>
                  </a:solidFill>
                  <a:latin typeface="Arial" pitchFamily="34" charset="0"/>
                </a:rPr>
                <a:t>Nồng</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p>
            <a:p>
              <a:pPr algn="ctr">
                <a:lnSpc>
                  <a:spcPct val="120000"/>
                </a:lnSpc>
              </a:pPr>
              <a:r>
                <a:rPr lang="en-US" sz="1900" b="1" dirty="0" err="1">
                  <a:solidFill>
                    <a:srgbClr val="000000"/>
                  </a:solidFill>
                  <a:latin typeface="Arial" pitchFamily="34" charset="0"/>
                </a:rPr>
                <a:t>khí</a:t>
              </a:r>
              <a:r>
                <a:rPr lang="en-US" sz="1900" b="1" dirty="0">
                  <a:solidFill>
                    <a:srgbClr val="000000"/>
                  </a:solidFill>
                  <a:latin typeface="Arial" pitchFamily="34" charset="0"/>
                </a:rPr>
                <a:t> CO</a:t>
              </a:r>
              <a:r>
                <a:rPr lang="en-US" sz="1900" b="1" baseline="-25000" dirty="0">
                  <a:solidFill>
                    <a:srgbClr val="000000"/>
                  </a:solidFill>
                  <a:latin typeface="Arial" pitchFamily="34" charset="0"/>
                </a:rPr>
                <a:t>2</a:t>
              </a:r>
            </a:p>
          </p:txBody>
        </p:sp>
        <p:grpSp>
          <p:nvGrpSpPr>
            <p:cNvPr id="20" name="Group 20"/>
            <p:cNvGrpSpPr/>
            <p:nvPr/>
          </p:nvGrpSpPr>
          <p:grpSpPr>
            <a:xfrm>
              <a:off x="13202192" y="0"/>
              <a:ext cx="10405989" cy="4325592"/>
              <a:chOff x="0" y="0"/>
              <a:chExt cx="2055504" cy="854438"/>
            </a:xfrm>
          </p:grpSpPr>
          <p:sp>
            <p:nvSpPr>
              <p:cNvPr id="21" name="Freeform 21"/>
              <p:cNvSpPr/>
              <p:nvPr/>
            </p:nvSpPr>
            <p:spPr>
              <a:xfrm>
                <a:off x="0" y="0"/>
                <a:ext cx="2055504" cy="854438"/>
              </a:xfrm>
              <a:custGeom>
                <a:avLst/>
                <a:gdLst/>
                <a:ahLst/>
                <a:cxnLst/>
                <a:rect l="l" t="t" r="r" b="b"/>
                <a:pathLst>
                  <a:path w="2055504" h="854438">
                    <a:moveTo>
                      <a:pt x="50591" y="0"/>
                    </a:moveTo>
                    <a:lnTo>
                      <a:pt x="2004913" y="0"/>
                    </a:lnTo>
                    <a:cubicBezTo>
                      <a:pt x="2018330" y="0"/>
                      <a:pt x="2031198" y="5330"/>
                      <a:pt x="2040686" y="14818"/>
                    </a:cubicBezTo>
                    <a:cubicBezTo>
                      <a:pt x="2050174" y="24305"/>
                      <a:pt x="2055504" y="37174"/>
                      <a:pt x="2055504" y="50591"/>
                    </a:cubicBezTo>
                    <a:lnTo>
                      <a:pt x="2055504" y="803847"/>
                    </a:lnTo>
                    <a:cubicBezTo>
                      <a:pt x="2055504" y="831787"/>
                      <a:pt x="2032854" y="854438"/>
                      <a:pt x="2004913" y="854438"/>
                    </a:cubicBezTo>
                    <a:lnTo>
                      <a:pt x="50591" y="854438"/>
                    </a:lnTo>
                    <a:cubicBezTo>
                      <a:pt x="37174" y="854438"/>
                      <a:pt x="24305" y="849108"/>
                      <a:pt x="14818" y="839620"/>
                    </a:cubicBezTo>
                    <a:cubicBezTo>
                      <a:pt x="5330" y="830132"/>
                      <a:pt x="0" y="817264"/>
                      <a:pt x="0" y="803847"/>
                    </a:cubicBezTo>
                    <a:lnTo>
                      <a:pt x="0" y="50591"/>
                    </a:lnTo>
                    <a:cubicBezTo>
                      <a:pt x="0" y="37174"/>
                      <a:pt x="5330" y="24305"/>
                      <a:pt x="14818" y="14818"/>
                    </a:cubicBezTo>
                    <a:cubicBezTo>
                      <a:pt x="24305" y="5330"/>
                      <a:pt x="37174" y="0"/>
                      <a:pt x="50591" y="0"/>
                    </a:cubicBezTo>
                    <a:close/>
                  </a:path>
                </a:pathLst>
              </a:custGeom>
              <a:solidFill>
                <a:srgbClr val="00C2CB"/>
              </a:solidFill>
            </p:spPr>
          </p:sp>
          <p:sp>
            <p:nvSpPr>
              <p:cNvPr id="22" name="TextBox 2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23" name="Group 23"/>
            <p:cNvGrpSpPr/>
            <p:nvPr/>
          </p:nvGrpSpPr>
          <p:grpSpPr>
            <a:xfrm>
              <a:off x="11860069" y="888633"/>
              <a:ext cx="3185165" cy="3436959"/>
              <a:chOff x="0" y="0"/>
              <a:chExt cx="629168" cy="678905"/>
            </a:xfrm>
          </p:grpSpPr>
          <p:sp>
            <p:nvSpPr>
              <p:cNvPr id="24" name="Freeform 24"/>
              <p:cNvSpPr/>
              <p:nvPr/>
            </p:nvSpPr>
            <p:spPr>
              <a:xfrm>
                <a:off x="0" y="0"/>
                <a:ext cx="629168" cy="678905"/>
              </a:xfrm>
              <a:custGeom>
                <a:avLst/>
                <a:gdLst/>
                <a:ahLst/>
                <a:cxnLst/>
                <a:rect l="l" t="t" r="r" b="b"/>
                <a:pathLst>
                  <a:path w="629168" h="678905">
                    <a:moveTo>
                      <a:pt x="165282" y="0"/>
                    </a:moveTo>
                    <a:lnTo>
                      <a:pt x="463886" y="0"/>
                    </a:lnTo>
                    <a:cubicBezTo>
                      <a:pt x="555169" y="0"/>
                      <a:pt x="629168" y="73999"/>
                      <a:pt x="629168" y="165282"/>
                    </a:cubicBezTo>
                    <a:lnTo>
                      <a:pt x="629168" y="513623"/>
                    </a:lnTo>
                    <a:cubicBezTo>
                      <a:pt x="629168" y="604906"/>
                      <a:pt x="555169" y="678905"/>
                      <a:pt x="463886" y="678905"/>
                    </a:cubicBezTo>
                    <a:lnTo>
                      <a:pt x="165282" y="678905"/>
                    </a:lnTo>
                    <a:cubicBezTo>
                      <a:pt x="121446" y="678905"/>
                      <a:pt x="79406" y="661492"/>
                      <a:pt x="48410" y="630495"/>
                    </a:cubicBezTo>
                    <a:cubicBezTo>
                      <a:pt x="17414" y="599499"/>
                      <a:pt x="0" y="557459"/>
                      <a:pt x="0" y="513623"/>
                    </a:cubicBezTo>
                    <a:lnTo>
                      <a:pt x="0" y="165282"/>
                    </a:lnTo>
                    <a:cubicBezTo>
                      <a:pt x="0" y="73999"/>
                      <a:pt x="73999" y="0"/>
                      <a:pt x="165282" y="0"/>
                    </a:cubicBezTo>
                    <a:close/>
                  </a:path>
                </a:pathLst>
              </a:custGeom>
              <a:solidFill>
                <a:srgbClr val="00C2CB"/>
              </a:solidFill>
            </p:spPr>
          </p:sp>
          <p:sp>
            <p:nvSpPr>
              <p:cNvPr id="25" name="TextBox 25"/>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6" name="TextBox 26"/>
            <p:cNvSpPr txBox="1"/>
            <p:nvPr/>
          </p:nvSpPr>
          <p:spPr>
            <a:xfrm>
              <a:off x="12649300" y="1173874"/>
              <a:ext cx="2395936" cy="1403462"/>
            </a:xfrm>
            <a:prstGeom prst="rect">
              <a:avLst/>
            </a:prstGeom>
          </p:spPr>
          <p:txBody>
            <a:bodyPr lIns="0" tIns="0" rIns="0" bIns="0" rtlCol="0" anchor="t">
              <a:spAutoFit/>
            </a:bodyPr>
            <a:lstStyle/>
            <a:p>
              <a:pPr algn="ctr">
                <a:lnSpc>
                  <a:spcPct val="120000"/>
                </a:lnSpc>
              </a:pPr>
              <a:r>
                <a:rPr lang="en-US" sz="1900" b="1">
                  <a:solidFill>
                    <a:srgbClr val="000000"/>
                  </a:solidFill>
                  <a:latin typeface="Arial" pitchFamily="34" charset="0"/>
                </a:rPr>
                <a:t>Độ ẩm</a:t>
              </a:r>
            </a:p>
            <a:p>
              <a:pPr algn="ctr">
                <a:lnSpc>
                  <a:spcPct val="120000"/>
                </a:lnSpc>
              </a:pPr>
              <a:r>
                <a:rPr lang="en-US" sz="1900" b="1">
                  <a:solidFill>
                    <a:srgbClr val="000000"/>
                  </a:solidFill>
                  <a:latin typeface="Arial" pitchFamily="34" charset="0"/>
                </a:rPr>
                <a:t>và nước</a:t>
              </a:r>
            </a:p>
          </p:txBody>
        </p:sp>
        <p:grpSp>
          <p:nvGrpSpPr>
            <p:cNvPr id="27" name="Group 27"/>
            <p:cNvGrpSpPr/>
            <p:nvPr/>
          </p:nvGrpSpPr>
          <p:grpSpPr>
            <a:xfrm>
              <a:off x="0" y="4884392"/>
              <a:ext cx="10517946" cy="4059259"/>
              <a:chOff x="0" y="0"/>
              <a:chExt cx="2077619" cy="801829"/>
            </a:xfrm>
          </p:grpSpPr>
          <p:sp>
            <p:nvSpPr>
              <p:cNvPr id="28" name="Freeform 28"/>
              <p:cNvSpPr/>
              <p:nvPr/>
            </p:nvSpPr>
            <p:spPr>
              <a:xfrm>
                <a:off x="0" y="0"/>
                <a:ext cx="2077619" cy="801829"/>
              </a:xfrm>
              <a:custGeom>
                <a:avLst/>
                <a:gdLst/>
                <a:ahLst/>
                <a:cxnLst/>
                <a:rect l="l" t="t" r="r" b="b"/>
                <a:pathLst>
                  <a:path w="2077619" h="801829">
                    <a:moveTo>
                      <a:pt x="50053" y="0"/>
                    </a:moveTo>
                    <a:lnTo>
                      <a:pt x="2027566" y="0"/>
                    </a:lnTo>
                    <a:cubicBezTo>
                      <a:pt x="2040841" y="0"/>
                      <a:pt x="2053572" y="5273"/>
                      <a:pt x="2062959" y="14660"/>
                    </a:cubicBezTo>
                    <a:cubicBezTo>
                      <a:pt x="2072346" y="24047"/>
                      <a:pt x="2077619" y="36778"/>
                      <a:pt x="2077619" y="50053"/>
                    </a:cubicBezTo>
                    <a:lnTo>
                      <a:pt x="2077619" y="751776"/>
                    </a:lnTo>
                    <a:cubicBezTo>
                      <a:pt x="2077619" y="765051"/>
                      <a:pt x="2072346" y="777782"/>
                      <a:pt x="2062959" y="787169"/>
                    </a:cubicBezTo>
                    <a:cubicBezTo>
                      <a:pt x="2053572" y="796556"/>
                      <a:pt x="2040841" y="801829"/>
                      <a:pt x="2027566" y="801829"/>
                    </a:cubicBezTo>
                    <a:lnTo>
                      <a:pt x="50053" y="801829"/>
                    </a:lnTo>
                    <a:cubicBezTo>
                      <a:pt x="36778" y="801829"/>
                      <a:pt x="24047" y="796556"/>
                      <a:pt x="14660" y="787169"/>
                    </a:cubicBezTo>
                    <a:cubicBezTo>
                      <a:pt x="5273" y="777782"/>
                      <a:pt x="0" y="765051"/>
                      <a:pt x="0" y="751776"/>
                    </a:cubicBezTo>
                    <a:lnTo>
                      <a:pt x="0" y="50053"/>
                    </a:lnTo>
                    <a:cubicBezTo>
                      <a:pt x="0" y="36778"/>
                      <a:pt x="5273" y="24047"/>
                      <a:pt x="14660" y="14660"/>
                    </a:cubicBezTo>
                    <a:cubicBezTo>
                      <a:pt x="24047" y="5273"/>
                      <a:pt x="36778" y="0"/>
                      <a:pt x="50053" y="0"/>
                    </a:cubicBezTo>
                    <a:close/>
                  </a:path>
                </a:pathLst>
              </a:custGeom>
              <a:solidFill>
                <a:srgbClr val="C9E265"/>
              </a:solidFill>
            </p:spPr>
          </p:sp>
          <p:sp>
            <p:nvSpPr>
              <p:cNvPr id="29" name="TextBox 29"/>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30" name="Group 30"/>
            <p:cNvGrpSpPr/>
            <p:nvPr/>
          </p:nvGrpSpPr>
          <p:grpSpPr>
            <a:xfrm>
              <a:off x="8520267" y="4325592"/>
              <a:ext cx="3339802" cy="3436959"/>
              <a:chOff x="0" y="0"/>
              <a:chExt cx="659714" cy="678905"/>
            </a:xfrm>
          </p:grpSpPr>
          <p:sp>
            <p:nvSpPr>
              <p:cNvPr id="31" name="Freeform 31"/>
              <p:cNvSpPr/>
              <p:nvPr/>
            </p:nvSpPr>
            <p:spPr>
              <a:xfrm>
                <a:off x="0" y="0"/>
                <a:ext cx="659714" cy="678905"/>
              </a:xfrm>
              <a:custGeom>
                <a:avLst/>
                <a:gdLst/>
                <a:ahLst/>
                <a:cxnLst/>
                <a:rect l="l" t="t" r="r" b="b"/>
                <a:pathLst>
                  <a:path w="659714" h="678905">
                    <a:moveTo>
                      <a:pt x="157629" y="0"/>
                    </a:moveTo>
                    <a:lnTo>
                      <a:pt x="502085" y="0"/>
                    </a:lnTo>
                    <a:cubicBezTo>
                      <a:pt x="543891" y="0"/>
                      <a:pt x="583984" y="16607"/>
                      <a:pt x="613545" y="46169"/>
                    </a:cubicBezTo>
                    <a:cubicBezTo>
                      <a:pt x="643107" y="75730"/>
                      <a:pt x="659714" y="115823"/>
                      <a:pt x="659714" y="157629"/>
                    </a:cubicBezTo>
                    <a:lnTo>
                      <a:pt x="659714" y="521276"/>
                    </a:lnTo>
                    <a:cubicBezTo>
                      <a:pt x="659714" y="563082"/>
                      <a:pt x="643107" y="603176"/>
                      <a:pt x="613545" y="632737"/>
                    </a:cubicBezTo>
                    <a:cubicBezTo>
                      <a:pt x="583984" y="662298"/>
                      <a:pt x="543891" y="678905"/>
                      <a:pt x="502085" y="678905"/>
                    </a:cubicBezTo>
                    <a:lnTo>
                      <a:pt x="157629" y="678905"/>
                    </a:lnTo>
                    <a:cubicBezTo>
                      <a:pt x="115823" y="678905"/>
                      <a:pt x="75730" y="662298"/>
                      <a:pt x="46169" y="632737"/>
                    </a:cubicBezTo>
                    <a:cubicBezTo>
                      <a:pt x="16607" y="603176"/>
                      <a:pt x="0" y="563082"/>
                      <a:pt x="0" y="521276"/>
                    </a:cubicBezTo>
                    <a:lnTo>
                      <a:pt x="0" y="157629"/>
                    </a:lnTo>
                    <a:cubicBezTo>
                      <a:pt x="0" y="115823"/>
                      <a:pt x="16607" y="75730"/>
                      <a:pt x="46169" y="46169"/>
                    </a:cubicBezTo>
                    <a:cubicBezTo>
                      <a:pt x="75730" y="16607"/>
                      <a:pt x="115823" y="0"/>
                      <a:pt x="157629" y="0"/>
                    </a:cubicBezTo>
                    <a:close/>
                  </a:path>
                </a:pathLst>
              </a:custGeom>
              <a:solidFill>
                <a:srgbClr val="C9E265"/>
              </a:solidFill>
            </p:spPr>
          </p:sp>
          <p:sp>
            <p:nvSpPr>
              <p:cNvPr id="32" name="TextBox 3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3" name="TextBox 33"/>
            <p:cNvSpPr txBox="1"/>
            <p:nvPr/>
          </p:nvSpPr>
          <p:spPr>
            <a:xfrm>
              <a:off x="8861331" y="5986923"/>
              <a:ext cx="2632273" cy="1338958"/>
            </a:xfrm>
            <a:prstGeom prst="rect">
              <a:avLst/>
            </a:prstGeom>
          </p:spPr>
          <p:txBody>
            <a:bodyPr lIns="0" tIns="0" rIns="0" bIns="0" rtlCol="0" anchor="t">
              <a:spAutoFit/>
            </a:bodyPr>
            <a:lstStyle/>
            <a:p>
              <a:pPr>
                <a:lnSpc>
                  <a:spcPct val="120000"/>
                </a:lnSpc>
              </a:pPr>
              <a:r>
                <a:rPr lang="en-US" sz="1900" b="1" dirty="0" err="1">
                  <a:solidFill>
                    <a:srgbClr val="000000"/>
                  </a:solidFill>
                  <a:latin typeface="Arial" pitchFamily="34" charset="0"/>
                </a:rPr>
                <a:t>Nồng</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p>
            <a:p>
              <a:pPr>
                <a:lnSpc>
                  <a:spcPct val="120000"/>
                </a:lnSpc>
              </a:pPr>
              <a:r>
                <a:rPr lang="en-US" sz="1900" b="1" dirty="0" err="1">
                  <a:solidFill>
                    <a:srgbClr val="000000"/>
                  </a:solidFill>
                  <a:latin typeface="Arial" pitchFamily="34" charset="0"/>
                </a:rPr>
                <a:t>khí</a:t>
              </a:r>
              <a:r>
                <a:rPr lang="en-US" sz="1900" b="1" dirty="0">
                  <a:solidFill>
                    <a:srgbClr val="000000"/>
                  </a:solidFill>
                  <a:latin typeface="Arial" pitchFamily="34" charset="0"/>
                </a:rPr>
                <a:t> O</a:t>
              </a:r>
              <a:r>
                <a:rPr lang="en-US" sz="1900" b="1" baseline="-25000" dirty="0">
                  <a:solidFill>
                    <a:srgbClr val="000000"/>
                  </a:solidFill>
                  <a:latin typeface="Arial" pitchFamily="34" charset="0"/>
                </a:rPr>
                <a:t>2</a:t>
              </a:r>
            </a:p>
          </p:txBody>
        </p:sp>
        <p:grpSp>
          <p:nvGrpSpPr>
            <p:cNvPr id="34" name="Group 34"/>
            <p:cNvGrpSpPr/>
            <p:nvPr/>
          </p:nvGrpSpPr>
          <p:grpSpPr>
            <a:xfrm>
              <a:off x="9802669" y="2268192"/>
              <a:ext cx="4114800" cy="4114800"/>
              <a:chOff x="0" y="0"/>
              <a:chExt cx="812800" cy="812800"/>
            </a:xfrm>
          </p:grpSpPr>
          <p:sp>
            <p:nvSpPr>
              <p:cNvPr id="35" name="Freeform 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36" name="TextBox 36"/>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7" name="TextBox 37"/>
            <p:cNvSpPr txBox="1"/>
            <p:nvPr/>
          </p:nvSpPr>
          <p:spPr>
            <a:xfrm>
              <a:off x="9681319" y="2896840"/>
              <a:ext cx="4357503" cy="2806922"/>
            </a:xfrm>
            <a:prstGeom prst="rect">
              <a:avLst/>
            </a:prstGeom>
          </p:spPr>
          <p:txBody>
            <a:bodyPr lIns="0" tIns="0" rIns="0" bIns="0" rtlCol="0" anchor="t">
              <a:spAutoFit/>
            </a:bodyPr>
            <a:lstStyle/>
            <a:p>
              <a:pPr algn="ctr">
                <a:lnSpc>
                  <a:spcPct val="120000"/>
                </a:lnSpc>
                <a:spcBef>
                  <a:spcPct val="0"/>
                </a:spcBef>
              </a:pPr>
              <a:r>
                <a:rPr lang="en-US" sz="1900" b="1">
                  <a:solidFill>
                    <a:srgbClr val="000000"/>
                  </a:solidFill>
                  <a:latin typeface="Arial" pitchFamily="34" charset="0"/>
                </a:rPr>
                <a:t>CÁC YẾU TỐ</a:t>
              </a:r>
            </a:p>
            <a:p>
              <a:pPr algn="ctr">
                <a:lnSpc>
                  <a:spcPct val="120000"/>
                </a:lnSpc>
                <a:spcBef>
                  <a:spcPct val="0"/>
                </a:spcBef>
              </a:pPr>
              <a:r>
                <a:rPr lang="en-US" sz="1900" b="1">
                  <a:solidFill>
                    <a:srgbClr val="000000"/>
                  </a:solidFill>
                  <a:latin typeface="Arial" pitchFamily="34" charset="0"/>
                </a:rPr>
                <a:t> ẢNH HƯỞNG  </a:t>
              </a:r>
            </a:p>
            <a:p>
              <a:pPr algn="ctr">
                <a:lnSpc>
                  <a:spcPct val="120000"/>
                </a:lnSpc>
                <a:spcBef>
                  <a:spcPct val="0"/>
                </a:spcBef>
              </a:pPr>
              <a:r>
                <a:rPr lang="en-US" sz="1900" b="1">
                  <a:solidFill>
                    <a:srgbClr val="000000"/>
                  </a:solidFill>
                  <a:latin typeface="Arial" pitchFamily="34" charset="0"/>
                </a:rPr>
                <a:t>ĐẾN HÔ HẤP </a:t>
              </a:r>
            </a:p>
            <a:p>
              <a:pPr algn="ctr">
                <a:lnSpc>
                  <a:spcPct val="120000"/>
                </a:lnSpc>
                <a:spcBef>
                  <a:spcPct val="0"/>
                </a:spcBef>
              </a:pPr>
              <a:r>
                <a:rPr lang="en-US" sz="1900" b="1">
                  <a:solidFill>
                    <a:srgbClr val="000000"/>
                  </a:solidFill>
                  <a:latin typeface="Arial" pitchFamily="34" charset="0"/>
                </a:rPr>
                <a:t>TẾ BÀO</a:t>
              </a:r>
            </a:p>
          </p:txBody>
        </p:sp>
        <p:sp>
          <p:nvSpPr>
            <p:cNvPr id="38" name="TextBox 38"/>
            <p:cNvSpPr txBox="1"/>
            <p:nvPr/>
          </p:nvSpPr>
          <p:spPr>
            <a:xfrm>
              <a:off x="351019" y="5350579"/>
              <a:ext cx="7149758" cy="2105192"/>
            </a:xfrm>
            <a:prstGeom prst="rect">
              <a:avLst/>
            </a:prstGeom>
          </p:spPr>
          <p:txBody>
            <a:bodyPr lIns="0" tIns="0" rIns="0" bIns="0" rtlCol="0" anchor="t">
              <a:spAutoFit/>
            </a:bodyPr>
            <a:lstStyle/>
            <a:p>
              <a:pPr algn="just">
                <a:lnSpc>
                  <a:spcPct val="120000"/>
                </a:lnSpc>
                <a:spcBef>
                  <a:spcPct val="0"/>
                </a:spcBef>
              </a:pPr>
              <a:r>
                <a:rPr lang="en-US" sz="1900" b="1">
                  <a:solidFill>
                    <a:srgbClr val="000000"/>
                  </a:solidFill>
                  <a:latin typeface="Arial" pitchFamily="34" charset="0"/>
                </a:rPr>
                <a:t>Nếu nồng độ oxygen của không khí là 5%, hô hấp tế bào xảy ra chậm.</a:t>
              </a:r>
            </a:p>
          </p:txBody>
        </p:sp>
        <p:sp>
          <p:nvSpPr>
            <p:cNvPr id="39" name="TextBox 39"/>
            <p:cNvSpPr txBox="1"/>
            <p:nvPr/>
          </p:nvSpPr>
          <p:spPr>
            <a:xfrm>
              <a:off x="266333" y="7797593"/>
              <a:ext cx="8754668" cy="701730"/>
            </a:xfrm>
            <a:prstGeom prst="rect">
              <a:avLst/>
            </a:prstGeom>
          </p:spPr>
          <p:txBody>
            <a:bodyPr lIns="0" tIns="0" rIns="0" bIns="0" rtlCol="0" anchor="t">
              <a:spAutoFit/>
            </a:bodyPr>
            <a:lstStyle/>
            <a:p>
              <a:pPr algn="just">
                <a:lnSpc>
                  <a:spcPct val="120000"/>
                </a:lnSpc>
                <a:spcBef>
                  <a:spcPct val="0"/>
                </a:spcBef>
              </a:pPr>
              <a:r>
                <a:rPr lang="en-US" sz="1900" b="1">
                  <a:solidFill>
                    <a:srgbClr val="000000"/>
                  </a:solidFill>
                  <a:latin typeface="Arial" pitchFamily="34" charset="0"/>
                </a:rPr>
                <a:t>Khi thiếu oxygen, hô hấp tế bào giảm</a:t>
              </a:r>
            </a:p>
          </p:txBody>
        </p:sp>
        <p:sp>
          <p:nvSpPr>
            <p:cNvPr id="40" name="TextBox 40"/>
            <p:cNvSpPr txBox="1"/>
            <p:nvPr/>
          </p:nvSpPr>
          <p:spPr>
            <a:xfrm>
              <a:off x="15261134" y="5183211"/>
              <a:ext cx="8072944" cy="2806922"/>
            </a:xfrm>
            <a:prstGeom prst="rect">
              <a:avLst/>
            </a:prstGeom>
          </p:spPr>
          <p:txBody>
            <a:bodyPr lIns="0" tIns="0" rIns="0" bIns="0" rtlCol="0" anchor="t">
              <a:spAutoFit/>
            </a:bodyPr>
            <a:lstStyle/>
            <a:p>
              <a:pPr algn="just">
                <a:lnSpc>
                  <a:spcPct val="120000"/>
                </a:lnSpc>
                <a:spcBef>
                  <a:spcPct val="0"/>
                </a:spcBef>
              </a:pPr>
              <a:r>
                <a:rPr lang="en-US" sz="1900" b="1" dirty="0" err="1">
                  <a:solidFill>
                    <a:srgbClr val="000000"/>
                  </a:solidFill>
                  <a:latin typeface="Arial" pitchFamily="34" charset="0"/>
                </a:rPr>
                <a:t>Nồng</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r>
                <a:rPr lang="en-US" sz="1900" b="1" dirty="0" err="1">
                  <a:solidFill>
                    <a:srgbClr val="000000"/>
                  </a:solidFill>
                  <a:latin typeface="Arial" pitchFamily="34" charset="0"/>
                </a:rPr>
                <a:t>khí</a:t>
              </a:r>
              <a:r>
                <a:rPr lang="en-US" sz="1900" b="1" dirty="0">
                  <a:solidFill>
                    <a:srgbClr val="000000"/>
                  </a:solidFill>
                  <a:latin typeface="Arial" pitchFamily="34" charset="0"/>
                </a:rPr>
                <a:t> CO</a:t>
              </a:r>
              <a:r>
                <a:rPr lang="en-US" sz="1900" b="1" baseline="-25000" dirty="0">
                  <a:solidFill>
                    <a:srgbClr val="000000"/>
                  </a:solidFill>
                  <a:latin typeface="Arial" pitchFamily="34" charset="0"/>
                </a:rPr>
                <a:t>2</a:t>
              </a:r>
              <a:r>
                <a:rPr lang="en-US" sz="1900" b="1" dirty="0">
                  <a:solidFill>
                    <a:srgbClr val="000000"/>
                  </a:solidFill>
                  <a:latin typeface="Arial" pitchFamily="34" charset="0"/>
                </a:rPr>
                <a:t> </a:t>
              </a:r>
              <a:r>
                <a:rPr lang="en-US" sz="1900" b="1" dirty="0" err="1">
                  <a:solidFill>
                    <a:srgbClr val="000000"/>
                  </a:solidFill>
                  <a:latin typeface="Arial" pitchFamily="34" charset="0"/>
                </a:rPr>
                <a:t>trong</a:t>
              </a:r>
              <a:r>
                <a:rPr lang="en-US" sz="1900" b="1" dirty="0">
                  <a:solidFill>
                    <a:srgbClr val="000000"/>
                  </a:solidFill>
                  <a:latin typeface="Arial" pitchFamily="34" charset="0"/>
                </a:rPr>
                <a:t> </a:t>
              </a:r>
              <a:r>
                <a:rPr lang="en-US" sz="1900" b="1" dirty="0" err="1">
                  <a:solidFill>
                    <a:srgbClr val="000000"/>
                  </a:solidFill>
                  <a:latin typeface="Arial" pitchFamily="34" charset="0"/>
                </a:rPr>
                <a:t>không</a:t>
              </a:r>
              <a:r>
                <a:rPr lang="en-US" sz="1900" b="1" dirty="0">
                  <a:solidFill>
                    <a:srgbClr val="000000"/>
                  </a:solidFill>
                  <a:latin typeface="Arial" pitchFamily="34" charset="0"/>
                </a:rPr>
                <a:t> </a:t>
              </a:r>
              <a:r>
                <a:rPr lang="en-US" sz="1900" b="1" dirty="0" err="1">
                  <a:solidFill>
                    <a:srgbClr val="000000"/>
                  </a:solidFill>
                  <a:latin typeface="Arial" pitchFamily="34" charset="0"/>
                </a:rPr>
                <a:t>khí</a:t>
              </a:r>
              <a:r>
                <a:rPr lang="en-US" sz="1900" b="1" dirty="0">
                  <a:solidFill>
                    <a:srgbClr val="000000"/>
                  </a:solidFill>
                  <a:latin typeface="Arial" pitchFamily="34" charset="0"/>
                </a:rPr>
                <a:t> (</a:t>
              </a:r>
              <a:r>
                <a:rPr lang="en-US" sz="1900" b="1" dirty="0" err="1">
                  <a:solidFill>
                    <a:srgbClr val="000000"/>
                  </a:solidFill>
                  <a:latin typeface="Arial" pitchFamily="34" charset="0"/>
                </a:rPr>
                <a:t>khoảng</a:t>
              </a:r>
              <a:r>
                <a:rPr lang="en-US" sz="1900" b="1" dirty="0">
                  <a:solidFill>
                    <a:srgbClr val="000000"/>
                  </a:solidFill>
                  <a:latin typeface="Arial" pitchFamily="34" charset="0"/>
                </a:rPr>
                <a:t> 0,03%) </a:t>
              </a:r>
              <a:r>
                <a:rPr lang="en-US" sz="1900" b="1" dirty="0" err="1">
                  <a:solidFill>
                    <a:srgbClr val="000000"/>
                  </a:solidFill>
                  <a:latin typeface="Arial" pitchFamily="34" charset="0"/>
                </a:rPr>
                <a:t>thuận</a:t>
              </a:r>
              <a:r>
                <a:rPr lang="en-US" sz="1900" b="1" dirty="0">
                  <a:solidFill>
                    <a:srgbClr val="000000"/>
                  </a:solidFill>
                  <a:latin typeface="Arial" pitchFamily="34" charset="0"/>
                </a:rPr>
                <a:t> </a:t>
              </a:r>
              <a:r>
                <a:rPr lang="en-US" sz="1900" b="1" dirty="0" err="1">
                  <a:solidFill>
                    <a:srgbClr val="000000"/>
                  </a:solidFill>
                  <a:latin typeface="Arial" pitchFamily="34" charset="0"/>
                </a:rPr>
                <a:t>lợi</a:t>
              </a:r>
              <a:r>
                <a:rPr lang="en-US" sz="1900" b="1" dirty="0">
                  <a:solidFill>
                    <a:srgbClr val="000000"/>
                  </a:solidFill>
                  <a:latin typeface="Arial" pitchFamily="34" charset="0"/>
                </a:rPr>
                <a:t> </a:t>
              </a:r>
              <a:r>
                <a:rPr lang="en-US" sz="1900" b="1" dirty="0" err="1">
                  <a:solidFill>
                    <a:srgbClr val="000000"/>
                  </a:solidFill>
                  <a:latin typeface="Arial" pitchFamily="34" charset="0"/>
                </a:rPr>
                <a:t>cho</a:t>
              </a:r>
              <a:r>
                <a:rPr lang="en-US" sz="1900" b="1" dirty="0">
                  <a:solidFill>
                    <a:srgbClr val="000000"/>
                  </a:solidFill>
                  <a:latin typeface="Arial" pitchFamily="34" charset="0"/>
                </a:rPr>
                <a:t> </a:t>
              </a:r>
              <a:r>
                <a:rPr lang="en-US" sz="1900" b="1" dirty="0" err="1">
                  <a:solidFill>
                    <a:srgbClr val="000000"/>
                  </a:solidFill>
                  <a:latin typeface="Arial" pitchFamily="34" charset="0"/>
                </a:rPr>
                <a:t>hô</a:t>
              </a:r>
              <a:r>
                <a:rPr lang="en-US" sz="1900" b="1" dirty="0">
                  <a:solidFill>
                    <a:srgbClr val="000000"/>
                  </a:solidFill>
                  <a:latin typeface="Arial" pitchFamily="34" charset="0"/>
                </a:rPr>
                <a:t> </a:t>
              </a:r>
              <a:r>
                <a:rPr lang="en-US" sz="1900" b="1" dirty="0" err="1">
                  <a:solidFill>
                    <a:srgbClr val="000000"/>
                  </a:solidFill>
                  <a:latin typeface="Arial" pitchFamily="34" charset="0"/>
                </a:rPr>
                <a:t>hấp</a:t>
              </a:r>
              <a:r>
                <a:rPr lang="en-US" sz="1900" b="1" dirty="0">
                  <a:solidFill>
                    <a:srgbClr val="000000"/>
                  </a:solidFill>
                  <a:latin typeface="Arial" pitchFamily="34" charset="0"/>
                </a:rPr>
                <a:t> </a:t>
              </a:r>
              <a:r>
                <a:rPr lang="en-US" sz="1900" b="1" dirty="0" err="1">
                  <a:solidFill>
                    <a:srgbClr val="000000"/>
                  </a:solidFill>
                  <a:latin typeface="Arial" pitchFamily="34" charset="0"/>
                </a:rPr>
                <a:t>tế</a:t>
              </a:r>
              <a:r>
                <a:rPr lang="en-US" sz="1900" b="1" dirty="0">
                  <a:solidFill>
                    <a:srgbClr val="000000"/>
                  </a:solidFill>
                  <a:latin typeface="Arial" pitchFamily="34" charset="0"/>
                </a:rPr>
                <a:t> </a:t>
              </a:r>
              <a:r>
                <a:rPr lang="en-US" sz="1900" b="1" dirty="0" err="1">
                  <a:solidFill>
                    <a:srgbClr val="000000"/>
                  </a:solidFill>
                  <a:latin typeface="Arial" pitchFamily="34" charset="0"/>
                </a:rPr>
                <a:t>bào</a:t>
              </a:r>
              <a:r>
                <a:rPr lang="en-US" sz="1900" b="1" dirty="0">
                  <a:solidFill>
                    <a:srgbClr val="000000"/>
                  </a:solidFill>
                  <a:latin typeface="Arial" pitchFamily="34" charset="0"/>
                </a:rPr>
                <a:t>. </a:t>
              </a:r>
              <a:r>
                <a:rPr lang="en-US" sz="1900" b="1" dirty="0" err="1">
                  <a:solidFill>
                    <a:srgbClr val="000000"/>
                  </a:solidFill>
                  <a:latin typeface="Arial" pitchFamily="34" charset="0"/>
                </a:rPr>
                <a:t>Nồng</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r>
                <a:rPr lang="en-US" sz="1900" b="1" dirty="0" err="1">
                  <a:solidFill>
                    <a:srgbClr val="000000"/>
                  </a:solidFill>
                  <a:latin typeface="Arial" pitchFamily="34" charset="0"/>
                </a:rPr>
                <a:t>khí</a:t>
              </a:r>
              <a:r>
                <a:rPr lang="en-US" sz="1900" b="1" dirty="0">
                  <a:solidFill>
                    <a:srgbClr val="000000"/>
                  </a:solidFill>
                  <a:latin typeface="Arial" pitchFamily="34" charset="0"/>
                </a:rPr>
                <a:t> CO</a:t>
              </a:r>
              <a:r>
                <a:rPr lang="en-US" sz="1900" b="1" baseline="-25000" dirty="0">
                  <a:solidFill>
                    <a:srgbClr val="000000"/>
                  </a:solidFill>
                  <a:latin typeface="Arial" pitchFamily="34" charset="0"/>
                </a:rPr>
                <a:t>2</a:t>
              </a:r>
              <a:r>
                <a:rPr lang="en-US" sz="1900" b="1" dirty="0">
                  <a:solidFill>
                    <a:srgbClr val="000000"/>
                  </a:solidFill>
                  <a:latin typeface="Arial" pitchFamily="34" charset="0"/>
                </a:rPr>
                <a:t> </a:t>
              </a:r>
              <a:r>
                <a:rPr lang="en-US" sz="1900" b="1" dirty="0" err="1">
                  <a:solidFill>
                    <a:srgbClr val="000000"/>
                  </a:solidFill>
                  <a:latin typeface="Arial" pitchFamily="34" charset="0"/>
                </a:rPr>
                <a:t>cao</a:t>
              </a:r>
              <a:r>
                <a:rPr lang="en-US" sz="1900" b="1" dirty="0">
                  <a:solidFill>
                    <a:srgbClr val="000000"/>
                  </a:solidFill>
                  <a:latin typeface="Arial" pitchFamily="34" charset="0"/>
                </a:rPr>
                <a:t> </a:t>
              </a:r>
              <a:r>
                <a:rPr lang="en-US" sz="1900" b="1" dirty="0" err="1">
                  <a:solidFill>
                    <a:srgbClr val="000000"/>
                  </a:solidFill>
                  <a:latin typeface="Arial" pitchFamily="34" charset="0"/>
                </a:rPr>
                <a:t>gây</a:t>
              </a:r>
              <a:r>
                <a:rPr lang="en-US" sz="1900" b="1" dirty="0">
                  <a:solidFill>
                    <a:srgbClr val="000000"/>
                  </a:solidFill>
                  <a:latin typeface="Arial" pitchFamily="34" charset="0"/>
                </a:rPr>
                <a:t> </a:t>
              </a:r>
              <a:r>
                <a:rPr lang="en-US" sz="1900" b="1" dirty="0" err="1">
                  <a:solidFill>
                    <a:srgbClr val="000000"/>
                  </a:solidFill>
                  <a:latin typeface="Arial" pitchFamily="34" charset="0"/>
                </a:rPr>
                <a:t>ức</a:t>
              </a:r>
              <a:r>
                <a:rPr lang="en-US" sz="1900" b="1" dirty="0">
                  <a:solidFill>
                    <a:srgbClr val="000000"/>
                  </a:solidFill>
                  <a:latin typeface="Arial" pitchFamily="34" charset="0"/>
                </a:rPr>
                <a:t> </a:t>
              </a:r>
              <a:r>
                <a:rPr lang="en-US" sz="1900" b="1" dirty="0" err="1">
                  <a:solidFill>
                    <a:srgbClr val="000000"/>
                  </a:solidFill>
                  <a:latin typeface="Arial" pitchFamily="34" charset="0"/>
                </a:rPr>
                <a:t>chế</a:t>
              </a:r>
              <a:r>
                <a:rPr lang="en-US" sz="1900" b="1" dirty="0">
                  <a:solidFill>
                    <a:srgbClr val="000000"/>
                  </a:solidFill>
                  <a:latin typeface="Arial" pitchFamily="34" charset="0"/>
                </a:rPr>
                <a:t> </a:t>
              </a:r>
              <a:r>
                <a:rPr lang="en-US" sz="1900" b="1" dirty="0" err="1">
                  <a:solidFill>
                    <a:srgbClr val="000000"/>
                  </a:solidFill>
                  <a:latin typeface="Arial" pitchFamily="34" charset="0"/>
                </a:rPr>
                <a:t>hô</a:t>
              </a:r>
              <a:r>
                <a:rPr lang="en-US" sz="1900" b="1" dirty="0">
                  <a:solidFill>
                    <a:srgbClr val="000000"/>
                  </a:solidFill>
                  <a:latin typeface="Arial" pitchFamily="34" charset="0"/>
                </a:rPr>
                <a:t> </a:t>
              </a:r>
              <a:r>
                <a:rPr lang="en-US" sz="1900" b="1" dirty="0" err="1">
                  <a:solidFill>
                    <a:srgbClr val="000000"/>
                  </a:solidFill>
                  <a:latin typeface="Arial" pitchFamily="34" charset="0"/>
                </a:rPr>
                <a:t>hấp</a:t>
              </a:r>
              <a:r>
                <a:rPr lang="en-US" sz="1900" b="1" dirty="0">
                  <a:solidFill>
                    <a:srgbClr val="000000"/>
                  </a:solidFill>
                  <a:latin typeface="Arial" pitchFamily="34" charset="0"/>
                </a:rPr>
                <a:t>.</a:t>
              </a:r>
            </a:p>
          </p:txBody>
        </p:sp>
        <p:sp>
          <p:nvSpPr>
            <p:cNvPr id="41" name="TextBox 41"/>
            <p:cNvSpPr txBox="1"/>
            <p:nvPr/>
          </p:nvSpPr>
          <p:spPr>
            <a:xfrm>
              <a:off x="15261134" y="171858"/>
              <a:ext cx="8072944" cy="4210384"/>
            </a:xfrm>
            <a:prstGeom prst="rect">
              <a:avLst/>
            </a:prstGeom>
          </p:spPr>
          <p:txBody>
            <a:bodyPr lIns="0" tIns="0" rIns="0" bIns="0" rtlCol="0" anchor="t">
              <a:spAutoFit/>
            </a:bodyPr>
            <a:lstStyle/>
            <a:p>
              <a:pPr algn="just">
                <a:lnSpc>
                  <a:spcPct val="120000"/>
                </a:lnSpc>
                <a:spcBef>
                  <a:spcPct val="0"/>
                </a:spcBef>
              </a:pPr>
              <a:r>
                <a:rPr lang="en-US" sz="1900" b="1">
                  <a:solidFill>
                    <a:srgbClr val="000000"/>
                  </a:solidFill>
                  <a:latin typeface="Arial" pitchFamily="34" charset="0"/>
                </a:rPr>
                <a:t>Nước vừa là môi trường, vừa tham gia trực tiếp vào các phản ứng hóa học trong hô hấp tế bào. Hàm lượng nước trong tế bào liên quan trực tiếp đến cường độ hô hấp.</a:t>
              </a:r>
            </a:p>
          </p:txBody>
        </p:sp>
        <p:sp>
          <p:nvSpPr>
            <p:cNvPr id="42" name="TextBox 42"/>
            <p:cNvSpPr txBox="1"/>
            <p:nvPr/>
          </p:nvSpPr>
          <p:spPr>
            <a:xfrm>
              <a:off x="401819" y="171858"/>
              <a:ext cx="7987236" cy="4210384"/>
            </a:xfrm>
            <a:prstGeom prst="rect">
              <a:avLst/>
            </a:prstGeom>
          </p:spPr>
          <p:txBody>
            <a:bodyPr lIns="0" tIns="0" rIns="0" bIns="0" rtlCol="0" anchor="t">
              <a:spAutoFit/>
            </a:bodyPr>
            <a:lstStyle/>
            <a:p>
              <a:pPr algn="just">
                <a:lnSpc>
                  <a:spcPct val="120000"/>
                </a:lnSpc>
                <a:spcBef>
                  <a:spcPct val="0"/>
                </a:spcBef>
              </a:pPr>
              <a:r>
                <a:rPr lang="en-US" sz="1900" b="1" dirty="0" err="1">
                  <a:solidFill>
                    <a:srgbClr val="000000"/>
                  </a:solidFill>
                  <a:latin typeface="Arial" pitchFamily="34" charset="0"/>
                </a:rPr>
                <a:t>Hô</a:t>
              </a:r>
              <a:r>
                <a:rPr lang="en-US" sz="1900" b="1" dirty="0">
                  <a:solidFill>
                    <a:srgbClr val="000000"/>
                  </a:solidFill>
                  <a:latin typeface="Arial" pitchFamily="34" charset="0"/>
                </a:rPr>
                <a:t> </a:t>
              </a:r>
              <a:r>
                <a:rPr lang="en-US" sz="1900" b="1" dirty="0" err="1">
                  <a:solidFill>
                    <a:srgbClr val="000000"/>
                  </a:solidFill>
                  <a:latin typeface="Arial" pitchFamily="34" charset="0"/>
                </a:rPr>
                <a:t>hấp</a:t>
              </a:r>
              <a:r>
                <a:rPr lang="en-US" sz="1900" b="1" dirty="0">
                  <a:solidFill>
                    <a:srgbClr val="000000"/>
                  </a:solidFill>
                  <a:latin typeface="Arial" pitchFamily="34" charset="0"/>
                </a:rPr>
                <a:t> </a:t>
              </a:r>
              <a:r>
                <a:rPr lang="en-US" sz="1900" b="1" dirty="0" err="1">
                  <a:solidFill>
                    <a:srgbClr val="000000"/>
                  </a:solidFill>
                  <a:latin typeface="Arial" pitchFamily="34" charset="0"/>
                </a:rPr>
                <a:t>tế</a:t>
              </a:r>
              <a:r>
                <a:rPr lang="en-US" sz="1900" b="1" dirty="0">
                  <a:solidFill>
                    <a:srgbClr val="000000"/>
                  </a:solidFill>
                  <a:latin typeface="Arial" pitchFamily="34" charset="0"/>
                </a:rPr>
                <a:t> </a:t>
              </a:r>
              <a:r>
                <a:rPr lang="en-US" sz="1900" b="1" dirty="0" err="1">
                  <a:solidFill>
                    <a:srgbClr val="000000"/>
                  </a:solidFill>
                  <a:latin typeface="Arial" pitchFamily="34" charset="0"/>
                </a:rPr>
                <a:t>bào</a:t>
              </a:r>
              <a:r>
                <a:rPr lang="en-US" sz="1900" b="1" dirty="0">
                  <a:solidFill>
                    <a:srgbClr val="000000"/>
                  </a:solidFill>
                  <a:latin typeface="Arial" pitchFamily="34" charset="0"/>
                </a:rPr>
                <a:t> bao </a:t>
              </a:r>
              <a:r>
                <a:rPr lang="en-US" sz="1900" b="1" dirty="0" err="1">
                  <a:solidFill>
                    <a:srgbClr val="000000"/>
                  </a:solidFill>
                  <a:latin typeface="Arial" pitchFamily="34" charset="0"/>
                </a:rPr>
                <a:t>gồm</a:t>
              </a:r>
              <a:r>
                <a:rPr lang="en-US" sz="1900" b="1" dirty="0">
                  <a:solidFill>
                    <a:srgbClr val="000000"/>
                  </a:solidFill>
                  <a:latin typeface="Arial" pitchFamily="34" charset="0"/>
                </a:rPr>
                <a:t> </a:t>
              </a:r>
              <a:r>
                <a:rPr lang="en-US" sz="1900" b="1" dirty="0" err="1">
                  <a:solidFill>
                    <a:srgbClr val="000000"/>
                  </a:solidFill>
                  <a:latin typeface="Arial" pitchFamily="34" charset="0"/>
                </a:rPr>
                <a:t>các</a:t>
              </a:r>
              <a:r>
                <a:rPr lang="en-US" sz="1900" b="1" dirty="0">
                  <a:solidFill>
                    <a:srgbClr val="000000"/>
                  </a:solidFill>
                  <a:latin typeface="Arial" pitchFamily="34" charset="0"/>
                </a:rPr>
                <a:t> </a:t>
              </a:r>
              <a:r>
                <a:rPr lang="en-US" sz="1900" b="1" dirty="0" err="1">
                  <a:solidFill>
                    <a:srgbClr val="000000"/>
                  </a:solidFill>
                  <a:latin typeface="Arial" pitchFamily="34" charset="0"/>
                </a:rPr>
                <a:t>phản</a:t>
              </a:r>
              <a:r>
                <a:rPr lang="en-US" sz="1900" b="1" dirty="0">
                  <a:solidFill>
                    <a:srgbClr val="000000"/>
                  </a:solidFill>
                  <a:latin typeface="Arial" pitchFamily="34" charset="0"/>
                </a:rPr>
                <a:t> </a:t>
              </a:r>
              <a:r>
                <a:rPr lang="en-US" sz="1900" b="1" dirty="0" err="1">
                  <a:solidFill>
                    <a:srgbClr val="000000"/>
                  </a:solidFill>
                  <a:latin typeface="Arial" pitchFamily="34" charset="0"/>
                </a:rPr>
                <a:t>ứng</a:t>
              </a:r>
              <a:r>
                <a:rPr lang="en-US" sz="1900" b="1" dirty="0">
                  <a:solidFill>
                    <a:srgbClr val="000000"/>
                  </a:solidFill>
                  <a:latin typeface="Arial" pitchFamily="34" charset="0"/>
                </a:rPr>
                <a:t> </a:t>
              </a:r>
              <a:r>
                <a:rPr lang="en-US" sz="1900" b="1" dirty="0" err="1">
                  <a:solidFill>
                    <a:srgbClr val="000000"/>
                  </a:solidFill>
                  <a:latin typeface="Arial" pitchFamily="34" charset="0"/>
                </a:rPr>
                <a:t>hóa</a:t>
              </a:r>
              <a:r>
                <a:rPr lang="en-US" sz="1900" b="1" dirty="0">
                  <a:solidFill>
                    <a:srgbClr val="000000"/>
                  </a:solidFill>
                  <a:latin typeface="Arial" pitchFamily="34" charset="0"/>
                </a:rPr>
                <a:t> </a:t>
              </a:r>
              <a:r>
                <a:rPr lang="en-US" sz="1900" b="1" dirty="0" err="1">
                  <a:solidFill>
                    <a:srgbClr val="000000"/>
                  </a:solidFill>
                  <a:latin typeface="Arial" pitchFamily="34" charset="0"/>
                </a:rPr>
                <a:t>học</a:t>
              </a:r>
              <a:r>
                <a:rPr lang="en-US" sz="1900" b="1" dirty="0">
                  <a:solidFill>
                    <a:srgbClr val="000000"/>
                  </a:solidFill>
                  <a:latin typeface="Arial" pitchFamily="34" charset="0"/>
                </a:rPr>
                <a:t> </a:t>
              </a:r>
              <a:r>
                <a:rPr lang="en-US" sz="1900" b="1" dirty="0" err="1">
                  <a:solidFill>
                    <a:srgbClr val="000000"/>
                  </a:solidFill>
                  <a:latin typeface="Arial" pitchFamily="34" charset="0"/>
                </a:rPr>
                <a:t>với</a:t>
              </a:r>
              <a:r>
                <a:rPr lang="en-US" sz="1900" b="1" dirty="0">
                  <a:solidFill>
                    <a:srgbClr val="000000"/>
                  </a:solidFill>
                  <a:latin typeface="Arial" pitchFamily="34" charset="0"/>
                </a:rPr>
                <a:t> </a:t>
              </a:r>
              <a:r>
                <a:rPr lang="en-US" sz="1900" b="1" dirty="0" err="1">
                  <a:solidFill>
                    <a:srgbClr val="000000"/>
                  </a:solidFill>
                  <a:latin typeface="Arial" pitchFamily="34" charset="0"/>
                </a:rPr>
                <a:t>sự</a:t>
              </a:r>
              <a:r>
                <a:rPr lang="en-US" sz="1900" b="1" dirty="0">
                  <a:solidFill>
                    <a:srgbClr val="000000"/>
                  </a:solidFill>
                  <a:latin typeface="Arial" pitchFamily="34" charset="0"/>
                </a:rPr>
                <a:t> </a:t>
              </a:r>
              <a:r>
                <a:rPr lang="en-US" sz="1900" b="1" dirty="0" err="1">
                  <a:solidFill>
                    <a:srgbClr val="000000"/>
                  </a:solidFill>
                  <a:latin typeface="Arial" pitchFamily="34" charset="0"/>
                </a:rPr>
                <a:t>xúc</a:t>
              </a:r>
              <a:r>
                <a:rPr lang="en-US" sz="1900" b="1" dirty="0">
                  <a:solidFill>
                    <a:srgbClr val="000000"/>
                  </a:solidFill>
                  <a:latin typeface="Arial" pitchFamily="34" charset="0"/>
                </a:rPr>
                <a:t> </a:t>
              </a:r>
              <a:r>
                <a:rPr lang="en-US" sz="1900" b="1" dirty="0" err="1">
                  <a:solidFill>
                    <a:srgbClr val="000000"/>
                  </a:solidFill>
                  <a:latin typeface="Arial" pitchFamily="34" charset="0"/>
                </a:rPr>
                <a:t>tác</a:t>
              </a:r>
              <a:r>
                <a:rPr lang="en-US" sz="1900" b="1" dirty="0">
                  <a:solidFill>
                    <a:srgbClr val="000000"/>
                  </a:solidFill>
                  <a:latin typeface="Arial" pitchFamily="34" charset="0"/>
                </a:rPr>
                <a:t> </a:t>
              </a:r>
              <a:r>
                <a:rPr lang="en-US" sz="1900" b="1" dirty="0" err="1">
                  <a:solidFill>
                    <a:srgbClr val="000000"/>
                  </a:solidFill>
                  <a:latin typeface="Arial" pitchFamily="34" charset="0"/>
                </a:rPr>
                <a:t>của</a:t>
              </a:r>
              <a:r>
                <a:rPr lang="en-US" sz="1900" b="1" dirty="0">
                  <a:solidFill>
                    <a:srgbClr val="000000"/>
                  </a:solidFill>
                  <a:latin typeface="Arial" pitchFamily="34" charset="0"/>
                </a:rPr>
                <a:t> </a:t>
              </a:r>
              <a:r>
                <a:rPr lang="en-US" sz="1900" b="1" dirty="0" err="1">
                  <a:solidFill>
                    <a:srgbClr val="000000"/>
                  </a:solidFill>
                  <a:latin typeface="Arial" pitchFamily="34" charset="0"/>
                </a:rPr>
                <a:t>các</a:t>
              </a:r>
              <a:r>
                <a:rPr lang="en-US" sz="1900" b="1" dirty="0">
                  <a:solidFill>
                    <a:srgbClr val="000000"/>
                  </a:solidFill>
                  <a:latin typeface="Arial" pitchFamily="34" charset="0"/>
                </a:rPr>
                <a:t> enzyme </a:t>
              </a:r>
              <a:r>
                <a:rPr lang="en-US" sz="1900" b="1" dirty="0" err="1">
                  <a:solidFill>
                    <a:srgbClr val="000000"/>
                  </a:solidFill>
                  <a:latin typeface="Arial" pitchFamily="34" charset="0"/>
                </a:rPr>
                <a:t>phụ</a:t>
              </a:r>
              <a:r>
                <a:rPr lang="en-US" sz="1900" b="1" dirty="0">
                  <a:solidFill>
                    <a:srgbClr val="000000"/>
                  </a:solidFill>
                  <a:latin typeface="Arial" pitchFamily="34" charset="0"/>
                </a:rPr>
                <a:t> </a:t>
              </a:r>
              <a:r>
                <a:rPr lang="en-US" sz="1900" b="1" dirty="0" err="1">
                  <a:solidFill>
                    <a:srgbClr val="000000"/>
                  </a:solidFill>
                  <a:latin typeface="Arial" pitchFamily="34" charset="0"/>
                </a:rPr>
                <a:t>thuộc</a:t>
              </a:r>
              <a:r>
                <a:rPr lang="en-US" sz="1900" b="1" dirty="0">
                  <a:solidFill>
                    <a:srgbClr val="000000"/>
                  </a:solidFill>
                  <a:latin typeface="Arial" pitchFamily="34" charset="0"/>
                </a:rPr>
                <a:t> </a:t>
              </a:r>
              <a:r>
                <a:rPr lang="en-US" sz="1900" b="1" dirty="0" err="1">
                  <a:solidFill>
                    <a:srgbClr val="000000"/>
                  </a:solidFill>
                  <a:latin typeface="Arial" pitchFamily="34" charset="0"/>
                </a:rPr>
                <a:t>chặt</a:t>
              </a:r>
              <a:r>
                <a:rPr lang="en-US" sz="1900" b="1" dirty="0">
                  <a:solidFill>
                    <a:srgbClr val="000000"/>
                  </a:solidFill>
                  <a:latin typeface="Arial" pitchFamily="34" charset="0"/>
                </a:rPr>
                <a:t> </a:t>
              </a:r>
              <a:r>
                <a:rPr lang="en-US" sz="1900" b="1" dirty="0" err="1">
                  <a:solidFill>
                    <a:srgbClr val="000000"/>
                  </a:solidFill>
                  <a:latin typeface="Arial" pitchFamily="34" charset="0"/>
                </a:rPr>
                <a:t>chẽ</a:t>
              </a:r>
              <a:r>
                <a:rPr lang="en-US" sz="1900" b="1" dirty="0">
                  <a:solidFill>
                    <a:srgbClr val="000000"/>
                  </a:solidFill>
                  <a:latin typeface="Arial" pitchFamily="34" charset="0"/>
                </a:rPr>
                <a:t> </a:t>
              </a:r>
              <a:r>
                <a:rPr lang="en-US" sz="1900" b="1" dirty="0" err="1">
                  <a:solidFill>
                    <a:srgbClr val="000000"/>
                  </a:solidFill>
                  <a:latin typeface="Arial" pitchFamily="34" charset="0"/>
                </a:rPr>
                <a:t>vào</a:t>
              </a:r>
              <a:r>
                <a:rPr lang="en-US" sz="1900" b="1" dirty="0">
                  <a:solidFill>
                    <a:srgbClr val="000000"/>
                  </a:solidFill>
                  <a:latin typeface="Arial" pitchFamily="34" charset="0"/>
                </a:rPr>
                <a:t> </a:t>
              </a:r>
              <a:r>
                <a:rPr lang="en-US" sz="1900" b="1" dirty="0" err="1">
                  <a:solidFill>
                    <a:srgbClr val="000000"/>
                  </a:solidFill>
                  <a:latin typeface="Arial" pitchFamily="34" charset="0"/>
                </a:rPr>
                <a:t>nhiệt</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r>
                <a:rPr lang="en-US" sz="1900" b="1" dirty="0" err="1">
                  <a:solidFill>
                    <a:srgbClr val="000000"/>
                  </a:solidFill>
                  <a:latin typeface="Arial" pitchFamily="34" charset="0"/>
                </a:rPr>
                <a:t>Nhiệt</a:t>
              </a:r>
              <a:r>
                <a:rPr lang="en-US" sz="1900" b="1" dirty="0">
                  <a:solidFill>
                    <a:srgbClr val="000000"/>
                  </a:solidFill>
                  <a:latin typeface="Arial" pitchFamily="34" charset="0"/>
                </a:rPr>
                <a:t> </a:t>
              </a:r>
              <a:r>
                <a:rPr lang="en-US" sz="1900" b="1" dirty="0" err="1">
                  <a:solidFill>
                    <a:srgbClr val="000000"/>
                  </a:solidFill>
                  <a:latin typeface="Arial" pitchFamily="34" charset="0"/>
                </a:rPr>
                <a:t>độ</a:t>
              </a:r>
              <a:r>
                <a:rPr lang="en-US" sz="1900" b="1" dirty="0">
                  <a:solidFill>
                    <a:srgbClr val="000000"/>
                  </a:solidFill>
                  <a:latin typeface="Arial" pitchFamily="34" charset="0"/>
                </a:rPr>
                <a:t> </a:t>
              </a:r>
              <a:r>
                <a:rPr lang="en-US" sz="1900" b="1" dirty="0" err="1">
                  <a:solidFill>
                    <a:srgbClr val="000000"/>
                  </a:solidFill>
                  <a:latin typeface="Arial" pitchFamily="34" charset="0"/>
                </a:rPr>
                <a:t>thuận</a:t>
              </a:r>
              <a:r>
                <a:rPr lang="en-US" sz="1900" b="1" dirty="0">
                  <a:solidFill>
                    <a:srgbClr val="000000"/>
                  </a:solidFill>
                  <a:latin typeface="Arial" pitchFamily="34" charset="0"/>
                </a:rPr>
                <a:t> </a:t>
              </a:r>
              <a:r>
                <a:rPr lang="en-US" sz="1900" b="1" dirty="0" err="1">
                  <a:solidFill>
                    <a:srgbClr val="000000"/>
                  </a:solidFill>
                  <a:latin typeface="Arial" pitchFamily="34" charset="0"/>
                </a:rPr>
                <a:t>lợi</a:t>
              </a:r>
              <a:r>
                <a:rPr lang="en-US" sz="1900" b="1" dirty="0">
                  <a:solidFill>
                    <a:srgbClr val="000000"/>
                  </a:solidFill>
                  <a:latin typeface="Arial" pitchFamily="34" charset="0"/>
                </a:rPr>
                <a:t> </a:t>
              </a:r>
              <a:r>
                <a:rPr lang="en-US" sz="1900" b="1" dirty="0" err="1">
                  <a:solidFill>
                    <a:srgbClr val="000000"/>
                  </a:solidFill>
                  <a:latin typeface="Arial" pitchFamily="34" charset="0"/>
                </a:rPr>
                <a:t>cho</a:t>
              </a:r>
              <a:r>
                <a:rPr lang="en-US" sz="1900" b="1" dirty="0">
                  <a:solidFill>
                    <a:srgbClr val="000000"/>
                  </a:solidFill>
                  <a:latin typeface="Arial" pitchFamily="34" charset="0"/>
                </a:rPr>
                <a:t> </a:t>
              </a:r>
              <a:r>
                <a:rPr lang="en-US" sz="1900" b="1" dirty="0" err="1">
                  <a:solidFill>
                    <a:srgbClr val="000000"/>
                  </a:solidFill>
                  <a:latin typeface="Arial" pitchFamily="34" charset="0"/>
                </a:rPr>
                <a:t>quá</a:t>
              </a:r>
              <a:r>
                <a:rPr lang="en-US" sz="1900" b="1" dirty="0">
                  <a:solidFill>
                    <a:srgbClr val="000000"/>
                  </a:solidFill>
                  <a:latin typeface="Arial" pitchFamily="34" charset="0"/>
                </a:rPr>
                <a:t> </a:t>
              </a:r>
              <a:r>
                <a:rPr lang="en-US" sz="1900" b="1" dirty="0" err="1">
                  <a:solidFill>
                    <a:srgbClr val="000000"/>
                  </a:solidFill>
                  <a:latin typeface="Arial" pitchFamily="34" charset="0"/>
                </a:rPr>
                <a:t>trình</a:t>
              </a:r>
              <a:r>
                <a:rPr lang="en-US" sz="1900" b="1" dirty="0">
                  <a:solidFill>
                    <a:srgbClr val="000000"/>
                  </a:solidFill>
                  <a:latin typeface="Arial" pitchFamily="34" charset="0"/>
                </a:rPr>
                <a:t> </a:t>
              </a:r>
              <a:r>
                <a:rPr lang="en-US" sz="1900" b="1" dirty="0" err="1">
                  <a:solidFill>
                    <a:srgbClr val="000000"/>
                  </a:solidFill>
                  <a:latin typeface="Arial" pitchFamily="34" charset="0"/>
                </a:rPr>
                <a:t>hô</a:t>
              </a:r>
              <a:r>
                <a:rPr lang="en-US" sz="1900" b="1" dirty="0">
                  <a:solidFill>
                    <a:srgbClr val="000000"/>
                  </a:solidFill>
                  <a:latin typeface="Arial" pitchFamily="34" charset="0"/>
                </a:rPr>
                <a:t> </a:t>
              </a:r>
              <a:r>
                <a:rPr lang="en-US" sz="1900" b="1" dirty="0" err="1">
                  <a:solidFill>
                    <a:srgbClr val="000000"/>
                  </a:solidFill>
                  <a:latin typeface="Arial" pitchFamily="34" charset="0"/>
                </a:rPr>
                <a:t>hấp</a:t>
              </a:r>
              <a:r>
                <a:rPr lang="en-US" sz="1900" b="1" dirty="0">
                  <a:solidFill>
                    <a:srgbClr val="000000"/>
                  </a:solidFill>
                  <a:latin typeface="Arial" pitchFamily="34" charset="0"/>
                </a:rPr>
                <a:t> </a:t>
              </a:r>
              <a:r>
                <a:rPr lang="en-US" sz="1900" b="1" dirty="0" err="1">
                  <a:solidFill>
                    <a:srgbClr val="000000"/>
                  </a:solidFill>
                  <a:latin typeface="Arial" pitchFamily="34" charset="0"/>
                </a:rPr>
                <a:t>tế</a:t>
              </a:r>
              <a:r>
                <a:rPr lang="en-US" sz="1900" b="1" dirty="0">
                  <a:solidFill>
                    <a:srgbClr val="000000"/>
                  </a:solidFill>
                  <a:latin typeface="Arial" pitchFamily="34" charset="0"/>
                </a:rPr>
                <a:t> </a:t>
              </a:r>
              <a:r>
                <a:rPr lang="en-US" sz="1900" b="1" dirty="0" err="1">
                  <a:solidFill>
                    <a:srgbClr val="000000"/>
                  </a:solidFill>
                  <a:latin typeface="Arial" pitchFamily="34" charset="0"/>
                </a:rPr>
                <a:t>bào</a:t>
              </a:r>
              <a:r>
                <a:rPr lang="en-US" sz="1900" b="1" dirty="0">
                  <a:solidFill>
                    <a:srgbClr val="000000"/>
                  </a:solidFill>
                  <a:latin typeface="Arial" pitchFamily="34" charset="0"/>
                </a:rPr>
                <a:t> ở </a:t>
              </a:r>
              <a:r>
                <a:rPr lang="en-US" sz="1900" b="1" dirty="0" err="1">
                  <a:solidFill>
                    <a:srgbClr val="000000"/>
                  </a:solidFill>
                  <a:latin typeface="Arial" pitchFamily="34" charset="0"/>
                </a:rPr>
                <a:t>các</a:t>
              </a:r>
              <a:r>
                <a:rPr lang="en-US" sz="1900" b="1" dirty="0">
                  <a:solidFill>
                    <a:srgbClr val="000000"/>
                  </a:solidFill>
                  <a:latin typeface="Arial" pitchFamily="34" charset="0"/>
                </a:rPr>
                <a:t> </a:t>
              </a:r>
              <a:r>
                <a:rPr lang="en-US" sz="1900" b="1" dirty="0" err="1">
                  <a:solidFill>
                    <a:srgbClr val="000000"/>
                  </a:solidFill>
                  <a:latin typeface="Arial" pitchFamily="34" charset="0"/>
                </a:rPr>
                <a:t>sinh</a:t>
              </a:r>
              <a:r>
                <a:rPr lang="en-US" sz="1900" b="1" dirty="0">
                  <a:solidFill>
                    <a:srgbClr val="000000"/>
                  </a:solidFill>
                  <a:latin typeface="Arial" pitchFamily="34" charset="0"/>
                </a:rPr>
                <a:t> </a:t>
              </a:r>
              <a:r>
                <a:rPr lang="en-US" sz="1900" b="1" dirty="0" err="1">
                  <a:solidFill>
                    <a:srgbClr val="000000"/>
                  </a:solidFill>
                  <a:latin typeface="Arial" pitchFamily="34" charset="0"/>
                </a:rPr>
                <a:t>vật</a:t>
              </a:r>
              <a:r>
                <a:rPr lang="en-US" sz="1900" b="1" dirty="0">
                  <a:solidFill>
                    <a:srgbClr val="000000"/>
                  </a:solidFill>
                  <a:latin typeface="Arial" pitchFamily="34" charset="0"/>
                </a:rPr>
                <a:t> </a:t>
              </a:r>
              <a:r>
                <a:rPr lang="en-US" sz="1900" b="1" dirty="0" err="1">
                  <a:solidFill>
                    <a:srgbClr val="000000"/>
                  </a:solidFill>
                  <a:latin typeface="Arial" pitchFamily="34" charset="0"/>
                </a:rPr>
                <a:t>là</a:t>
              </a:r>
              <a:r>
                <a:rPr lang="en-US" sz="1900" b="1" dirty="0">
                  <a:solidFill>
                    <a:srgbClr val="000000"/>
                  </a:solidFill>
                  <a:latin typeface="Arial" pitchFamily="34" charset="0"/>
                </a:rPr>
                <a:t> </a:t>
              </a:r>
              <a:r>
                <a:rPr lang="en-US" sz="1900" b="1" dirty="0" err="1">
                  <a:solidFill>
                    <a:srgbClr val="000000"/>
                  </a:solidFill>
                  <a:latin typeface="Arial" pitchFamily="34" charset="0"/>
                </a:rPr>
                <a:t>khoảng</a:t>
              </a:r>
              <a:r>
                <a:rPr lang="en-US" sz="1900" b="1" dirty="0">
                  <a:solidFill>
                    <a:srgbClr val="000000"/>
                  </a:solidFill>
                  <a:latin typeface="Arial" pitchFamily="34" charset="0"/>
                </a:rPr>
                <a:t> 30 - 35</a:t>
              </a:r>
              <a:r>
                <a:rPr lang="en-US" sz="1900" b="1" baseline="30000" dirty="0">
                  <a:solidFill>
                    <a:srgbClr val="000000"/>
                  </a:solidFill>
                  <a:latin typeface="Arial" pitchFamily="34" charset="0"/>
                </a:rPr>
                <a:t>o</a:t>
              </a:r>
              <a:r>
                <a:rPr lang="en-US" sz="1900" b="1" dirty="0">
                  <a:solidFill>
                    <a:srgbClr val="000000"/>
                  </a:solidFill>
                  <a:latin typeface="Arial" pitchFamily="34" charset="0"/>
                </a:rPr>
                <a:t>C.</a:t>
              </a:r>
            </a:p>
          </p:txBody>
        </p:sp>
      </p:grpSp>
      <p:sp>
        <p:nvSpPr>
          <p:cNvPr id="4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
        <p:nvSpPr>
          <p:cNvPr id="44" name="TextBox 44"/>
          <p:cNvSpPr txBox="1"/>
          <p:nvPr/>
        </p:nvSpPr>
        <p:spPr>
          <a:xfrm>
            <a:off x="685622" y="1410064"/>
            <a:ext cx="10056872" cy="423193"/>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Quan sát hình, nêu các yếu tố chủ yếu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1000"/>
                                        <p:tgtEl>
                                          <p:spTgt spid="44"/>
                                        </p:tgtEl>
                                      </p:cBhvr>
                                    </p:animEffect>
                                    <p:anim calcmode="lin" valueType="num">
                                      <p:cBhvr>
                                        <p:cTn id="15" dur="1000" fill="hold"/>
                                        <p:tgtEl>
                                          <p:spTgt spid="44"/>
                                        </p:tgtEl>
                                        <p:attrNameLst>
                                          <p:attrName>ppt_x</p:attrName>
                                        </p:attrNameLst>
                                      </p:cBhvr>
                                      <p:tavLst>
                                        <p:tav tm="0">
                                          <p:val>
                                            <p:strVal val="#ppt_x"/>
                                          </p:val>
                                        </p:tav>
                                        <p:tav tm="100000">
                                          <p:val>
                                            <p:strVal val="#ppt_x"/>
                                          </p:val>
                                        </p:tav>
                                      </p:tavLst>
                                    </p:anim>
                                    <p:anim calcmode="lin" valueType="num">
                                      <p:cBhvr>
                                        <p:cTn id="16"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685622" y="2035320"/>
            <a:ext cx="10817582" cy="4136880"/>
            <a:chOff x="0" y="0"/>
            <a:chExt cx="5920967" cy="2263717"/>
          </a:xfrm>
        </p:grpSpPr>
        <p:sp>
          <p:nvSpPr>
            <p:cNvPr id="6" name="Freeform 6"/>
            <p:cNvSpPr/>
            <p:nvPr/>
          </p:nvSpPr>
          <p:spPr>
            <a:xfrm>
              <a:off x="0" y="0"/>
              <a:ext cx="5920967" cy="2263718"/>
            </a:xfrm>
            <a:custGeom>
              <a:avLst/>
              <a:gdLst/>
              <a:ahLst/>
              <a:cxnLst/>
              <a:rect l="l" t="t" r="r" b="b"/>
              <a:pathLst>
                <a:path w="5920967" h="2263718">
                  <a:moveTo>
                    <a:pt x="5796507" y="59690"/>
                  </a:moveTo>
                  <a:cubicBezTo>
                    <a:pt x="5832067" y="59690"/>
                    <a:pt x="5861277" y="88900"/>
                    <a:pt x="5861277" y="124460"/>
                  </a:cubicBezTo>
                  <a:lnTo>
                    <a:pt x="5861277" y="2139258"/>
                  </a:lnTo>
                  <a:cubicBezTo>
                    <a:pt x="5861277" y="2174818"/>
                    <a:pt x="5832067" y="2204027"/>
                    <a:pt x="5796507" y="2204027"/>
                  </a:cubicBezTo>
                  <a:lnTo>
                    <a:pt x="124460" y="2204027"/>
                  </a:lnTo>
                  <a:cubicBezTo>
                    <a:pt x="88900" y="2204027"/>
                    <a:pt x="59690" y="2174818"/>
                    <a:pt x="59690" y="2139258"/>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2139258"/>
                  </a:lnTo>
                  <a:cubicBezTo>
                    <a:pt x="0" y="2207838"/>
                    <a:pt x="55880" y="2263718"/>
                    <a:pt x="124460" y="2263718"/>
                  </a:cubicBezTo>
                  <a:lnTo>
                    <a:pt x="5796507" y="2263718"/>
                  </a:lnTo>
                  <a:cubicBezTo>
                    <a:pt x="5865087" y="2263718"/>
                    <a:pt x="5920967" y="2207838"/>
                    <a:pt x="5920967" y="2139258"/>
                  </a:cubicBezTo>
                  <a:lnTo>
                    <a:pt x="5920967" y="124460"/>
                  </a:lnTo>
                  <a:cubicBezTo>
                    <a:pt x="5920967" y="55880"/>
                    <a:pt x="5865087" y="0"/>
                    <a:pt x="5796507" y="0"/>
                  </a:cubicBezTo>
                  <a:close/>
                </a:path>
              </a:pathLst>
            </a:custGeom>
            <a:solidFill>
              <a:srgbClr val="024B21"/>
            </a:solidFill>
          </p:spPr>
        </p:sp>
      </p:grpSp>
      <p:sp>
        <p:nvSpPr>
          <p:cNvPr id="8" name="TextBox 8"/>
          <p:cNvSpPr txBox="1"/>
          <p:nvPr/>
        </p:nvSpPr>
        <p:spPr>
          <a:xfrm>
            <a:off x="685621" y="1476769"/>
            <a:ext cx="1320456" cy="423193"/>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Kết luận:</a:t>
            </a:r>
          </a:p>
        </p:txBody>
      </p:sp>
      <p:sp>
        <p:nvSpPr>
          <p:cNvPr id="9" name="TextBox 9"/>
          <p:cNvSpPr txBox="1"/>
          <p:nvPr/>
        </p:nvSpPr>
        <p:spPr>
          <a:xfrm>
            <a:off x="974074" y="2319202"/>
            <a:ext cx="9131248"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Hô hấp tế bào chịu ảnh hưởng của các yếu tố chủ yếu như:</a:t>
            </a:r>
          </a:p>
        </p:txBody>
      </p:sp>
      <p:grpSp>
        <p:nvGrpSpPr>
          <p:cNvPr id="10" name="Group 10"/>
          <p:cNvGrpSpPr/>
          <p:nvPr/>
        </p:nvGrpSpPr>
        <p:grpSpPr>
          <a:xfrm>
            <a:off x="974074" y="2932965"/>
            <a:ext cx="2314073" cy="960644"/>
            <a:chOff x="0" y="0"/>
            <a:chExt cx="4629351" cy="1921288"/>
          </a:xfrm>
        </p:grpSpPr>
        <p:grpSp>
          <p:nvGrpSpPr>
            <p:cNvPr id="11" name="Group 11"/>
            <p:cNvGrpSpPr/>
            <p:nvPr/>
          </p:nvGrpSpPr>
          <p:grpSpPr>
            <a:xfrm rot="5400000">
              <a:off x="-120080" y="120080"/>
              <a:ext cx="1921288" cy="1681127"/>
              <a:chOff x="0" y="0"/>
              <a:chExt cx="812800" cy="711200"/>
            </a:xfrm>
          </p:grpSpPr>
          <p:sp>
            <p:nvSpPr>
              <p:cNvPr id="12" name="Freeform 1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3" name="TextBox 13"/>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4" name="TextBox 14"/>
            <p:cNvSpPr txBox="1"/>
            <p:nvPr/>
          </p:nvSpPr>
          <p:spPr>
            <a:xfrm>
              <a:off x="2064545" y="540488"/>
              <a:ext cx="2564806" cy="846386"/>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Nhiệt độ</a:t>
              </a:r>
            </a:p>
          </p:txBody>
        </p:sp>
      </p:grpSp>
      <p:grpSp>
        <p:nvGrpSpPr>
          <p:cNvPr id="15" name="Group 15"/>
          <p:cNvGrpSpPr/>
          <p:nvPr/>
        </p:nvGrpSpPr>
        <p:grpSpPr>
          <a:xfrm>
            <a:off x="974074" y="4382559"/>
            <a:ext cx="3256009" cy="960644"/>
            <a:chOff x="0" y="0"/>
            <a:chExt cx="6513713" cy="1921288"/>
          </a:xfrm>
        </p:grpSpPr>
        <p:grpSp>
          <p:nvGrpSpPr>
            <p:cNvPr id="16" name="Group 16"/>
            <p:cNvGrpSpPr/>
            <p:nvPr/>
          </p:nvGrpSpPr>
          <p:grpSpPr>
            <a:xfrm rot="5400000">
              <a:off x="-120080" y="120080"/>
              <a:ext cx="1921288" cy="1681127"/>
              <a:chOff x="0" y="0"/>
              <a:chExt cx="812800" cy="711200"/>
            </a:xfrm>
          </p:grpSpPr>
          <p:sp>
            <p:nvSpPr>
              <p:cNvPr id="17" name="Freeform 1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8" name="TextBox 18"/>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9" name="TextBox 19"/>
            <p:cNvSpPr txBox="1"/>
            <p:nvPr/>
          </p:nvSpPr>
          <p:spPr>
            <a:xfrm>
              <a:off x="2064547" y="540488"/>
              <a:ext cx="4449166" cy="846386"/>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Độ ẩm và nước</a:t>
              </a:r>
            </a:p>
          </p:txBody>
        </p:sp>
      </p:grpSp>
      <p:grpSp>
        <p:nvGrpSpPr>
          <p:cNvPr id="20" name="Group 20"/>
          <p:cNvGrpSpPr/>
          <p:nvPr/>
        </p:nvGrpSpPr>
        <p:grpSpPr>
          <a:xfrm>
            <a:off x="5068261" y="2932965"/>
            <a:ext cx="5087010" cy="960644"/>
            <a:chOff x="0" y="0"/>
            <a:chExt cx="10176671" cy="1921288"/>
          </a:xfrm>
        </p:grpSpPr>
        <p:grpSp>
          <p:nvGrpSpPr>
            <p:cNvPr id="21" name="Group 21"/>
            <p:cNvGrpSpPr/>
            <p:nvPr/>
          </p:nvGrpSpPr>
          <p:grpSpPr>
            <a:xfrm rot="5400000">
              <a:off x="-120080" y="120080"/>
              <a:ext cx="1921288" cy="1681127"/>
              <a:chOff x="0" y="0"/>
              <a:chExt cx="812800" cy="711200"/>
            </a:xfrm>
          </p:grpSpPr>
          <p:sp>
            <p:nvSpPr>
              <p:cNvPr id="22" name="Freeform 2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23" name="TextBox 23"/>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4" name="TextBox 24"/>
            <p:cNvSpPr txBox="1"/>
            <p:nvPr/>
          </p:nvSpPr>
          <p:spPr>
            <a:xfrm>
              <a:off x="2064546" y="540488"/>
              <a:ext cx="8112125" cy="846386"/>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Nồng độ khí carbon dioxide</a:t>
              </a:r>
            </a:p>
          </p:txBody>
        </p:sp>
      </p:grpSp>
      <p:grpSp>
        <p:nvGrpSpPr>
          <p:cNvPr id="25" name="Group 25"/>
          <p:cNvGrpSpPr/>
          <p:nvPr/>
        </p:nvGrpSpPr>
        <p:grpSpPr>
          <a:xfrm>
            <a:off x="5068261" y="4382559"/>
            <a:ext cx="3953731" cy="960644"/>
            <a:chOff x="0" y="0"/>
            <a:chExt cx="7909523" cy="1921288"/>
          </a:xfrm>
        </p:grpSpPr>
        <p:grpSp>
          <p:nvGrpSpPr>
            <p:cNvPr id="26" name="Group 26"/>
            <p:cNvGrpSpPr/>
            <p:nvPr/>
          </p:nvGrpSpPr>
          <p:grpSpPr>
            <a:xfrm rot="5400000">
              <a:off x="-120080" y="120080"/>
              <a:ext cx="1921288" cy="1681127"/>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28" name="TextBox 28"/>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9" name="TextBox 29"/>
            <p:cNvSpPr txBox="1"/>
            <p:nvPr/>
          </p:nvSpPr>
          <p:spPr>
            <a:xfrm>
              <a:off x="2064546" y="540488"/>
              <a:ext cx="5844977" cy="846386"/>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Nồng độ khí oxygen</a:t>
              </a:r>
            </a:p>
          </p:txBody>
        </p:sp>
      </p:grpSp>
      <p:sp>
        <p:nvSpPr>
          <p:cNvPr id="30"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anim calcmode="lin" valueType="num">
                                      <p:cBhvr>
                                        <p:cTn id="41" dur="1000" fill="hold"/>
                                        <p:tgtEl>
                                          <p:spTgt spid="20"/>
                                        </p:tgtEl>
                                        <p:attrNameLst>
                                          <p:attrName>ppt_x</p:attrName>
                                        </p:attrNameLst>
                                      </p:cBhvr>
                                      <p:tavLst>
                                        <p:tav tm="0">
                                          <p:val>
                                            <p:strVal val="#ppt_x"/>
                                          </p:val>
                                        </p:tav>
                                        <p:tav tm="100000">
                                          <p:val>
                                            <p:strVal val="#ppt_x"/>
                                          </p:val>
                                        </p:tav>
                                      </p:tavLst>
                                    </p:anim>
                                    <p:anim calcmode="lin" valueType="num">
                                      <p:cBhvr>
                                        <p:cTn id="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rot="-5400000">
            <a:off x="10174532" y="-1107625"/>
            <a:ext cx="1172931" cy="3388181"/>
            <a:chOff x="0" y="0"/>
            <a:chExt cx="463380" cy="1338889"/>
          </a:xfrm>
        </p:grpSpPr>
        <p:sp>
          <p:nvSpPr>
            <p:cNvPr id="6" name="Freeform 6"/>
            <p:cNvSpPr/>
            <p:nvPr/>
          </p:nvSpPr>
          <p:spPr>
            <a:xfrm>
              <a:off x="0" y="0"/>
              <a:ext cx="463380" cy="1338889"/>
            </a:xfrm>
            <a:custGeom>
              <a:avLst/>
              <a:gdLst/>
              <a:ahLst/>
              <a:cxnLst/>
              <a:rect l="l" t="t" r="r" b="b"/>
              <a:pathLst>
                <a:path w="463380" h="1338889">
                  <a:moveTo>
                    <a:pt x="154544" y="19070"/>
                  </a:moveTo>
                  <a:cubicBezTo>
                    <a:pt x="178223" y="7556"/>
                    <a:pt x="205308" y="0"/>
                    <a:pt x="231815" y="0"/>
                  </a:cubicBezTo>
                  <a:cubicBezTo>
                    <a:pt x="258323" y="0"/>
                    <a:pt x="283830" y="6476"/>
                    <a:pt x="307336" y="17990"/>
                  </a:cubicBezTo>
                  <a:cubicBezTo>
                    <a:pt x="307837" y="18350"/>
                    <a:pt x="308337" y="18350"/>
                    <a:pt x="308837" y="18710"/>
                  </a:cubicBezTo>
                  <a:cubicBezTo>
                    <a:pt x="397111" y="64765"/>
                    <a:pt x="462130" y="186379"/>
                    <a:pt x="463380" y="340188"/>
                  </a:cubicBezTo>
                  <a:lnTo>
                    <a:pt x="463380" y="1338889"/>
                  </a:lnTo>
                  <a:lnTo>
                    <a:pt x="0" y="1338889"/>
                  </a:lnTo>
                  <a:lnTo>
                    <a:pt x="0" y="340929"/>
                  </a:lnTo>
                  <a:cubicBezTo>
                    <a:pt x="1250" y="185660"/>
                    <a:pt x="65268" y="64045"/>
                    <a:pt x="154544" y="19070"/>
                  </a:cubicBezTo>
                  <a:close/>
                </a:path>
              </a:pathLst>
            </a:custGeom>
            <a:solidFill>
              <a:srgbClr val="C9E265"/>
            </a:solidFill>
          </p:spPr>
        </p:sp>
        <p:sp>
          <p:nvSpPr>
            <p:cNvPr id="7" name="TextBox 7"/>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8" name="Picture 8"/>
          <p:cNvPicPr>
            <a:picLocks noChangeAspect="1"/>
          </p:cNvPicPr>
          <p:nvPr/>
        </p:nvPicPr>
        <p:blipFill>
          <a:blip r:embed="rId2"/>
          <a:srcRect/>
          <a:stretch>
            <a:fillRect/>
          </a:stretch>
        </p:blipFill>
        <p:spPr>
          <a:xfrm>
            <a:off x="8234944" y="1846553"/>
            <a:ext cx="3151344" cy="2809367"/>
          </a:xfrm>
          <a:prstGeom prst="rect">
            <a:avLst/>
          </a:prstGeom>
        </p:spPr>
      </p:pic>
      <p:grpSp>
        <p:nvGrpSpPr>
          <p:cNvPr id="9" name="Group 9"/>
          <p:cNvGrpSpPr/>
          <p:nvPr/>
        </p:nvGrpSpPr>
        <p:grpSpPr>
          <a:xfrm>
            <a:off x="685622" y="1770353"/>
            <a:ext cx="7214579" cy="1893597"/>
            <a:chOff x="0" y="0"/>
            <a:chExt cx="14432916" cy="3787194"/>
          </a:xfrm>
        </p:grpSpPr>
        <p:grpSp>
          <p:nvGrpSpPr>
            <p:cNvPr id="10" name="Group 10"/>
            <p:cNvGrpSpPr/>
            <p:nvPr/>
          </p:nvGrpSpPr>
          <p:grpSpPr>
            <a:xfrm>
              <a:off x="0" y="0"/>
              <a:ext cx="14432916" cy="3787194"/>
              <a:chOff x="0" y="0"/>
              <a:chExt cx="2850946" cy="748088"/>
            </a:xfrm>
          </p:grpSpPr>
          <p:sp>
            <p:nvSpPr>
              <p:cNvPr id="11" name="Freeform 11"/>
              <p:cNvSpPr/>
              <p:nvPr/>
            </p:nvSpPr>
            <p:spPr>
              <a:xfrm>
                <a:off x="0" y="0"/>
                <a:ext cx="2850946" cy="748088"/>
              </a:xfrm>
              <a:custGeom>
                <a:avLst/>
                <a:gdLst/>
                <a:ahLst/>
                <a:cxnLst/>
                <a:rect l="l" t="t" r="r" b="b"/>
                <a:pathLst>
                  <a:path w="2850946" h="748088">
                    <a:moveTo>
                      <a:pt x="36476" y="0"/>
                    </a:moveTo>
                    <a:lnTo>
                      <a:pt x="2814471" y="0"/>
                    </a:lnTo>
                    <a:cubicBezTo>
                      <a:pt x="2834616" y="0"/>
                      <a:pt x="2850946" y="16331"/>
                      <a:pt x="2850946" y="36476"/>
                    </a:cubicBezTo>
                    <a:lnTo>
                      <a:pt x="2850946" y="711612"/>
                    </a:lnTo>
                    <a:cubicBezTo>
                      <a:pt x="2850946" y="731757"/>
                      <a:pt x="2834616" y="748088"/>
                      <a:pt x="2814471" y="748088"/>
                    </a:cubicBezTo>
                    <a:lnTo>
                      <a:pt x="36476" y="748088"/>
                    </a:lnTo>
                    <a:cubicBezTo>
                      <a:pt x="16331" y="748088"/>
                      <a:pt x="0" y="731757"/>
                      <a:pt x="0" y="711612"/>
                    </a:cubicBezTo>
                    <a:lnTo>
                      <a:pt x="0" y="36476"/>
                    </a:lnTo>
                    <a:cubicBezTo>
                      <a:pt x="0" y="16331"/>
                      <a:pt x="16331" y="0"/>
                      <a:pt x="3647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26407" y="235190"/>
              <a:ext cx="13580106" cy="339785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Bằng cách đếm số lần đóng - mở nắp mang của cá vàng/phút ở các nhiệt độ khác nhau ta có thể biết được ảnh hưởng của nhiệt độ lên hô hấp của cá vàng.</a:t>
              </a:r>
            </a:p>
          </p:txBody>
        </p:sp>
      </p:grpSp>
      <p:sp>
        <p:nvSpPr>
          <p:cNvPr id="15" name="TextBox 15"/>
          <p:cNvSpPr txBox="1"/>
          <p:nvPr/>
        </p:nvSpPr>
        <p:spPr>
          <a:xfrm>
            <a:off x="9685697" y="365274"/>
            <a:ext cx="2150602" cy="423193"/>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Tìm hiểu thêm</a:t>
            </a:r>
          </a:p>
        </p:txBody>
      </p:sp>
      <p:sp>
        <p:nvSpPr>
          <p:cNvPr id="16" name="TextBox 16"/>
          <p:cNvSpPr txBox="1"/>
          <p:nvPr/>
        </p:nvSpPr>
        <p:spPr>
          <a:xfrm>
            <a:off x="685621" y="1289870"/>
            <a:ext cx="10750528"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Thí nghiệm: Ảnh hưởng của nhiệt độ nước đến tốc độ hô hấp của cá vàng</a:t>
            </a:r>
          </a:p>
        </p:txBody>
      </p:sp>
      <p:grpSp>
        <p:nvGrpSpPr>
          <p:cNvPr id="17" name="Group 17"/>
          <p:cNvGrpSpPr/>
          <p:nvPr/>
        </p:nvGrpSpPr>
        <p:grpSpPr>
          <a:xfrm>
            <a:off x="685622" y="3838264"/>
            <a:ext cx="3929825" cy="817657"/>
            <a:chOff x="0" y="0"/>
            <a:chExt cx="7861697" cy="1635314"/>
          </a:xfrm>
        </p:grpSpPr>
        <p:grpSp>
          <p:nvGrpSpPr>
            <p:cNvPr id="18" name="Group 18"/>
            <p:cNvGrpSpPr/>
            <p:nvPr/>
          </p:nvGrpSpPr>
          <p:grpSpPr>
            <a:xfrm rot="5400000">
              <a:off x="-102207" y="102207"/>
              <a:ext cx="1635314" cy="1430900"/>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20" name="TextBox 20"/>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1" name="TextBox 21"/>
            <p:cNvSpPr txBox="1"/>
            <p:nvPr/>
          </p:nvSpPr>
          <p:spPr>
            <a:xfrm>
              <a:off x="1721644" y="397500"/>
              <a:ext cx="6140053"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Tiến hành thí nhiệm:</a:t>
              </a:r>
            </a:p>
          </p:txBody>
        </p:sp>
      </p:grpSp>
      <p:sp>
        <p:nvSpPr>
          <p:cNvPr id="22" name="TextBox 22"/>
          <p:cNvSpPr txBox="1"/>
          <p:nvPr/>
        </p:nvSpPr>
        <p:spPr>
          <a:xfrm>
            <a:off x="685622" y="4878917"/>
            <a:ext cx="10817582" cy="1274195"/>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Đổ</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ấm</a:t>
            </a:r>
            <a:r>
              <a:rPr lang="en-US" sz="2300" b="1" dirty="0">
                <a:solidFill>
                  <a:srgbClr val="000000"/>
                </a:solidFill>
                <a:latin typeface="Arial" pitchFamily="34" charset="0"/>
              </a:rPr>
              <a:t> (30</a:t>
            </a:r>
            <a:r>
              <a:rPr lang="en-US" sz="2300" b="1" baseline="30000" dirty="0">
                <a:solidFill>
                  <a:srgbClr val="000000"/>
                </a:solidFill>
                <a:latin typeface="Arial" pitchFamily="34" charset="0"/>
              </a:rPr>
              <a:t>o</a:t>
            </a:r>
            <a:r>
              <a:rPr lang="en-US" sz="2300" b="1" dirty="0">
                <a:solidFill>
                  <a:srgbClr val="000000"/>
                </a:solidFill>
                <a:latin typeface="Arial" pitchFamily="34" charset="0"/>
              </a:rPr>
              <a:t>C) </a:t>
            </a:r>
            <a:r>
              <a:rPr lang="en-US" sz="2300" b="1" dirty="0" err="1">
                <a:solidFill>
                  <a:srgbClr val="000000"/>
                </a:solidFill>
                <a:latin typeface="Arial" pitchFamily="34" charset="0"/>
              </a:rPr>
              <a:t>vào</a:t>
            </a:r>
            <a:r>
              <a:rPr lang="en-US" sz="2300" b="1" dirty="0">
                <a:solidFill>
                  <a:srgbClr val="000000"/>
                </a:solidFill>
                <a:latin typeface="Arial" pitchFamily="34" charset="0"/>
              </a:rPr>
              <a:t> </a:t>
            </a:r>
            <a:r>
              <a:rPr lang="en-US" sz="2300" b="1" dirty="0" err="1">
                <a:solidFill>
                  <a:srgbClr val="000000"/>
                </a:solidFill>
                <a:latin typeface="Arial" pitchFamily="34" charset="0"/>
              </a:rPr>
              <a:t>bình</a:t>
            </a:r>
            <a:r>
              <a:rPr lang="en-US" sz="2300" b="1" dirty="0">
                <a:solidFill>
                  <a:srgbClr val="000000"/>
                </a:solidFill>
                <a:latin typeface="Arial" pitchFamily="34" charset="0"/>
              </a:rPr>
              <a:t> </a:t>
            </a:r>
            <a:r>
              <a:rPr lang="en-US" sz="2300" b="1" dirty="0" err="1">
                <a:solidFill>
                  <a:srgbClr val="000000"/>
                </a:solidFill>
                <a:latin typeface="Arial" pitchFamily="34" charset="0"/>
              </a:rPr>
              <a:t>thủy</a:t>
            </a:r>
            <a:r>
              <a:rPr lang="en-US" sz="2300" b="1" dirty="0">
                <a:solidFill>
                  <a:srgbClr val="000000"/>
                </a:solidFill>
                <a:latin typeface="Arial" pitchFamily="34" charset="0"/>
              </a:rPr>
              <a:t> </a:t>
            </a:r>
            <a:r>
              <a:rPr lang="en-US" sz="2300" b="1" dirty="0" err="1">
                <a:solidFill>
                  <a:srgbClr val="000000"/>
                </a:solidFill>
                <a:latin typeface="Arial" pitchFamily="34" charset="0"/>
              </a:rPr>
              <a:t>tinh</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thả</a:t>
            </a:r>
            <a:r>
              <a:rPr lang="en-US" sz="2300" b="1" dirty="0">
                <a:solidFill>
                  <a:srgbClr val="000000"/>
                </a:solidFill>
                <a:latin typeface="Arial" pitchFamily="34" charset="0"/>
              </a:rPr>
              <a:t> </a:t>
            </a:r>
            <a:r>
              <a:rPr lang="en-US" sz="2300" b="1" dirty="0" err="1">
                <a:solidFill>
                  <a:srgbClr val="000000"/>
                </a:solidFill>
                <a:latin typeface="Arial" pitchFamily="34" charset="0"/>
              </a:rPr>
              <a:t>vào</a:t>
            </a:r>
            <a:r>
              <a:rPr lang="en-US" sz="2300" b="1" dirty="0">
                <a:solidFill>
                  <a:srgbClr val="000000"/>
                </a:solidFill>
                <a:latin typeface="Arial" pitchFamily="34" charset="0"/>
              </a:rPr>
              <a:t> </a:t>
            </a:r>
            <a:r>
              <a:rPr lang="en-US" sz="2300" b="1" dirty="0" err="1">
                <a:solidFill>
                  <a:srgbClr val="000000"/>
                </a:solidFill>
                <a:latin typeface="Arial" pitchFamily="34" charset="0"/>
              </a:rPr>
              <a:t>đó</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con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vàng</a:t>
            </a:r>
            <a:r>
              <a:rPr lang="en-US" sz="2300" b="1" dirty="0">
                <a:solidFill>
                  <a:srgbClr val="000000"/>
                </a:solidFill>
                <a:latin typeface="Arial" pitchFamily="34" charset="0"/>
              </a:rPr>
              <a:t>. Sau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vài</a:t>
            </a:r>
            <a:r>
              <a:rPr lang="en-US" sz="2300" b="1" dirty="0">
                <a:solidFill>
                  <a:srgbClr val="000000"/>
                </a:solidFill>
                <a:latin typeface="Arial" pitchFamily="34" charset="0"/>
              </a:rPr>
              <a:t> </a:t>
            </a:r>
            <a:r>
              <a:rPr lang="en-US" sz="2300" b="1" dirty="0" err="1">
                <a:solidFill>
                  <a:srgbClr val="000000"/>
                </a:solidFill>
                <a:latin typeface="Arial" pitchFamily="34" charset="0"/>
              </a:rPr>
              <a:t>phút</a:t>
            </a:r>
            <a:r>
              <a:rPr lang="en-US" sz="2300" b="1" dirty="0">
                <a:solidFill>
                  <a:srgbClr val="000000"/>
                </a:solidFill>
                <a:latin typeface="Arial" pitchFamily="34" charset="0"/>
              </a:rPr>
              <a:t>, </a:t>
            </a:r>
            <a:r>
              <a:rPr lang="en-US" sz="2300" b="1" dirty="0" err="1">
                <a:solidFill>
                  <a:srgbClr val="000000"/>
                </a:solidFill>
                <a:latin typeface="Arial" pitchFamily="34" charset="0"/>
              </a:rPr>
              <a:t>đếm</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lần</a:t>
            </a:r>
            <a:r>
              <a:rPr lang="en-US" sz="2300" b="1" dirty="0">
                <a:solidFill>
                  <a:srgbClr val="000000"/>
                </a:solidFill>
                <a:latin typeface="Arial" pitchFamily="34" charset="0"/>
              </a:rPr>
              <a:t> </a:t>
            </a:r>
            <a:r>
              <a:rPr lang="en-US" sz="2300" b="1" dirty="0" err="1">
                <a:solidFill>
                  <a:srgbClr val="000000"/>
                </a:solidFill>
                <a:latin typeface="Arial" pitchFamily="34" charset="0"/>
              </a:rPr>
              <a:t>đóng</a:t>
            </a:r>
            <a:r>
              <a:rPr lang="en-US" sz="2300" b="1" dirty="0">
                <a:solidFill>
                  <a:srgbClr val="000000"/>
                </a:solidFill>
                <a:latin typeface="Arial" pitchFamily="34" charset="0"/>
              </a:rPr>
              <a:t> - </a:t>
            </a:r>
            <a:r>
              <a:rPr lang="en-US" sz="2300" b="1" dirty="0" err="1">
                <a:solidFill>
                  <a:srgbClr val="000000"/>
                </a:solidFill>
                <a:latin typeface="Arial" pitchFamily="34" charset="0"/>
              </a:rPr>
              <a:t>mở</a:t>
            </a:r>
            <a:r>
              <a:rPr lang="en-US" sz="2300" b="1" dirty="0">
                <a:solidFill>
                  <a:srgbClr val="000000"/>
                </a:solidFill>
                <a:latin typeface="Arial" pitchFamily="34" charset="0"/>
              </a:rPr>
              <a:t> </a:t>
            </a:r>
            <a:r>
              <a:rPr lang="en-US" sz="2300" b="1" dirty="0" err="1">
                <a:solidFill>
                  <a:srgbClr val="000000"/>
                </a:solidFill>
                <a:latin typeface="Arial" pitchFamily="34" charset="0"/>
              </a:rPr>
              <a:t>nắp</a:t>
            </a:r>
            <a:r>
              <a:rPr lang="en-US" sz="2300" b="1" dirty="0">
                <a:solidFill>
                  <a:srgbClr val="000000"/>
                </a:solidFill>
                <a:latin typeface="Arial" pitchFamily="34" charset="0"/>
              </a:rPr>
              <a:t> </a:t>
            </a:r>
            <a:r>
              <a:rPr lang="en-US" sz="2300" b="1" dirty="0" err="1">
                <a:solidFill>
                  <a:srgbClr val="000000"/>
                </a:solidFill>
                <a:latin typeface="Arial" pitchFamily="34" charset="0"/>
              </a:rPr>
              <a:t>mang</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vàng</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5 </a:t>
            </a:r>
            <a:r>
              <a:rPr lang="en-US" sz="2300" b="1" dirty="0" err="1">
                <a:solidFill>
                  <a:srgbClr val="000000"/>
                </a:solidFill>
                <a:latin typeface="Arial" pitchFamily="34" charset="0"/>
              </a:rPr>
              <a:t>phút</a:t>
            </a:r>
            <a:r>
              <a:rPr lang="en-US" sz="2300" b="1" dirty="0">
                <a:solidFill>
                  <a:srgbClr val="000000"/>
                </a:solidFill>
                <a:latin typeface="Arial" pitchFamily="34" charset="0"/>
              </a:rPr>
              <a:t> (ở </a:t>
            </a:r>
            <a:r>
              <a:rPr lang="en-US" sz="2300" b="1" dirty="0" err="1">
                <a:solidFill>
                  <a:srgbClr val="000000"/>
                </a:solidFill>
                <a:latin typeface="Arial" pitchFamily="34" charset="0"/>
              </a:rPr>
              <a:t>nhiệt</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là</a:t>
            </a:r>
            <a:r>
              <a:rPr lang="en-US" sz="2300" b="1" dirty="0">
                <a:solidFill>
                  <a:srgbClr val="000000"/>
                </a:solidFill>
                <a:latin typeface="Arial" pitchFamily="34" charset="0"/>
              </a:rPr>
              <a:t> </a:t>
            </a:r>
            <a:r>
              <a:rPr lang="en-US" sz="2300" b="1" dirty="0" err="1">
                <a:solidFill>
                  <a:srgbClr val="000000"/>
                </a:solidFill>
                <a:latin typeface="Arial" pitchFamily="34" charset="0"/>
              </a:rPr>
              <a:t>từ</a:t>
            </a:r>
            <a:r>
              <a:rPr lang="en-US" sz="2300" b="1" dirty="0">
                <a:solidFill>
                  <a:srgbClr val="000000"/>
                </a:solidFill>
                <a:latin typeface="Arial" pitchFamily="34" charset="0"/>
              </a:rPr>
              <a:t> 26 - 30</a:t>
            </a:r>
            <a:r>
              <a:rPr lang="en-US" sz="2300" b="1" baseline="30000" dirty="0">
                <a:solidFill>
                  <a:srgbClr val="000000"/>
                </a:solidFill>
                <a:latin typeface="Arial" pitchFamily="34" charset="0"/>
              </a:rPr>
              <a:t>o</a:t>
            </a:r>
            <a:r>
              <a:rPr lang="en-US" sz="2300" b="1" dirty="0">
                <a:solidFill>
                  <a:srgbClr val="000000"/>
                </a:solidFill>
                <a:latin typeface="Arial" pitchFamily="34" charset="0"/>
              </a:rPr>
              <a:t>C), </a:t>
            </a:r>
            <a:r>
              <a:rPr lang="en-US" sz="2300" b="1" dirty="0" err="1">
                <a:solidFill>
                  <a:srgbClr val="000000"/>
                </a:solidFill>
                <a:latin typeface="Arial" pitchFamily="34" charset="0"/>
              </a:rPr>
              <a:t>ghi</a:t>
            </a:r>
            <a:r>
              <a:rPr lang="en-US" sz="2300" b="1" dirty="0">
                <a:solidFill>
                  <a:srgbClr val="000000"/>
                </a:solidFill>
                <a:latin typeface="Arial" pitchFamily="34" charset="0"/>
              </a:rPr>
              <a:t> </a:t>
            </a:r>
            <a:r>
              <a:rPr lang="en-US" sz="2300" b="1" dirty="0" err="1">
                <a:solidFill>
                  <a:srgbClr val="000000"/>
                </a:solidFill>
                <a:latin typeface="Arial" pitchFamily="34" charset="0"/>
              </a:rPr>
              <a:t>lại</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liệu</a:t>
            </a:r>
            <a:r>
              <a:rPr lang="en-US" sz="2300" b="1" dirty="0">
                <a:solidFill>
                  <a:srgbClr val="000000"/>
                </a:solidFill>
                <a:latin typeface="Arial" pitchFamily="34" charset="0"/>
              </a:rPr>
              <a:t>.</a:t>
            </a:r>
          </a:p>
        </p:txBody>
      </p:sp>
      <p:sp>
        <p:nvSpPr>
          <p:cNvPr id="2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99" y="-884469"/>
            <a:ext cx="14260597" cy="2057400"/>
            <a:chOff x="0" y="0"/>
            <a:chExt cx="5635284" cy="812800"/>
          </a:xfrm>
        </p:grpSpPr>
        <p:sp>
          <p:nvSpPr>
            <p:cNvPr id="3" name="Freeform 3"/>
            <p:cNvSpPr/>
            <p:nvPr/>
          </p:nvSpPr>
          <p:spPr>
            <a:xfrm>
              <a:off x="0" y="0"/>
              <a:ext cx="5635284" cy="812800"/>
            </a:xfrm>
            <a:custGeom>
              <a:avLst/>
              <a:gdLst/>
              <a:ahLst/>
              <a:cxnLst/>
              <a:rect l="l" t="t" r="r" b="b"/>
              <a:pathLst>
                <a:path w="5635284" h="812800">
                  <a:moveTo>
                    <a:pt x="0" y="0"/>
                  </a:moveTo>
                  <a:lnTo>
                    <a:pt x="5635284" y="0"/>
                  </a:lnTo>
                  <a:lnTo>
                    <a:pt x="5635284" y="812800"/>
                  </a:lnTo>
                  <a:lnTo>
                    <a:pt x="0" y="812800"/>
                  </a:lnTo>
                  <a:close/>
                </a:path>
              </a:pathLst>
            </a:custGeom>
            <a:solidFill>
              <a:srgbClr val="05665C"/>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rot="-5400000">
            <a:off x="10174532" y="-1107625"/>
            <a:ext cx="1172931" cy="3388181"/>
            <a:chOff x="0" y="0"/>
            <a:chExt cx="463380" cy="1338889"/>
          </a:xfrm>
        </p:grpSpPr>
        <p:sp>
          <p:nvSpPr>
            <p:cNvPr id="6" name="Freeform 6"/>
            <p:cNvSpPr/>
            <p:nvPr/>
          </p:nvSpPr>
          <p:spPr>
            <a:xfrm>
              <a:off x="0" y="0"/>
              <a:ext cx="463380" cy="1338889"/>
            </a:xfrm>
            <a:custGeom>
              <a:avLst/>
              <a:gdLst/>
              <a:ahLst/>
              <a:cxnLst/>
              <a:rect l="l" t="t" r="r" b="b"/>
              <a:pathLst>
                <a:path w="463380" h="1338889">
                  <a:moveTo>
                    <a:pt x="154544" y="19070"/>
                  </a:moveTo>
                  <a:cubicBezTo>
                    <a:pt x="178223" y="7556"/>
                    <a:pt x="205308" y="0"/>
                    <a:pt x="231815" y="0"/>
                  </a:cubicBezTo>
                  <a:cubicBezTo>
                    <a:pt x="258323" y="0"/>
                    <a:pt x="283830" y="6476"/>
                    <a:pt x="307336" y="17990"/>
                  </a:cubicBezTo>
                  <a:cubicBezTo>
                    <a:pt x="307837" y="18350"/>
                    <a:pt x="308337" y="18350"/>
                    <a:pt x="308837" y="18710"/>
                  </a:cubicBezTo>
                  <a:cubicBezTo>
                    <a:pt x="397111" y="64765"/>
                    <a:pt x="462130" y="186379"/>
                    <a:pt x="463380" y="340188"/>
                  </a:cubicBezTo>
                  <a:lnTo>
                    <a:pt x="463380" y="1338889"/>
                  </a:lnTo>
                  <a:lnTo>
                    <a:pt x="0" y="1338889"/>
                  </a:lnTo>
                  <a:lnTo>
                    <a:pt x="0" y="340929"/>
                  </a:lnTo>
                  <a:cubicBezTo>
                    <a:pt x="1250" y="185660"/>
                    <a:pt x="65268" y="64045"/>
                    <a:pt x="154544" y="19070"/>
                  </a:cubicBezTo>
                  <a:close/>
                </a:path>
              </a:pathLst>
            </a:custGeom>
            <a:solidFill>
              <a:srgbClr val="C9E265"/>
            </a:solidFill>
          </p:spPr>
        </p:sp>
        <p:sp>
          <p:nvSpPr>
            <p:cNvPr id="7" name="TextBox 7"/>
            <p:cNvSpPr txBox="1"/>
            <p:nvPr/>
          </p:nvSpPr>
          <p:spPr>
            <a:xfrm>
              <a:off x="0" y="79375"/>
              <a:ext cx="660400" cy="733425"/>
            </a:xfrm>
            <a:prstGeom prst="rect">
              <a:avLst/>
            </a:prstGeom>
          </p:spPr>
          <p:txBody>
            <a:bodyPr lIns="50800" tIns="50800" rIns="50800" bIns="50800" rtlCol="0" anchor="ctr"/>
            <a:lstStyle/>
            <a:p>
              <a:pPr algn="ctr">
                <a:lnSpc>
                  <a:spcPts val="2239"/>
                </a:lnSpc>
              </a:pPr>
              <a:endParaRPr>
                <a:latin typeface="Arial" pitchFamily="34" charset="0"/>
              </a:endParaRPr>
            </a:p>
          </p:txBody>
        </p:sp>
      </p:grpSp>
      <p:pic>
        <p:nvPicPr>
          <p:cNvPr id="8" name="Picture 8"/>
          <p:cNvPicPr>
            <a:picLocks noChangeAspect="1"/>
          </p:cNvPicPr>
          <p:nvPr/>
        </p:nvPicPr>
        <p:blipFill>
          <a:blip r:embed="rId2"/>
          <a:srcRect/>
          <a:stretch>
            <a:fillRect/>
          </a:stretch>
        </p:blipFill>
        <p:spPr>
          <a:xfrm>
            <a:off x="8234944" y="1846553"/>
            <a:ext cx="3151344" cy="2809367"/>
          </a:xfrm>
          <a:prstGeom prst="rect">
            <a:avLst/>
          </a:prstGeom>
        </p:spPr>
      </p:pic>
      <p:grpSp>
        <p:nvGrpSpPr>
          <p:cNvPr id="9" name="Group 9"/>
          <p:cNvGrpSpPr/>
          <p:nvPr/>
        </p:nvGrpSpPr>
        <p:grpSpPr>
          <a:xfrm>
            <a:off x="685622" y="1770353"/>
            <a:ext cx="7214579" cy="1893597"/>
            <a:chOff x="0" y="0"/>
            <a:chExt cx="14432916" cy="3787194"/>
          </a:xfrm>
        </p:grpSpPr>
        <p:grpSp>
          <p:nvGrpSpPr>
            <p:cNvPr id="10" name="Group 10"/>
            <p:cNvGrpSpPr/>
            <p:nvPr/>
          </p:nvGrpSpPr>
          <p:grpSpPr>
            <a:xfrm>
              <a:off x="0" y="0"/>
              <a:ext cx="14432916" cy="3787194"/>
              <a:chOff x="0" y="0"/>
              <a:chExt cx="2850946" cy="748088"/>
            </a:xfrm>
          </p:grpSpPr>
          <p:sp>
            <p:nvSpPr>
              <p:cNvPr id="11" name="Freeform 11"/>
              <p:cNvSpPr/>
              <p:nvPr/>
            </p:nvSpPr>
            <p:spPr>
              <a:xfrm>
                <a:off x="0" y="0"/>
                <a:ext cx="2850946" cy="748088"/>
              </a:xfrm>
              <a:custGeom>
                <a:avLst/>
                <a:gdLst/>
                <a:ahLst/>
                <a:cxnLst/>
                <a:rect l="l" t="t" r="r" b="b"/>
                <a:pathLst>
                  <a:path w="2850946" h="748088">
                    <a:moveTo>
                      <a:pt x="36476" y="0"/>
                    </a:moveTo>
                    <a:lnTo>
                      <a:pt x="2814471" y="0"/>
                    </a:lnTo>
                    <a:cubicBezTo>
                      <a:pt x="2834616" y="0"/>
                      <a:pt x="2850946" y="16331"/>
                      <a:pt x="2850946" y="36476"/>
                    </a:cubicBezTo>
                    <a:lnTo>
                      <a:pt x="2850946" y="711612"/>
                    </a:lnTo>
                    <a:cubicBezTo>
                      <a:pt x="2850946" y="731757"/>
                      <a:pt x="2834616" y="748088"/>
                      <a:pt x="2814471" y="748088"/>
                    </a:cubicBezTo>
                    <a:lnTo>
                      <a:pt x="36476" y="748088"/>
                    </a:lnTo>
                    <a:cubicBezTo>
                      <a:pt x="16331" y="748088"/>
                      <a:pt x="0" y="731757"/>
                      <a:pt x="0" y="711612"/>
                    </a:cubicBezTo>
                    <a:lnTo>
                      <a:pt x="0" y="36476"/>
                    </a:lnTo>
                    <a:cubicBezTo>
                      <a:pt x="0" y="16331"/>
                      <a:pt x="16331" y="0"/>
                      <a:pt x="3647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26407" y="235189"/>
              <a:ext cx="13580105" cy="3447097"/>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Bằng cách đếm số lần đóng - mở nắp mang của cá vàng/phút ở các nhiệt độ khác nhau ta có thể biết được ảnh hưởng của nhiệt độ lên hô hấp của cá vàng.</a:t>
              </a:r>
            </a:p>
          </p:txBody>
        </p:sp>
      </p:grpSp>
      <p:sp>
        <p:nvSpPr>
          <p:cNvPr id="15" name="TextBox 15"/>
          <p:cNvSpPr txBox="1"/>
          <p:nvPr/>
        </p:nvSpPr>
        <p:spPr>
          <a:xfrm>
            <a:off x="9685697" y="365274"/>
            <a:ext cx="2150602" cy="423193"/>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Tìm hiểu thêm</a:t>
            </a:r>
          </a:p>
        </p:txBody>
      </p:sp>
      <p:sp>
        <p:nvSpPr>
          <p:cNvPr id="16" name="TextBox 16"/>
          <p:cNvSpPr txBox="1"/>
          <p:nvPr/>
        </p:nvSpPr>
        <p:spPr>
          <a:xfrm>
            <a:off x="685621" y="1289870"/>
            <a:ext cx="10750528" cy="42319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Thí nghiệm: Ảnh hưởng của nhiệt độ nước đến tốc độ hô hấp của cá vàng</a:t>
            </a:r>
          </a:p>
        </p:txBody>
      </p:sp>
      <p:grpSp>
        <p:nvGrpSpPr>
          <p:cNvPr id="17" name="Group 17"/>
          <p:cNvGrpSpPr/>
          <p:nvPr/>
        </p:nvGrpSpPr>
        <p:grpSpPr>
          <a:xfrm>
            <a:off x="685622" y="3838264"/>
            <a:ext cx="3929825" cy="817657"/>
            <a:chOff x="0" y="0"/>
            <a:chExt cx="7861697" cy="1635314"/>
          </a:xfrm>
        </p:grpSpPr>
        <p:grpSp>
          <p:nvGrpSpPr>
            <p:cNvPr id="18" name="Group 18"/>
            <p:cNvGrpSpPr/>
            <p:nvPr/>
          </p:nvGrpSpPr>
          <p:grpSpPr>
            <a:xfrm rot="5400000">
              <a:off x="-102207" y="102207"/>
              <a:ext cx="1635314" cy="1430900"/>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20" name="TextBox 20"/>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1" name="TextBox 21"/>
            <p:cNvSpPr txBox="1"/>
            <p:nvPr/>
          </p:nvSpPr>
          <p:spPr>
            <a:xfrm>
              <a:off x="1721644" y="397500"/>
              <a:ext cx="6140053"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Tiến hành thí nhiệm:</a:t>
              </a:r>
            </a:p>
          </p:txBody>
        </p:sp>
      </p:grpSp>
      <p:sp>
        <p:nvSpPr>
          <p:cNvPr id="22" name="TextBox 22"/>
          <p:cNvSpPr txBox="1"/>
          <p:nvPr/>
        </p:nvSpPr>
        <p:spPr>
          <a:xfrm>
            <a:off x="685622" y="4694020"/>
            <a:ext cx="10817582" cy="1723549"/>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Sử</a:t>
            </a:r>
            <a:r>
              <a:rPr lang="en-US" sz="2300" b="1" dirty="0">
                <a:solidFill>
                  <a:srgbClr val="000000"/>
                </a:solidFill>
                <a:latin typeface="Arial" pitchFamily="34" charset="0"/>
              </a:rPr>
              <a:t> </a:t>
            </a:r>
            <a:r>
              <a:rPr lang="en-US" sz="2300" b="1" dirty="0" err="1">
                <a:solidFill>
                  <a:srgbClr val="000000"/>
                </a:solidFill>
                <a:latin typeface="Arial" pitchFamily="34" charset="0"/>
              </a:rPr>
              <a:t>dụng</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đá</a:t>
            </a:r>
            <a:r>
              <a:rPr lang="en-US" sz="2300" b="1" dirty="0">
                <a:solidFill>
                  <a:srgbClr val="000000"/>
                </a:solidFill>
                <a:latin typeface="Arial" pitchFamily="34" charset="0"/>
              </a:rPr>
              <a:t> </a:t>
            </a:r>
            <a:r>
              <a:rPr lang="en-US" sz="2300" b="1" dirty="0" err="1">
                <a:solidFill>
                  <a:srgbClr val="000000"/>
                </a:solidFill>
                <a:latin typeface="Arial" pitchFamily="34" charset="0"/>
              </a:rPr>
              <a:t>để</a:t>
            </a:r>
            <a:r>
              <a:rPr lang="en-US" sz="2300" b="1" dirty="0">
                <a:solidFill>
                  <a:srgbClr val="000000"/>
                </a:solidFill>
                <a:latin typeface="Arial" pitchFamily="34" charset="0"/>
              </a:rPr>
              <a:t> </a:t>
            </a:r>
            <a:r>
              <a:rPr lang="en-US" sz="2300" b="1" dirty="0" err="1">
                <a:solidFill>
                  <a:srgbClr val="000000"/>
                </a:solidFill>
                <a:latin typeface="Arial" pitchFamily="34" charset="0"/>
              </a:rPr>
              <a:t>hạ</a:t>
            </a:r>
            <a:r>
              <a:rPr lang="en-US" sz="2300" b="1" dirty="0">
                <a:solidFill>
                  <a:srgbClr val="000000"/>
                </a:solidFill>
                <a:latin typeface="Arial" pitchFamily="34" charset="0"/>
              </a:rPr>
              <a:t> </a:t>
            </a:r>
            <a:r>
              <a:rPr lang="en-US" sz="2300" b="1" dirty="0" err="1">
                <a:solidFill>
                  <a:srgbClr val="000000"/>
                </a:solidFill>
                <a:latin typeface="Arial" pitchFamily="34" charset="0"/>
              </a:rPr>
              <a:t>từ</a:t>
            </a:r>
            <a:r>
              <a:rPr lang="en-US" sz="2300" b="1" dirty="0">
                <a:solidFill>
                  <a:srgbClr val="000000"/>
                </a:solidFill>
                <a:latin typeface="Arial" pitchFamily="34" charset="0"/>
              </a:rPr>
              <a:t> </a:t>
            </a:r>
            <a:r>
              <a:rPr lang="en-US" sz="2300" b="1" dirty="0" err="1">
                <a:solidFill>
                  <a:srgbClr val="000000"/>
                </a:solidFill>
                <a:latin typeface="Arial" pitchFamily="34" charset="0"/>
              </a:rPr>
              <a:t>từ</a:t>
            </a:r>
            <a:r>
              <a:rPr lang="en-US" sz="2300" b="1" dirty="0">
                <a:solidFill>
                  <a:srgbClr val="000000"/>
                </a:solidFill>
                <a:latin typeface="Arial" pitchFamily="34" charset="0"/>
              </a:rPr>
              <a:t> </a:t>
            </a:r>
            <a:r>
              <a:rPr lang="en-US" sz="2300" b="1" dirty="0" err="1">
                <a:solidFill>
                  <a:srgbClr val="000000"/>
                </a:solidFill>
                <a:latin typeface="Arial" pitchFamily="34" charset="0"/>
              </a:rPr>
              <a:t>nhiệt</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để</a:t>
            </a:r>
            <a:r>
              <a:rPr lang="en-US" sz="2300" b="1" dirty="0">
                <a:solidFill>
                  <a:srgbClr val="000000"/>
                </a:solidFill>
                <a:latin typeface="Arial" pitchFamily="34" charset="0"/>
              </a:rPr>
              <a:t> </a:t>
            </a:r>
            <a:r>
              <a:rPr lang="en-US" sz="2300" b="1" dirty="0" err="1">
                <a:solidFill>
                  <a:srgbClr val="000000"/>
                </a:solidFill>
                <a:latin typeface="Arial" pitchFamily="34" charset="0"/>
              </a:rPr>
              <a:t>giữ</a:t>
            </a:r>
            <a:r>
              <a:rPr lang="en-US" sz="2300" b="1" dirty="0">
                <a:solidFill>
                  <a:srgbClr val="000000"/>
                </a:solidFill>
                <a:latin typeface="Arial" pitchFamily="34" charset="0"/>
              </a:rPr>
              <a:t> </a:t>
            </a:r>
            <a:r>
              <a:rPr lang="en-US" sz="2300" b="1" dirty="0" err="1">
                <a:solidFill>
                  <a:srgbClr val="000000"/>
                </a:solidFill>
                <a:latin typeface="Arial" pitchFamily="34" charset="0"/>
              </a:rPr>
              <a:t>nguyên</a:t>
            </a:r>
            <a:r>
              <a:rPr lang="en-US" sz="2300" b="1" dirty="0">
                <a:solidFill>
                  <a:srgbClr val="000000"/>
                </a:solidFill>
                <a:latin typeface="Arial" pitchFamily="34" charset="0"/>
              </a:rPr>
              <a:t> </a:t>
            </a:r>
            <a:r>
              <a:rPr lang="en-US" sz="2300" b="1" dirty="0" err="1">
                <a:solidFill>
                  <a:srgbClr val="000000"/>
                </a:solidFill>
                <a:latin typeface="Arial" pitchFamily="34" charset="0"/>
              </a:rPr>
              <a:t>mức</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không</a:t>
            </a:r>
            <a:r>
              <a:rPr lang="en-US" sz="2300" b="1" dirty="0">
                <a:solidFill>
                  <a:srgbClr val="000000"/>
                </a:solidFill>
                <a:latin typeface="Arial" pitchFamily="34" charset="0"/>
              </a:rPr>
              <a:t> </a:t>
            </a:r>
            <a:r>
              <a:rPr lang="en-US" sz="2300" b="1" dirty="0" err="1">
                <a:solidFill>
                  <a:srgbClr val="000000"/>
                </a:solidFill>
                <a:latin typeface="Arial" pitchFamily="34" charset="0"/>
              </a:rPr>
              <a:t>thay</a:t>
            </a:r>
            <a:r>
              <a:rPr lang="en-US" sz="2300" b="1" dirty="0">
                <a:solidFill>
                  <a:srgbClr val="000000"/>
                </a:solidFill>
                <a:latin typeface="Arial" pitchFamily="34" charset="0"/>
              </a:rPr>
              <a:t> </a:t>
            </a:r>
            <a:r>
              <a:rPr lang="en-US" sz="2300" b="1" dirty="0" err="1">
                <a:solidFill>
                  <a:srgbClr val="000000"/>
                </a:solidFill>
                <a:latin typeface="Arial" pitchFamily="34" charset="0"/>
              </a:rPr>
              <a:t>đổi</a:t>
            </a:r>
            <a:r>
              <a:rPr lang="en-US" sz="2300" b="1" dirty="0">
                <a:solidFill>
                  <a:srgbClr val="000000"/>
                </a:solidFill>
                <a:latin typeface="Arial" pitchFamily="34" charset="0"/>
              </a:rPr>
              <a:t> </a:t>
            </a:r>
            <a:r>
              <a:rPr lang="en-US" sz="2300" b="1" dirty="0" err="1">
                <a:solidFill>
                  <a:srgbClr val="000000"/>
                </a:solidFill>
                <a:latin typeface="Arial" pitchFamily="34" charset="0"/>
              </a:rPr>
              <a:t>thì</a:t>
            </a:r>
            <a:r>
              <a:rPr lang="en-US" sz="2300" b="1" dirty="0">
                <a:solidFill>
                  <a:srgbClr val="000000"/>
                </a:solidFill>
                <a:latin typeface="Arial" pitchFamily="34" charset="0"/>
              </a:rPr>
              <a:t> </a:t>
            </a:r>
            <a:r>
              <a:rPr lang="en-US" sz="2300" b="1" dirty="0" err="1">
                <a:solidFill>
                  <a:srgbClr val="000000"/>
                </a:solidFill>
                <a:latin typeface="Arial" pitchFamily="34" charset="0"/>
              </a:rPr>
              <a:t>khi</a:t>
            </a:r>
            <a:r>
              <a:rPr lang="en-US" sz="2300" b="1" dirty="0">
                <a:solidFill>
                  <a:srgbClr val="000000"/>
                </a:solidFill>
                <a:latin typeface="Arial" pitchFamily="34" charset="0"/>
              </a:rPr>
              <a:t> </a:t>
            </a:r>
            <a:r>
              <a:rPr lang="en-US" sz="2300" b="1" dirty="0" err="1">
                <a:solidFill>
                  <a:srgbClr val="000000"/>
                </a:solidFill>
                <a:latin typeface="Arial" pitchFamily="34" charset="0"/>
              </a:rPr>
              <a:t>sử</a:t>
            </a:r>
            <a:r>
              <a:rPr lang="en-US" sz="2300" b="1" dirty="0">
                <a:solidFill>
                  <a:srgbClr val="000000"/>
                </a:solidFill>
                <a:latin typeface="Arial" pitchFamily="34" charset="0"/>
              </a:rPr>
              <a:t> </a:t>
            </a:r>
            <a:r>
              <a:rPr lang="en-US" sz="2300" b="1" dirty="0" err="1">
                <a:solidFill>
                  <a:srgbClr val="000000"/>
                </a:solidFill>
                <a:latin typeface="Arial" pitchFamily="34" charset="0"/>
              </a:rPr>
              <a:t>dụng</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đá</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lấy</a:t>
            </a:r>
            <a:r>
              <a:rPr lang="en-US" sz="2300" b="1" dirty="0">
                <a:solidFill>
                  <a:srgbClr val="000000"/>
                </a:solidFill>
                <a:latin typeface="Arial" pitchFamily="34" charset="0"/>
              </a:rPr>
              <a:t> </a:t>
            </a:r>
            <a:r>
              <a:rPr lang="en-US" sz="2300" b="1" dirty="0" err="1">
                <a:solidFill>
                  <a:srgbClr val="000000"/>
                </a:solidFill>
                <a:latin typeface="Arial" pitchFamily="34" charset="0"/>
              </a:rPr>
              <a:t>bớt</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bình</a:t>
            </a:r>
            <a:r>
              <a:rPr lang="en-US" sz="2300" b="1" dirty="0">
                <a:solidFill>
                  <a:srgbClr val="000000"/>
                </a:solidFill>
                <a:latin typeface="Arial" pitchFamily="34" charset="0"/>
              </a:rPr>
              <a:t> </a:t>
            </a:r>
            <a:r>
              <a:rPr lang="en-US" sz="2300" b="1" dirty="0" err="1">
                <a:solidFill>
                  <a:srgbClr val="000000"/>
                </a:solidFill>
                <a:latin typeface="Arial" pitchFamily="34" charset="0"/>
              </a:rPr>
              <a:t>đi</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tương</a:t>
            </a:r>
            <a:r>
              <a:rPr lang="en-US" sz="2300" b="1" dirty="0">
                <a:solidFill>
                  <a:srgbClr val="000000"/>
                </a:solidFill>
                <a:latin typeface="Arial" pitchFamily="34" charset="0"/>
              </a:rPr>
              <a:t> </a:t>
            </a:r>
            <a:r>
              <a:rPr lang="en-US" sz="2300" b="1" dirty="0" err="1">
                <a:solidFill>
                  <a:srgbClr val="000000"/>
                </a:solidFill>
                <a:latin typeface="Arial" pitchFamily="34" charset="0"/>
              </a:rPr>
              <a:t>đương</a:t>
            </a:r>
            <a:r>
              <a:rPr lang="en-US" sz="2300" b="1" dirty="0">
                <a:solidFill>
                  <a:srgbClr val="000000"/>
                </a:solidFill>
                <a:latin typeface="Arial" pitchFamily="34" charset="0"/>
              </a:rPr>
              <a:t>). </a:t>
            </a:r>
            <a:r>
              <a:rPr lang="en-US" sz="2300" b="1" dirty="0" err="1">
                <a:solidFill>
                  <a:srgbClr val="000000"/>
                </a:solidFill>
                <a:latin typeface="Arial" pitchFamily="34" charset="0"/>
              </a:rPr>
              <a:t>đếm</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lần</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đóng</a:t>
            </a:r>
            <a:r>
              <a:rPr lang="en-US" sz="2300" b="1" dirty="0">
                <a:solidFill>
                  <a:srgbClr val="000000"/>
                </a:solidFill>
                <a:latin typeface="Arial" pitchFamily="34" charset="0"/>
              </a:rPr>
              <a:t> - </a:t>
            </a:r>
            <a:r>
              <a:rPr lang="en-US" sz="2300" b="1" dirty="0" err="1">
                <a:solidFill>
                  <a:srgbClr val="000000"/>
                </a:solidFill>
                <a:latin typeface="Arial" pitchFamily="34" charset="0"/>
              </a:rPr>
              <a:t>mở</a:t>
            </a:r>
            <a:r>
              <a:rPr lang="en-US" sz="2300" b="1" dirty="0">
                <a:solidFill>
                  <a:srgbClr val="000000"/>
                </a:solidFill>
                <a:latin typeface="Arial" pitchFamily="34" charset="0"/>
              </a:rPr>
              <a:t> </a:t>
            </a:r>
            <a:r>
              <a:rPr lang="en-US" sz="2300" b="1" dirty="0" err="1">
                <a:solidFill>
                  <a:srgbClr val="000000"/>
                </a:solidFill>
                <a:latin typeface="Arial" pitchFamily="34" charset="0"/>
              </a:rPr>
              <a:t>nắp</a:t>
            </a:r>
            <a:r>
              <a:rPr lang="en-US" sz="2300" b="1" dirty="0">
                <a:solidFill>
                  <a:srgbClr val="000000"/>
                </a:solidFill>
                <a:latin typeface="Arial" pitchFamily="34" charset="0"/>
              </a:rPr>
              <a:t> </a:t>
            </a:r>
            <a:r>
              <a:rPr lang="en-US" sz="2300" b="1" dirty="0" err="1">
                <a:solidFill>
                  <a:srgbClr val="000000"/>
                </a:solidFill>
                <a:latin typeface="Arial" pitchFamily="34" charset="0"/>
              </a:rPr>
              <a:t>mang</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5 </a:t>
            </a:r>
            <a:r>
              <a:rPr lang="en-US" sz="2300" b="1" dirty="0" err="1">
                <a:solidFill>
                  <a:srgbClr val="000000"/>
                </a:solidFill>
                <a:latin typeface="Arial" pitchFamily="34" charset="0"/>
              </a:rPr>
              <a:t>phút</a:t>
            </a:r>
            <a:r>
              <a:rPr lang="en-US" sz="2300" b="1" dirty="0">
                <a:solidFill>
                  <a:srgbClr val="000000"/>
                </a:solidFill>
                <a:latin typeface="Arial" pitchFamily="34" charset="0"/>
              </a:rPr>
              <a:t> (ở </a:t>
            </a:r>
            <a:r>
              <a:rPr lang="en-US" sz="2300" b="1" dirty="0" err="1">
                <a:solidFill>
                  <a:srgbClr val="000000"/>
                </a:solidFill>
                <a:latin typeface="Arial" pitchFamily="34" charset="0"/>
              </a:rPr>
              <a:t>nhiệt</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nước</a:t>
            </a:r>
            <a:r>
              <a:rPr lang="en-US" sz="2300" b="1" dirty="0">
                <a:solidFill>
                  <a:srgbClr val="000000"/>
                </a:solidFill>
                <a:latin typeface="Arial" pitchFamily="34" charset="0"/>
              </a:rPr>
              <a:t> </a:t>
            </a:r>
            <a:r>
              <a:rPr lang="en-US" sz="2300" b="1" dirty="0" err="1">
                <a:solidFill>
                  <a:srgbClr val="000000"/>
                </a:solidFill>
                <a:latin typeface="Arial" pitchFamily="34" charset="0"/>
              </a:rPr>
              <a:t>từ</a:t>
            </a:r>
            <a:r>
              <a:rPr lang="en-US" sz="2300" b="1" dirty="0">
                <a:solidFill>
                  <a:srgbClr val="000000"/>
                </a:solidFill>
                <a:latin typeface="Arial" pitchFamily="34" charset="0"/>
              </a:rPr>
              <a:t> 16 - 20</a:t>
            </a:r>
            <a:r>
              <a:rPr lang="en-US" sz="2300" b="1" baseline="30000" dirty="0">
                <a:solidFill>
                  <a:srgbClr val="000000"/>
                </a:solidFill>
                <a:latin typeface="Arial" pitchFamily="34" charset="0"/>
              </a:rPr>
              <a:t>o</a:t>
            </a:r>
            <a:r>
              <a:rPr lang="en-US" sz="2300" b="1" dirty="0">
                <a:solidFill>
                  <a:srgbClr val="000000"/>
                </a:solidFill>
                <a:latin typeface="Arial" pitchFamily="34" charset="0"/>
              </a:rPr>
              <a:t>C). </a:t>
            </a:r>
            <a:r>
              <a:rPr lang="en-US" sz="2300" b="1" dirty="0" err="1">
                <a:solidFill>
                  <a:srgbClr val="000000"/>
                </a:solidFill>
                <a:latin typeface="Arial" pitchFamily="34" charset="0"/>
              </a:rPr>
              <a:t>Lặp</a:t>
            </a:r>
            <a:r>
              <a:rPr lang="en-US" sz="2300" b="1" dirty="0">
                <a:solidFill>
                  <a:srgbClr val="000000"/>
                </a:solidFill>
                <a:latin typeface="Arial" pitchFamily="34" charset="0"/>
              </a:rPr>
              <a:t> </a:t>
            </a:r>
            <a:r>
              <a:rPr lang="en-US" sz="2300" b="1" dirty="0" err="1">
                <a:solidFill>
                  <a:srgbClr val="000000"/>
                </a:solidFill>
                <a:latin typeface="Arial" pitchFamily="34" charset="0"/>
              </a:rPr>
              <a:t>lại</a:t>
            </a:r>
            <a:r>
              <a:rPr lang="en-US" sz="2300" b="1" dirty="0">
                <a:solidFill>
                  <a:srgbClr val="000000"/>
                </a:solidFill>
                <a:latin typeface="Arial" pitchFamily="34" charset="0"/>
              </a:rPr>
              <a:t> </a:t>
            </a:r>
            <a:r>
              <a:rPr lang="en-US" sz="2300" b="1" dirty="0" err="1">
                <a:solidFill>
                  <a:srgbClr val="000000"/>
                </a:solidFill>
                <a:latin typeface="Arial" pitchFamily="34" charset="0"/>
              </a:rPr>
              <a:t>quá</a:t>
            </a:r>
            <a:r>
              <a:rPr lang="en-US" sz="2300" b="1" dirty="0">
                <a:solidFill>
                  <a:srgbClr val="000000"/>
                </a:solidFill>
                <a:latin typeface="Arial" pitchFamily="34" charset="0"/>
              </a:rPr>
              <a:t> </a:t>
            </a:r>
            <a:r>
              <a:rPr lang="en-US" sz="2300" b="1" dirty="0" err="1">
                <a:solidFill>
                  <a:srgbClr val="000000"/>
                </a:solidFill>
                <a:latin typeface="Arial" pitchFamily="34" charset="0"/>
              </a:rPr>
              <a:t>trình</a:t>
            </a:r>
            <a:r>
              <a:rPr lang="en-US" sz="2300" b="1" dirty="0">
                <a:solidFill>
                  <a:srgbClr val="000000"/>
                </a:solidFill>
                <a:latin typeface="Arial" pitchFamily="34" charset="0"/>
              </a:rPr>
              <a:t> </a:t>
            </a:r>
            <a:r>
              <a:rPr lang="en-US" sz="2300" b="1" dirty="0" err="1">
                <a:solidFill>
                  <a:srgbClr val="000000"/>
                </a:solidFill>
                <a:latin typeface="Arial" pitchFamily="34" charset="0"/>
              </a:rPr>
              <a:t>này</a:t>
            </a:r>
            <a:r>
              <a:rPr lang="en-US" sz="2300" b="1" dirty="0">
                <a:solidFill>
                  <a:srgbClr val="000000"/>
                </a:solidFill>
                <a:latin typeface="Arial" pitchFamily="34" charset="0"/>
              </a:rPr>
              <a:t> ở </a:t>
            </a:r>
            <a:r>
              <a:rPr lang="en-US" sz="2300" b="1" dirty="0" err="1">
                <a:solidFill>
                  <a:srgbClr val="000000"/>
                </a:solidFill>
                <a:latin typeface="Arial" pitchFamily="34" charset="0"/>
              </a:rPr>
              <a:t>nhiệt</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6 - 10</a:t>
            </a:r>
            <a:r>
              <a:rPr lang="en-US" sz="2300" b="1" baseline="30000" dirty="0">
                <a:solidFill>
                  <a:srgbClr val="000000"/>
                </a:solidFill>
                <a:latin typeface="Arial" pitchFamily="34" charset="0"/>
              </a:rPr>
              <a:t>o</a:t>
            </a:r>
            <a:r>
              <a:rPr lang="en-US" sz="2300" b="1" dirty="0">
                <a:solidFill>
                  <a:srgbClr val="000000"/>
                </a:solidFill>
                <a:latin typeface="Arial" pitchFamily="34" charset="0"/>
              </a:rPr>
              <a:t>C</a:t>
            </a:r>
          </a:p>
        </p:txBody>
      </p:sp>
      <p:sp>
        <p:nvSpPr>
          <p:cNvPr id="23" name="TextBox 43"/>
          <p:cNvSpPr txBox="1"/>
          <p:nvPr/>
        </p:nvSpPr>
        <p:spPr>
          <a:xfrm>
            <a:off x="685622" y="464609"/>
            <a:ext cx="8455997" cy="423193"/>
          </a:xfrm>
          <a:prstGeom prst="rect">
            <a:avLst/>
          </a:prstGeom>
        </p:spPr>
        <p:txBody>
          <a:bodyPr wrap="square" lIns="0" tIns="0" rIns="0" bIns="0" rtlCol="0" anchor="t">
            <a:spAutoFit/>
          </a:bodyPr>
          <a:lstStyle/>
          <a:p>
            <a:pPr algn="just">
              <a:lnSpc>
                <a:spcPts val="3266"/>
              </a:lnSpc>
            </a:pPr>
            <a:r>
              <a:rPr lang="en-US" sz="2300" b="1">
                <a:solidFill>
                  <a:srgbClr val="FFFFFF"/>
                </a:solidFill>
                <a:latin typeface="Arial" pitchFamily="34" charset="0"/>
              </a:rPr>
              <a:t>I. MỘT SỐ YẾU TỐ ẢNH HƯỞNG ĐẾN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2526</Words>
  <Application>Microsoft Macintosh PowerPoint</Application>
  <PresentationFormat>Custom</PresentationFormat>
  <Paragraphs>175</Paragraphs>
  <Slides>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22CD CÁC YẾU TỐ ẢNH HƯỞNG ĐẾN HÔ HẤP TẾ BÀO</dc:title>
  <cp:lastModifiedBy>Microsoft Office User</cp:lastModifiedBy>
  <cp:revision>11</cp:revision>
  <dcterms:created xsi:type="dcterms:W3CDTF">2006-08-16T00:00:00Z</dcterms:created>
  <dcterms:modified xsi:type="dcterms:W3CDTF">2023-03-01T13:34:09Z</dcterms:modified>
  <dc:identifier>DAFHciYRmuo</dc:identifier>
</cp:coreProperties>
</file>