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88825" cy="6858000"/>
  <p:notesSz cx="6858000" cy="9144000"/>
  <p:embeddedFontLst>
    <p:embeddedFont>
      <p:font typeface="Calibri" panose="020F0502020204030204" pitchFamily="34" charset="0"/>
      <p:regular r:id="rId37"/>
      <p:bold r:id="rId38"/>
      <p:italic r:id="rId39"/>
      <p:boldItalic r:id="rId40"/>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9" d="100"/>
          <a:sy n="59" d="100"/>
        </p:scale>
        <p:origin x="1572" y="52"/>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8/8/2022</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0.svg"/><Relationship Id="rId7" Type="http://schemas.openxmlformats.org/officeDocument/2006/relationships/image" Target="../media/image3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7.jpe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0.svg"/><Relationship Id="rId7" Type="http://schemas.openxmlformats.org/officeDocument/2006/relationships/image" Target="../media/image3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7.jpe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50.sv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3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1433" r="34273" b="437"/>
          <a:stretch>
            <a:fillRect/>
          </a:stretch>
        </p:blipFill>
        <p:spPr>
          <a:xfrm>
            <a:off x="3604601" y="-312044"/>
            <a:ext cx="8753168" cy="601248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0" y="4710205"/>
            <a:ext cx="2147235" cy="2147795"/>
          </a:xfrm>
          <a:prstGeom prst="rect">
            <a:avLst/>
          </a:prstGeom>
        </p:spPr>
      </p:pic>
      <p:grpSp>
        <p:nvGrpSpPr>
          <p:cNvPr id="4" name="Group 4"/>
          <p:cNvGrpSpPr/>
          <p:nvPr/>
        </p:nvGrpSpPr>
        <p:grpSpPr>
          <a:xfrm rot="-8100000">
            <a:off x="-2836529" y="2206106"/>
            <a:ext cx="14936435" cy="5965703"/>
            <a:chOff x="0" y="0"/>
            <a:chExt cx="35276568" cy="14093347"/>
          </a:xfrm>
        </p:grpSpPr>
        <p:sp>
          <p:nvSpPr>
            <p:cNvPr id="5" name="Freeform 5"/>
            <p:cNvSpPr/>
            <p:nvPr/>
          </p:nvSpPr>
          <p:spPr>
            <a:xfrm>
              <a:off x="0" y="0"/>
              <a:ext cx="35276569" cy="14093346"/>
            </a:xfrm>
            <a:custGeom>
              <a:avLst/>
              <a:gdLst/>
              <a:ahLst/>
              <a:cxnLst/>
              <a:rect l="l" t="t" r="r" b="b"/>
              <a:pathLst>
                <a:path w="35276569" h="14093346">
                  <a:moveTo>
                    <a:pt x="0" y="0"/>
                  </a:moveTo>
                  <a:lnTo>
                    <a:pt x="35276569" y="0"/>
                  </a:lnTo>
                  <a:lnTo>
                    <a:pt x="35276569" y="14093346"/>
                  </a:lnTo>
                  <a:lnTo>
                    <a:pt x="0" y="14093346"/>
                  </a:lnTo>
                  <a:close/>
                </a:path>
              </a:pathLst>
            </a:custGeom>
            <a:solidFill>
              <a:srgbClr val="F1EFE1"/>
            </a:solid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7421811" y="2090986"/>
            <a:ext cx="4767635" cy="4766394"/>
          </a:xfrm>
          <a:prstGeom prst="rect">
            <a:avLst/>
          </a:prstGeom>
        </p:spPr>
      </p:pic>
      <p:sp>
        <p:nvSpPr>
          <p:cNvPr id="7" name="TextBox 7"/>
          <p:cNvSpPr txBox="1"/>
          <p:nvPr/>
        </p:nvSpPr>
        <p:spPr>
          <a:xfrm>
            <a:off x="565468" y="4354605"/>
            <a:ext cx="3794935" cy="810415"/>
          </a:xfrm>
          <a:prstGeom prst="rect">
            <a:avLst/>
          </a:prstGeom>
        </p:spPr>
        <p:txBody>
          <a:bodyPr lIns="0" tIns="0" rIns="0" bIns="0" rtlCol="0" anchor="t">
            <a:spAutoFit/>
          </a:bodyPr>
          <a:lstStyle/>
          <a:p>
            <a:pPr>
              <a:lnSpc>
                <a:spcPct val="120000"/>
              </a:lnSpc>
            </a:pPr>
            <a:r>
              <a:rPr lang="en-US" sz="2300">
                <a:solidFill>
                  <a:srgbClr val="192954"/>
                </a:solidFill>
                <a:latin typeface="Arial" pitchFamily="34" charset="0"/>
              </a:rPr>
              <a:t>KHOA HỌC TỰ NHIÊN 7</a:t>
            </a:r>
          </a:p>
          <a:p>
            <a:pPr>
              <a:lnSpc>
                <a:spcPct val="120000"/>
              </a:lnSpc>
            </a:pPr>
            <a:r>
              <a:rPr lang="en-US" sz="2300">
                <a:solidFill>
                  <a:srgbClr val="192954"/>
                </a:solidFill>
                <a:latin typeface="Arial" pitchFamily="34" charset="0"/>
              </a:rPr>
              <a:t>NĂM HỌC: 2022 - 2023</a:t>
            </a:r>
          </a:p>
        </p:txBody>
      </p:sp>
      <p:sp>
        <p:nvSpPr>
          <p:cNvPr id="8" name="TextBox 8"/>
          <p:cNvSpPr txBox="1"/>
          <p:nvPr/>
        </p:nvSpPr>
        <p:spPr>
          <a:xfrm>
            <a:off x="565468" y="2719600"/>
            <a:ext cx="6856963" cy="1515095"/>
          </a:xfrm>
          <a:prstGeom prst="rect">
            <a:avLst/>
          </a:prstGeom>
        </p:spPr>
        <p:txBody>
          <a:bodyPr lIns="0" tIns="0" rIns="0" bIns="0" rtlCol="0" anchor="t">
            <a:spAutoFit/>
          </a:bodyPr>
          <a:lstStyle/>
          <a:p>
            <a:pPr>
              <a:lnSpc>
                <a:spcPct val="120000"/>
              </a:lnSpc>
            </a:pPr>
            <a:r>
              <a:rPr lang="en-US" sz="4300" b="1">
                <a:solidFill>
                  <a:srgbClr val="192954"/>
                </a:solidFill>
                <a:latin typeface="Arial" pitchFamily="34" charset="0"/>
              </a:rPr>
              <a:t>CHÀO MỪNG CÁC EM</a:t>
            </a:r>
          </a:p>
          <a:p>
            <a:pPr>
              <a:lnSpc>
                <a:spcPct val="120000"/>
              </a:lnSpc>
            </a:pPr>
            <a:r>
              <a:rPr lang="en-US" sz="4300" b="1">
                <a:solidFill>
                  <a:srgbClr val="192954"/>
                </a:solidFill>
                <a:latin typeface="Arial" pitchFamily="34" charset="0"/>
              </a:rPr>
              <a:t>ĐẾN VỚI BUỔI HỌC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3" name="Group 3"/>
          <p:cNvGrpSpPr/>
          <p:nvPr/>
        </p:nvGrpSpPr>
        <p:grpSpPr>
          <a:xfrm>
            <a:off x="685622" y="2146187"/>
            <a:ext cx="10817582" cy="1837711"/>
            <a:chOff x="0" y="0"/>
            <a:chExt cx="5920967" cy="1005603"/>
          </a:xfrm>
        </p:grpSpPr>
        <p:sp>
          <p:nvSpPr>
            <p:cNvPr id="4" name="Freeform 4"/>
            <p:cNvSpPr/>
            <p:nvPr/>
          </p:nvSpPr>
          <p:spPr>
            <a:xfrm>
              <a:off x="0" y="0"/>
              <a:ext cx="5920967" cy="1005603"/>
            </a:xfrm>
            <a:custGeom>
              <a:avLst/>
              <a:gdLst/>
              <a:ahLst/>
              <a:cxnLst/>
              <a:rect l="l" t="t" r="r" b="b"/>
              <a:pathLst>
                <a:path w="5920967" h="1005603">
                  <a:moveTo>
                    <a:pt x="5796507" y="59690"/>
                  </a:moveTo>
                  <a:cubicBezTo>
                    <a:pt x="5832067" y="59690"/>
                    <a:pt x="5861277" y="88900"/>
                    <a:pt x="5861277" y="124460"/>
                  </a:cubicBezTo>
                  <a:lnTo>
                    <a:pt x="5861277" y="881143"/>
                  </a:lnTo>
                  <a:cubicBezTo>
                    <a:pt x="5861277" y="916703"/>
                    <a:pt x="5832067" y="945913"/>
                    <a:pt x="5796507" y="945913"/>
                  </a:cubicBezTo>
                  <a:lnTo>
                    <a:pt x="124460" y="945913"/>
                  </a:lnTo>
                  <a:cubicBezTo>
                    <a:pt x="88900" y="945913"/>
                    <a:pt x="59690" y="916703"/>
                    <a:pt x="59690" y="881143"/>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881143"/>
                  </a:lnTo>
                  <a:cubicBezTo>
                    <a:pt x="0" y="949723"/>
                    <a:pt x="55880" y="1005603"/>
                    <a:pt x="124460" y="1005603"/>
                  </a:cubicBezTo>
                  <a:lnTo>
                    <a:pt x="5796507" y="1005603"/>
                  </a:lnTo>
                  <a:cubicBezTo>
                    <a:pt x="5865087" y="1005603"/>
                    <a:pt x="5920967" y="949723"/>
                    <a:pt x="5920967" y="881143"/>
                  </a:cubicBezTo>
                  <a:lnTo>
                    <a:pt x="5920967" y="124460"/>
                  </a:lnTo>
                  <a:cubicBezTo>
                    <a:pt x="5920967" y="55880"/>
                    <a:pt x="5865087" y="0"/>
                    <a:pt x="5796507" y="0"/>
                  </a:cubicBezTo>
                  <a:close/>
                </a:path>
              </a:pathLst>
            </a:custGeom>
            <a:solidFill>
              <a:srgbClr val="192954"/>
            </a:solidFill>
          </p:spPr>
        </p:sp>
      </p:grpSp>
      <p:grpSp>
        <p:nvGrpSpPr>
          <p:cNvPr id="5" name="Group 5"/>
          <p:cNvGrpSpPr/>
          <p:nvPr/>
        </p:nvGrpSpPr>
        <p:grpSpPr>
          <a:xfrm>
            <a:off x="1073419" y="2550692"/>
            <a:ext cx="10041987" cy="1028700"/>
            <a:chOff x="-1" y="0"/>
            <a:chExt cx="20089206" cy="2057400"/>
          </a:xfrm>
        </p:grpSpPr>
        <p:grpSp>
          <p:nvGrpSpPr>
            <p:cNvPr id="6" name="Group 6"/>
            <p:cNvGrpSpPr/>
            <p:nvPr/>
          </p:nvGrpSpPr>
          <p:grpSpPr>
            <a:xfrm rot="5400000">
              <a:off x="-128588" y="128587"/>
              <a:ext cx="2057400" cy="1800225"/>
              <a:chOff x="0" y="0"/>
              <a:chExt cx="812800" cy="711200"/>
            </a:xfrm>
          </p:grpSpPr>
          <p:sp>
            <p:nvSpPr>
              <p:cNvPr id="7" name="Freeform 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8" name="TextBox 8"/>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2310229" y="195792"/>
              <a:ext cx="17778976"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là một chất lỏng không màu, không mùi, không vị, sôi ở 100 độ C, đông đặc ở 0 độ C (nước đá).</a:t>
              </a:r>
            </a:p>
          </p:txBody>
        </p:sp>
      </p:grpSp>
      <p:pic>
        <p:nvPicPr>
          <p:cNvPr id="10" name="Picture 10"/>
          <p:cNvPicPr>
            <a:picLocks noChangeAspect="1"/>
          </p:cNvPicPr>
          <p:nvPr/>
        </p:nvPicPr>
        <p:blipFill>
          <a:blip r:embed="rId4"/>
          <a:srcRect/>
          <a:stretch>
            <a:fillRect/>
          </a:stretch>
        </p:blipFill>
        <p:spPr>
          <a:xfrm>
            <a:off x="685622" y="4140097"/>
            <a:ext cx="3835195" cy="2555864"/>
          </a:xfrm>
          <a:prstGeom prst="rect">
            <a:avLst/>
          </a:prstGeom>
        </p:spPr>
      </p:pic>
      <p:pic>
        <p:nvPicPr>
          <p:cNvPr id="11" name="Picture 11"/>
          <p:cNvPicPr>
            <a:picLocks noChangeAspect="1"/>
          </p:cNvPicPr>
          <p:nvPr/>
        </p:nvPicPr>
        <p:blipFill>
          <a:blip r:embed="rId5"/>
          <a:srcRect/>
          <a:stretch>
            <a:fillRect/>
          </a:stretch>
        </p:blipFill>
        <p:spPr>
          <a:xfrm>
            <a:off x="4701821" y="4140097"/>
            <a:ext cx="3835195" cy="2555864"/>
          </a:xfrm>
          <a:prstGeom prst="rect">
            <a:avLst/>
          </a:prstGeom>
        </p:spPr>
      </p:pic>
      <p:pic>
        <p:nvPicPr>
          <p:cNvPr id="12" name="Picture 12"/>
          <p:cNvPicPr>
            <a:picLocks noChangeAspect="1"/>
          </p:cNvPicPr>
          <p:nvPr/>
        </p:nvPicPr>
        <p:blipFill>
          <a:blip r:embed="rId6"/>
          <a:srcRect l="29328" r="1310"/>
          <a:stretch>
            <a:fillRect/>
          </a:stretch>
        </p:blipFill>
        <p:spPr>
          <a:xfrm>
            <a:off x="8537016" y="4140097"/>
            <a:ext cx="2966188" cy="2555864"/>
          </a:xfrm>
          <a:prstGeom prst="rect">
            <a:avLst/>
          </a:prstGeom>
        </p:spPr>
      </p:pic>
      <p:sp>
        <p:nvSpPr>
          <p:cNvPr id="13" name="TextBox 13"/>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sp>
        <p:nvSpPr>
          <p:cNvPr id="14" name="TextBox 14"/>
          <p:cNvSpPr txBox="1"/>
          <p:nvPr/>
        </p:nvSpPr>
        <p:spPr>
          <a:xfrm>
            <a:off x="685621" y="1545053"/>
            <a:ext cx="1320456"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Kết luận:</a:t>
            </a:r>
          </a:p>
        </p:txBody>
      </p:sp>
      <p:sp>
        <p:nvSpPr>
          <p:cNvPr id="15" name="AutoShape 15"/>
          <p:cNvSpPr/>
          <p:nvPr/>
        </p:nvSpPr>
        <p:spPr>
          <a:xfrm>
            <a:off x="-3153007" y="197523"/>
            <a:ext cx="9247420" cy="630128"/>
          </a:xfrm>
          <a:prstGeom prst="rect">
            <a:avLst/>
          </a:prstGeom>
          <a:solidFill>
            <a:srgbClr val="99B951"/>
          </a:solidFill>
        </p:spPr>
      </p:sp>
      <p:sp>
        <p:nvSpPr>
          <p:cNvPr id="16" name="TextBox 16"/>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3" name="Group 3"/>
          <p:cNvGrpSpPr/>
          <p:nvPr/>
        </p:nvGrpSpPr>
        <p:grpSpPr>
          <a:xfrm>
            <a:off x="685622" y="2146187"/>
            <a:ext cx="10817582" cy="1837711"/>
            <a:chOff x="0" y="0"/>
            <a:chExt cx="5920967" cy="1005603"/>
          </a:xfrm>
        </p:grpSpPr>
        <p:sp>
          <p:nvSpPr>
            <p:cNvPr id="4" name="Freeform 4"/>
            <p:cNvSpPr/>
            <p:nvPr/>
          </p:nvSpPr>
          <p:spPr>
            <a:xfrm>
              <a:off x="0" y="0"/>
              <a:ext cx="5920967" cy="1005603"/>
            </a:xfrm>
            <a:custGeom>
              <a:avLst/>
              <a:gdLst/>
              <a:ahLst/>
              <a:cxnLst/>
              <a:rect l="l" t="t" r="r" b="b"/>
              <a:pathLst>
                <a:path w="5920967" h="1005603">
                  <a:moveTo>
                    <a:pt x="5796507" y="59690"/>
                  </a:moveTo>
                  <a:cubicBezTo>
                    <a:pt x="5832067" y="59690"/>
                    <a:pt x="5861277" y="88900"/>
                    <a:pt x="5861277" y="124460"/>
                  </a:cubicBezTo>
                  <a:lnTo>
                    <a:pt x="5861277" y="881143"/>
                  </a:lnTo>
                  <a:cubicBezTo>
                    <a:pt x="5861277" y="916703"/>
                    <a:pt x="5832067" y="945913"/>
                    <a:pt x="5796507" y="945913"/>
                  </a:cubicBezTo>
                  <a:lnTo>
                    <a:pt x="124460" y="945913"/>
                  </a:lnTo>
                  <a:cubicBezTo>
                    <a:pt x="88900" y="945913"/>
                    <a:pt x="59690" y="916703"/>
                    <a:pt x="59690" y="881143"/>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881143"/>
                  </a:lnTo>
                  <a:cubicBezTo>
                    <a:pt x="0" y="949723"/>
                    <a:pt x="55880" y="1005603"/>
                    <a:pt x="124460" y="1005603"/>
                  </a:cubicBezTo>
                  <a:lnTo>
                    <a:pt x="5796507" y="1005603"/>
                  </a:lnTo>
                  <a:cubicBezTo>
                    <a:pt x="5865087" y="1005603"/>
                    <a:pt x="5920967" y="949723"/>
                    <a:pt x="5920967" y="881143"/>
                  </a:cubicBezTo>
                  <a:lnTo>
                    <a:pt x="5920967" y="124460"/>
                  </a:lnTo>
                  <a:cubicBezTo>
                    <a:pt x="5920967" y="55880"/>
                    <a:pt x="5865087" y="0"/>
                    <a:pt x="5796507" y="0"/>
                  </a:cubicBezTo>
                  <a:close/>
                </a:path>
              </a:pathLst>
            </a:custGeom>
            <a:solidFill>
              <a:srgbClr val="192954"/>
            </a:solidFill>
          </p:spPr>
        </p:sp>
      </p:grpSp>
      <p:grpSp>
        <p:nvGrpSpPr>
          <p:cNvPr id="5" name="Group 5"/>
          <p:cNvGrpSpPr/>
          <p:nvPr/>
        </p:nvGrpSpPr>
        <p:grpSpPr>
          <a:xfrm>
            <a:off x="1073419" y="2550692"/>
            <a:ext cx="10041987" cy="1028700"/>
            <a:chOff x="-1" y="0"/>
            <a:chExt cx="20089206" cy="2057400"/>
          </a:xfrm>
        </p:grpSpPr>
        <p:grpSp>
          <p:nvGrpSpPr>
            <p:cNvPr id="6" name="Group 6"/>
            <p:cNvGrpSpPr/>
            <p:nvPr/>
          </p:nvGrpSpPr>
          <p:grpSpPr>
            <a:xfrm rot="5400000">
              <a:off x="-128588" y="128587"/>
              <a:ext cx="2057400" cy="1800225"/>
              <a:chOff x="0" y="0"/>
              <a:chExt cx="812800" cy="711200"/>
            </a:xfrm>
          </p:grpSpPr>
          <p:sp>
            <p:nvSpPr>
              <p:cNvPr id="7" name="Freeform 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8" name="TextBox 8"/>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2310229" y="195792"/>
              <a:ext cx="17778976"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có thể hòa tan được nhiều chất như muối ăn, đường,... nhưng không hòa tan được dầu, mỡ.</a:t>
              </a:r>
            </a:p>
          </p:txBody>
        </p:sp>
      </p:grpSp>
      <p:pic>
        <p:nvPicPr>
          <p:cNvPr id="10" name="Picture 10"/>
          <p:cNvPicPr>
            <a:picLocks noChangeAspect="1"/>
          </p:cNvPicPr>
          <p:nvPr/>
        </p:nvPicPr>
        <p:blipFill>
          <a:blip r:embed="rId4"/>
          <a:srcRect t="5779" b="5779"/>
          <a:stretch>
            <a:fillRect/>
          </a:stretch>
        </p:blipFill>
        <p:spPr>
          <a:xfrm>
            <a:off x="685622" y="4096149"/>
            <a:ext cx="5224540" cy="2599813"/>
          </a:xfrm>
          <a:prstGeom prst="rect">
            <a:avLst/>
          </a:prstGeom>
        </p:spPr>
      </p:pic>
      <p:sp>
        <p:nvSpPr>
          <p:cNvPr id="11" name="TextBox 11"/>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sp>
        <p:nvSpPr>
          <p:cNvPr id="12" name="TextBox 12"/>
          <p:cNvSpPr txBox="1"/>
          <p:nvPr/>
        </p:nvSpPr>
        <p:spPr>
          <a:xfrm>
            <a:off x="685621" y="1545053"/>
            <a:ext cx="1320456"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Kết luận:</a:t>
            </a:r>
          </a:p>
        </p:txBody>
      </p:sp>
      <p:grpSp>
        <p:nvGrpSpPr>
          <p:cNvPr id="13" name="Group 13"/>
          <p:cNvGrpSpPr/>
          <p:nvPr/>
        </p:nvGrpSpPr>
        <p:grpSpPr>
          <a:xfrm>
            <a:off x="6094413" y="4421023"/>
            <a:ext cx="5408791" cy="1950064"/>
            <a:chOff x="0" y="0"/>
            <a:chExt cx="10820400" cy="3900128"/>
          </a:xfrm>
        </p:grpSpPr>
        <p:grpSp>
          <p:nvGrpSpPr>
            <p:cNvPr id="14" name="Group 14"/>
            <p:cNvGrpSpPr/>
            <p:nvPr/>
          </p:nvGrpSpPr>
          <p:grpSpPr>
            <a:xfrm>
              <a:off x="0" y="0"/>
              <a:ext cx="10820400" cy="3900128"/>
              <a:chOff x="0" y="0"/>
              <a:chExt cx="2137363" cy="770396"/>
            </a:xfrm>
          </p:grpSpPr>
          <p:sp>
            <p:nvSpPr>
              <p:cNvPr id="15" name="Freeform 15"/>
              <p:cNvSpPr/>
              <p:nvPr/>
            </p:nvSpPr>
            <p:spPr>
              <a:xfrm>
                <a:off x="0" y="0"/>
                <a:ext cx="2137374" cy="770396"/>
              </a:xfrm>
              <a:custGeom>
                <a:avLst/>
                <a:gdLst/>
                <a:ahLst/>
                <a:cxnLst/>
                <a:rect l="l" t="t" r="r" b="b"/>
                <a:pathLst>
                  <a:path w="2137374" h="770396">
                    <a:moveTo>
                      <a:pt x="1832369" y="0"/>
                    </a:moveTo>
                    <a:lnTo>
                      <a:pt x="282407" y="0"/>
                    </a:lnTo>
                    <a:cubicBezTo>
                      <a:pt x="126426" y="0"/>
                      <a:pt x="0" y="123512"/>
                      <a:pt x="0" y="308098"/>
                    </a:cubicBezTo>
                    <a:cubicBezTo>
                      <a:pt x="0" y="445365"/>
                      <a:pt x="66279" y="540505"/>
                      <a:pt x="162037" y="584647"/>
                    </a:cubicBezTo>
                    <a:lnTo>
                      <a:pt x="162037" y="770396"/>
                    </a:lnTo>
                    <a:lnTo>
                      <a:pt x="353844" y="610928"/>
                    </a:lnTo>
                    <a:lnTo>
                      <a:pt x="1832369" y="610928"/>
                    </a:lnTo>
                    <a:cubicBezTo>
                      <a:pt x="2010926" y="610928"/>
                      <a:pt x="2137363" y="487416"/>
                      <a:pt x="2137363" y="308078"/>
                    </a:cubicBezTo>
                    <a:cubicBezTo>
                      <a:pt x="2137374" y="123512"/>
                      <a:pt x="2010926" y="0"/>
                      <a:pt x="1832369" y="0"/>
                    </a:cubicBezTo>
                    <a:close/>
                  </a:path>
                </a:pathLst>
              </a:custGeom>
              <a:solidFill>
                <a:srgbClr val="FFDE59"/>
              </a:solidFill>
            </p:spPr>
          </p:sp>
          <p:sp>
            <p:nvSpPr>
              <p:cNvPr id="16" name="TextBox 16"/>
              <p:cNvSpPr txBox="1"/>
              <p:nvPr/>
            </p:nvSpPr>
            <p:spPr>
              <a:xfrm>
                <a:off x="0" y="0"/>
                <a:ext cx="812800" cy="5207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17" name="TextBox 17"/>
            <p:cNvSpPr txBox="1"/>
            <p:nvPr/>
          </p:nvSpPr>
          <p:spPr>
            <a:xfrm>
              <a:off x="1388760" y="1176422"/>
              <a:ext cx="8655844" cy="769058"/>
            </a:xfrm>
            <a:prstGeom prst="rect">
              <a:avLst/>
            </a:prstGeom>
          </p:spPr>
          <p:txBody>
            <a:bodyPr lIns="0" tIns="0" rIns="0" bIns="0" rtlCol="0" anchor="t">
              <a:spAutoFit/>
            </a:bodyPr>
            <a:lstStyle/>
            <a:p>
              <a:pPr algn="ctr">
                <a:lnSpc>
                  <a:spcPts val="3266"/>
                </a:lnSpc>
              </a:pPr>
              <a:r>
                <a:rPr lang="en-US" sz="2300" b="1">
                  <a:solidFill>
                    <a:srgbClr val="000000"/>
                  </a:solidFill>
                  <a:latin typeface="Arial" pitchFamily="34" charset="0"/>
                </a:rPr>
                <a:t>Sự tách lớp giữa dầu và nước</a:t>
              </a:r>
            </a:p>
          </p:txBody>
        </p:sp>
      </p:grpSp>
      <p:sp>
        <p:nvSpPr>
          <p:cNvPr id="18" name="AutoShape 18"/>
          <p:cNvSpPr/>
          <p:nvPr/>
        </p:nvSpPr>
        <p:spPr>
          <a:xfrm>
            <a:off x="-3153007" y="197523"/>
            <a:ext cx="9247420" cy="630128"/>
          </a:xfrm>
          <a:prstGeom prst="rect">
            <a:avLst/>
          </a:prstGeom>
          <a:solidFill>
            <a:srgbClr val="99B951"/>
          </a:solidFill>
        </p:spPr>
      </p:sp>
      <p:sp>
        <p:nvSpPr>
          <p:cNvPr id="19" name="TextBox 1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3" name="Group 3"/>
          <p:cNvGrpSpPr/>
          <p:nvPr/>
        </p:nvGrpSpPr>
        <p:grpSpPr>
          <a:xfrm>
            <a:off x="685622" y="2146187"/>
            <a:ext cx="10817582" cy="1837711"/>
            <a:chOff x="0" y="0"/>
            <a:chExt cx="5920967" cy="1005603"/>
          </a:xfrm>
        </p:grpSpPr>
        <p:sp>
          <p:nvSpPr>
            <p:cNvPr id="4" name="Freeform 4"/>
            <p:cNvSpPr/>
            <p:nvPr/>
          </p:nvSpPr>
          <p:spPr>
            <a:xfrm>
              <a:off x="0" y="0"/>
              <a:ext cx="5920967" cy="1005603"/>
            </a:xfrm>
            <a:custGeom>
              <a:avLst/>
              <a:gdLst/>
              <a:ahLst/>
              <a:cxnLst/>
              <a:rect l="l" t="t" r="r" b="b"/>
              <a:pathLst>
                <a:path w="5920967" h="1005603">
                  <a:moveTo>
                    <a:pt x="5796507" y="59690"/>
                  </a:moveTo>
                  <a:cubicBezTo>
                    <a:pt x="5832067" y="59690"/>
                    <a:pt x="5861277" y="88900"/>
                    <a:pt x="5861277" y="124460"/>
                  </a:cubicBezTo>
                  <a:lnTo>
                    <a:pt x="5861277" y="881143"/>
                  </a:lnTo>
                  <a:cubicBezTo>
                    <a:pt x="5861277" y="916703"/>
                    <a:pt x="5832067" y="945913"/>
                    <a:pt x="5796507" y="945913"/>
                  </a:cubicBezTo>
                  <a:lnTo>
                    <a:pt x="124460" y="945913"/>
                  </a:lnTo>
                  <a:cubicBezTo>
                    <a:pt x="88900" y="945913"/>
                    <a:pt x="59690" y="916703"/>
                    <a:pt x="59690" y="881143"/>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881143"/>
                  </a:lnTo>
                  <a:cubicBezTo>
                    <a:pt x="0" y="949723"/>
                    <a:pt x="55880" y="1005603"/>
                    <a:pt x="124460" y="1005603"/>
                  </a:cubicBezTo>
                  <a:lnTo>
                    <a:pt x="5796507" y="1005603"/>
                  </a:lnTo>
                  <a:cubicBezTo>
                    <a:pt x="5865087" y="1005603"/>
                    <a:pt x="5920967" y="949723"/>
                    <a:pt x="5920967" y="881143"/>
                  </a:cubicBezTo>
                  <a:lnTo>
                    <a:pt x="5920967" y="124460"/>
                  </a:lnTo>
                  <a:cubicBezTo>
                    <a:pt x="5920967" y="55880"/>
                    <a:pt x="5865087" y="0"/>
                    <a:pt x="5796507" y="0"/>
                  </a:cubicBezTo>
                  <a:close/>
                </a:path>
              </a:pathLst>
            </a:custGeom>
            <a:solidFill>
              <a:srgbClr val="192954"/>
            </a:solidFill>
          </p:spPr>
        </p:sp>
      </p:grpSp>
      <p:grpSp>
        <p:nvGrpSpPr>
          <p:cNvPr id="5" name="Group 5"/>
          <p:cNvGrpSpPr/>
          <p:nvPr/>
        </p:nvGrpSpPr>
        <p:grpSpPr>
          <a:xfrm>
            <a:off x="1073419" y="2550692"/>
            <a:ext cx="10041987" cy="1028700"/>
            <a:chOff x="-1" y="0"/>
            <a:chExt cx="20089206" cy="2057400"/>
          </a:xfrm>
        </p:grpSpPr>
        <p:grpSp>
          <p:nvGrpSpPr>
            <p:cNvPr id="6" name="Group 6"/>
            <p:cNvGrpSpPr/>
            <p:nvPr/>
          </p:nvGrpSpPr>
          <p:grpSpPr>
            <a:xfrm rot="5400000">
              <a:off x="-128588" y="128587"/>
              <a:ext cx="2057400" cy="1800225"/>
              <a:chOff x="0" y="0"/>
              <a:chExt cx="812800" cy="711200"/>
            </a:xfrm>
          </p:grpSpPr>
          <p:sp>
            <p:nvSpPr>
              <p:cNvPr id="7" name="Freeform 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8" name="TextBox 8"/>
              <p:cNvSpPr txBox="1"/>
              <p:nvPr/>
            </p:nvSpPr>
            <p:spPr>
              <a:xfrm>
                <a:off x="127000" y="292100"/>
                <a:ext cx="558800" cy="368300"/>
              </a:xfrm>
              <a:prstGeom prst="rect">
                <a:avLst/>
              </a:prstGeom>
            </p:spPr>
            <p:txBody>
              <a:bodyPr lIns="50800" tIns="50800" rIns="50800" bIns="50800" rtlCol="0" anchor="ctr"/>
              <a:lstStyle/>
              <a:p>
                <a:pPr algn="just">
                  <a:lnSpc>
                    <a:spcPct val="120000"/>
                  </a:lnSpc>
                </a:pPr>
                <a:endParaRPr b="1">
                  <a:latin typeface="Arial" pitchFamily="34" charset="0"/>
                </a:endParaRPr>
              </a:p>
            </p:txBody>
          </p:sp>
        </p:grpSp>
        <p:sp>
          <p:nvSpPr>
            <p:cNvPr id="9" name="TextBox 9"/>
            <p:cNvSpPr txBox="1"/>
            <p:nvPr/>
          </p:nvSpPr>
          <p:spPr>
            <a:xfrm>
              <a:off x="2310229" y="195792"/>
              <a:ext cx="17778976"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cũng có thể tác dụng với nhiều chất hóa học để tạo thành các hợp chất khác.</a:t>
              </a:r>
            </a:p>
          </p:txBody>
        </p:sp>
      </p:grpSp>
      <p:pic>
        <p:nvPicPr>
          <p:cNvPr id="10" name="Picture 10"/>
          <p:cNvPicPr>
            <a:picLocks noChangeAspect="1"/>
          </p:cNvPicPr>
          <p:nvPr/>
        </p:nvPicPr>
        <p:blipFill>
          <a:blip r:embed="rId4"/>
          <a:srcRect/>
          <a:stretch>
            <a:fillRect/>
          </a:stretch>
        </p:blipFill>
        <p:spPr>
          <a:xfrm>
            <a:off x="685622" y="4097145"/>
            <a:ext cx="3946369" cy="2629953"/>
          </a:xfrm>
          <a:prstGeom prst="rect">
            <a:avLst/>
          </a:prstGeom>
        </p:spPr>
      </p:pic>
      <p:pic>
        <p:nvPicPr>
          <p:cNvPr id="11" name="Picture 11"/>
          <p:cNvPicPr>
            <a:picLocks noChangeAspect="1"/>
          </p:cNvPicPr>
          <p:nvPr/>
        </p:nvPicPr>
        <p:blipFill>
          <a:blip r:embed="rId5"/>
          <a:srcRect t="30278" b="10180"/>
          <a:stretch>
            <a:fillRect/>
          </a:stretch>
        </p:blipFill>
        <p:spPr>
          <a:xfrm>
            <a:off x="4825282" y="4097145"/>
            <a:ext cx="6690749" cy="2629953"/>
          </a:xfrm>
          <a:prstGeom prst="rect">
            <a:avLst/>
          </a:prstGeom>
        </p:spPr>
      </p:pic>
      <p:sp>
        <p:nvSpPr>
          <p:cNvPr id="12" name="TextBox 12"/>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sp>
        <p:nvSpPr>
          <p:cNvPr id="13" name="TextBox 13"/>
          <p:cNvSpPr txBox="1"/>
          <p:nvPr/>
        </p:nvSpPr>
        <p:spPr>
          <a:xfrm>
            <a:off x="685621" y="1545053"/>
            <a:ext cx="1320456"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Kết luận:</a:t>
            </a:r>
          </a:p>
        </p:txBody>
      </p:sp>
      <p:sp>
        <p:nvSpPr>
          <p:cNvPr id="14" name="AutoShape 14"/>
          <p:cNvSpPr/>
          <p:nvPr/>
        </p:nvSpPr>
        <p:spPr>
          <a:xfrm>
            <a:off x="-3153007" y="197523"/>
            <a:ext cx="9247420" cy="630128"/>
          </a:xfrm>
          <a:prstGeom prst="rect">
            <a:avLst/>
          </a:prstGeom>
          <a:solidFill>
            <a:srgbClr val="99B951"/>
          </a:solidFill>
        </p:spPr>
      </p:sp>
      <p:sp>
        <p:nvSpPr>
          <p:cNvPr id="15" name="TextBox 15"/>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3" name="TextBox 3"/>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grpSp>
        <p:nvGrpSpPr>
          <p:cNvPr id="4" name="Group 4"/>
          <p:cNvGrpSpPr/>
          <p:nvPr/>
        </p:nvGrpSpPr>
        <p:grpSpPr>
          <a:xfrm>
            <a:off x="685622" y="1511701"/>
            <a:ext cx="10817582" cy="5170039"/>
            <a:chOff x="0" y="0"/>
            <a:chExt cx="21640800" cy="10340077"/>
          </a:xfrm>
        </p:grpSpPr>
        <p:grpSp>
          <p:nvGrpSpPr>
            <p:cNvPr id="5" name="Group 5"/>
            <p:cNvGrpSpPr/>
            <p:nvPr/>
          </p:nvGrpSpPr>
          <p:grpSpPr>
            <a:xfrm>
              <a:off x="0" y="454737"/>
              <a:ext cx="21640800" cy="9885340"/>
              <a:chOff x="0" y="0"/>
              <a:chExt cx="4274726" cy="1952660"/>
            </a:xfrm>
          </p:grpSpPr>
          <p:sp>
            <p:nvSpPr>
              <p:cNvPr id="6" name="Freeform 6"/>
              <p:cNvSpPr/>
              <p:nvPr/>
            </p:nvSpPr>
            <p:spPr>
              <a:xfrm>
                <a:off x="0" y="0"/>
                <a:ext cx="4274726" cy="1952660"/>
              </a:xfrm>
              <a:custGeom>
                <a:avLst/>
                <a:gdLst/>
                <a:ahLst/>
                <a:cxnLst/>
                <a:rect l="l" t="t" r="r" b="b"/>
                <a:pathLst>
                  <a:path w="4274726" h="1952660">
                    <a:moveTo>
                      <a:pt x="23850" y="0"/>
                    </a:moveTo>
                    <a:lnTo>
                      <a:pt x="4250876" y="0"/>
                    </a:lnTo>
                    <a:cubicBezTo>
                      <a:pt x="4257201" y="0"/>
                      <a:pt x="4263268" y="2513"/>
                      <a:pt x="4267741" y="6985"/>
                    </a:cubicBezTo>
                    <a:cubicBezTo>
                      <a:pt x="4272213" y="11458"/>
                      <a:pt x="4274726" y="17524"/>
                      <a:pt x="4274726" y="23850"/>
                    </a:cubicBezTo>
                    <a:lnTo>
                      <a:pt x="4274726" y="1928810"/>
                    </a:lnTo>
                    <a:cubicBezTo>
                      <a:pt x="4274726" y="1935136"/>
                      <a:pt x="4272213" y="1941202"/>
                      <a:pt x="4267741" y="1945674"/>
                    </a:cubicBezTo>
                    <a:cubicBezTo>
                      <a:pt x="4263268" y="1950147"/>
                      <a:pt x="4257201" y="1952660"/>
                      <a:pt x="4250876" y="1952660"/>
                    </a:cubicBezTo>
                    <a:lnTo>
                      <a:pt x="23850" y="1952660"/>
                    </a:lnTo>
                    <a:cubicBezTo>
                      <a:pt x="17524" y="1952660"/>
                      <a:pt x="11458" y="1950147"/>
                      <a:pt x="6985" y="1945674"/>
                    </a:cubicBezTo>
                    <a:cubicBezTo>
                      <a:pt x="2513" y="1941202"/>
                      <a:pt x="0" y="1935136"/>
                      <a:pt x="0" y="1928810"/>
                    </a:cubicBezTo>
                    <a:lnTo>
                      <a:pt x="0" y="23850"/>
                    </a:lnTo>
                    <a:cubicBezTo>
                      <a:pt x="0" y="17524"/>
                      <a:pt x="2513" y="11458"/>
                      <a:pt x="6985" y="6985"/>
                    </a:cubicBezTo>
                    <a:cubicBezTo>
                      <a:pt x="11458" y="2513"/>
                      <a:pt x="17524" y="0"/>
                      <a:pt x="23850" y="0"/>
                    </a:cubicBezTo>
                    <a:close/>
                  </a:path>
                </a:pathLst>
              </a:custGeom>
              <a:solidFill>
                <a:srgbClr val="E01E37">
                  <a:alpha val="60000"/>
                </a:srgbClr>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just">
                  <a:lnSpc>
                    <a:spcPts val="1772"/>
                  </a:lnSpc>
                  <a:spcBef>
                    <a:spcPct val="0"/>
                  </a:spcBef>
                </a:pPr>
                <a:endParaRPr b="1">
                  <a:latin typeface="Arial" pitchFamily="34" charset="0"/>
                </a:endParaRPr>
              </a:p>
            </p:txBody>
          </p:sp>
        </p:grpSp>
        <p:grpSp>
          <p:nvGrpSpPr>
            <p:cNvPr id="8" name="Group 8"/>
            <p:cNvGrpSpPr/>
            <p:nvPr/>
          </p:nvGrpSpPr>
          <p:grpSpPr>
            <a:xfrm>
              <a:off x="310721" y="0"/>
              <a:ext cx="4525917" cy="1608845"/>
              <a:chOff x="0" y="0"/>
              <a:chExt cx="1703810" cy="605660"/>
            </a:xfrm>
          </p:grpSpPr>
          <p:sp>
            <p:nvSpPr>
              <p:cNvPr id="9" name="Freeform 9"/>
              <p:cNvSpPr/>
              <p:nvPr/>
            </p:nvSpPr>
            <p:spPr>
              <a:xfrm>
                <a:off x="0" y="0"/>
                <a:ext cx="1703810" cy="605660"/>
              </a:xfrm>
              <a:custGeom>
                <a:avLst/>
                <a:gdLst/>
                <a:ahLst/>
                <a:cxnLst/>
                <a:rect l="l" t="t" r="r" b="b"/>
                <a:pathLst>
                  <a:path w="1703810" h="605660">
                    <a:moveTo>
                      <a:pt x="568244" y="19070"/>
                    </a:moveTo>
                    <a:cubicBezTo>
                      <a:pt x="655312" y="7556"/>
                      <a:pt x="754899" y="0"/>
                      <a:pt x="852364" y="0"/>
                    </a:cubicBezTo>
                    <a:cubicBezTo>
                      <a:pt x="949832" y="0"/>
                      <a:pt x="1043620" y="6476"/>
                      <a:pt x="1130049" y="17990"/>
                    </a:cubicBezTo>
                    <a:cubicBezTo>
                      <a:pt x="1131890" y="18350"/>
                      <a:pt x="1133728" y="18350"/>
                      <a:pt x="1135566" y="18710"/>
                    </a:cubicBezTo>
                    <a:cubicBezTo>
                      <a:pt x="1460146" y="64765"/>
                      <a:pt x="1699213" y="186379"/>
                      <a:pt x="1703810" y="323901"/>
                    </a:cubicBezTo>
                    <a:lnTo>
                      <a:pt x="1703810" y="605660"/>
                    </a:lnTo>
                    <a:lnTo>
                      <a:pt x="0" y="605660"/>
                    </a:lnTo>
                    <a:lnTo>
                      <a:pt x="0" y="324110"/>
                    </a:lnTo>
                    <a:cubicBezTo>
                      <a:pt x="4597" y="185660"/>
                      <a:pt x="239986" y="64045"/>
                      <a:pt x="568244" y="19070"/>
                    </a:cubicBezTo>
                    <a:close/>
                  </a:path>
                </a:pathLst>
              </a:custGeom>
              <a:solidFill>
                <a:srgbClr val="C01E27"/>
              </a:solidFill>
            </p:spPr>
          </p:sp>
          <p:sp>
            <p:nvSpPr>
              <p:cNvPr id="10" name="TextBox 10"/>
              <p:cNvSpPr txBox="1"/>
              <p:nvPr/>
            </p:nvSpPr>
            <p:spPr>
              <a:xfrm>
                <a:off x="0" y="88900"/>
                <a:ext cx="660400" cy="723900"/>
              </a:xfrm>
              <a:prstGeom prst="rect">
                <a:avLst/>
              </a:prstGeom>
            </p:spPr>
            <p:txBody>
              <a:bodyPr lIns="50800" tIns="50800" rIns="50800" bIns="50800" rtlCol="0" anchor="ctr"/>
              <a:lstStyle/>
              <a:p>
                <a:pPr algn="just">
                  <a:lnSpc>
                    <a:spcPts val="1772"/>
                  </a:lnSpc>
                  <a:spcBef>
                    <a:spcPct val="0"/>
                  </a:spcBef>
                </a:pPr>
                <a:endParaRPr b="1">
                  <a:latin typeface="Arial" pitchFamily="34" charset="0"/>
                </a:endParaRPr>
              </a:p>
            </p:txBody>
          </p:sp>
        </p:grpSp>
        <p:sp>
          <p:nvSpPr>
            <p:cNvPr id="11" name="AutoShape 11"/>
            <p:cNvSpPr/>
            <p:nvPr/>
          </p:nvSpPr>
          <p:spPr>
            <a:xfrm>
              <a:off x="310721" y="1481845"/>
              <a:ext cx="21019405" cy="0"/>
            </a:xfrm>
            <a:prstGeom prst="line">
              <a:avLst/>
            </a:prstGeom>
            <a:ln w="127000" cap="flat">
              <a:solidFill>
                <a:srgbClr val="BC1823"/>
              </a:solidFill>
              <a:prstDash val="solid"/>
              <a:headEnd type="none" w="sm" len="sm"/>
              <a:tailEnd type="none" w="sm" len="sm"/>
            </a:ln>
          </p:spPr>
        </p:sp>
        <p:grpSp>
          <p:nvGrpSpPr>
            <p:cNvPr id="12" name="Group 12"/>
            <p:cNvGrpSpPr/>
            <p:nvPr/>
          </p:nvGrpSpPr>
          <p:grpSpPr>
            <a:xfrm>
              <a:off x="310721" y="1608845"/>
              <a:ext cx="21019405" cy="8094489"/>
              <a:chOff x="0" y="0"/>
              <a:chExt cx="4151981" cy="1598911"/>
            </a:xfrm>
          </p:grpSpPr>
          <p:sp>
            <p:nvSpPr>
              <p:cNvPr id="13" name="Freeform 13"/>
              <p:cNvSpPr/>
              <p:nvPr/>
            </p:nvSpPr>
            <p:spPr>
              <a:xfrm>
                <a:off x="0" y="0"/>
                <a:ext cx="4151981" cy="1598911"/>
              </a:xfrm>
              <a:custGeom>
                <a:avLst/>
                <a:gdLst/>
                <a:ahLst/>
                <a:cxnLst/>
                <a:rect l="l" t="t" r="r" b="b"/>
                <a:pathLst>
                  <a:path w="4151981" h="1598911">
                    <a:moveTo>
                      <a:pt x="0" y="0"/>
                    </a:moveTo>
                    <a:lnTo>
                      <a:pt x="4151981" y="0"/>
                    </a:lnTo>
                    <a:lnTo>
                      <a:pt x="4151981" y="1598911"/>
                    </a:lnTo>
                    <a:lnTo>
                      <a:pt x="0" y="1598911"/>
                    </a:lnTo>
                    <a:close/>
                  </a:path>
                </a:pathLst>
              </a:custGeom>
              <a:solidFill>
                <a:srgbClr val="FFFF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just">
                  <a:lnSpc>
                    <a:spcPts val="1772"/>
                  </a:lnSpc>
                  <a:spcBef>
                    <a:spcPct val="0"/>
                  </a:spcBef>
                </a:pPr>
                <a:endParaRPr b="1">
                  <a:latin typeface="Arial" pitchFamily="34" charset="0"/>
                </a:endParaRPr>
              </a:p>
            </p:txBody>
          </p:sp>
        </p:grpSp>
        <p:sp>
          <p:nvSpPr>
            <p:cNvPr id="15" name="TextBox 15"/>
            <p:cNvSpPr txBox="1"/>
            <p:nvPr/>
          </p:nvSpPr>
          <p:spPr>
            <a:xfrm>
              <a:off x="1045414" y="426162"/>
              <a:ext cx="3056532" cy="769058"/>
            </a:xfrm>
            <a:prstGeom prst="rect">
              <a:avLst/>
            </a:prstGeom>
          </p:spPr>
          <p:txBody>
            <a:bodyPr lIns="0" tIns="0" rIns="0" bIns="0" rtlCol="0" anchor="t">
              <a:spAutoFit/>
            </a:bodyPr>
            <a:lstStyle/>
            <a:p>
              <a:pPr algn="just">
                <a:lnSpc>
                  <a:spcPts val="3266"/>
                </a:lnSpc>
              </a:pPr>
              <a:r>
                <a:rPr lang="en-US" sz="2300" b="1">
                  <a:solidFill>
                    <a:srgbClr val="FFFFFF"/>
                  </a:solidFill>
                  <a:latin typeface="Arial" pitchFamily="34" charset="0"/>
                </a:rPr>
                <a:t>Em có biết</a:t>
              </a:r>
            </a:p>
          </p:txBody>
        </p:sp>
        <p:sp>
          <p:nvSpPr>
            <p:cNvPr id="16" name="TextBox 16"/>
            <p:cNvSpPr txBox="1"/>
            <p:nvPr/>
          </p:nvSpPr>
          <p:spPr>
            <a:xfrm>
              <a:off x="1045414" y="2718058"/>
              <a:ext cx="19638853" cy="669375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Nhện nước (tên khoa học Gerris remigis) có những chiếc chân dài, mảnh khảnh khiến cho nhện nước dễ dàng đi lại trên cạn và trên mặt nước. Quanh chân của nhện nước có hàng nghìn sợi lông tí hon. Các sợi lông này xù ra thành chùm tơ cực nhỏ, "bẫy" không khí vào bên trong, tạo ra lớp đệm ngăn cách chân với mặt nước và kết hợp với tính chất nước có sức căng bề mặt làm tăng sức nổi của con nhện. Nhện nước được coi là loài tiến bộ nhất trong giới tự nhiên về khả năng cư ngụ trên mặt nước.</a:t>
              </a:r>
            </a:p>
          </p:txBody>
        </p:sp>
        <p:sp>
          <p:nvSpPr>
            <p:cNvPr id="17" name="TextBox 17"/>
            <p:cNvSpPr txBox="1"/>
            <p:nvPr/>
          </p:nvSpPr>
          <p:spPr>
            <a:xfrm>
              <a:off x="1045414" y="1821570"/>
              <a:ext cx="15463441"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Vì sao nhện nước có thể di chuyển trên bề mặt nước</a:t>
              </a:r>
            </a:p>
          </p:txBody>
        </p:sp>
      </p:grpSp>
      <p:sp>
        <p:nvSpPr>
          <p:cNvPr id="18" name="AutoShape 18"/>
          <p:cNvSpPr/>
          <p:nvPr/>
        </p:nvSpPr>
        <p:spPr>
          <a:xfrm>
            <a:off x="-3153007" y="197523"/>
            <a:ext cx="9247420" cy="630128"/>
          </a:xfrm>
          <a:prstGeom prst="rect">
            <a:avLst/>
          </a:prstGeom>
          <a:solidFill>
            <a:srgbClr val="99B951"/>
          </a:solidFill>
        </p:spPr>
      </p:sp>
      <p:sp>
        <p:nvSpPr>
          <p:cNvPr id="19" name="TextBox 1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pic>
        <p:nvPicPr>
          <p:cNvPr id="4" name="Picture 4"/>
          <p:cNvPicPr>
            <a:picLocks noChangeAspect="1"/>
          </p:cNvPicPr>
          <p:nvPr/>
        </p:nvPicPr>
        <p:blipFill>
          <a:blip r:embed="rId4"/>
          <a:srcRect l="7576" t="3922" b="3922"/>
          <a:stretch>
            <a:fillRect/>
          </a:stretch>
        </p:blipFill>
        <p:spPr>
          <a:xfrm>
            <a:off x="685621" y="2976064"/>
            <a:ext cx="5408791" cy="3594037"/>
          </a:xfrm>
          <a:prstGeom prst="rect">
            <a:avLst/>
          </a:prstGeom>
        </p:spPr>
      </p:pic>
      <p:pic>
        <p:nvPicPr>
          <p:cNvPr id="5" name="Picture 5"/>
          <p:cNvPicPr>
            <a:picLocks noChangeAspect="1"/>
          </p:cNvPicPr>
          <p:nvPr/>
        </p:nvPicPr>
        <p:blipFill>
          <a:blip r:embed="rId5"/>
          <a:srcRect l="7053" t="2465" b="2465"/>
          <a:stretch>
            <a:fillRect/>
          </a:stretch>
        </p:blipFill>
        <p:spPr>
          <a:xfrm>
            <a:off x="6230603" y="2976064"/>
            <a:ext cx="5272601" cy="3594037"/>
          </a:xfrm>
          <a:prstGeom prst="rect">
            <a:avLst/>
          </a:prstGeom>
        </p:spPr>
      </p:pic>
      <p:sp>
        <p:nvSpPr>
          <p:cNvPr id="9" name="TextBox 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0" name="TextBox 10"/>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grpSp>
        <p:nvGrpSpPr>
          <p:cNvPr id="12" name="Group 11"/>
          <p:cNvGrpSpPr/>
          <p:nvPr/>
        </p:nvGrpSpPr>
        <p:grpSpPr>
          <a:xfrm>
            <a:off x="0" y="1589503"/>
            <a:ext cx="6094413" cy="1183361"/>
            <a:chOff x="0" y="1589503"/>
            <a:chExt cx="6094413" cy="1183361"/>
          </a:xfrm>
        </p:grpSpPr>
        <p:grpSp>
          <p:nvGrpSpPr>
            <p:cNvPr id="6" name="Group 6"/>
            <p:cNvGrpSpPr/>
            <p:nvPr/>
          </p:nvGrpSpPr>
          <p:grpSpPr>
            <a:xfrm rot="5400000">
              <a:off x="2455526" y="-866023"/>
              <a:ext cx="1183361" cy="6094413"/>
              <a:chOff x="0" y="0"/>
              <a:chExt cx="467501" cy="2408296"/>
            </a:xfrm>
          </p:grpSpPr>
          <p:sp>
            <p:nvSpPr>
              <p:cNvPr id="7" name="Freeform 7"/>
              <p:cNvSpPr/>
              <p:nvPr/>
            </p:nvSpPr>
            <p:spPr>
              <a:xfrm>
                <a:off x="0" y="0"/>
                <a:ext cx="467501" cy="2408296"/>
              </a:xfrm>
              <a:custGeom>
                <a:avLst/>
                <a:gdLst/>
                <a:ahLst/>
                <a:cxnLst/>
                <a:rect l="l" t="t" r="r" b="b"/>
                <a:pathLst>
                  <a:path w="467501" h="2408296">
                    <a:moveTo>
                      <a:pt x="155918" y="19070"/>
                    </a:moveTo>
                    <a:cubicBezTo>
                      <a:pt x="179808" y="7556"/>
                      <a:pt x="207133" y="0"/>
                      <a:pt x="233876" y="0"/>
                    </a:cubicBezTo>
                    <a:cubicBezTo>
                      <a:pt x="260620" y="0"/>
                      <a:pt x="286354" y="6476"/>
                      <a:pt x="310069" y="17990"/>
                    </a:cubicBezTo>
                    <a:cubicBezTo>
                      <a:pt x="310574" y="18350"/>
                      <a:pt x="311079" y="18350"/>
                      <a:pt x="311583" y="18710"/>
                    </a:cubicBezTo>
                    <a:cubicBezTo>
                      <a:pt x="400643" y="64765"/>
                      <a:pt x="466239" y="186379"/>
                      <a:pt x="467501" y="363943"/>
                    </a:cubicBezTo>
                    <a:lnTo>
                      <a:pt x="467501" y="2408296"/>
                    </a:lnTo>
                    <a:lnTo>
                      <a:pt x="0" y="2408296"/>
                    </a:lnTo>
                    <a:lnTo>
                      <a:pt x="0" y="365460"/>
                    </a:lnTo>
                    <a:cubicBezTo>
                      <a:pt x="1261" y="185660"/>
                      <a:pt x="65849" y="64045"/>
                      <a:pt x="155918" y="19070"/>
                    </a:cubicBezTo>
                    <a:close/>
                  </a:path>
                </a:pathLst>
              </a:custGeom>
              <a:solidFill>
                <a:srgbClr val="C9E265"/>
              </a:solidFill>
            </p:spPr>
          </p:sp>
          <p:sp>
            <p:nvSpPr>
              <p:cNvPr id="8" name="TextBox 8"/>
              <p:cNvSpPr txBox="1"/>
              <p:nvPr/>
            </p:nvSpPr>
            <p:spPr>
              <a:xfrm>
                <a:off x="0" y="88900"/>
                <a:ext cx="660400" cy="723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11" name="TextBox 11"/>
            <p:cNvSpPr txBox="1"/>
            <p:nvPr/>
          </p:nvSpPr>
          <p:spPr>
            <a:xfrm>
              <a:off x="685622" y="1959992"/>
              <a:ext cx="4552062"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Nhện di chuyển trên mặt nước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4" name="TextBox 4"/>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5" name="TextBox 5"/>
          <p:cNvSpPr txBox="1"/>
          <p:nvPr/>
        </p:nvSpPr>
        <p:spPr>
          <a:xfrm>
            <a:off x="685621" y="988370"/>
            <a:ext cx="611137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2. Vai trò của nước đối với cơ thể sinh vật</a:t>
            </a:r>
          </a:p>
        </p:txBody>
      </p:sp>
      <p:grpSp>
        <p:nvGrpSpPr>
          <p:cNvPr id="6" name="Group 6"/>
          <p:cNvGrpSpPr/>
          <p:nvPr/>
        </p:nvGrpSpPr>
        <p:grpSpPr>
          <a:xfrm>
            <a:off x="685621" y="1589504"/>
            <a:ext cx="10373810" cy="1169625"/>
            <a:chOff x="0" y="0"/>
            <a:chExt cx="20753025" cy="2339249"/>
          </a:xfrm>
        </p:grpSpPr>
        <p:grpSp>
          <p:nvGrpSpPr>
            <p:cNvPr id="7" name="Group 7"/>
            <p:cNvGrpSpPr/>
            <p:nvPr/>
          </p:nvGrpSpPr>
          <p:grpSpPr>
            <a:xfrm>
              <a:off x="0" y="0"/>
              <a:ext cx="20753025" cy="2339249"/>
              <a:chOff x="0" y="0"/>
              <a:chExt cx="4099363" cy="462074"/>
            </a:xfrm>
          </p:grpSpPr>
          <p:sp>
            <p:nvSpPr>
              <p:cNvPr id="8" name="Freeform 8"/>
              <p:cNvSpPr/>
              <p:nvPr/>
            </p:nvSpPr>
            <p:spPr>
              <a:xfrm>
                <a:off x="0" y="0"/>
                <a:ext cx="4099363" cy="462074"/>
              </a:xfrm>
              <a:custGeom>
                <a:avLst/>
                <a:gdLst/>
                <a:ahLst/>
                <a:cxnLst/>
                <a:rect l="l" t="t" r="r" b="b"/>
                <a:pathLst>
                  <a:path w="4099363" h="462074">
                    <a:moveTo>
                      <a:pt x="25367" y="0"/>
                    </a:moveTo>
                    <a:lnTo>
                      <a:pt x="4073996" y="0"/>
                    </a:lnTo>
                    <a:cubicBezTo>
                      <a:pt x="4088006" y="0"/>
                      <a:pt x="4099363" y="11357"/>
                      <a:pt x="4099363" y="25367"/>
                    </a:cubicBezTo>
                    <a:lnTo>
                      <a:pt x="4099363" y="436707"/>
                    </a:lnTo>
                    <a:cubicBezTo>
                      <a:pt x="4099363" y="450717"/>
                      <a:pt x="4088006" y="462074"/>
                      <a:pt x="4073996" y="462074"/>
                    </a:cubicBezTo>
                    <a:lnTo>
                      <a:pt x="25367" y="462074"/>
                    </a:lnTo>
                    <a:cubicBezTo>
                      <a:pt x="11357" y="462074"/>
                      <a:pt x="0" y="450717"/>
                      <a:pt x="0" y="436707"/>
                    </a:cubicBezTo>
                    <a:lnTo>
                      <a:pt x="0" y="25367"/>
                    </a:lnTo>
                    <a:cubicBezTo>
                      <a:pt x="0" y="11357"/>
                      <a:pt x="11357" y="0"/>
                      <a:pt x="25367" y="0"/>
                    </a:cubicBezTo>
                    <a:close/>
                  </a:path>
                </a:pathLst>
              </a:custGeom>
              <a:solidFill>
                <a:srgbClr val="FFDE59"/>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just">
                  <a:lnSpc>
                    <a:spcPct val="120000"/>
                  </a:lnSpc>
                </a:pPr>
                <a:endParaRPr b="1">
                  <a:latin typeface="Arial" pitchFamily="34" charset="0"/>
                </a:endParaRPr>
              </a:p>
            </p:txBody>
          </p:sp>
        </p:grpSp>
        <p:sp>
          <p:nvSpPr>
            <p:cNvPr id="10" name="TextBox 10"/>
            <p:cNvSpPr txBox="1"/>
            <p:nvPr/>
          </p:nvSpPr>
          <p:spPr>
            <a:xfrm>
              <a:off x="714672" y="314522"/>
              <a:ext cx="19355969" cy="161544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Dựa vào kiến thức em đã học, nêu vai trò của nước đối với cơ thể sinh vật.</a:t>
              </a:r>
            </a:p>
          </p:txBody>
        </p:sp>
      </p:grpSp>
      <p:grpSp>
        <p:nvGrpSpPr>
          <p:cNvPr id="12" name="Group 11"/>
          <p:cNvGrpSpPr/>
          <p:nvPr/>
        </p:nvGrpSpPr>
        <p:grpSpPr>
          <a:xfrm>
            <a:off x="685620" y="3288910"/>
            <a:ext cx="10895191" cy="3367204"/>
            <a:chOff x="685621" y="3595973"/>
            <a:chExt cx="10803296" cy="3367204"/>
          </a:xfrm>
        </p:grpSpPr>
        <p:sp>
          <p:nvSpPr>
            <p:cNvPr id="13" name="TextBox 12"/>
            <p:cNvSpPr txBox="1"/>
            <p:nvPr/>
          </p:nvSpPr>
          <p:spPr>
            <a:xfrm>
              <a:off x="1677579" y="3595973"/>
              <a:ext cx="9811338" cy="3367204"/>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ct val="120000"/>
                </a:lnSpc>
              </a:pPr>
              <a:r>
                <a:rPr lang="vi-VN" sz="2300" b="1"/>
                <a:t>Vai trò của nước đối với cơ thể sinh vật :</a:t>
              </a:r>
            </a:p>
            <a:p>
              <a:pPr algn="just">
                <a:lnSpc>
                  <a:spcPct val="120000"/>
                </a:lnSpc>
              </a:pPr>
              <a:r>
                <a:rPr lang="vi-VN" sz="2300" b="1"/>
                <a:t>- Nước là nhân tố quan trọng đối với mọi cơ thể sống để duy trì sự sống.</a:t>
              </a:r>
            </a:p>
            <a:p>
              <a:pPr algn="just">
                <a:lnSpc>
                  <a:spcPct val="120000"/>
                </a:lnSpc>
              </a:pPr>
              <a:r>
                <a:rPr lang="vi-VN" sz="2300" b="1"/>
                <a:t>- Cơ thể sinh vật cần một lựơng nước rất lớn trong suốt đời sống.</a:t>
              </a:r>
            </a:p>
            <a:p>
              <a:pPr algn="just">
                <a:lnSpc>
                  <a:spcPct val="120000"/>
                </a:lnSpc>
              </a:pPr>
              <a:r>
                <a:rPr lang="vi-VN" sz="2300" b="1"/>
                <a:t>- Nước là nguyên liệu cũng như là môi trường cho quá trình trao đổi chất và chuyển hoá năng lượng của tế bào và cơ thể</a:t>
              </a:r>
            </a:p>
            <a:p>
              <a:pPr algn="just">
                <a:lnSpc>
                  <a:spcPct val="120000"/>
                </a:lnSpc>
              </a:pPr>
              <a:r>
                <a:rPr lang="vi-VN" sz="2300" b="1"/>
                <a:t>- Nước là dung môi vận chuyển các chất dinh dưỡng và chất thải trong tế bào và mô, duy trì nhiệt độ bình thường của cơ thể.</a:t>
              </a:r>
              <a:endParaRPr lang="en-US" sz="2300" b="1"/>
            </a:p>
          </p:txBody>
        </p:sp>
        <p:sp>
          <p:nvSpPr>
            <p:cNvPr id="14" name="Freeform 13"/>
            <p:cNvSpPr/>
            <p:nvPr/>
          </p:nvSpPr>
          <p:spPr>
            <a:xfrm rot="5400000">
              <a:off x="625472" y="3720013"/>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txBody>
            <a:bodyPr/>
            <a:lstStyle/>
            <a:p>
              <a:endParaRPr lang="en-US"/>
            </a:p>
          </p:txBody>
        </p:sp>
      </p:grpSp>
      <p:sp>
        <p:nvSpPr>
          <p:cNvPr id="15" name="TextBox 14"/>
          <p:cNvSpPr txBox="1"/>
          <p:nvPr/>
        </p:nvSpPr>
        <p:spPr>
          <a:xfrm>
            <a:off x="691116" y="2851144"/>
            <a:ext cx="1745696" cy="423193"/>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4" name="TextBox 4"/>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5" name="TextBox 5"/>
          <p:cNvSpPr txBox="1"/>
          <p:nvPr/>
        </p:nvSpPr>
        <p:spPr>
          <a:xfrm>
            <a:off x="685621" y="988370"/>
            <a:ext cx="611137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2. Vai trò của nước đối với cơ thể sinh vật</a:t>
            </a:r>
          </a:p>
        </p:txBody>
      </p:sp>
      <p:grpSp>
        <p:nvGrpSpPr>
          <p:cNvPr id="6" name="Group 6"/>
          <p:cNvGrpSpPr/>
          <p:nvPr/>
        </p:nvGrpSpPr>
        <p:grpSpPr>
          <a:xfrm>
            <a:off x="685622" y="2146187"/>
            <a:ext cx="10817582" cy="3524485"/>
            <a:chOff x="0" y="0"/>
            <a:chExt cx="5920967" cy="1928612"/>
          </a:xfrm>
        </p:grpSpPr>
        <p:sp>
          <p:nvSpPr>
            <p:cNvPr id="7" name="Freeform 7"/>
            <p:cNvSpPr/>
            <p:nvPr/>
          </p:nvSpPr>
          <p:spPr>
            <a:xfrm>
              <a:off x="0" y="0"/>
              <a:ext cx="5920967" cy="1928612"/>
            </a:xfrm>
            <a:custGeom>
              <a:avLst/>
              <a:gdLst/>
              <a:ahLst/>
              <a:cxnLst/>
              <a:rect l="l" t="t" r="r" b="b"/>
              <a:pathLst>
                <a:path w="5920967" h="1928612">
                  <a:moveTo>
                    <a:pt x="5796507" y="59690"/>
                  </a:moveTo>
                  <a:cubicBezTo>
                    <a:pt x="5832067" y="59690"/>
                    <a:pt x="5861277" y="88900"/>
                    <a:pt x="5861277" y="124460"/>
                  </a:cubicBezTo>
                  <a:lnTo>
                    <a:pt x="5861277" y="1804152"/>
                  </a:lnTo>
                  <a:cubicBezTo>
                    <a:pt x="5861277" y="1839712"/>
                    <a:pt x="5832067" y="1868922"/>
                    <a:pt x="5796507" y="1868922"/>
                  </a:cubicBezTo>
                  <a:lnTo>
                    <a:pt x="124460" y="1868922"/>
                  </a:lnTo>
                  <a:cubicBezTo>
                    <a:pt x="88900" y="1868922"/>
                    <a:pt x="59690" y="1839712"/>
                    <a:pt x="59690" y="1804152"/>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804152"/>
                  </a:lnTo>
                  <a:cubicBezTo>
                    <a:pt x="0" y="1872732"/>
                    <a:pt x="55880" y="1928612"/>
                    <a:pt x="124460" y="1928612"/>
                  </a:cubicBezTo>
                  <a:lnTo>
                    <a:pt x="5796507" y="1928612"/>
                  </a:lnTo>
                  <a:cubicBezTo>
                    <a:pt x="5865087" y="1928612"/>
                    <a:pt x="5920967" y="1872732"/>
                    <a:pt x="5920967" y="1804152"/>
                  </a:cubicBezTo>
                  <a:lnTo>
                    <a:pt x="5920967" y="124460"/>
                  </a:lnTo>
                  <a:cubicBezTo>
                    <a:pt x="5920967" y="55880"/>
                    <a:pt x="5865087" y="0"/>
                    <a:pt x="5796507" y="0"/>
                  </a:cubicBezTo>
                  <a:close/>
                </a:path>
              </a:pathLst>
            </a:custGeom>
            <a:solidFill>
              <a:srgbClr val="192954"/>
            </a:solidFill>
          </p:spPr>
        </p:sp>
      </p:grpSp>
      <p:grpSp>
        <p:nvGrpSpPr>
          <p:cNvPr id="8" name="Group 8"/>
          <p:cNvGrpSpPr/>
          <p:nvPr/>
        </p:nvGrpSpPr>
        <p:grpSpPr>
          <a:xfrm>
            <a:off x="1073419" y="2550693"/>
            <a:ext cx="9953232" cy="1028700"/>
            <a:chOff x="-1" y="1"/>
            <a:chExt cx="19911651" cy="2057400"/>
          </a:xfrm>
        </p:grpSpPr>
        <p:grpSp>
          <p:nvGrpSpPr>
            <p:cNvPr id="9" name="Group 9"/>
            <p:cNvGrpSpPr/>
            <p:nvPr/>
          </p:nvGrpSpPr>
          <p:grpSpPr>
            <a:xfrm rot="5400000">
              <a:off x="-128588" y="128588"/>
              <a:ext cx="2057400" cy="1800225"/>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1" name="TextBox 11"/>
              <p:cNvSpPr txBox="1"/>
              <p:nvPr/>
            </p:nvSpPr>
            <p:spPr>
              <a:xfrm>
                <a:off x="127000" y="292100"/>
                <a:ext cx="558800" cy="368300"/>
              </a:xfrm>
              <a:prstGeom prst="rect">
                <a:avLst/>
              </a:prstGeom>
            </p:spPr>
            <p:txBody>
              <a:bodyPr lIns="50800" tIns="50800" rIns="50800" bIns="50800" rtlCol="0" anchor="ctr"/>
              <a:lstStyle/>
              <a:p>
                <a:pPr algn="just">
                  <a:lnSpc>
                    <a:spcPts val="1772"/>
                  </a:lnSpc>
                </a:pPr>
                <a:endParaRPr b="1">
                  <a:latin typeface="Arial" pitchFamily="34" charset="0"/>
                </a:endParaRPr>
              </a:p>
            </p:txBody>
          </p:sp>
        </p:grpSp>
        <p:sp>
          <p:nvSpPr>
            <p:cNvPr id="12" name="TextBox 12"/>
            <p:cNvSpPr txBox="1"/>
            <p:nvPr/>
          </p:nvSpPr>
          <p:spPr>
            <a:xfrm>
              <a:off x="2132673" y="608543"/>
              <a:ext cx="17778977"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Sự sống trên Trái Đất liên quan và phụ thuộc vào nước.</a:t>
              </a:r>
            </a:p>
          </p:txBody>
        </p:sp>
      </p:grpSp>
      <p:sp>
        <p:nvSpPr>
          <p:cNvPr id="13" name="TextBox 13"/>
          <p:cNvSpPr txBox="1"/>
          <p:nvPr/>
        </p:nvSpPr>
        <p:spPr>
          <a:xfrm>
            <a:off x="685621" y="1545053"/>
            <a:ext cx="1320456"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Kết luận:</a:t>
            </a:r>
          </a:p>
        </p:txBody>
      </p:sp>
      <p:grpSp>
        <p:nvGrpSpPr>
          <p:cNvPr id="14" name="Group 14"/>
          <p:cNvGrpSpPr/>
          <p:nvPr/>
        </p:nvGrpSpPr>
        <p:grpSpPr>
          <a:xfrm>
            <a:off x="1073419" y="3922293"/>
            <a:ext cx="9953232" cy="1028700"/>
            <a:chOff x="-1" y="1"/>
            <a:chExt cx="19911651" cy="2057400"/>
          </a:xfrm>
        </p:grpSpPr>
        <p:grpSp>
          <p:nvGrpSpPr>
            <p:cNvPr id="15" name="Group 15"/>
            <p:cNvGrpSpPr/>
            <p:nvPr/>
          </p:nvGrpSpPr>
          <p:grpSpPr>
            <a:xfrm rot="5400000">
              <a:off x="-128588" y="128588"/>
              <a:ext cx="2057400" cy="1800225"/>
              <a:chOff x="0" y="0"/>
              <a:chExt cx="812800" cy="711200"/>
            </a:xfrm>
          </p:grpSpPr>
          <p:sp>
            <p:nvSpPr>
              <p:cNvPr id="16" name="Freeform 1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7" name="TextBox 17"/>
              <p:cNvSpPr txBox="1"/>
              <p:nvPr/>
            </p:nvSpPr>
            <p:spPr>
              <a:xfrm>
                <a:off x="127000" y="292100"/>
                <a:ext cx="558800" cy="368300"/>
              </a:xfrm>
              <a:prstGeom prst="rect">
                <a:avLst/>
              </a:prstGeom>
            </p:spPr>
            <p:txBody>
              <a:bodyPr lIns="50800" tIns="50800" rIns="50800" bIns="50800" rtlCol="0" anchor="ctr"/>
              <a:lstStyle/>
              <a:p>
                <a:pPr algn="just">
                  <a:lnSpc>
                    <a:spcPct val="120000"/>
                  </a:lnSpc>
                </a:pPr>
                <a:endParaRPr b="1">
                  <a:latin typeface="Arial" pitchFamily="34" charset="0"/>
                </a:endParaRPr>
              </a:p>
            </p:txBody>
          </p:sp>
        </p:grpSp>
        <p:sp>
          <p:nvSpPr>
            <p:cNvPr id="18" name="TextBox 18"/>
            <p:cNvSpPr txBox="1"/>
            <p:nvPr/>
          </p:nvSpPr>
          <p:spPr>
            <a:xfrm>
              <a:off x="2132673" y="195793"/>
              <a:ext cx="17778977"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là nhân tố quan trọng đối với các cơ thể sống. Sinh vật cần một lượng nước rất lớn trong suốt đời sống.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2" y="1729204"/>
            <a:ext cx="10817582" cy="1028700"/>
            <a:chOff x="0" y="1"/>
            <a:chExt cx="21640800"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331415" y="195793"/>
              <a:ext cx="19309385"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Một cây ngô tiêu thụ 200kg nước và một hecta ngô trong suốt thời kì sinh trưởng cần tới 8000 tấn nước.</a:t>
              </a:r>
            </a:p>
          </p:txBody>
        </p:sp>
      </p:grpSp>
      <p:pic>
        <p:nvPicPr>
          <p:cNvPr id="9" name="Picture 9"/>
          <p:cNvPicPr>
            <a:picLocks noChangeAspect="1"/>
          </p:cNvPicPr>
          <p:nvPr/>
        </p:nvPicPr>
        <p:blipFill>
          <a:blip r:embed="rId4"/>
          <a:srcRect l="6575" r="6575"/>
          <a:stretch>
            <a:fillRect/>
          </a:stretch>
        </p:blipFill>
        <p:spPr>
          <a:xfrm>
            <a:off x="685622" y="2961104"/>
            <a:ext cx="5492293" cy="3558117"/>
          </a:xfrm>
          <a:prstGeom prst="rect">
            <a:avLst/>
          </a:prstGeom>
        </p:spPr>
      </p:pic>
      <p:pic>
        <p:nvPicPr>
          <p:cNvPr id="10" name="Picture 10"/>
          <p:cNvPicPr>
            <a:picLocks noChangeAspect="1"/>
          </p:cNvPicPr>
          <p:nvPr/>
        </p:nvPicPr>
        <p:blipFill>
          <a:blip r:embed="rId5"/>
          <a:srcRect l="3789" r="3789"/>
          <a:stretch>
            <a:fillRect/>
          </a:stretch>
        </p:blipFill>
        <p:spPr>
          <a:xfrm>
            <a:off x="6316751" y="2961104"/>
            <a:ext cx="5136827" cy="3558117"/>
          </a:xfrm>
          <a:prstGeom prst="rect">
            <a:avLst/>
          </a:prstGeom>
        </p:spPr>
      </p:pic>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2" name="TextBox 12"/>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2" y="1729204"/>
            <a:ext cx="10817582" cy="1028700"/>
            <a:chOff x="0" y="1"/>
            <a:chExt cx="21640800"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331415" y="195793"/>
              <a:ext cx="19309385" cy="1698926"/>
            </a:xfrm>
            <a:prstGeom prst="rect">
              <a:avLst/>
            </a:prstGeom>
          </p:spPr>
          <p:txBody>
            <a:bodyPr lIns="0" tIns="0" rIns="0" bIns="0" rtlCol="0" anchor="t">
              <a:spAutoFit/>
            </a:bodyPr>
            <a:lstStyle/>
            <a:p>
              <a:pPr algn="just">
                <a:lnSpc>
                  <a:spcPct val="120000"/>
                </a:lnSpc>
              </a:pPr>
              <a:r>
                <a:rPr lang="en-US" sz="2300" b="1">
                  <a:solidFill>
                    <a:srgbClr val="000000"/>
                  </a:solidFill>
                  <a:latin typeface="Arial" pitchFamily="34" charset="0"/>
                </a:rPr>
                <a:t>Để tổng hợp 1g chất khô, các cây khác nhau cần từ khoảng 200g đến </a:t>
              </a:r>
            </a:p>
            <a:p>
              <a:pPr algn="just">
                <a:lnSpc>
                  <a:spcPct val="120000"/>
                </a:lnSpc>
                <a:spcBef>
                  <a:spcPct val="0"/>
                </a:spcBef>
              </a:pPr>
              <a:r>
                <a:rPr lang="en-US" sz="2300" b="1">
                  <a:solidFill>
                    <a:srgbClr val="000000"/>
                  </a:solidFill>
                  <a:latin typeface="Arial" pitchFamily="34" charset="0"/>
                </a:rPr>
                <a:t>600g nước.</a:t>
              </a:r>
            </a:p>
          </p:txBody>
        </p:sp>
      </p:grpSp>
      <p:pic>
        <p:nvPicPr>
          <p:cNvPr id="9" name="Picture 9"/>
          <p:cNvPicPr>
            <a:picLocks noChangeAspect="1"/>
          </p:cNvPicPr>
          <p:nvPr/>
        </p:nvPicPr>
        <p:blipFill>
          <a:blip r:embed="rId4"/>
          <a:srcRect l="6575" r="6575"/>
          <a:stretch>
            <a:fillRect/>
          </a:stretch>
        </p:blipFill>
        <p:spPr>
          <a:xfrm>
            <a:off x="685622" y="2961104"/>
            <a:ext cx="5492293" cy="3558117"/>
          </a:xfrm>
          <a:prstGeom prst="rect">
            <a:avLst/>
          </a:prstGeom>
        </p:spPr>
      </p:pic>
      <p:pic>
        <p:nvPicPr>
          <p:cNvPr id="10" name="Picture 10"/>
          <p:cNvPicPr>
            <a:picLocks noChangeAspect="1"/>
          </p:cNvPicPr>
          <p:nvPr/>
        </p:nvPicPr>
        <p:blipFill>
          <a:blip r:embed="rId5"/>
          <a:srcRect l="3789" r="3789"/>
          <a:stretch>
            <a:fillRect/>
          </a:stretch>
        </p:blipFill>
        <p:spPr>
          <a:xfrm>
            <a:off x="6316751" y="2961104"/>
            <a:ext cx="5136827" cy="3558117"/>
          </a:xfrm>
          <a:prstGeom prst="rect">
            <a:avLst/>
          </a:prstGeom>
        </p:spPr>
      </p:pic>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2" name="TextBox 12"/>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1" y="1589503"/>
            <a:ext cx="10285056" cy="756875"/>
            <a:chOff x="0" y="0"/>
            <a:chExt cx="20575470" cy="1513749"/>
          </a:xfrm>
        </p:grpSpPr>
        <p:grpSp>
          <p:nvGrpSpPr>
            <p:cNvPr id="5" name="Group 5"/>
            <p:cNvGrpSpPr/>
            <p:nvPr/>
          </p:nvGrpSpPr>
          <p:grpSpPr>
            <a:xfrm>
              <a:off x="0" y="0"/>
              <a:ext cx="20575470" cy="1513749"/>
              <a:chOff x="0" y="0"/>
              <a:chExt cx="4064290" cy="299012"/>
            </a:xfrm>
          </p:grpSpPr>
          <p:sp>
            <p:nvSpPr>
              <p:cNvPr id="6" name="Freeform 6"/>
              <p:cNvSpPr/>
              <p:nvPr/>
            </p:nvSpPr>
            <p:spPr>
              <a:xfrm>
                <a:off x="0" y="0"/>
                <a:ext cx="4064290" cy="299012"/>
              </a:xfrm>
              <a:custGeom>
                <a:avLst/>
                <a:gdLst/>
                <a:ahLst/>
                <a:cxnLst/>
                <a:rect l="l" t="t" r="r" b="b"/>
                <a:pathLst>
                  <a:path w="4064290" h="299012">
                    <a:moveTo>
                      <a:pt x="25586" y="0"/>
                    </a:moveTo>
                    <a:lnTo>
                      <a:pt x="4038704" y="0"/>
                    </a:lnTo>
                    <a:cubicBezTo>
                      <a:pt x="4052835" y="0"/>
                      <a:pt x="4064290" y="11455"/>
                      <a:pt x="4064290" y="25586"/>
                    </a:cubicBezTo>
                    <a:lnTo>
                      <a:pt x="4064290" y="273426"/>
                    </a:lnTo>
                    <a:cubicBezTo>
                      <a:pt x="4064290" y="287557"/>
                      <a:pt x="4052835" y="299012"/>
                      <a:pt x="4038704" y="299012"/>
                    </a:cubicBezTo>
                    <a:lnTo>
                      <a:pt x="25586" y="299012"/>
                    </a:lnTo>
                    <a:cubicBezTo>
                      <a:pt x="11455" y="299012"/>
                      <a:pt x="0" y="287557"/>
                      <a:pt x="0" y="273426"/>
                    </a:cubicBezTo>
                    <a:lnTo>
                      <a:pt x="0" y="25586"/>
                    </a:lnTo>
                    <a:cubicBezTo>
                      <a:pt x="0" y="11455"/>
                      <a:pt x="11455" y="0"/>
                      <a:pt x="25586" y="0"/>
                    </a:cubicBezTo>
                    <a:close/>
                  </a:path>
                </a:pathLst>
              </a:custGeom>
              <a:solidFill>
                <a:srgbClr val="FFDE5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708559" y="314522"/>
              <a:ext cx="19190367" cy="769057"/>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Quan sát hình 24.1, nêu vai trò của nước đối với cơ thể người.</a:t>
              </a:r>
            </a:p>
          </p:txBody>
        </p:sp>
      </p:grpSp>
      <p:sp>
        <p:nvSpPr>
          <p:cNvPr id="9" name="TextBox 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0" name="TextBox 10"/>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grpSp>
        <p:nvGrpSpPr>
          <p:cNvPr id="11" name="Group 11"/>
          <p:cNvGrpSpPr/>
          <p:nvPr/>
        </p:nvGrpSpPr>
        <p:grpSpPr>
          <a:xfrm>
            <a:off x="210047" y="2721028"/>
            <a:ext cx="11902598" cy="4177354"/>
            <a:chOff x="0" y="0"/>
            <a:chExt cx="23811398" cy="8354708"/>
          </a:xfrm>
        </p:grpSpPr>
        <p:pic>
          <p:nvPicPr>
            <p:cNvPr id="12" name="Picture 12"/>
            <p:cNvPicPr>
              <a:picLocks noChangeAspect="1"/>
            </p:cNvPicPr>
            <p:nvPr/>
          </p:nvPicPr>
          <p:blipFill>
            <a:blip r:embed="rId4"/>
            <a:srcRect l="7731" t="5252" r="47915" b="6310"/>
            <a:stretch>
              <a:fillRect/>
            </a:stretch>
          </p:blipFill>
          <p:spPr>
            <a:xfrm>
              <a:off x="9940525" y="152400"/>
              <a:ext cx="3357746" cy="8202308"/>
            </a:xfrm>
            <a:prstGeom prst="rect">
              <a:avLst/>
            </a:prstGeom>
          </p:spPr>
        </p:pic>
        <p:grpSp>
          <p:nvGrpSpPr>
            <p:cNvPr id="13" name="Group 13"/>
            <p:cNvGrpSpPr/>
            <p:nvPr/>
          </p:nvGrpSpPr>
          <p:grpSpPr>
            <a:xfrm>
              <a:off x="0" y="0"/>
              <a:ext cx="9940525" cy="1135539"/>
              <a:chOff x="0" y="0"/>
              <a:chExt cx="1963560" cy="224304"/>
            </a:xfrm>
          </p:grpSpPr>
          <p:sp>
            <p:nvSpPr>
              <p:cNvPr id="14" name="Freeform 14"/>
              <p:cNvSpPr/>
              <p:nvPr/>
            </p:nvSpPr>
            <p:spPr>
              <a:xfrm>
                <a:off x="0" y="0"/>
                <a:ext cx="1963560" cy="224304"/>
              </a:xfrm>
              <a:custGeom>
                <a:avLst/>
                <a:gdLst/>
                <a:ahLst/>
                <a:cxnLst/>
                <a:rect l="l" t="t" r="r" b="b"/>
                <a:pathLst>
                  <a:path w="1963560" h="224304">
                    <a:moveTo>
                      <a:pt x="52960" y="0"/>
                    </a:moveTo>
                    <a:lnTo>
                      <a:pt x="1910600" y="0"/>
                    </a:lnTo>
                    <a:cubicBezTo>
                      <a:pt x="1924646" y="0"/>
                      <a:pt x="1938117" y="5580"/>
                      <a:pt x="1948049" y="15512"/>
                    </a:cubicBezTo>
                    <a:cubicBezTo>
                      <a:pt x="1957981" y="25444"/>
                      <a:pt x="1963560" y="38914"/>
                      <a:pt x="1963560" y="52960"/>
                    </a:cubicBezTo>
                    <a:lnTo>
                      <a:pt x="1963560" y="171344"/>
                    </a:lnTo>
                    <a:cubicBezTo>
                      <a:pt x="1963560" y="185390"/>
                      <a:pt x="1957981" y="198860"/>
                      <a:pt x="1948049" y="208792"/>
                    </a:cubicBezTo>
                    <a:cubicBezTo>
                      <a:pt x="1938117" y="218724"/>
                      <a:pt x="1924646" y="224304"/>
                      <a:pt x="1910600" y="224304"/>
                    </a:cubicBezTo>
                    <a:lnTo>
                      <a:pt x="52960" y="224304"/>
                    </a:lnTo>
                    <a:cubicBezTo>
                      <a:pt x="38914" y="224304"/>
                      <a:pt x="25444" y="218724"/>
                      <a:pt x="15512" y="208792"/>
                    </a:cubicBezTo>
                    <a:cubicBezTo>
                      <a:pt x="5580" y="198860"/>
                      <a:pt x="0" y="185390"/>
                      <a:pt x="0" y="171344"/>
                    </a:cubicBezTo>
                    <a:lnTo>
                      <a:pt x="0" y="52960"/>
                    </a:lnTo>
                    <a:cubicBezTo>
                      <a:pt x="0" y="38914"/>
                      <a:pt x="5580" y="25444"/>
                      <a:pt x="15512" y="15512"/>
                    </a:cubicBezTo>
                    <a:cubicBezTo>
                      <a:pt x="25444" y="5580"/>
                      <a:pt x="38914" y="0"/>
                      <a:pt x="52960" y="0"/>
                    </a:cubicBezTo>
                    <a:close/>
                  </a:path>
                </a:pathLst>
              </a:custGeom>
              <a:solidFill>
                <a:srgbClr val="CEE7F7"/>
              </a:solidFill>
            </p:spPr>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TextBox 16"/>
            <p:cNvSpPr txBox="1"/>
            <p:nvPr/>
          </p:nvSpPr>
          <p:spPr>
            <a:xfrm>
              <a:off x="1485175" y="222250"/>
              <a:ext cx="6970175" cy="738664"/>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tạo ra nước bọt</a:t>
              </a:r>
            </a:p>
          </p:txBody>
        </p:sp>
        <p:grpSp>
          <p:nvGrpSpPr>
            <p:cNvPr id="17" name="Group 17"/>
            <p:cNvGrpSpPr/>
            <p:nvPr/>
          </p:nvGrpSpPr>
          <p:grpSpPr>
            <a:xfrm>
              <a:off x="0" y="1541939"/>
              <a:ext cx="9940525" cy="1238686"/>
              <a:chOff x="0" y="0"/>
              <a:chExt cx="1963560" cy="244679"/>
            </a:xfrm>
          </p:grpSpPr>
          <p:sp>
            <p:nvSpPr>
              <p:cNvPr id="18" name="Freeform 18"/>
              <p:cNvSpPr/>
              <p:nvPr/>
            </p:nvSpPr>
            <p:spPr>
              <a:xfrm>
                <a:off x="0" y="0"/>
                <a:ext cx="1963560" cy="244679"/>
              </a:xfrm>
              <a:custGeom>
                <a:avLst/>
                <a:gdLst/>
                <a:ahLst/>
                <a:cxnLst/>
                <a:rect l="l" t="t" r="r" b="b"/>
                <a:pathLst>
                  <a:path w="1963560" h="244679">
                    <a:moveTo>
                      <a:pt x="52960" y="0"/>
                    </a:moveTo>
                    <a:lnTo>
                      <a:pt x="1910600" y="0"/>
                    </a:lnTo>
                    <a:cubicBezTo>
                      <a:pt x="1924646" y="0"/>
                      <a:pt x="1938117" y="5580"/>
                      <a:pt x="1948049" y="15512"/>
                    </a:cubicBezTo>
                    <a:cubicBezTo>
                      <a:pt x="1957981" y="25444"/>
                      <a:pt x="1963560" y="38914"/>
                      <a:pt x="1963560" y="52960"/>
                    </a:cubicBezTo>
                    <a:lnTo>
                      <a:pt x="1963560" y="191719"/>
                    </a:lnTo>
                    <a:cubicBezTo>
                      <a:pt x="1963560" y="205764"/>
                      <a:pt x="1957981" y="219235"/>
                      <a:pt x="1948049" y="229167"/>
                    </a:cubicBezTo>
                    <a:cubicBezTo>
                      <a:pt x="1938117" y="239099"/>
                      <a:pt x="1924646" y="244679"/>
                      <a:pt x="1910600" y="244679"/>
                    </a:cubicBezTo>
                    <a:lnTo>
                      <a:pt x="52960" y="244679"/>
                    </a:lnTo>
                    <a:cubicBezTo>
                      <a:pt x="38914" y="244679"/>
                      <a:pt x="25444" y="239099"/>
                      <a:pt x="15512" y="229167"/>
                    </a:cubicBezTo>
                    <a:cubicBezTo>
                      <a:pt x="5580" y="219235"/>
                      <a:pt x="0" y="205764"/>
                      <a:pt x="0" y="191719"/>
                    </a:cubicBezTo>
                    <a:lnTo>
                      <a:pt x="0" y="52960"/>
                    </a:lnTo>
                    <a:cubicBezTo>
                      <a:pt x="0" y="38914"/>
                      <a:pt x="5580" y="25444"/>
                      <a:pt x="15512" y="15512"/>
                    </a:cubicBezTo>
                    <a:cubicBezTo>
                      <a:pt x="25444" y="5580"/>
                      <a:pt x="38914" y="0"/>
                      <a:pt x="52960" y="0"/>
                    </a:cubicBezTo>
                    <a:close/>
                  </a:path>
                </a:pathLst>
              </a:custGeom>
              <a:solidFill>
                <a:srgbClr val="CEE7F7"/>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0" name="TextBox 20"/>
            <p:cNvSpPr txBox="1"/>
            <p:nvPr/>
          </p:nvSpPr>
          <p:spPr>
            <a:xfrm>
              <a:off x="196143" y="1705928"/>
              <a:ext cx="9548237" cy="738664"/>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giúp bề mặt niêm mạc ẩm ướt</a:t>
              </a:r>
            </a:p>
          </p:txBody>
        </p:sp>
        <p:grpSp>
          <p:nvGrpSpPr>
            <p:cNvPr id="21" name="Group 21"/>
            <p:cNvGrpSpPr/>
            <p:nvPr/>
          </p:nvGrpSpPr>
          <p:grpSpPr>
            <a:xfrm>
              <a:off x="0" y="3330184"/>
              <a:ext cx="9940525" cy="1846739"/>
              <a:chOff x="0" y="0"/>
              <a:chExt cx="1963560" cy="364788"/>
            </a:xfrm>
          </p:grpSpPr>
          <p:sp>
            <p:nvSpPr>
              <p:cNvPr id="22" name="Freeform 22"/>
              <p:cNvSpPr/>
              <p:nvPr/>
            </p:nvSpPr>
            <p:spPr>
              <a:xfrm>
                <a:off x="0" y="0"/>
                <a:ext cx="1963560" cy="364788"/>
              </a:xfrm>
              <a:custGeom>
                <a:avLst/>
                <a:gdLst/>
                <a:ahLst/>
                <a:cxnLst/>
                <a:rect l="l" t="t" r="r" b="b"/>
                <a:pathLst>
                  <a:path w="1963560" h="364788">
                    <a:moveTo>
                      <a:pt x="52960" y="0"/>
                    </a:moveTo>
                    <a:lnTo>
                      <a:pt x="1910600" y="0"/>
                    </a:lnTo>
                    <a:cubicBezTo>
                      <a:pt x="1924646" y="0"/>
                      <a:pt x="1938117" y="5580"/>
                      <a:pt x="1948049" y="15512"/>
                    </a:cubicBezTo>
                    <a:cubicBezTo>
                      <a:pt x="1957981" y="25444"/>
                      <a:pt x="1963560" y="38914"/>
                      <a:pt x="1963560" y="52960"/>
                    </a:cubicBezTo>
                    <a:lnTo>
                      <a:pt x="1963560" y="311828"/>
                    </a:lnTo>
                    <a:cubicBezTo>
                      <a:pt x="1963560" y="325874"/>
                      <a:pt x="1957981" y="339344"/>
                      <a:pt x="1948049" y="349276"/>
                    </a:cubicBezTo>
                    <a:cubicBezTo>
                      <a:pt x="1938117" y="359208"/>
                      <a:pt x="1924646" y="364788"/>
                      <a:pt x="1910600" y="364788"/>
                    </a:cubicBezTo>
                    <a:lnTo>
                      <a:pt x="52960" y="364788"/>
                    </a:lnTo>
                    <a:cubicBezTo>
                      <a:pt x="38914" y="364788"/>
                      <a:pt x="25444" y="359208"/>
                      <a:pt x="15512" y="349276"/>
                    </a:cubicBezTo>
                    <a:cubicBezTo>
                      <a:pt x="5580" y="339344"/>
                      <a:pt x="0" y="325874"/>
                      <a:pt x="0" y="311828"/>
                    </a:cubicBezTo>
                    <a:lnTo>
                      <a:pt x="0" y="52960"/>
                    </a:lnTo>
                    <a:cubicBezTo>
                      <a:pt x="0" y="38914"/>
                      <a:pt x="5580" y="25444"/>
                      <a:pt x="15512" y="15512"/>
                    </a:cubicBezTo>
                    <a:cubicBezTo>
                      <a:pt x="25444" y="5580"/>
                      <a:pt x="38914" y="0"/>
                      <a:pt x="52960" y="0"/>
                    </a:cubicBezTo>
                    <a:close/>
                  </a:path>
                </a:pathLst>
              </a:custGeom>
              <a:solidFill>
                <a:srgbClr val="CEE7F7"/>
              </a:solidFill>
            </p:spPr>
          </p:sp>
          <p:sp>
            <p:nvSpPr>
              <p:cNvPr id="23" name="TextBox 23"/>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4" name="TextBox 24"/>
            <p:cNvSpPr txBox="1"/>
            <p:nvPr/>
          </p:nvSpPr>
          <p:spPr>
            <a:xfrm>
              <a:off x="1485175" y="3552434"/>
              <a:ext cx="6970175" cy="1477328"/>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giúp thải </a:t>
              </a:r>
            </a:p>
            <a:p>
              <a:pPr algn="ctr">
                <a:lnSpc>
                  <a:spcPct val="120000"/>
                </a:lnSpc>
              </a:pPr>
              <a:r>
                <a:rPr lang="en-US" sz="2000" b="1">
                  <a:solidFill>
                    <a:srgbClr val="000000"/>
                  </a:solidFill>
                  <a:latin typeface="Arial" pitchFamily="34" charset="0"/>
                </a:rPr>
                <a:t>chất thải của cơ thể</a:t>
              </a:r>
            </a:p>
          </p:txBody>
        </p:sp>
        <p:grpSp>
          <p:nvGrpSpPr>
            <p:cNvPr id="25" name="Group 25"/>
            <p:cNvGrpSpPr/>
            <p:nvPr/>
          </p:nvGrpSpPr>
          <p:grpSpPr>
            <a:xfrm>
              <a:off x="0" y="5562930"/>
              <a:ext cx="9940525" cy="2158325"/>
              <a:chOff x="0" y="0"/>
              <a:chExt cx="1963560" cy="426336"/>
            </a:xfrm>
          </p:grpSpPr>
          <p:sp>
            <p:nvSpPr>
              <p:cNvPr id="26" name="Freeform 26"/>
              <p:cNvSpPr/>
              <p:nvPr/>
            </p:nvSpPr>
            <p:spPr>
              <a:xfrm>
                <a:off x="0" y="0"/>
                <a:ext cx="1963560" cy="426336"/>
              </a:xfrm>
              <a:custGeom>
                <a:avLst/>
                <a:gdLst/>
                <a:ahLst/>
                <a:cxnLst/>
                <a:rect l="l" t="t" r="r" b="b"/>
                <a:pathLst>
                  <a:path w="1963560" h="426336">
                    <a:moveTo>
                      <a:pt x="52960" y="0"/>
                    </a:moveTo>
                    <a:lnTo>
                      <a:pt x="1910600" y="0"/>
                    </a:lnTo>
                    <a:cubicBezTo>
                      <a:pt x="1924646" y="0"/>
                      <a:pt x="1938117" y="5580"/>
                      <a:pt x="1948049" y="15512"/>
                    </a:cubicBezTo>
                    <a:cubicBezTo>
                      <a:pt x="1957981" y="25444"/>
                      <a:pt x="1963560" y="38914"/>
                      <a:pt x="1963560" y="52960"/>
                    </a:cubicBezTo>
                    <a:lnTo>
                      <a:pt x="1963560" y="373376"/>
                    </a:lnTo>
                    <a:cubicBezTo>
                      <a:pt x="1963560" y="387422"/>
                      <a:pt x="1957981" y="400892"/>
                      <a:pt x="1948049" y="410824"/>
                    </a:cubicBezTo>
                    <a:cubicBezTo>
                      <a:pt x="1938117" y="420756"/>
                      <a:pt x="1924646" y="426336"/>
                      <a:pt x="1910600" y="426336"/>
                    </a:cubicBezTo>
                    <a:lnTo>
                      <a:pt x="52960" y="426336"/>
                    </a:lnTo>
                    <a:cubicBezTo>
                      <a:pt x="38914" y="426336"/>
                      <a:pt x="25444" y="420756"/>
                      <a:pt x="15512" y="410824"/>
                    </a:cubicBezTo>
                    <a:cubicBezTo>
                      <a:pt x="5580" y="400892"/>
                      <a:pt x="0" y="387422"/>
                      <a:pt x="0" y="373376"/>
                    </a:cubicBezTo>
                    <a:lnTo>
                      <a:pt x="0" y="52960"/>
                    </a:lnTo>
                    <a:cubicBezTo>
                      <a:pt x="0" y="38914"/>
                      <a:pt x="5580" y="25444"/>
                      <a:pt x="15512" y="15512"/>
                    </a:cubicBezTo>
                    <a:cubicBezTo>
                      <a:pt x="25444" y="5580"/>
                      <a:pt x="38914" y="0"/>
                      <a:pt x="52960" y="0"/>
                    </a:cubicBezTo>
                    <a:close/>
                  </a:path>
                </a:pathLst>
              </a:custGeom>
              <a:solidFill>
                <a:srgbClr val="CEE7F7"/>
              </a:solidFill>
            </p:spPr>
          </p:sp>
          <p:sp>
            <p:nvSpPr>
              <p:cNvPr id="27" name="TextBox 27"/>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8" name="TextBox 28"/>
            <p:cNvSpPr txBox="1"/>
            <p:nvPr/>
          </p:nvSpPr>
          <p:spPr>
            <a:xfrm>
              <a:off x="109797" y="5924542"/>
              <a:ext cx="9720934" cy="1477328"/>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là thành phần chính tạo nên môi trường trong của cơ thể</a:t>
              </a:r>
            </a:p>
          </p:txBody>
        </p:sp>
        <p:grpSp>
          <p:nvGrpSpPr>
            <p:cNvPr id="29" name="Group 29"/>
            <p:cNvGrpSpPr/>
            <p:nvPr/>
          </p:nvGrpSpPr>
          <p:grpSpPr>
            <a:xfrm>
              <a:off x="13298271" y="0"/>
              <a:ext cx="10513127" cy="1447125"/>
              <a:chOff x="0" y="0"/>
              <a:chExt cx="2076667" cy="285852"/>
            </a:xfrm>
          </p:grpSpPr>
          <p:sp>
            <p:nvSpPr>
              <p:cNvPr id="30" name="Freeform 30"/>
              <p:cNvSpPr/>
              <p:nvPr/>
            </p:nvSpPr>
            <p:spPr>
              <a:xfrm>
                <a:off x="0" y="0"/>
                <a:ext cx="2076667" cy="285852"/>
              </a:xfrm>
              <a:custGeom>
                <a:avLst/>
                <a:gdLst/>
                <a:ahLst/>
                <a:cxnLst/>
                <a:rect l="l" t="t" r="r" b="b"/>
                <a:pathLst>
                  <a:path w="2076667" h="285852">
                    <a:moveTo>
                      <a:pt x="50076" y="0"/>
                    </a:moveTo>
                    <a:lnTo>
                      <a:pt x="2026591" y="0"/>
                    </a:lnTo>
                    <a:cubicBezTo>
                      <a:pt x="2054247" y="0"/>
                      <a:pt x="2076667" y="22420"/>
                      <a:pt x="2076667" y="50076"/>
                    </a:cubicBezTo>
                    <a:lnTo>
                      <a:pt x="2076667" y="235776"/>
                    </a:lnTo>
                    <a:cubicBezTo>
                      <a:pt x="2076667" y="263432"/>
                      <a:pt x="2054247" y="285852"/>
                      <a:pt x="2026591" y="285852"/>
                    </a:cubicBezTo>
                    <a:lnTo>
                      <a:pt x="50076" y="285852"/>
                    </a:lnTo>
                    <a:cubicBezTo>
                      <a:pt x="36795" y="285852"/>
                      <a:pt x="24058" y="280576"/>
                      <a:pt x="14667" y="271185"/>
                    </a:cubicBezTo>
                    <a:cubicBezTo>
                      <a:pt x="5276" y="261794"/>
                      <a:pt x="0" y="249057"/>
                      <a:pt x="0" y="235776"/>
                    </a:cubicBezTo>
                    <a:lnTo>
                      <a:pt x="0" y="50076"/>
                    </a:lnTo>
                    <a:cubicBezTo>
                      <a:pt x="0" y="22420"/>
                      <a:pt x="22420" y="0"/>
                      <a:pt x="50076" y="0"/>
                    </a:cubicBezTo>
                    <a:close/>
                  </a:path>
                </a:pathLst>
              </a:custGeom>
              <a:solidFill>
                <a:srgbClr val="CEE7F7"/>
              </a:solidFill>
            </p:spPr>
          </p:sp>
          <p:sp>
            <p:nvSpPr>
              <p:cNvPr id="31" name="TextBox 31"/>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2" name="TextBox 32"/>
            <p:cNvSpPr txBox="1"/>
            <p:nvPr/>
          </p:nvSpPr>
          <p:spPr>
            <a:xfrm>
              <a:off x="13414392" y="361612"/>
              <a:ext cx="10280886" cy="738664"/>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cần cho não để tạo hormone</a:t>
              </a:r>
            </a:p>
          </p:txBody>
        </p:sp>
        <p:grpSp>
          <p:nvGrpSpPr>
            <p:cNvPr id="33" name="Group 33"/>
            <p:cNvGrpSpPr/>
            <p:nvPr/>
          </p:nvGrpSpPr>
          <p:grpSpPr>
            <a:xfrm>
              <a:off x="13298271" y="1701125"/>
              <a:ext cx="10513127" cy="2158325"/>
              <a:chOff x="0" y="0"/>
              <a:chExt cx="2076667" cy="426336"/>
            </a:xfrm>
          </p:grpSpPr>
          <p:sp>
            <p:nvSpPr>
              <p:cNvPr id="34" name="Freeform 34"/>
              <p:cNvSpPr/>
              <p:nvPr/>
            </p:nvSpPr>
            <p:spPr>
              <a:xfrm>
                <a:off x="0" y="0"/>
                <a:ext cx="2076667" cy="426336"/>
              </a:xfrm>
              <a:custGeom>
                <a:avLst/>
                <a:gdLst/>
                <a:ahLst/>
                <a:cxnLst/>
                <a:rect l="l" t="t" r="r" b="b"/>
                <a:pathLst>
                  <a:path w="2076667" h="426336">
                    <a:moveTo>
                      <a:pt x="50076" y="0"/>
                    </a:moveTo>
                    <a:lnTo>
                      <a:pt x="2026591" y="0"/>
                    </a:lnTo>
                    <a:cubicBezTo>
                      <a:pt x="2054247" y="0"/>
                      <a:pt x="2076667" y="22420"/>
                      <a:pt x="2076667" y="50076"/>
                    </a:cubicBezTo>
                    <a:lnTo>
                      <a:pt x="2076667" y="376260"/>
                    </a:lnTo>
                    <a:cubicBezTo>
                      <a:pt x="2076667" y="403916"/>
                      <a:pt x="2054247" y="426336"/>
                      <a:pt x="2026591" y="426336"/>
                    </a:cubicBezTo>
                    <a:lnTo>
                      <a:pt x="50076" y="426336"/>
                    </a:lnTo>
                    <a:cubicBezTo>
                      <a:pt x="22420" y="426336"/>
                      <a:pt x="0" y="403916"/>
                      <a:pt x="0" y="376260"/>
                    </a:cubicBezTo>
                    <a:lnTo>
                      <a:pt x="0" y="50076"/>
                    </a:lnTo>
                    <a:cubicBezTo>
                      <a:pt x="0" y="22420"/>
                      <a:pt x="22420" y="0"/>
                      <a:pt x="50076" y="0"/>
                    </a:cubicBezTo>
                    <a:close/>
                  </a:path>
                </a:pathLst>
              </a:custGeom>
              <a:solidFill>
                <a:srgbClr val="CEE7F7"/>
              </a:solidFill>
            </p:spPr>
          </p:sp>
          <p:sp>
            <p:nvSpPr>
              <p:cNvPr id="35" name="TextBox 35"/>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36" name="TextBox 36"/>
            <p:cNvSpPr txBox="1"/>
            <p:nvPr/>
          </p:nvSpPr>
          <p:spPr>
            <a:xfrm>
              <a:off x="13414392" y="2062738"/>
              <a:ext cx="10280886" cy="1477328"/>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tham gia vào chuyển hóa thức ăn thành các chất cần thiết cho tiêu hóa</a:t>
              </a:r>
            </a:p>
          </p:txBody>
        </p:sp>
        <p:grpSp>
          <p:nvGrpSpPr>
            <p:cNvPr id="37" name="Group 37"/>
            <p:cNvGrpSpPr/>
            <p:nvPr/>
          </p:nvGrpSpPr>
          <p:grpSpPr>
            <a:xfrm>
              <a:off x="13177331" y="4113449"/>
              <a:ext cx="10513127" cy="1447125"/>
              <a:chOff x="0" y="0"/>
              <a:chExt cx="2076667" cy="285852"/>
            </a:xfrm>
          </p:grpSpPr>
          <p:sp>
            <p:nvSpPr>
              <p:cNvPr id="38" name="Freeform 38"/>
              <p:cNvSpPr/>
              <p:nvPr/>
            </p:nvSpPr>
            <p:spPr>
              <a:xfrm>
                <a:off x="0" y="0"/>
                <a:ext cx="2076667" cy="285852"/>
              </a:xfrm>
              <a:custGeom>
                <a:avLst/>
                <a:gdLst/>
                <a:ahLst/>
                <a:cxnLst/>
                <a:rect l="l" t="t" r="r" b="b"/>
                <a:pathLst>
                  <a:path w="2076667" h="285852">
                    <a:moveTo>
                      <a:pt x="50076" y="0"/>
                    </a:moveTo>
                    <a:lnTo>
                      <a:pt x="2026591" y="0"/>
                    </a:lnTo>
                    <a:cubicBezTo>
                      <a:pt x="2054247" y="0"/>
                      <a:pt x="2076667" y="22420"/>
                      <a:pt x="2076667" y="50076"/>
                    </a:cubicBezTo>
                    <a:lnTo>
                      <a:pt x="2076667" y="235776"/>
                    </a:lnTo>
                    <a:cubicBezTo>
                      <a:pt x="2076667" y="263432"/>
                      <a:pt x="2054247" y="285852"/>
                      <a:pt x="2026591" y="285852"/>
                    </a:cubicBezTo>
                    <a:lnTo>
                      <a:pt x="50076" y="285852"/>
                    </a:lnTo>
                    <a:cubicBezTo>
                      <a:pt x="36795" y="285852"/>
                      <a:pt x="24058" y="280576"/>
                      <a:pt x="14667" y="271185"/>
                    </a:cubicBezTo>
                    <a:cubicBezTo>
                      <a:pt x="5276" y="261794"/>
                      <a:pt x="0" y="249057"/>
                      <a:pt x="0" y="235776"/>
                    </a:cubicBezTo>
                    <a:lnTo>
                      <a:pt x="0" y="50076"/>
                    </a:lnTo>
                    <a:cubicBezTo>
                      <a:pt x="0" y="22420"/>
                      <a:pt x="22420" y="0"/>
                      <a:pt x="50076" y="0"/>
                    </a:cubicBezTo>
                    <a:close/>
                  </a:path>
                </a:pathLst>
              </a:custGeom>
              <a:solidFill>
                <a:srgbClr val="CEE7F7"/>
              </a:solidFill>
            </p:spPr>
          </p:sp>
          <p:sp>
            <p:nvSpPr>
              <p:cNvPr id="39" name="TextBox 39"/>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40" name="TextBox 40"/>
            <p:cNvSpPr txBox="1"/>
            <p:nvPr/>
          </p:nvSpPr>
          <p:spPr>
            <a:xfrm>
              <a:off x="13293450" y="4475062"/>
              <a:ext cx="10280886" cy="738664"/>
            </a:xfrm>
            <a:prstGeom prst="rect">
              <a:avLst/>
            </a:prstGeom>
          </p:spPr>
          <p:txBody>
            <a:bodyPr lIns="0" tIns="0" rIns="0" bIns="0" rtlCol="0" anchor="t">
              <a:spAutoFit/>
            </a:bodyPr>
            <a:lstStyle/>
            <a:p>
              <a:pPr algn="ctr">
                <a:lnSpc>
                  <a:spcPct val="120000"/>
                </a:lnSpc>
              </a:pPr>
              <a:r>
                <a:rPr lang="en-US" sz="2000" b="1">
                  <a:solidFill>
                    <a:srgbClr val="000000"/>
                  </a:solidFill>
                  <a:latin typeface="Arial" pitchFamily="34" charset="0"/>
                </a:rPr>
                <a:t>Nước điều chỉnh thân nhiệt</a:t>
              </a:r>
            </a:p>
          </p:txBody>
        </p:sp>
        <p:grpSp>
          <p:nvGrpSpPr>
            <p:cNvPr id="41" name="Group 41"/>
            <p:cNvGrpSpPr/>
            <p:nvPr/>
          </p:nvGrpSpPr>
          <p:grpSpPr>
            <a:xfrm>
              <a:off x="13177331" y="5814574"/>
              <a:ext cx="10513127" cy="2158325"/>
              <a:chOff x="0" y="0"/>
              <a:chExt cx="2076667" cy="426336"/>
            </a:xfrm>
          </p:grpSpPr>
          <p:sp>
            <p:nvSpPr>
              <p:cNvPr id="42" name="Freeform 42"/>
              <p:cNvSpPr/>
              <p:nvPr/>
            </p:nvSpPr>
            <p:spPr>
              <a:xfrm>
                <a:off x="0" y="0"/>
                <a:ext cx="2076667" cy="426336"/>
              </a:xfrm>
              <a:custGeom>
                <a:avLst/>
                <a:gdLst/>
                <a:ahLst/>
                <a:cxnLst/>
                <a:rect l="l" t="t" r="r" b="b"/>
                <a:pathLst>
                  <a:path w="2076667" h="426336">
                    <a:moveTo>
                      <a:pt x="50076" y="0"/>
                    </a:moveTo>
                    <a:lnTo>
                      <a:pt x="2026591" y="0"/>
                    </a:lnTo>
                    <a:cubicBezTo>
                      <a:pt x="2054247" y="0"/>
                      <a:pt x="2076667" y="22420"/>
                      <a:pt x="2076667" y="50076"/>
                    </a:cubicBezTo>
                    <a:lnTo>
                      <a:pt x="2076667" y="376260"/>
                    </a:lnTo>
                    <a:cubicBezTo>
                      <a:pt x="2076667" y="403916"/>
                      <a:pt x="2054247" y="426336"/>
                      <a:pt x="2026591" y="426336"/>
                    </a:cubicBezTo>
                    <a:lnTo>
                      <a:pt x="50076" y="426336"/>
                    </a:lnTo>
                    <a:cubicBezTo>
                      <a:pt x="22420" y="426336"/>
                      <a:pt x="0" y="403916"/>
                      <a:pt x="0" y="376260"/>
                    </a:cubicBezTo>
                    <a:lnTo>
                      <a:pt x="0" y="50076"/>
                    </a:lnTo>
                    <a:cubicBezTo>
                      <a:pt x="0" y="22420"/>
                      <a:pt x="22420" y="0"/>
                      <a:pt x="50076" y="0"/>
                    </a:cubicBezTo>
                    <a:close/>
                  </a:path>
                </a:pathLst>
              </a:custGeom>
              <a:solidFill>
                <a:srgbClr val="CEE7F7"/>
              </a:solidFill>
            </p:spPr>
          </p:sp>
          <p:sp>
            <p:nvSpPr>
              <p:cNvPr id="43" name="TextBox 43"/>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44" name="TextBox 44"/>
            <p:cNvSpPr txBox="1"/>
            <p:nvPr/>
          </p:nvSpPr>
          <p:spPr>
            <a:xfrm>
              <a:off x="13293450" y="6176186"/>
              <a:ext cx="10280886" cy="1409490"/>
            </a:xfrm>
            <a:prstGeom prst="rect">
              <a:avLst/>
            </a:prstGeom>
          </p:spPr>
          <p:txBody>
            <a:bodyPr lIns="0" tIns="0" rIns="0" bIns="0" rtlCol="0" anchor="t">
              <a:spAutoFit/>
            </a:bodyPr>
            <a:lstStyle/>
            <a:p>
              <a:pPr algn="ctr">
                <a:lnSpc>
                  <a:spcPct val="120000"/>
                </a:lnSpc>
              </a:pPr>
              <a:r>
                <a:rPr lang="en-US" sz="2000" b="1" dirty="0" err="1">
                  <a:solidFill>
                    <a:srgbClr val="000000"/>
                  </a:solidFill>
                  <a:latin typeface="Arial" pitchFamily="34" charset="0"/>
                </a:rPr>
                <a:t>Nước</a:t>
              </a:r>
              <a:r>
                <a:rPr lang="en-US" sz="2000" b="1" dirty="0">
                  <a:solidFill>
                    <a:srgbClr val="000000"/>
                  </a:solidFill>
                  <a:latin typeface="Arial" pitchFamily="34" charset="0"/>
                </a:rPr>
                <a:t> </a:t>
              </a:r>
              <a:r>
                <a:rPr lang="en-US" sz="2000" b="1" dirty="0" err="1">
                  <a:solidFill>
                    <a:srgbClr val="000000"/>
                  </a:solidFill>
                  <a:latin typeface="Arial" pitchFamily="34" charset="0"/>
                </a:rPr>
                <a:t>là</a:t>
              </a:r>
              <a:r>
                <a:rPr lang="en-US" sz="2000" b="1" dirty="0">
                  <a:solidFill>
                    <a:srgbClr val="000000"/>
                  </a:solidFill>
                  <a:latin typeface="Arial" pitchFamily="34" charset="0"/>
                </a:rPr>
                <a:t> </a:t>
              </a:r>
              <a:r>
                <a:rPr lang="en-US" sz="2000" b="1" dirty="0" err="1">
                  <a:solidFill>
                    <a:srgbClr val="000000"/>
                  </a:solidFill>
                  <a:latin typeface="Arial" pitchFamily="34" charset="0"/>
                </a:rPr>
                <a:t>thành</a:t>
              </a:r>
              <a:r>
                <a:rPr lang="en-US" sz="2000" b="1" dirty="0">
                  <a:solidFill>
                    <a:srgbClr val="000000"/>
                  </a:solidFill>
                  <a:latin typeface="Arial" pitchFamily="34" charset="0"/>
                </a:rPr>
                <a:t> </a:t>
              </a:r>
              <a:r>
                <a:rPr lang="en-US" sz="2000" b="1" dirty="0" err="1">
                  <a:solidFill>
                    <a:srgbClr val="000000"/>
                  </a:solidFill>
                  <a:latin typeface="Arial" pitchFamily="34" charset="0"/>
                </a:rPr>
                <a:t>phần</a:t>
              </a:r>
              <a:r>
                <a:rPr lang="en-US" sz="2000" b="1" dirty="0">
                  <a:solidFill>
                    <a:srgbClr val="000000"/>
                  </a:solidFill>
                  <a:latin typeface="Arial" pitchFamily="34" charset="0"/>
                </a:rPr>
                <a:t> </a:t>
              </a:r>
              <a:r>
                <a:rPr lang="en-US" sz="2000" b="1" dirty="0" err="1">
                  <a:solidFill>
                    <a:srgbClr val="000000"/>
                  </a:solidFill>
                  <a:latin typeface="Arial" pitchFamily="34" charset="0"/>
                </a:rPr>
                <a:t>chính</a:t>
              </a:r>
              <a:r>
                <a:rPr lang="en-US" sz="2000" b="1" dirty="0">
                  <a:solidFill>
                    <a:srgbClr val="000000"/>
                  </a:solidFill>
                  <a:latin typeface="Arial" pitchFamily="34" charset="0"/>
                </a:rPr>
                <a:t> </a:t>
              </a:r>
              <a:r>
                <a:rPr lang="en-US" sz="2000" b="1" dirty="0" err="1">
                  <a:solidFill>
                    <a:srgbClr val="000000"/>
                  </a:solidFill>
                  <a:latin typeface="Arial" pitchFamily="34" charset="0"/>
                </a:rPr>
                <a:t>của</a:t>
              </a:r>
              <a:r>
                <a:rPr lang="en-US" sz="2000" b="1" dirty="0">
                  <a:solidFill>
                    <a:srgbClr val="000000"/>
                  </a:solidFill>
                  <a:latin typeface="Arial" pitchFamily="34" charset="0"/>
                </a:rPr>
                <a:t> </a:t>
              </a:r>
              <a:r>
                <a:rPr lang="en-US" sz="2000" b="1" dirty="0" err="1">
                  <a:solidFill>
                    <a:srgbClr val="000000"/>
                  </a:solidFill>
                  <a:latin typeface="Arial" pitchFamily="34" charset="0"/>
                </a:rPr>
                <a:t>máu.Máu</a:t>
              </a:r>
              <a:r>
                <a:rPr lang="en-US" sz="2000" b="1" dirty="0">
                  <a:solidFill>
                    <a:srgbClr val="000000"/>
                  </a:solidFill>
                  <a:latin typeface="Arial" pitchFamily="34" charset="0"/>
                </a:rPr>
                <a:t> </a:t>
              </a:r>
              <a:r>
                <a:rPr lang="en-US" sz="2000" b="1" dirty="0" err="1">
                  <a:solidFill>
                    <a:srgbClr val="000000"/>
                  </a:solidFill>
                  <a:latin typeface="Arial" pitchFamily="34" charset="0"/>
                </a:rPr>
                <a:t>giúp</a:t>
              </a:r>
              <a:r>
                <a:rPr lang="en-US" sz="2000" b="1" dirty="0">
                  <a:solidFill>
                    <a:srgbClr val="000000"/>
                  </a:solidFill>
                  <a:latin typeface="Arial" pitchFamily="34" charset="0"/>
                </a:rPr>
                <a:t> </a:t>
              </a:r>
              <a:r>
                <a:rPr lang="en-US" sz="2000" b="1" dirty="0" err="1">
                  <a:solidFill>
                    <a:srgbClr val="000000"/>
                  </a:solidFill>
                  <a:latin typeface="Arial" pitchFamily="34" charset="0"/>
                </a:rPr>
                <a:t>vận</a:t>
              </a:r>
              <a:r>
                <a:rPr lang="en-US" sz="2000" b="1" dirty="0">
                  <a:solidFill>
                    <a:srgbClr val="000000"/>
                  </a:solidFill>
                  <a:latin typeface="Arial" pitchFamily="34" charset="0"/>
                </a:rPr>
                <a:t> </a:t>
              </a:r>
              <a:r>
                <a:rPr lang="en-US" sz="2000" b="1" dirty="0" err="1">
                  <a:solidFill>
                    <a:srgbClr val="000000"/>
                  </a:solidFill>
                  <a:latin typeface="Arial" pitchFamily="34" charset="0"/>
                </a:rPr>
                <a:t>chuyển</a:t>
              </a:r>
              <a:r>
                <a:rPr lang="en-US" sz="2000" b="1" dirty="0">
                  <a:solidFill>
                    <a:srgbClr val="000000"/>
                  </a:solidFill>
                  <a:latin typeface="Arial" pitchFamily="34" charset="0"/>
                </a:rPr>
                <a:t> </a:t>
              </a:r>
              <a:r>
                <a:rPr lang="en-US" sz="2000" b="1" dirty="0" err="1">
                  <a:solidFill>
                    <a:srgbClr val="000000"/>
                  </a:solidFill>
                  <a:latin typeface="Arial" pitchFamily="34" charset="0"/>
                </a:rPr>
                <a:t>khí</a:t>
              </a:r>
              <a:r>
                <a:rPr lang="en-US" sz="2000" b="1" dirty="0">
                  <a:solidFill>
                    <a:srgbClr val="000000"/>
                  </a:solidFill>
                  <a:latin typeface="Arial" pitchFamily="34" charset="0"/>
                </a:rPr>
                <a:t> O</a:t>
              </a:r>
              <a:r>
                <a:rPr lang="en-US" sz="2000" b="1" baseline="-25000" dirty="0">
                  <a:solidFill>
                    <a:srgbClr val="000000"/>
                  </a:solidFill>
                  <a:latin typeface="Arial" pitchFamily="34" charset="0"/>
                </a:rPr>
                <a:t>2</a:t>
              </a:r>
              <a:r>
                <a:rPr lang="en-US" sz="2000" b="1" dirty="0">
                  <a:solidFill>
                    <a:srgbClr val="000000"/>
                  </a:solidFill>
                  <a:latin typeface="Arial" pitchFamily="34" charset="0"/>
                </a:rPr>
                <a:t> </a:t>
              </a:r>
              <a:r>
                <a:rPr lang="en-US" sz="2000" b="1" dirty="0" err="1">
                  <a:solidFill>
                    <a:srgbClr val="000000"/>
                  </a:solidFill>
                  <a:latin typeface="Arial" pitchFamily="34" charset="0"/>
                </a:rPr>
                <a:t>đến</a:t>
              </a:r>
              <a:r>
                <a:rPr lang="en-US" sz="2000" b="1" dirty="0">
                  <a:solidFill>
                    <a:srgbClr val="000000"/>
                  </a:solidFill>
                  <a:latin typeface="Arial" pitchFamily="34" charset="0"/>
                </a:rPr>
                <a:t> </a:t>
              </a:r>
              <a:r>
                <a:rPr lang="en-US" sz="2000" b="1" dirty="0" err="1">
                  <a:solidFill>
                    <a:srgbClr val="000000"/>
                  </a:solidFill>
                  <a:latin typeface="Arial" pitchFamily="34" charset="0"/>
                </a:rPr>
                <a:t>khắp</a:t>
              </a:r>
              <a:r>
                <a:rPr lang="en-US" sz="2000" b="1" dirty="0">
                  <a:solidFill>
                    <a:srgbClr val="000000"/>
                  </a:solidFill>
                  <a:latin typeface="Arial" pitchFamily="34" charset="0"/>
                </a:rPr>
                <a:t> </a:t>
              </a:r>
              <a:r>
                <a:rPr lang="en-US" sz="2000" b="1" dirty="0" err="1">
                  <a:solidFill>
                    <a:srgbClr val="000000"/>
                  </a:solidFill>
                  <a:latin typeface="Arial" pitchFamily="34" charset="0"/>
                </a:rPr>
                <a:t>cơ</a:t>
              </a:r>
              <a:r>
                <a:rPr lang="en-US" sz="2000" b="1" dirty="0">
                  <a:solidFill>
                    <a:srgbClr val="000000"/>
                  </a:solidFill>
                  <a:latin typeface="Arial" pitchFamily="34" charset="0"/>
                </a:rPr>
                <a:t> </a:t>
              </a:r>
              <a:r>
                <a:rPr lang="en-US" sz="2000" b="1" dirty="0" err="1">
                  <a:solidFill>
                    <a:srgbClr val="000000"/>
                  </a:solidFill>
                  <a:latin typeface="Arial" pitchFamily="34" charset="0"/>
                </a:rPr>
                <a:t>thể</a:t>
              </a:r>
              <a:endParaRPr lang="en-US" sz="2000" b="1"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653079" y="2127008"/>
            <a:ext cx="4346593" cy="435316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64038" y="2127008"/>
            <a:ext cx="4101791" cy="4353167"/>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285348" y="2127008"/>
            <a:ext cx="2453459" cy="4353167"/>
          </a:xfrm>
          <a:prstGeom prst="rect">
            <a:avLst/>
          </a:prstGeom>
        </p:spPr>
      </p:pic>
      <p:grpSp>
        <p:nvGrpSpPr>
          <p:cNvPr id="10" name="Group 9"/>
          <p:cNvGrpSpPr/>
          <p:nvPr/>
        </p:nvGrpSpPr>
        <p:grpSpPr>
          <a:xfrm>
            <a:off x="685622" y="685800"/>
            <a:ext cx="10377591" cy="1173453"/>
            <a:chOff x="685622" y="685800"/>
            <a:chExt cx="10377591" cy="1173453"/>
          </a:xfrm>
        </p:grpSpPr>
        <p:grpSp>
          <p:nvGrpSpPr>
            <p:cNvPr id="3" name="Group 3"/>
            <p:cNvGrpSpPr/>
            <p:nvPr/>
          </p:nvGrpSpPr>
          <p:grpSpPr>
            <a:xfrm>
              <a:off x="685622" y="685800"/>
              <a:ext cx="10377591" cy="1173453"/>
              <a:chOff x="0" y="0"/>
              <a:chExt cx="4100857" cy="463587"/>
            </a:xfrm>
          </p:grpSpPr>
          <p:sp>
            <p:nvSpPr>
              <p:cNvPr id="4" name="Freeform 4"/>
              <p:cNvSpPr/>
              <p:nvPr/>
            </p:nvSpPr>
            <p:spPr>
              <a:xfrm>
                <a:off x="0" y="0"/>
                <a:ext cx="4100857" cy="463587"/>
              </a:xfrm>
              <a:custGeom>
                <a:avLst/>
                <a:gdLst/>
                <a:ahLst/>
                <a:cxnLst/>
                <a:rect l="l" t="t" r="r" b="b"/>
                <a:pathLst>
                  <a:path w="4100857" h="463587">
                    <a:moveTo>
                      <a:pt x="25358" y="0"/>
                    </a:moveTo>
                    <a:lnTo>
                      <a:pt x="4075499" y="0"/>
                    </a:lnTo>
                    <a:cubicBezTo>
                      <a:pt x="4089504" y="0"/>
                      <a:pt x="4100857" y="11353"/>
                      <a:pt x="4100857" y="25358"/>
                    </a:cubicBezTo>
                    <a:lnTo>
                      <a:pt x="4100857" y="438228"/>
                    </a:lnTo>
                    <a:cubicBezTo>
                      <a:pt x="4100857" y="452233"/>
                      <a:pt x="4089504" y="463587"/>
                      <a:pt x="4075499" y="463587"/>
                    </a:cubicBezTo>
                    <a:lnTo>
                      <a:pt x="25358" y="463587"/>
                    </a:lnTo>
                    <a:cubicBezTo>
                      <a:pt x="11353" y="463587"/>
                      <a:pt x="0" y="452233"/>
                      <a:pt x="0" y="438228"/>
                    </a:cubicBezTo>
                    <a:lnTo>
                      <a:pt x="0" y="25358"/>
                    </a:lnTo>
                    <a:cubicBezTo>
                      <a:pt x="0" y="11353"/>
                      <a:pt x="11353" y="0"/>
                      <a:pt x="25358" y="0"/>
                    </a:cubicBezTo>
                    <a:close/>
                  </a:path>
                </a:pathLst>
              </a:custGeom>
              <a:solidFill>
                <a:srgbClr val="192954"/>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a:latin typeface="Arial" pitchFamily="34" charset="0"/>
                </a:endParaRPr>
              </a:p>
            </p:txBody>
          </p:sp>
        </p:grpSp>
        <p:sp>
          <p:nvSpPr>
            <p:cNvPr id="9" name="TextBox 9"/>
            <p:cNvSpPr txBox="1"/>
            <p:nvPr/>
          </p:nvSpPr>
          <p:spPr>
            <a:xfrm>
              <a:off x="1059016" y="838200"/>
              <a:ext cx="9630802" cy="810415"/>
            </a:xfrm>
            <a:prstGeom prst="rect">
              <a:avLst/>
            </a:prstGeom>
          </p:spPr>
          <p:txBody>
            <a:bodyPr lIns="0" tIns="0" rIns="0" bIns="0" rtlCol="0" anchor="t">
              <a:spAutoFit/>
            </a:bodyPr>
            <a:lstStyle/>
            <a:p>
              <a:pPr algn="just">
                <a:lnSpc>
                  <a:spcPct val="120000"/>
                </a:lnSpc>
                <a:spcBef>
                  <a:spcPct val="0"/>
                </a:spcBef>
              </a:pPr>
              <a:r>
                <a:rPr lang="en-US" sz="2300" b="1">
                  <a:solidFill>
                    <a:srgbClr val="FFFFFF"/>
                  </a:solidFill>
                  <a:latin typeface="Arial" pitchFamily="34" charset="0"/>
                </a:rPr>
                <a:t>Mọi cơ thể sống, dù được cấu tạo từ một tế bào hay nhiều tế bào, đều chứa nước.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2" y="1589504"/>
            <a:ext cx="10817582" cy="1028700"/>
            <a:chOff x="-1" y="1"/>
            <a:chExt cx="21640801" cy="2057400"/>
          </a:xfrm>
        </p:grpSpPr>
        <p:grpSp>
          <p:nvGrpSpPr>
            <p:cNvPr id="5" name="Group 5"/>
            <p:cNvGrpSpPr/>
            <p:nvPr/>
          </p:nvGrpSpPr>
          <p:grpSpPr>
            <a:xfrm rot="5400000">
              <a:off x="-128588"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132673" y="195793"/>
              <a:ext cx="19508127"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cho ánh sáng chiếu qua nên quá trình quang hợp có thể diễn ra ở sinh vật có khả năng quang hợp sống trong nước.</a:t>
              </a:r>
            </a:p>
          </p:txBody>
        </p:sp>
      </p:grpSp>
      <p:pic>
        <p:nvPicPr>
          <p:cNvPr id="9" name="Picture 9"/>
          <p:cNvPicPr>
            <a:picLocks noChangeAspect="1"/>
          </p:cNvPicPr>
          <p:nvPr/>
        </p:nvPicPr>
        <p:blipFill>
          <a:blip r:embed="rId4"/>
          <a:srcRect t="8972"/>
          <a:stretch>
            <a:fillRect/>
          </a:stretch>
        </p:blipFill>
        <p:spPr>
          <a:xfrm>
            <a:off x="1743522" y="2618204"/>
            <a:ext cx="4585186" cy="4092561"/>
          </a:xfrm>
          <a:prstGeom prst="rect">
            <a:avLst/>
          </a:prstGeom>
        </p:spPr>
      </p:pic>
      <p:pic>
        <p:nvPicPr>
          <p:cNvPr id="10" name="Picture 10"/>
          <p:cNvPicPr>
            <a:picLocks noChangeAspect="1"/>
          </p:cNvPicPr>
          <p:nvPr/>
        </p:nvPicPr>
        <p:blipFill>
          <a:blip r:embed="rId5"/>
          <a:srcRect r="49980"/>
          <a:stretch>
            <a:fillRect/>
          </a:stretch>
        </p:blipFill>
        <p:spPr>
          <a:xfrm>
            <a:off x="6994038" y="2618204"/>
            <a:ext cx="3486461" cy="4092561"/>
          </a:xfrm>
          <a:prstGeom prst="rect">
            <a:avLst/>
          </a:prstGeom>
        </p:spPr>
      </p:pic>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2" name="TextBox 12"/>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2" y="1589504"/>
            <a:ext cx="10817582" cy="1028700"/>
            <a:chOff x="-1" y="1"/>
            <a:chExt cx="21640801" cy="2057400"/>
          </a:xfrm>
        </p:grpSpPr>
        <p:grpSp>
          <p:nvGrpSpPr>
            <p:cNvPr id="5" name="Group 5"/>
            <p:cNvGrpSpPr/>
            <p:nvPr/>
          </p:nvGrpSpPr>
          <p:grpSpPr>
            <a:xfrm rot="5400000">
              <a:off x="-128588"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2132673" y="608543"/>
              <a:ext cx="19508127"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Nước là thành phần quan trọng trong tế bào và cơ thể sinh vật.</a:t>
              </a:r>
            </a:p>
          </p:txBody>
        </p:sp>
      </p:grpSp>
      <p:pic>
        <p:nvPicPr>
          <p:cNvPr id="9" name="Picture 9"/>
          <p:cNvPicPr>
            <a:picLocks noChangeAspect="1"/>
          </p:cNvPicPr>
          <p:nvPr/>
        </p:nvPicPr>
        <p:blipFill>
          <a:blip r:embed="rId4"/>
          <a:srcRect/>
          <a:stretch>
            <a:fillRect/>
          </a:stretch>
        </p:blipFill>
        <p:spPr>
          <a:xfrm>
            <a:off x="1786799" y="2618204"/>
            <a:ext cx="3312460" cy="4059202"/>
          </a:xfrm>
          <a:prstGeom prst="rect">
            <a:avLst/>
          </a:prstGeom>
        </p:spPr>
      </p:pic>
      <p:sp>
        <p:nvSpPr>
          <p:cNvPr id="16" name="TextBox 16"/>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7" name="TextBox 17"/>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grpSp>
        <p:nvGrpSpPr>
          <p:cNvPr id="19" name="Group 18"/>
          <p:cNvGrpSpPr/>
          <p:nvPr/>
        </p:nvGrpSpPr>
        <p:grpSpPr>
          <a:xfrm>
            <a:off x="5420998" y="2618204"/>
            <a:ext cx="5411220" cy="4059202"/>
            <a:chOff x="5420998" y="2618204"/>
            <a:chExt cx="5411220" cy="4059202"/>
          </a:xfrm>
        </p:grpSpPr>
        <p:grpSp>
          <p:nvGrpSpPr>
            <p:cNvPr id="10" name="Group 10"/>
            <p:cNvGrpSpPr/>
            <p:nvPr/>
          </p:nvGrpSpPr>
          <p:grpSpPr>
            <a:xfrm>
              <a:off x="5420998" y="2618204"/>
              <a:ext cx="5411220" cy="4059202"/>
              <a:chOff x="0" y="0"/>
              <a:chExt cx="2215704" cy="1661668"/>
            </a:xfrm>
          </p:grpSpPr>
          <p:sp>
            <p:nvSpPr>
              <p:cNvPr id="11" name="Freeform 11"/>
              <p:cNvSpPr/>
              <p:nvPr/>
            </p:nvSpPr>
            <p:spPr>
              <a:xfrm>
                <a:off x="0" y="0"/>
                <a:ext cx="2215704" cy="1661668"/>
              </a:xfrm>
              <a:custGeom>
                <a:avLst/>
                <a:gdLst/>
                <a:ahLst/>
                <a:cxnLst/>
                <a:rect l="l" t="t" r="r" b="b"/>
                <a:pathLst>
                  <a:path w="2215704" h="1661668">
                    <a:moveTo>
                      <a:pt x="48632" y="0"/>
                    </a:moveTo>
                    <a:lnTo>
                      <a:pt x="2167073" y="0"/>
                    </a:lnTo>
                    <a:cubicBezTo>
                      <a:pt x="2179971" y="0"/>
                      <a:pt x="2192340" y="5124"/>
                      <a:pt x="2201460" y="14244"/>
                    </a:cubicBezTo>
                    <a:cubicBezTo>
                      <a:pt x="2210581" y="23364"/>
                      <a:pt x="2215704" y="35734"/>
                      <a:pt x="2215704" y="48632"/>
                    </a:cubicBezTo>
                    <a:lnTo>
                      <a:pt x="2215704" y="1613036"/>
                    </a:lnTo>
                    <a:cubicBezTo>
                      <a:pt x="2215704" y="1639894"/>
                      <a:pt x="2193931" y="1661668"/>
                      <a:pt x="2167073" y="1661668"/>
                    </a:cubicBezTo>
                    <a:lnTo>
                      <a:pt x="48632" y="1661668"/>
                    </a:lnTo>
                    <a:cubicBezTo>
                      <a:pt x="21773" y="1661668"/>
                      <a:pt x="0" y="1639894"/>
                      <a:pt x="0" y="1613036"/>
                    </a:cubicBezTo>
                    <a:lnTo>
                      <a:pt x="0" y="48632"/>
                    </a:lnTo>
                    <a:cubicBezTo>
                      <a:pt x="0" y="21773"/>
                      <a:pt x="21773" y="0"/>
                      <a:pt x="48632" y="0"/>
                    </a:cubicBezTo>
                    <a:close/>
                  </a:path>
                </a:pathLst>
              </a:custGeom>
              <a:solidFill>
                <a:srgbClr val="CEE7F7"/>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77196" y="3378087"/>
              <a:ext cx="2073403" cy="1405097"/>
            </a:xfrm>
            <a:prstGeom prst="rect">
              <a:avLst/>
            </a:prstGeom>
          </p:spPr>
        </p:pic>
        <p:pic>
          <p:nvPicPr>
            <p:cNvPr id="14" name="Picture 1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709210" y="3342258"/>
              <a:ext cx="1875759" cy="1658133"/>
            </a:xfrm>
            <a:prstGeom prst="rect">
              <a:avLst/>
            </a:prstGeom>
          </p:spPr>
        </p:pic>
        <p:pic>
          <p:nvPicPr>
            <p:cNvPr id="15" name="Picture 15"/>
            <p:cNvPicPr>
              <a:picLocks noChangeAspect="1"/>
            </p:cNvPicPr>
            <p:nvPr/>
          </p:nvPicPr>
          <p:blipFill>
            <a:blip r:embed="rId9"/>
            <a:srcRect/>
            <a:stretch>
              <a:fillRect/>
            </a:stretch>
          </p:blipFill>
          <p:spPr>
            <a:xfrm>
              <a:off x="6953197" y="4288069"/>
              <a:ext cx="2266442" cy="2177295"/>
            </a:xfrm>
            <a:prstGeom prst="rect">
              <a:avLst/>
            </a:prstGeom>
          </p:spPr>
        </p:pic>
        <p:sp>
          <p:nvSpPr>
            <p:cNvPr id="18" name="TextBox 18"/>
            <p:cNvSpPr txBox="1"/>
            <p:nvPr/>
          </p:nvSpPr>
          <p:spPr>
            <a:xfrm>
              <a:off x="5668248" y="2752287"/>
              <a:ext cx="4916721" cy="410369"/>
            </a:xfrm>
            <a:prstGeom prst="rect">
              <a:avLst/>
            </a:prstGeom>
          </p:spPr>
          <p:txBody>
            <a:bodyPr lIns="0" tIns="0" rIns="0" bIns="0" rtlCol="0" anchor="t">
              <a:spAutoFit/>
            </a:bodyPr>
            <a:lstStyle/>
            <a:p>
              <a:pPr algn="ctr">
                <a:lnSpc>
                  <a:spcPts val="3151"/>
                </a:lnSpc>
              </a:pPr>
              <a:r>
                <a:rPr lang="en-US" sz="2300" b="1">
                  <a:solidFill>
                    <a:srgbClr val="000000"/>
                  </a:solidFill>
                  <a:latin typeface="Arial" pitchFamily="34" charset="0"/>
                </a:rPr>
                <a:t>70% khối lượng của cơ thể là nước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1" y="1566221"/>
            <a:ext cx="10852701" cy="1028700"/>
            <a:chOff x="0" y="1"/>
            <a:chExt cx="21711055"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2202928" y="195793"/>
              <a:ext cx="19508127" cy="1615444"/>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Nước là môi trường và nguyên liệu cho quá trình trao đổi chất, chuyển hóa năng lượng của tế bào và cơ thể.</a:t>
              </a:r>
            </a:p>
          </p:txBody>
        </p:sp>
      </p:grpSp>
      <p:sp>
        <p:nvSpPr>
          <p:cNvPr id="9" name="TextBox 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0" name="TextBox 10"/>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pic>
        <p:nvPicPr>
          <p:cNvPr id="11" name="Picture 11"/>
          <p:cNvPicPr>
            <a:picLocks noChangeAspect="1"/>
          </p:cNvPicPr>
          <p:nvPr/>
        </p:nvPicPr>
        <p:blipFill>
          <a:blip r:embed="rId4"/>
          <a:srcRect/>
          <a:stretch>
            <a:fillRect/>
          </a:stretch>
        </p:blipFill>
        <p:spPr>
          <a:xfrm>
            <a:off x="1786799" y="2618204"/>
            <a:ext cx="3312460" cy="4059202"/>
          </a:xfrm>
          <a:prstGeom prst="rect">
            <a:avLst/>
          </a:prstGeom>
        </p:spPr>
      </p:pic>
      <p:grpSp>
        <p:nvGrpSpPr>
          <p:cNvPr id="19" name="Group 18"/>
          <p:cNvGrpSpPr/>
          <p:nvPr/>
        </p:nvGrpSpPr>
        <p:grpSpPr>
          <a:xfrm>
            <a:off x="5420998" y="2618204"/>
            <a:ext cx="5411220" cy="4059202"/>
            <a:chOff x="5420998" y="2618204"/>
            <a:chExt cx="5411220" cy="4059202"/>
          </a:xfrm>
        </p:grpSpPr>
        <p:grpSp>
          <p:nvGrpSpPr>
            <p:cNvPr id="12" name="Group 12"/>
            <p:cNvGrpSpPr/>
            <p:nvPr/>
          </p:nvGrpSpPr>
          <p:grpSpPr>
            <a:xfrm>
              <a:off x="5420998" y="2618204"/>
              <a:ext cx="5411220" cy="4059202"/>
              <a:chOff x="0" y="0"/>
              <a:chExt cx="2215704" cy="1661668"/>
            </a:xfrm>
          </p:grpSpPr>
          <p:sp>
            <p:nvSpPr>
              <p:cNvPr id="13" name="Freeform 13"/>
              <p:cNvSpPr/>
              <p:nvPr/>
            </p:nvSpPr>
            <p:spPr>
              <a:xfrm>
                <a:off x="0" y="0"/>
                <a:ext cx="2215704" cy="1661668"/>
              </a:xfrm>
              <a:custGeom>
                <a:avLst/>
                <a:gdLst/>
                <a:ahLst/>
                <a:cxnLst/>
                <a:rect l="l" t="t" r="r" b="b"/>
                <a:pathLst>
                  <a:path w="2215704" h="1661668">
                    <a:moveTo>
                      <a:pt x="48632" y="0"/>
                    </a:moveTo>
                    <a:lnTo>
                      <a:pt x="2167073" y="0"/>
                    </a:lnTo>
                    <a:cubicBezTo>
                      <a:pt x="2179971" y="0"/>
                      <a:pt x="2192340" y="5124"/>
                      <a:pt x="2201460" y="14244"/>
                    </a:cubicBezTo>
                    <a:cubicBezTo>
                      <a:pt x="2210581" y="23364"/>
                      <a:pt x="2215704" y="35734"/>
                      <a:pt x="2215704" y="48632"/>
                    </a:cubicBezTo>
                    <a:lnTo>
                      <a:pt x="2215704" y="1613036"/>
                    </a:lnTo>
                    <a:cubicBezTo>
                      <a:pt x="2215704" y="1639894"/>
                      <a:pt x="2193931" y="1661668"/>
                      <a:pt x="2167073" y="1661668"/>
                    </a:cubicBezTo>
                    <a:lnTo>
                      <a:pt x="48632" y="1661668"/>
                    </a:lnTo>
                    <a:cubicBezTo>
                      <a:pt x="21773" y="1661668"/>
                      <a:pt x="0" y="1639894"/>
                      <a:pt x="0" y="1613036"/>
                    </a:cubicBezTo>
                    <a:lnTo>
                      <a:pt x="0" y="48632"/>
                    </a:lnTo>
                    <a:cubicBezTo>
                      <a:pt x="0" y="21773"/>
                      <a:pt x="21773" y="0"/>
                      <a:pt x="48632" y="0"/>
                    </a:cubicBezTo>
                    <a:close/>
                  </a:path>
                </a:pathLst>
              </a:custGeom>
              <a:solidFill>
                <a:srgbClr val="CEE7F7"/>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pic>
          <p:nvPicPr>
            <p:cNvPr id="15"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77196" y="3378087"/>
              <a:ext cx="2073403" cy="1405097"/>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709210" y="3342258"/>
              <a:ext cx="1875759" cy="1658133"/>
            </a:xfrm>
            <a:prstGeom prst="rect">
              <a:avLst/>
            </a:prstGeom>
          </p:spPr>
        </p:pic>
        <p:sp>
          <p:nvSpPr>
            <p:cNvPr id="17" name="TextBox 17"/>
            <p:cNvSpPr txBox="1"/>
            <p:nvPr/>
          </p:nvSpPr>
          <p:spPr>
            <a:xfrm>
              <a:off x="5668248" y="2752287"/>
              <a:ext cx="4916721" cy="374911"/>
            </a:xfrm>
            <a:prstGeom prst="rect">
              <a:avLst/>
            </a:prstGeom>
          </p:spPr>
          <p:txBody>
            <a:bodyPr lIns="0" tIns="0" rIns="0" bIns="0" rtlCol="0" anchor="t">
              <a:spAutoFit/>
            </a:bodyPr>
            <a:lstStyle/>
            <a:p>
              <a:pPr algn="ctr">
                <a:lnSpc>
                  <a:spcPts val="3151"/>
                </a:lnSpc>
              </a:pPr>
              <a:r>
                <a:rPr lang="en-US" sz="2300" b="1">
                  <a:solidFill>
                    <a:srgbClr val="000000"/>
                  </a:solidFill>
                  <a:latin typeface="Arial" pitchFamily="34" charset="0"/>
                </a:rPr>
                <a:t>70% khối lượng của cơ thể là nước</a:t>
              </a:r>
            </a:p>
          </p:txBody>
        </p:sp>
        <p:pic>
          <p:nvPicPr>
            <p:cNvPr id="18" name="Picture 18"/>
            <p:cNvPicPr>
              <a:picLocks noChangeAspect="1"/>
            </p:cNvPicPr>
            <p:nvPr/>
          </p:nvPicPr>
          <p:blipFill>
            <a:blip r:embed="rId9"/>
            <a:srcRect/>
            <a:stretch>
              <a:fillRect/>
            </a:stretch>
          </p:blipFill>
          <p:spPr>
            <a:xfrm>
              <a:off x="6953197" y="4288069"/>
              <a:ext cx="2266442" cy="2177295"/>
            </a:xfrm>
            <a:prstGeom prst="rect">
              <a:avLst/>
            </a:prstGeom>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1" y="1566221"/>
            <a:ext cx="10852701" cy="1028700"/>
            <a:chOff x="0" y="1"/>
            <a:chExt cx="21711055"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202928" y="195793"/>
              <a:ext cx="19508127"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là dung môi vận chuyển các chất dinh dưỡng, chất thải trong tế bào và mô</a:t>
              </a:r>
            </a:p>
          </p:txBody>
        </p:sp>
      </p:grpSp>
      <p:pic>
        <p:nvPicPr>
          <p:cNvPr id="9" name="Picture 9"/>
          <p:cNvPicPr>
            <a:picLocks noChangeAspect="1"/>
          </p:cNvPicPr>
          <p:nvPr/>
        </p:nvPicPr>
        <p:blipFill>
          <a:blip r:embed="rId4"/>
          <a:srcRect t="12318"/>
          <a:stretch>
            <a:fillRect/>
          </a:stretch>
        </p:blipFill>
        <p:spPr>
          <a:xfrm>
            <a:off x="685622" y="2937820"/>
            <a:ext cx="5039695" cy="3764073"/>
          </a:xfrm>
          <a:prstGeom prst="rect">
            <a:avLst/>
          </a:prstGeom>
        </p:spPr>
      </p:pic>
      <p:pic>
        <p:nvPicPr>
          <p:cNvPr id="10" name="Picture 10"/>
          <p:cNvPicPr>
            <a:picLocks noChangeAspect="1"/>
          </p:cNvPicPr>
          <p:nvPr/>
        </p:nvPicPr>
        <p:blipFill>
          <a:blip r:embed="rId5"/>
          <a:srcRect t="6842" b="6842"/>
          <a:stretch>
            <a:fillRect/>
          </a:stretch>
        </p:blipFill>
        <p:spPr>
          <a:xfrm>
            <a:off x="5725317" y="2937820"/>
            <a:ext cx="5813006" cy="3764073"/>
          </a:xfrm>
          <a:prstGeom prst="rect">
            <a:avLst/>
          </a:prstGeom>
        </p:spPr>
      </p:pic>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2" name="TextBox 12"/>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1" y="1566221"/>
            <a:ext cx="10852701" cy="1028700"/>
            <a:chOff x="0" y="1"/>
            <a:chExt cx="21711055"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2202928" y="608543"/>
              <a:ext cx="19508127"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Nước giúp duy trì nhiệt độ bình thường của cơ thể.</a:t>
              </a:r>
            </a:p>
          </p:txBody>
        </p:sp>
      </p:grpSp>
      <p:pic>
        <p:nvPicPr>
          <p:cNvPr id="9" name="Picture 9"/>
          <p:cNvPicPr>
            <a:picLocks noChangeAspect="1"/>
          </p:cNvPicPr>
          <p:nvPr/>
        </p:nvPicPr>
        <p:blipFill>
          <a:blip r:embed="rId4"/>
          <a:srcRect t="12318"/>
          <a:stretch>
            <a:fillRect/>
          </a:stretch>
        </p:blipFill>
        <p:spPr>
          <a:xfrm>
            <a:off x="685622" y="2937820"/>
            <a:ext cx="5039695" cy="3764073"/>
          </a:xfrm>
          <a:prstGeom prst="rect">
            <a:avLst/>
          </a:prstGeom>
        </p:spPr>
      </p:pic>
      <p:pic>
        <p:nvPicPr>
          <p:cNvPr id="10" name="Picture 10"/>
          <p:cNvPicPr>
            <a:picLocks noChangeAspect="1"/>
          </p:cNvPicPr>
          <p:nvPr/>
        </p:nvPicPr>
        <p:blipFill>
          <a:blip r:embed="rId5"/>
          <a:srcRect t="6842" b="6842"/>
          <a:stretch>
            <a:fillRect/>
          </a:stretch>
        </p:blipFill>
        <p:spPr>
          <a:xfrm>
            <a:off x="5725317" y="2937820"/>
            <a:ext cx="5813006" cy="3764073"/>
          </a:xfrm>
          <a:prstGeom prst="rect">
            <a:avLst/>
          </a:prstGeom>
        </p:spPr>
      </p:pic>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2" name="TextBox 12"/>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grpSp>
        <p:nvGrpSpPr>
          <p:cNvPr id="4" name="Group 4"/>
          <p:cNvGrpSpPr/>
          <p:nvPr/>
        </p:nvGrpSpPr>
        <p:grpSpPr>
          <a:xfrm>
            <a:off x="685621" y="1566221"/>
            <a:ext cx="10852701" cy="1028700"/>
            <a:chOff x="0" y="1"/>
            <a:chExt cx="21711055" cy="2057400"/>
          </a:xfrm>
        </p:grpSpPr>
        <p:grpSp>
          <p:nvGrpSpPr>
            <p:cNvPr id="5" name="Group 5"/>
            <p:cNvGrpSpPr/>
            <p:nvPr/>
          </p:nvGrpSpPr>
          <p:grpSpPr>
            <a:xfrm rot="5400000">
              <a:off x="-128587" y="128588"/>
              <a:ext cx="2057400" cy="1800225"/>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7" name="TextBox 7"/>
              <p:cNvSpPr txBox="1"/>
              <p:nvPr/>
            </p:nvSpPr>
            <p:spPr>
              <a:xfrm>
                <a:off x="127000" y="292100"/>
                <a:ext cx="558800" cy="3683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2202928" y="608543"/>
              <a:ext cx="19508127"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Sự phân bố của sinh vật trên Trái Đất phụ thuộc vào nguồn nước.</a:t>
              </a:r>
            </a:p>
          </p:txBody>
        </p:sp>
      </p:grpSp>
      <p:sp>
        <p:nvSpPr>
          <p:cNvPr id="9" name="TextBox 9"/>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10" name="TextBox 10"/>
          <p:cNvSpPr txBox="1"/>
          <p:nvPr/>
        </p:nvSpPr>
        <p:spPr>
          <a:xfrm>
            <a:off x="685621" y="988370"/>
            <a:ext cx="6111375"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2. Vai trò của nước đối với cơ thể sinh vật</a:t>
            </a:r>
          </a:p>
        </p:txBody>
      </p:sp>
      <p:grpSp>
        <p:nvGrpSpPr>
          <p:cNvPr id="11" name="Group 11"/>
          <p:cNvGrpSpPr/>
          <p:nvPr/>
        </p:nvGrpSpPr>
        <p:grpSpPr>
          <a:xfrm>
            <a:off x="685621" y="2798121"/>
            <a:ext cx="5408791" cy="3903071"/>
            <a:chOff x="0" y="0"/>
            <a:chExt cx="10820400" cy="7806143"/>
          </a:xfrm>
        </p:grpSpPr>
        <p:pic>
          <p:nvPicPr>
            <p:cNvPr id="12" name="Picture 12"/>
            <p:cNvPicPr>
              <a:picLocks noChangeAspect="1"/>
            </p:cNvPicPr>
            <p:nvPr/>
          </p:nvPicPr>
          <p:blipFill>
            <a:blip r:embed="rId4"/>
            <a:srcRect t="2842" b="2842"/>
            <a:stretch>
              <a:fillRect/>
            </a:stretch>
          </p:blipFill>
          <p:spPr>
            <a:xfrm>
              <a:off x="0" y="0"/>
              <a:ext cx="10820400" cy="6748160"/>
            </a:xfrm>
            <a:prstGeom prst="rect">
              <a:avLst/>
            </a:prstGeom>
          </p:spPr>
        </p:pic>
        <p:sp>
          <p:nvSpPr>
            <p:cNvPr id="13" name="TextBox 13"/>
            <p:cNvSpPr txBox="1"/>
            <p:nvPr/>
          </p:nvSpPr>
          <p:spPr>
            <a:xfrm>
              <a:off x="931169" y="7037085"/>
              <a:ext cx="8958065" cy="769058"/>
            </a:xfrm>
            <a:prstGeom prst="rect">
              <a:avLst/>
            </a:prstGeom>
          </p:spPr>
          <p:txBody>
            <a:bodyPr lIns="0" tIns="0" rIns="0" bIns="0" rtlCol="0" anchor="t">
              <a:spAutoFit/>
            </a:bodyPr>
            <a:lstStyle/>
            <a:p>
              <a:pPr algn="ctr">
                <a:lnSpc>
                  <a:spcPts val="3266"/>
                </a:lnSpc>
              </a:pPr>
              <a:r>
                <a:rPr lang="en-US" sz="2300" b="1">
                  <a:solidFill>
                    <a:srgbClr val="000000"/>
                  </a:solidFill>
                  <a:latin typeface="Arial" pitchFamily="34" charset="0"/>
                </a:rPr>
                <a:t>Nơi có nước - sinh vật đa dạng</a:t>
              </a:r>
            </a:p>
          </p:txBody>
        </p:sp>
      </p:grpSp>
      <p:grpSp>
        <p:nvGrpSpPr>
          <p:cNvPr id="14" name="Group 14"/>
          <p:cNvGrpSpPr/>
          <p:nvPr/>
        </p:nvGrpSpPr>
        <p:grpSpPr>
          <a:xfrm>
            <a:off x="6264731" y="2772721"/>
            <a:ext cx="5309300" cy="3928471"/>
            <a:chOff x="0" y="0"/>
            <a:chExt cx="10621367" cy="7856943"/>
          </a:xfrm>
        </p:grpSpPr>
        <p:pic>
          <p:nvPicPr>
            <p:cNvPr id="15" name="Picture 15"/>
            <p:cNvPicPr>
              <a:picLocks noChangeAspect="1"/>
            </p:cNvPicPr>
            <p:nvPr/>
          </p:nvPicPr>
          <p:blipFill>
            <a:blip r:embed="rId5"/>
            <a:srcRect t="644" b="644"/>
            <a:stretch>
              <a:fillRect/>
            </a:stretch>
          </p:blipFill>
          <p:spPr>
            <a:xfrm>
              <a:off x="141691" y="0"/>
              <a:ext cx="10337985" cy="6798960"/>
            </a:xfrm>
            <a:prstGeom prst="rect">
              <a:avLst/>
            </a:prstGeom>
          </p:spPr>
        </p:pic>
        <p:sp>
          <p:nvSpPr>
            <p:cNvPr id="16" name="TextBox 16"/>
            <p:cNvSpPr txBox="1"/>
            <p:nvPr/>
          </p:nvSpPr>
          <p:spPr>
            <a:xfrm>
              <a:off x="0" y="7087885"/>
              <a:ext cx="10621367" cy="769058"/>
            </a:xfrm>
            <a:prstGeom prst="rect">
              <a:avLst/>
            </a:prstGeom>
          </p:spPr>
          <p:txBody>
            <a:bodyPr lIns="0" tIns="0" rIns="0" bIns="0" rtlCol="0" anchor="t">
              <a:spAutoFit/>
            </a:bodyPr>
            <a:lstStyle/>
            <a:p>
              <a:pPr algn="ctr">
                <a:lnSpc>
                  <a:spcPts val="3266"/>
                </a:lnSpc>
              </a:pPr>
              <a:r>
                <a:rPr lang="en-US" sz="2300" b="1">
                  <a:solidFill>
                    <a:srgbClr val="000000"/>
                  </a:solidFill>
                  <a:latin typeface="Arial" pitchFamily="34" charset="0"/>
                </a:rPr>
                <a:t>Nơi thiếu nước - sinh vật nghèo nàn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53007" y="197523"/>
            <a:ext cx="9247420" cy="630128"/>
          </a:xfrm>
          <a:prstGeom prst="rect">
            <a:avLst/>
          </a:prstGeom>
          <a:solidFill>
            <a:srgbClr val="99B951"/>
          </a:solidFill>
        </p:spPr>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4" name="TextBox 4"/>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sp>
        <p:nvSpPr>
          <p:cNvPr id="5" name="TextBox 5"/>
          <p:cNvSpPr txBox="1"/>
          <p:nvPr/>
        </p:nvSpPr>
        <p:spPr>
          <a:xfrm>
            <a:off x="685621" y="988370"/>
            <a:ext cx="611137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2. Vai trò của nước đối với cơ thể sinh vật</a:t>
            </a:r>
          </a:p>
        </p:txBody>
      </p:sp>
      <p:grpSp>
        <p:nvGrpSpPr>
          <p:cNvPr id="6" name="Group 6"/>
          <p:cNvGrpSpPr/>
          <p:nvPr/>
        </p:nvGrpSpPr>
        <p:grpSpPr>
          <a:xfrm>
            <a:off x="685622" y="1729204"/>
            <a:ext cx="10817582" cy="3594237"/>
            <a:chOff x="0" y="0"/>
            <a:chExt cx="21640800" cy="7188474"/>
          </a:xfrm>
        </p:grpSpPr>
        <p:grpSp>
          <p:nvGrpSpPr>
            <p:cNvPr id="7" name="Group 7"/>
            <p:cNvGrpSpPr/>
            <p:nvPr/>
          </p:nvGrpSpPr>
          <p:grpSpPr>
            <a:xfrm>
              <a:off x="0" y="454737"/>
              <a:ext cx="21640800" cy="6733737"/>
              <a:chOff x="0" y="0"/>
              <a:chExt cx="4274726" cy="1330121"/>
            </a:xfrm>
          </p:grpSpPr>
          <p:sp>
            <p:nvSpPr>
              <p:cNvPr id="8" name="Freeform 8"/>
              <p:cNvSpPr/>
              <p:nvPr/>
            </p:nvSpPr>
            <p:spPr>
              <a:xfrm>
                <a:off x="0" y="0"/>
                <a:ext cx="4274726" cy="1330121"/>
              </a:xfrm>
              <a:custGeom>
                <a:avLst/>
                <a:gdLst/>
                <a:ahLst/>
                <a:cxnLst/>
                <a:rect l="l" t="t" r="r" b="b"/>
                <a:pathLst>
                  <a:path w="4274726" h="1330121">
                    <a:moveTo>
                      <a:pt x="23850" y="0"/>
                    </a:moveTo>
                    <a:lnTo>
                      <a:pt x="4250876" y="0"/>
                    </a:lnTo>
                    <a:cubicBezTo>
                      <a:pt x="4257201" y="0"/>
                      <a:pt x="4263268" y="2513"/>
                      <a:pt x="4267741" y="6985"/>
                    </a:cubicBezTo>
                    <a:cubicBezTo>
                      <a:pt x="4272213" y="11458"/>
                      <a:pt x="4274726" y="17524"/>
                      <a:pt x="4274726" y="23850"/>
                    </a:cubicBezTo>
                    <a:lnTo>
                      <a:pt x="4274726" y="1306271"/>
                    </a:lnTo>
                    <a:cubicBezTo>
                      <a:pt x="4274726" y="1312597"/>
                      <a:pt x="4272213" y="1318663"/>
                      <a:pt x="4267741" y="1323136"/>
                    </a:cubicBezTo>
                    <a:cubicBezTo>
                      <a:pt x="4263268" y="1327608"/>
                      <a:pt x="4257201" y="1330121"/>
                      <a:pt x="4250876" y="1330121"/>
                    </a:cubicBezTo>
                    <a:lnTo>
                      <a:pt x="23850" y="1330121"/>
                    </a:lnTo>
                    <a:cubicBezTo>
                      <a:pt x="17524" y="1330121"/>
                      <a:pt x="11458" y="1327608"/>
                      <a:pt x="6985" y="1323136"/>
                    </a:cubicBezTo>
                    <a:cubicBezTo>
                      <a:pt x="2513" y="1318663"/>
                      <a:pt x="0" y="1312597"/>
                      <a:pt x="0" y="1306271"/>
                    </a:cubicBezTo>
                    <a:lnTo>
                      <a:pt x="0" y="23850"/>
                    </a:lnTo>
                    <a:cubicBezTo>
                      <a:pt x="0" y="17524"/>
                      <a:pt x="2513" y="11458"/>
                      <a:pt x="6985" y="6985"/>
                    </a:cubicBezTo>
                    <a:cubicBezTo>
                      <a:pt x="11458" y="2513"/>
                      <a:pt x="17524" y="0"/>
                      <a:pt x="23850" y="0"/>
                    </a:cubicBezTo>
                    <a:close/>
                  </a:path>
                </a:pathLst>
              </a:custGeom>
              <a:solidFill>
                <a:srgbClr val="E01E37">
                  <a:alpha val="60000"/>
                </a:srgbClr>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just">
                  <a:lnSpc>
                    <a:spcPct val="120000"/>
                  </a:lnSpc>
                  <a:spcBef>
                    <a:spcPct val="0"/>
                  </a:spcBef>
                </a:pPr>
                <a:endParaRPr b="1">
                  <a:latin typeface="Arial" pitchFamily="34" charset="0"/>
                </a:endParaRPr>
              </a:p>
            </p:txBody>
          </p:sp>
        </p:grpSp>
        <p:grpSp>
          <p:nvGrpSpPr>
            <p:cNvPr id="10" name="Group 10"/>
            <p:cNvGrpSpPr/>
            <p:nvPr/>
          </p:nvGrpSpPr>
          <p:grpSpPr>
            <a:xfrm>
              <a:off x="310721" y="0"/>
              <a:ext cx="4525917" cy="1608845"/>
              <a:chOff x="0" y="0"/>
              <a:chExt cx="1703810" cy="605660"/>
            </a:xfrm>
          </p:grpSpPr>
          <p:sp>
            <p:nvSpPr>
              <p:cNvPr id="11" name="Freeform 11"/>
              <p:cNvSpPr/>
              <p:nvPr/>
            </p:nvSpPr>
            <p:spPr>
              <a:xfrm>
                <a:off x="0" y="0"/>
                <a:ext cx="1703810" cy="605660"/>
              </a:xfrm>
              <a:custGeom>
                <a:avLst/>
                <a:gdLst/>
                <a:ahLst/>
                <a:cxnLst/>
                <a:rect l="l" t="t" r="r" b="b"/>
                <a:pathLst>
                  <a:path w="1703810" h="605660">
                    <a:moveTo>
                      <a:pt x="568244" y="19070"/>
                    </a:moveTo>
                    <a:cubicBezTo>
                      <a:pt x="655312" y="7556"/>
                      <a:pt x="754899" y="0"/>
                      <a:pt x="852364" y="0"/>
                    </a:cubicBezTo>
                    <a:cubicBezTo>
                      <a:pt x="949832" y="0"/>
                      <a:pt x="1043620" y="6476"/>
                      <a:pt x="1130049" y="17990"/>
                    </a:cubicBezTo>
                    <a:cubicBezTo>
                      <a:pt x="1131890" y="18350"/>
                      <a:pt x="1133728" y="18350"/>
                      <a:pt x="1135566" y="18710"/>
                    </a:cubicBezTo>
                    <a:cubicBezTo>
                      <a:pt x="1460146" y="64765"/>
                      <a:pt x="1699213" y="186379"/>
                      <a:pt x="1703810" y="323901"/>
                    </a:cubicBezTo>
                    <a:lnTo>
                      <a:pt x="1703810" y="605660"/>
                    </a:lnTo>
                    <a:lnTo>
                      <a:pt x="0" y="605660"/>
                    </a:lnTo>
                    <a:lnTo>
                      <a:pt x="0" y="324110"/>
                    </a:lnTo>
                    <a:cubicBezTo>
                      <a:pt x="4597" y="185660"/>
                      <a:pt x="239986" y="64045"/>
                      <a:pt x="568244" y="19070"/>
                    </a:cubicBezTo>
                    <a:close/>
                  </a:path>
                </a:pathLst>
              </a:custGeom>
              <a:solidFill>
                <a:srgbClr val="C01E27"/>
              </a:solidFill>
            </p:spPr>
          </p:sp>
          <p:sp>
            <p:nvSpPr>
              <p:cNvPr id="12" name="TextBox 12"/>
              <p:cNvSpPr txBox="1"/>
              <p:nvPr/>
            </p:nvSpPr>
            <p:spPr>
              <a:xfrm>
                <a:off x="0" y="88900"/>
                <a:ext cx="660400" cy="723900"/>
              </a:xfrm>
              <a:prstGeom prst="rect">
                <a:avLst/>
              </a:prstGeom>
            </p:spPr>
            <p:txBody>
              <a:bodyPr lIns="50800" tIns="50800" rIns="50800" bIns="50800" rtlCol="0" anchor="ctr"/>
              <a:lstStyle/>
              <a:p>
                <a:pPr algn="just">
                  <a:lnSpc>
                    <a:spcPct val="120000"/>
                  </a:lnSpc>
                  <a:spcBef>
                    <a:spcPct val="0"/>
                  </a:spcBef>
                </a:pPr>
                <a:endParaRPr b="1">
                  <a:latin typeface="Arial" pitchFamily="34" charset="0"/>
                </a:endParaRPr>
              </a:p>
            </p:txBody>
          </p:sp>
        </p:grpSp>
        <p:sp>
          <p:nvSpPr>
            <p:cNvPr id="13" name="AutoShape 13"/>
            <p:cNvSpPr/>
            <p:nvPr/>
          </p:nvSpPr>
          <p:spPr>
            <a:xfrm>
              <a:off x="310721" y="1481845"/>
              <a:ext cx="21019405" cy="0"/>
            </a:xfrm>
            <a:prstGeom prst="line">
              <a:avLst/>
            </a:prstGeom>
            <a:ln w="127000" cap="flat">
              <a:solidFill>
                <a:srgbClr val="BC1823"/>
              </a:solidFill>
              <a:prstDash val="solid"/>
              <a:headEnd type="none" w="sm" len="sm"/>
              <a:tailEnd type="none" w="sm" len="sm"/>
            </a:ln>
          </p:spPr>
        </p:sp>
        <p:grpSp>
          <p:nvGrpSpPr>
            <p:cNvPr id="14" name="Group 14"/>
            <p:cNvGrpSpPr/>
            <p:nvPr/>
          </p:nvGrpSpPr>
          <p:grpSpPr>
            <a:xfrm>
              <a:off x="310721" y="1608845"/>
              <a:ext cx="21019405" cy="4854108"/>
              <a:chOff x="0" y="0"/>
              <a:chExt cx="4151981" cy="958836"/>
            </a:xfrm>
          </p:grpSpPr>
          <p:sp>
            <p:nvSpPr>
              <p:cNvPr id="15" name="Freeform 15"/>
              <p:cNvSpPr/>
              <p:nvPr/>
            </p:nvSpPr>
            <p:spPr>
              <a:xfrm>
                <a:off x="0" y="0"/>
                <a:ext cx="4151981" cy="958836"/>
              </a:xfrm>
              <a:custGeom>
                <a:avLst/>
                <a:gdLst/>
                <a:ahLst/>
                <a:cxnLst/>
                <a:rect l="l" t="t" r="r" b="b"/>
                <a:pathLst>
                  <a:path w="4151981" h="958836">
                    <a:moveTo>
                      <a:pt x="0" y="0"/>
                    </a:moveTo>
                    <a:lnTo>
                      <a:pt x="4151981" y="0"/>
                    </a:lnTo>
                    <a:lnTo>
                      <a:pt x="4151981" y="958836"/>
                    </a:lnTo>
                    <a:lnTo>
                      <a:pt x="0" y="958836"/>
                    </a:lnTo>
                    <a:close/>
                  </a:path>
                </a:pathLst>
              </a:custGeom>
              <a:solidFill>
                <a:srgbClr val="FFFFFF"/>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algn="just">
                  <a:lnSpc>
                    <a:spcPct val="120000"/>
                  </a:lnSpc>
                  <a:spcBef>
                    <a:spcPct val="0"/>
                  </a:spcBef>
                </a:pPr>
                <a:endParaRPr b="1">
                  <a:latin typeface="Arial" pitchFamily="34" charset="0"/>
                </a:endParaRPr>
              </a:p>
            </p:txBody>
          </p:sp>
        </p:grpSp>
        <p:sp>
          <p:nvSpPr>
            <p:cNvPr id="17" name="TextBox 17"/>
            <p:cNvSpPr txBox="1"/>
            <p:nvPr/>
          </p:nvSpPr>
          <p:spPr>
            <a:xfrm>
              <a:off x="1045414" y="426162"/>
              <a:ext cx="3056532" cy="849464"/>
            </a:xfrm>
            <a:prstGeom prst="rect">
              <a:avLst/>
            </a:prstGeom>
          </p:spPr>
          <p:txBody>
            <a:bodyPr lIns="0" tIns="0" rIns="0" bIns="0" rtlCol="0" anchor="t">
              <a:spAutoFit/>
            </a:bodyPr>
            <a:lstStyle/>
            <a:p>
              <a:pPr algn="just">
                <a:lnSpc>
                  <a:spcPct val="120000"/>
                </a:lnSpc>
              </a:pPr>
              <a:r>
                <a:rPr lang="en-US" sz="2300" b="1">
                  <a:solidFill>
                    <a:srgbClr val="FFFFFF"/>
                  </a:solidFill>
                  <a:latin typeface="Arial" pitchFamily="34" charset="0"/>
                </a:rPr>
                <a:t>Em có biết</a:t>
              </a:r>
            </a:p>
          </p:txBody>
        </p:sp>
        <p:sp>
          <p:nvSpPr>
            <p:cNvPr id="18" name="TextBox 18"/>
            <p:cNvSpPr txBox="1"/>
            <p:nvPr/>
          </p:nvSpPr>
          <p:spPr>
            <a:xfrm>
              <a:off x="1000973" y="1948570"/>
              <a:ext cx="19638853" cy="4231928"/>
            </a:xfrm>
            <a:prstGeom prst="rect">
              <a:avLst/>
            </a:prstGeom>
          </p:spPr>
          <p:txBody>
            <a:bodyPr lIns="0" tIns="0" rIns="0" bIns="0" rtlCol="0" anchor="t">
              <a:spAutoFit/>
            </a:bodyPr>
            <a:lstStyle/>
            <a:p>
              <a:pPr algn="just">
                <a:lnSpc>
                  <a:spcPct val="120000"/>
                </a:lnSpc>
              </a:pPr>
              <a:r>
                <a:rPr lang="en-US" sz="2300" b="1">
                  <a:solidFill>
                    <a:srgbClr val="000000"/>
                  </a:solidFill>
                  <a:latin typeface="Arial" pitchFamily="34" charset="0"/>
                </a:rPr>
                <a:t>Sinh vật không thể sống nếu thiếu nước. Nếu mất đi 10% lượng nước thì hoạt động trao đổi chất sẽ bị rối loạn và nếu mất 21% lượng nước sẽ dẫn đến tử vong.</a:t>
              </a:r>
            </a:p>
            <a:p>
              <a:pPr algn="just">
                <a:lnSpc>
                  <a:spcPct val="120000"/>
                </a:lnSpc>
                <a:spcBef>
                  <a:spcPct val="0"/>
                </a:spcBef>
              </a:pPr>
              <a:r>
                <a:rPr lang="en-US" sz="2300" b="1">
                  <a:solidFill>
                    <a:srgbClr val="000000"/>
                  </a:solidFill>
                  <a:latin typeface="Arial" pitchFamily="34" charset="0"/>
                </a:rPr>
                <a:t>Do đó sinh vật luôn cần phải được cung cấp đủ lượng nước cần thiết để đảm bảo hoạt động ổn định của cơ thể.</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85799"/>
            <a:ext cx="10710420" cy="1992919"/>
            <a:chOff x="1" y="-1"/>
            <a:chExt cx="21426420" cy="3985837"/>
          </a:xfrm>
        </p:grpSpPr>
        <p:grpSp>
          <p:nvGrpSpPr>
            <p:cNvPr id="3" name="Group 3"/>
            <p:cNvGrpSpPr/>
            <p:nvPr/>
          </p:nvGrpSpPr>
          <p:grpSpPr>
            <a:xfrm rot="-5400000">
              <a:off x="8720292" y="-8720292"/>
              <a:ext cx="3985837" cy="21426420"/>
              <a:chOff x="0" y="0"/>
              <a:chExt cx="787326" cy="4232379"/>
            </a:xfrm>
          </p:grpSpPr>
          <p:sp>
            <p:nvSpPr>
              <p:cNvPr id="4" name="Freeform 4"/>
              <p:cNvSpPr/>
              <p:nvPr/>
            </p:nvSpPr>
            <p:spPr>
              <a:xfrm>
                <a:off x="0" y="0"/>
                <a:ext cx="787326" cy="4232379"/>
              </a:xfrm>
              <a:custGeom>
                <a:avLst/>
                <a:gdLst/>
                <a:ahLst/>
                <a:cxnLst/>
                <a:rect l="l" t="t" r="r" b="b"/>
                <a:pathLst>
                  <a:path w="787326" h="4232379">
                    <a:moveTo>
                      <a:pt x="262584" y="4213310"/>
                    </a:moveTo>
                    <a:cubicBezTo>
                      <a:pt x="302948" y="4224824"/>
                      <a:pt x="348837" y="4232379"/>
                      <a:pt x="393875" y="4232379"/>
                    </a:cubicBezTo>
                    <a:cubicBezTo>
                      <a:pt x="438914" y="4232379"/>
                      <a:pt x="482254" y="4225903"/>
                      <a:pt x="522192" y="4214388"/>
                    </a:cubicBezTo>
                    <a:cubicBezTo>
                      <a:pt x="523043" y="4214029"/>
                      <a:pt x="523893" y="4214029"/>
                      <a:pt x="524742" y="4213670"/>
                    </a:cubicBezTo>
                    <a:cubicBezTo>
                      <a:pt x="674729" y="4167614"/>
                      <a:pt x="785201" y="4046001"/>
                      <a:pt x="787326" y="3827919"/>
                    </a:cubicBezTo>
                    <a:lnTo>
                      <a:pt x="787326" y="0"/>
                    </a:lnTo>
                    <a:lnTo>
                      <a:pt x="0" y="0"/>
                    </a:lnTo>
                    <a:lnTo>
                      <a:pt x="0" y="3825078"/>
                    </a:lnTo>
                    <a:cubicBezTo>
                      <a:pt x="2124" y="4046719"/>
                      <a:pt x="110897" y="4168335"/>
                      <a:pt x="262584" y="4213310"/>
                    </a:cubicBezTo>
                    <a:close/>
                  </a:path>
                </a:pathLst>
              </a:custGeom>
              <a:solidFill>
                <a:srgbClr val="99B951"/>
              </a:solidFill>
            </p:spPr>
          </p:sp>
          <p:sp>
            <p:nvSpPr>
              <p:cNvPr id="5" name="TextBox 5"/>
              <p:cNvSpPr txBox="1"/>
              <p:nvPr/>
            </p:nvSpPr>
            <p:spPr>
              <a:xfrm>
                <a:off x="0" y="-38100"/>
                <a:ext cx="660400" cy="723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913590" y="1018615"/>
              <a:ext cx="1945353" cy="194860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92954"/>
              </a:solidFill>
            </p:spPr>
          </p:sp>
        </p:grpSp>
        <p:sp>
          <p:nvSpPr>
            <p:cNvPr id="8" name="TextBox 8"/>
            <p:cNvSpPr txBox="1"/>
            <p:nvPr/>
          </p:nvSpPr>
          <p:spPr>
            <a:xfrm>
              <a:off x="1199329" y="1056707"/>
              <a:ext cx="1373872" cy="1509132"/>
            </a:xfrm>
            <a:prstGeom prst="rect">
              <a:avLst/>
            </a:prstGeom>
          </p:spPr>
          <p:txBody>
            <a:bodyPr lIns="0" tIns="0" rIns="0" bIns="0" rtlCol="0" anchor="t">
              <a:spAutoFit/>
            </a:bodyPr>
            <a:lstStyle/>
            <a:p>
              <a:pPr algn="ctr">
                <a:lnSpc>
                  <a:spcPct val="120000"/>
                </a:lnSpc>
              </a:pPr>
              <a:r>
                <a:rPr lang="en-US" sz="4500" b="1">
                  <a:solidFill>
                    <a:srgbClr val="FFFFFF"/>
                  </a:solidFill>
                  <a:latin typeface="Arial" pitchFamily="34" charset="0"/>
                </a:rPr>
                <a:t>2</a:t>
              </a:r>
            </a:p>
          </p:txBody>
        </p:sp>
        <p:sp>
          <p:nvSpPr>
            <p:cNvPr id="9" name="TextBox 9"/>
            <p:cNvSpPr txBox="1"/>
            <p:nvPr/>
          </p:nvSpPr>
          <p:spPr>
            <a:xfrm>
              <a:off x="3304003" y="830097"/>
              <a:ext cx="16641378" cy="2325637"/>
            </a:xfrm>
            <a:prstGeom prst="rect">
              <a:avLst/>
            </a:prstGeom>
          </p:spPr>
          <p:txBody>
            <a:bodyPr lIns="0" tIns="0" rIns="0" bIns="0" rtlCol="0" anchor="t">
              <a:spAutoFit/>
            </a:bodyPr>
            <a:lstStyle/>
            <a:p>
              <a:pPr>
                <a:lnSpc>
                  <a:spcPct val="120000"/>
                </a:lnSpc>
              </a:pPr>
              <a:r>
                <a:rPr lang="en-US" sz="3300" b="1">
                  <a:solidFill>
                    <a:srgbClr val="000000"/>
                  </a:solidFill>
                  <a:latin typeface="Arial" pitchFamily="34" charset="0"/>
                </a:rPr>
                <a:t>VAI TRÒ CỦA CÁC CHẤT DINH DƯỠNG </a:t>
              </a:r>
            </a:p>
            <a:p>
              <a:pPr>
                <a:lnSpc>
                  <a:spcPct val="120000"/>
                </a:lnSpc>
              </a:pPr>
              <a:r>
                <a:rPr lang="en-US" sz="3300" b="1">
                  <a:solidFill>
                    <a:srgbClr val="000000"/>
                  </a:solidFill>
                  <a:latin typeface="Arial" pitchFamily="34" charset="0"/>
                </a:rPr>
                <a:t>ĐỐI VỚI CƠ THỂ SINH VẬT</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pic>
        <p:nvPicPr>
          <p:cNvPr id="11" name="Picture 11"/>
          <p:cNvPicPr>
            <a:picLocks noChangeAspect="1"/>
          </p:cNvPicPr>
          <p:nvPr/>
        </p:nvPicPr>
        <p:blipFill>
          <a:blip r:embed="rId4"/>
          <a:srcRect l="7469" r="7469"/>
          <a:stretch>
            <a:fillRect/>
          </a:stretch>
        </p:blipFill>
        <p:spPr>
          <a:xfrm>
            <a:off x="479680" y="2879924"/>
            <a:ext cx="5614732" cy="3713969"/>
          </a:xfrm>
          <a:prstGeom prst="rect">
            <a:avLst/>
          </a:prstGeom>
        </p:spPr>
      </p:pic>
      <p:pic>
        <p:nvPicPr>
          <p:cNvPr id="12" name="Picture 12"/>
          <p:cNvPicPr>
            <a:picLocks noChangeAspect="1"/>
          </p:cNvPicPr>
          <p:nvPr/>
        </p:nvPicPr>
        <p:blipFill>
          <a:blip r:embed="rId5"/>
          <a:srcRect l="4809" r="4809"/>
          <a:stretch>
            <a:fillRect/>
          </a:stretch>
        </p:blipFill>
        <p:spPr>
          <a:xfrm>
            <a:off x="6258806" y="2879924"/>
            <a:ext cx="5036944" cy="3713969"/>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1811" y="-1028700"/>
            <a:ext cx="16390703" cy="2057400"/>
            <a:chOff x="0" y="0"/>
            <a:chExt cx="6477026" cy="812800"/>
          </a:xfrm>
        </p:grpSpPr>
        <p:sp>
          <p:nvSpPr>
            <p:cNvPr id="3" name="Freeform 3"/>
            <p:cNvSpPr/>
            <p:nvPr/>
          </p:nvSpPr>
          <p:spPr>
            <a:xfrm>
              <a:off x="0" y="0"/>
              <a:ext cx="6477026" cy="812800"/>
            </a:xfrm>
            <a:custGeom>
              <a:avLst/>
              <a:gdLst/>
              <a:ahLst/>
              <a:cxnLst/>
              <a:rect l="l" t="t" r="r" b="b"/>
              <a:pathLst>
                <a:path w="6477026" h="812800">
                  <a:moveTo>
                    <a:pt x="0" y="0"/>
                  </a:moveTo>
                  <a:lnTo>
                    <a:pt x="6477026" y="0"/>
                  </a:lnTo>
                  <a:lnTo>
                    <a:pt x="6477026" y="812800"/>
                  </a:lnTo>
                  <a:lnTo>
                    <a:pt x="0" y="812800"/>
                  </a:lnTo>
                  <a:close/>
                </a:path>
              </a:pathLst>
            </a:custGeom>
            <a:solidFill>
              <a:srgbClr val="99B95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685621" y="1190005"/>
            <a:ext cx="3587534" cy="2057400"/>
            <a:chOff x="0" y="0"/>
            <a:chExt cx="7176936" cy="4815749"/>
          </a:xfrm>
        </p:grpSpPr>
        <p:grpSp>
          <p:nvGrpSpPr>
            <p:cNvPr id="6" name="Group 6"/>
            <p:cNvGrpSpPr/>
            <p:nvPr/>
          </p:nvGrpSpPr>
          <p:grpSpPr>
            <a:xfrm>
              <a:off x="0" y="0"/>
              <a:ext cx="7176936" cy="4815749"/>
              <a:chOff x="0" y="0"/>
              <a:chExt cx="1417666" cy="951259"/>
            </a:xfrm>
          </p:grpSpPr>
          <p:sp>
            <p:nvSpPr>
              <p:cNvPr id="7" name="Freeform 7"/>
              <p:cNvSpPr/>
              <p:nvPr/>
            </p:nvSpPr>
            <p:spPr>
              <a:xfrm>
                <a:off x="0" y="0"/>
                <a:ext cx="1417666" cy="951259"/>
              </a:xfrm>
              <a:custGeom>
                <a:avLst/>
                <a:gdLst/>
                <a:ahLst/>
                <a:cxnLst/>
                <a:rect l="l" t="t" r="r" b="b"/>
                <a:pathLst>
                  <a:path w="1417666" h="951259">
                    <a:moveTo>
                      <a:pt x="73353" y="0"/>
                    </a:moveTo>
                    <a:lnTo>
                      <a:pt x="1344313" y="0"/>
                    </a:lnTo>
                    <a:cubicBezTo>
                      <a:pt x="1363768" y="0"/>
                      <a:pt x="1382425" y="7728"/>
                      <a:pt x="1396182" y="21485"/>
                    </a:cubicBezTo>
                    <a:cubicBezTo>
                      <a:pt x="1409938" y="35241"/>
                      <a:pt x="1417666" y="53899"/>
                      <a:pt x="1417666" y="73353"/>
                    </a:cubicBezTo>
                    <a:lnTo>
                      <a:pt x="1417666" y="877906"/>
                    </a:lnTo>
                    <a:cubicBezTo>
                      <a:pt x="1417666" y="918418"/>
                      <a:pt x="1384825" y="951259"/>
                      <a:pt x="1344313" y="951259"/>
                    </a:cubicBezTo>
                    <a:lnTo>
                      <a:pt x="73353" y="951259"/>
                    </a:lnTo>
                    <a:cubicBezTo>
                      <a:pt x="53899" y="951259"/>
                      <a:pt x="35241" y="943531"/>
                      <a:pt x="21485" y="929774"/>
                    </a:cubicBezTo>
                    <a:cubicBezTo>
                      <a:pt x="7728" y="916018"/>
                      <a:pt x="0" y="897360"/>
                      <a:pt x="0" y="877906"/>
                    </a:cubicBezTo>
                    <a:lnTo>
                      <a:pt x="0" y="73353"/>
                    </a:lnTo>
                    <a:cubicBezTo>
                      <a:pt x="0" y="53899"/>
                      <a:pt x="7728" y="35241"/>
                      <a:pt x="21485" y="21485"/>
                    </a:cubicBezTo>
                    <a:cubicBezTo>
                      <a:pt x="35241" y="7728"/>
                      <a:pt x="53899" y="0"/>
                      <a:pt x="73353" y="0"/>
                    </a:cubicBezTo>
                    <a:close/>
                  </a:path>
                </a:pathLst>
              </a:custGeom>
              <a:solidFill>
                <a:srgbClr val="FFDE59"/>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just">
                  <a:lnSpc>
                    <a:spcPts val="1772"/>
                  </a:lnSpc>
                </a:pPr>
                <a:endParaRPr b="1">
                  <a:latin typeface="Arial" pitchFamily="34" charset="0"/>
                </a:endParaRPr>
              </a:p>
            </p:txBody>
          </p:sp>
        </p:grpSp>
        <p:sp>
          <p:nvSpPr>
            <p:cNvPr id="9" name="TextBox 9"/>
            <p:cNvSpPr txBox="1"/>
            <p:nvPr/>
          </p:nvSpPr>
          <p:spPr>
            <a:xfrm>
              <a:off x="247152" y="314522"/>
              <a:ext cx="6693798" cy="3308213"/>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Quan sát hình 24.2, nêu vai trò của các chất dinh dưỡng đối với cơ thể sinh vật. Lấy ví dụ.</a:t>
              </a:r>
            </a:p>
          </p:txBody>
        </p:sp>
      </p:grpSp>
      <p:pic>
        <p:nvPicPr>
          <p:cNvPr id="10" name="Picture 10"/>
          <p:cNvPicPr>
            <a:picLocks noChangeAspect="1"/>
          </p:cNvPicPr>
          <p:nvPr/>
        </p:nvPicPr>
        <p:blipFill>
          <a:blip r:embed="rId2"/>
          <a:srcRect l="5564" r="3841" b="9717"/>
          <a:stretch>
            <a:fillRect/>
          </a:stretch>
        </p:blipFill>
        <p:spPr>
          <a:xfrm>
            <a:off x="4436398" y="1190004"/>
            <a:ext cx="7550460" cy="5408511"/>
          </a:xfrm>
          <a:prstGeom prst="rect">
            <a:avLst/>
          </a:prstGeom>
        </p:spPr>
      </p:pic>
      <p:pic>
        <p:nvPicPr>
          <p:cNvPr id="11" name="Picture 1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160393" y="0"/>
            <a:ext cx="1028432" cy="1028700"/>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2856771" y="3195982"/>
            <a:ext cx="855738" cy="1977030"/>
          </a:xfrm>
          <a:prstGeom prst="rect">
            <a:avLst/>
          </a:prstGeom>
        </p:spPr>
      </p:pic>
      <p:sp>
        <p:nvSpPr>
          <p:cNvPr id="13" name="TextBox 13"/>
          <p:cNvSpPr txBox="1"/>
          <p:nvPr/>
        </p:nvSpPr>
        <p:spPr>
          <a:xfrm>
            <a:off x="685622" y="287867"/>
            <a:ext cx="971723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II. VAI TRÒ CỦA CÁC CHẤT DINH DƯỠNG 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1811" y="-1028700"/>
            <a:ext cx="16390703" cy="2057400"/>
            <a:chOff x="0" y="0"/>
            <a:chExt cx="6477026" cy="812800"/>
          </a:xfrm>
        </p:grpSpPr>
        <p:sp>
          <p:nvSpPr>
            <p:cNvPr id="3" name="Freeform 3"/>
            <p:cNvSpPr/>
            <p:nvPr/>
          </p:nvSpPr>
          <p:spPr>
            <a:xfrm>
              <a:off x="0" y="0"/>
              <a:ext cx="6477026" cy="812800"/>
            </a:xfrm>
            <a:custGeom>
              <a:avLst/>
              <a:gdLst/>
              <a:ahLst/>
              <a:cxnLst/>
              <a:rect l="l" t="t" r="r" b="b"/>
              <a:pathLst>
                <a:path w="6477026" h="812800">
                  <a:moveTo>
                    <a:pt x="0" y="0"/>
                  </a:moveTo>
                  <a:lnTo>
                    <a:pt x="6477026" y="0"/>
                  </a:lnTo>
                  <a:lnTo>
                    <a:pt x="6477026" y="812800"/>
                  </a:lnTo>
                  <a:lnTo>
                    <a:pt x="0" y="812800"/>
                  </a:lnTo>
                  <a:close/>
                </a:path>
              </a:pathLst>
            </a:custGeom>
            <a:solidFill>
              <a:srgbClr val="99B95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60393" y="0"/>
            <a:ext cx="1028432" cy="1028700"/>
          </a:xfrm>
          <a:prstGeom prst="rect">
            <a:avLst/>
          </a:prstGeom>
        </p:spPr>
      </p:pic>
      <p:sp>
        <p:nvSpPr>
          <p:cNvPr id="6" name="TextBox 6"/>
          <p:cNvSpPr txBox="1"/>
          <p:nvPr/>
        </p:nvSpPr>
        <p:spPr>
          <a:xfrm>
            <a:off x="685622" y="287867"/>
            <a:ext cx="971723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II. VAI TRÒ CỦA CÁC CHẤT DINH DƯỠNG ĐỐI VỚI CƠ THỂ SINH VẬT</a:t>
            </a:r>
          </a:p>
        </p:txBody>
      </p:sp>
      <p:grpSp>
        <p:nvGrpSpPr>
          <p:cNvPr id="7" name="Group 7"/>
          <p:cNvGrpSpPr/>
          <p:nvPr/>
        </p:nvGrpSpPr>
        <p:grpSpPr>
          <a:xfrm>
            <a:off x="685622" y="1301503"/>
            <a:ext cx="10817582" cy="4613682"/>
            <a:chOff x="0" y="0"/>
            <a:chExt cx="5920967" cy="2524626"/>
          </a:xfrm>
        </p:grpSpPr>
        <p:sp>
          <p:nvSpPr>
            <p:cNvPr id="8" name="Freeform 8"/>
            <p:cNvSpPr/>
            <p:nvPr/>
          </p:nvSpPr>
          <p:spPr>
            <a:xfrm>
              <a:off x="0" y="0"/>
              <a:ext cx="5920967" cy="2524626"/>
            </a:xfrm>
            <a:custGeom>
              <a:avLst/>
              <a:gdLst/>
              <a:ahLst/>
              <a:cxnLst/>
              <a:rect l="l" t="t" r="r" b="b"/>
              <a:pathLst>
                <a:path w="5920967" h="2524626">
                  <a:moveTo>
                    <a:pt x="5796507" y="59690"/>
                  </a:moveTo>
                  <a:cubicBezTo>
                    <a:pt x="5832067" y="59690"/>
                    <a:pt x="5861277" y="88900"/>
                    <a:pt x="5861277" y="124460"/>
                  </a:cubicBezTo>
                  <a:lnTo>
                    <a:pt x="5861277" y="2400166"/>
                  </a:lnTo>
                  <a:cubicBezTo>
                    <a:pt x="5861277" y="2435726"/>
                    <a:pt x="5832067" y="2464936"/>
                    <a:pt x="5796507" y="2464936"/>
                  </a:cubicBezTo>
                  <a:lnTo>
                    <a:pt x="124460" y="2464936"/>
                  </a:lnTo>
                  <a:cubicBezTo>
                    <a:pt x="88900" y="2464936"/>
                    <a:pt x="59690" y="2435726"/>
                    <a:pt x="59690" y="2400166"/>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2400166"/>
                  </a:lnTo>
                  <a:cubicBezTo>
                    <a:pt x="0" y="2468746"/>
                    <a:pt x="55880" y="2524626"/>
                    <a:pt x="124460" y="2524626"/>
                  </a:cubicBezTo>
                  <a:lnTo>
                    <a:pt x="5796507" y="2524626"/>
                  </a:lnTo>
                  <a:cubicBezTo>
                    <a:pt x="5865087" y="2524626"/>
                    <a:pt x="5920967" y="2468746"/>
                    <a:pt x="5920967" y="2400166"/>
                  </a:cubicBezTo>
                  <a:lnTo>
                    <a:pt x="5920967" y="124460"/>
                  </a:lnTo>
                  <a:cubicBezTo>
                    <a:pt x="5920967" y="55880"/>
                    <a:pt x="5865087" y="0"/>
                    <a:pt x="5796507" y="0"/>
                  </a:cubicBezTo>
                  <a:close/>
                </a:path>
              </a:pathLst>
            </a:custGeom>
            <a:solidFill>
              <a:srgbClr val="192954"/>
            </a:solidFill>
          </p:spPr>
        </p:sp>
      </p:grpSp>
      <p:grpSp>
        <p:nvGrpSpPr>
          <p:cNvPr id="9" name="Group 9"/>
          <p:cNvGrpSpPr/>
          <p:nvPr/>
        </p:nvGrpSpPr>
        <p:grpSpPr>
          <a:xfrm>
            <a:off x="1106685" y="1587938"/>
            <a:ext cx="9975455" cy="2077300"/>
            <a:chOff x="-1" y="-66674"/>
            <a:chExt cx="19956108" cy="4154601"/>
          </a:xfrm>
        </p:grpSpPr>
        <p:grpSp>
          <p:nvGrpSpPr>
            <p:cNvPr id="10" name="Group 10"/>
            <p:cNvGrpSpPr/>
            <p:nvPr/>
          </p:nvGrpSpPr>
          <p:grpSpPr>
            <a:xfrm rot="5400000">
              <a:off x="-128588" y="1140144"/>
              <a:ext cx="2057400" cy="1800225"/>
              <a:chOff x="0" y="0"/>
              <a:chExt cx="812800" cy="711200"/>
            </a:xfrm>
          </p:grpSpPr>
          <p:sp>
            <p:nvSpPr>
              <p:cNvPr id="11" name="Freeform 1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2" name="TextBox 12"/>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177130" y="-66674"/>
              <a:ext cx="17778977" cy="4154601"/>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Chất dinh dưỡng là những chất hay hợp chất hóa học được cơ thể sinh vật lấy từ bên ngoài vào, tham gia đổi mới các thành phần của tế bào hoặc kiến tạo tế bào, tham gia các phản ứng hóa học trong cơ thể và tạo ra nguồn năng lượng cho các hoạt động sống.</a:t>
              </a:r>
            </a:p>
          </p:txBody>
        </p:sp>
      </p:grpSp>
      <p:grpSp>
        <p:nvGrpSpPr>
          <p:cNvPr id="14" name="Group 14"/>
          <p:cNvGrpSpPr/>
          <p:nvPr/>
        </p:nvGrpSpPr>
        <p:grpSpPr>
          <a:xfrm>
            <a:off x="1107533" y="3946029"/>
            <a:ext cx="10053708" cy="1692771"/>
            <a:chOff x="-1" y="-66674"/>
            <a:chExt cx="20112654" cy="3385543"/>
          </a:xfrm>
        </p:grpSpPr>
        <p:grpSp>
          <p:nvGrpSpPr>
            <p:cNvPr id="15" name="Group 15"/>
            <p:cNvGrpSpPr/>
            <p:nvPr/>
          </p:nvGrpSpPr>
          <p:grpSpPr>
            <a:xfrm rot="5400000">
              <a:off x="-128588" y="278871"/>
              <a:ext cx="2057400" cy="1800225"/>
              <a:chOff x="0" y="0"/>
              <a:chExt cx="812800" cy="711200"/>
            </a:xfrm>
          </p:grpSpPr>
          <p:sp>
            <p:nvSpPr>
              <p:cNvPr id="16" name="Freeform 1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sp>
          <p:sp>
            <p:nvSpPr>
              <p:cNvPr id="17" name="TextBox 17"/>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8" name="TextBox 18"/>
            <p:cNvSpPr txBox="1"/>
            <p:nvPr/>
          </p:nvSpPr>
          <p:spPr>
            <a:xfrm>
              <a:off x="2066124" y="-66674"/>
              <a:ext cx="18046529" cy="338554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Chất dinh dưỡng bao gồm: carbohydrate (tinh bột, đường, chất xơ,...), protein (chât đạm), lipid (chất béo), vitamin, chất khoáng và nước. Mỗi chất dinh dưỡng có vai trò khác nhau đối với cơ thể sinh vật.</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pic>
        <p:nvPicPr>
          <p:cNvPr id="6" name="Picture 6"/>
          <p:cNvPicPr>
            <a:picLocks noChangeAspect="1"/>
          </p:cNvPicPr>
          <p:nvPr/>
        </p:nvPicPr>
        <p:blipFill>
          <a:blip r:embed="rId4"/>
          <a:srcRect l="4253" r="4253"/>
          <a:stretch>
            <a:fillRect/>
          </a:stretch>
        </p:blipFill>
        <p:spPr>
          <a:xfrm>
            <a:off x="685621" y="2114550"/>
            <a:ext cx="5408791" cy="4434955"/>
          </a:xfrm>
          <a:prstGeom prst="rect">
            <a:avLst/>
          </a:prstGeom>
        </p:spPr>
      </p:pic>
      <p:pic>
        <p:nvPicPr>
          <p:cNvPr id="7" name="Picture 7"/>
          <p:cNvPicPr>
            <a:picLocks noChangeAspect="1"/>
          </p:cNvPicPr>
          <p:nvPr/>
        </p:nvPicPr>
        <p:blipFill>
          <a:blip r:embed="rId5"/>
          <a:srcRect l="13542" r="13542"/>
          <a:stretch>
            <a:fillRect/>
          </a:stretch>
        </p:blipFill>
        <p:spPr>
          <a:xfrm>
            <a:off x="6210772" y="2114550"/>
            <a:ext cx="4852441" cy="4434955"/>
          </a:xfrm>
          <a:prstGeom prst="rect">
            <a:avLst/>
          </a:prstGeom>
        </p:spPr>
      </p:pic>
      <p:grpSp>
        <p:nvGrpSpPr>
          <p:cNvPr id="9" name="Group 8"/>
          <p:cNvGrpSpPr/>
          <p:nvPr/>
        </p:nvGrpSpPr>
        <p:grpSpPr>
          <a:xfrm>
            <a:off x="685622" y="685800"/>
            <a:ext cx="10377591" cy="1173453"/>
            <a:chOff x="685622" y="685800"/>
            <a:chExt cx="10377591" cy="1173453"/>
          </a:xfrm>
        </p:grpSpPr>
        <p:grpSp>
          <p:nvGrpSpPr>
            <p:cNvPr id="3" name="Group 3"/>
            <p:cNvGrpSpPr/>
            <p:nvPr/>
          </p:nvGrpSpPr>
          <p:grpSpPr>
            <a:xfrm>
              <a:off x="685622" y="685800"/>
              <a:ext cx="10377591" cy="1173453"/>
              <a:chOff x="0" y="0"/>
              <a:chExt cx="4100857" cy="463587"/>
            </a:xfrm>
          </p:grpSpPr>
          <p:sp>
            <p:nvSpPr>
              <p:cNvPr id="4" name="Freeform 4"/>
              <p:cNvSpPr/>
              <p:nvPr/>
            </p:nvSpPr>
            <p:spPr>
              <a:xfrm>
                <a:off x="0" y="0"/>
                <a:ext cx="4100857" cy="463587"/>
              </a:xfrm>
              <a:custGeom>
                <a:avLst/>
                <a:gdLst/>
                <a:ahLst/>
                <a:cxnLst/>
                <a:rect l="l" t="t" r="r" b="b"/>
                <a:pathLst>
                  <a:path w="4100857" h="463587">
                    <a:moveTo>
                      <a:pt x="25358" y="0"/>
                    </a:moveTo>
                    <a:lnTo>
                      <a:pt x="4075499" y="0"/>
                    </a:lnTo>
                    <a:cubicBezTo>
                      <a:pt x="4089504" y="0"/>
                      <a:pt x="4100857" y="11353"/>
                      <a:pt x="4100857" y="25358"/>
                    </a:cubicBezTo>
                    <a:lnTo>
                      <a:pt x="4100857" y="438228"/>
                    </a:lnTo>
                    <a:cubicBezTo>
                      <a:pt x="4100857" y="452233"/>
                      <a:pt x="4089504" y="463587"/>
                      <a:pt x="4075499" y="463587"/>
                    </a:cubicBezTo>
                    <a:lnTo>
                      <a:pt x="25358" y="463587"/>
                    </a:lnTo>
                    <a:cubicBezTo>
                      <a:pt x="11353" y="463587"/>
                      <a:pt x="0" y="452233"/>
                      <a:pt x="0" y="438228"/>
                    </a:cubicBezTo>
                    <a:lnTo>
                      <a:pt x="0" y="25358"/>
                    </a:lnTo>
                    <a:cubicBezTo>
                      <a:pt x="0" y="11353"/>
                      <a:pt x="11353" y="0"/>
                      <a:pt x="25358" y="0"/>
                    </a:cubicBezTo>
                    <a:close/>
                  </a:path>
                </a:pathLst>
              </a:custGeom>
              <a:solidFill>
                <a:srgbClr val="192954"/>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ct val="120000"/>
                  </a:lnSpc>
                  <a:spcBef>
                    <a:spcPct val="0"/>
                  </a:spcBef>
                </a:pPr>
                <a:endParaRPr b="1">
                  <a:latin typeface="Arial" pitchFamily="34" charset="0"/>
                </a:endParaRPr>
              </a:p>
            </p:txBody>
          </p:sp>
        </p:grpSp>
        <p:sp>
          <p:nvSpPr>
            <p:cNvPr id="8" name="TextBox 8"/>
            <p:cNvSpPr txBox="1"/>
            <p:nvPr/>
          </p:nvSpPr>
          <p:spPr>
            <a:xfrm>
              <a:off x="1059016" y="838200"/>
              <a:ext cx="9630802" cy="810415"/>
            </a:xfrm>
            <a:prstGeom prst="rect">
              <a:avLst/>
            </a:prstGeom>
          </p:spPr>
          <p:txBody>
            <a:bodyPr lIns="0" tIns="0" rIns="0" bIns="0" rtlCol="0" anchor="t">
              <a:spAutoFit/>
            </a:bodyPr>
            <a:lstStyle/>
            <a:p>
              <a:pPr algn="just">
                <a:lnSpc>
                  <a:spcPct val="120000"/>
                </a:lnSpc>
                <a:spcBef>
                  <a:spcPct val="0"/>
                </a:spcBef>
              </a:pPr>
              <a:r>
                <a:rPr lang="en-US" sz="2300" b="1">
                  <a:solidFill>
                    <a:srgbClr val="FFFFFF"/>
                  </a:solidFill>
                  <a:latin typeface="Arial" pitchFamily="34" charset="0"/>
                </a:rPr>
                <a:t>Nước cần thiết để vận chuyển chất dinh dưỡng và oxygen đi khắp cơ thể và thải các chất ra ngoài. </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1811" y="-1028700"/>
            <a:ext cx="16390703" cy="2057400"/>
            <a:chOff x="0" y="0"/>
            <a:chExt cx="6477026" cy="812800"/>
          </a:xfrm>
        </p:grpSpPr>
        <p:sp>
          <p:nvSpPr>
            <p:cNvPr id="3" name="Freeform 3"/>
            <p:cNvSpPr/>
            <p:nvPr/>
          </p:nvSpPr>
          <p:spPr>
            <a:xfrm>
              <a:off x="0" y="0"/>
              <a:ext cx="6477026" cy="812800"/>
            </a:xfrm>
            <a:custGeom>
              <a:avLst/>
              <a:gdLst/>
              <a:ahLst/>
              <a:cxnLst/>
              <a:rect l="l" t="t" r="r" b="b"/>
              <a:pathLst>
                <a:path w="6477026" h="812800">
                  <a:moveTo>
                    <a:pt x="0" y="0"/>
                  </a:moveTo>
                  <a:lnTo>
                    <a:pt x="6477026" y="0"/>
                  </a:lnTo>
                  <a:lnTo>
                    <a:pt x="6477026" y="812800"/>
                  </a:lnTo>
                  <a:lnTo>
                    <a:pt x="0" y="812800"/>
                  </a:lnTo>
                  <a:close/>
                </a:path>
              </a:pathLst>
            </a:custGeom>
            <a:solidFill>
              <a:srgbClr val="99B95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60393" y="0"/>
            <a:ext cx="1028432" cy="1028700"/>
          </a:xfrm>
          <a:prstGeom prst="rect">
            <a:avLst/>
          </a:prstGeom>
        </p:spPr>
      </p:pic>
      <p:sp>
        <p:nvSpPr>
          <p:cNvPr id="6" name="TextBox 6"/>
          <p:cNvSpPr txBox="1"/>
          <p:nvPr/>
        </p:nvSpPr>
        <p:spPr>
          <a:xfrm>
            <a:off x="685622" y="287867"/>
            <a:ext cx="971723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II. VAI TRÒ CỦA CÁC CHẤT DINH DƯỠNG ĐỐI VỚI CƠ THỂ SINH VẬT</a:t>
            </a:r>
          </a:p>
        </p:txBody>
      </p:sp>
      <p:grpSp>
        <p:nvGrpSpPr>
          <p:cNvPr id="7" name="Group 7"/>
          <p:cNvGrpSpPr/>
          <p:nvPr/>
        </p:nvGrpSpPr>
        <p:grpSpPr>
          <a:xfrm>
            <a:off x="685622" y="1201379"/>
            <a:ext cx="10817582" cy="1491493"/>
            <a:chOff x="0" y="0"/>
            <a:chExt cx="21640800" cy="2982985"/>
          </a:xfrm>
        </p:grpSpPr>
        <p:grpSp>
          <p:nvGrpSpPr>
            <p:cNvPr id="8" name="Group 8"/>
            <p:cNvGrpSpPr/>
            <p:nvPr/>
          </p:nvGrpSpPr>
          <p:grpSpPr>
            <a:xfrm>
              <a:off x="815061" y="554958"/>
              <a:ext cx="20825739" cy="2428027"/>
              <a:chOff x="0" y="0"/>
              <a:chExt cx="4113726" cy="479610"/>
            </a:xfrm>
          </p:grpSpPr>
          <p:sp>
            <p:nvSpPr>
              <p:cNvPr id="9" name="Freeform 9"/>
              <p:cNvSpPr/>
              <p:nvPr/>
            </p:nvSpPr>
            <p:spPr>
              <a:xfrm>
                <a:off x="0" y="0"/>
                <a:ext cx="4113726" cy="479610"/>
              </a:xfrm>
              <a:custGeom>
                <a:avLst/>
                <a:gdLst/>
                <a:ahLst/>
                <a:cxnLst/>
                <a:rect l="l" t="t" r="r" b="b"/>
                <a:pathLst>
                  <a:path w="4113726" h="479610">
                    <a:moveTo>
                      <a:pt x="0" y="0"/>
                    </a:moveTo>
                    <a:lnTo>
                      <a:pt x="4113726" y="0"/>
                    </a:lnTo>
                    <a:lnTo>
                      <a:pt x="4113726" y="479610"/>
                    </a:lnTo>
                    <a:lnTo>
                      <a:pt x="0" y="479610"/>
                    </a:lnTo>
                    <a:close/>
                  </a:path>
                </a:pathLst>
              </a:custGeom>
              <a:solidFill>
                <a:srgbClr val="D2C7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2" name="TextBox 12"/>
            <p:cNvSpPr txBox="1"/>
            <p:nvPr/>
          </p:nvSpPr>
          <p:spPr>
            <a:xfrm>
              <a:off x="1706322" y="1002866"/>
              <a:ext cx="19283742" cy="169892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Lấy ví dụ về những bệnh do thiếu chất dinh dưỡng ở động vật và thực vật.</a:t>
              </a:r>
            </a:p>
          </p:txBody>
        </p:sp>
      </p:grpSp>
      <p:grpSp>
        <p:nvGrpSpPr>
          <p:cNvPr id="14" name="Group 13"/>
          <p:cNvGrpSpPr/>
          <p:nvPr/>
        </p:nvGrpSpPr>
        <p:grpSpPr>
          <a:xfrm>
            <a:off x="685620" y="3360923"/>
            <a:ext cx="10895191" cy="1668277"/>
            <a:chOff x="685621" y="3595973"/>
            <a:chExt cx="10803296" cy="1668277"/>
          </a:xfrm>
        </p:grpSpPr>
        <p:sp>
          <p:nvSpPr>
            <p:cNvPr id="15" name="TextBox 14"/>
            <p:cNvSpPr txBox="1"/>
            <p:nvPr/>
          </p:nvSpPr>
          <p:spPr>
            <a:xfrm>
              <a:off x="1677579" y="3595973"/>
              <a:ext cx="9811338" cy="1668277"/>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ct val="120000"/>
                </a:lnSpc>
              </a:pPr>
              <a:r>
                <a:rPr lang="vi-VN" sz="2300" b="1"/>
                <a:t>Một số bệnh do thiểu chất dinh dưỡng:</a:t>
              </a:r>
            </a:p>
            <a:p>
              <a:pPr algn="just">
                <a:lnSpc>
                  <a:spcPct val="120000"/>
                </a:lnSpc>
              </a:pPr>
              <a:r>
                <a:rPr lang="vi-VN" sz="2300" b="1"/>
                <a:t>- Ở động vật: còi xương, suy dinh dưỡng, bướu cổ, quáng gà,...</a:t>
              </a:r>
            </a:p>
            <a:p>
              <a:pPr algn="just">
                <a:lnSpc>
                  <a:spcPct val="120000"/>
                </a:lnSpc>
              </a:pPr>
              <a:r>
                <a:rPr lang="vi-VN" sz="2300" b="1"/>
                <a:t>-</a:t>
              </a:r>
              <a:r>
                <a:rPr lang="en-US" sz="2300" b="1"/>
                <a:t> </a:t>
              </a:r>
              <a:r>
                <a:rPr lang="vi-VN" sz="2300" b="1"/>
                <a:t>Ở thực vật: cây sinh trưởng kém, lá non mỏng nhạt màu, lá vàng rụng sớm, lá quăn, trái cứng, bị nứt vỏ hoặc vỏ sần sùi,...</a:t>
              </a:r>
              <a:endParaRPr lang="en-US" sz="2300" b="1"/>
            </a:p>
          </p:txBody>
        </p:sp>
        <p:sp>
          <p:nvSpPr>
            <p:cNvPr id="16" name="Freeform 15"/>
            <p:cNvSpPr/>
            <p:nvPr/>
          </p:nvSpPr>
          <p:spPr>
            <a:xfrm rot="5400000">
              <a:off x="625472" y="3720013"/>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txBody>
            <a:bodyPr/>
            <a:lstStyle/>
            <a:p>
              <a:endParaRPr lang="en-US"/>
            </a:p>
          </p:txBody>
        </p:sp>
      </p:grpSp>
      <p:sp>
        <p:nvSpPr>
          <p:cNvPr id="17" name="TextBox 16"/>
          <p:cNvSpPr txBox="1"/>
          <p:nvPr/>
        </p:nvSpPr>
        <p:spPr>
          <a:xfrm>
            <a:off x="691116" y="2846957"/>
            <a:ext cx="1745696" cy="423193"/>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1811" y="-1028700"/>
            <a:ext cx="16390703" cy="2057400"/>
            <a:chOff x="0" y="0"/>
            <a:chExt cx="6477026" cy="812800"/>
          </a:xfrm>
        </p:grpSpPr>
        <p:sp>
          <p:nvSpPr>
            <p:cNvPr id="3" name="Freeform 3"/>
            <p:cNvSpPr/>
            <p:nvPr/>
          </p:nvSpPr>
          <p:spPr>
            <a:xfrm>
              <a:off x="0" y="0"/>
              <a:ext cx="6477026" cy="812800"/>
            </a:xfrm>
            <a:custGeom>
              <a:avLst/>
              <a:gdLst/>
              <a:ahLst/>
              <a:cxnLst/>
              <a:rect l="l" t="t" r="r" b="b"/>
              <a:pathLst>
                <a:path w="6477026" h="812800">
                  <a:moveTo>
                    <a:pt x="0" y="0"/>
                  </a:moveTo>
                  <a:lnTo>
                    <a:pt x="6477026" y="0"/>
                  </a:lnTo>
                  <a:lnTo>
                    <a:pt x="6477026" y="812800"/>
                  </a:lnTo>
                  <a:lnTo>
                    <a:pt x="0" y="812800"/>
                  </a:lnTo>
                  <a:close/>
                </a:path>
              </a:pathLst>
            </a:custGeom>
            <a:solidFill>
              <a:srgbClr val="99B95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60393" y="0"/>
            <a:ext cx="1028432" cy="1028700"/>
          </a:xfrm>
          <a:prstGeom prst="rect">
            <a:avLst/>
          </a:prstGeom>
        </p:spPr>
      </p:pic>
      <p:pic>
        <p:nvPicPr>
          <p:cNvPr id="6" name="Picture 6"/>
          <p:cNvPicPr>
            <a:picLocks noChangeAspect="1"/>
          </p:cNvPicPr>
          <p:nvPr/>
        </p:nvPicPr>
        <p:blipFill>
          <a:blip r:embed="rId4"/>
          <a:srcRect l="10017" r="28868"/>
          <a:stretch>
            <a:fillRect/>
          </a:stretch>
        </p:blipFill>
        <p:spPr>
          <a:xfrm>
            <a:off x="7180599" y="1919137"/>
            <a:ext cx="4322605" cy="4421801"/>
          </a:xfrm>
          <a:prstGeom prst="rect">
            <a:avLst/>
          </a:prstGeom>
        </p:spPr>
      </p:pic>
      <p:sp>
        <p:nvSpPr>
          <p:cNvPr id="7" name="TextBox 7"/>
          <p:cNvSpPr txBox="1"/>
          <p:nvPr/>
        </p:nvSpPr>
        <p:spPr>
          <a:xfrm>
            <a:off x="685622" y="287867"/>
            <a:ext cx="971723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II. VAI TRÒ CỦA CÁC CHẤT DINH DƯỠNG ĐỐI VỚI CƠ THỂ SINH VẬT</a:t>
            </a:r>
          </a:p>
        </p:txBody>
      </p:sp>
      <p:grpSp>
        <p:nvGrpSpPr>
          <p:cNvPr id="8" name="Group 8"/>
          <p:cNvGrpSpPr/>
          <p:nvPr/>
        </p:nvGrpSpPr>
        <p:grpSpPr>
          <a:xfrm>
            <a:off x="460230" y="1438492"/>
            <a:ext cx="6515078" cy="4902445"/>
            <a:chOff x="0" y="0"/>
            <a:chExt cx="13033549" cy="9804890"/>
          </a:xfrm>
        </p:grpSpPr>
        <p:grpSp>
          <p:nvGrpSpPr>
            <p:cNvPr id="9" name="Group 9"/>
            <p:cNvGrpSpPr/>
            <p:nvPr/>
          </p:nvGrpSpPr>
          <p:grpSpPr>
            <a:xfrm>
              <a:off x="984675" y="961289"/>
              <a:ext cx="12048874" cy="8843601"/>
              <a:chOff x="0" y="0"/>
              <a:chExt cx="2659833" cy="1952258"/>
            </a:xfrm>
          </p:grpSpPr>
          <p:sp>
            <p:nvSpPr>
              <p:cNvPr id="10" name="Freeform 10"/>
              <p:cNvSpPr/>
              <p:nvPr/>
            </p:nvSpPr>
            <p:spPr>
              <a:xfrm>
                <a:off x="0" y="0"/>
                <a:ext cx="2659833" cy="1952258"/>
              </a:xfrm>
              <a:custGeom>
                <a:avLst/>
                <a:gdLst/>
                <a:ahLst/>
                <a:cxnLst/>
                <a:rect l="l" t="t" r="r" b="b"/>
                <a:pathLst>
                  <a:path w="2659833" h="1952258">
                    <a:moveTo>
                      <a:pt x="0" y="0"/>
                    </a:moveTo>
                    <a:lnTo>
                      <a:pt x="2659833" y="0"/>
                    </a:lnTo>
                    <a:lnTo>
                      <a:pt x="2659833" y="1952258"/>
                    </a:lnTo>
                    <a:lnTo>
                      <a:pt x="0" y="1952258"/>
                    </a:lnTo>
                    <a:close/>
                  </a:path>
                </a:pathLst>
              </a:custGeom>
              <a:solidFill>
                <a:srgbClr val="237952">
                  <a:alpha val="69804"/>
                </a:srgbClr>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1969350" cy="1922578"/>
            </a:xfrm>
            <a:prstGeom prst="rect">
              <a:avLst/>
            </a:prstGeom>
          </p:spPr>
        </p:pic>
        <p:sp>
          <p:nvSpPr>
            <p:cNvPr id="13" name="TextBox 13"/>
            <p:cNvSpPr txBox="1"/>
            <p:nvPr/>
          </p:nvSpPr>
          <p:spPr>
            <a:xfrm>
              <a:off x="1611097" y="1855904"/>
              <a:ext cx="10933344" cy="7617470"/>
            </a:xfrm>
            <a:prstGeom prst="rect">
              <a:avLst/>
            </a:prstGeom>
          </p:spPr>
          <p:txBody>
            <a:bodyPr lIns="0" tIns="0" rIns="0" bIns="0" rtlCol="0" anchor="t">
              <a:spAutoFit/>
            </a:bodyPr>
            <a:lstStyle/>
            <a:p>
              <a:pPr algn="just">
                <a:lnSpc>
                  <a:spcPct val="120000"/>
                </a:lnSpc>
              </a:pPr>
              <a:r>
                <a:rPr lang="en-US" sz="2300" b="1">
                  <a:solidFill>
                    <a:srgbClr val="FFFFFF"/>
                  </a:solidFill>
                  <a:latin typeface="Arial" pitchFamily="34" charset="0"/>
                </a:rPr>
                <a:t>Tìm hiểu thêm</a:t>
              </a:r>
            </a:p>
            <a:p>
              <a:pPr algn="just">
                <a:lnSpc>
                  <a:spcPts val="3266"/>
                </a:lnSpc>
              </a:pPr>
              <a:r>
                <a:rPr lang="en-US" sz="2300" b="1">
                  <a:solidFill>
                    <a:srgbClr val="FFFFFF"/>
                  </a:solidFill>
                  <a:latin typeface="Arial" pitchFamily="34" charset="0"/>
                </a:rPr>
                <a:t>Bướu cổ là bệnh lí tuyến giáp phổ biến, tỉ lệ mắc bệnh ở nữ giới cao hơn so với nam giới.</a:t>
              </a:r>
            </a:p>
            <a:p>
              <a:pPr algn="just">
                <a:lnSpc>
                  <a:spcPts val="3266"/>
                </a:lnSpc>
              </a:pPr>
              <a:r>
                <a:rPr lang="en-US" sz="2300" b="1">
                  <a:solidFill>
                    <a:srgbClr val="FFFFFF"/>
                  </a:solidFill>
                  <a:latin typeface="Arial" pitchFamily="34" charset="0"/>
                </a:rPr>
                <a:t>Biểu hiện thường thấy nhất là vùng cổ bệnh nhân bị lồi lên do sự ảnh hưởng từ kích thước tuyến giáp.</a:t>
              </a:r>
            </a:p>
            <a:p>
              <a:pPr algn="just">
                <a:lnSpc>
                  <a:spcPts val="3266"/>
                </a:lnSpc>
                <a:spcBef>
                  <a:spcPct val="0"/>
                </a:spcBef>
              </a:pPr>
              <a:r>
                <a:rPr lang="en-US" sz="2300" b="1">
                  <a:solidFill>
                    <a:srgbClr val="FFFFFF"/>
                  </a:solidFill>
                  <a:latin typeface="Arial" pitchFamily="34" charset="0"/>
                </a:rPr>
                <a:t>Vậy nguyên nhân nào gây bệnh bướu cổ ở người?</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1433" r="34273" b="437"/>
          <a:stretch>
            <a:fillRect/>
          </a:stretch>
        </p:blipFill>
        <p:spPr>
          <a:xfrm>
            <a:off x="3604601" y="-312044"/>
            <a:ext cx="8753168" cy="601248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0" y="4710205"/>
            <a:ext cx="2147235" cy="2147795"/>
          </a:xfrm>
          <a:prstGeom prst="rect">
            <a:avLst/>
          </a:prstGeom>
        </p:spPr>
      </p:pic>
      <p:grpSp>
        <p:nvGrpSpPr>
          <p:cNvPr id="4" name="Group 4"/>
          <p:cNvGrpSpPr/>
          <p:nvPr/>
        </p:nvGrpSpPr>
        <p:grpSpPr>
          <a:xfrm rot="-8100000">
            <a:off x="-2836529" y="2206106"/>
            <a:ext cx="14936435" cy="5965703"/>
            <a:chOff x="0" y="0"/>
            <a:chExt cx="35276568" cy="14093347"/>
          </a:xfrm>
        </p:grpSpPr>
        <p:sp>
          <p:nvSpPr>
            <p:cNvPr id="5" name="Freeform 5"/>
            <p:cNvSpPr/>
            <p:nvPr/>
          </p:nvSpPr>
          <p:spPr>
            <a:xfrm>
              <a:off x="0" y="0"/>
              <a:ext cx="35276569" cy="14093346"/>
            </a:xfrm>
            <a:custGeom>
              <a:avLst/>
              <a:gdLst/>
              <a:ahLst/>
              <a:cxnLst/>
              <a:rect l="l" t="t" r="r" b="b"/>
              <a:pathLst>
                <a:path w="35276569" h="14093346">
                  <a:moveTo>
                    <a:pt x="0" y="0"/>
                  </a:moveTo>
                  <a:lnTo>
                    <a:pt x="35276569" y="0"/>
                  </a:lnTo>
                  <a:lnTo>
                    <a:pt x="35276569" y="14093346"/>
                  </a:lnTo>
                  <a:lnTo>
                    <a:pt x="0" y="14093346"/>
                  </a:lnTo>
                  <a:close/>
                </a:path>
              </a:pathLst>
            </a:custGeom>
            <a:solidFill>
              <a:srgbClr val="F1EFE1"/>
            </a:solid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7421811" y="2090986"/>
            <a:ext cx="4767635" cy="4766394"/>
          </a:xfrm>
          <a:prstGeom prst="rect">
            <a:avLst/>
          </a:prstGeom>
        </p:spPr>
      </p:pic>
      <p:sp>
        <p:nvSpPr>
          <p:cNvPr id="7" name="TextBox 7"/>
          <p:cNvSpPr txBox="1"/>
          <p:nvPr/>
        </p:nvSpPr>
        <p:spPr>
          <a:xfrm>
            <a:off x="685621" y="2567201"/>
            <a:ext cx="3524225" cy="1090042"/>
          </a:xfrm>
          <a:prstGeom prst="rect">
            <a:avLst/>
          </a:prstGeom>
        </p:spPr>
        <p:txBody>
          <a:bodyPr lIns="0" tIns="0" rIns="0" bIns="0" rtlCol="0" anchor="t">
            <a:spAutoFit/>
          </a:bodyPr>
          <a:lstStyle/>
          <a:p>
            <a:pPr algn="ctr">
              <a:lnSpc>
                <a:spcPts val="9330"/>
              </a:lnSpc>
            </a:pPr>
            <a:r>
              <a:rPr lang="en-US" sz="6700" b="1">
                <a:solidFill>
                  <a:srgbClr val="000000"/>
                </a:solidFill>
                <a:latin typeface="Arial" pitchFamily="34" charset="0"/>
              </a:rPr>
              <a:t>TÓM LẠI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685800"/>
            <a:ext cx="10817582" cy="5486400"/>
            <a:chOff x="0" y="0"/>
            <a:chExt cx="4274726" cy="2167467"/>
          </a:xfrm>
        </p:grpSpPr>
        <p:sp>
          <p:nvSpPr>
            <p:cNvPr id="3" name="Freeform 3"/>
            <p:cNvSpPr/>
            <p:nvPr/>
          </p:nvSpPr>
          <p:spPr>
            <a:xfrm>
              <a:off x="0" y="0"/>
              <a:ext cx="4274726" cy="2167467"/>
            </a:xfrm>
            <a:custGeom>
              <a:avLst/>
              <a:gdLst/>
              <a:ahLst/>
              <a:cxnLst/>
              <a:rect l="l" t="t" r="r" b="b"/>
              <a:pathLst>
                <a:path w="4274726" h="2167467">
                  <a:moveTo>
                    <a:pt x="47700" y="0"/>
                  </a:moveTo>
                  <a:lnTo>
                    <a:pt x="4227026" y="0"/>
                  </a:lnTo>
                  <a:cubicBezTo>
                    <a:pt x="4239677" y="0"/>
                    <a:pt x="4251809" y="5025"/>
                    <a:pt x="4260755" y="13971"/>
                  </a:cubicBezTo>
                  <a:cubicBezTo>
                    <a:pt x="4269700" y="22916"/>
                    <a:pt x="4274726" y="35049"/>
                    <a:pt x="4274726" y="47700"/>
                  </a:cubicBezTo>
                  <a:lnTo>
                    <a:pt x="4274726" y="2119767"/>
                  </a:lnTo>
                  <a:cubicBezTo>
                    <a:pt x="4274726" y="2132418"/>
                    <a:pt x="4269700" y="2144550"/>
                    <a:pt x="4260755" y="2153496"/>
                  </a:cubicBezTo>
                  <a:cubicBezTo>
                    <a:pt x="4251809" y="2162441"/>
                    <a:pt x="4239677" y="2167467"/>
                    <a:pt x="4227026" y="2167467"/>
                  </a:cubicBezTo>
                  <a:lnTo>
                    <a:pt x="47700" y="2167467"/>
                  </a:lnTo>
                  <a:cubicBezTo>
                    <a:pt x="35049" y="2167467"/>
                    <a:pt x="22916" y="2162441"/>
                    <a:pt x="13971" y="2153496"/>
                  </a:cubicBezTo>
                  <a:cubicBezTo>
                    <a:pt x="5025" y="2144550"/>
                    <a:pt x="0" y="2132418"/>
                    <a:pt x="0" y="2119767"/>
                  </a:cubicBezTo>
                  <a:lnTo>
                    <a:pt x="0" y="47700"/>
                  </a:lnTo>
                  <a:cubicBezTo>
                    <a:pt x="0" y="35049"/>
                    <a:pt x="5025" y="22916"/>
                    <a:pt x="13971" y="13971"/>
                  </a:cubicBezTo>
                  <a:cubicBezTo>
                    <a:pt x="22916" y="5025"/>
                    <a:pt x="35049" y="0"/>
                    <a:pt x="47700" y="0"/>
                  </a:cubicBezTo>
                  <a:close/>
                </a:path>
              </a:pathLst>
            </a:custGeom>
            <a:solidFill>
              <a:srgbClr val="F7CDD0">
                <a:alpha val="60000"/>
              </a:srgbClr>
            </a:solidFill>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411"/>
                </a:lnSpc>
              </a:pPr>
              <a:endParaRPr>
                <a:latin typeface="Arial" pitchFamily="34" charset="0"/>
              </a:endParaRPr>
            </a:p>
          </p:txBody>
        </p:sp>
      </p:grpSp>
      <p:grpSp>
        <p:nvGrpSpPr>
          <p:cNvPr id="5" name="Group 5"/>
          <p:cNvGrpSpPr/>
          <p:nvPr/>
        </p:nvGrpSpPr>
        <p:grpSpPr>
          <a:xfrm>
            <a:off x="685622" y="685801"/>
            <a:ext cx="922791" cy="923031"/>
            <a:chOff x="0" y="0"/>
            <a:chExt cx="1846063" cy="1846063"/>
          </a:xfrm>
        </p:grpSpPr>
        <p:grpSp>
          <p:nvGrpSpPr>
            <p:cNvPr id="6" name="Group 6"/>
            <p:cNvGrpSpPr>
              <a:grpSpLocks noChangeAspect="1"/>
            </p:cNvGrpSpPr>
            <p:nvPr/>
          </p:nvGrpSpPr>
          <p:grpSpPr>
            <a:xfrm>
              <a:off x="0" y="0"/>
              <a:ext cx="1846063" cy="1846063"/>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61F93">
                  <a:alpha val="49804"/>
                </a:srgbClr>
              </a:solidFill>
            </p:spPr>
          </p:sp>
        </p:grpSp>
        <p:pic>
          <p:nvPicPr>
            <p:cNvPr id="8" name="Picture 8"/>
            <p:cNvPicPr>
              <a:picLocks noChangeAspect="1"/>
            </p:cNvPicPr>
            <p:nvPr/>
          </p:nvPicPr>
          <p:blipFill>
            <a:blip r:embed="rId2" cstate="print">
              <a:alphaModFix amt="7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987163" flipH="1">
              <a:off x="650564" y="199085"/>
              <a:ext cx="544934" cy="1447892"/>
            </a:xfrm>
            <a:prstGeom prst="rect">
              <a:avLst/>
            </a:prstGeom>
          </p:spPr>
        </p:pic>
      </p:grpSp>
      <p:grpSp>
        <p:nvGrpSpPr>
          <p:cNvPr id="9" name="Group 9"/>
          <p:cNvGrpSpPr/>
          <p:nvPr/>
        </p:nvGrpSpPr>
        <p:grpSpPr>
          <a:xfrm>
            <a:off x="1077625" y="1895296"/>
            <a:ext cx="10100245" cy="1660108"/>
            <a:chOff x="0" y="0"/>
            <a:chExt cx="20205752" cy="3320216"/>
          </a:xfrm>
        </p:grpSpPr>
        <p:grpSp>
          <p:nvGrpSpPr>
            <p:cNvPr id="10" name="Group 10"/>
            <p:cNvGrpSpPr/>
            <p:nvPr/>
          </p:nvGrpSpPr>
          <p:grpSpPr>
            <a:xfrm>
              <a:off x="0" y="0"/>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454675" y="12002"/>
              <a:ext cx="18751077" cy="330821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là một hợp chất hóa học do sự kết hợp oxygen với hydrogen. Nước trong suốt, cho ánh sáng chiếu qua, không màu, không mùi, không vị, có nhiệt độ sôi là 100 độ C, nhiệt độ đông đặc là 0 độ C.</a:t>
              </a:r>
            </a:p>
          </p:txBody>
        </p:sp>
      </p:grpSp>
      <p:grpSp>
        <p:nvGrpSpPr>
          <p:cNvPr id="14" name="Group 14"/>
          <p:cNvGrpSpPr/>
          <p:nvPr/>
        </p:nvGrpSpPr>
        <p:grpSpPr>
          <a:xfrm>
            <a:off x="1147017" y="3812117"/>
            <a:ext cx="10100245" cy="2121965"/>
            <a:chOff x="0" y="0"/>
            <a:chExt cx="20205752" cy="4243930"/>
          </a:xfrm>
        </p:grpSpPr>
        <p:grpSp>
          <p:nvGrpSpPr>
            <p:cNvPr id="15" name="Group 15"/>
            <p:cNvGrpSpPr/>
            <p:nvPr/>
          </p:nvGrpSpPr>
          <p:grpSpPr>
            <a:xfrm>
              <a:off x="0" y="0"/>
              <a:ext cx="785642" cy="785642"/>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8" name="TextBox 18"/>
            <p:cNvSpPr txBox="1"/>
            <p:nvPr/>
          </p:nvSpPr>
          <p:spPr>
            <a:xfrm>
              <a:off x="1454675" y="12002"/>
              <a:ext cx="18751077" cy="4231928"/>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Nước là thành phần quan trọng trong tế bào và cơ thể sinh vật; là môi trường và nguyên liệu cho quá trình trao đổi chất, chuyển hóa năng lượng của tế bào và cơ thể; là dung môi vận chuyển các chất dinh dưỡng, chất thải trong tế bào và mô; duy trì nhiệt độ bình thường của cơ thể.</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685800"/>
            <a:ext cx="10817582" cy="5486400"/>
            <a:chOff x="0" y="0"/>
            <a:chExt cx="4274726" cy="2167467"/>
          </a:xfrm>
        </p:grpSpPr>
        <p:sp>
          <p:nvSpPr>
            <p:cNvPr id="3" name="Freeform 3"/>
            <p:cNvSpPr/>
            <p:nvPr/>
          </p:nvSpPr>
          <p:spPr>
            <a:xfrm>
              <a:off x="0" y="0"/>
              <a:ext cx="4274726" cy="2167467"/>
            </a:xfrm>
            <a:custGeom>
              <a:avLst/>
              <a:gdLst/>
              <a:ahLst/>
              <a:cxnLst/>
              <a:rect l="l" t="t" r="r" b="b"/>
              <a:pathLst>
                <a:path w="4274726" h="2167467">
                  <a:moveTo>
                    <a:pt x="47700" y="0"/>
                  </a:moveTo>
                  <a:lnTo>
                    <a:pt x="4227026" y="0"/>
                  </a:lnTo>
                  <a:cubicBezTo>
                    <a:pt x="4239677" y="0"/>
                    <a:pt x="4251809" y="5025"/>
                    <a:pt x="4260755" y="13971"/>
                  </a:cubicBezTo>
                  <a:cubicBezTo>
                    <a:pt x="4269700" y="22916"/>
                    <a:pt x="4274726" y="35049"/>
                    <a:pt x="4274726" y="47700"/>
                  </a:cubicBezTo>
                  <a:lnTo>
                    <a:pt x="4274726" y="2119767"/>
                  </a:lnTo>
                  <a:cubicBezTo>
                    <a:pt x="4274726" y="2132418"/>
                    <a:pt x="4269700" y="2144550"/>
                    <a:pt x="4260755" y="2153496"/>
                  </a:cubicBezTo>
                  <a:cubicBezTo>
                    <a:pt x="4251809" y="2162441"/>
                    <a:pt x="4239677" y="2167467"/>
                    <a:pt x="4227026" y="2167467"/>
                  </a:cubicBezTo>
                  <a:lnTo>
                    <a:pt x="47700" y="2167467"/>
                  </a:lnTo>
                  <a:cubicBezTo>
                    <a:pt x="35049" y="2167467"/>
                    <a:pt x="22916" y="2162441"/>
                    <a:pt x="13971" y="2153496"/>
                  </a:cubicBezTo>
                  <a:cubicBezTo>
                    <a:pt x="5025" y="2144550"/>
                    <a:pt x="0" y="2132418"/>
                    <a:pt x="0" y="2119767"/>
                  </a:cubicBezTo>
                  <a:lnTo>
                    <a:pt x="0" y="47700"/>
                  </a:lnTo>
                  <a:cubicBezTo>
                    <a:pt x="0" y="35049"/>
                    <a:pt x="5025" y="22916"/>
                    <a:pt x="13971" y="13971"/>
                  </a:cubicBezTo>
                  <a:cubicBezTo>
                    <a:pt x="22916" y="5025"/>
                    <a:pt x="35049" y="0"/>
                    <a:pt x="47700" y="0"/>
                  </a:cubicBezTo>
                  <a:close/>
                </a:path>
              </a:pathLst>
            </a:custGeom>
            <a:solidFill>
              <a:srgbClr val="F7CDD0">
                <a:alpha val="60000"/>
              </a:srgbClr>
            </a:solidFill>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411"/>
                </a:lnSpc>
              </a:pPr>
              <a:endParaRPr>
                <a:latin typeface="Arial" pitchFamily="34" charset="0"/>
              </a:endParaRPr>
            </a:p>
          </p:txBody>
        </p:sp>
      </p:grpSp>
      <p:grpSp>
        <p:nvGrpSpPr>
          <p:cNvPr id="5" name="Group 5"/>
          <p:cNvGrpSpPr/>
          <p:nvPr/>
        </p:nvGrpSpPr>
        <p:grpSpPr>
          <a:xfrm>
            <a:off x="685622" y="685801"/>
            <a:ext cx="922791" cy="923031"/>
            <a:chOff x="0" y="0"/>
            <a:chExt cx="1846063" cy="1846063"/>
          </a:xfrm>
        </p:grpSpPr>
        <p:grpSp>
          <p:nvGrpSpPr>
            <p:cNvPr id="6" name="Group 6"/>
            <p:cNvGrpSpPr>
              <a:grpSpLocks noChangeAspect="1"/>
            </p:cNvGrpSpPr>
            <p:nvPr/>
          </p:nvGrpSpPr>
          <p:grpSpPr>
            <a:xfrm>
              <a:off x="0" y="0"/>
              <a:ext cx="1846063" cy="1846063"/>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61F93">
                  <a:alpha val="49804"/>
                </a:srgbClr>
              </a:solidFill>
            </p:spPr>
          </p:sp>
        </p:grpSp>
        <p:pic>
          <p:nvPicPr>
            <p:cNvPr id="8" name="Picture 8"/>
            <p:cNvPicPr>
              <a:picLocks noChangeAspect="1"/>
            </p:cNvPicPr>
            <p:nvPr/>
          </p:nvPicPr>
          <p:blipFill>
            <a:blip r:embed="rId2" cstate="print">
              <a:alphaModFix amt="7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987163" flipH="1">
              <a:off x="650564" y="199085"/>
              <a:ext cx="544934" cy="1447892"/>
            </a:xfrm>
            <a:prstGeom prst="rect">
              <a:avLst/>
            </a:prstGeom>
          </p:spPr>
        </p:pic>
      </p:grpSp>
      <p:grpSp>
        <p:nvGrpSpPr>
          <p:cNvPr id="9" name="Group 9"/>
          <p:cNvGrpSpPr/>
          <p:nvPr/>
        </p:nvGrpSpPr>
        <p:grpSpPr>
          <a:xfrm>
            <a:off x="1077625" y="1895296"/>
            <a:ext cx="10100245" cy="1698772"/>
            <a:chOff x="0" y="0"/>
            <a:chExt cx="20205752" cy="3397544"/>
          </a:xfrm>
        </p:grpSpPr>
        <p:grpSp>
          <p:nvGrpSpPr>
            <p:cNvPr id="10" name="Group 10"/>
            <p:cNvGrpSpPr/>
            <p:nvPr/>
          </p:nvGrpSpPr>
          <p:grpSpPr>
            <a:xfrm>
              <a:off x="0" y="0"/>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454675" y="12002"/>
              <a:ext cx="18751077"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Chất dinh dưỡng là những chất hay hợp chất hóa học được cơ thể sinh vật hấp thụ từ môi trường ngoài. Chất dinh dưỡng có vai trò cấu tạo nên tế bào và cơ thể, cung cấp năng lượng tham gia điều hòa hoạt động sống,...</a:t>
              </a:r>
            </a:p>
          </p:txBody>
        </p:sp>
      </p:grpSp>
      <p:grpSp>
        <p:nvGrpSpPr>
          <p:cNvPr id="14" name="Group 14"/>
          <p:cNvGrpSpPr/>
          <p:nvPr/>
        </p:nvGrpSpPr>
        <p:grpSpPr>
          <a:xfrm>
            <a:off x="1147017" y="3812117"/>
            <a:ext cx="10100245" cy="1275579"/>
            <a:chOff x="0" y="0"/>
            <a:chExt cx="20205752" cy="2551158"/>
          </a:xfrm>
        </p:grpSpPr>
        <p:grpSp>
          <p:nvGrpSpPr>
            <p:cNvPr id="15" name="Group 15"/>
            <p:cNvGrpSpPr/>
            <p:nvPr/>
          </p:nvGrpSpPr>
          <p:grpSpPr>
            <a:xfrm>
              <a:off x="0" y="0"/>
              <a:ext cx="785642" cy="785642"/>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8" name="TextBox 18"/>
            <p:cNvSpPr txBox="1"/>
            <p:nvPr/>
          </p:nvSpPr>
          <p:spPr>
            <a:xfrm>
              <a:off x="1454675" y="12002"/>
              <a:ext cx="18751077"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Các chất dinh dưỡng bao gồm nhóm chất cung cấp năng lượng (carbonhydrate, protein, lipid) và nhóm chất không cung cấp năng lượng (vitamin, chất khoáng và nước).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C724A"/>
        </a:solidFill>
        <a:effectLst/>
      </p:bgPr>
    </p:bg>
    <p:spTree>
      <p:nvGrpSpPr>
        <p:cNvPr id="1" name=""/>
        <p:cNvGrpSpPr/>
        <p:nvPr/>
      </p:nvGrpSpPr>
      <p:grpSpPr>
        <a:xfrm>
          <a:off x="0" y="0"/>
          <a:ext cx="0" cy="0"/>
          <a:chOff x="0" y="0"/>
          <a:chExt cx="0" cy="0"/>
        </a:xfrm>
      </p:grpSpPr>
      <p:sp>
        <p:nvSpPr>
          <p:cNvPr id="2" name="AutoShape 2"/>
          <p:cNvSpPr/>
          <p:nvPr/>
        </p:nvSpPr>
        <p:spPr>
          <a:xfrm>
            <a:off x="0" y="6130925"/>
            <a:ext cx="12188825" cy="0"/>
          </a:xfrm>
          <a:prstGeom prst="line">
            <a:avLst/>
          </a:prstGeom>
          <a:ln w="38100" cap="flat">
            <a:solidFill>
              <a:srgbClr val="D9D9D9"/>
            </a:solidFill>
            <a:prstDash val="solid"/>
            <a:headEnd type="none" w="sm" len="sm"/>
            <a:tailEnd type="none" w="sm" len="sm"/>
          </a:ln>
        </p:spPr>
      </p:sp>
      <p:sp>
        <p:nvSpPr>
          <p:cNvPr id="3" name="AutoShape 3"/>
          <p:cNvSpPr/>
          <p:nvPr/>
        </p:nvSpPr>
        <p:spPr>
          <a:xfrm rot="-5400000">
            <a:off x="5242490" y="3052763"/>
            <a:ext cx="6130925" cy="0"/>
          </a:xfrm>
          <a:prstGeom prst="line">
            <a:avLst/>
          </a:prstGeom>
          <a:ln w="38100" cap="flat">
            <a:solidFill>
              <a:srgbClr val="D9D9D9"/>
            </a:solidFill>
            <a:prstDash val="solid"/>
            <a:headEnd type="none" w="sm" len="sm"/>
            <a:tailEnd type="none" w="sm" len="sm"/>
          </a:ln>
        </p:spPr>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342486" y="4939634"/>
            <a:ext cx="1160718" cy="760219"/>
          </a:xfrm>
          <a:prstGeom prst="rect">
            <a:avLst/>
          </a:prstGeom>
        </p:spPr>
      </p:pic>
      <p:sp>
        <p:nvSpPr>
          <p:cNvPr id="5" name="TextBox 5"/>
          <p:cNvSpPr txBox="1"/>
          <p:nvPr/>
        </p:nvSpPr>
        <p:spPr>
          <a:xfrm>
            <a:off x="768601" y="539750"/>
            <a:ext cx="3953447" cy="1090042"/>
          </a:xfrm>
          <a:prstGeom prst="rect">
            <a:avLst/>
          </a:prstGeom>
        </p:spPr>
        <p:txBody>
          <a:bodyPr lIns="0" tIns="0" rIns="0" bIns="0" rtlCol="0" anchor="t">
            <a:spAutoFit/>
          </a:bodyPr>
          <a:lstStyle/>
          <a:p>
            <a:pPr>
              <a:lnSpc>
                <a:spcPts val="9330"/>
              </a:lnSpc>
              <a:spcBef>
                <a:spcPct val="0"/>
              </a:spcBef>
            </a:pPr>
            <a:r>
              <a:rPr lang="en-US" sz="6700" b="1">
                <a:solidFill>
                  <a:srgbClr val="FFFFFF"/>
                </a:solidFill>
                <a:latin typeface="Arial" pitchFamily="34" charset="0"/>
              </a:rPr>
              <a:t>Thanks!</a:t>
            </a: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0" y="3979789"/>
            <a:ext cx="2877461" cy="287821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grpSp>
        <p:nvGrpSpPr>
          <p:cNvPr id="3" name="Group 3"/>
          <p:cNvGrpSpPr/>
          <p:nvPr/>
        </p:nvGrpSpPr>
        <p:grpSpPr>
          <a:xfrm>
            <a:off x="685622" y="685800"/>
            <a:ext cx="10377591" cy="862732"/>
            <a:chOff x="0" y="0"/>
            <a:chExt cx="20760589" cy="1725464"/>
          </a:xfrm>
        </p:grpSpPr>
        <p:grpSp>
          <p:nvGrpSpPr>
            <p:cNvPr id="4" name="Group 4"/>
            <p:cNvGrpSpPr/>
            <p:nvPr/>
          </p:nvGrpSpPr>
          <p:grpSpPr>
            <a:xfrm>
              <a:off x="0" y="0"/>
              <a:ext cx="20760589" cy="1725464"/>
              <a:chOff x="0" y="0"/>
              <a:chExt cx="4100857" cy="340832"/>
            </a:xfrm>
          </p:grpSpPr>
          <p:sp>
            <p:nvSpPr>
              <p:cNvPr id="5" name="Freeform 5"/>
              <p:cNvSpPr/>
              <p:nvPr/>
            </p:nvSpPr>
            <p:spPr>
              <a:xfrm>
                <a:off x="0" y="0"/>
                <a:ext cx="4100857" cy="340832"/>
              </a:xfrm>
              <a:custGeom>
                <a:avLst/>
                <a:gdLst/>
                <a:ahLst/>
                <a:cxnLst/>
                <a:rect l="l" t="t" r="r" b="b"/>
                <a:pathLst>
                  <a:path w="4100857" h="340832">
                    <a:moveTo>
                      <a:pt x="25358" y="0"/>
                    </a:moveTo>
                    <a:lnTo>
                      <a:pt x="4075499" y="0"/>
                    </a:lnTo>
                    <a:cubicBezTo>
                      <a:pt x="4089504" y="0"/>
                      <a:pt x="4100857" y="11353"/>
                      <a:pt x="4100857" y="25358"/>
                    </a:cubicBezTo>
                    <a:lnTo>
                      <a:pt x="4100857" y="315474"/>
                    </a:lnTo>
                    <a:cubicBezTo>
                      <a:pt x="4100857" y="329479"/>
                      <a:pt x="4089504" y="340832"/>
                      <a:pt x="4075499" y="340832"/>
                    </a:cubicBezTo>
                    <a:lnTo>
                      <a:pt x="25358" y="340832"/>
                    </a:lnTo>
                    <a:cubicBezTo>
                      <a:pt x="11353" y="340832"/>
                      <a:pt x="0" y="329479"/>
                      <a:pt x="0" y="315474"/>
                    </a:cubicBezTo>
                    <a:lnTo>
                      <a:pt x="0" y="25358"/>
                    </a:lnTo>
                    <a:cubicBezTo>
                      <a:pt x="0" y="11353"/>
                      <a:pt x="11353" y="0"/>
                      <a:pt x="25358" y="0"/>
                    </a:cubicBezTo>
                    <a:close/>
                  </a:path>
                </a:pathLst>
              </a:custGeom>
              <a:solidFill>
                <a:srgbClr val="192954"/>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sp>
          <p:nvSpPr>
            <p:cNvPr id="7" name="TextBox 7"/>
            <p:cNvSpPr txBox="1"/>
            <p:nvPr/>
          </p:nvSpPr>
          <p:spPr>
            <a:xfrm>
              <a:off x="746985" y="462254"/>
              <a:ext cx="19266622" cy="672878"/>
            </a:xfrm>
            <a:prstGeom prst="rect">
              <a:avLst/>
            </a:prstGeom>
          </p:spPr>
          <p:txBody>
            <a:bodyPr lIns="0" tIns="0" rIns="0" bIns="0" rtlCol="0" anchor="t">
              <a:spAutoFit/>
            </a:bodyPr>
            <a:lstStyle/>
            <a:p>
              <a:pPr algn="just">
                <a:lnSpc>
                  <a:spcPts val="2799"/>
                </a:lnSpc>
                <a:spcBef>
                  <a:spcPct val="0"/>
                </a:spcBef>
              </a:pPr>
              <a:r>
                <a:rPr lang="en-US" sz="2300" b="1">
                  <a:solidFill>
                    <a:srgbClr val="FFFFFF"/>
                  </a:solidFill>
                  <a:latin typeface="Arial" pitchFamily="34" charset="0"/>
                </a:rPr>
                <a:t>Điều gì xảy ra nếu cơ thể thiếu nước?</a:t>
              </a:r>
            </a:p>
          </p:txBody>
        </p:sp>
      </p:grpSp>
      <p:pic>
        <p:nvPicPr>
          <p:cNvPr id="8" name="Picture 8"/>
          <p:cNvPicPr>
            <a:picLocks noChangeAspect="1"/>
          </p:cNvPicPr>
          <p:nvPr/>
        </p:nvPicPr>
        <p:blipFill>
          <a:blip r:embed="rId4"/>
          <a:srcRect l="10908" r="10908"/>
          <a:stretch>
            <a:fillRect/>
          </a:stretch>
        </p:blipFill>
        <p:spPr>
          <a:xfrm>
            <a:off x="685621" y="1786615"/>
            <a:ext cx="5408791" cy="4593092"/>
          </a:xfrm>
          <a:prstGeom prst="rect">
            <a:avLst/>
          </a:prstGeom>
        </p:spPr>
      </p:pic>
      <p:pic>
        <p:nvPicPr>
          <p:cNvPr id="9" name="Picture 9"/>
          <p:cNvPicPr>
            <a:picLocks noChangeAspect="1"/>
          </p:cNvPicPr>
          <p:nvPr/>
        </p:nvPicPr>
        <p:blipFill>
          <a:blip r:embed="rId5"/>
          <a:srcRect l="15365" r="15365"/>
          <a:stretch>
            <a:fillRect/>
          </a:stretch>
        </p:blipFill>
        <p:spPr>
          <a:xfrm>
            <a:off x="6292058" y="1786615"/>
            <a:ext cx="4771155" cy="459309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EFE1"/>
        </a:solidFill>
        <a:effectLst/>
      </p:bgPr>
    </p:bg>
    <p:spTree>
      <p:nvGrpSpPr>
        <p:cNvPr id="1" name=""/>
        <p:cNvGrpSpPr/>
        <p:nvPr/>
      </p:nvGrpSpPr>
      <p:grpSpPr>
        <a:xfrm>
          <a:off x="0" y="0"/>
          <a:ext cx="0" cy="0"/>
          <a:chOff x="0" y="0"/>
          <a:chExt cx="0" cy="0"/>
        </a:xfrm>
      </p:grpSpPr>
      <p:grpSp>
        <p:nvGrpSpPr>
          <p:cNvPr id="2" name="Group 2"/>
          <p:cNvGrpSpPr/>
          <p:nvPr/>
        </p:nvGrpSpPr>
        <p:grpSpPr>
          <a:xfrm>
            <a:off x="-4194233" y="-2605438"/>
            <a:ext cx="15697436" cy="15528974"/>
            <a:chOff x="0" y="0"/>
            <a:chExt cx="31403051" cy="31057948"/>
          </a:xfrm>
        </p:grpSpPr>
        <p:pic>
          <p:nvPicPr>
            <p:cNvPr id="3" name="Picture 3"/>
            <p:cNvPicPr>
              <a:picLocks noChangeAspect="1"/>
            </p:cNvPicPr>
            <p:nvPr/>
          </p:nvPicPr>
          <p:blipFill>
            <a:blip r:embed="rId2"/>
            <a:srcRect t="15209" r="14089" b="5081"/>
            <a:stretch>
              <a:fillRect/>
            </a:stretch>
          </p:blipFill>
          <p:spPr>
            <a:xfrm>
              <a:off x="18131826" y="6982777"/>
              <a:ext cx="12396190" cy="8626093"/>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336784" y="6229557"/>
              <a:ext cx="5066267" cy="5066267"/>
            </a:xfrm>
            <a:prstGeom prst="rect">
              <a:avLst/>
            </a:prstGeom>
          </p:spPr>
        </p:pic>
        <p:grpSp>
          <p:nvGrpSpPr>
            <p:cNvPr id="5" name="Group 5"/>
            <p:cNvGrpSpPr/>
            <p:nvPr/>
          </p:nvGrpSpPr>
          <p:grpSpPr>
            <a:xfrm rot="-8100000">
              <a:off x="1449515" y="7647148"/>
              <a:ext cx="28158919" cy="15763653"/>
              <a:chOff x="0" y="0"/>
              <a:chExt cx="33252581" cy="18615138"/>
            </a:xfrm>
          </p:grpSpPr>
          <p:sp>
            <p:nvSpPr>
              <p:cNvPr id="6" name="Freeform 6"/>
              <p:cNvSpPr/>
              <p:nvPr/>
            </p:nvSpPr>
            <p:spPr>
              <a:xfrm>
                <a:off x="0" y="0"/>
                <a:ext cx="33252581" cy="18615138"/>
              </a:xfrm>
              <a:custGeom>
                <a:avLst/>
                <a:gdLst/>
                <a:ahLst/>
                <a:cxnLst/>
                <a:rect l="l" t="t" r="r" b="b"/>
                <a:pathLst>
                  <a:path w="33252581" h="18615138">
                    <a:moveTo>
                      <a:pt x="0" y="0"/>
                    </a:moveTo>
                    <a:lnTo>
                      <a:pt x="33252581" y="0"/>
                    </a:lnTo>
                    <a:lnTo>
                      <a:pt x="33252581" y="18615138"/>
                    </a:lnTo>
                    <a:lnTo>
                      <a:pt x="0" y="18615138"/>
                    </a:lnTo>
                    <a:close/>
                  </a:path>
                </a:pathLst>
              </a:custGeom>
              <a:solidFill>
                <a:srgbClr val="F1EFE1"/>
              </a:solidFill>
            </p:spPr>
          </p:sp>
        </p:grpSp>
        <p:sp>
          <p:nvSpPr>
            <p:cNvPr id="7" name="AutoShape 7"/>
            <p:cNvSpPr/>
            <p:nvPr/>
          </p:nvSpPr>
          <p:spPr>
            <a:xfrm>
              <a:off x="10637286" y="16410209"/>
              <a:ext cx="19890730" cy="0"/>
            </a:xfrm>
            <a:prstGeom prst="line">
              <a:avLst/>
            </a:prstGeom>
            <a:ln w="12700" cap="rnd">
              <a:solidFill>
                <a:srgbClr val="000000"/>
              </a:solidFill>
              <a:prstDash val="solid"/>
              <a:headEnd type="none" w="sm" len="sm"/>
              <a:tailEnd type="none" w="sm" len="sm"/>
            </a:ln>
          </p:spPr>
        </p:sp>
      </p:grpSp>
      <p:sp>
        <p:nvSpPr>
          <p:cNvPr id="8" name="TextBox 8"/>
          <p:cNvSpPr txBox="1"/>
          <p:nvPr/>
        </p:nvSpPr>
        <p:spPr>
          <a:xfrm>
            <a:off x="1129394" y="2315362"/>
            <a:ext cx="1888534" cy="842218"/>
          </a:xfrm>
          <a:prstGeom prst="rect">
            <a:avLst/>
          </a:prstGeom>
        </p:spPr>
        <p:txBody>
          <a:bodyPr lIns="0" tIns="0" rIns="0" bIns="0" rtlCol="0" anchor="t">
            <a:spAutoFit/>
          </a:bodyPr>
          <a:lstStyle/>
          <a:p>
            <a:pPr algn="just">
              <a:lnSpc>
                <a:spcPts val="7278"/>
              </a:lnSpc>
            </a:pPr>
            <a:r>
              <a:rPr lang="vi-VN" sz="4000" b="1" dirty="0">
                <a:solidFill>
                  <a:srgbClr val="C00000"/>
                </a:solidFill>
                <a:latin typeface="Arial" pitchFamily="34" charset="0"/>
              </a:rPr>
              <a:t>Bài 24</a:t>
            </a:r>
          </a:p>
        </p:txBody>
      </p:sp>
      <p:sp>
        <p:nvSpPr>
          <p:cNvPr id="9" name="TextBox 9"/>
          <p:cNvSpPr txBox="1"/>
          <p:nvPr/>
        </p:nvSpPr>
        <p:spPr>
          <a:xfrm>
            <a:off x="1129393" y="3276600"/>
            <a:ext cx="7841335" cy="2148089"/>
          </a:xfrm>
          <a:prstGeom prst="rect">
            <a:avLst/>
          </a:prstGeom>
        </p:spPr>
        <p:txBody>
          <a:bodyPr wrap="square" lIns="0" tIns="0" rIns="0" bIns="0" rtlCol="0" anchor="t">
            <a:spAutoFit/>
          </a:bodyPr>
          <a:lstStyle/>
          <a:p>
            <a:pPr>
              <a:lnSpc>
                <a:spcPct val="120000"/>
              </a:lnSpc>
              <a:spcBef>
                <a:spcPct val="0"/>
              </a:spcBef>
            </a:pPr>
            <a:r>
              <a:rPr lang="en-US" sz="4000" b="1" dirty="0">
                <a:solidFill>
                  <a:srgbClr val="000000"/>
                </a:solidFill>
                <a:latin typeface="Arial" pitchFamily="34" charset="0"/>
              </a:rPr>
              <a:t>VAI TRÒ CỦA NƯỚC VÀ </a:t>
            </a:r>
          </a:p>
          <a:p>
            <a:pPr>
              <a:lnSpc>
                <a:spcPct val="120000"/>
              </a:lnSpc>
              <a:spcBef>
                <a:spcPct val="0"/>
              </a:spcBef>
            </a:pPr>
            <a:r>
              <a:rPr lang="en-US" sz="4000" b="1" dirty="0">
                <a:solidFill>
                  <a:srgbClr val="000000"/>
                </a:solidFill>
                <a:latin typeface="Arial" pitchFamily="34" charset="0"/>
              </a:rPr>
              <a:t>CÁC CHẤT DINH DƯỠNG </a:t>
            </a:r>
          </a:p>
          <a:p>
            <a:pPr>
              <a:lnSpc>
                <a:spcPct val="120000"/>
              </a:lnSpc>
              <a:spcBef>
                <a:spcPct val="0"/>
              </a:spcBef>
            </a:pPr>
            <a:r>
              <a:rPr lang="en-US" sz="4000" b="1" dirty="0">
                <a:solidFill>
                  <a:srgbClr val="000000"/>
                </a:solidFill>
                <a:latin typeface="Arial" pitchFamily="34" charset="0"/>
              </a:rPr>
              <a:t>ĐỐI VỚI CƠ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03278"/>
            <a:ext cx="10710420" cy="1992919"/>
            <a:chOff x="1" y="-1"/>
            <a:chExt cx="21426420" cy="3985837"/>
          </a:xfrm>
        </p:grpSpPr>
        <p:grpSp>
          <p:nvGrpSpPr>
            <p:cNvPr id="3" name="Group 3"/>
            <p:cNvGrpSpPr/>
            <p:nvPr/>
          </p:nvGrpSpPr>
          <p:grpSpPr>
            <a:xfrm rot="-5400000">
              <a:off x="8720292" y="-8720292"/>
              <a:ext cx="3985837" cy="21426420"/>
              <a:chOff x="0" y="0"/>
              <a:chExt cx="787326" cy="4232379"/>
            </a:xfrm>
          </p:grpSpPr>
          <p:sp>
            <p:nvSpPr>
              <p:cNvPr id="4" name="Freeform 4"/>
              <p:cNvSpPr/>
              <p:nvPr/>
            </p:nvSpPr>
            <p:spPr>
              <a:xfrm>
                <a:off x="0" y="0"/>
                <a:ext cx="787326" cy="4232379"/>
              </a:xfrm>
              <a:custGeom>
                <a:avLst/>
                <a:gdLst/>
                <a:ahLst/>
                <a:cxnLst/>
                <a:rect l="l" t="t" r="r" b="b"/>
                <a:pathLst>
                  <a:path w="787326" h="4232379">
                    <a:moveTo>
                      <a:pt x="262584" y="4213310"/>
                    </a:moveTo>
                    <a:cubicBezTo>
                      <a:pt x="302948" y="4224824"/>
                      <a:pt x="348837" y="4232379"/>
                      <a:pt x="393875" y="4232379"/>
                    </a:cubicBezTo>
                    <a:cubicBezTo>
                      <a:pt x="438914" y="4232379"/>
                      <a:pt x="482254" y="4225903"/>
                      <a:pt x="522192" y="4214388"/>
                    </a:cubicBezTo>
                    <a:cubicBezTo>
                      <a:pt x="523043" y="4214029"/>
                      <a:pt x="523893" y="4214029"/>
                      <a:pt x="524742" y="4213670"/>
                    </a:cubicBezTo>
                    <a:cubicBezTo>
                      <a:pt x="674729" y="4167614"/>
                      <a:pt x="785201" y="4046001"/>
                      <a:pt x="787326" y="3827919"/>
                    </a:cubicBezTo>
                    <a:lnTo>
                      <a:pt x="787326" y="0"/>
                    </a:lnTo>
                    <a:lnTo>
                      <a:pt x="0" y="0"/>
                    </a:lnTo>
                    <a:lnTo>
                      <a:pt x="0" y="3825078"/>
                    </a:lnTo>
                    <a:cubicBezTo>
                      <a:pt x="2124" y="4046719"/>
                      <a:pt x="110897" y="4168335"/>
                      <a:pt x="262584" y="4213310"/>
                    </a:cubicBezTo>
                    <a:close/>
                  </a:path>
                </a:pathLst>
              </a:custGeom>
              <a:solidFill>
                <a:srgbClr val="99B951"/>
              </a:solidFill>
            </p:spPr>
          </p:sp>
          <p:sp>
            <p:nvSpPr>
              <p:cNvPr id="5" name="TextBox 5"/>
              <p:cNvSpPr txBox="1"/>
              <p:nvPr/>
            </p:nvSpPr>
            <p:spPr>
              <a:xfrm>
                <a:off x="0" y="-66675"/>
                <a:ext cx="660400" cy="752475"/>
              </a:xfrm>
              <a:prstGeom prst="rect">
                <a:avLst/>
              </a:prstGeom>
            </p:spPr>
            <p:txBody>
              <a:bodyPr lIns="50800" tIns="50800" rIns="50800" bIns="50800" rtlCol="0" anchor="ctr"/>
              <a:lstStyle/>
              <a:p>
                <a:pPr algn="ctr">
                  <a:lnSpc>
                    <a:spcPts val="3350"/>
                  </a:lnSpc>
                </a:pPr>
                <a:endParaRPr b="1">
                  <a:latin typeface="Arial" pitchFamily="34" charset="0"/>
                </a:endParaRPr>
              </a:p>
            </p:txBody>
          </p:sp>
        </p:grpSp>
        <p:grpSp>
          <p:nvGrpSpPr>
            <p:cNvPr id="6" name="Group 6"/>
            <p:cNvGrpSpPr/>
            <p:nvPr/>
          </p:nvGrpSpPr>
          <p:grpSpPr>
            <a:xfrm>
              <a:off x="913590" y="1018615"/>
              <a:ext cx="1945353" cy="194860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92954"/>
              </a:solidFill>
            </p:spPr>
          </p:sp>
        </p:grpSp>
        <p:sp>
          <p:nvSpPr>
            <p:cNvPr id="8" name="TextBox 8"/>
            <p:cNvSpPr txBox="1"/>
            <p:nvPr/>
          </p:nvSpPr>
          <p:spPr>
            <a:xfrm>
              <a:off x="1199329" y="1056707"/>
              <a:ext cx="1373872" cy="1628394"/>
            </a:xfrm>
            <a:prstGeom prst="rect">
              <a:avLst/>
            </a:prstGeom>
          </p:spPr>
          <p:txBody>
            <a:bodyPr lIns="0" tIns="0" rIns="0" bIns="0" rtlCol="0" anchor="t">
              <a:spAutoFit/>
            </a:bodyPr>
            <a:lstStyle/>
            <a:p>
              <a:pPr algn="ctr">
                <a:lnSpc>
                  <a:spcPts val="7119"/>
                </a:lnSpc>
              </a:pPr>
              <a:r>
                <a:rPr lang="en-US" sz="4500" b="1">
                  <a:solidFill>
                    <a:srgbClr val="FFFFFF"/>
                  </a:solidFill>
                  <a:latin typeface="Arial" pitchFamily="34" charset="0"/>
                </a:rPr>
                <a:t>1</a:t>
              </a:r>
            </a:p>
          </p:txBody>
        </p:sp>
        <p:sp>
          <p:nvSpPr>
            <p:cNvPr id="9" name="TextBox 9"/>
            <p:cNvSpPr txBox="1"/>
            <p:nvPr/>
          </p:nvSpPr>
          <p:spPr>
            <a:xfrm>
              <a:off x="3259356" y="1094885"/>
              <a:ext cx="14291320" cy="1481560"/>
            </a:xfrm>
            <a:prstGeom prst="rect">
              <a:avLst/>
            </a:prstGeom>
          </p:spPr>
          <p:txBody>
            <a:bodyPr lIns="0" tIns="0" rIns="0" bIns="0" rtlCol="0" anchor="t">
              <a:spAutoFit/>
            </a:bodyPr>
            <a:lstStyle/>
            <a:p>
              <a:pPr>
                <a:lnSpc>
                  <a:spcPts val="6665"/>
                </a:lnSpc>
              </a:pPr>
              <a:r>
                <a:rPr lang="en-US" sz="3300" b="1">
                  <a:solidFill>
                    <a:srgbClr val="000000"/>
                  </a:solidFill>
                  <a:latin typeface="Arial" pitchFamily="34" charset="0"/>
                </a:rPr>
                <a:t>NƯỚC ĐỐI VỚI CƠ THỂ SINH VẬT</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sp>
        <p:nvSpPr>
          <p:cNvPr id="11" name="TextBox 11"/>
          <p:cNvSpPr txBox="1"/>
          <p:nvPr/>
        </p:nvSpPr>
        <p:spPr>
          <a:xfrm>
            <a:off x="685622" y="804408"/>
            <a:ext cx="6614692" cy="762388"/>
          </a:xfrm>
          <a:prstGeom prst="rect">
            <a:avLst/>
          </a:prstGeom>
        </p:spPr>
        <p:txBody>
          <a:bodyPr lIns="0" tIns="0" rIns="0" bIns="0" rtlCol="0" anchor="t">
            <a:spAutoFit/>
          </a:bodyPr>
          <a:lstStyle/>
          <a:p>
            <a:pPr algn="just">
              <a:lnSpc>
                <a:spcPts val="6531"/>
              </a:lnSpc>
            </a:pPr>
            <a:r>
              <a:rPr lang="en-US" sz="4700" b="1">
                <a:solidFill>
                  <a:srgbClr val="000000"/>
                </a:solidFill>
                <a:latin typeface="Arial" pitchFamily="34" charset="0"/>
              </a:rPr>
              <a:t>NỘI DUNG BÀI HỌC</a:t>
            </a:r>
          </a:p>
        </p:txBody>
      </p:sp>
      <p:grpSp>
        <p:nvGrpSpPr>
          <p:cNvPr id="12" name="Group 12"/>
          <p:cNvGrpSpPr/>
          <p:nvPr/>
        </p:nvGrpSpPr>
        <p:grpSpPr>
          <a:xfrm>
            <a:off x="0" y="4396247"/>
            <a:ext cx="10710420" cy="1992919"/>
            <a:chOff x="1" y="-1"/>
            <a:chExt cx="21426420" cy="3985837"/>
          </a:xfrm>
        </p:grpSpPr>
        <p:grpSp>
          <p:nvGrpSpPr>
            <p:cNvPr id="13" name="Group 13"/>
            <p:cNvGrpSpPr/>
            <p:nvPr/>
          </p:nvGrpSpPr>
          <p:grpSpPr>
            <a:xfrm rot="-5400000">
              <a:off x="8720292" y="-8720292"/>
              <a:ext cx="3985837" cy="21426420"/>
              <a:chOff x="0" y="0"/>
              <a:chExt cx="787326" cy="4232379"/>
            </a:xfrm>
          </p:grpSpPr>
          <p:sp>
            <p:nvSpPr>
              <p:cNvPr id="14" name="Freeform 14"/>
              <p:cNvSpPr/>
              <p:nvPr/>
            </p:nvSpPr>
            <p:spPr>
              <a:xfrm>
                <a:off x="0" y="0"/>
                <a:ext cx="787326" cy="4232379"/>
              </a:xfrm>
              <a:custGeom>
                <a:avLst/>
                <a:gdLst/>
                <a:ahLst/>
                <a:cxnLst/>
                <a:rect l="l" t="t" r="r" b="b"/>
                <a:pathLst>
                  <a:path w="787326" h="4232379">
                    <a:moveTo>
                      <a:pt x="262584" y="4213310"/>
                    </a:moveTo>
                    <a:cubicBezTo>
                      <a:pt x="302948" y="4224824"/>
                      <a:pt x="348837" y="4232379"/>
                      <a:pt x="393875" y="4232379"/>
                    </a:cubicBezTo>
                    <a:cubicBezTo>
                      <a:pt x="438914" y="4232379"/>
                      <a:pt x="482254" y="4225903"/>
                      <a:pt x="522192" y="4214388"/>
                    </a:cubicBezTo>
                    <a:cubicBezTo>
                      <a:pt x="523043" y="4214029"/>
                      <a:pt x="523893" y="4214029"/>
                      <a:pt x="524742" y="4213670"/>
                    </a:cubicBezTo>
                    <a:cubicBezTo>
                      <a:pt x="674729" y="4167614"/>
                      <a:pt x="785201" y="4046001"/>
                      <a:pt x="787326" y="3827919"/>
                    </a:cubicBezTo>
                    <a:lnTo>
                      <a:pt x="787326" y="0"/>
                    </a:lnTo>
                    <a:lnTo>
                      <a:pt x="0" y="0"/>
                    </a:lnTo>
                    <a:lnTo>
                      <a:pt x="0" y="3825078"/>
                    </a:lnTo>
                    <a:cubicBezTo>
                      <a:pt x="2124" y="4046719"/>
                      <a:pt x="110897" y="4168335"/>
                      <a:pt x="262584" y="4213310"/>
                    </a:cubicBezTo>
                    <a:close/>
                  </a:path>
                </a:pathLst>
              </a:custGeom>
              <a:solidFill>
                <a:srgbClr val="99B951"/>
              </a:solidFill>
            </p:spPr>
          </p:sp>
          <p:sp>
            <p:nvSpPr>
              <p:cNvPr id="15" name="TextBox 15"/>
              <p:cNvSpPr txBox="1"/>
              <p:nvPr/>
            </p:nvSpPr>
            <p:spPr>
              <a:xfrm>
                <a:off x="0" y="-66675"/>
                <a:ext cx="660400" cy="752475"/>
              </a:xfrm>
              <a:prstGeom prst="rect">
                <a:avLst/>
              </a:prstGeom>
            </p:spPr>
            <p:txBody>
              <a:bodyPr lIns="50800" tIns="50800" rIns="50800" bIns="50800" rtlCol="0" anchor="ctr"/>
              <a:lstStyle/>
              <a:p>
                <a:pPr algn="ctr">
                  <a:lnSpc>
                    <a:spcPts val="3350"/>
                  </a:lnSpc>
                </a:pPr>
                <a:endParaRPr b="1">
                  <a:latin typeface="Arial" pitchFamily="34" charset="0"/>
                </a:endParaRPr>
              </a:p>
            </p:txBody>
          </p:sp>
        </p:grpSp>
        <p:sp>
          <p:nvSpPr>
            <p:cNvPr id="16" name="TextBox 16"/>
            <p:cNvSpPr txBox="1"/>
            <p:nvPr/>
          </p:nvSpPr>
          <p:spPr>
            <a:xfrm>
              <a:off x="3288031" y="774121"/>
              <a:ext cx="16777089" cy="2437589"/>
            </a:xfrm>
            <a:prstGeom prst="rect">
              <a:avLst/>
            </a:prstGeom>
          </p:spPr>
          <p:txBody>
            <a:bodyPr lIns="0" tIns="0" rIns="0" bIns="0" rtlCol="0" anchor="t">
              <a:spAutoFit/>
            </a:bodyPr>
            <a:lstStyle/>
            <a:p>
              <a:pPr>
                <a:lnSpc>
                  <a:spcPct val="120000"/>
                </a:lnSpc>
              </a:pPr>
              <a:r>
                <a:rPr lang="en-US" sz="3300" b="1">
                  <a:solidFill>
                    <a:srgbClr val="000000"/>
                  </a:solidFill>
                  <a:latin typeface="Arial" pitchFamily="34" charset="0"/>
                </a:rPr>
                <a:t>VAI TRÒ CỦA CÁC CHẤT DINH DƯỠNG </a:t>
              </a:r>
            </a:p>
            <a:p>
              <a:pPr marL="0" lvl="1">
                <a:lnSpc>
                  <a:spcPct val="120000"/>
                </a:lnSpc>
                <a:spcBef>
                  <a:spcPct val="0"/>
                </a:spcBef>
              </a:pPr>
              <a:r>
                <a:rPr lang="en-US" sz="3300" b="1">
                  <a:solidFill>
                    <a:srgbClr val="000000"/>
                  </a:solidFill>
                  <a:latin typeface="Arial" pitchFamily="34" charset="0"/>
                </a:rPr>
                <a:t>ĐỐI VỚI CƠ THỂ SINH VẬT</a:t>
              </a:r>
            </a:p>
          </p:txBody>
        </p:sp>
        <p:grpSp>
          <p:nvGrpSpPr>
            <p:cNvPr id="17" name="Group 17"/>
            <p:cNvGrpSpPr/>
            <p:nvPr/>
          </p:nvGrpSpPr>
          <p:grpSpPr>
            <a:xfrm>
              <a:off x="913590" y="1018615"/>
              <a:ext cx="1945353" cy="1948606"/>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92954"/>
              </a:solidFill>
            </p:spPr>
          </p:sp>
        </p:grpSp>
        <p:sp>
          <p:nvSpPr>
            <p:cNvPr id="19" name="TextBox 19"/>
            <p:cNvSpPr txBox="1"/>
            <p:nvPr/>
          </p:nvSpPr>
          <p:spPr>
            <a:xfrm>
              <a:off x="1199329" y="1056707"/>
              <a:ext cx="1373872" cy="1628394"/>
            </a:xfrm>
            <a:prstGeom prst="rect">
              <a:avLst/>
            </a:prstGeom>
          </p:spPr>
          <p:txBody>
            <a:bodyPr lIns="0" tIns="0" rIns="0" bIns="0" rtlCol="0" anchor="t">
              <a:spAutoFit/>
            </a:bodyPr>
            <a:lstStyle/>
            <a:p>
              <a:pPr algn="ctr">
                <a:lnSpc>
                  <a:spcPts val="7119"/>
                </a:lnSpc>
              </a:pPr>
              <a:r>
                <a:rPr lang="en-US" sz="4500" b="1">
                  <a:solidFill>
                    <a:srgbClr val="FFFFFF"/>
                  </a:solidFill>
                  <a:latin typeface="Arial" pitchFamily="34" charset="0"/>
                </a:rPr>
                <a:t>2</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85799"/>
            <a:ext cx="10710420" cy="1992919"/>
            <a:chOff x="1" y="-1"/>
            <a:chExt cx="21426420" cy="3985837"/>
          </a:xfrm>
        </p:grpSpPr>
        <p:grpSp>
          <p:nvGrpSpPr>
            <p:cNvPr id="3" name="Group 3"/>
            <p:cNvGrpSpPr/>
            <p:nvPr/>
          </p:nvGrpSpPr>
          <p:grpSpPr>
            <a:xfrm rot="-5400000">
              <a:off x="8720292" y="-8720292"/>
              <a:ext cx="3985837" cy="21426420"/>
              <a:chOff x="0" y="0"/>
              <a:chExt cx="787326" cy="4232379"/>
            </a:xfrm>
          </p:grpSpPr>
          <p:sp>
            <p:nvSpPr>
              <p:cNvPr id="4" name="Freeform 4"/>
              <p:cNvSpPr/>
              <p:nvPr/>
            </p:nvSpPr>
            <p:spPr>
              <a:xfrm>
                <a:off x="0" y="0"/>
                <a:ext cx="787326" cy="4232379"/>
              </a:xfrm>
              <a:custGeom>
                <a:avLst/>
                <a:gdLst/>
                <a:ahLst/>
                <a:cxnLst/>
                <a:rect l="l" t="t" r="r" b="b"/>
                <a:pathLst>
                  <a:path w="787326" h="4232379">
                    <a:moveTo>
                      <a:pt x="262584" y="4213310"/>
                    </a:moveTo>
                    <a:cubicBezTo>
                      <a:pt x="302948" y="4224824"/>
                      <a:pt x="348837" y="4232379"/>
                      <a:pt x="393875" y="4232379"/>
                    </a:cubicBezTo>
                    <a:cubicBezTo>
                      <a:pt x="438914" y="4232379"/>
                      <a:pt x="482254" y="4225903"/>
                      <a:pt x="522192" y="4214388"/>
                    </a:cubicBezTo>
                    <a:cubicBezTo>
                      <a:pt x="523043" y="4214029"/>
                      <a:pt x="523893" y="4214029"/>
                      <a:pt x="524742" y="4213670"/>
                    </a:cubicBezTo>
                    <a:cubicBezTo>
                      <a:pt x="674729" y="4167614"/>
                      <a:pt x="785201" y="4046001"/>
                      <a:pt x="787326" y="3827919"/>
                    </a:cubicBezTo>
                    <a:lnTo>
                      <a:pt x="787326" y="0"/>
                    </a:lnTo>
                    <a:lnTo>
                      <a:pt x="0" y="0"/>
                    </a:lnTo>
                    <a:lnTo>
                      <a:pt x="0" y="3825078"/>
                    </a:lnTo>
                    <a:cubicBezTo>
                      <a:pt x="2124" y="4046719"/>
                      <a:pt x="110897" y="4168335"/>
                      <a:pt x="262584" y="4213310"/>
                    </a:cubicBezTo>
                    <a:close/>
                  </a:path>
                </a:pathLst>
              </a:custGeom>
              <a:solidFill>
                <a:srgbClr val="99B951"/>
              </a:solidFill>
            </p:spPr>
          </p:sp>
          <p:sp>
            <p:nvSpPr>
              <p:cNvPr id="5" name="TextBox 5"/>
              <p:cNvSpPr txBox="1"/>
              <p:nvPr/>
            </p:nvSpPr>
            <p:spPr>
              <a:xfrm>
                <a:off x="0" y="-66675"/>
                <a:ext cx="660400" cy="752475"/>
              </a:xfrm>
              <a:prstGeom prst="rect">
                <a:avLst/>
              </a:prstGeom>
            </p:spPr>
            <p:txBody>
              <a:bodyPr lIns="50800" tIns="50800" rIns="50800" bIns="50800" rtlCol="0" anchor="ctr"/>
              <a:lstStyle/>
              <a:p>
                <a:pPr algn="ctr">
                  <a:lnSpc>
                    <a:spcPts val="3350"/>
                  </a:lnSpc>
                </a:pPr>
                <a:endParaRPr b="1">
                  <a:latin typeface="Arial" pitchFamily="34" charset="0"/>
                </a:endParaRPr>
              </a:p>
            </p:txBody>
          </p:sp>
        </p:grpSp>
        <p:grpSp>
          <p:nvGrpSpPr>
            <p:cNvPr id="6" name="Group 6"/>
            <p:cNvGrpSpPr/>
            <p:nvPr/>
          </p:nvGrpSpPr>
          <p:grpSpPr>
            <a:xfrm>
              <a:off x="913590" y="1018615"/>
              <a:ext cx="1945353" cy="194860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92954"/>
              </a:solidFill>
            </p:spPr>
          </p:sp>
        </p:grpSp>
        <p:sp>
          <p:nvSpPr>
            <p:cNvPr id="8" name="TextBox 8"/>
            <p:cNvSpPr txBox="1"/>
            <p:nvPr/>
          </p:nvSpPr>
          <p:spPr>
            <a:xfrm>
              <a:off x="1199329" y="1056707"/>
              <a:ext cx="1373872" cy="1628394"/>
            </a:xfrm>
            <a:prstGeom prst="rect">
              <a:avLst/>
            </a:prstGeom>
          </p:spPr>
          <p:txBody>
            <a:bodyPr lIns="0" tIns="0" rIns="0" bIns="0" rtlCol="0" anchor="t">
              <a:spAutoFit/>
            </a:bodyPr>
            <a:lstStyle/>
            <a:p>
              <a:pPr algn="ctr">
                <a:lnSpc>
                  <a:spcPts val="7119"/>
                </a:lnSpc>
              </a:pPr>
              <a:r>
                <a:rPr lang="en-US" sz="4500" b="1">
                  <a:solidFill>
                    <a:srgbClr val="FFFFFF"/>
                  </a:solidFill>
                  <a:latin typeface="Arial" pitchFamily="34" charset="0"/>
                </a:rPr>
                <a:t>1</a:t>
              </a:r>
            </a:p>
          </p:txBody>
        </p:sp>
        <p:sp>
          <p:nvSpPr>
            <p:cNvPr id="9" name="TextBox 9"/>
            <p:cNvSpPr txBox="1"/>
            <p:nvPr/>
          </p:nvSpPr>
          <p:spPr>
            <a:xfrm>
              <a:off x="3259356" y="1094885"/>
              <a:ext cx="14291320" cy="1481560"/>
            </a:xfrm>
            <a:prstGeom prst="rect">
              <a:avLst/>
            </a:prstGeom>
          </p:spPr>
          <p:txBody>
            <a:bodyPr lIns="0" tIns="0" rIns="0" bIns="0" rtlCol="0" anchor="t">
              <a:spAutoFit/>
            </a:bodyPr>
            <a:lstStyle/>
            <a:p>
              <a:pPr>
                <a:lnSpc>
                  <a:spcPts val="6665"/>
                </a:lnSpc>
              </a:pPr>
              <a:r>
                <a:rPr lang="en-US" sz="3300" b="1">
                  <a:solidFill>
                    <a:srgbClr val="000000"/>
                  </a:solidFill>
                  <a:latin typeface="Arial" pitchFamily="34" charset="0"/>
                </a:rPr>
                <a:t>NƯỚC ĐỐI VỚI CƠ THỂ SINH VẬT</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02675" y="1"/>
            <a:ext cx="1786150" cy="1786615"/>
          </a:xfrm>
          <a:prstGeom prst="rect">
            <a:avLst/>
          </a:prstGeom>
        </p:spPr>
      </p:pic>
      <p:pic>
        <p:nvPicPr>
          <p:cNvPr id="11" name="Picture 11"/>
          <p:cNvPicPr>
            <a:picLocks noChangeAspect="1"/>
          </p:cNvPicPr>
          <p:nvPr/>
        </p:nvPicPr>
        <p:blipFill>
          <a:blip r:embed="rId4"/>
          <a:srcRect/>
          <a:stretch>
            <a:fillRect/>
          </a:stretch>
        </p:blipFill>
        <p:spPr>
          <a:xfrm>
            <a:off x="685621" y="2837925"/>
            <a:ext cx="3156831" cy="3868488"/>
          </a:xfrm>
          <a:prstGeom prst="rect">
            <a:avLst/>
          </a:prstGeom>
        </p:spPr>
      </p:pic>
      <p:pic>
        <p:nvPicPr>
          <p:cNvPr id="12" name="Picture 12"/>
          <p:cNvPicPr>
            <a:picLocks noChangeAspect="1"/>
          </p:cNvPicPr>
          <p:nvPr/>
        </p:nvPicPr>
        <p:blipFill>
          <a:blip r:embed="rId5"/>
          <a:srcRect/>
          <a:stretch>
            <a:fillRect/>
          </a:stretch>
        </p:blipFill>
        <p:spPr>
          <a:xfrm>
            <a:off x="4214706" y="2837925"/>
            <a:ext cx="6187969" cy="386848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3" name="TextBox 3"/>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grpSp>
        <p:nvGrpSpPr>
          <p:cNvPr id="4" name="Group 4"/>
          <p:cNvGrpSpPr/>
          <p:nvPr/>
        </p:nvGrpSpPr>
        <p:grpSpPr>
          <a:xfrm>
            <a:off x="685622" y="1589504"/>
            <a:ext cx="10817582" cy="1147430"/>
            <a:chOff x="0" y="0"/>
            <a:chExt cx="21640800" cy="2294860"/>
          </a:xfrm>
        </p:grpSpPr>
        <p:grpSp>
          <p:nvGrpSpPr>
            <p:cNvPr id="5" name="Group 5"/>
            <p:cNvGrpSpPr/>
            <p:nvPr/>
          </p:nvGrpSpPr>
          <p:grpSpPr>
            <a:xfrm>
              <a:off x="0" y="0"/>
              <a:ext cx="21640800" cy="2294860"/>
              <a:chOff x="0" y="0"/>
              <a:chExt cx="4274726" cy="453306"/>
            </a:xfrm>
          </p:grpSpPr>
          <p:sp>
            <p:nvSpPr>
              <p:cNvPr id="6" name="Freeform 6"/>
              <p:cNvSpPr/>
              <p:nvPr/>
            </p:nvSpPr>
            <p:spPr>
              <a:xfrm>
                <a:off x="0" y="0"/>
                <a:ext cx="4274726" cy="453306"/>
              </a:xfrm>
              <a:custGeom>
                <a:avLst/>
                <a:gdLst/>
                <a:ahLst/>
                <a:cxnLst/>
                <a:rect l="l" t="t" r="r" b="b"/>
                <a:pathLst>
                  <a:path w="4274726" h="453306">
                    <a:moveTo>
                      <a:pt x="24327" y="0"/>
                    </a:moveTo>
                    <a:lnTo>
                      <a:pt x="4250399" y="0"/>
                    </a:lnTo>
                    <a:cubicBezTo>
                      <a:pt x="4263834" y="0"/>
                      <a:pt x="4274726" y="10891"/>
                      <a:pt x="4274726" y="24327"/>
                    </a:cubicBezTo>
                    <a:lnTo>
                      <a:pt x="4274726" y="428979"/>
                    </a:lnTo>
                    <a:cubicBezTo>
                      <a:pt x="4274726" y="442414"/>
                      <a:pt x="4263834" y="453306"/>
                      <a:pt x="4250399" y="453306"/>
                    </a:cubicBezTo>
                    <a:lnTo>
                      <a:pt x="24327" y="453306"/>
                    </a:lnTo>
                    <a:cubicBezTo>
                      <a:pt x="10891" y="453306"/>
                      <a:pt x="0" y="442414"/>
                      <a:pt x="0" y="428979"/>
                    </a:cubicBezTo>
                    <a:lnTo>
                      <a:pt x="0" y="24327"/>
                    </a:lnTo>
                    <a:cubicBezTo>
                      <a:pt x="0" y="10891"/>
                      <a:pt x="10891" y="0"/>
                      <a:pt x="24327" y="0"/>
                    </a:cubicBezTo>
                    <a:close/>
                  </a:path>
                </a:pathLst>
              </a:custGeom>
              <a:solidFill>
                <a:srgbClr val="FFDE5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714672" y="314522"/>
              <a:ext cx="20211456"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Dựa vào kiến thức đã học ở bài 4 phần II (trang 29) cho biết thành phần hóa học và cấu trúc của phân tử nước.</a:t>
              </a:r>
            </a:p>
          </p:txBody>
        </p:sp>
      </p:grpSp>
      <p:sp>
        <p:nvSpPr>
          <p:cNvPr id="10" name="AutoShape 10"/>
          <p:cNvSpPr/>
          <p:nvPr/>
        </p:nvSpPr>
        <p:spPr>
          <a:xfrm>
            <a:off x="-3153007" y="197523"/>
            <a:ext cx="9247420" cy="630128"/>
          </a:xfrm>
          <a:prstGeom prst="rect">
            <a:avLst/>
          </a:prstGeom>
          <a:solidFill>
            <a:srgbClr val="99B951"/>
          </a:solidFill>
        </p:spPr>
      </p:sp>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grpSp>
        <p:nvGrpSpPr>
          <p:cNvPr id="12" name="Group 11"/>
          <p:cNvGrpSpPr/>
          <p:nvPr/>
        </p:nvGrpSpPr>
        <p:grpSpPr>
          <a:xfrm>
            <a:off x="685621" y="3454627"/>
            <a:ext cx="10817583" cy="960644"/>
            <a:chOff x="685621" y="3761690"/>
            <a:chExt cx="10817583" cy="960644"/>
          </a:xfrm>
        </p:grpSpPr>
        <p:sp>
          <p:nvSpPr>
            <p:cNvPr id="14" name="TextBox 12"/>
            <p:cNvSpPr txBox="1"/>
            <p:nvPr/>
          </p:nvSpPr>
          <p:spPr>
            <a:xfrm>
              <a:off x="1691866" y="3795998"/>
              <a:ext cx="9811338" cy="818814"/>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ct val="120000"/>
                </a:lnSpc>
              </a:pPr>
              <a:r>
                <a:rPr lang="vi-VN" sz="2300" b="1" dirty="0"/>
                <a:t>Một phân tử nước có 2 nguyên tử Hydrogen liên kết với một nguyên tử Oxygen.</a:t>
              </a:r>
              <a:endParaRPr lang="en-US" sz="2300" b="1" dirty="0"/>
            </a:p>
          </p:txBody>
        </p:sp>
        <p:sp>
          <p:nvSpPr>
            <p:cNvPr id="15" name="Freeform 14"/>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txBody>
            <a:bodyPr/>
            <a:lstStyle/>
            <a:p>
              <a:endParaRPr lang="en-US"/>
            </a:p>
          </p:txBody>
        </p:sp>
      </p:grpSp>
      <p:sp>
        <p:nvSpPr>
          <p:cNvPr id="13" name="TextBox 12"/>
          <p:cNvSpPr txBox="1"/>
          <p:nvPr/>
        </p:nvSpPr>
        <p:spPr>
          <a:xfrm>
            <a:off x="691116" y="2851144"/>
            <a:ext cx="1745696" cy="423193"/>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718329" y="1"/>
            <a:ext cx="1470496" cy="1386303"/>
          </a:xfrm>
          <a:prstGeom prst="rect">
            <a:avLst/>
          </a:prstGeom>
        </p:spPr>
      </p:pic>
      <p:sp>
        <p:nvSpPr>
          <p:cNvPr id="3" name="TextBox 3"/>
          <p:cNvSpPr txBox="1"/>
          <p:nvPr/>
        </p:nvSpPr>
        <p:spPr>
          <a:xfrm>
            <a:off x="685622" y="988370"/>
            <a:ext cx="7670389"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1. Thành phần hóa học, cấu trúc, tính chất của nước</a:t>
            </a:r>
          </a:p>
        </p:txBody>
      </p:sp>
      <p:grpSp>
        <p:nvGrpSpPr>
          <p:cNvPr id="4" name="Group 4"/>
          <p:cNvGrpSpPr/>
          <p:nvPr/>
        </p:nvGrpSpPr>
        <p:grpSpPr>
          <a:xfrm>
            <a:off x="685622" y="1589504"/>
            <a:ext cx="10817582" cy="725737"/>
            <a:chOff x="0" y="0"/>
            <a:chExt cx="21640800" cy="1451474"/>
          </a:xfrm>
        </p:grpSpPr>
        <p:grpSp>
          <p:nvGrpSpPr>
            <p:cNvPr id="5" name="Group 5"/>
            <p:cNvGrpSpPr/>
            <p:nvPr/>
          </p:nvGrpSpPr>
          <p:grpSpPr>
            <a:xfrm>
              <a:off x="0" y="0"/>
              <a:ext cx="21640800" cy="1451474"/>
              <a:chOff x="0" y="0"/>
              <a:chExt cx="4274726" cy="286711"/>
            </a:xfrm>
          </p:grpSpPr>
          <p:sp>
            <p:nvSpPr>
              <p:cNvPr id="6" name="Freeform 6"/>
              <p:cNvSpPr/>
              <p:nvPr/>
            </p:nvSpPr>
            <p:spPr>
              <a:xfrm>
                <a:off x="0" y="0"/>
                <a:ext cx="4274726" cy="286711"/>
              </a:xfrm>
              <a:custGeom>
                <a:avLst/>
                <a:gdLst/>
                <a:ahLst/>
                <a:cxnLst/>
                <a:rect l="l" t="t" r="r" b="b"/>
                <a:pathLst>
                  <a:path w="4274726" h="286711">
                    <a:moveTo>
                      <a:pt x="24327" y="0"/>
                    </a:moveTo>
                    <a:lnTo>
                      <a:pt x="4250399" y="0"/>
                    </a:lnTo>
                    <a:cubicBezTo>
                      <a:pt x="4263834" y="0"/>
                      <a:pt x="4274726" y="10891"/>
                      <a:pt x="4274726" y="24327"/>
                    </a:cubicBezTo>
                    <a:lnTo>
                      <a:pt x="4274726" y="262384"/>
                    </a:lnTo>
                    <a:cubicBezTo>
                      <a:pt x="4274726" y="268836"/>
                      <a:pt x="4272163" y="275024"/>
                      <a:pt x="4267601" y="279586"/>
                    </a:cubicBezTo>
                    <a:cubicBezTo>
                      <a:pt x="4263039" y="284148"/>
                      <a:pt x="4256851" y="286711"/>
                      <a:pt x="4250399" y="286711"/>
                    </a:cubicBezTo>
                    <a:lnTo>
                      <a:pt x="24327" y="286711"/>
                    </a:lnTo>
                    <a:cubicBezTo>
                      <a:pt x="10891" y="286711"/>
                      <a:pt x="0" y="275819"/>
                      <a:pt x="0" y="262384"/>
                    </a:cubicBezTo>
                    <a:lnTo>
                      <a:pt x="0" y="24327"/>
                    </a:lnTo>
                    <a:cubicBezTo>
                      <a:pt x="0" y="10891"/>
                      <a:pt x="10891" y="0"/>
                      <a:pt x="24327" y="0"/>
                    </a:cubicBezTo>
                    <a:close/>
                  </a:path>
                </a:pathLst>
              </a:custGeom>
              <a:solidFill>
                <a:srgbClr val="FFDE5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8" name="TextBox 8"/>
            <p:cNvSpPr txBox="1"/>
            <p:nvPr/>
          </p:nvSpPr>
          <p:spPr>
            <a:xfrm>
              <a:off x="714672" y="314522"/>
              <a:ext cx="8359653"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Nêu tính chất của nước.</a:t>
              </a:r>
            </a:p>
          </p:txBody>
        </p:sp>
      </p:grpSp>
      <p:sp>
        <p:nvSpPr>
          <p:cNvPr id="10" name="AutoShape 10"/>
          <p:cNvSpPr/>
          <p:nvPr/>
        </p:nvSpPr>
        <p:spPr>
          <a:xfrm>
            <a:off x="-3153007" y="197523"/>
            <a:ext cx="9247420" cy="630128"/>
          </a:xfrm>
          <a:prstGeom prst="rect">
            <a:avLst/>
          </a:prstGeom>
          <a:solidFill>
            <a:srgbClr val="99B951"/>
          </a:solidFill>
        </p:spPr>
      </p:sp>
      <p:sp>
        <p:nvSpPr>
          <p:cNvPr id="11" name="TextBox 11"/>
          <p:cNvSpPr txBox="1"/>
          <p:nvPr/>
        </p:nvSpPr>
        <p:spPr>
          <a:xfrm>
            <a:off x="685622" y="291396"/>
            <a:ext cx="5039695" cy="384529"/>
          </a:xfrm>
          <a:prstGeom prst="rect">
            <a:avLst/>
          </a:prstGeom>
        </p:spPr>
        <p:txBody>
          <a:bodyPr lIns="0" tIns="0" rIns="0" bIns="0" rtlCol="0" anchor="t">
            <a:spAutoFit/>
          </a:bodyPr>
          <a:lstStyle/>
          <a:p>
            <a:pPr algn="just">
              <a:lnSpc>
                <a:spcPts val="3266"/>
              </a:lnSpc>
            </a:pPr>
            <a:r>
              <a:rPr lang="en-US" sz="2300" b="1">
                <a:solidFill>
                  <a:srgbClr val="000000"/>
                </a:solidFill>
                <a:latin typeface="Arial" pitchFamily="34" charset="0"/>
              </a:rPr>
              <a:t>I. NƯỚC ĐỐI VỚI CƠ THỂ SINH VẬT</a:t>
            </a:r>
          </a:p>
        </p:txBody>
      </p:sp>
      <p:grpSp>
        <p:nvGrpSpPr>
          <p:cNvPr id="12" name="Group 11"/>
          <p:cNvGrpSpPr/>
          <p:nvPr/>
        </p:nvGrpSpPr>
        <p:grpSpPr>
          <a:xfrm>
            <a:off x="685621" y="3118083"/>
            <a:ext cx="10817583" cy="3007430"/>
            <a:chOff x="685621" y="3761690"/>
            <a:chExt cx="10817583" cy="3007430"/>
          </a:xfrm>
        </p:grpSpPr>
        <p:sp>
          <p:nvSpPr>
            <p:cNvPr id="13" name="TextBox 12"/>
            <p:cNvSpPr txBox="1"/>
            <p:nvPr/>
          </p:nvSpPr>
          <p:spPr>
            <a:xfrm>
              <a:off x="1691866" y="3795998"/>
              <a:ext cx="9811338" cy="2973122"/>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ct val="120000"/>
                </a:lnSpc>
              </a:pPr>
              <a:r>
                <a:rPr lang="vi-VN" sz="2300" b="1" dirty="0"/>
                <a:t>Tính chất của nước :</a:t>
              </a:r>
              <a:endParaRPr lang="en-US" sz="2300" b="1" dirty="0"/>
            </a:p>
            <a:p>
              <a:pPr algn="just">
                <a:lnSpc>
                  <a:spcPct val="120000"/>
                </a:lnSpc>
              </a:pPr>
              <a:r>
                <a:rPr lang="en-US" sz="2300" b="1" dirty="0"/>
                <a:t>- </a:t>
              </a:r>
              <a:r>
                <a:rPr lang="vi-VN" sz="2300" b="1" dirty="0"/>
                <a:t>Nước là chất </a:t>
              </a:r>
              <a:r>
                <a:rPr lang="vi-VN" sz="2300" b="1" dirty="0">
                  <a:latin typeface="Arial" pitchFamily="34" charset="0"/>
                  <a:cs typeface="Arial" pitchFamily="34" charset="0"/>
                </a:rPr>
                <a:t>lỏng</a:t>
              </a:r>
              <a:r>
                <a:rPr lang="en-US" sz="2300" b="1" dirty="0">
                  <a:latin typeface="Arial" pitchFamily="34" charset="0"/>
                  <a:cs typeface="Arial" pitchFamily="34" charset="0"/>
                </a:rPr>
                <a:t> k</a:t>
              </a:r>
              <a:r>
                <a:rPr lang="vi-VN" sz="2300" b="1" dirty="0">
                  <a:latin typeface="Arial" pitchFamily="34" charset="0"/>
                  <a:cs typeface="Arial" pitchFamily="34" charset="0"/>
                </a:rPr>
                <a:t>hông màu</a:t>
              </a:r>
              <a:r>
                <a:rPr lang="en-US" sz="2300" b="1" dirty="0">
                  <a:latin typeface="Arial" pitchFamily="34" charset="0"/>
                  <a:cs typeface="Arial" pitchFamily="34" charset="0"/>
                </a:rPr>
                <a:t>, </a:t>
              </a:r>
              <a:r>
                <a:rPr lang="en-US" sz="2300" b="1" dirty="0" err="1">
                  <a:latin typeface="Arial" pitchFamily="34" charset="0"/>
                  <a:cs typeface="Arial" pitchFamily="34" charset="0"/>
                </a:rPr>
                <a:t>không</a:t>
              </a:r>
              <a:r>
                <a:rPr lang="en-US" sz="2300" b="1" dirty="0">
                  <a:latin typeface="Arial" pitchFamily="34" charset="0"/>
                  <a:cs typeface="Arial" pitchFamily="34" charset="0"/>
                </a:rPr>
                <a:t> </a:t>
              </a:r>
              <a:r>
                <a:rPr lang="en-US" sz="2300" b="1" dirty="0" err="1">
                  <a:latin typeface="Arial" pitchFamily="34" charset="0"/>
                  <a:cs typeface="Arial" pitchFamily="34" charset="0"/>
                </a:rPr>
                <a:t>mùi</a:t>
              </a:r>
              <a:r>
                <a:rPr lang="en-US" sz="2300" b="1" dirty="0">
                  <a:latin typeface="Arial" pitchFamily="34" charset="0"/>
                  <a:cs typeface="Arial" pitchFamily="34" charset="0"/>
                </a:rPr>
                <a:t>, </a:t>
              </a:r>
              <a:r>
                <a:rPr lang="en-US" sz="2300" b="1" dirty="0" err="1">
                  <a:latin typeface="Arial" pitchFamily="34" charset="0"/>
                  <a:cs typeface="Arial" pitchFamily="34" charset="0"/>
                </a:rPr>
                <a:t>không</a:t>
              </a:r>
              <a:r>
                <a:rPr lang="en-US" sz="2300" b="1" dirty="0">
                  <a:latin typeface="Arial" pitchFamily="34" charset="0"/>
                  <a:cs typeface="Arial" pitchFamily="34" charset="0"/>
                </a:rPr>
                <a:t> </a:t>
              </a:r>
              <a:r>
                <a:rPr lang="en-US" sz="2300" b="1" dirty="0" err="1">
                  <a:latin typeface="Arial" pitchFamily="34" charset="0"/>
                  <a:cs typeface="Arial" pitchFamily="34" charset="0"/>
                </a:rPr>
                <a:t>vị</a:t>
              </a:r>
              <a:r>
                <a:rPr lang="en-US" sz="2300" b="1" dirty="0">
                  <a:latin typeface="Arial" pitchFamily="34" charset="0"/>
                  <a:cs typeface="Arial" pitchFamily="34" charset="0"/>
                </a:rPr>
                <a:t>, </a:t>
              </a:r>
              <a:r>
                <a:rPr lang="en-US" sz="2300" b="1" dirty="0" err="1">
                  <a:latin typeface="Arial" pitchFamily="34" charset="0"/>
                  <a:cs typeface="Arial" pitchFamily="34" charset="0"/>
                </a:rPr>
                <a:t>sôi</a:t>
              </a:r>
              <a:r>
                <a:rPr lang="en-US" sz="2300" b="1" dirty="0">
                  <a:latin typeface="Arial" pitchFamily="34" charset="0"/>
                  <a:cs typeface="Arial" pitchFamily="34" charset="0"/>
                </a:rPr>
                <a:t> ở 100 </a:t>
              </a:r>
              <a:r>
                <a:rPr lang="en-US" sz="2300" b="1" dirty="0" err="1">
                  <a:latin typeface="Arial" pitchFamily="34" charset="0"/>
                  <a:cs typeface="Arial" pitchFamily="34" charset="0"/>
                </a:rPr>
                <a:t>độ</a:t>
              </a:r>
              <a:r>
                <a:rPr lang="en-US" sz="2300" b="1" dirty="0">
                  <a:latin typeface="Arial" pitchFamily="34" charset="0"/>
                  <a:cs typeface="Arial" pitchFamily="34" charset="0"/>
                </a:rPr>
                <a:t> C, </a:t>
              </a:r>
              <a:r>
                <a:rPr lang="en-US" sz="2300" b="1" dirty="0" err="1">
                  <a:latin typeface="Arial" pitchFamily="34" charset="0"/>
                  <a:cs typeface="Arial" pitchFamily="34" charset="0"/>
                </a:rPr>
                <a:t>đông</a:t>
              </a:r>
              <a:r>
                <a:rPr lang="en-US" sz="2300" b="1" dirty="0">
                  <a:latin typeface="Arial" pitchFamily="34" charset="0"/>
                  <a:cs typeface="Arial" pitchFamily="34" charset="0"/>
                </a:rPr>
                <a:t> </a:t>
              </a:r>
              <a:r>
                <a:rPr lang="en-US" sz="2300" b="1" dirty="0" err="1">
                  <a:latin typeface="Arial" pitchFamily="34" charset="0"/>
                  <a:cs typeface="Arial" pitchFamily="34" charset="0"/>
                </a:rPr>
                <a:t>đặc</a:t>
              </a:r>
              <a:r>
                <a:rPr lang="en-US" sz="2300" b="1" dirty="0">
                  <a:latin typeface="Arial" pitchFamily="34" charset="0"/>
                  <a:cs typeface="Arial" pitchFamily="34" charset="0"/>
                </a:rPr>
                <a:t> ở </a:t>
              </a:r>
              <a:r>
                <a:rPr lang="vi-VN" sz="2300" b="1" dirty="0">
                  <a:latin typeface="Arial" pitchFamily="34" charset="0"/>
                  <a:cs typeface="Arial" pitchFamily="34" charset="0"/>
                </a:rPr>
                <a:t>0</a:t>
              </a:r>
              <a:r>
                <a:rPr lang="en-US" sz="2300" b="1" dirty="0">
                  <a:latin typeface="Arial" pitchFamily="34" charset="0"/>
                  <a:cs typeface="Arial" pitchFamily="34" charset="0"/>
                </a:rPr>
                <a:t> </a:t>
              </a:r>
              <a:r>
                <a:rPr lang="en-US" sz="2300" b="1" dirty="0" err="1">
                  <a:latin typeface="Arial" pitchFamily="34" charset="0"/>
                  <a:cs typeface="Arial" pitchFamily="34" charset="0"/>
                </a:rPr>
                <a:t>độ</a:t>
              </a:r>
              <a:r>
                <a:rPr lang="en-US" sz="2300" b="1" dirty="0">
                  <a:latin typeface="Arial" pitchFamily="34" charset="0"/>
                  <a:cs typeface="Arial" pitchFamily="34" charset="0"/>
                </a:rPr>
                <a:t> C</a:t>
              </a:r>
              <a:endParaRPr lang="vi-VN" sz="2300" b="1" dirty="0">
                <a:latin typeface="Arial" pitchFamily="34" charset="0"/>
                <a:cs typeface="Arial" pitchFamily="34" charset="0"/>
              </a:endParaRPr>
            </a:p>
            <a:p>
              <a:pPr algn="just">
                <a:lnSpc>
                  <a:spcPct val="120000"/>
                </a:lnSpc>
              </a:pPr>
              <a:r>
                <a:rPr lang="vi-VN" sz="2300" b="1" dirty="0"/>
                <a:t>- Nước có thể hoà tan được nhiều chất như muối, đừơng,... nhưng không hoà tan được dầu, mỡ.</a:t>
              </a:r>
            </a:p>
            <a:p>
              <a:pPr algn="just">
                <a:lnSpc>
                  <a:spcPct val="120000"/>
                </a:lnSpc>
              </a:pPr>
              <a:r>
                <a:rPr lang="vi-VN" sz="2300" b="1" dirty="0"/>
                <a:t>- Nước có thể tác dụng với nhiều chất hoá học để tạo thành hợp chất khác.</a:t>
              </a:r>
              <a:endParaRPr lang="en-US" sz="2300" b="1" dirty="0"/>
            </a:p>
          </p:txBody>
        </p:sp>
        <p:sp>
          <p:nvSpPr>
            <p:cNvPr id="14" name="Freeform 13"/>
            <p:cNvSpPr/>
            <p:nvPr/>
          </p:nvSpPr>
          <p:spPr>
            <a:xfrm rot="5400000">
              <a:off x="625472" y="3821839"/>
              <a:ext cx="960644" cy="840345"/>
            </a:xfrm>
            <a:custGeom>
              <a:avLst/>
              <a:gdLst/>
              <a:ahLst/>
              <a:cxnLst/>
              <a:rect l="l" t="t" r="r" b="b"/>
              <a:pathLst>
                <a:path w="812800" h="711200">
                  <a:moveTo>
                    <a:pt x="406400" y="0"/>
                  </a:moveTo>
                  <a:lnTo>
                    <a:pt x="812800" y="711200"/>
                  </a:lnTo>
                  <a:lnTo>
                    <a:pt x="0" y="711200"/>
                  </a:lnTo>
                  <a:lnTo>
                    <a:pt x="406400" y="0"/>
                  </a:lnTo>
                  <a:close/>
                </a:path>
              </a:pathLst>
            </a:custGeom>
            <a:solidFill>
              <a:srgbClr val="BC1823"/>
            </a:solidFill>
          </p:spPr>
          <p:txBody>
            <a:bodyPr/>
            <a:lstStyle/>
            <a:p>
              <a:endParaRPr lang="en-US"/>
            </a:p>
          </p:txBody>
        </p:sp>
      </p:grpSp>
      <p:sp>
        <p:nvSpPr>
          <p:cNvPr id="15" name="TextBox 14"/>
          <p:cNvSpPr txBox="1"/>
          <p:nvPr/>
        </p:nvSpPr>
        <p:spPr>
          <a:xfrm>
            <a:off x="691116" y="2514600"/>
            <a:ext cx="1745696" cy="423193"/>
          </a:xfrm>
          <a:prstGeom prst="rect">
            <a:avLst/>
          </a:prstGeom>
        </p:spPr>
        <p:txBody>
          <a:bodyPr wrap="square" lIns="0" tIns="0" rIns="0" bIns="0" rtlCol="0" anchor="t">
            <a:spAutoFit/>
          </a:bodyPr>
          <a:ls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a:lstStyle>
          <a:p>
            <a:pPr algn="just">
              <a:lnSpc>
                <a:spcPts val="3266"/>
              </a:lnSpc>
            </a:pPr>
            <a:r>
              <a:rPr lang="en-US" sz="2300" b="1">
                <a:solidFill>
                  <a:srgbClr val="000000"/>
                </a:solidFill>
                <a:latin typeface="Arial" pitchFamily="34" charset="0"/>
              </a:rPr>
              <a:t>Trả lời: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1974</Words>
  <Application>Microsoft Office PowerPoint</Application>
  <PresentationFormat>Custom</PresentationFormat>
  <Paragraphs>138</Paragraphs>
  <Slides>35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24CD VAI TRÒ CỦA NƯỚC VÀ CÁC CHẤT DINH DƯỠNG ĐỐI VỚI CƠ THỂ SINH VẬT</dc:title>
  <cp:lastModifiedBy>WINDOWS</cp:lastModifiedBy>
  <cp:revision>8</cp:revision>
  <dcterms:created xsi:type="dcterms:W3CDTF">2006-08-16T00:00:00Z</dcterms:created>
  <dcterms:modified xsi:type="dcterms:W3CDTF">2022-08-08T04:54:33Z</dcterms:modified>
  <dc:identifier>DAFHl_dG6zQ</dc:identifier>
</cp:coreProperties>
</file>