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347"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342"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343" r:id="rId43"/>
    <p:sldId id="295" r:id="rId44"/>
    <p:sldId id="296" r:id="rId45"/>
    <p:sldId id="344"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45" r:id="rId84"/>
    <p:sldId id="346" r:id="rId85"/>
    <p:sldId id="335" r:id="rId86"/>
    <p:sldId id="336" r:id="rId87"/>
    <p:sldId id="337" r:id="rId88"/>
    <p:sldId id="338" r:id="rId89"/>
    <p:sldId id="339" r:id="rId90"/>
    <p:sldId id="340" r:id="rId91"/>
    <p:sldId id="341" r:id="rId92"/>
  </p:sldIdLst>
  <p:sldSz cx="12188825" cy="6858000"/>
  <p:notesSz cx="6858000" cy="9144000"/>
  <p:embeddedFontLst>
    <p:embeddedFont>
      <p:font typeface="Calibri" panose="020F0502020204030204" pitchFamily="34" charset="0"/>
      <p:regular r:id="rId93"/>
      <p:bold r:id="rId94"/>
      <p:italic r:id="rId95"/>
      <p:boldItalic r:id="rId96"/>
    </p:embeddedFont>
  </p:embeddedFontLst>
  <p:defaultTex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p15:clr>
            <a:srgbClr val="A4A3A4"/>
          </p15:clr>
        </p15:guide>
        <p15:guide id="2" pos="19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8" d="100"/>
          <a:sy n="58" d="100"/>
        </p:scale>
        <p:origin x="968" y="44"/>
      </p:cViewPr>
      <p:guideLst>
        <p:guide orient="horz" pos="1440"/>
        <p:guide pos="192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1.fntdata"/><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2.fntdata"/><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081" y="1420283"/>
            <a:ext cx="5180251" cy="980017"/>
          </a:xfrm>
        </p:spPr>
        <p:txBody>
          <a:bodyPr/>
          <a:lstStyle/>
          <a:p>
            <a:r>
              <a:rPr lang="en-US"/>
              <a:t>Click to edit Master title style</a:t>
            </a:r>
          </a:p>
        </p:txBody>
      </p:sp>
      <p:sp>
        <p:nvSpPr>
          <p:cNvPr id="3" name="Subtitle 2"/>
          <p:cNvSpPr>
            <a:spLocks noGrp="1"/>
          </p:cNvSpPr>
          <p:nvPr>
            <p:ph type="subTitle" idx="1"/>
          </p:nvPr>
        </p:nvSpPr>
        <p:spPr>
          <a:xfrm>
            <a:off x="914162" y="2590800"/>
            <a:ext cx="4266089" cy="1168400"/>
          </a:xfrm>
        </p:spPr>
        <p:txBody>
          <a:bodyPr/>
          <a:lstStyle>
            <a:lvl1pPr marL="0" indent="0" algn="ctr">
              <a:buNone/>
              <a:defRPr>
                <a:solidFill>
                  <a:schemeClr val="tx1">
                    <a:tint val="75000"/>
                  </a:schemeClr>
                </a:solidFill>
              </a:defRPr>
            </a:lvl1pPr>
            <a:lvl2pPr marL="304724" indent="0" algn="ctr">
              <a:buNone/>
              <a:defRPr>
                <a:solidFill>
                  <a:schemeClr val="tx1">
                    <a:tint val="75000"/>
                  </a:schemeClr>
                </a:solidFill>
              </a:defRPr>
            </a:lvl2pPr>
            <a:lvl3pPr marL="609448" indent="0" algn="ctr">
              <a:buNone/>
              <a:defRPr>
                <a:solidFill>
                  <a:schemeClr val="tx1">
                    <a:tint val="75000"/>
                  </a:schemeClr>
                </a:solidFill>
              </a:defRPr>
            </a:lvl3pPr>
            <a:lvl4pPr marL="914171" indent="0" algn="ctr">
              <a:buNone/>
              <a:defRPr>
                <a:solidFill>
                  <a:schemeClr val="tx1">
                    <a:tint val="75000"/>
                  </a:schemeClr>
                </a:solidFill>
              </a:defRPr>
            </a:lvl4pPr>
            <a:lvl5pPr marL="1218895" indent="0" algn="ctr">
              <a:buNone/>
              <a:defRPr>
                <a:solidFill>
                  <a:schemeClr val="tx1">
                    <a:tint val="75000"/>
                  </a:schemeClr>
                </a:solidFill>
              </a:defRPr>
            </a:lvl5pPr>
            <a:lvl6pPr marL="1523619" indent="0" algn="ctr">
              <a:buNone/>
              <a:defRPr>
                <a:solidFill>
                  <a:schemeClr val="tx1">
                    <a:tint val="75000"/>
                  </a:schemeClr>
                </a:solidFill>
              </a:defRPr>
            </a:lvl6pPr>
            <a:lvl7pPr marL="1828343" indent="0" algn="ctr">
              <a:buNone/>
              <a:defRPr>
                <a:solidFill>
                  <a:schemeClr val="tx1">
                    <a:tint val="75000"/>
                  </a:schemeClr>
                </a:solidFill>
              </a:defRPr>
            </a:lvl7pPr>
            <a:lvl8pPr marL="2133067" indent="0" algn="ctr">
              <a:buNone/>
              <a:defRPr>
                <a:solidFill>
                  <a:schemeClr val="tx1">
                    <a:tint val="75000"/>
                  </a:schemeClr>
                </a:solidFill>
              </a:defRPr>
            </a:lvl8pPr>
            <a:lvl9pPr marL="243779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8449" y="183092"/>
            <a:ext cx="1371243"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721" y="183092"/>
            <a:ext cx="4012155"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416" y="2937934"/>
            <a:ext cx="5180251" cy="908050"/>
          </a:xfrm>
        </p:spPr>
        <p:txBody>
          <a:bodyPr anchor="t"/>
          <a:lstStyle>
            <a:lvl1pPr algn="l">
              <a:defRPr sz="2700" b="1" cap="all"/>
            </a:lvl1pPr>
          </a:lstStyle>
          <a:p>
            <a:r>
              <a:rPr lang="en-US"/>
              <a:t>Click to edit Master title style</a:t>
            </a:r>
          </a:p>
        </p:txBody>
      </p:sp>
      <p:sp>
        <p:nvSpPr>
          <p:cNvPr id="3" name="Text Placeholder 2"/>
          <p:cNvSpPr>
            <a:spLocks noGrp="1"/>
          </p:cNvSpPr>
          <p:nvPr>
            <p:ph type="body" idx="1"/>
          </p:nvPr>
        </p:nvSpPr>
        <p:spPr>
          <a:xfrm>
            <a:off x="481416" y="1937809"/>
            <a:ext cx="5180251" cy="1000125"/>
          </a:xfrm>
        </p:spPr>
        <p:txBody>
          <a:bodyPr anchor="b"/>
          <a:lstStyle>
            <a:lvl1pPr marL="0" indent="0">
              <a:buNone/>
              <a:defRPr sz="1300">
                <a:solidFill>
                  <a:schemeClr val="tx1">
                    <a:tint val="75000"/>
                  </a:schemeClr>
                </a:solidFill>
              </a:defRPr>
            </a:lvl1pPr>
            <a:lvl2pPr marL="304724" indent="0">
              <a:buNone/>
              <a:defRPr sz="1200">
                <a:solidFill>
                  <a:schemeClr val="tx1">
                    <a:tint val="75000"/>
                  </a:schemeClr>
                </a:solidFill>
              </a:defRPr>
            </a:lvl2pPr>
            <a:lvl3pPr marL="609448" indent="0">
              <a:buNone/>
              <a:defRPr sz="1100">
                <a:solidFill>
                  <a:schemeClr val="tx1">
                    <a:tint val="75000"/>
                  </a:schemeClr>
                </a:solidFill>
              </a:defRPr>
            </a:lvl3pPr>
            <a:lvl4pPr marL="914171" indent="0">
              <a:buNone/>
              <a:defRPr sz="900">
                <a:solidFill>
                  <a:schemeClr val="tx1">
                    <a:tint val="75000"/>
                  </a:schemeClr>
                </a:solidFill>
              </a:defRPr>
            </a:lvl4pPr>
            <a:lvl5pPr marL="1218895" indent="0">
              <a:buNone/>
              <a:defRPr sz="900">
                <a:solidFill>
                  <a:schemeClr val="tx1">
                    <a:tint val="75000"/>
                  </a:schemeClr>
                </a:solidFill>
              </a:defRPr>
            </a:lvl5pPr>
            <a:lvl6pPr marL="1523619" indent="0">
              <a:buNone/>
              <a:defRPr sz="900">
                <a:solidFill>
                  <a:schemeClr val="tx1">
                    <a:tint val="75000"/>
                  </a:schemeClr>
                </a:solidFill>
              </a:defRPr>
            </a:lvl6pPr>
            <a:lvl7pPr marL="1828343" indent="0">
              <a:buNone/>
              <a:defRPr sz="900">
                <a:solidFill>
                  <a:schemeClr val="tx1">
                    <a:tint val="75000"/>
                  </a:schemeClr>
                </a:solidFill>
              </a:defRPr>
            </a:lvl7pPr>
            <a:lvl8pPr marL="2133067" indent="0">
              <a:buNone/>
              <a:defRPr sz="900">
                <a:solidFill>
                  <a:schemeClr val="tx1">
                    <a:tint val="75000"/>
                  </a:schemeClr>
                </a:solidFill>
              </a:defRPr>
            </a:lvl8pPr>
            <a:lvl9pPr marL="243779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721"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7993"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721" y="1023409"/>
            <a:ext cx="2692757"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a:t>Click to edit Master text styles</a:t>
            </a:r>
          </a:p>
        </p:txBody>
      </p:sp>
      <p:sp>
        <p:nvSpPr>
          <p:cNvPr id="4" name="Content Placeholder 3"/>
          <p:cNvSpPr>
            <a:spLocks noGrp="1"/>
          </p:cNvSpPr>
          <p:nvPr>
            <p:ph sz="half" idx="2"/>
          </p:nvPr>
        </p:nvSpPr>
        <p:spPr>
          <a:xfrm>
            <a:off x="304721" y="1449917"/>
            <a:ext cx="2692757"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5877" y="1023409"/>
            <a:ext cx="2693815"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a:t>Click to edit Master text styles</a:t>
            </a:r>
          </a:p>
        </p:txBody>
      </p:sp>
      <p:sp>
        <p:nvSpPr>
          <p:cNvPr id="6" name="Content Placeholder 5"/>
          <p:cNvSpPr>
            <a:spLocks noGrp="1"/>
          </p:cNvSpPr>
          <p:nvPr>
            <p:ph sz="quarter" idx="4"/>
          </p:nvPr>
        </p:nvSpPr>
        <p:spPr>
          <a:xfrm>
            <a:off x="3095877" y="1449917"/>
            <a:ext cx="2693815"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721" y="182033"/>
            <a:ext cx="2005020" cy="774700"/>
          </a:xfrm>
        </p:spPr>
        <p:txBody>
          <a:bodyPr anchor="b"/>
          <a:lstStyle>
            <a:lvl1pPr algn="l">
              <a:defRPr sz="1300" b="1"/>
            </a:lvl1pPr>
          </a:lstStyle>
          <a:p>
            <a:r>
              <a:rPr lang="en-US"/>
              <a:t>Click to edit Master title style</a:t>
            </a:r>
          </a:p>
        </p:txBody>
      </p:sp>
      <p:sp>
        <p:nvSpPr>
          <p:cNvPr id="3" name="Content Placeholder 2"/>
          <p:cNvSpPr>
            <a:spLocks noGrp="1"/>
          </p:cNvSpPr>
          <p:nvPr>
            <p:ph idx="1"/>
          </p:nvPr>
        </p:nvSpPr>
        <p:spPr>
          <a:xfrm>
            <a:off x="2382746" y="182034"/>
            <a:ext cx="3406946"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721" y="956734"/>
            <a:ext cx="2005020" cy="31273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547" y="3200400"/>
            <a:ext cx="3656648" cy="377825"/>
          </a:xfrm>
        </p:spPr>
        <p:txBody>
          <a:bodyPr anchor="b"/>
          <a:lstStyle>
            <a:lvl1pPr algn="l">
              <a:defRPr sz="1300" b="1"/>
            </a:lvl1pPr>
          </a:lstStyle>
          <a:p>
            <a:r>
              <a:rPr lang="en-US"/>
              <a:t>Click to edit Master title style</a:t>
            </a:r>
          </a:p>
        </p:txBody>
      </p:sp>
      <p:sp>
        <p:nvSpPr>
          <p:cNvPr id="3" name="Picture Placeholder 2"/>
          <p:cNvSpPr>
            <a:spLocks noGrp="1"/>
          </p:cNvSpPr>
          <p:nvPr>
            <p:ph type="pic" idx="1"/>
          </p:nvPr>
        </p:nvSpPr>
        <p:spPr>
          <a:xfrm>
            <a:off x="1194547" y="408517"/>
            <a:ext cx="3656648" cy="2743200"/>
          </a:xfrm>
        </p:spPr>
        <p:txBody>
          <a:bodyPr/>
          <a:lstStyle>
            <a:lvl1pPr marL="0" indent="0">
              <a:buNone/>
              <a:defRPr sz="2100"/>
            </a:lvl1pPr>
            <a:lvl2pPr marL="304724" indent="0">
              <a:buNone/>
              <a:defRPr sz="1900"/>
            </a:lvl2pPr>
            <a:lvl3pPr marL="609448" indent="0">
              <a:buNone/>
              <a:defRPr sz="1600"/>
            </a:lvl3pPr>
            <a:lvl4pPr marL="914171" indent="0">
              <a:buNone/>
              <a:defRPr sz="1300"/>
            </a:lvl4pPr>
            <a:lvl5pPr marL="1218895" indent="0">
              <a:buNone/>
              <a:defRPr sz="1300"/>
            </a:lvl5pPr>
            <a:lvl6pPr marL="1523619" indent="0">
              <a:buNone/>
              <a:defRPr sz="1300"/>
            </a:lvl6pPr>
            <a:lvl7pPr marL="1828343" indent="0">
              <a:buNone/>
              <a:defRPr sz="1300"/>
            </a:lvl7pPr>
            <a:lvl8pPr marL="2133067" indent="0">
              <a:buNone/>
              <a:defRPr sz="1300"/>
            </a:lvl8pPr>
            <a:lvl9pPr marL="2437790" indent="0">
              <a:buNone/>
              <a:defRPr sz="1300"/>
            </a:lvl9pPr>
          </a:lstStyle>
          <a:p>
            <a:endParaRPr lang="en-US"/>
          </a:p>
        </p:txBody>
      </p:sp>
      <p:sp>
        <p:nvSpPr>
          <p:cNvPr id="4" name="Text Placeholder 3"/>
          <p:cNvSpPr>
            <a:spLocks noGrp="1"/>
          </p:cNvSpPr>
          <p:nvPr>
            <p:ph type="body" sz="half" idx="2"/>
          </p:nvPr>
        </p:nvSpPr>
        <p:spPr>
          <a:xfrm>
            <a:off x="1194547" y="3578225"/>
            <a:ext cx="3656648" cy="5365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721" y="183092"/>
            <a:ext cx="5484971" cy="762000"/>
          </a:xfrm>
          <a:prstGeom prst="rect">
            <a:avLst/>
          </a:prstGeom>
        </p:spPr>
        <p:txBody>
          <a:bodyPr vert="horz" lIns="60945" tIns="30472" rIns="60945" bIns="30472" rtlCol="0" anchor="ctr">
            <a:normAutofit/>
          </a:bodyPr>
          <a:lstStyle/>
          <a:p>
            <a:r>
              <a:rPr lang="en-US"/>
              <a:t>Click to edit Master title style</a:t>
            </a:r>
          </a:p>
        </p:txBody>
      </p:sp>
      <p:sp>
        <p:nvSpPr>
          <p:cNvPr id="3" name="Text Placeholder 2"/>
          <p:cNvSpPr>
            <a:spLocks noGrp="1"/>
          </p:cNvSpPr>
          <p:nvPr>
            <p:ph type="body" idx="1"/>
          </p:nvPr>
        </p:nvSpPr>
        <p:spPr>
          <a:xfrm>
            <a:off x="304721" y="1066800"/>
            <a:ext cx="5484971" cy="3017309"/>
          </a:xfrm>
          <a:prstGeom prst="rect">
            <a:avLst/>
          </a:prstGeom>
        </p:spPr>
        <p:txBody>
          <a:bodyPr vert="horz" lIns="60945" tIns="30472" rIns="60945" bIns="3047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720" y="4237567"/>
            <a:ext cx="1422030" cy="243417"/>
          </a:xfrm>
          <a:prstGeom prst="rect">
            <a:avLst/>
          </a:prstGeom>
        </p:spPr>
        <p:txBody>
          <a:bodyPr vert="horz" lIns="60945" tIns="30472" rIns="60945" bIns="30472" rtlCol="0" anchor="ctr"/>
          <a:lstStyle>
            <a:lvl1pPr algn="l">
              <a:defRPr sz="800">
                <a:solidFill>
                  <a:schemeClr val="tx1">
                    <a:tint val="75000"/>
                  </a:schemeClr>
                </a:solidFill>
                <a:latin typeface="Arial" pitchFamily="34" charset="0"/>
              </a:defRPr>
            </a:lvl1pPr>
          </a:lstStyle>
          <a:p>
            <a:fld id="{1D8BD707-D9CF-40AE-B4C6-C98DA3205C09}" type="datetimeFigureOut">
              <a:rPr lang="en-US" smtClean="0"/>
              <a:pPr/>
              <a:t>4/10/2023</a:t>
            </a:fld>
            <a:endParaRPr lang="en-US"/>
          </a:p>
        </p:txBody>
      </p:sp>
      <p:sp>
        <p:nvSpPr>
          <p:cNvPr id="5" name="Footer Placeholder 4"/>
          <p:cNvSpPr>
            <a:spLocks noGrp="1"/>
          </p:cNvSpPr>
          <p:nvPr>
            <p:ph type="ftr" sz="quarter" idx="3"/>
          </p:nvPr>
        </p:nvSpPr>
        <p:spPr>
          <a:xfrm>
            <a:off x="2082258" y="4237567"/>
            <a:ext cx="1929897" cy="243417"/>
          </a:xfrm>
          <a:prstGeom prst="rect">
            <a:avLst/>
          </a:prstGeom>
        </p:spPr>
        <p:txBody>
          <a:bodyPr vert="horz" lIns="60945" tIns="30472" rIns="60945" bIns="30472" rtlCol="0" anchor="ctr"/>
          <a:lstStyle>
            <a:lvl1pPr algn="ctr">
              <a:defRPr sz="800">
                <a:solidFill>
                  <a:schemeClr val="tx1">
                    <a:tint val="75000"/>
                  </a:schemeClr>
                </a:solidFill>
                <a:latin typeface="Arial" pitchFamily="34" charset="0"/>
              </a:defRPr>
            </a:lvl1pPr>
          </a:lstStyle>
          <a:p>
            <a:endParaRPr lang="en-US"/>
          </a:p>
        </p:txBody>
      </p:sp>
      <p:sp>
        <p:nvSpPr>
          <p:cNvPr id="6" name="Slide Number Placeholder 5"/>
          <p:cNvSpPr>
            <a:spLocks noGrp="1"/>
          </p:cNvSpPr>
          <p:nvPr>
            <p:ph type="sldNum" sz="quarter" idx="4"/>
          </p:nvPr>
        </p:nvSpPr>
        <p:spPr>
          <a:xfrm>
            <a:off x="4367662" y="4237567"/>
            <a:ext cx="1422030" cy="243417"/>
          </a:xfrm>
          <a:prstGeom prst="rect">
            <a:avLst/>
          </a:prstGeom>
        </p:spPr>
        <p:txBody>
          <a:bodyPr vert="horz" lIns="60945" tIns="30472" rIns="60945" bIns="30472" rtlCol="0" anchor="ctr"/>
          <a:lstStyle>
            <a:lvl1pPr algn="r">
              <a:defRPr sz="800">
                <a:solidFill>
                  <a:schemeClr val="tx1">
                    <a:tint val="75000"/>
                  </a:schemeClr>
                </a:solidFill>
                <a:latin typeface="Arial" pitchFamily="34"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ctr" defTabSz="609448" rtl="0" eaLnBrk="1" latinLnBrk="0" hangingPunct="1">
        <a:spcBef>
          <a:spcPct val="0"/>
        </a:spcBef>
        <a:buNone/>
        <a:defRPr sz="2900" kern="1200">
          <a:solidFill>
            <a:schemeClr val="tx1"/>
          </a:solidFill>
          <a:latin typeface="Arial" pitchFamily="34" charset="0"/>
          <a:ea typeface="+mj-ea"/>
          <a:cs typeface="+mj-cs"/>
        </a:defRPr>
      </a:lvl1pPr>
    </p:titleStyle>
    <p:bodyStyle>
      <a:lvl1pPr marL="228543" indent="-228543" algn="l" defTabSz="609448" rtl="0" eaLnBrk="1" latinLnBrk="0" hangingPunct="1">
        <a:spcBef>
          <a:spcPct val="20000"/>
        </a:spcBef>
        <a:buFont typeface="Arial" pitchFamily="34" charset="0"/>
        <a:buChar char="•"/>
        <a:defRPr sz="2100" kern="1200">
          <a:solidFill>
            <a:schemeClr val="tx1"/>
          </a:solidFill>
          <a:latin typeface="Arial" pitchFamily="34" charset="0"/>
          <a:ea typeface="+mn-ea"/>
          <a:cs typeface="+mn-cs"/>
        </a:defRPr>
      </a:lvl1pPr>
      <a:lvl2pPr marL="495176" indent="-190452" algn="l" defTabSz="609448" rtl="0" eaLnBrk="1" latinLnBrk="0" hangingPunct="1">
        <a:spcBef>
          <a:spcPct val="20000"/>
        </a:spcBef>
        <a:buFont typeface="Arial" pitchFamily="34" charset="0"/>
        <a:buChar char="–"/>
        <a:defRPr sz="1900" kern="1200">
          <a:solidFill>
            <a:schemeClr val="tx1"/>
          </a:solidFill>
          <a:latin typeface="Arial" pitchFamily="34" charset="0"/>
          <a:ea typeface="+mn-ea"/>
          <a:cs typeface="+mn-cs"/>
        </a:defRPr>
      </a:lvl2pPr>
      <a:lvl3pPr marL="761810" indent="-152362" algn="l" defTabSz="609448" rtl="0" eaLnBrk="1" latinLnBrk="0" hangingPunct="1">
        <a:spcBef>
          <a:spcPct val="20000"/>
        </a:spcBef>
        <a:buFont typeface="Arial" pitchFamily="34" charset="0"/>
        <a:buChar char="•"/>
        <a:defRPr sz="1600" kern="1200">
          <a:solidFill>
            <a:schemeClr val="tx1"/>
          </a:solidFill>
          <a:latin typeface="Arial" pitchFamily="34" charset="0"/>
          <a:ea typeface="+mn-ea"/>
          <a:cs typeface="+mn-cs"/>
        </a:defRPr>
      </a:lvl3pPr>
      <a:lvl4pPr marL="1066533"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4pPr>
      <a:lvl5pPr marL="1371257"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5pPr>
      <a:lvl6pPr marL="1675981"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6pPr>
      <a:lvl7pPr marL="1980705"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7pPr>
      <a:lvl8pPr marL="2285429"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8pPr>
      <a:lvl9pPr marL="2590152"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9pPr>
    </p:bodyStyle>
    <p:other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7.png"/><Relationship Id="rId5" Type="http://schemas.openxmlformats.org/officeDocument/2006/relationships/image" Target="../media/image1.pn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8.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8.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png"/><Relationship Id="rId10" Type="http://schemas.openxmlformats.org/officeDocument/2006/relationships/image" Target="../media/image32.png"/><Relationship Id="rId4" Type="http://schemas.openxmlformats.org/officeDocument/2006/relationships/image" Target="../media/image3.png"/><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41.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2.jpeg"/><Relationship Id="rId3" Type="http://schemas.openxmlformats.org/officeDocument/2006/relationships/image" Target="../media/image4.png"/><Relationship Id="rId7" Type="http://schemas.openxmlformats.org/officeDocument/2006/relationships/image" Target="../media/image2.png"/><Relationship Id="rId12"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26.png"/><Relationship Id="rId5" Type="http://schemas.openxmlformats.org/officeDocument/2006/relationships/image" Target="../media/image6.png"/><Relationship Id="rId10" Type="http://schemas.openxmlformats.org/officeDocument/2006/relationships/image" Target="../media/image30.png"/><Relationship Id="rId4" Type="http://schemas.openxmlformats.org/officeDocument/2006/relationships/image" Target="../media/image5.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png"/><Relationship Id="rId7" Type="http://schemas.openxmlformats.org/officeDocument/2006/relationships/image" Target="../media/image30.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7.jpeg"/><Relationship Id="rId7" Type="http://schemas.openxmlformats.org/officeDocument/2006/relationships/image" Target="../media/image2.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26.png"/></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9.jpeg"/><Relationship Id="rId7" Type="http://schemas.openxmlformats.org/officeDocument/2006/relationships/image" Target="../media/image2.png"/><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50.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51.jpe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7.png"/><Relationship Id="rId5" Type="http://schemas.openxmlformats.org/officeDocument/2006/relationships/image" Target="../media/image6.png"/><Relationship Id="rId15" Type="http://schemas.openxmlformats.org/officeDocument/2006/relationships/image" Target="../media/image19.png"/><Relationship Id="rId10" Type="http://schemas.openxmlformats.org/officeDocument/2006/relationships/image" Target="../media/image16.png"/><Relationship Id="rId4" Type="http://schemas.openxmlformats.org/officeDocument/2006/relationships/image" Target="../media/image5.png"/><Relationship Id="rId9" Type="http://schemas.openxmlformats.org/officeDocument/2006/relationships/image" Target="../media/image15.png"/><Relationship Id="rId14" Type="http://schemas.openxmlformats.org/officeDocument/2006/relationships/image" Target="../media/image18.png"/></Relationships>
</file>

<file path=ppt/slides/_rels/slide3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21.png"/><Relationship Id="rId5" Type="http://schemas.openxmlformats.org/officeDocument/2006/relationships/image" Target="../media/image52.jpeg"/><Relationship Id="rId10" Type="http://schemas.openxmlformats.org/officeDocument/2006/relationships/image" Target="../media/image53.jpeg"/><Relationship Id="rId4" Type="http://schemas.openxmlformats.org/officeDocument/2006/relationships/image" Target="../media/image3.png"/><Relationship Id="rId9" Type="http://schemas.openxmlformats.org/officeDocument/2006/relationships/image" Target="../media/image7.png"/></Relationships>
</file>

<file path=ppt/slides/_rels/slide3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1.png"/><Relationship Id="rId5" Type="http://schemas.openxmlformats.org/officeDocument/2006/relationships/image" Target="../media/image1.png"/><Relationship Id="rId10" Type="http://schemas.openxmlformats.org/officeDocument/2006/relationships/image" Target="../media/image55.jpeg"/><Relationship Id="rId4" Type="http://schemas.openxmlformats.org/officeDocument/2006/relationships/image" Target="../media/image3.png"/><Relationship Id="rId9" Type="http://schemas.openxmlformats.org/officeDocument/2006/relationships/image" Target="../media/image54.jpeg"/></Relationships>
</file>

<file path=ppt/slides/_rels/slide33.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57.jpeg"/></Relationships>
</file>

<file path=ppt/slides/_rels/slide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1.png"/><Relationship Id="rId5" Type="http://schemas.openxmlformats.org/officeDocument/2006/relationships/image" Target="../media/image1.png"/><Relationship Id="rId10" Type="http://schemas.openxmlformats.org/officeDocument/2006/relationships/image" Target="../media/image59.jpeg"/><Relationship Id="rId4" Type="http://schemas.openxmlformats.org/officeDocument/2006/relationships/image" Target="../media/image3.png"/><Relationship Id="rId9" Type="http://schemas.openxmlformats.org/officeDocument/2006/relationships/image" Target="../media/image58.jpeg"/></Relationships>
</file>

<file path=ppt/slides/_rels/slide3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21.png"/><Relationship Id="rId5" Type="http://schemas.openxmlformats.org/officeDocument/2006/relationships/image" Target="../media/image60.jpeg"/><Relationship Id="rId10" Type="http://schemas.openxmlformats.org/officeDocument/2006/relationships/image" Target="../media/image61.jpeg"/><Relationship Id="rId4" Type="http://schemas.openxmlformats.org/officeDocument/2006/relationships/image" Target="../media/image3.png"/><Relationship Id="rId9" Type="http://schemas.openxmlformats.org/officeDocument/2006/relationships/image" Target="../media/image7.png"/></Relationships>
</file>

<file path=ppt/slides/_rels/slide3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3.jpeg"/><Relationship Id="rId11" Type="http://schemas.openxmlformats.org/officeDocument/2006/relationships/image" Target="../media/image21.png"/><Relationship Id="rId5" Type="http://schemas.openxmlformats.org/officeDocument/2006/relationships/image" Target="../media/image62.jpe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s>
</file>

<file path=ppt/slides/_rels/slide3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21.png"/><Relationship Id="rId5" Type="http://schemas.openxmlformats.org/officeDocument/2006/relationships/image" Target="../media/image64.jpeg"/><Relationship Id="rId10" Type="http://schemas.openxmlformats.org/officeDocument/2006/relationships/image" Target="../media/image65.jpeg"/><Relationship Id="rId4" Type="http://schemas.openxmlformats.org/officeDocument/2006/relationships/image" Target="../media/image3.png"/><Relationship Id="rId9" Type="http://schemas.openxmlformats.org/officeDocument/2006/relationships/image" Target="../media/image7.png"/></Relationships>
</file>

<file path=ppt/slides/_rels/slide3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39.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41.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7.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6.png"/><Relationship Id="rId5" Type="http://schemas.openxmlformats.org/officeDocument/2006/relationships/image" Target="../media/image5.png"/><Relationship Id="rId15" Type="http://schemas.openxmlformats.org/officeDocument/2006/relationships/image" Target="../media/image18.png"/><Relationship Id="rId10"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2.png"/><Relationship Id="rId14"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image" Target="../media/image66.png"/><Relationship Id="rId4" Type="http://schemas.openxmlformats.org/officeDocument/2006/relationships/image" Target="../media/image1.png"/><Relationship Id="rId9" Type="http://schemas.openxmlformats.org/officeDocument/2006/relationships/image" Target="../media/image43.png"/></Relationships>
</file>

<file path=ppt/slides/_rels/slide4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6.png"/><Relationship Id="rId10" Type="http://schemas.openxmlformats.org/officeDocument/2006/relationships/image" Target="../media/image66.png"/><Relationship Id="rId4" Type="http://schemas.openxmlformats.org/officeDocument/2006/relationships/image" Target="../media/image5.png"/><Relationship Id="rId9" Type="http://schemas.openxmlformats.org/officeDocument/2006/relationships/image" Target="../media/image26.png"/></Relationships>
</file>

<file path=ppt/slides/_rels/slide4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26.png"/></Relationships>
</file>

<file path=ppt/slides/_rels/slide4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12" Type="http://schemas.openxmlformats.org/officeDocument/2006/relationships/image" Target="../media/image6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8.png"/><Relationship Id="rId5" Type="http://schemas.openxmlformats.org/officeDocument/2006/relationships/image" Target="../media/image1.png"/><Relationship Id="rId10" Type="http://schemas.openxmlformats.org/officeDocument/2006/relationships/image" Target="../media/image43.png"/><Relationship Id="rId4" Type="http://schemas.openxmlformats.org/officeDocument/2006/relationships/image" Target="../media/image3.png"/><Relationship Id="rId9" Type="http://schemas.openxmlformats.org/officeDocument/2006/relationships/image" Target="../media/image67.png"/></Relationships>
</file>

<file path=ppt/slides/_rels/slide4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68.png"/><Relationship Id="rId5" Type="http://schemas.openxmlformats.org/officeDocument/2006/relationships/image" Target="../media/image1.png"/><Relationship Id="rId10" Type="http://schemas.openxmlformats.org/officeDocument/2006/relationships/image" Target="../media/image69.png"/><Relationship Id="rId4" Type="http://schemas.openxmlformats.org/officeDocument/2006/relationships/image" Target="../media/image5.png"/><Relationship Id="rId9" Type="http://schemas.openxmlformats.org/officeDocument/2006/relationships/image" Target="../media/image26.png"/></Relationships>
</file>

<file path=ppt/slides/_rels/slide4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png"/><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12" Type="http://schemas.openxmlformats.org/officeDocument/2006/relationships/image" Target="../media/image72.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71.svg"/><Relationship Id="rId5" Type="http://schemas.openxmlformats.org/officeDocument/2006/relationships/image" Target="../media/image3.png"/><Relationship Id="rId10" Type="http://schemas.openxmlformats.org/officeDocument/2006/relationships/image" Target="../media/image70.png"/><Relationship Id="rId4" Type="http://schemas.openxmlformats.org/officeDocument/2006/relationships/image" Target="../media/image1.png"/><Relationship Id="rId9" Type="http://schemas.openxmlformats.org/officeDocument/2006/relationships/image" Target="../media/image43.png"/></Relationships>
</file>

<file path=ppt/slides/_rels/slide4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3.png"/><Relationship Id="rId7"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3.png"/><Relationship Id="rId7"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4.png"/><Relationship Id="rId7" Type="http://schemas.openxmlformats.org/officeDocument/2006/relationships/image" Target="../media/image73.jpeg"/><Relationship Id="rId12"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30.png"/><Relationship Id="rId5" Type="http://schemas.openxmlformats.org/officeDocument/2006/relationships/image" Target="../media/image1.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16.png"/><Relationship Id="rId4" Type="http://schemas.openxmlformats.org/officeDocument/2006/relationships/image" Target="../media/image5.png"/><Relationship Id="rId9" Type="http://schemas.openxmlformats.org/officeDocument/2006/relationships/image" Target="../media/image15.png"/><Relationship Id="rId14" Type="http://schemas.openxmlformats.org/officeDocument/2006/relationships/image" Target="../media/image18.png"/></Relationships>
</file>

<file path=ppt/slides/_rels/slide50.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4.png"/><Relationship Id="rId7" Type="http://schemas.openxmlformats.org/officeDocument/2006/relationships/image" Target="../media/image75.jpeg"/><Relationship Id="rId12"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30.png"/><Relationship Id="rId5" Type="http://schemas.openxmlformats.org/officeDocument/2006/relationships/image" Target="../media/image1.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5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6.png"/><Relationship Id="rId5" Type="http://schemas.openxmlformats.org/officeDocument/2006/relationships/image" Target="../media/image6.png"/><Relationship Id="rId10" Type="http://schemas.openxmlformats.org/officeDocument/2006/relationships/image" Target="../media/image30.png"/><Relationship Id="rId4" Type="http://schemas.openxmlformats.org/officeDocument/2006/relationships/image" Target="../media/image5.png"/><Relationship Id="rId9" Type="http://schemas.openxmlformats.org/officeDocument/2006/relationships/image" Target="../media/image8.png"/></Relationships>
</file>

<file path=ppt/slides/_rels/slide5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78.jpeg"/><Relationship Id="rId7" Type="http://schemas.openxmlformats.org/officeDocument/2006/relationships/image" Target="../media/image6.png"/><Relationship Id="rId2" Type="http://schemas.openxmlformats.org/officeDocument/2006/relationships/image" Target="../media/image77.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21.png"/></Relationships>
</file>

<file path=ppt/slides/_rels/slide5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0.jpeg"/><Relationship Id="rId7" Type="http://schemas.openxmlformats.org/officeDocument/2006/relationships/image" Target="../media/image6.png"/><Relationship Id="rId2" Type="http://schemas.openxmlformats.org/officeDocument/2006/relationships/image" Target="../media/image79.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21.png"/></Relationships>
</file>

<file path=ppt/slides/_rels/slide5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png"/><Relationship Id="rId7"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82.png"/><Relationship Id="rId3" Type="http://schemas.openxmlformats.org/officeDocument/2006/relationships/image" Target="../media/image9.png"/><Relationship Id="rId7" Type="http://schemas.openxmlformats.org/officeDocument/2006/relationships/image" Target="../media/image6.png"/><Relationship Id="rId12" Type="http://schemas.openxmlformats.org/officeDocument/2006/relationships/image" Target="../media/image81.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7.png"/><Relationship Id="rId5" Type="http://schemas.openxmlformats.org/officeDocument/2006/relationships/image" Target="../media/image1.pn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26.png"/><Relationship Id="rId14" Type="http://schemas.openxmlformats.org/officeDocument/2006/relationships/image" Target="../media/image83.svg"/></Relationships>
</file>

<file path=ppt/slides/_rels/slide56.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9.png"/><Relationship Id="rId2" Type="http://schemas.openxmlformats.org/officeDocument/2006/relationships/image" Target="../media/image3.png"/><Relationship Id="rId16" Type="http://schemas.openxmlformats.org/officeDocument/2006/relationships/image" Target="../media/image81.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8.png"/><Relationship Id="rId5" Type="http://schemas.openxmlformats.org/officeDocument/2006/relationships/image" Target="../media/image6.png"/><Relationship Id="rId15" Type="http://schemas.openxmlformats.org/officeDocument/2006/relationships/image" Target="../media/image69.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26.png"/></Relationships>
</file>

<file path=ppt/slides/_rels/slide57.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83.svg"/><Relationship Id="rId4" Type="http://schemas.openxmlformats.org/officeDocument/2006/relationships/image" Target="../media/image5.png"/><Relationship Id="rId9" Type="http://schemas.openxmlformats.org/officeDocument/2006/relationships/image" Target="../media/image82.png"/></Relationships>
</file>

<file path=ppt/slides/_rels/slide58.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3.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83.svg"/><Relationship Id="rId4" Type="http://schemas.openxmlformats.org/officeDocument/2006/relationships/image" Target="../media/image5.png"/><Relationship Id="rId9" Type="http://schemas.openxmlformats.org/officeDocument/2006/relationships/image" Target="../media/image82.png"/></Relationships>
</file>

<file path=ppt/slides/_rels/slide5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82.png"/><Relationship Id="rId3" Type="http://schemas.openxmlformats.org/officeDocument/2006/relationships/image" Target="../media/image9.png"/><Relationship Id="rId7" Type="http://schemas.openxmlformats.org/officeDocument/2006/relationships/image" Target="../media/image6.png"/><Relationship Id="rId12" Type="http://schemas.openxmlformats.org/officeDocument/2006/relationships/image" Target="../media/image81.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7.png"/><Relationship Id="rId5" Type="http://schemas.openxmlformats.org/officeDocument/2006/relationships/image" Target="../media/image1.pn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26.png"/><Relationship Id="rId14" Type="http://schemas.openxmlformats.org/officeDocument/2006/relationships/image" Target="../media/image83.sv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6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6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85.jpeg"/><Relationship Id="rId5" Type="http://schemas.openxmlformats.org/officeDocument/2006/relationships/image" Target="../media/image1.png"/><Relationship Id="rId10" Type="http://schemas.openxmlformats.org/officeDocument/2006/relationships/image" Target="../media/image84.jpeg"/><Relationship Id="rId4" Type="http://schemas.openxmlformats.org/officeDocument/2006/relationships/image" Target="../media/image3.png"/><Relationship Id="rId9" Type="http://schemas.openxmlformats.org/officeDocument/2006/relationships/image" Target="../media/image21.png"/></Relationships>
</file>

<file path=ppt/slides/_rels/slide6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85.jpeg"/><Relationship Id="rId5" Type="http://schemas.openxmlformats.org/officeDocument/2006/relationships/image" Target="../media/image1.png"/><Relationship Id="rId10" Type="http://schemas.openxmlformats.org/officeDocument/2006/relationships/image" Target="../media/image84.jpeg"/><Relationship Id="rId4" Type="http://schemas.openxmlformats.org/officeDocument/2006/relationships/image" Target="../media/image3.png"/><Relationship Id="rId9" Type="http://schemas.openxmlformats.org/officeDocument/2006/relationships/image" Target="../media/image21.png"/></Relationships>
</file>

<file path=ppt/slides/_rels/slide63.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svg"/><Relationship Id="rId3" Type="http://schemas.openxmlformats.org/officeDocument/2006/relationships/image" Target="../media/image3.png"/><Relationship Id="rId7" Type="http://schemas.openxmlformats.org/officeDocument/2006/relationships/image" Target="../media/image21.png"/><Relationship Id="rId12" Type="http://schemas.openxmlformats.org/officeDocument/2006/relationships/image" Target="../media/image9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89.svg"/><Relationship Id="rId5" Type="http://schemas.openxmlformats.org/officeDocument/2006/relationships/image" Target="../media/image6.png"/><Relationship Id="rId10" Type="http://schemas.openxmlformats.org/officeDocument/2006/relationships/image" Target="../media/image88.png"/><Relationship Id="rId4" Type="http://schemas.openxmlformats.org/officeDocument/2006/relationships/image" Target="../media/image5.png"/><Relationship Id="rId9" Type="http://schemas.openxmlformats.org/officeDocument/2006/relationships/image" Target="../media/image87.svg"/></Relationships>
</file>

<file path=ppt/slides/_rels/slide6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3.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8.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26.png"/></Relationships>
</file>

<file path=ppt/slides/_rels/slide66.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8.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26.png"/></Relationships>
</file>

<file path=ppt/slides/_rels/slide67.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8.png"/><Relationship Id="rId5" Type="http://schemas.openxmlformats.org/officeDocument/2006/relationships/image" Target="../media/image6.png"/><Relationship Id="rId15" Type="http://schemas.openxmlformats.org/officeDocument/2006/relationships/image" Target="../media/image69.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26.png"/></Relationships>
</file>

<file path=ppt/slides/_rels/slide6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94.jpeg"/><Relationship Id="rId11" Type="http://schemas.openxmlformats.org/officeDocument/2006/relationships/image" Target="../media/image21.png"/><Relationship Id="rId5" Type="http://schemas.openxmlformats.org/officeDocument/2006/relationships/image" Target="../media/image93.jpe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s>
</file>

<file path=ppt/slides/_rels/slide6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96.jpeg"/><Relationship Id="rId11" Type="http://schemas.openxmlformats.org/officeDocument/2006/relationships/image" Target="../media/image21.png"/><Relationship Id="rId5" Type="http://schemas.openxmlformats.org/officeDocument/2006/relationships/image" Target="../media/image95.jpe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70.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8.png"/><Relationship Id="rId5" Type="http://schemas.openxmlformats.org/officeDocument/2006/relationships/image" Target="../media/image6.png"/><Relationship Id="rId15" Type="http://schemas.openxmlformats.org/officeDocument/2006/relationships/image" Target="../media/image69.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26.png"/></Relationships>
</file>

<file path=ppt/slides/_rels/slide7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12" Type="http://schemas.openxmlformats.org/officeDocument/2006/relationships/image" Target="../media/image97.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7.png"/><Relationship Id="rId5" Type="http://schemas.openxmlformats.org/officeDocument/2006/relationships/image" Target="../media/image1.pn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26.png"/></Relationships>
</file>

<file path=ppt/slides/_rels/slide7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26.png"/><Relationship Id="rId4" Type="http://schemas.openxmlformats.org/officeDocument/2006/relationships/image" Target="../media/image5.png"/><Relationship Id="rId9" Type="http://schemas.openxmlformats.org/officeDocument/2006/relationships/image" Target="../media/image9.png"/></Relationships>
</file>

<file path=ppt/slides/_rels/slide7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7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7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99.jpeg"/><Relationship Id="rId11" Type="http://schemas.openxmlformats.org/officeDocument/2006/relationships/image" Target="../media/image21.png"/><Relationship Id="rId5" Type="http://schemas.openxmlformats.org/officeDocument/2006/relationships/image" Target="../media/image98.jpe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s>
</file>

<file path=ppt/slides/_rels/slide7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00.jpe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7.png"/></Relationships>
</file>

<file path=ppt/slides/_rels/slide7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1.png"/><Relationship Id="rId5" Type="http://schemas.openxmlformats.org/officeDocument/2006/relationships/image" Target="../media/image1.png"/><Relationship Id="rId10" Type="http://schemas.openxmlformats.org/officeDocument/2006/relationships/image" Target="../media/image102.jpeg"/><Relationship Id="rId4" Type="http://schemas.openxmlformats.org/officeDocument/2006/relationships/image" Target="../media/image3.png"/><Relationship Id="rId9" Type="http://schemas.openxmlformats.org/officeDocument/2006/relationships/image" Target="../media/image101.jpeg"/></Relationships>
</file>

<file path=ppt/slides/_rels/slide7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1.png"/><Relationship Id="rId5" Type="http://schemas.openxmlformats.org/officeDocument/2006/relationships/image" Target="../media/image1.png"/><Relationship Id="rId10" Type="http://schemas.openxmlformats.org/officeDocument/2006/relationships/image" Target="../media/image104.jpeg"/><Relationship Id="rId4" Type="http://schemas.openxmlformats.org/officeDocument/2006/relationships/image" Target="../media/image3.png"/><Relationship Id="rId9" Type="http://schemas.openxmlformats.org/officeDocument/2006/relationships/image" Target="../media/image103.jpeg"/></Relationships>
</file>

<file path=ppt/slides/_rels/slide7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05.jpeg"/><Relationship Id="rId11" Type="http://schemas.openxmlformats.org/officeDocument/2006/relationships/image" Target="../media/image106.jpeg"/><Relationship Id="rId5" Type="http://schemas.openxmlformats.org/officeDocument/2006/relationships/image" Target="../media/image1.pn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3.png"/></Relationships>
</file>

<file path=ppt/slides/_rels/slide8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1.png"/><Relationship Id="rId5" Type="http://schemas.openxmlformats.org/officeDocument/2006/relationships/image" Target="../media/image1.png"/><Relationship Id="rId10" Type="http://schemas.openxmlformats.org/officeDocument/2006/relationships/image" Target="../media/image108.jpeg"/><Relationship Id="rId4" Type="http://schemas.openxmlformats.org/officeDocument/2006/relationships/image" Target="../media/image3.png"/><Relationship Id="rId9" Type="http://schemas.openxmlformats.org/officeDocument/2006/relationships/image" Target="../media/image107.jpeg"/></Relationships>
</file>

<file path=ppt/slides/_rels/slide8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12"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10.jpeg"/><Relationship Id="rId5" Type="http://schemas.openxmlformats.org/officeDocument/2006/relationships/image" Target="../media/image1.png"/><Relationship Id="rId10" Type="http://schemas.openxmlformats.org/officeDocument/2006/relationships/image" Target="../media/image26.png"/><Relationship Id="rId4" Type="http://schemas.openxmlformats.org/officeDocument/2006/relationships/image" Target="../media/image3.png"/><Relationship Id="rId9" Type="http://schemas.openxmlformats.org/officeDocument/2006/relationships/image" Target="../media/image109.jpeg"/></Relationships>
</file>

<file path=ppt/slides/_rels/slide8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1.jpeg"/><Relationship Id="rId11" Type="http://schemas.openxmlformats.org/officeDocument/2006/relationships/image" Target="../media/image21.png"/><Relationship Id="rId5" Type="http://schemas.openxmlformats.org/officeDocument/2006/relationships/image" Target="../media/image1.png"/><Relationship Id="rId10" Type="http://schemas.openxmlformats.org/officeDocument/2006/relationships/image" Target="../media/image112.png"/><Relationship Id="rId4" Type="http://schemas.openxmlformats.org/officeDocument/2006/relationships/image" Target="../media/image3.png"/><Relationship Id="rId9" Type="http://schemas.openxmlformats.org/officeDocument/2006/relationships/image" Target="../media/image7.png"/></Relationships>
</file>

<file path=ppt/slides/_rels/slide83.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69.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84.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69.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85.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8.png"/><Relationship Id="rId5" Type="http://schemas.openxmlformats.org/officeDocument/2006/relationships/image" Target="../media/image6.png"/><Relationship Id="rId15" Type="http://schemas.openxmlformats.org/officeDocument/2006/relationships/image" Target="../media/image41.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26.png"/></Relationships>
</file>

<file path=ppt/slides/_rels/slide86.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13.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9.png"/><Relationship Id="rId2" Type="http://schemas.openxmlformats.org/officeDocument/2006/relationships/image" Target="../media/image3.png"/><Relationship Id="rId16" Type="http://schemas.openxmlformats.org/officeDocument/2006/relationships/image" Target="../media/image116.sv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8.png"/><Relationship Id="rId5" Type="http://schemas.openxmlformats.org/officeDocument/2006/relationships/image" Target="../media/image6.png"/><Relationship Id="rId15" Type="http://schemas.openxmlformats.org/officeDocument/2006/relationships/image" Target="../media/image115.png"/><Relationship Id="rId10" Type="http://schemas.openxmlformats.org/officeDocument/2006/relationships/image" Target="../media/image17.png"/><Relationship Id="rId4" Type="http://schemas.openxmlformats.org/officeDocument/2006/relationships/image" Target="../media/image5.png"/><Relationship Id="rId9" Type="http://schemas.openxmlformats.org/officeDocument/2006/relationships/image" Target="../media/image16.png"/><Relationship Id="rId14" Type="http://schemas.openxmlformats.org/officeDocument/2006/relationships/image" Target="../media/image114.svg"/></Relationships>
</file>

<file path=ppt/slides/_rels/slide87.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17.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9.png"/><Relationship Id="rId17" Type="http://schemas.openxmlformats.org/officeDocument/2006/relationships/image" Target="../media/image121.png"/><Relationship Id="rId2" Type="http://schemas.openxmlformats.org/officeDocument/2006/relationships/image" Target="../media/image3.png"/><Relationship Id="rId16" Type="http://schemas.openxmlformats.org/officeDocument/2006/relationships/image" Target="../media/image120.sv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8.png"/><Relationship Id="rId5" Type="http://schemas.openxmlformats.org/officeDocument/2006/relationships/image" Target="../media/image6.png"/><Relationship Id="rId15" Type="http://schemas.openxmlformats.org/officeDocument/2006/relationships/image" Target="../media/image119.png"/><Relationship Id="rId10" Type="http://schemas.openxmlformats.org/officeDocument/2006/relationships/image" Target="../media/image17.png"/><Relationship Id="rId4" Type="http://schemas.openxmlformats.org/officeDocument/2006/relationships/image" Target="../media/image5.png"/><Relationship Id="rId9" Type="http://schemas.openxmlformats.org/officeDocument/2006/relationships/image" Target="../media/image16.png"/><Relationship Id="rId14" Type="http://schemas.openxmlformats.org/officeDocument/2006/relationships/image" Target="../media/image118.svg"/></Relationships>
</file>

<file path=ppt/slides/_rels/slide88.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68.png"/><Relationship Id="rId3" Type="http://schemas.openxmlformats.org/officeDocument/2006/relationships/image" Target="../media/image4.png"/><Relationship Id="rId7" Type="http://schemas.openxmlformats.org/officeDocument/2006/relationships/image" Target="../media/image1.png"/><Relationship Id="rId12"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8.png"/><Relationship Id="rId5" Type="http://schemas.openxmlformats.org/officeDocument/2006/relationships/image" Target="../media/image6.png"/><Relationship Id="rId10" Type="http://schemas.openxmlformats.org/officeDocument/2006/relationships/image" Target="../media/image17.png"/><Relationship Id="rId4" Type="http://schemas.openxmlformats.org/officeDocument/2006/relationships/image" Target="../media/image5.png"/><Relationship Id="rId9" Type="http://schemas.openxmlformats.org/officeDocument/2006/relationships/image" Target="../media/image16.png"/></Relationships>
</file>

<file path=ppt/slides/_rels/slide8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22.jpeg"/><Relationship Id="rId9" Type="http://schemas.openxmlformats.org/officeDocument/2006/relationships/image" Target="../media/image81.jpe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5.png"/></Relationships>
</file>

<file path=ppt/slides/_rels/slide9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23.jpeg"/><Relationship Id="rId5" Type="http://schemas.openxmlformats.org/officeDocument/2006/relationships/image" Target="../media/image2.png"/><Relationship Id="rId4" Type="http://schemas.openxmlformats.org/officeDocument/2006/relationships/image" Target="../media/image1.png"/></Relationships>
</file>

<file path=ppt/slides/_rels/slide9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45CE-ED58-0D9F-DB81-2E5915397218}"/>
              </a:ext>
            </a:extLst>
          </p:cNvPr>
          <p:cNvSpPr>
            <a:spLocks noGrp="1"/>
          </p:cNvSpPr>
          <p:nvPr>
            <p:ph type="ctrTitle"/>
          </p:nvPr>
        </p:nvSpPr>
        <p:spPr>
          <a:xfrm>
            <a:off x="457081" y="1420283"/>
            <a:ext cx="10361731" cy="2694517"/>
          </a:xfrm>
        </p:spPr>
        <p:txBody>
          <a:bodyPr>
            <a:noAutofit/>
          </a:bodyPr>
          <a:lstStyle/>
          <a:p>
            <a:r>
              <a:rPr lang="en-US" sz="3600" dirty="0"/>
              <a:t>KIỂM TRA 15 PHÚT</a:t>
            </a:r>
            <a:br>
              <a:rPr lang="en-US" sz="3600" dirty="0"/>
            </a:br>
            <a:r>
              <a:rPr lang="en-US" sz="3600" dirty="0"/>
              <a:t>1/ Con </a:t>
            </a:r>
            <a:r>
              <a:rPr lang="en-US" sz="3600" dirty="0" err="1"/>
              <a:t>đường</a:t>
            </a:r>
            <a:r>
              <a:rPr lang="en-US" sz="3600" dirty="0"/>
              <a:t> </a:t>
            </a:r>
            <a:r>
              <a:rPr lang="en-US" sz="3600" dirty="0" err="1"/>
              <a:t>thu</a:t>
            </a:r>
            <a:r>
              <a:rPr lang="en-US" sz="3600" dirty="0"/>
              <a:t> </a:t>
            </a:r>
            <a:r>
              <a:rPr lang="en-US" sz="3600" dirty="0" err="1"/>
              <a:t>nhận</a:t>
            </a:r>
            <a:r>
              <a:rPr lang="en-US" sz="3600" dirty="0"/>
              <a:t> , </a:t>
            </a:r>
            <a:r>
              <a:rPr lang="en-US" sz="3600" dirty="0" err="1"/>
              <a:t>tiêu</a:t>
            </a:r>
            <a:r>
              <a:rPr lang="en-US" sz="3600" dirty="0"/>
              <a:t> </a:t>
            </a:r>
            <a:r>
              <a:rPr lang="en-US" sz="3600" dirty="0" err="1"/>
              <a:t>hóa</a:t>
            </a:r>
            <a:r>
              <a:rPr lang="en-US" sz="3600" dirty="0"/>
              <a:t> </a:t>
            </a:r>
            <a:r>
              <a:rPr lang="en-US" sz="3600" dirty="0" err="1"/>
              <a:t>thức</a:t>
            </a:r>
            <a:r>
              <a:rPr lang="en-US" sz="3600" dirty="0"/>
              <a:t> </a:t>
            </a:r>
            <a:r>
              <a:rPr lang="en-US" sz="3600" dirty="0" err="1"/>
              <a:t>ăn</a:t>
            </a:r>
            <a:r>
              <a:rPr lang="en-US" sz="3600" dirty="0"/>
              <a:t>, </a:t>
            </a:r>
            <a:r>
              <a:rPr lang="en-US" sz="3600" dirty="0" err="1"/>
              <a:t>hấp</a:t>
            </a:r>
            <a:r>
              <a:rPr lang="en-US" sz="3600" dirty="0"/>
              <a:t> </a:t>
            </a:r>
            <a:r>
              <a:rPr lang="en-US" sz="3600" dirty="0" err="1"/>
              <a:t>thu</a:t>
            </a:r>
            <a:r>
              <a:rPr lang="en-US" sz="3600" dirty="0"/>
              <a:t> </a:t>
            </a:r>
            <a:r>
              <a:rPr lang="en-US" sz="3600" dirty="0" err="1"/>
              <a:t>chất</a:t>
            </a:r>
            <a:r>
              <a:rPr lang="en-US" sz="3600" dirty="0"/>
              <a:t> </a:t>
            </a:r>
            <a:r>
              <a:rPr lang="en-US" sz="3600" dirty="0" err="1"/>
              <a:t>dinh</a:t>
            </a:r>
            <a:r>
              <a:rPr lang="en-US" sz="3600" dirty="0"/>
              <a:t> </a:t>
            </a:r>
            <a:r>
              <a:rPr lang="en-US" sz="3600" dirty="0" err="1"/>
              <a:t>dưỡng</a:t>
            </a:r>
            <a:r>
              <a:rPr lang="en-US" sz="3600" dirty="0"/>
              <a:t> ở </a:t>
            </a:r>
            <a:r>
              <a:rPr lang="en-US" sz="3600" dirty="0" err="1"/>
              <a:t>người</a:t>
            </a:r>
            <a:br>
              <a:rPr lang="en-US" sz="3600" dirty="0"/>
            </a:br>
            <a:r>
              <a:rPr lang="en-US" sz="3600" dirty="0"/>
              <a:t>2/ </a:t>
            </a:r>
            <a:r>
              <a:rPr lang="en-US" sz="3600" dirty="0" err="1"/>
              <a:t>Vẽ</a:t>
            </a:r>
            <a:r>
              <a:rPr lang="en-US" sz="3600" dirty="0"/>
              <a:t> </a:t>
            </a:r>
            <a:r>
              <a:rPr lang="en-US" sz="3600" dirty="0" err="1"/>
              <a:t>sơ</a:t>
            </a:r>
            <a:r>
              <a:rPr lang="en-US" sz="3600" dirty="0"/>
              <a:t> </a:t>
            </a:r>
            <a:r>
              <a:rPr lang="en-US" sz="3600" dirty="0" err="1"/>
              <a:t>đồ</a:t>
            </a:r>
            <a:r>
              <a:rPr lang="en-US" sz="3600" dirty="0"/>
              <a:t> </a:t>
            </a:r>
            <a:r>
              <a:rPr lang="en-US" sz="3600" dirty="0" err="1"/>
              <a:t>và</a:t>
            </a:r>
            <a:r>
              <a:rPr lang="en-US" sz="3600" dirty="0"/>
              <a:t> </a:t>
            </a:r>
            <a:r>
              <a:rPr lang="en-US" sz="3600" dirty="0" err="1"/>
              <a:t>giải</a:t>
            </a:r>
            <a:r>
              <a:rPr lang="en-US" sz="3600" dirty="0"/>
              <a:t> </a:t>
            </a:r>
            <a:r>
              <a:rPr lang="en-US" sz="3600" dirty="0" err="1"/>
              <a:t>thích</a:t>
            </a:r>
            <a:r>
              <a:rPr lang="en-US" sz="3600" dirty="0"/>
              <a:t> Con </a:t>
            </a:r>
            <a:r>
              <a:rPr lang="en-US" sz="3600" dirty="0" err="1"/>
              <a:t>đường</a:t>
            </a:r>
            <a:r>
              <a:rPr lang="en-US" sz="3600" dirty="0"/>
              <a:t> </a:t>
            </a:r>
            <a:r>
              <a:rPr lang="en-US" sz="3600" dirty="0" err="1"/>
              <a:t>vận</a:t>
            </a:r>
            <a:r>
              <a:rPr lang="en-US" sz="3600" dirty="0"/>
              <a:t> </a:t>
            </a:r>
            <a:r>
              <a:rPr lang="en-US" sz="3600" dirty="0" err="1"/>
              <a:t>chuyển</a:t>
            </a:r>
            <a:r>
              <a:rPr lang="en-US" sz="3600" dirty="0"/>
              <a:t> </a:t>
            </a:r>
            <a:r>
              <a:rPr lang="en-US" sz="3600" dirty="0" err="1"/>
              <a:t>các</a:t>
            </a:r>
            <a:r>
              <a:rPr lang="en-US" sz="3600" dirty="0"/>
              <a:t> </a:t>
            </a:r>
            <a:r>
              <a:rPr lang="en-US" sz="3600" dirty="0" err="1"/>
              <a:t>chất</a:t>
            </a:r>
            <a:r>
              <a:rPr lang="en-US" sz="3600" dirty="0"/>
              <a:t> ở </a:t>
            </a:r>
            <a:r>
              <a:rPr lang="en-US" sz="3600" dirty="0" err="1"/>
              <a:t>động</a:t>
            </a:r>
            <a:r>
              <a:rPr lang="en-US" sz="3600" dirty="0"/>
              <a:t> </a:t>
            </a:r>
            <a:r>
              <a:rPr lang="en-US" sz="3600" dirty="0" err="1"/>
              <a:t>vật</a:t>
            </a:r>
            <a:r>
              <a:rPr lang="en-US" sz="3600" dirty="0"/>
              <a:t>?</a:t>
            </a:r>
          </a:p>
        </p:txBody>
      </p:sp>
    </p:spTree>
    <p:extLst>
      <p:ext uri="{BB962C8B-B14F-4D97-AF65-F5344CB8AC3E}">
        <p14:creationId xmlns:p14="http://schemas.microsoft.com/office/powerpoint/2010/main" val="2513412723"/>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9"/>
          <a:srcRect r="629" b="629"/>
          <a:stretch>
            <a:fillRect/>
          </a:stretch>
        </p:blipFill>
        <p:spPr>
          <a:xfrm>
            <a:off x="10776470" y="4697254"/>
            <a:ext cx="1274297" cy="2073169"/>
          </a:xfrm>
          <a:prstGeom prst="rect">
            <a:avLst/>
          </a:prstGeom>
        </p:spPr>
      </p:pic>
      <p:pic>
        <p:nvPicPr>
          <p:cNvPr id="24" name="Picture 24"/>
          <p:cNvPicPr>
            <a:picLocks noChangeAspect="1"/>
          </p:cNvPicPr>
          <p:nvPr/>
        </p:nvPicPr>
        <p:blipFill>
          <a:blip r:embed="rId10"/>
          <a:srcRect r="361" b="361"/>
          <a:stretch>
            <a:fillRect/>
          </a:stretch>
        </p:blipFill>
        <p:spPr>
          <a:xfrm>
            <a:off x="10704161" y="-336566"/>
            <a:ext cx="1790084" cy="2361901"/>
          </a:xfrm>
          <a:prstGeom prst="rect">
            <a:avLst/>
          </a:prstGeom>
        </p:spPr>
      </p:pic>
      <p:pic>
        <p:nvPicPr>
          <p:cNvPr id="25" name="Picture 25"/>
          <p:cNvPicPr>
            <a:picLocks noChangeAspect="1"/>
          </p:cNvPicPr>
          <p:nvPr/>
        </p:nvPicPr>
        <p:blipFill>
          <a:blip r:embed="rId11"/>
          <a:srcRect r="432" b="432"/>
          <a:stretch>
            <a:fillRect/>
          </a:stretch>
        </p:blipFill>
        <p:spPr>
          <a:xfrm>
            <a:off x="126409" y="5486741"/>
            <a:ext cx="1517020" cy="1336214"/>
          </a:xfrm>
          <a:prstGeom prst="rect">
            <a:avLst/>
          </a:prstGeom>
        </p:spPr>
      </p:pic>
      <p:sp>
        <p:nvSpPr>
          <p:cNvPr id="26" name="TextBox 26"/>
          <p:cNvSpPr txBox="1"/>
          <p:nvPr/>
        </p:nvSpPr>
        <p:spPr>
          <a:xfrm>
            <a:off x="1598612" y="1475808"/>
            <a:ext cx="9225500" cy="849463"/>
          </a:xfrm>
          <a:prstGeom prst="rect">
            <a:avLst/>
          </a:prstGeom>
        </p:spPr>
        <p:txBody>
          <a:bodyPr wrap="square" lIns="0" tIns="0" rIns="0" bIns="0" rtlCol="0" anchor="t">
            <a:spAutoFit/>
          </a:bodyPr>
          <a:lstStyle/>
          <a:p>
            <a:pPr algn="just">
              <a:lnSpc>
                <a:spcPct val="120000"/>
              </a:lnSpc>
            </a:pPr>
            <a:r>
              <a:rPr lang="en-US" sz="2300" b="1" spc="34">
                <a:solidFill>
                  <a:srgbClr val="000000"/>
                </a:solidFill>
                <a:latin typeface="Arial" pitchFamily="34" charset="0"/>
                <a:ea typeface="Open Sans Bold"/>
              </a:rPr>
              <a:t>►Qua nghiên cứu, các nhà khoa học thu được số liệu về nhu cầu nước của một số động vật trưởng thành (bảng 26.1).</a:t>
            </a:r>
          </a:p>
        </p:txBody>
      </p:sp>
      <p:sp>
        <p:nvSpPr>
          <p:cNvPr id="27" name="TextBox 27"/>
          <p:cNvSpPr txBox="1"/>
          <p:nvPr/>
        </p:nvSpPr>
        <p:spPr>
          <a:xfrm>
            <a:off x="971318" y="2460058"/>
            <a:ext cx="9656707" cy="403765"/>
          </a:xfrm>
          <a:prstGeom prst="rect">
            <a:avLst/>
          </a:prstGeom>
        </p:spPr>
        <p:txBody>
          <a:bodyPr lIns="0" tIns="0" rIns="0" bIns="0" rtlCol="0" anchor="t">
            <a:spAutoFit/>
          </a:bodyPr>
          <a:lstStyle/>
          <a:p>
            <a:pPr algn="ctr">
              <a:lnSpc>
                <a:spcPts val="3499"/>
              </a:lnSpc>
            </a:pPr>
            <a:r>
              <a:rPr lang="en-US" sz="2300" spc="34">
                <a:solidFill>
                  <a:srgbClr val="000000"/>
                </a:solidFill>
                <a:latin typeface="Arial" pitchFamily="34" charset="0"/>
              </a:rPr>
              <a:t>Bảng 26.1. Nhu cầu nước ở một số động vật</a:t>
            </a:r>
          </a:p>
        </p:txBody>
      </p:sp>
      <p:graphicFrame>
        <p:nvGraphicFramePr>
          <p:cNvPr id="28" name="Table 28"/>
          <p:cNvGraphicFramePr>
            <a:graphicFrameLocks noGrp="1"/>
          </p:cNvGraphicFramePr>
          <p:nvPr>
            <p:extLst>
              <p:ext uri="{D42A27DB-BD31-4B8C-83A1-F6EECF244321}">
                <p14:modId xmlns:p14="http://schemas.microsoft.com/office/powerpoint/2010/main" val="2140115585"/>
              </p:ext>
            </p:extLst>
          </p:nvPr>
        </p:nvGraphicFramePr>
        <p:xfrm>
          <a:off x="2208109" y="3063308"/>
          <a:ext cx="7313295" cy="3651252"/>
        </p:xfrm>
        <a:graphic>
          <a:graphicData uri="http://schemas.openxmlformats.org/drawingml/2006/table">
            <a:tbl>
              <a:tblPr/>
              <a:tblGrid>
                <a:gridCol w="2056864">
                  <a:extLst>
                    <a:ext uri="{9D8B030D-6E8A-4147-A177-3AD203B41FA5}">
                      <a16:colId xmlns:a16="http://schemas.microsoft.com/office/drawing/2014/main" val="20000"/>
                    </a:ext>
                  </a:extLst>
                </a:gridCol>
                <a:gridCol w="2818666">
                  <a:extLst>
                    <a:ext uri="{9D8B030D-6E8A-4147-A177-3AD203B41FA5}">
                      <a16:colId xmlns:a16="http://schemas.microsoft.com/office/drawing/2014/main" val="20001"/>
                    </a:ext>
                  </a:extLst>
                </a:gridCol>
                <a:gridCol w="2437765">
                  <a:extLst>
                    <a:ext uri="{9D8B030D-6E8A-4147-A177-3AD203B41FA5}">
                      <a16:colId xmlns:a16="http://schemas.microsoft.com/office/drawing/2014/main" val="20002"/>
                    </a:ext>
                  </a:extLst>
                </a:gridCol>
              </a:tblGrid>
              <a:tr h="826938">
                <a:tc rowSpan="2">
                  <a:txBody>
                    <a:bodyPr/>
                    <a:lstStyle/>
                    <a:p>
                      <a:pPr algn="ctr">
                        <a:defRPr/>
                      </a:pPr>
                      <a:r>
                        <a:rPr lang="en-US" sz="2300" b="1" spc="51">
                          <a:solidFill>
                            <a:srgbClr val="000000"/>
                          </a:solidFill>
                          <a:latin typeface="Arial" pitchFamily="34" charset="0"/>
                        </a:rPr>
                        <a:t>Động vật</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0D468"/>
                    </a:solidFill>
                  </a:tcPr>
                </a:tc>
                <a:tc gridSpan="2">
                  <a:txBody>
                    <a:bodyPr/>
                    <a:lstStyle/>
                    <a:p>
                      <a:pPr algn="ctr">
                        <a:defRPr/>
                      </a:pPr>
                      <a:r>
                        <a:rPr lang="en-US" sz="2300" b="1" spc="51">
                          <a:solidFill>
                            <a:srgbClr val="000000"/>
                          </a:solidFill>
                          <a:latin typeface="Arial" pitchFamily="34" charset="0"/>
                        </a:rPr>
                        <a:t>Lượng nước cần trong 1 ngày </a:t>
                      </a:r>
                    </a:p>
                    <a:p>
                      <a:pPr algn="ctr">
                        <a:defRPr/>
                      </a:pPr>
                      <a:r>
                        <a:rPr lang="en-US" sz="2300" b="1" spc="51">
                          <a:solidFill>
                            <a:srgbClr val="000000"/>
                          </a:solidFill>
                          <a:latin typeface="Arial" pitchFamily="34" charset="0"/>
                        </a:rPr>
                        <a:t>ở nhiệt độ khác nhau (lít/ngày)</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0D468"/>
                    </a:solidFill>
                  </a:tcPr>
                </a:tc>
                <a:tc hMerge="1">
                  <a:txBody>
                    <a:bodyPr/>
                    <a:lstStyle/>
                    <a:p>
                      <a:pPr algn="l">
                        <a:defRPr/>
                      </a:pPr>
                      <a:r>
                        <a:rPr lang="en-US" sz="3500" spc="51">
                          <a:solidFill>
                            <a:srgbClr val="000000"/>
                          </a:solidFill>
                          <a:latin typeface="Open Sans Bold"/>
                        </a:rPr>
                        <a:t>Lượng nước cần trong 1 ngày ở nhiệt độ khác nhau (lít/ngày)</a:t>
                      </a:r>
                      <a:endParaRPr lang="en-US" sz="1100"/>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0D468"/>
                    </a:solidFill>
                  </a:tcPr>
                </a:tc>
                <a:extLst>
                  <a:ext uri="{0D108BD9-81ED-4DB2-BD59-A6C34878D82A}">
                    <a16:rowId xmlns:a16="http://schemas.microsoft.com/office/drawing/2014/main" val="10000"/>
                  </a:ext>
                </a:extLst>
              </a:tr>
              <a:tr h="470719">
                <a:tc vMerge="1">
                  <a:txBody>
                    <a:bodyPr/>
                    <a:lstStyle/>
                    <a:p>
                      <a:pPr algn="l">
                        <a:defRPr/>
                      </a:pPr>
                      <a:r>
                        <a:rPr lang="en-US" sz="3500" spc="51">
                          <a:solidFill>
                            <a:srgbClr val="000000"/>
                          </a:solidFill>
                          <a:latin typeface="Open Sans Bold"/>
                        </a:rPr>
                        <a:t>Động vật</a:t>
                      </a:r>
                      <a:endParaRPr lang="en-US" sz="1100"/>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0D468"/>
                    </a:solidFill>
                  </a:tcPr>
                </a:tc>
                <a:tc>
                  <a:txBody>
                    <a:bodyPr/>
                    <a:lstStyle/>
                    <a:p>
                      <a:pPr algn="ctr">
                        <a:defRPr/>
                      </a:pPr>
                      <a:r>
                        <a:rPr lang="en-US" sz="2300" b="1" spc="51">
                          <a:solidFill>
                            <a:srgbClr val="000000"/>
                          </a:solidFill>
                          <a:latin typeface="Arial" pitchFamily="34" charset="0"/>
                        </a:rPr>
                        <a:t>10⁰C</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tc>
                  <a:txBody>
                    <a:bodyPr/>
                    <a:lstStyle/>
                    <a:p>
                      <a:pPr algn="ctr">
                        <a:defRPr/>
                      </a:pPr>
                      <a:r>
                        <a:rPr lang="en-US" sz="2300" b="1" spc="51">
                          <a:solidFill>
                            <a:srgbClr val="000000"/>
                          </a:solidFill>
                          <a:latin typeface="Arial" pitchFamily="34" charset="0"/>
                        </a:rPr>
                        <a:t>32⁰C</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extLst>
                  <a:ext uri="{0D108BD9-81ED-4DB2-BD59-A6C34878D82A}">
                    <a16:rowId xmlns:a16="http://schemas.microsoft.com/office/drawing/2014/main" val="10001"/>
                  </a:ext>
                </a:extLst>
              </a:tr>
              <a:tr h="470719">
                <a:tc>
                  <a:txBody>
                    <a:bodyPr/>
                    <a:lstStyle/>
                    <a:p>
                      <a:pPr algn="l">
                        <a:defRPr/>
                      </a:pPr>
                      <a:r>
                        <a:rPr lang="en-US" sz="2300" b="1" spc="51">
                          <a:solidFill>
                            <a:srgbClr val="000000"/>
                          </a:solidFill>
                          <a:latin typeface="Arial" pitchFamily="34" charset="0"/>
                        </a:rPr>
                        <a:t>Ngựa</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8 – 12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20 – 25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extLst>
                  <a:ext uri="{0D108BD9-81ED-4DB2-BD59-A6C34878D82A}">
                    <a16:rowId xmlns:a16="http://schemas.microsoft.com/office/drawing/2014/main" val="10002"/>
                  </a:ext>
                </a:extLst>
              </a:tr>
              <a:tr h="470719">
                <a:tc>
                  <a:txBody>
                    <a:bodyPr/>
                    <a:lstStyle/>
                    <a:p>
                      <a:pPr algn="l">
                        <a:defRPr/>
                      </a:pPr>
                      <a:r>
                        <a:rPr lang="en-US" sz="2300" b="1" spc="51">
                          <a:solidFill>
                            <a:srgbClr val="000000"/>
                          </a:solidFill>
                          <a:latin typeface="Arial" pitchFamily="34" charset="0"/>
                        </a:rPr>
                        <a:t>Cừu</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tc>
                  <a:txBody>
                    <a:bodyPr/>
                    <a:lstStyle/>
                    <a:p>
                      <a:pPr algn="ctr">
                        <a:defRPr/>
                      </a:pPr>
                      <a:r>
                        <a:rPr lang="en-US" sz="2300" b="1" spc="51">
                          <a:solidFill>
                            <a:srgbClr val="000000"/>
                          </a:solidFill>
                          <a:latin typeface="Arial" pitchFamily="34" charset="0"/>
                        </a:rPr>
                        <a:t>2 – 3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tc>
                  <a:txBody>
                    <a:bodyPr/>
                    <a:lstStyle/>
                    <a:p>
                      <a:pPr algn="ctr">
                        <a:defRPr/>
                      </a:pPr>
                      <a:r>
                        <a:rPr lang="en-US" sz="2300" b="1" spc="51">
                          <a:solidFill>
                            <a:srgbClr val="000000"/>
                          </a:solidFill>
                          <a:latin typeface="Arial" pitchFamily="34" charset="0"/>
                        </a:rPr>
                        <a:t>3 – 4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extLst>
                  <a:ext uri="{0D108BD9-81ED-4DB2-BD59-A6C34878D82A}">
                    <a16:rowId xmlns:a16="http://schemas.microsoft.com/office/drawing/2014/main" val="10003"/>
                  </a:ext>
                </a:extLst>
              </a:tr>
              <a:tr h="470719">
                <a:tc>
                  <a:txBody>
                    <a:bodyPr/>
                    <a:lstStyle/>
                    <a:p>
                      <a:pPr algn="l">
                        <a:defRPr/>
                      </a:pPr>
                      <a:r>
                        <a:rPr lang="en-US" sz="2300" b="1" spc="51">
                          <a:solidFill>
                            <a:srgbClr val="000000"/>
                          </a:solidFill>
                          <a:latin typeface="Arial" pitchFamily="34" charset="0"/>
                        </a:rPr>
                        <a:t>Bò lấy sữa</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20 – 30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30 – 40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extLst>
                  <a:ext uri="{0D108BD9-81ED-4DB2-BD59-A6C34878D82A}">
                    <a16:rowId xmlns:a16="http://schemas.microsoft.com/office/drawing/2014/main" val="10004"/>
                  </a:ext>
                </a:extLst>
              </a:tr>
              <a:tr h="470719">
                <a:tc>
                  <a:txBody>
                    <a:bodyPr/>
                    <a:lstStyle/>
                    <a:p>
                      <a:pPr algn="l">
                        <a:defRPr/>
                      </a:pPr>
                      <a:r>
                        <a:rPr lang="en-US" sz="2300" b="1" spc="51">
                          <a:solidFill>
                            <a:srgbClr val="000000"/>
                          </a:solidFill>
                          <a:latin typeface="Arial" pitchFamily="34" charset="0"/>
                        </a:rPr>
                        <a:t>Bò lấy thịt</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tc>
                  <a:txBody>
                    <a:bodyPr/>
                    <a:lstStyle/>
                    <a:p>
                      <a:pPr algn="ctr">
                        <a:defRPr/>
                      </a:pPr>
                      <a:r>
                        <a:rPr lang="en-US" sz="2300" b="1" spc="51">
                          <a:solidFill>
                            <a:srgbClr val="000000"/>
                          </a:solidFill>
                          <a:latin typeface="Arial" pitchFamily="34" charset="0"/>
                        </a:rPr>
                        <a:t>12 – 20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tc>
                  <a:txBody>
                    <a:bodyPr/>
                    <a:lstStyle/>
                    <a:p>
                      <a:pPr algn="ctr">
                        <a:defRPr/>
                      </a:pPr>
                      <a:r>
                        <a:rPr lang="en-US" sz="2300" b="1" spc="51">
                          <a:solidFill>
                            <a:srgbClr val="000000"/>
                          </a:solidFill>
                          <a:latin typeface="Arial" pitchFamily="34" charset="0"/>
                        </a:rPr>
                        <a:t>25 – 35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extLst>
                  <a:ext uri="{0D108BD9-81ED-4DB2-BD59-A6C34878D82A}">
                    <a16:rowId xmlns:a16="http://schemas.microsoft.com/office/drawing/2014/main" val="10005"/>
                  </a:ext>
                </a:extLst>
              </a:tr>
              <a:tr h="470719">
                <a:tc>
                  <a:txBody>
                    <a:bodyPr/>
                    <a:lstStyle/>
                    <a:p>
                      <a:pPr algn="l">
                        <a:defRPr/>
                      </a:pPr>
                      <a:r>
                        <a:rPr lang="en-US" sz="2300" b="1" spc="51">
                          <a:solidFill>
                            <a:srgbClr val="000000"/>
                          </a:solidFill>
                          <a:latin typeface="Arial" pitchFamily="34" charset="0"/>
                        </a:rPr>
                        <a:t>Dê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2 – 3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3 - 4</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extLst>
                  <a:ext uri="{0D108BD9-81ED-4DB2-BD59-A6C34878D82A}">
                    <a16:rowId xmlns:a16="http://schemas.microsoft.com/office/drawing/2014/main" val="10006"/>
                  </a:ext>
                </a:extLst>
              </a:tr>
            </a:tbl>
          </a:graphicData>
        </a:graphic>
      </p:graphicFrame>
      <p:sp>
        <p:nvSpPr>
          <p:cNvPr id="31" name="TextBox 25"/>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2" name="TextBox 26"/>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NHU CẦU NƯỚC </a:t>
            </a:r>
          </a:p>
          <a:p>
            <a:pPr>
              <a:lnSpc>
                <a:spcPct val="120000"/>
              </a:lnSpc>
            </a:pPr>
            <a:r>
              <a:rPr lang="en-US" sz="2300" b="1" spc="34">
                <a:solidFill>
                  <a:srgbClr val="051736"/>
                </a:solidFill>
                <a:latin typeface="Arial" pitchFamily="34" charset="0"/>
              </a:rPr>
              <a:t>CỦA CƠ THỂ ĐỘNG VẬT VÀ NGƯỜI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2" name="Picture 22"/>
          <p:cNvPicPr>
            <a:picLocks noChangeAspect="1"/>
          </p:cNvPicPr>
          <p:nvPr/>
        </p:nvPicPr>
        <p:blipFill>
          <a:blip r:embed="rId11"/>
          <a:srcRect r="674" b="674"/>
          <a:stretch>
            <a:fillRect/>
          </a:stretch>
        </p:blipFill>
        <p:spPr>
          <a:xfrm>
            <a:off x="10884983" y="4597184"/>
            <a:ext cx="1153909" cy="2154832"/>
          </a:xfrm>
          <a:prstGeom prst="rect">
            <a:avLst/>
          </a:prstGeom>
        </p:spPr>
      </p:pic>
      <p:pic>
        <p:nvPicPr>
          <p:cNvPr id="23" name="Picture 23"/>
          <p:cNvPicPr>
            <a:picLocks noChangeAspect="1"/>
          </p:cNvPicPr>
          <p:nvPr/>
        </p:nvPicPr>
        <p:blipFill>
          <a:blip r:embed="rId12"/>
          <a:srcRect r="387" b="387"/>
          <a:stretch>
            <a:fillRect/>
          </a:stretch>
        </p:blipFill>
        <p:spPr>
          <a:xfrm rot="-2700000">
            <a:off x="9708" y="4819738"/>
            <a:ext cx="1833892" cy="2119791"/>
          </a:xfrm>
          <a:prstGeom prst="rect">
            <a:avLst/>
          </a:prstGeom>
        </p:spPr>
      </p:pic>
      <p:pic>
        <p:nvPicPr>
          <p:cNvPr id="24" name="Picture 24"/>
          <p:cNvPicPr>
            <a:picLocks noChangeAspect="1"/>
          </p:cNvPicPr>
          <p:nvPr/>
        </p:nvPicPr>
        <p:blipFill>
          <a:blip r:embed="rId13"/>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4"/>
          <a:srcRect r="629" b="629"/>
          <a:stretch>
            <a:fillRect/>
          </a:stretch>
        </p:blipFill>
        <p:spPr>
          <a:xfrm>
            <a:off x="10833605" y="182404"/>
            <a:ext cx="1274297" cy="2073169"/>
          </a:xfrm>
          <a:prstGeom prst="rect">
            <a:avLst/>
          </a:prstGeom>
        </p:spPr>
      </p:pic>
      <p:grpSp>
        <p:nvGrpSpPr>
          <p:cNvPr id="34" name="Group 33"/>
          <p:cNvGrpSpPr/>
          <p:nvPr/>
        </p:nvGrpSpPr>
        <p:grpSpPr>
          <a:xfrm>
            <a:off x="2590125" y="622300"/>
            <a:ext cx="7770376" cy="1659878"/>
            <a:chOff x="2590125" y="622300"/>
            <a:chExt cx="7770376" cy="1659878"/>
          </a:xfrm>
        </p:grpSpPr>
        <p:grpSp>
          <p:nvGrpSpPr>
            <p:cNvPr id="26" name="Group 26"/>
            <p:cNvGrpSpPr>
              <a:grpSpLocks noChangeAspect="1"/>
            </p:cNvGrpSpPr>
            <p:nvPr/>
          </p:nvGrpSpPr>
          <p:grpSpPr>
            <a:xfrm>
              <a:off x="2590125" y="882072"/>
              <a:ext cx="1258286" cy="1258613"/>
              <a:chOff x="0" y="0"/>
              <a:chExt cx="2517226" cy="2517226"/>
            </a:xfrm>
          </p:grpSpPr>
          <p:sp>
            <p:nvSpPr>
              <p:cNvPr id="27" name="Freeform 27"/>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28" name="Group 28"/>
            <p:cNvGrpSpPr>
              <a:grpSpLocks noChangeAspect="1"/>
            </p:cNvGrpSpPr>
            <p:nvPr/>
          </p:nvGrpSpPr>
          <p:grpSpPr>
            <a:xfrm>
              <a:off x="3038362" y="1045710"/>
              <a:ext cx="485163" cy="974950"/>
              <a:chOff x="0" y="0"/>
              <a:chExt cx="970578" cy="1949900"/>
            </a:xfrm>
          </p:grpSpPr>
          <p:sp>
            <p:nvSpPr>
              <p:cNvPr id="29" name="Freeform 29"/>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sp>
          <p:nvSpPr>
            <p:cNvPr id="30" name="TextBox 30"/>
            <p:cNvSpPr txBox="1"/>
            <p:nvPr/>
          </p:nvSpPr>
          <p:spPr>
            <a:xfrm>
              <a:off x="4037548" y="622300"/>
              <a:ext cx="6322953" cy="1659878"/>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Từ thông tin trong bảng 26.1, nhận xét về nhu cầu nước ở một số động vật. Tại sao nhu cầu nước lại khác nhau giữa các động vật và ở các nhiệt độ khác nhau?</a:t>
              </a:r>
            </a:p>
          </p:txBody>
        </p:sp>
      </p:grpSp>
      <p:sp>
        <p:nvSpPr>
          <p:cNvPr id="31" name="TextBox 31"/>
          <p:cNvSpPr txBox="1"/>
          <p:nvPr/>
        </p:nvSpPr>
        <p:spPr>
          <a:xfrm>
            <a:off x="971318" y="2460058"/>
            <a:ext cx="9656707" cy="448841"/>
          </a:xfrm>
          <a:prstGeom prst="rect">
            <a:avLst/>
          </a:prstGeom>
        </p:spPr>
        <p:txBody>
          <a:bodyPr lIns="0" tIns="0" rIns="0" bIns="0" rtlCol="0" anchor="t">
            <a:spAutoFit/>
          </a:bodyPr>
          <a:lstStyle/>
          <a:p>
            <a:pPr algn="ctr">
              <a:lnSpc>
                <a:spcPts val="3499"/>
              </a:lnSpc>
            </a:pPr>
            <a:r>
              <a:rPr lang="en-US" sz="2300" spc="34">
                <a:solidFill>
                  <a:srgbClr val="000000"/>
                </a:solidFill>
                <a:latin typeface="Arial" pitchFamily="34" charset="0"/>
              </a:rPr>
              <a:t>Bảng 26.1. Nhu cầu nước ở một số động vật</a:t>
            </a:r>
          </a:p>
        </p:txBody>
      </p:sp>
      <p:graphicFrame>
        <p:nvGraphicFramePr>
          <p:cNvPr id="33" name="Table 28"/>
          <p:cNvGraphicFramePr>
            <a:graphicFrameLocks noGrp="1"/>
          </p:cNvGraphicFramePr>
          <p:nvPr>
            <p:extLst>
              <p:ext uri="{D42A27DB-BD31-4B8C-83A1-F6EECF244321}">
                <p14:modId xmlns:p14="http://schemas.microsoft.com/office/powerpoint/2010/main" val="3911435577"/>
              </p:ext>
            </p:extLst>
          </p:nvPr>
        </p:nvGraphicFramePr>
        <p:xfrm>
          <a:off x="2208109" y="3063308"/>
          <a:ext cx="7313295" cy="3651252"/>
        </p:xfrm>
        <a:graphic>
          <a:graphicData uri="http://schemas.openxmlformats.org/drawingml/2006/table">
            <a:tbl>
              <a:tblPr/>
              <a:tblGrid>
                <a:gridCol w="2056864">
                  <a:extLst>
                    <a:ext uri="{9D8B030D-6E8A-4147-A177-3AD203B41FA5}">
                      <a16:colId xmlns:a16="http://schemas.microsoft.com/office/drawing/2014/main" val="20000"/>
                    </a:ext>
                  </a:extLst>
                </a:gridCol>
                <a:gridCol w="2818666">
                  <a:extLst>
                    <a:ext uri="{9D8B030D-6E8A-4147-A177-3AD203B41FA5}">
                      <a16:colId xmlns:a16="http://schemas.microsoft.com/office/drawing/2014/main" val="20001"/>
                    </a:ext>
                  </a:extLst>
                </a:gridCol>
                <a:gridCol w="2437765">
                  <a:extLst>
                    <a:ext uri="{9D8B030D-6E8A-4147-A177-3AD203B41FA5}">
                      <a16:colId xmlns:a16="http://schemas.microsoft.com/office/drawing/2014/main" val="20002"/>
                    </a:ext>
                  </a:extLst>
                </a:gridCol>
              </a:tblGrid>
              <a:tr h="826938">
                <a:tc rowSpan="2">
                  <a:txBody>
                    <a:bodyPr/>
                    <a:lstStyle/>
                    <a:p>
                      <a:pPr algn="ctr">
                        <a:defRPr/>
                      </a:pPr>
                      <a:r>
                        <a:rPr lang="en-US" sz="2300" b="1" spc="51">
                          <a:solidFill>
                            <a:srgbClr val="000000"/>
                          </a:solidFill>
                          <a:latin typeface="Arial" pitchFamily="34" charset="0"/>
                        </a:rPr>
                        <a:t>Động vật</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0D468"/>
                    </a:solidFill>
                  </a:tcPr>
                </a:tc>
                <a:tc gridSpan="2">
                  <a:txBody>
                    <a:bodyPr/>
                    <a:lstStyle/>
                    <a:p>
                      <a:pPr algn="ctr">
                        <a:defRPr/>
                      </a:pPr>
                      <a:r>
                        <a:rPr lang="en-US" sz="2300" b="1" spc="51">
                          <a:solidFill>
                            <a:srgbClr val="000000"/>
                          </a:solidFill>
                          <a:latin typeface="Arial" pitchFamily="34" charset="0"/>
                        </a:rPr>
                        <a:t>Lượng nước cần trong 1 ngày </a:t>
                      </a:r>
                    </a:p>
                    <a:p>
                      <a:pPr algn="ctr">
                        <a:defRPr/>
                      </a:pPr>
                      <a:r>
                        <a:rPr lang="en-US" sz="2300" b="1" spc="51">
                          <a:solidFill>
                            <a:srgbClr val="000000"/>
                          </a:solidFill>
                          <a:latin typeface="Arial" pitchFamily="34" charset="0"/>
                        </a:rPr>
                        <a:t>ở nhiệt độ khác nhau (lít/ngày)</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0D468"/>
                    </a:solidFill>
                  </a:tcPr>
                </a:tc>
                <a:tc hMerge="1">
                  <a:txBody>
                    <a:bodyPr/>
                    <a:lstStyle/>
                    <a:p>
                      <a:pPr algn="l">
                        <a:defRPr/>
                      </a:pPr>
                      <a:r>
                        <a:rPr lang="en-US" sz="3500" spc="51">
                          <a:solidFill>
                            <a:srgbClr val="000000"/>
                          </a:solidFill>
                          <a:latin typeface="Open Sans Bold"/>
                        </a:rPr>
                        <a:t>Lượng nước cần trong 1 ngày ở nhiệt độ khác nhau (lít/ngày)</a:t>
                      </a:r>
                      <a:endParaRPr lang="en-US" sz="1100"/>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0D468"/>
                    </a:solidFill>
                  </a:tcPr>
                </a:tc>
                <a:extLst>
                  <a:ext uri="{0D108BD9-81ED-4DB2-BD59-A6C34878D82A}">
                    <a16:rowId xmlns:a16="http://schemas.microsoft.com/office/drawing/2014/main" val="10000"/>
                  </a:ext>
                </a:extLst>
              </a:tr>
              <a:tr h="470719">
                <a:tc vMerge="1">
                  <a:txBody>
                    <a:bodyPr/>
                    <a:lstStyle/>
                    <a:p>
                      <a:pPr algn="l">
                        <a:defRPr/>
                      </a:pPr>
                      <a:r>
                        <a:rPr lang="en-US" sz="3500" spc="51">
                          <a:solidFill>
                            <a:srgbClr val="000000"/>
                          </a:solidFill>
                          <a:latin typeface="Open Sans Bold"/>
                        </a:rPr>
                        <a:t>Động vật</a:t>
                      </a:r>
                      <a:endParaRPr lang="en-US" sz="1100"/>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0D468"/>
                    </a:solidFill>
                  </a:tcPr>
                </a:tc>
                <a:tc>
                  <a:txBody>
                    <a:bodyPr/>
                    <a:lstStyle/>
                    <a:p>
                      <a:pPr algn="ctr">
                        <a:defRPr/>
                      </a:pPr>
                      <a:r>
                        <a:rPr lang="en-US" sz="2300" b="1" spc="51">
                          <a:solidFill>
                            <a:srgbClr val="000000"/>
                          </a:solidFill>
                          <a:latin typeface="Arial" pitchFamily="34" charset="0"/>
                        </a:rPr>
                        <a:t>10⁰C</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tc>
                  <a:txBody>
                    <a:bodyPr/>
                    <a:lstStyle/>
                    <a:p>
                      <a:pPr algn="ctr">
                        <a:defRPr/>
                      </a:pPr>
                      <a:r>
                        <a:rPr lang="en-US" sz="2300" b="1" spc="51">
                          <a:solidFill>
                            <a:srgbClr val="000000"/>
                          </a:solidFill>
                          <a:latin typeface="Arial" pitchFamily="34" charset="0"/>
                        </a:rPr>
                        <a:t>32⁰C</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extLst>
                  <a:ext uri="{0D108BD9-81ED-4DB2-BD59-A6C34878D82A}">
                    <a16:rowId xmlns:a16="http://schemas.microsoft.com/office/drawing/2014/main" val="10001"/>
                  </a:ext>
                </a:extLst>
              </a:tr>
              <a:tr h="470719">
                <a:tc>
                  <a:txBody>
                    <a:bodyPr/>
                    <a:lstStyle/>
                    <a:p>
                      <a:pPr algn="l">
                        <a:defRPr/>
                      </a:pPr>
                      <a:r>
                        <a:rPr lang="en-US" sz="2300" b="1" spc="51">
                          <a:solidFill>
                            <a:srgbClr val="000000"/>
                          </a:solidFill>
                          <a:latin typeface="Arial" pitchFamily="34" charset="0"/>
                        </a:rPr>
                        <a:t>Ngựa</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8 – 12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20 – 25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extLst>
                  <a:ext uri="{0D108BD9-81ED-4DB2-BD59-A6C34878D82A}">
                    <a16:rowId xmlns:a16="http://schemas.microsoft.com/office/drawing/2014/main" val="10002"/>
                  </a:ext>
                </a:extLst>
              </a:tr>
              <a:tr h="470719">
                <a:tc>
                  <a:txBody>
                    <a:bodyPr/>
                    <a:lstStyle/>
                    <a:p>
                      <a:pPr algn="l">
                        <a:defRPr/>
                      </a:pPr>
                      <a:r>
                        <a:rPr lang="en-US" sz="2300" b="1" spc="51">
                          <a:solidFill>
                            <a:srgbClr val="000000"/>
                          </a:solidFill>
                          <a:latin typeface="Arial" pitchFamily="34" charset="0"/>
                        </a:rPr>
                        <a:t>Cừu</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tc>
                  <a:txBody>
                    <a:bodyPr/>
                    <a:lstStyle/>
                    <a:p>
                      <a:pPr algn="ctr">
                        <a:defRPr/>
                      </a:pPr>
                      <a:r>
                        <a:rPr lang="en-US" sz="2300" b="1" spc="51">
                          <a:solidFill>
                            <a:srgbClr val="000000"/>
                          </a:solidFill>
                          <a:latin typeface="Arial" pitchFamily="34" charset="0"/>
                        </a:rPr>
                        <a:t>2 – 3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tc>
                  <a:txBody>
                    <a:bodyPr/>
                    <a:lstStyle/>
                    <a:p>
                      <a:pPr algn="ctr">
                        <a:defRPr/>
                      </a:pPr>
                      <a:r>
                        <a:rPr lang="en-US" sz="2300" b="1" spc="51">
                          <a:solidFill>
                            <a:srgbClr val="000000"/>
                          </a:solidFill>
                          <a:latin typeface="Arial" pitchFamily="34" charset="0"/>
                        </a:rPr>
                        <a:t>3 – 4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extLst>
                  <a:ext uri="{0D108BD9-81ED-4DB2-BD59-A6C34878D82A}">
                    <a16:rowId xmlns:a16="http://schemas.microsoft.com/office/drawing/2014/main" val="10003"/>
                  </a:ext>
                </a:extLst>
              </a:tr>
              <a:tr h="470719">
                <a:tc>
                  <a:txBody>
                    <a:bodyPr/>
                    <a:lstStyle/>
                    <a:p>
                      <a:pPr algn="l">
                        <a:defRPr/>
                      </a:pPr>
                      <a:r>
                        <a:rPr lang="en-US" sz="2300" b="1" spc="51">
                          <a:solidFill>
                            <a:srgbClr val="000000"/>
                          </a:solidFill>
                          <a:latin typeface="Arial" pitchFamily="34" charset="0"/>
                        </a:rPr>
                        <a:t>Bò lấy sữa</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20 – 30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30 – 40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extLst>
                  <a:ext uri="{0D108BD9-81ED-4DB2-BD59-A6C34878D82A}">
                    <a16:rowId xmlns:a16="http://schemas.microsoft.com/office/drawing/2014/main" val="10004"/>
                  </a:ext>
                </a:extLst>
              </a:tr>
              <a:tr h="470719">
                <a:tc>
                  <a:txBody>
                    <a:bodyPr/>
                    <a:lstStyle/>
                    <a:p>
                      <a:pPr algn="l">
                        <a:defRPr/>
                      </a:pPr>
                      <a:r>
                        <a:rPr lang="en-US" sz="2300" b="1" spc="51">
                          <a:solidFill>
                            <a:srgbClr val="000000"/>
                          </a:solidFill>
                          <a:latin typeface="Arial" pitchFamily="34" charset="0"/>
                        </a:rPr>
                        <a:t>Bò lấy thịt</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tc>
                  <a:txBody>
                    <a:bodyPr/>
                    <a:lstStyle/>
                    <a:p>
                      <a:pPr algn="ctr">
                        <a:defRPr/>
                      </a:pPr>
                      <a:r>
                        <a:rPr lang="en-US" sz="2300" b="1" spc="51">
                          <a:solidFill>
                            <a:srgbClr val="000000"/>
                          </a:solidFill>
                          <a:latin typeface="Arial" pitchFamily="34" charset="0"/>
                        </a:rPr>
                        <a:t>12 – 20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tc>
                  <a:txBody>
                    <a:bodyPr/>
                    <a:lstStyle/>
                    <a:p>
                      <a:pPr algn="ctr">
                        <a:defRPr/>
                      </a:pPr>
                      <a:r>
                        <a:rPr lang="en-US" sz="2300" b="1" spc="51">
                          <a:solidFill>
                            <a:srgbClr val="000000"/>
                          </a:solidFill>
                          <a:latin typeface="Arial" pitchFamily="34" charset="0"/>
                        </a:rPr>
                        <a:t>25 – 35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FEFD4"/>
                    </a:solidFill>
                  </a:tcPr>
                </a:tc>
                <a:extLst>
                  <a:ext uri="{0D108BD9-81ED-4DB2-BD59-A6C34878D82A}">
                    <a16:rowId xmlns:a16="http://schemas.microsoft.com/office/drawing/2014/main" val="10005"/>
                  </a:ext>
                </a:extLst>
              </a:tr>
              <a:tr h="470719">
                <a:tc>
                  <a:txBody>
                    <a:bodyPr/>
                    <a:lstStyle/>
                    <a:p>
                      <a:pPr algn="l">
                        <a:defRPr/>
                      </a:pPr>
                      <a:r>
                        <a:rPr lang="en-US" sz="2300" b="1" spc="51">
                          <a:solidFill>
                            <a:srgbClr val="000000"/>
                          </a:solidFill>
                          <a:latin typeface="Arial" pitchFamily="34" charset="0"/>
                        </a:rPr>
                        <a:t>Dê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2 – 3 </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tc>
                  <a:txBody>
                    <a:bodyPr/>
                    <a:lstStyle/>
                    <a:p>
                      <a:pPr algn="ctr">
                        <a:defRPr/>
                      </a:pPr>
                      <a:r>
                        <a:rPr lang="en-US" sz="2300" b="1" spc="51">
                          <a:solidFill>
                            <a:srgbClr val="000000"/>
                          </a:solidFill>
                          <a:latin typeface="Arial" pitchFamily="34" charset="0"/>
                        </a:rPr>
                        <a:t>3 - 4</a:t>
                      </a:r>
                      <a:endParaRPr lang="en-US" sz="700" b="1">
                        <a:latin typeface="Arial" pitchFamily="34" charset="0"/>
                      </a:endParaRPr>
                    </a:p>
                  </a:txBody>
                  <a:tcPr marL="60944" marR="60944" marT="30480" marB="304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F7EB"/>
                    </a:solidFill>
                  </a:tcPr>
                </a:tc>
                <a:extLst>
                  <a:ext uri="{0D108BD9-81ED-4DB2-BD59-A6C34878D82A}">
                    <a16:rowId xmlns:a16="http://schemas.microsoft.com/office/drawing/2014/main" val="10006"/>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2" name="Picture 22"/>
          <p:cNvPicPr>
            <a:picLocks noChangeAspect="1"/>
          </p:cNvPicPr>
          <p:nvPr/>
        </p:nvPicPr>
        <p:blipFill>
          <a:blip r:embed="rId11"/>
          <a:srcRect r="674" b="674"/>
          <a:stretch>
            <a:fillRect/>
          </a:stretch>
        </p:blipFill>
        <p:spPr>
          <a:xfrm>
            <a:off x="10884983" y="4597184"/>
            <a:ext cx="1153909" cy="2154832"/>
          </a:xfrm>
          <a:prstGeom prst="rect">
            <a:avLst/>
          </a:prstGeom>
        </p:spPr>
      </p:pic>
      <p:pic>
        <p:nvPicPr>
          <p:cNvPr id="23" name="Picture 23"/>
          <p:cNvPicPr>
            <a:picLocks noChangeAspect="1"/>
          </p:cNvPicPr>
          <p:nvPr/>
        </p:nvPicPr>
        <p:blipFill>
          <a:blip r:embed="rId12"/>
          <a:srcRect r="387" b="387"/>
          <a:stretch>
            <a:fillRect/>
          </a:stretch>
        </p:blipFill>
        <p:spPr>
          <a:xfrm rot="-2700000">
            <a:off x="9708" y="4819738"/>
            <a:ext cx="1833892" cy="2119791"/>
          </a:xfrm>
          <a:prstGeom prst="rect">
            <a:avLst/>
          </a:prstGeom>
        </p:spPr>
      </p:pic>
      <p:pic>
        <p:nvPicPr>
          <p:cNvPr id="24" name="Picture 24"/>
          <p:cNvPicPr>
            <a:picLocks noChangeAspect="1"/>
          </p:cNvPicPr>
          <p:nvPr/>
        </p:nvPicPr>
        <p:blipFill>
          <a:blip r:embed="rId13"/>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4"/>
          <a:srcRect r="629" b="629"/>
          <a:stretch>
            <a:fillRect/>
          </a:stretch>
        </p:blipFill>
        <p:spPr>
          <a:xfrm>
            <a:off x="10833605" y="182404"/>
            <a:ext cx="1274297" cy="2073169"/>
          </a:xfrm>
          <a:prstGeom prst="rect">
            <a:avLst/>
          </a:prstGeom>
        </p:spPr>
      </p:pic>
      <p:grpSp>
        <p:nvGrpSpPr>
          <p:cNvPr id="45" name="Group 44"/>
          <p:cNvGrpSpPr/>
          <p:nvPr/>
        </p:nvGrpSpPr>
        <p:grpSpPr>
          <a:xfrm>
            <a:off x="2118761" y="2811970"/>
            <a:ext cx="7578457" cy="3285170"/>
            <a:chOff x="2118761" y="2811970"/>
            <a:chExt cx="7578457" cy="3285170"/>
          </a:xfrm>
        </p:grpSpPr>
        <p:grpSp>
          <p:nvGrpSpPr>
            <p:cNvPr id="31" name="Group 31"/>
            <p:cNvGrpSpPr/>
            <p:nvPr/>
          </p:nvGrpSpPr>
          <p:grpSpPr>
            <a:xfrm>
              <a:off x="2133044" y="2811970"/>
              <a:ext cx="2971026" cy="540830"/>
              <a:chOff x="0" y="0"/>
              <a:chExt cx="5943600" cy="1081660"/>
            </a:xfrm>
          </p:grpSpPr>
          <p:sp>
            <p:nvSpPr>
              <p:cNvPr id="32" name="Freeform 32"/>
              <p:cNvSpPr/>
              <p:nvPr/>
            </p:nvSpPr>
            <p:spPr>
              <a:xfrm>
                <a:off x="0" y="0"/>
                <a:ext cx="5943600" cy="1081659"/>
              </a:xfrm>
              <a:custGeom>
                <a:avLst/>
                <a:gdLst/>
                <a:ahLst/>
                <a:cxnLst/>
                <a:rect l="l" t="t" r="r" b="b"/>
                <a:pathLst>
                  <a:path w="5943600" h="1081659">
                    <a:moveTo>
                      <a:pt x="180340" y="0"/>
                    </a:moveTo>
                    <a:lnTo>
                      <a:pt x="5763260" y="0"/>
                    </a:lnTo>
                    <a:cubicBezTo>
                      <a:pt x="5862828" y="0"/>
                      <a:pt x="5943600" y="80772"/>
                      <a:pt x="5943600" y="180340"/>
                    </a:cubicBezTo>
                    <a:lnTo>
                      <a:pt x="5943600" y="1081659"/>
                    </a:lnTo>
                    <a:lnTo>
                      <a:pt x="0" y="1081659"/>
                    </a:lnTo>
                    <a:lnTo>
                      <a:pt x="0" y="180340"/>
                    </a:lnTo>
                    <a:cubicBezTo>
                      <a:pt x="0" y="80772"/>
                      <a:pt x="80772" y="0"/>
                      <a:pt x="180340" y="0"/>
                    </a:cubicBezTo>
                    <a:close/>
                  </a:path>
                </a:pathLst>
              </a:custGeom>
              <a:solidFill>
                <a:srgbClr val="FEB500"/>
              </a:solidFill>
            </p:spPr>
          </p:sp>
          <p:sp>
            <p:nvSpPr>
              <p:cNvPr id="33" name="TextBox 33"/>
              <p:cNvSpPr txBox="1"/>
              <p:nvPr/>
            </p:nvSpPr>
            <p:spPr>
              <a:xfrm>
                <a:off x="0" y="0"/>
                <a:ext cx="5943600"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grpSp>
          <p:nvGrpSpPr>
            <p:cNvPr id="34" name="Group 34"/>
            <p:cNvGrpSpPr/>
            <p:nvPr/>
          </p:nvGrpSpPr>
          <p:grpSpPr>
            <a:xfrm>
              <a:off x="2118761" y="3332163"/>
              <a:ext cx="7578457" cy="2764977"/>
              <a:chOff x="0" y="0"/>
              <a:chExt cx="15160863" cy="5529954"/>
            </a:xfrm>
          </p:grpSpPr>
          <p:sp>
            <p:nvSpPr>
              <p:cNvPr id="35" name="AutoShape 35"/>
              <p:cNvSpPr/>
              <p:nvPr/>
            </p:nvSpPr>
            <p:spPr>
              <a:xfrm>
                <a:off x="0" y="0"/>
                <a:ext cx="15160863" cy="0"/>
              </a:xfrm>
              <a:prstGeom prst="line">
                <a:avLst/>
              </a:prstGeom>
              <a:ln w="25400" cap="rnd">
                <a:solidFill>
                  <a:srgbClr val="000000"/>
                </a:solidFill>
                <a:prstDash val="solid"/>
                <a:headEnd type="none" w="sm" len="sm"/>
                <a:tailEnd type="none" w="sm" len="sm"/>
              </a:ln>
            </p:spPr>
          </p:sp>
          <p:grpSp>
            <p:nvGrpSpPr>
              <p:cNvPr id="36" name="Group 36"/>
              <p:cNvGrpSpPr>
                <a:grpSpLocks noChangeAspect="1"/>
              </p:cNvGrpSpPr>
              <p:nvPr/>
            </p:nvGrpSpPr>
            <p:grpSpPr>
              <a:xfrm>
                <a:off x="28575" y="69850"/>
                <a:ext cx="15132288" cy="5460104"/>
                <a:chOff x="0" y="0"/>
                <a:chExt cx="14782800" cy="5334000"/>
              </a:xfrm>
            </p:grpSpPr>
            <p:sp>
              <p:nvSpPr>
                <p:cNvPr id="37" name="Freeform 37"/>
                <p:cNvSpPr/>
                <p:nvPr/>
              </p:nvSpPr>
              <p:spPr>
                <a:xfrm>
                  <a:off x="0" y="0"/>
                  <a:ext cx="14782800" cy="5334000"/>
                </a:xfrm>
                <a:custGeom>
                  <a:avLst/>
                  <a:gdLst/>
                  <a:ahLst/>
                  <a:cxnLst/>
                  <a:rect l="l" t="t" r="r" b="b"/>
                  <a:pathLst>
                    <a:path w="14782800" h="5334000">
                      <a:moveTo>
                        <a:pt x="0" y="0"/>
                      </a:moveTo>
                      <a:lnTo>
                        <a:pt x="14782800" y="0"/>
                      </a:lnTo>
                      <a:lnTo>
                        <a:pt x="14782800" y="5334000"/>
                      </a:lnTo>
                      <a:lnTo>
                        <a:pt x="0" y="5334000"/>
                      </a:lnTo>
                      <a:close/>
                    </a:path>
                  </a:pathLst>
                </a:custGeom>
                <a:solidFill>
                  <a:srgbClr val="FFF5DD"/>
                </a:solidFill>
              </p:spPr>
            </p:sp>
          </p:grpSp>
          <p:sp>
            <p:nvSpPr>
              <p:cNvPr id="38" name="TextBox 38"/>
              <p:cNvSpPr txBox="1"/>
              <p:nvPr/>
            </p:nvSpPr>
            <p:spPr>
              <a:xfrm>
                <a:off x="485775" y="91800"/>
                <a:ext cx="14173200" cy="5018682"/>
              </a:xfrm>
              <a:prstGeom prst="rect">
                <a:avLst/>
              </a:prstGeom>
            </p:spPr>
            <p:txBody>
              <a:bodyPr lIns="0" tIns="0" rIns="0" bIns="0" rtlCol="0" anchor="t">
                <a:spAutoFit/>
              </a:bodyPr>
              <a:lstStyle/>
              <a:p>
                <a:pPr marL="281446" lvl="1" indent="-140723" algn="just">
                  <a:lnSpc>
                    <a:spcPct val="120000"/>
                  </a:lnSpc>
                  <a:buFont typeface="Arial"/>
                  <a:buChar char="•"/>
                </a:pPr>
                <a:r>
                  <a:rPr lang="en-US" sz="2300" b="1" spc="34">
                    <a:solidFill>
                      <a:srgbClr val="000000"/>
                    </a:solidFill>
                    <a:latin typeface="Arial" pitchFamily="34" charset="0"/>
                  </a:rPr>
                  <a:t>Nhu cầu nước ở mỗi loại đồng vật là khác nhau. Cùng một cơ thể động vật nhưng nhu cầu nước sẽ khác nhau ở những nhiệt độ khác nhau.</a:t>
                </a:r>
              </a:p>
              <a:p>
                <a:pPr marL="281446" lvl="1" indent="-140723" algn="just">
                  <a:lnSpc>
                    <a:spcPct val="120000"/>
                  </a:lnSpc>
                  <a:buFont typeface="Arial"/>
                  <a:buChar char="•"/>
                </a:pPr>
                <a:r>
                  <a:rPr lang="en-US" sz="2300" b="1" spc="34">
                    <a:solidFill>
                      <a:srgbClr val="000000"/>
                    </a:solidFill>
                    <a:latin typeface="Arial" pitchFamily="34" charset="0"/>
                  </a:rPr>
                  <a:t>Nhiệt độ càng cao thì nhu cầu nước của động vật sẽ tăng. Nhiệt độ thấp thì nhu cầu nước ít </a:t>
                </a:r>
              </a:p>
            </p:txBody>
          </p:sp>
        </p:grpSp>
      </p:grpSp>
      <p:grpSp>
        <p:nvGrpSpPr>
          <p:cNvPr id="39" name="Group 38"/>
          <p:cNvGrpSpPr/>
          <p:nvPr/>
        </p:nvGrpSpPr>
        <p:grpSpPr>
          <a:xfrm>
            <a:off x="2590125" y="622300"/>
            <a:ext cx="7770376" cy="1659878"/>
            <a:chOff x="2590125" y="622300"/>
            <a:chExt cx="7770376" cy="1659878"/>
          </a:xfrm>
        </p:grpSpPr>
        <p:grpSp>
          <p:nvGrpSpPr>
            <p:cNvPr id="40" name="Group 26"/>
            <p:cNvGrpSpPr>
              <a:grpSpLocks noChangeAspect="1"/>
            </p:cNvGrpSpPr>
            <p:nvPr/>
          </p:nvGrpSpPr>
          <p:grpSpPr>
            <a:xfrm>
              <a:off x="2590125" y="882072"/>
              <a:ext cx="1258286" cy="1258613"/>
              <a:chOff x="0" y="0"/>
              <a:chExt cx="2517226" cy="2517226"/>
            </a:xfrm>
          </p:grpSpPr>
          <p:sp>
            <p:nvSpPr>
              <p:cNvPr id="44" name="Freeform 27"/>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41" name="Group 28"/>
            <p:cNvGrpSpPr>
              <a:grpSpLocks noChangeAspect="1"/>
            </p:cNvGrpSpPr>
            <p:nvPr/>
          </p:nvGrpSpPr>
          <p:grpSpPr>
            <a:xfrm>
              <a:off x="3038362" y="1045710"/>
              <a:ext cx="485163" cy="974950"/>
              <a:chOff x="0" y="0"/>
              <a:chExt cx="970578" cy="1949900"/>
            </a:xfrm>
          </p:grpSpPr>
          <p:sp>
            <p:nvSpPr>
              <p:cNvPr id="43" name="Freeform 29"/>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sp>
          <p:nvSpPr>
            <p:cNvPr id="42" name="TextBox 30"/>
            <p:cNvSpPr txBox="1"/>
            <p:nvPr/>
          </p:nvSpPr>
          <p:spPr>
            <a:xfrm>
              <a:off x="4037548" y="622300"/>
              <a:ext cx="6322953" cy="1659878"/>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Từ thông tin trong bảng 26.1, nhận xét về nhu cầu nước ở một số động vật. Tại sao nhu cầu nước lại khác nhau giữa các động vật và ở các nhiệt độ khác nhau?</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fade">
                                      <p:cBhvr>
                                        <p:cTn id="14" dur="1000"/>
                                        <p:tgtEl>
                                          <p:spTgt spid="45"/>
                                        </p:tgtEl>
                                      </p:cBhvr>
                                    </p:animEffect>
                                    <p:anim calcmode="lin" valueType="num">
                                      <p:cBhvr>
                                        <p:cTn id="15" dur="1000" fill="hold"/>
                                        <p:tgtEl>
                                          <p:spTgt spid="45"/>
                                        </p:tgtEl>
                                        <p:attrNameLst>
                                          <p:attrName>ppt_x</p:attrName>
                                        </p:attrNameLst>
                                      </p:cBhvr>
                                      <p:tavLst>
                                        <p:tav tm="0">
                                          <p:val>
                                            <p:strVal val="#ppt_x"/>
                                          </p:val>
                                        </p:tav>
                                        <p:tav tm="100000">
                                          <p:val>
                                            <p:strVal val="#ppt_x"/>
                                          </p:val>
                                        </p:tav>
                                      </p:tavLst>
                                    </p:anim>
                                    <p:anim calcmode="lin" valueType="num">
                                      <p:cBhvr>
                                        <p:cTn id="16"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r="163" b="163"/>
          <a:stretch>
            <a:fillRect/>
          </a:stretch>
        </p:blipFill>
        <p:spPr>
          <a:xfrm>
            <a:off x="304721" y="2230822"/>
            <a:ext cx="6271478" cy="4184166"/>
          </a:xfrm>
          <a:prstGeom prst="rect">
            <a:avLst/>
          </a:prstGeom>
        </p:spPr>
      </p:pic>
      <p:grpSp>
        <p:nvGrpSpPr>
          <p:cNvPr id="3" name="Group 3"/>
          <p:cNvGrpSpPr>
            <a:grpSpLocks noChangeAspect="1"/>
          </p:cNvGrpSpPr>
          <p:nvPr/>
        </p:nvGrpSpPr>
        <p:grpSpPr>
          <a:xfrm>
            <a:off x="0" y="0"/>
            <a:ext cx="12188825" cy="1905000"/>
            <a:chOff x="0" y="0"/>
            <a:chExt cx="24384000" cy="3810000"/>
          </a:xfrm>
        </p:grpSpPr>
        <p:sp>
          <p:nvSpPr>
            <p:cNvPr id="4" name="Freeform 4"/>
            <p:cNvSpPr/>
            <p:nvPr/>
          </p:nvSpPr>
          <p:spPr>
            <a:xfrm>
              <a:off x="0" y="0"/>
              <a:ext cx="24384000" cy="3810000"/>
            </a:xfrm>
            <a:custGeom>
              <a:avLst/>
              <a:gdLst/>
              <a:ahLst/>
              <a:cxnLst/>
              <a:rect l="l" t="t" r="r" b="b"/>
              <a:pathLst>
                <a:path w="24384000" h="3810000">
                  <a:moveTo>
                    <a:pt x="0" y="0"/>
                  </a:moveTo>
                  <a:lnTo>
                    <a:pt x="24384000" y="0"/>
                  </a:lnTo>
                  <a:lnTo>
                    <a:pt x="24384000" y="3810000"/>
                  </a:lnTo>
                  <a:lnTo>
                    <a:pt x="0" y="3810000"/>
                  </a:lnTo>
                  <a:close/>
                </a:path>
              </a:pathLst>
            </a:custGeom>
            <a:solidFill>
              <a:srgbClr val="DAF5EF"/>
            </a:solidFill>
          </p:spPr>
        </p:sp>
      </p:grpSp>
      <p:grpSp>
        <p:nvGrpSpPr>
          <p:cNvPr id="20" name="Group 19"/>
          <p:cNvGrpSpPr/>
          <p:nvPr/>
        </p:nvGrpSpPr>
        <p:grpSpPr>
          <a:xfrm>
            <a:off x="634822" y="464034"/>
            <a:ext cx="10599434" cy="1258613"/>
            <a:chOff x="634822" y="464034"/>
            <a:chExt cx="10599434" cy="1258613"/>
          </a:xfrm>
        </p:grpSpPr>
        <p:grpSp>
          <p:nvGrpSpPr>
            <p:cNvPr id="5" name="Group 5"/>
            <p:cNvGrpSpPr>
              <a:grpSpLocks noChangeAspect="1"/>
            </p:cNvGrpSpPr>
            <p:nvPr/>
          </p:nvGrpSpPr>
          <p:grpSpPr>
            <a:xfrm>
              <a:off x="634822" y="464034"/>
              <a:ext cx="1258286" cy="1258613"/>
              <a:chOff x="0" y="0"/>
              <a:chExt cx="2517226" cy="2517226"/>
            </a:xfrm>
          </p:grpSpPr>
          <p:sp>
            <p:nvSpPr>
              <p:cNvPr id="6" name="Freeform 6"/>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7" name="Group 7"/>
            <p:cNvGrpSpPr>
              <a:grpSpLocks noChangeAspect="1"/>
            </p:cNvGrpSpPr>
            <p:nvPr/>
          </p:nvGrpSpPr>
          <p:grpSpPr>
            <a:xfrm>
              <a:off x="1083058" y="627672"/>
              <a:ext cx="485162" cy="974950"/>
              <a:chOff x="0" y="0"/>
              <a:chExt cx="970578" cy="1949900"/>
            </a:xfrm>
          </p:grpSpPr>
          <p:sp>
            <p:nvSpPr>
              <p:cNvPr id="8" name="Freeform 8"/>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grpSp>
          <p:nvGrpSpPr>
            <p:cNvPr id="9" name="Group 9"/>
            <p:cNvGrpSpPr/>
            <p:nvPr/>
          </p:nvGrpSpPr>
          <p:grpSpPr>
            <a:xfrm>
              <a:off x="2016457" y="486726"/>
              <a:ext cx="9217799" cy="1131662"/>
              <a:chOff x="0" y="0"/>
              <a:chExt cx="18440400" cy="2263324"/>
            </a:xfrm>
          </p:grpSpPr>
          <p:sp>
            <p:nvSpPr>
              <p:cNvPr id="10" name="Freeform 10"/>
              <p:cNvSpPr/>
              <p:nvPr/>
            </p:nvSpPr>
            <p:spPr>
              <a:xfrm>
                <a:off x="0" y="0"/>
                <a:ext cx="18440400" cy="2263394"/>
              </a:xfrm>
              <a:custGeom>
                <a:avLst/>
                <a:gdLst/>
                <a:ahLst/>
                <a:cxnLst/>
                <a:rect l="l" t="t" r="r" b="b"/>
                <a:pathLst>
                  <a:path w="18440400" h="2263394">
                    <a:moveTo>
                      <a:pt x="0" y="1131697"/>
                    </a:moveTo>
                    <a:cubicBezTo>
                      <a:pt x="0" y="506603"/>
                      <a:pt x="506603" y="0"/>
                      <a:pt x="1131697" y="0"/>
                    </a:cubicBezTo>
                    <a:lnTo>
                      <a:pt x="17308703" y="0"/>
                    </a:lnTo>
                    <a:cubicBezTo>
                      <a:pt x="17933797" y="0"/>
                      <a:pt x="18440400" y="506603"/>
                      <a:pt x="18440400" y="1131697"/>
                    </a:cubicBezTo>
                    <a:cubicBezTo>
                      <a:pt x="18440400" y="1756791"/>
                      <a:pt x="17933797" y="2263394"/>
                      <a:pt x="17308703" y="2263394"/>
                    </a:cubicBezTo>
                    <a:lnTo>
                      <a:pt x="1131697" y="2263394"/>
                    </a:lnTo>
                    <a:cubicBezTo>
                      <a:pt x="506603" y="2263267"/>
                      <a:pt x="0" y="1756664"/>
                      <a:pt x="0" y="1131697"/>
                    </a:cubicBezTo>
                    <a:close/>
                  </a:path>
                </a:pathLst>
              </a:custGeom>
              <a:solidFill>
                <a:srgbClr val="FFFFFF"/>
              </a:solidFill>
            </p:spPr>
          </p:sp>
          <p:sp>
            <p:nvSpPr>
              <p:cNvPr id="11" name="TextBox 11"/>
              <p:cNvSpPr txBox="1"/>
              <p:nvPr/>
            </p:nvSpPr>
            <p:spPr>
              <a:xfrm>
                <a:off x="0" y="-95250"/>
                <a:ext cx="18440400" cy="2358574"/>
              </a:xfrm>
              <a:prstGeom prst="rect">
                <a:avLst/>
              </a:prstGeom>
            </p:spPr>
            <p:txBody>
              <a:bodyPr lIns="50800" tIns="50800" rIns="50800" bIns="50800" rtlCol="0" anchor="ctr"/>
              <a:lstStyle/>
              <a:p>
                <a:pPr algn="ctr">
                  <a:lnSpc>
                    <a:spcPct val="120000"/>
                  </a:lnSpc>
                </a:pPr>
                <a:r>
                  <a:rPr lang="en-US" sz="2300" b="1" spc="34">
                    <a:solidFill>
                      <a:srgbClr val="000000"/>
                    </a:solidFill>
                    <a:latin typeface="Arial" pitchFamily="34" charset="0"/>
                  </a:rPr>
                  <a:t>Điều gì xảy ra nếu mỗi ngày chỉ cung cấp cho bò lấy sữa lượng nước như nhu cầu nước của bò lấy thịt?</a:t>
                </a:r>
              </a:p>
            </p:txBody>
          </p:sp>
        </p:grpSp>
      </p:grpSp>
      <p:grpSp>
        <p:nvGrpSpPr>
          <p:cNvPr id="21" name="Group 20"/>
          <p:cNvGrpSpPr/>
          <p:nvPr/>
        </p:nvGrpSpPr>
        <p:grpSpPr>
          <a:xfrm>
            <a:off x="6856214" y="2667000"/>
            <a:ext cx="4799350" cy="3276600"/>
            <a:chOff x="6856214" y="2667000"/>
            <a:chExt cx="4799350" cy="3276600"/>
          </a:xfrm>
        </p:grpSpPr>
        <p:grpSp>
          <p:nvGrpSpPr>
            <p:cNvPr id="12" name="Group 12"/>
            <p:cNvGrpSpPr/>
            <p:nvPr/>
          </p:nvGrpSpPr>
          <p:grpSpPr>
            <a:xfrm>
              <a:off x="6856214" y="2667000"/>
              <a:ext cx="2021523" cy="540830"/>
              <a:chOff x="0" y="0"/>
              <a:chExt cx="4044099" cy="1081660"/>
            </a:xfrm>
          </p:grpSpPr>
          <p:sp>
            <p:nvSpPr>
              <p:cNvPr id="13"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14"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15" name="AutoShape 15"/>
            <p:cNvSpPr/>
            <p:nvPr/>
          </p:nvSpPr>
          <p:spPr>
            <a:xfrm rot="28120" flipV="1">
              <a:off x="6856294" y="3167567"/>
              <a:ext cx="4799190" cy="39257"/>
            </a:xfrm>
            <a:prstGeom prst="line">
              <a:avLst/>
            </a:prstGeom>
            <a:ln w="19050" cap="rnd">
              <a:solidFill>
                <a:srgbClr val="000000"/>
              </a:solidFill>
              <a:prstDash val="solid"/>
              <a:headEnd type="none" w="sm" len="sm"/>
              <a:tailEnd type="none" w="sm" len="sm"/>
            </a:ln>
          </p:spPr>
        </p:sp>
        <p:grpSp>
          <p:nvGrpSpPr>
            <p:cNvPr id="16" name="Group 16"/>
            <p:cNvGrpSpPr/>
            <p:nvPr/>
          </p:nvGrpSpPr>
          <p:grpSpPr>
            <a:xfrm>
              <a:off x="6856214" y="3207831"/>
              <a:ext cx="4799350" cy="2735769"/>
              <a:chOff x="0" y="0"/>
              <a:chExt cx="1896533" cy="1267025"/>
            </a:xfrm>
          </p:grpSpPr>
          <p:sp>
            <p:nvSpPr>
              <p:cNvPr id="17" name="Freeform 17"/>
              <p:cNvSpPr/>
              <p:nvPr/>
            </p:nvSpPr>
            <p:spPr>
              <a:xfrm>
                <a:off x="0" y="0"/>
                <a:ext cx="1896533" cy="1267025"/>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18"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19" name="TextBox 19"/>
            <p:cNvSpPr txBox="1"/>
            <p:nvPr/>
          </p:nvSpPr>
          <p:spPr>
            <a:xfrm>
              <a:off x="7008574" y="3249760"/>
              <a:ext cx="4494629" cy="2509341"/>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Nhu cầu nước của bò lấy sữa cao hơn rất nhiều so với bò lấy thịt. Nếu như cung cấp lượng nước cho bò lấy sữa giống bò lấy thịt thì lượng sữa thu được sẽ ít đi hoặc sẽ không có. </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9"/>
          <a:srcRect r="361" b="361"/>
          <a:stretch>
            <a:fillRect/>
          </a:stretch>
        </p:blipFill>
        <p:spPr>
          <a:xfrm>
            <a:off x="10704161" y="-336566"/>
            <a:ext cx="1790084" cy="2361901"/>
          </a:xfrm>
          <a:prstGeom prst="rect">
            <a:avLst/>
          </a:prstGeom>
        </p:spPr>
      </p:pic>
      <p:sp>
        <p:nvSpPr>
          <p:cNvPr id="26" name="TextBox 26"/>
          <p:cNvSpPr txBox="1"/>
          <p:nvPr/>
        </p:nvSpPr>
        <p:spPr>
          <a:xfrm>
            <a:off x="1447423" y="1689100"/>
            <a:ext cx="9180601" cy="81041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ea typeface="Open Sans Bold"/>
              </a:rPr>
              <a:t>►Nước là một trong những thành phần cơ bản và cần thiết đối với cơ thể.</a:t>
            </a:r>
          </a:p>
        </p:txBody>
      </p:sp>
      <p:pic>
        <p:nvPicPr>
          <p:cNvPr id="27" name="Picture 27"/>
          <p:cNvPicPr>
            <a:picLocks noChangeAspect="1"/>
          </p:cNvPicPr>
          <p:nvPr/>
        </p:nvPicPr>
        <p:blipFill>
          <a:blip r:embed="rId10"/>
          <a:srcRect r="211" b="207"/>
          <a:stretch>
            <a:fillRect/>
          </a:stretch>
        </p:blipFill>
        <p:spPr>
          <a:xfrm>
            <a:off x="2635290" y="2239600"/>
            <a:ext cx="6918245" cy="4644904"/>
          </a:xfrm>
          <a:prstGeom prst="rect">
            <a:avLst/>
          </a:prstGeom>
        </p:spPr>
      </p:pic>
      <p:sp>
        <p:nvSpPr>
          <p:cNvPr id="30" name="TextBox 25"/>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1" name="TextBox 26"/>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NHU CẦU NƯỚC </a:t>
            </a:r>
          </a:p>
          <a:p>
            <a:pPr>
              <a:lnSpc>
                <a:spcPct val="120000"/>
              </a:lnSpc>
            </a:pPr>
            <a:r>
              <a:rPr lang="en-US" sz="2300" b="1" spc="34">
                <a:solidFill>
                  <a:srgbClr val="051736"/>
                </a:solidFill>
                <a:latin typeface="Arial" pitchFamily="34" charset="0"/>
              </a:rPr>
              <a:t>CỦA CƠ THỂ ĐỘNG VẬT VÀ NGƯỜI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34" r="6" b="3034"/>
          <a:stretch>
            <a:fillRect/>
          </a:stretch>
        </p:blipFill>
        <p:spPr>
          <a:xfrm>
            <a:off x="0" y="0"/>
            <a:ext cx="12188825" cy="6858000"/>
          </a:xfrm>
          <a:prstGeom prst="rect">
            <a:avLst/>
          </a:prstGeom>
        </p:spPr>
      </p:pic>
      <p:sp>
        <p:nvSpPr>
          <p:cNvPr id="3" name="TextBox 3"/>
          <p:cNvSpPr txBox="1"/>
          <p:nvPr/>
        </p:nvSpPr>
        <p:spPr>
          <a:xfrm>
            <a:off x="295900" y="1645503"/>
            <a:ext cx="3001498" cy="609600"/>
          </a:xfrm>
          <a:prstGeom prst="rect">
            <a:avLst/>
          </a:prstGeom>
        </p:spPr>
        <p:txBody>
          <a:bodyPr lIns="0" tIns="0" rIns="0" bIns="0" rtlCol="0" anchor="t">
            <a:spAutoFit/>
          </a:bodyPr>
          <a:lstStyle/>
          <a:p>
            <a:pPr>
              <a:lnSpc>
                <a:spcPts val="4799"/>
              </a:lnSpc>
            </a:pPr>
            <a:r>
              <a:rPr lang="en-US" sz="4000" b="1" spc="59">
                <a:solidFill>
                  <a:srgbClr val="C00000"/>
                </a:solidFill>
                <a:latin typeface="Arial" pitchFamily="34" charset="0"/>
              </a:rPr>
              <a:t>60 – 70%</a:t>
            </a:r>
          </a:p>
        </p:txBody>
      </p:sp>
      <p:sp>
        <p:nvSpPr>
          <p:cNvPr id="4" name="TextBox 4"/>
          <p:cNvSpPr txBox="1"/>
          <p:nvPr/>
        </p:nvSpPr>
        <p:spPr>
          <a:xfrm>
            <a:off x="295900" y="781903"/>
            <a:ext cx="2894846" cy="852606"/>
          </a:xfrm>
          <a:prstGeom prst="rect">
            <a:avLst/>
          </a:prstGeom>
        </p:spPr>
        <p:txBody>
          <a:bodyPr lIns="0" tIns="0" rIns="0" bIns="0" rtlCol="0" anchor="t">
            <a:spAutoFit/>
          </a:bodyPr>
          <a:lstStyle/>
          <a:p>
            <a:pPr>
              <a:lnSpc>
                <a:spcPts val="3499"/>
              </a:lnSpc>
            </a:pPr>
            <a:r>
              <a:rPr lang="en-US" sz="2300" b="1" spc="34">
                <a:solidFill>
                  <a:srgbClr val="000000"/>
                </a:solidFill>
                <a:latin typeface="Arial" pitchFamily="34" charset="0"/>
              </a:rPr>
              <a:t>Theo nghiên cứu, nước chiếm</a:t>
            </a:r>
          </a:p>
        </p:txBody>
      </p:sp>
      <p:sp>
        <p:nvSpPr>
          <p:cNvPr id="5" name="TextBox 5"/>
          <p:cNvSpPr txBox="1"/>
          <p:nvPr/>
        </p:nvSpPr>
        <p:spPr>
          <a:xfrm>
            <a:off x="295900" y="2248324"/>
            <a:ext cx="3208387" cy="403765"/>
          </a:xfrm>
          <a:prstGeom prst="rect">
            <a:avLst/>
          </a:prstGeom>
        </p:spPr>
        <p:txBody>
          <a:bodyPr lIns="0" tIns="0" rIns="0" bIns="0" rtlCol="0" anchor="t">
            <a:spAutoFit/>
          </a:bodyPr>
          <a:lstStyle/>
          <a:p>
            <a:pPr>
              <a:lnSpc>
                <a:spcPts val="3499"/>
              </a:lnSpc>
            </a:pPr>
            <a:r>
              <a:rPr lang="en-US" sz="2300" b="1" spc="34">
                <a:solidFill>
                  <a:srgbClr val="000000"/>
                </a:solidFill>
                <a:latin typeface="Arial" pitchFamily="34" charset="0"/>
              </a:rPr>
              <a:t>khối lượng cơ thể.</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b="8722"/>
          <a:stretch>
            <a:fillRect/>
          </a:stretch>
        </p:blipFill>
        <p:spPr>
          <a:xfrm>
            <a:off x="6262861" y="2326454"/>
            <a:ext cx="5240343" cy="4518702"/>
          </a:xfrm>
          <a:prstGeom prst="rect">
            <a:avLst/>
          </a:prstGeom>
        </p:spPr>
      </p:pic>
      <p:sp>
        <p:nvSpPr>
          <p:cNvPr id="3" name="TextBox 3"/>
          <p:cNvSpPr txBox="1"/>
          <p:nvPr/>
        </p:nvSpPr>
        <p:spPr>
          <a:xfrm>
            <a:off x="6359178" y="1458182"/>
            <a:ext cx="5144026" cy="810415"/>
          </a:xfrm>
          <a:prstGeom prst="rect">
            <a:avLst/>
          </a:prstGeom>
        </p:spPr>
        <p:txBody>
          <a:bodyPr lIns="0" tIns="0" rIns="0" bIns="0" rtlCol="0" anchor="t">
            <a:spAutoFit/>
          </a:bodyPr>
          <a:lstStyle/>
          <a:p>
            <a:pPr algn="ctr">
              <a:lnSpc>
                <a:spcPct val="120000"/>
              </a:lnSpc>
            </a:pPr>
            <a:r>
              <a:rPr lang="en-US" sz="2300" b="1" spc="34">
                <a:solidFill>
                  <a:srgbClr val="000000"/>
                </a:solidFill>
                <a:latin typeface="Arial" pitchFamily="34" charset="0"/>
              </a:rPr>
              <a:t>Trung bình mỗi ngày một người nặng 50kg cần khoảng 2 lít nước.</a:t>
            </a:r>
          </a:p>
        </p:txBody>
      </p:sp>
      <p:sp>
        <p:nvSpPr>
          <p:cNvPr id="4" name="TextBox 4"/>
          <p:cNvSpPr txBox="1"/>
          <p:nvPr/>
        </p:nvSpPr>
        <p:spPr>
          <a:xfrm>
            <a:off x="914162" y="1458182"/>
            <a:ext cx="4909855" cy="81041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Trẻ em nặng 11 - 20kg cần uống ít nhất 1 lít nước mỗi ngày.</a:t>
            </a:r>
          </a:p>
        </p:txBody>
      </p:sp>
      <p:grpSp>
        <p:nvGrpSpPr>
          <p:cNvPr id="5" name="Group 5"/>
          <p:cNvGrpSpPr>
            <a:grpSpLocks noChangeAspect="1"/>
          </p:cNvGrpSpPr>
          <p:nvPr/>
        </p:nvGrpSpPr>
        <p:grpSpPr>
          <a:xfrm>
            <a:off x="0" y="0"/>
            <a:ext cx="12188825" cy="1295400"/>
            <a:chOff x="0" y="0"/>
            <a:chExt cx="24384000" cy="2590800"/>
          </a:xfrm>
        </p:grpSpPr>
        <p:sp>
          <p:nvSpPr>
            <p:cNvPr id="6" name="Freeform 6"/>
            <p:cNvSpPr/>
            <p:nvPr/>
          </p:nvSpPr>
          <p:spPr>
            <a:xfrm>
              <a:off x="0" y="0"/>
              <a:ext cx="24384000" cy="2590800"/>
            </a:xfrm>
            <a:custGeom>
              <a:avLst/>
              <a:gdLst/>
              <a:ahLst/>
              <a:cxnLst/>
              <a:rect l="l" t="t" r="r" b="b"/>
              <a:pathLst>
                <a:path w="24384000" h="2590800">
                  <a:moveTo>
                    <a:pt x="0" y="0"/>
                  </a:moveTo>
                  <a:lnTo>
                    <a:pt x="24384000" y="0"/>
                  </a:lnTo>
                  <a:lnTo>
                    <a:pt x="24384000" y="2590800"/>
                  </a:lnTo>
                  <a:lnTo>
                    <a:pt x="0" y="2590800"/>
                  </a:lnTo>
                  <a:close/>
                </a:path>
              </a:pathLst>
            </a:custGeom>
            <a:solidFill>
              <a:srgbClr val="FBDDE0"/>
            </a:solidFill>
          </p:spPr>
        </p:sp>
      </p:grpSp>
      <p:pic>
        <p:nvPicPr>
          <p:cNvPr id="7" name="Picture 7"/>
          <p:cNvPicPr>
            <a:picLocks noChangeAspect="1"/>
          </p:cNvPicPr>
          <p:nvPr/>
        </p:nvPicPr>
        <p:blipFill>
          <a:blip r:embed="rId3"/>
          <a:srcRect r="13613" b="284"/>
          <a:stretch>
            <a:fillRect/>
          </a:stretch>
        </p:blipFill>
        <p:spPr>
          <a:xfrm>
            <a:off x="914162" y="2925868"/>
            <a:ext cx="5180251" cy="3932132"/>
          </a:xfrm>
          <a:prstGeom prst="rect">
            <a:avLst/>
          </a:prstGeom>
        </p:spPr>
      </p:pic>
      <p:sp>
        <p:nvSpPr>
          <p:cNvPr id="10" name="TextBox 25"/>
          <p:cNvSpPr txBox="1"/>
          <p:nvPr/>
        </p:nvSpPr>
        <p:spPr>
          <a:xfrm>
            <a:off x="303451" y="193195"/>
            <a:ext cx="939555" cy="743793"/>
          </a:xfrm>
          <a:prstGeom prst="rect">
            <a:avLst/>
          </a:prstGeom>
        </p:spPr>
        <p:txBody>
          <a:bodyPr lIns="0" tIns="0" rIns="0" bIns="0" rtlCol="0" anchor="t">
            <a:spAutoFit/>
          </a:bodyPr>
          <a:lstStyle/>
          <a:p>
            <a:pPr algn="ctr">
              <a:lnSpc>
                <a:spcPts val="5807"/>
              </a:lnSpc>
            </a:pPr>
            <a:r>
              <a:rPr lang="en-US" sz="4400" b="1" spc="65">
                <a:latin typeface="Arial" pitchFamily="34" charset="0"/>
              </a:rPr>
              <a:t>01</a:t>
            </a:r>
          </a:p>
        </p:txBody>
      </p:sp>
      <p:sp>
        <p:nvSpPr>
          <p:cNvPr id="11" name="TextBox 26"/>
          <p:cNvSpPr txBox="1"/>
          <p:nvPr/>
        </p:nvSpPr>
        <p:spPr>
          <a:xfrm>
            <a:off x="2219112" y="140361"/>
            <a:ext cx="10442301" cy="849463"/>
          </a:xfrm>
          <a:prstGeom prst="rect">
            <a:avLst/>
          </a:prstGeom>
        </p:spPr>
        <p:txBody>
          <a:bodyPr lIns="0" tIns="0" rIns="0" bIns="0" rtlCol="0" anchor="t">
            <a:spAutoFit/>
          </a:bodyPr>
          <a:lstStyle/>
          <a:p>
            <a:pPr>
              <a:lnSpc>
                <a:spcPct val="120000"/>
              </a:lnSpc>
            </a:pPr>
            <a:r>
              <a:rPr lang="en-US" sz="2300" b="1" spc="34">
                <a:latin typeface="Arial" pitchFamily="34" charset="0"/>
              </a:rPr>
              <a:t>NHU CẦU NƯỚC </a:t>
            </a:r>
          </a:p>
          <a:p>
            <a:pPr>
              <a:lnSpc>
                <a:spcPct val="120000"/>
              </a:lnSpc>
            </a:pPr>
            <a:r>
              <a:rPr lang="en-US" sz="2300" b="1" spc="34">
                <a:latin typeface="Arial" pitchFamily="34" charset="0"/>
              </a:rPr>
              <a:t>CỦA CƠ THỂ ĐỘNG VẬT VÀ NGƯỜI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r="1896" b="110"/>
          <a:stretch>
            <a:fillRect/>
          </a:stretch>
        </p:blipFill>
        <p:spPr>
          <a:xfrm>
            <a:off x="6174825" y="10"/>
            <a:ext cx="6014000" cy="3920034"/>
          </a:xfrm>
          <a:prstGeom prst="rect">
            <a:avLst/>
          </a:prstGeom>
        </p:spPr>
      </p:pic>
      <p:pic>
        <p:nvPicPr>
          <p:cNvPr id="3" name="Picture 3"/>
          <p:cNvPicPr>
            <a:picLocks noChangeAspect="1"/>
          </p:cNvPicPr>
          <p:nvPr/>
        </p:nvPicPr>
        <p:blipFill>
          <a:blip r:embed="rId3"/>
          <a:srcRect l="26129" r="2695" b="211"/>
          <a:stretch>
            <a:fillRect/>
          </a:stretch>
        </p:blipFill>
        <p:spPr>
          <a:xfrm>
            <a:off x="20" y="4069976"/>
            <a:ext cx="3534391" cy="2788023"/>
          </a:xfrm>
          <a:prstGeom prst="rect">
            <a:avLst/>
          </a:prstGeom>
        </p:spPr>
      </p:pic>
      <p:pic>
        <p:nvPicPr>
          <p:cNvPr id="4" name="Picture 4"/>
          <p:cNvPicPr>
            <a:picLocks noChangeAspect="1"/>
          </p:cNvPicPr>
          <p:nvPr/>
        </p:nvPicPr>
        <p:blipFill>
          <a:blip r:embed="rId4"/>
          <a:srcRect r="322" b="4379"/>
          <a:stretch>
            <a:fillRect/>
          </a:stretch>
        </p:blipFill>
        <p:spPr>
          <a:xfrm>
            <a:off x="3695237" y="3257176"/>
            <a:ext cx="4787846" cy="3600824"/>
          </a:xfrm>
          <a:prstGeom prst="rect">
            <a:avLst/>
          </a:prstGeom>
        </p:spPr>
      </p:pic>
      <p:pic>
        <p:nvPicPr>
          <p:cNvPr id="5" name="Picture 5"/>
          <p:cNvPicPr>
            <a:picLocks noChangeAspect="1"/>
          </p:cNvPicPr>
          <p:nvPr/>
        </p:nvPicPr>
        <p:blipFill>
          <a:blip r:embed="rId5"/>
          <a:srcRect r="361" b="108"/>
          <a:stretch>
            <a:fillRect/>
          </a:stretch>
        </p:blipFill>
        <p:spPr>
          <a:xfrm>
            <a:off x="1" y="10"/>
            <a:ext cx="6014000" cy="3920034"/>
          </a:xfrm>
          <a:prstGeom prst="rect">
            <a:avLst/>
          </a:prstGeom>
        </p:spPr>
      </p:pic>
      <p:pic>
        <p:nvPicPr>
          <p:cNvPr id="6" name="Picture 6"/>
          <p:cNvPicPr>
            <a:picLocks noChangeAspect="1"/>
          </p:cNvPicPr>
          <p:nvPr/>
        </p:nvPicPr>
        <p:blipFill>
          <a:blip r:embed="rId6"/>
          <a:srcRect l="2758" r="29589" b="5432"/>
          <a:stretch>
            <a:fillRect/>
          </a:stretch>
        </p:blipFill>
        <p:spPr>
          <a:xfrm>
            <a:off x="8643909" y="4069976"/>
            <a:ext cx="3544895" cy="2788024"/>
          </a:xfrm>
          <a:prstGeom prst="rect">
            <a:avLst/>
          </a:prstGeom>
        </p:spPr>
      </p:pic>
      <p:grpSp>
        <p:nvGrpSpPr>
          <p:cNvPr id="10" name="Group 9"/>
          <p:cNvGrpSpPr/>
          <p:nvPr/>
        </p:nvGrpSpPr>
        <p:grpSpPr>
          <a:xfrm>
            <a:off x="1" y="5162528"/>
            <a:ext cx="7764887" cy="1273764"/>
            <a:chOff x="1" y="5162528"/>
            <a:chExt cx="7764887" cy="1273764"/>
          </a:xfrm>
        </p:grpSpPr>
        <p:grpSp>
          <p:nvGrpSpPr>
            <p:cNvPr id="7" name="Group 7"/>
            <p:cNvGrpSpPr>
              <a:grpSpLocks noChangeAspect="1"/>
            </p:cNvGrpSpPr>
            <p:nvPr/>
          </p:nvGrpSpPr>
          <p:grpSpPr>
            <a:xfrm>
              <a:off x="1" y="5162528"/>
              <a:ext cx="7764887" cy="1273764"/>
              <a:chOff x="0" y="0"/>
              <a:chExt cx="15533820" cy="2547528"/>
            </a:xfrm>
          </p:grpSpPr>
          <p:sp>
            <p:nvSpPr>
              <p:cNvPr id="8" name="Freeform 8"/>
              <p:cNvSpPr/>
              <p:nvPr/>
            </p:nvSpPr>
            <p:spPr>
              <a:xfrm>
                <a:off x="0" y="0"/>
                <a:ext cx="15533878" cy="2547493"/>
              </a:xfrm>
              <a:custGeom>
                <a:avLst/>
                <a:gdLst/>
                <a:ahLst/>
                <a:cxnLst/>
                <a:rect l="l" t="t" r="r" b="b"/>
                <a:pathLst>
                  <a:path w="15533878" h="2547493">
                    <a:moveTo>
                      <a:pt x="0" y="0"/>
                    </a:moveTo>
                    <a:lnTo>
                      <a:pt x="15533878" y="0"/>
                    </a:lnTo>
                    <a:lnTo>
                      <a:pt x="15533878" y="2547493"/>
                    </a:lnTo>
                    <a:lnTo>
                      <a:pt x="0" y="2547493"/>
                    </a:lnTo>
                    <a:close/>
                  </a:path>
                </a:pathLst>
              </a:custGeom>
              <a:solidFill>
                <a:srgbClr val="000000"/>
              </a:solidFill>
            </p:spPr>
          </p:sp>
        </p:grpSp>
        <p:sp>
          <p:nvSpPr>
            <p:cNvPr id="9" name="TextBox 9"/>
            <p:cNvSpPr txBox="1"/>
            <p:nvPr/>
          </p:nvSpPr>
          <p:spPr>
            <a:xfrm>
              <a:off x="378410" y="5300962"/>
              <a:ext cx="7135038" cy="830164"/>
            </a:xfrm>
            <a:prstGeom prst="rect">
              <a:avLst/>
            </a:prstGeom>
          </p:spPr>
          <p:txBody>
            <a:bodyPr lIns="0" tIns="0" rIns="0" bIns="0" rtlCol="0" anchor="t">
              <a:spAutoFit/>
            </a:bodyPr>
            <a:lstStyle/>
            <a:p>
              <a:pPr>
                <a:lnSpc>
                  <a:spcPct val="120000"/>
                </a:lnSpc>
              </a:pPr>
              <a:r>
                <a:rPr lang="en-US" sz="2300" b="1" spc="34">
                  <a:solidFill>
                    <a:srgbClr val="FFFFFF"/>
                  </a:solidFill>
                  <a:latin typeface="Arial" pitchFamily="34" charset="0"/>
                </a:rPr>
                <a:t>Động vật thu nhận thức ăn từ môi trường ngoài chủ yếu thông qua hoạt </a:t>
              </a:r>
              <a:r>
                <a:rPr lang="en-US" sz="2300" b="1" spc="34">
                  <a:solidFill>
                    <a:srgbClr val="FFFF00"/>
                  </a:solidFill>
                  <a:latin typeface="Arial" pitchFamily="34" charset="0"/>
                </a:rPr>
                <a:t>động ăn và uống.</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20" name="Group 20"/>
          <p:cNvGrpSpPr>
            <a:grpSpLocks noChangeAspect="1"/>
          </p:cNvGrpSpPr>
          <p:nvPr/>
        </p:nvGrpSpPr>
        <p:grpSpPr>
          <a:xfrm rot="-1971619">
            <a:off x="8778362" y="4078375"/>
            <a:ext cx="6360770" cy="3833882"/>
            <a:chOff x="0" y="0"/>
            <a:chExt cx="12724854" cy="7667764"/>
          </a:xfrm>
        </p:grpSpPr>
        <p:sp>
          <p:nvSpPr>
            <p:cNvPr id="21" name="Freeform 21"/>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2" name="Picture 22"/>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3" name="Picture 23"/>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6" name="Picture 26"/>
          <p:cNvPicPr>
            <a:picLocks noChangeAspect="1"/>
          </p:cNvPicPr>
          <p:nvPr/>
        </p:nvPicPr>
        <p:blipFill>
          <a:blip r:embed="rId11"/>
          <a:srcRect r="720" b="720"/>
          <a:stretch>
            <a:fillRect/>
          </a:stretch>
        </p:blipFill>
        <p:spPr>
          <a:xfrm>
            <a:off x="-1819" y="25587"/>
            <a:ext cx="1304637" cy="2811053"/>
          </a:xfrm>
          <a:prstGeom prst="rect">
            <a:avLst/>
          </a:prstGeom>
        </p:spPr>
      </p:pic>
      <p:pic>
        <p:nvPicPr>
          <p:cNvPr id="27" name="Picture 27"/>
          <p:cNvPicPr>
            <a:picLocks noChangeAspect="1"/>
          </p:cNvPicPr>
          <p:nvPr/>
        </p:nvPicPr>
        <p:blipFill>
          <a:blip r:embed="rId12"/>
          <a:srcRect r="629" b="629"/>
          <a:stretch>
            <a:fillRect/>
          </a:stretch>
        </p:blipFill>
        <p:spPr>
          <a:xfrm>
            <a:off x="10833605" y="182404"/>
            <a:ext cx="1274297" cy="2073169"/>
          </a:xfrm>
          <a:prstGeom prst="rect">
            <a:avLst/>
          </a:prstGeom>
        </p:spPr>
      </p:pic>
      <p:grpSp>
        <p:nvGrpSpPr>
          <p:cNvPr id="39" name="Group 38"/>
          <p:cNvGrpSpPr/>
          <p:nvPr/>
        </p:nvGrpSpPr>
        <p:grpSpPr>
          <a:xfrm>
            <a:off x="2266880" y="838781"/>
            <a:ext cx="8200930" cy="990020"/>
            <a:chOff x="2266880" y="838781"/>
            <a:chExt cx="8200930" cy="990020"/>
          </a:xfrm>
        </p:grpSpPr>
        <p:grpSp>
          <p:nvGrpSpPr>
            <p:cNvPr id="28" name="Group 28"/>
            <p:cNvGrpSpPr>
              <a:grpSpLocks noChangeAspect="1"/>
            </p:cNvGrpSpPr>
            <p:nvPr/>
          </p:nvGrpSpPr>
          <p:grpSpPr>
            <a:xfrm>
              <a:off x="2266880" y="838781"/>
              <a:ext cx="989762" cy="990020"/>
              <a:chOff x="0" y="0"/>
              <a:chExt cx="1980040" cy="1980040"/>
            </a:xfrm>
          </p:grpSpPr>
          <p:sp>
            <p:nvSpPr>
              <p:cNvPr id="29" name="Freeform 29"/>
              <p:cNvSpPr/>
              <p:nvPr/>
            </p:nvSpPr>
            <p:spPr>
              <a:xfrm>
                <a:off x="0" y="0"/>
                <a:ext cx="1979930" cy="1979930"/>
              </a:xfrm>
              <a:custGeom>
                <a:avLst/>
                <a:gdLst/>
                <a:ahLst/>
                <a:cxnLst/>
                <a:rect l="l" t="t" r="r" b="b"/>
                <a:pathLst>
                  <a:path w="1979930" h="1979930">
                    <a:moveTo>
                      <a:pt x="0" y="989965"/>
                    </a:moveTo>
                    <a:cubicBezTo>
                      <a:pt x="0" y="443230"/>
                      <a:pt x="443230" y="0"/>
                      <a:pt x="989965" y="0"/>
                    </a:cubicBezTo>
                    <a:cubicBezTo>
                      <a:pt x="1536700" y="0"/>
                      <a:pt x="1979930" y="443230"/>
                      <a:pt x="1979930" y="989965"/>
                    </a:cubicBezTo>
                    <a:cubicBezTo>
                      <a:pt x="1979930" y="1536700"/>
                      <a:pt x="1536700" y="1979930"/>
                      <a:pt x="989965" y="1979930"/>
                    </a:cubicBezTo>
                    <a:cubicBezTo>
                      <a:pt x="443230" y="1979930"/>
                      <a:pt x="0" y="1536827"/>
                      <a:pt x="0" y="989965"/>
                    </a:cubicBezTo>
                    <a:close/>
                  </a:path>
                </a:pathLst>
              </a:custGeom>
              <a:solidFill>
                <a:srgbClr val="4DA195"/>
              </a:solidFill>
            </p:spPr>
          </p:sp>
        </p:grpSp>
        <p:grpSp>
          <p:nvGrpSpPr>
            <p:cNvPr id="30" name="Group 30"/>
            <p:cNvGrpSpPr/>
            <p:nvPr/>
          </p:nvGrpSpPr>
          <p:grpSpPr>
            <a:xfrm>
              <a:off x="2306346" y="877176"/>
              <a:ext cx="8161464" cy="912148"/>
              <a:chOff x="0" y="-2162"/>
              <a:chExt cx="16327180" cy="1824296"/>
            </a:xfrm>
          </p:grpSpPr>
          <p:pic>
            <p:nvPicPr>
              <p:cNvPr id="31" name="Picture 31"/>
              <p:cNvPicPr>
                <a:picLocks noChangeAspect="1"/>
              </p:cNvPicPr>
              <p:nvPr/>
            </p:nvPicPr>
            <p:blipFill>
              <a:blip r:embed="rId13"/>
              <a:srcRect r="364" b="364"/>
              <a:stretch>
                <a:fillRect/>
              </a:stretch>
            </p:blipFill>
            <p:spPr>
              <a:xfrm>
                <a:off x="0" y="0"/>
                <a:ext cx="1822134" cy="1822134"/>
              </a:xfrm>
              <a:prstGeom prst="rect">
                <a:avLst/>
              </a:prstGeom>
            </p:spPr>
          </p:pic>
          <p:sp>
            <p:nvSpPr>
              <p:cNvPr id="32" name="TextBox 32"/>
              <p:cNvSpPr txBox="1"/>
              <p:nvPr/>
            </p:nvSpPr>
            <p:spPr>
              <a:xfrm>
                <a:off x="2405588" y="-2162"/>
                <a:ext cx="13921592" cy="162083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Nêu các biện pháp đảm bảo đủ nước cho cơ thể mỗi ngày.</a:t>
                </a:r>
              </a:p>
            </p:txBody>
          </p:sp>
        </p:grpSp>
      </p:grpSp>
      <p:grpSp>
        <p:nvGrpSpPr>
          <p:cNvPr id="38" name="Group 37"/>
          <p:cNvGrpSpPr/>
          <p:nvPr/>
        </p:nvGrpSpPr>
        <p:grpSpPr>
          <a:xfrm>
            <a:off x="2022565" y="2167699"/>
            <a:ext cx="8364525" cy="3896017"/>
            <a:chOff x="2022565" y="2167699"/>
            <a:chExt cx="8364525" cy="3896017"/>
          </a:xfrm>
        </p:grpSpPr>
        <p:grpSp>
          <p:nvGrpSpPr>
            <p:cNvPr id="18" name="Group 18"/>
            <p:cNvGrpSpPr>
              <a:grpSpLocks noChangeAspect="1"/>
            </p:cNvGrpSpPr>
            <p:nvPr/>
          </p:nvGrpSpPr>
          <p:grpSpPr>
            <a:xfrm>
              <a:off x="2022565" y="2363972"/>
              <a:ext cx="8364525" cy="3699744"/>
              <a:chOff x="0" y="0"/>
              <a:chExt cx="15156216" cy="6702056"/>
            </a:xfrm>
          </p:grpSpPr>
          <p:sp>
            <p:nvSpPr>
              <p:cNvPr id="19" name="Freeform 19"/>
              <p:cNvSpPr/>
              <p:nvPr/>
            </p:nvSpPr>
            <p:spPr>
              <a:xfrm>
                <a:off x="0" y="0"/>
                <a:ext cx="15156180" cy="6702044"/>
              </a:xfrm>
              <a:custGeom>
                <a:avLst/>
                <a:gdLst/>
                <a:ahLst/>
                <a:cxnLst/>
                <a:rect l="l" t="t" r="r" b="b"/>
                <a:pathLst>
                  <a:path w="15156180" h="6702044">
                    <a:moveTo>
                      <a:pt x="0" y="0"/>
                    </a:moveTo>
                    <a:lnTo>
                      <a:pt x="15156180" y="0"/>
                    </a:lnTo>
                    <a:lnTo>
                      <a:pt x="15156180" y="6702044"/>
                    </a:lnTo>
                    <a:lnTo>
                      <a:pt x="0" y="6702044"/>
                    </a:lnTo>
                    <a:close/>
                  </a:path>
                </a:pathLst>
              </a:custGeom>
              <a:solidFill>
                <a:srgbClr val="FFF5DD"/>
              </a:solidFill>
            </p:spPr>
          </p:sp>
        </p:grpSp>
        <p:grpSp>
          <p:nvGrpSpPr>
            <p:cNvPr id="33" name="Group 33"/>
            <p:cNvGrpSpPr/>
            <p:nvPr/>
          </p:nvGrpSpPr>
          <p:grpSpPr>
            <a:xfrm>
              <a:off x="2022565" y="2167699"/>
              <a:ext cx="2021523" cy="540830"/>
              <a:chOff x="0" y="0"/>
              <a:chExt cx="4044099" cy="1081660"/>
            </a:xfrm>
          </p:grpSpPr>
          <p:sp>
            <p:nvSpPr>
              <p:cNvPr id="34" name="Freeform 34"/>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35" name="TextBox 35"/>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6" name="AutoShape 36"/>
            <p:cNvSpPr/>
            <p:nvPr/>
          </p:nvSpPr>
          <p:spPr>
            <a:xfrm rot="28120" flipV="1">
              <a:off x="2022704" y="2674319"/>
              <a:ext cx="8364225" cy="68419"/>
            </a:xfrm>
            <a:prstGeom prst="line">
              <a:avLst/>
            </a:prstGeom>
            <a:ln w="19050" cap="rnd">
              <a:solidFill>
                <a:srgbClr val="000000"/>
              </a:solidFill>
              <a:prstDash val="solid"/>
              <a:headEnd type="none" w="sm" len="sm"/>
              <a:tailEnd type="none" w="sm" len="sm"/>
            </a:ln>
          </p:spPr>
        </p:sp>
        <p:sp>
          <p:nvSpPr>
            <p:cNvPr id="37" name="TextBox 37"/>
            <p:cNvSpPr txBox="1"/>
            <p:nvPr/>
          </p:nvSpPr>
          <p:spPr>
            <a:xfrm>
              <a:off x="2266880" y="2837199"/>
              <a:ext cx="7139994" cy="2934073"/>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Một số biện pháp đảm bảo đủ nước cho cơ thể mỗi ngày:</a:t>
              </a:r>
            </a:p>
            <a:p>
              <a:pPr marL="281446" lvl="1" indent="-140723" algn="just">
                <a:lnSpc>
                  <a:spcPct val="120000"/>
                </a:lnSpc>
                <a:buFont typeface="Arial"/>
                <a:buChar char="•"/>
              </a:pPr>
              <a:r>
                <a:rPr lang="en-US" sz="2300" b="1" spc="34">
                  <a:solidFill>
                    <a:srgbClr val="000000"/>
                  </a:solidFill>
                  <a:latin typeface="Arial" pitchFamily="34" charset="0"/>
                </a:rPr>
                <a:t>Mỗi người trưởng thành nên có ý thức uống đủ 2 lít nước mỗi ngày.</a:t>
              </a:r>
            </a:p>
            <a:p>
              <a:pPr marL="281446" lvl="1" indent="-140723" algn="just">
                <a:lnSpc>
                  <a:spcPct val="120000"/>
                </a:lnSpc>
                <a:buFont typeface="Arial"/>
                <a:buChar char="•"/>
              </a:pPr>
              <a:r>
                <a:rPr lang="en-US" sz="2300" b="1" spc="34">
                  <a:solidFill>
                    <a:srgbClr val="000000"/>
                  </a:solidFill>
                  <a:latin typeface="Arial" pitchFamily="34" charset="0"/>
                </a:rPr>
                <a:t>Uống nước ngay khi cảm thấy khát</a:t>
              </a:r>
            </a:p>
            <a:p>
              <a:pPr marL="281446" lvl="1" indent="-140723" algn="just">
                <a:lnSpc>
                  <a:spcPct val="120000"/>
                </a:lnSpc>
                <a:buFont typeface="Arial"/>
                <a:buChar char="•"/>
              </a:pPr>
              <a:r>
                <a:rPr lang="en-US" sz="2300" b="1" spc="34">
                  <a:solidFill>
                    <a:srgbClr val="000000"/>
                  </a:solidFill>
                  <a:latin typeface="Arial" pitchFamily="34" charset="0"/>
                </a:rPr>
                <a:t>Ăn các loại quả mọng nước.</a:t>
              </a:r>
            </a:p>
            <a:p>
              <a:pPr marL="281446" lvl="1" indent="-140723" algn="just">
                <a:lnSpc>
                  <a:spcPct val="120000"/>
                </a:lnSpc>
                <a:buFont typeface="Arial"/>
                <a:buChar char="•"/>
              </a:pPr>
              <a:r>
                <a:rPr lang="en-US" sz="2300" b="1" spc="34">
                  <a:solidFill>
                    <a:srgbClr val="000000"/>
                  </a:solidFill>
                  <a:latin typeface="Arial" pitchFamily="34" charset="0"/>
                </a:rPr>
                <a:t>Chế độ ăn hợp lý, đầy đủ chất dinh dưỡng</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1000"/>
                                        <p:tgtEl>
                                          <p:spTgt spid="38"/>
                                        </p:tgtEl>
                                      </p:cBhvr>
                                    </p:animEffect>
                                    <p:anim calcmode="lin" valueType="num">
                                      <p:cBhvr>
                                        <p:cTn id="15" dur="1000" fill="hold"/>
                                        <p:tgtEl>
                                          <p:spTgt spid="38"/>
                                        </p:tgtEl>
                                        <p:attrNameLst>
                                          <p:attrName>ppt_x</p:attrName>
                                        </p:attrNameLst>
                                      </p:cBhvr>
                                      <p:tavLst>
                                        <p:tav tm="0">
                                          <p:val>
                                            <p:strVal val="#ppt_x"/>
                                          </p:val>
                                        </p:tav>
                                        <p:tav tm="100000">
                                          <p:val>
                                            <p:strVal val="#ppt_x"/>
                                          </p:val>
                                        </p:tav>
                                      </p:tavLst>
                                    </p:anim>
                                    <p:anim calcmode="lin" valueType="num">
                                      <p:cBhvr>
                                        <p:cTn id="1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6"/>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7"/>
          <a:srcRect r="383" b="383"/>
          <a:stretch>
            <a:fillRect/>
          </a:stretch>
        </p:blipFill>
        <p:spPr>
          <a:xfrm rot="7354647">
            <a:off x="-459282" y="-670320"/>
            <a:ext cx="2074818" cy="3203387"/>
          </a:xfrm>
          <a:prstGeom prst="rect">
            <a:avLst/>
          </a:prstGeom>
        </p:spPr>
      </p:pic>
      <p:pic>
        <p:nvPicPr>
          <p:cNvPr id="20" name="Picture 20"/>
          <p:cNvPicPr>
            <a:picLocks noChangeAspect="1"/>
          </p:cNvPicPr>
          <p:nvPr/>
        </p:nvPicPr>
        <p:blipFill>
          <a:blip r:embed="rId8"/>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9"/>
          <a:srcRect r="422" b="422"/>
          <a:stretch>
            <a:fillRect/>
          </a:stretch>
        </p:blipFill>
        <p:spPr>
          <a:xfrm>
            <a:off x="10467809" y="5654444"/>
            <a:ext cx="1864850" cy="1998649"/>
          </a:xfrm>
          <a:prstGeom prst="rect">
            <a:avLst/>
          </a:prstGeom>
        </p:spPr>
      </p:pic>
      <p:pic>
        <p:nvPicPr>
          <p:cNvPr id="24" name="Picture 24"/>
          <p:cNvPicPr>
            <a:picLocks noChangeAspect="1"/>
          </p:cNvPicPr>
          <p:nvPr/>
        </p:nvPicPr>
        <p:blipFill>
          <a:blip r:embed="rId10"/>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1"/>
          <a:srcRect r="629" b="629"/>
          <a:stretch>
            <a:fillRect/>
          </a:stretch>
        </p:blipFill>
        <p:spPr>
          <a:xfrm>
            <a:off x="10833605" y="182404"/>
            <a:ext cx="1274297" cy="2073169"/>
          </a:xfrm>
          <a:prstGeom prst="rect">
            <a:avLst/>
          </a:prstGeom>
        </p:spPr>
      </p:pic>
      <p:grpSp>
        <p:nvGrpSpPr>
          <p:cNvPr id="40" name="Group 39"/>
          <p:cNvGrpSpPr/>
          <p:nvPr/>
        </p:nvGrpSpPr>
        <p:grpSpPr>
          <a:xfrm>
            <a:off x="2266880" y="685800"/>
            <a:ext cx="11495606" cy="990020"/>
            <a:chOff x="2266880" y="838781"/>
            <a:chExt cx="11495606" cy="990020"/>
          </a:xfrm>
        </p:grpSpPr>
        <p:grpSp>
          <p:nvGrpSpPr>
            <p:cNvPr id="26" name="Group 26"/>
            <p:cNvGrpSpPr>
              <a:grpSpLocks noChangeAspect="1"/>
            </p:cNvGrpSpPr>
            <p:nvPr/>
          </p:nvGrpSpPr>
          <p:grpSpPr>
            <a:xfrm>
              <a:off x="2266880" y="838781"/>
              <a:ext cx="989762" cy="990020"/>
              <a:chOff x="0" y="0"/>
              <a:chExt cx="1980040" cy="1980040"/>
            </a:xfrm>
          </p:grpSpPr>
          <p:sp>
            <p:nvSpPr>
              <p:cNvPr id="27" name="Freeform 27"/>
              <p:cNvSpPr/>
              <p:nvPr/>
            </p:nvSpPr>
            <p:spPr>
              <a:xfrm>
                <a:off x="0" y="0"/>
                <a:ext cx="1979930" cy="1979930"/>
              </a:xfrm>
              <a:custGeom>
                <a:avLst/>
                <a:gdLst/>
                <a:ahLst/>
                <a:cxnLst/>
                <a:rect l="l" t="t" r="r" b="b"/>
                <a:pathLst>
                  <a:path w="1979930" h="1979930">
                    <a:moveTo>
                      <a:pt x="0" y="989965"/>
                    </a:moveTo>
                    <a:cubicBezTo>
                      <a:pt x="0" y="443230"/>
                      <a:pt x="443230" y="0"/>
                      <a:pt x="989965" y="0"/>
                    </a:cubicBezTo>
                    <a:cubicBezTo>
                      <a:pt x="1536700" y="0"/>
                      <a:pt x="1979930" y="443230"/>
                      <a:pt x="1979930" y="989965"/>
                    </a:cubicBezTo>
                    <a:cubicBezTo>
                      <a:pt x="1979930" y="1536700"/>
                      <a:pt x="1536700" y="1979930"/>
                      <a:pt x="989965" y="1979930"/>
                    </a:cubicBezTo>
                    <a:cubicBezTo>
                      <a:pt x="443230" y="1979930"/>
                      <a:pt x="0" y="1536827"/>
                      <a:pt x="0" y="989965"/>
                    </a:cubicBezTo>
                    <a:close/>
                  </a:path>
                </a:pathLst>
              </a:custGeom>
              <a:solidFill>
                <a:srgbClr val="4DA195"/>
              </a:solidFill>
            </p:spPr>
          </p:sp>
        </p:grpSp>
        <p:grpSp>
          <p:nvGrpSpPr>
            <p:cNvPr id="28" name="Group 28"/>
            <p:cNvGrpSpPr/>
            <p:nvPr/>
          </p:nvGrpSpPr>
          <p:grpSpPr>
            <a:xfrm>
              <a:off x="2306345" y="878257"/>
              <a:ext cx="11456141" cy="911067"/>
              <a:chOff x="0" y="0"/>
              <a:chExt cx="22918250" cy="1822134"/>
            </a:xfrm>
          </p:grpSpPr>
          <p:sp>
            <p:nvSpPr>
              <p:cNvPr id="29" name="TextBox 29"/>
              <p:cNvSpPr txBox="1"/>
              <p:nvPr/>
            </p:nvSpPr>
            <p:spPr>
              <a:xfrm>
                <a:off x="2028208" y="434236"/>
                <a:ext cx="20890042" cy="807530"/>
              </a:xfrm>
              <a:prstGeom prst="rect">
                <a:avLst/>
              </a:prstGeom>
            </p:spPr>
            <p:txBody>
              <a:bodyPr lIns="0" tIns="0" rIns="0" bIns="0" rtlCol="0" anchor="t">
                <a:spAutoFit/>
              </a:bodyPr>
              <a:lstStyle/>
              <a:p>
                <a:pPr>
                  <a:lnSpc>
                    <a:spcPts val="3499"/>
                  </a:lnSpc>
                </a:pPr>
                <a:r>
                  <a:rPr lang="en-US" sz="2300" b="1" spc="34">
                    <a:solidFill>
                      <a:srgbClr val="000000"/>
                    </a:solidFill>
                    <a:latin typeface="Arial" pitchFamily="34" charset="0"/>
                  </a:rPr>
                  <a:t>Trong trường hợp nào phải truyền nước cho cơ thể?</a:t>
                </a:r>
              </a:p>
            </p:txBody>
          </p:sp>
          <p:pic>
            <p:nvPicPr>
              <p:cNvPr id="30" name="Picture 30"/>
              <p:cNvPicPr>
                <a:picLocks noChangeAspect="1"/>
              </p:cNvPicPr>
              <p:nvPr/>
            </p:nvPicPr>
            <p:blipFill>
              <a:blip r:embed="rId12"/>
              <a:srcRect r="364" b="364"/>
              <a:stretch>
                <a:fillRect/>
              </a:stretch>
            </p:blipFill>
            <p:spPr>
              <a:xfrm>
                <a:off x="0" y="0"/>
                <a:ext cx="1822134" cy="1822134"/>
              </a:xfrm>
              <a:prstGeom prst="rect">
                <a:avLst/>
              </a:prstGeom>
            </p:spPr>
          </p:pic>
        </p:grpSp>
      </p:grpSp>
      <p:pic>
        <p:nvPicPr>
          <p:cNvPr id="31" name="Picture 31"/>
          <p:cNvPicPr>
            <a:picLocks noChangeAspect="1"/>
          </p:cNvPicPr>
          <p:nvPr/>
        </p:nvPicPr>
        <p:blipFill>
          <a:blip r:embed="rId13"/>
          <a:srcRect r="381" b="381"/>
          <a:stretch>
            <a:fillRect/>
          </a:stretch>
        </p:blipFill>
        <p:spPr>
          <a:xfrm>
            <a:off x="4152744" y="1603389"/>
            <a:ext cx="5138371" cy="2878237"/>
          </a:xfrm>
          <a:prstGeom prst="rect">
            <a:avLst/>
          </a:prstGeom>
        </p:spPr>
      </p:pic>
      <p:grpSp>
        <p:nvGrpSpPr>
          <p:cNvPr id="41" name="Group 40"/>
          <p:cNvGrpSpPr/>
          <p:nvPr/>
        </p:nvGrpSpPr>
        <p:grpSpPr>
          <a:xfrm>
            <a:off x="1995770" y="4438320"/>
            <a:ext cx="7569637" cy="2203442"/>
            <a:chOff x="1995770" y="4438320"/>
            <a:chExt cx="7569637" cy="2203442"/>
          </a:xfrm>
        </p:grpSpPr>
        <p:grpSp>
          <p:nvGrpSpPr>
            <p:cNvPr id="32" name="Group 32"/>
            <p:cNvGrpSpPr/>
            <p:nvPr/>
          </p:nvGrpSpPr>
          <p:grpSpPr>
            <a:xfrm>
              <a:off x="2005488" y="4438320"/>
              <a:ext cx="2021523" cy="540830"/>
              <a:chOff x="0" y="0"/>
              <a:chExt cx="4044099" cy="1081660"/>
            </a:xfrm>
          </p:grpSpPr>
          <p:sp>
            <p:nvSpPr>
              <p:cNvPr id="33" name="Freeform 3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34" name="TextBox 3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5" name="AutoShape 35"/>
            <p:cNvSpPr/>
            <p:nvPr/>
          </p:nvSpPr>
          <p:spPr>
            <a:xfrm>
              <a:off x="1995770" y="4958511"/>
              <a:ext cx="7569637" cy="0"/>
            </a:xfrm>
            <a:prstGeom prst="line">
              <a:avLst/>
            </a:prstGeom>
            <a:ln w="19050" cap="rnd">
              <a:solidFill>
                <a:srgbClr val="000000"/>
              </a:solidFill>
              <a:prstDash val="solid"/>
              <a:headEnd type="none" w="sm" len="sm"/>
              <a:tailEnd type="none" w="sm" len="sm"/>
            </a:ln>
          </p:spPr>
        </p:sp>
        <p:grpSp>
          <p:nvGrpSpPr>
            <p:cNvPr id="36" name="Group 36"/>
            <p:cNvGrpSpPr/>
            <p:nvPr/>
          </p:nvGrpSpPr>
          <p:grpSpPr>
            <a:xfrm>
              <a:off x="2005769" y="4979149"/>
              <a:ext cx="7559638" cy="1662613"/>
              <a:chOff x="0" y="0"/>
              <a:chExt cx="2987302" cy="742262"/>
            </a:xfrm>
          </p:grpSpPr>
          <p:sp>
            <p:nvSpPr>
              <p:cNvPr id="37" name="Freeform 37"/>
              <p:cNvSpPr/>
              <p:nvPr/>
            </p:nvSpPr>
            <p:spPr>
              <a:xfrm>
                <a:off x="0" y="0"/>
                <a:ext cx="2987302" cy="742262"/>
              </a:xfrm>
              <a:custGeom>
                <a:avLst/>
                <a:gdLst/>
                <a:ahLst/>
                <a:cxnLst/>
                <a:rect l="l" t="t" r="r" b="b"/>
                <a:pathLst>
                  <a:path w="2987302" h="742262">
                    <a:moveTo>
                      <a:pt x="0" y="0"/>
                    </a:moveTo>
                    <a:lnTo>
                      <a:pt x="2987302" y="0"/>
                    </a:lnTo>
                    <a:lnTo>
                      <a:pt x="2987302" y="742262"/>
                    </a:lnTo>
                    <a:lnTo>
                      <a:pt x="0" y="742262"/>
                    </a:lnTo>
                    <a:close/>
                  </a:path>
                </a:pathLst>
              </a:custGeom>
              <a:solidFill>
                <a:srgbClr val="FFEBB9"/>
              </a:solidFill>
            </p:spPr>
          </p:sp>
          <p:sp>
            <p:nvSpPr>
              <p:cNvPr id="38" name="TextBox 3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9" name="TextBox 39"/>
            <p:cNvSpPr txBox="1"/>
            <p:nvPr/>
          </p:nvSpPr>
          <p:spPr>
            <a:xfrm>
              <a:off x="2128049" y="4981884"/>
              <a:ext cx="7242110" cy="1659878"/>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Cần truyền nước cho cơ thể khi cơ thể bị mất nước nghiêm trọng, mất nước đột ngột, mất nước do sốt cao, tiêu chảy, tụt huyết áp,… mà không thể ăn uống được.</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1000"/>
                                        <p:tgtEl>
                                          <p:spTgt spid="41"/>
                                        </p:tgtEl>
                                      </p:cBhvr>
                                    </p:animEffect>
                                    <p:anim calcmode="lin" valueType="num">
                                      <p:cBhvr>
                                        <p:cTn id="22" dur="1000" fill="hold"/>
                                        <p:tgtEl>
                                          <p:spTgt spid="41"/>
                                        </p:tgtEl>
                                        <p:attrNameLst>
                                          <p:attrName>ppt_x</p:attrName>
                                        </p:attrNameLst>
                                      </p:cBhvr>
                                      <p:tavLst>
                                        <p:tav tm="0">
                                          <p:val>
                                            <p:strVal val="#ppt_x"/>
                                          </p:val>
                                        </p:tav>
                                        <p:tav tm="100000">
                                          <p:val>
                                            <p:strVal val="#ppt_x"/>
                                          </p:val>
                                        </p:tav>
                                      </p:tavLst>
                                    </p:anim>
                                    <p:anim calcmode="lin" valueType="num">
                                      <p:cBhvr>
                                        <p:cTn id="2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872599">
            <a:off x="-3117143" y="-4764853"/>
            <a:ext cx="17864828" cy="7416164"/>
            <a:chOff x="0" y="0"/>
            <a:chExt cx="35738964" cy="14832328"/>
          </a:xfrm>
        </p:grpSpPr>
        <p:sp>
          <p:nvSpPr>
            <p:cNvPr id="6" name="Freeform 6"/>
            <p:cNvSpPr/>
            <p:nvPr/>
          </p:nvSpPr>
          <p:spPr>
            <a:xfrm>
              <a:off x="-167767" y="-37338"/>
              <a:ext cx="36269039" cy="15196948"/>
            </a:xfrm>
            <a:custGeom>
              <a:avLst/>
              <a:gdLst/>
              <a:ahLst/>
              <a:cxnLst/>
              <a:rect l="l" t="t" r="r" b="b"/>
              <a:pathLst>
                <a:path w="36269039" h="15196948">
                  <a:moveTo>
                    <a:pt x="2348357" y="7516495"/>
                  </a:moveTo>
                  <a:cubicBezTo>
                    <a:pt x="2870200" y="7820025"/>
                    <a:pt x="4009390" y="9155811"/>
                    <a:pt x="5594096" y="9337928"/>
                  </a:cubicBezTo>
                  <a:cubicBezTo>
                    <a:pt x="7178803" y="9520046"/>
                    <a:pt x="9972548" y="8184387"/>
                    <a:pt x="11856339" y="8609330"/>
                  </a:cubicBezTo>
                  <a:cubicBezTo>
                    <a:pt x="13740129" y="9034272"/>
                    <a:pt x="14917420" y="11323320"/>
                    <a:pt x="16896715" y="11887962"/>
                  </a:cubicBezTo>
                  <a:cubicBezTo>
                    <a:pt x="18876010" y="12452604"/>
                    <a:pt x="21879814" y="11554079"/>
                    <a:pt x="23731727" y="11997309"/>
                  </a:cubicBezTo>
                  <a:cubicBezTo>
                    <a:pt x="25583640" y="12440538"/>
                    <a:pt x="26411046" y="14195171"/>
                    <a:pt x="28008452" y="14547342"/>
                  </a:cubicBezTo>
                  <a:cubicBezTo>
                    <a:pt x="29605859" y="14899513"/>
                    <a:pt x="32011492" y="15196948"/>
                    <a:pt x="33316162" y="14110208"/>
                  </a:cubicBezTo>
                  <a:cubicBezTo>
                    <a:pt x="34620833" y="13023468"/>
                    <a:pt x="36269039" y="9240900"/>
                    <a:pt x="35836350" y="8026526"/>
                  </a:cubicBezTo>
                  <a:cubicBezTo>
                    <a:pt x="35403660" y="6812152"/>
                    <a:pt x="32692464" y="7407274"/>
                    <a:pt x="30719645" y="6824344"/>
                  </a:cubicBezTo>
                  <a:cubicBezTo>
                    <a:pt x="28746826" y="6241414"/>
                    <a:pt x="25539314" y="5093969"/>
                    <a:pt x="23999187" y="4529327"/>
                  </a:cubicBezTo>
                  <a:cubicBezTo>
                    <a:pt x="22459059" y="3964684"/>
                    <a:pt x="22694516" y="3837177"/>
                    <a:pt x="21479000" y="3436492"/>
                  </a:cubicBezTo>
                  <a:cubicBezTo>
                    <a:pt x="20263483" y="3035807"/>
                    <a:pt x="17889598" y="2428620"/>
                    <a:pt x="16705959" y="2125090"/>
                  </a:cubicBezTo>
                  <a:cubicBezTo>
                    <a:pt x="15522320" y="1821560"/>
                    <a:pt x="15337661" y="1785111"/>
                    <a:pt x="14376652" y="1615058"/>
                  </a:cubicBezTo>
                  <a:cubicBezTo>
                    <a:pt x="13415642" y="1445005"/>
                    <a:pt x="12040994" y="1341881"/>
                    <a:pt x="10940032" y="1105026"/>
                  </a:cubicBezTo>
                  <a:cubicBezTo>
                    <a:pt x="9839070" y="868171"/>
                    <a:pt x="8693404" y="364236"/>
                    <a:pt x="7770622" y="194310"/>
                  </a:cubicBezTo>
                  <a:cubicBezTo>
                    <a:pt x="6847841" y="24384"/>
                    <a:pt x="6198616" y="0"/>
                    <a:pt x="5403215" y="84963"/>
                  </a:cubicBezTo>
                  <a:cubicBezTo>
                    <a:pt x="4607814" y="169926"/>
                    <a:pt x="3824859" y="364236"/>
                    <a:pt x="2997581" y="704215"/>
                  </a:cubicBezTo>
                  <a:cubicBezTo>
                    <a:pt x="2170303" y="1044194"/>
                    <a:pt x="878332" y="1463167"/>
                    <a:pt x="439166" y="2124964"/>
                  </a:cubicBezTo>
                  <a:cubicBezTo>
                    <a:pt x="0" y="2786761"/>
                    <a:pt x="184658" y="3824986"/>
                    <a:pt x="362839" y="4674997"/>
                  </a:cubicBezTo>
                  <a:cubicBezTo>
                    <a:pt x="541020" y="5525008"/>
                    <a:pt x="1158367" y="6751447"/>
                    <a:pt x="1508379" y="7225030"/>
                  </a:cubicBezTo>
                  <a:cubicBezTo>
                    <a:pt x="1858391" y="7698614"/>
                    <a:pt x="2310257" y="7461758"/>
                    <a:pt x="2463038" y="7516495"/>
                  </a:cubicBezTo>
                  <a:cubicBezTo>
                    <a:pt x="2615819" y="7571232"/>
                    <a:pt x="1826641" y="7212965"/>
                    <a:pt x="2348484" y="7516495"/>
                  </a:cubicBezTo>
                  <a:close/>
                </a:path>
              </a:pathLst>
            </a:custGeom>
            <a:solidFill>
              <a:srgbClr val="D9EEC3"/>
            </a:solidFill>
          </p:spPr>
        </p:sp>
      </p:grpSp>
      <p:grpSp>
        <p:nvGrpSpPr>
          <p:cNvPr id="7" name="Group 7"/>
          <p:cNvGrpSpPr>
            <a:grpSpLocks noChangeAspect="1"/>
          </p:cNvGrpSpPr>
          <p:nvPr/>
        </p:nvGrpSpPr>
        <p:grpSpPr>
          <a:xfrm rot="872599">
            <a:off x="-168233" y="4082606"/>
            <a:ext cx="17864828" cy="7416164"/>
            <a:chOff x="0" y="0"/>
            <a:chExt cx="35738964" cy="14832328"/>
          </a:xfrm>
        </p:grpSpPr>
        <p:sp>
          <p:nvSpPr>
            <p:cNvPr id="8" name="Freeform 8"/>
            <p:cNvSpPr/>
            <p:nvPr/>
          </p:nvSpPr>
          <p:spPr>
            <a:xfrm>
              <a:off x="-167642" y="-327279"/>
              <a:ext cx="36268914" cy="15196948"/>
            </a:xfrm>
            <a:custGeom>
              <a:avLst/>
              <a:gdLst/>
              <a:ahLst/>
              <a:cxnLst/>
              <a:rect l="l" t="t" r="r" b="b"/>
              <a:pathLst>
                <a:path w="36268914" h="15196948">
                  <a:moveTo>
                    <a:pt x="2348232" y="7680452"/>
                  </a:moveTo>
                  <a:cubicBezTo>
                    <a:pt x="2870075" y="7376922"/>
                    <a:pt x="4009265" y="6041136"/>
                    <a:pt x="5593971" y="5859018"/>
                  </a:cubicBezTo>
                  <a:cubicBezTo>
                    <a:pt x="7178678" y="5676901"/>
                    <a:pt x="9972423" y="7012559"/>
                    <a:pt x="11856214" y="6587617"/>
                  </a:cubicBezTo>
                  <a:cubicBezTo>
                    <a:pt x="13740004" y="6162675"/>
                    <a:pt x="14917295" y="3873627"/>
                    <a:pt x="16896590" y="3308985"/>
                  </a:cubicBezTo>
                  <a:cubicBezTo>
                    <a:pt x="18875885" y="2744343"/>
                    <a:pt x="21879689" y="3642868"/>
                    <a:pt x="23731602" y="3199638"/>
                  </a:cubicBezTo>
                  <a:cubicBezTo>
                    <a:pt x="25583515" y="2756408"/>
                    <a:pt x="26410921" y="1001776"/>
                    <a:pt x="28008327" y="649605"/>
                  </a:cubicBezTo>
                  <a:cubicBezTo>
                    <a:pt x="29605734" y="297434"/>
                    <a:pt x="32011367" y="0"/>
                    <a:pt x="33316037" y="1086739"/>
                  </a:cubicBezTo>
                  <a:cubicBezTo>
                    <a:pt x="34620708" y="2173478"/>
                    <a:pt x="36268914" y="5956046"/>
                    <a:pt x="35836225" y="7170420"/>
                  </a:cubicBezTo>
                  <a:cubicBezTo>
                    <a:pt x="35403535" y="8384795"/>
                    <a:pt x="32692339" y="7789672"/>
                    <a:pt x="30719520" y="8372602"/>
                  </a:cubicBezTo>
                  <a:cubicBezTo>
                    <a:pt x="28746701" y="8955531"/>
                    <a:pt x="25539189" y="10102977"/>
                    <a:pt x="23999062" y="10667619"/>
                  </a:cubicBezTo>
                  <a:cubicBezTo>
                    <a:pt x="22458934" y="11232261"/>
                    <a:pt x="22694391" y="11359769"/>
                    <a:pt x="21478875" y="11760454"/>
                  </a:cubicBezTo>
                  <a:cubicBezTo>
                    <a:pt x="20263358" y="12161139"/>
                    <a:pt x="17889473" y="12768326"/>
                    <a:pt x="16705834" y="13071856"/>
                  </a:cubicBezTo>
                  <a:cubicBezTo>
                    <a:pt x="15522195" y="13375386"/>
                    <a:pt x="15337536" y="13411835"/>
                    <a:pt x="14376527" y="13581889"/>
                  </a:cubicBezTo>
                  <a:cubicBezTo>
                    <a:pt x="13415517" y="13751942"/>
                    <a:pt x="12040869" y="13855066"/>
                    <a:pt x="10939907" y="14091921"/>
                  </a:cubicBezTo>
                  <a:cubicBezTo>
                    <a:pt x="9838945" y="14328776"/>
                    <a:pt x="8693404" y="14832584"/>
                    <a:pt x="7770622" y="15002637"/>
                  </a:cubicBezTo>
                  <a:cubicBezTo>
                    <a:pt x="6847840" y="15172691"/>
                    <a:pt x="6198743" y="15196948"/>
                    <a:pt x="5403215" y="15111984"/>
                  </a:cubicBezTo>
                  <a:cubicBezTo>
                    <a:pt x="4607687" y="15027021"/>
                    <a:pt x="3824859" y="14832711"/>
                    <a:pt x="2997581" y="14492732"/>
                  </a:cubicBezTo>
                  <a:cubicBezTo>
                    <a:pt x="2170303" y="14152753"/>
                    <a:pt x="878332" y="13733780"/>
                    <a:pt x="439166" y="13071983"/>
                  </a:cubicBezTo>
                  <a:cubicBezTo>
                    <a:pt x="0" y="12410186"/>
                    <a:pt x="184533" y="11371961"/>
                    <a:pt x="362714" y="10521950"/>
                  </a:cubicBezTo>
                  <a:cubicBezTo>
                    <a:pt x="540895" y="9671939"/>
                    <a:pt x="1158242" y="8445500"/>
                    <a:pt x="1508254" y="7971917"/>
                  </a:cubicBezTo>
                  <a:cubicBezTo>
                    <a:pt x="1858266" y="7498334"/>
                    <a:pt x="2310132" y="7735189"/>
                    <a:pt x="2462913" y="7680452"/>
                  </a:cubicBezTo>
                  <a:cubicBezTo>
                    <a:pt x="2615694" y="7625715"/>
                    <a:pt x="1826516" y="7983982"/>
                    <a:pt x="2348359" y="7680452"/>
                  </a:cubicBezTo>
                  <a:close/>
                </a:path>
              </a:pathLst>
            </a:custGeom>
            <a:solidFill>
              <a:srgbClr val="D9EEC3"/>
            </a:solidFill>
          </p:spPr>
        </p:sp>
      </p:grpSp>
      <p:grpSp>
        <p:nvGrpSpPr>
          <p:cNvPr id="9" name="Group 9"/>
          <p:cNvGrpSpPr>
            <a:grpSpLocks noChangeAspect="1"/>
          </p:cNvGrpSpPr>
          <p:nvPr/>
        </p:nvGrpSpPr>
        <p:grpSpPr>
          <a:xfrm rot="3030627">
            <a:off x="8603974" y="-313320"/>
            <a:ext cx="5753311" cy="3142803"/>
            <a:chOff x="0" y="0"/>
            <a:chExt cx="11506622" cy="6287242"/>
          </a:xfrm>
        </p:grpSpPr>
        <p:sp>
          <p:nvSpPr>
            <p:cNvPr id="10" name="Freeform 10"/>
            <p:cNvSpPr/>
            <p:nvPr/>
          </p:nvSpPr>
          <p:spPr>
            <a:xfrm>
              <a:off x="0" y="0"/>
              <a:ext cx="11506453" cy="6287262"/>
            </a:xfrm>
            <a:custGeom>
              <a:avLst/>
              <a:gdLst/>
              <a:ahLst/>
              <a:cxnLst/>
              <a:rect l="l" t="t" r="r" b="b"/>
              <a:pathLst>
                <a:path w="11506453" h="6287262">
                  <a:moveTo>
                    <a:pt x="3791077" y="0"/>
                  </a:moveTo>
                  <a:cubicBezTo>
                    <a:pt x="3156204" y="0"/>
                    <a:pt x="2523109" y="54864"/>
                    <a:pt x="1894459" y="182753"/>
                  </a:cubicBezTo>
                  <a:cubicBezTo>
                    <a:pt x="1602994" y="241046"/>
                    <a:pt x="1300988" y="323215"/>
                    <a:pt x="1089025" y="529844"/>
                  </a:cubicBezTo>
                  <a:cubicBezTo>
                    <a:pt x="858520" y="755015"/>
                    <a:pt x="771144" y="1080897"/>
                    <a:pt x="704850" y="1393444"/>
                  </a:cubicBezTo>
                  <a:cubicBezTo>
                    <a:pt x="471551" y="2487803"/>
                    <a:pt x="0" y="3743706"/>
                    <a:pt x="429260" y="4776978"/>
                  </a:cubicBezTo>
                  <a:cubicBezTo>
                    <a:pt x="824865" y="5723763"/>
                    <a:pt x="1881886" y="6287262"/>
                    <a:pt x="2910713" y="6287262"/>
                  </a:cubicBezTo>
                  <a:cubicBezTo>
                    <a:pt x="2915412" y="6287262"/>
                    <a:pt x="2920238" y="6287262"/>
                    <a:pt x="2925064" y="6287262"/>
                  </a:cubicBezTo>
                  <a:cubicBezTo>
                    <a:pt x="3958336" y="6279388"/>
                    <a:pt x="4938649" y="5778500"/>
                    <a:pt x="5714873" y="5100320"/>
                  </a:cubicBezTo>
                  <a:cubicBezTo>
                    <a:pt x="6353429" y="4541266"/>
                    <a:pt x="6960108" y="3818001"/>
                    <a:pt x="7805293" y="3727958"/>
                  </a:cubicBezTo>
                  <a:cubicBezTo>
                    <a:pt x="7871840" y="3720465"/>
                    <a:pt x="7938515" y="3717417"/>
                    <a:pt x="8005190" y="3717417"/>
                  </a:cubicBezTo>
                  <a:cubicBezTo>
                    <a:pt x="8358123" y="3717417"/>
                    <a:pt x="8712199" y="3804666"/>
                    <a:pt x="9065006" y="3804666"/>
                  </a:cubicBezTo>
                  <a:cubicBezTo>
                    <a:pt x="9122918" y="3804666"/>
                    <a:pt x="9180830" y="3802253"/>
                    <a:pt x="9238487" y="3796919"/>
                  </a:cubicBezTo>
                  <a:cubicBezTo>
                    <a:pt x="9861169" y="3735960"/>
                    <a:pt x="10404347" y="3314700"/>
                    <a:pt x="10759312" y="2800731"/>
                  </a:cubicBezTo>
                  <a:cubicBezTo>
                    <a:pt x="11114277" y="2286762"/>
                    <a:pt x="11313032" y="1682623"/>
                    <a:pt x="11506453" y="1086485"/>
                  </a:cubicBezTo>
                  <a:lnTo>
                    <a:pt x="10844022" y="1041400"/>
                  </a:lnTo>
                  <a:cubicBezTo>
                    <a:pt x="10684002" y="1097915"/>
                    <a:pt x="10518267" y="1120140"/>
                    <a:pt x="10350373" y="1120140"/>
                  </a:cubicBezTo>
                  <a:cubicBezTo>
                    <a:pt x="10029190" y="1120140"/>
                    <a:pt x="9700006" y="1038352"/>
                    <a:pt x="9386951" y="956564"/>
                  </a:cubicBezTo>
                  <a:cubicBezTo>
                    <a:pt x="7554341" y="477520"/>
                    <a:pt x="5665470" y="0"/>
                    <a:pt x="3791077" y="0"/>
                  </a:cubicBezTo>
                  <a:close/>
                </a:path>
              </a:pathLst>
            </a:custGeom>
            <a:solidFill>
              <a:srgbClr val="ECCCB2"/>
            </a:solidFill>
          </p:spPr>
        </p:sp>
      </p:grpSp>
      <p:grpSp>
        <p:nvGrpSpPr>
          <p:cNvPr id="11" name="Group 11"/>
          <p:cNvGrpSpPr>
            <a:grpSpLocks noChangeAspect="1"/>
          </p:cNvGrpSpPr>
          <p:nvPr/>
        </p:nvGrpSpPr>
        <p:grpSpPr>
          <a:xfrm rot="-7752832">
            <a:off x="-3374138" y="3246152"/>
            <a:ext cx="7117989" cy="3888271"/>
            <a:chOff x="0" y="0"/>
            <a:chExt cx="14235978" cy="7778568"/>
          </a:xfrm>
        </p:grpSpPr>
        <p:sp>
          <p:nvSpPr>
            <p:cNvPr id="12" name="Freeform 12"/>
            <p:cNvSpPr/>
            <p:nvPr/>
          </p:nvSpPr>
          <p:spPr>
            <a:xfrm>
              <a:off x="0" y="0"/>
              <a:ext cx="14235810" cy="7778369"/>
            </a:xfrm>
            <a:custGeom>
              <a:avLst/>
              <a:gdLst/>
              <a:ahLst/>
              <a:cxnLst/>
              <a:rect l="l" t="t" r="r" b="b"/>
              <a:pathLst>
                <a:path w="14235810" h="7778369">
                  <a:moveTo>
                    <a:pt x="4690237" y="0"/>
                  </a:moveTo>
                  <a:cubicBezTo>
                    <a:pt x="3904869" y="0"/>
                    <a:pt x="3121660" y="67818"/>
                    <a:pt x="2343658" y="226187"/>
                  </a:cubicBezTo>
                  <a:cubicBezTo>
                    <a:pt x="1983105" y="298323"/>
                    <a:pt x="1609344" y="400050"/>
                    <a:pt x="1347216" y="655701"/>
                  </a:cubicBezTo>
                  <a:cubicBezTo>
                    <a:pt x="1061974" y="934212"/>
                    <a:pt x="953897" y="1337437"/>
                    <a:pt x="871855" y="1724152"/>
                  </a:cubicBezTo>
                  <a:cubicBezTo>
                    <a:pt x="583438" y="3077972"/>
                    <a:pt x="0" y="4631690"/>
                    <a:pt x="530987" y="5909945"/>
                  </a:cubicBezTo>
                  <a:cubicBezTo>
                    <a:pt x="1020445" y="7081266"/>
                    <a:pt x="2328164" y="7778369"/>
                    <a:pt x="3600958" y="7778369"/>
                  </a:cubicBezTo>
                  <a:cubicBezTo>
                    <a:pt x="3606800" y="7778369"/>
                    <a:pt x="3612769" y="7778369"/>
                    <a:pt x="3618738" y="7778369"/>
                  </a:cubicBezTo>
                  <a:cubicBezTo>
                    <a:pt x="4897120" y="7768589"/>
                    <a:pt x="6109970" y="7148957"/>
                    <a:pt x="7070344" y="6309868"/>
                  </a:cubicBezTo>
                  <a:cubicBezTo>
                    <a:pt x="7860284" y="5618226"/>
                    <a:pt x="8610981" y="4723384"/>
                    <a:pt x="9656572" y="4612005"/>
                  </a:cubicBezTo>
                  <a:cubicBezTo>
                    <a:pt x="9738995" y="4602733"/>
                    <a:pt x="9821418" y="4598924"/>
                    <a:pt x="9903968" y="4598924"/>
                  </a:cubicBezTo>
                  <a:cubicBezTo>
                    <a:pt x="10340594" y="4598924"/>
                    <a:pt x="10778617" y="4706874"/>
                    <a:pt x="11215243" y="4706874"/>
                  </a:cubicBezTo>
                  <a:cubicBezTo>
                    <a:pt x="11286871" y="4706874"/>
                    <a:pt x="11358499" y="4703952"/>
                    <a:pt x="11429999" y="4697221"/>
                  </a:cubicBezTo>
                  <a:cubicBezTo>
                    <a:pt x="12200255" y="4621783"/>
                    <a:pt x="12872338" y="4100575"/>
                    <a:pt x="13311504" y="3464686"/>
                  </a:cubicBezTo>
                  <a:cubicBezTo>
                    <a:pt x="13750669" y="2828797"/>
                    <a:pt x="13996541" y="2081402"/>
                    <a:pt x="14235810" y="1343913"/>
                  </a:cubicBezTo>
                  <a:lnTo>
                    <a:pt x="13416279" y="1288160"/>
                  </a:lnTo>
                  <a:cubicBezTo>
                    <a:pt x="13218286" y="1358010"/>
                    <a:pt x="13013181" y="1385696"/>
                    <a:pt x="12805535" y="1385696"/>
                  </a:cubicBezTo>
                  <a:cubicBezTo>
                    <a:pt x="12408153" y="1385696"/>
                    <a:pt x="12000864" y="1284604"/>
                    <a:pt x="11613514" y="1183385"/>
                  </a:cubicBezTo>
                  <a:cubicBezTo>
                    <a:pt x="9346184" y="590677"/>
                    <a:pt x="7009257" y="0"/>
                    <a:pt x="4690237" y="0"/>
                  </a:cubicBezTo>
                  <a:close/>
                </a:path>
              </a:pathLst>
            </a:custGeom>
            <a:solidFill>
              <a:srgbClr val="ECCCB2"/>
            </a:solidFill>
          </p:spPr>
        </p:sp>
      </p:grpSp>
      <p:grpSp>
        <p:nvGrpSpPr>
          <p:cNvPr id="13" name="Group 13"/>
          <p:cNvGrpSpPr>
            <a:grpSpLocks noChangeAspect="1"/>
          </p:cNvGrpSpPr>
          <p:nvPr/>
        </p:nvGrpSpPr>
        <p:grpSpPr>
          <a:xfrm rot="-1971619">
            <a:off x="8397460" y="3773576"/>
            <a:ext cx="6360770" cy="3833882"/>
            <a:chOff x="0" y="0"/>
            <a:chExt cx="12724854" cy="7667764"/>
          </a:xfrm>
        </p:grpSpPr>
        <p:sp>
          <p:nvSpPr>
            <p:cNvPr id="14" name="Freeform 14"/>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grpSp>
        <p:nvGrpSpPr>
          <p:cNvPr id="15" name="Group 15"/>
          <p:cNvGrpSpPr>
            <a:grpSpLocks noChangeAspect="1"/>
          </p:cNvGrpSpPr>
          <p:nvPr/>
        </p:nvGrpSpPr>
        <p:grpSpPr>
          <a:xfrm>
            <a:off x="-2512115" y="-674633"/>
            <a:ext cx="6710073" cy="3667354"/>
            <a:chOff x="0" y="0"/>
            <a:chExt cx="13423642" cy="7334708"/>
          </a:xfrm>
        </p:grpSpPr>
        <p:sp>
          <p:nvSpPr>
            <p:cNvPr id="16" name="Freeform 16"/>
            <p:cNvSpPr/>
            <p:nvPr/>
          </p:nvSpPr>
          <p:spPr>
            <a:xfrm>
              <a:off x="0" y="0"/>
              <a:ext cx="13423646" cy="7334631"/>
            </a:xfrm>
            <a:custGeom>
              <a:avLst/>
              <a:gdLst/>
              <a:ahLst/>
              <a:cxnLst/>
              <a:rect l="l" t="t" r="r" b="b"/>
              <a:pathLst>
                <a:path w="13423646" h="7334631">
                  <a:moveTo>
                    <a:pt x="4422648" y="0"/>
                  </a:moveTo>
                  <a:cubicBezTo>
                    <a:pt x="3682111" y="0"/>
                    <a:pt x="2943479" y="64008"/>
                    <a:pt x="2209927" y="213233"/>
                  </a:cubicBezTo>
                  <a:cubicBezTo>
                    <a:pt x="1869948" y="281305"/>
                    <a:pt x="1517523" y="377063"/>
                    <a:pt x="1270381" y="618236"/>
                  </a:cubicBezTo>
                  <a:cubicBezTo>
                    <a:pt x="1001395" y="880872"/>
                    <a:pt x="899414" y="1261110"/>
                    <a:pt x="822198" y="1625727"/>
                  </a:cubicBezTo>
                  <a:cubicBezTo>
                    <a:pt x="550164" y="2902331"/>
                    <a:pt x="0" y="4367403"/>
                    <a:pt x="500761" y="5572760"/>
                  </a:cubicBezTo>
                  <a:cubicBezTo>
                    <a:pt x="962279" y="6677279"/>
                    <a:pt x="2195449" y="7334631"/>
                    <a:pt x="3395599" y="7334631"/>
                  </a:cubicBezTo>
                  <a:cubicBezTo>
                    <a:pt x="3401187" y="7334631"/>
                    <a:pt x="3406775" y="7334631"/>
                    <a:pt x="3412363" y="7334631"/>
                  </a:cubicBezTo>
                  <a:cubicBezTo>
                    <a:pt x="4617720" y="7325360"/>
                    <a:pt x="5761355" y="6741160"/>
                    <a:pt x="6666992" y="5949950"/>
                  </a:cubicBezTo>
                  <a:cubicBezTo>
                    <a:pt x="7411847" y="5297805"/>
                    <a:pt x="8119745" y="4454017"/>
                    <a:pt x="9105646" y="4348988"/>
                  </a:cubicBezTo>
                  <a:cubicBezTo>
                    <a:pt x="9183370" y="4340352"/>
                    <a:pt x="9261094" y="4336669"/>
                    <a:pt x="9338945" y="4336669"/>
                  </a:cubicBezTo>
                  <a:cubicBezTo>
                    <a:pt x="9750678" y="4336669"/>
                    <a:pt x="10163683" y="4438396"/>
                    <a:pt x="10575417" y="4438396"/>
                  </a:cubicBezTo>
                  <a:cubicBezTo>
                    <a:pt x="10642981" y="4438396"/>
                    <a:pt x="10710418" y="4435602"/>
                    <a:pt x="10777855" y="4429379"/>
                  </a:cubicBezTo>
                  <a:cubicBezTo>
                    <a:pt x="11504168" y="4358259"/>
                    <a:pt x="12137898" y="3866769"/>
                    <a:pt x="12552045" y="3267202"/>
                  </a:cubicBezTo>
                  <a:cubicBezTo>
                    <a:pt x="12966192" y="2667634"/>
                    <a:pt x="13197967" y="1962785"/>
                    <a:pt x="13423646" y="1267460"/>
                  </a:cubicBezTo>
                  <a:lnTo>
                    <a:pt x="12650851" y="1214882"/>
                  </a:lnTo>
                  <a:cubicBezTo>
                    <a:pt x="12464161" y="1280795"/>
                    <a:pt x="12270740" y="1306830"/>
                    <a:pt x="12074906" y="1306830"/>
                  </a:cubicBezTo>
                  <a:cubicBezTo>
                    <a:pt x="11700129" y="1306830"/>
                    <a:pt x="11316208" y="1211453"/>
                    <a:pt x="10950956" y="1116076"/>
                  </a:cubicBezTo>
                  <a:cubicBezTo>
                    <a:pt x="8812911" y="557022"/>
                    <a:pt x="6609334" y="0"/>
                    <a:pt x="4422648" y="0"/>
                  </a:cubicBezTo>
                  <a:close/>
                </a:path>
              </a:pathLst>
            </a:custGeom>
            <a:solidFill>
              <a:srgbClr val="FFEBB9"/>
            </a:solidFill>
          </p:spPr>
        </p:sp>
      </p:grpSp>
      <p:pic>
        <p:nvPicPr>
          <p:cNvPr id="17" name="Picture 17"/>
          <p:cNvPicPr>
            <a:picLocks noChangeAspect="1"/>
          </p:cNvPicPr>
          <p:nvPr/>
        </p:nvPicPr>
        <p:blipFill>
          <a:blip r:embed="rId2"/>
          <a:srcRect r="532" b="532"/>
          <a:stretch>
            <a:fillRect/>
          </a:stretch>
        </p:blipFill>
        <p:spPr>
          <a:xfrm rot="5400000">
            <a:off x="264982" y="-1321359"/>
            <a:ext cx="1850636" cy="3369392"/>
          </a:xfrm>
          <a:prstGeom prst="rect">
            <a:avLst/>
          </a:prstGeom>
        </p:spPr>
      </p:pic>
      <p:pic>
        <p:nvPicPr>
          <p:cNvPr id="18" name="Picture 18"/>
          <p:cNvPicPr>
            <a:picLocks noChangeAspect="1"/>
          </p:cNvPicPr>
          <p:nvPr/>
        </p:nvPicPr>
        <p:blipFill>
          <a:blip r:embed="rId3"/>
          <a:srcRect r="383" b="383"/>
          <a:stretch>
            <a:fillRect/>
          </a:stretch>
        </p:blipFill>
        <p:spPr>
          <a:xfrm rot="7354647">
            <a:off x="-459282" y="-670320"/>
            <a:ext cx="2074818" cy="3203387"/>
          </a:xfrm>
          <a:prstGeom prst="rect">
            <a:avLst/>
          </a:prstGeom>
        </p:spPr>
      </p:pic>
      <p:pic>
        <p:nvPicPr>
          <p:cNvPr id="19" name="Picture 19"/>
          <p:cNvPicPr>
            <a:picLocks noChangeAspect="1"/>
          </p:cNvPicPr>
          <p:nvPr/>
        </p:nvPicPr>
        <p:blipFill>
          <a:blip r:embed="rId4"/>
          <a:srcRect r="190" b="190"/>
          <a:stretch>
            <a:fillRect/>
          </a:stretch>
        </p:blipFill>
        <p:spPr>
          <a:xfrm>
            <a:off x="-1062911" y="4142569"/>
            <a:ext cx="2497367" cy="2953476"/>
          </a:xfrm>
          <a:prstGeom prst="rect">
            <a:avLst/>
          </a:prstGeom>
        </p:spPr>
      </p:pic>
      <p:pic>
        <p:nvPicPr>
          <p:cNvPr id="20" name="Picture 20"/>
          <p:cNvPicPr>
            <a:picLocks noChangeAspect="1"/>
          </p:cNvPicPr>
          <p:nvPr/>
        </p:nvPicPr>
        <p:blipFill>
          <a:blip r:embed="rId5"/>
          <a:srcRect r="277" b="277"/>
          <a:stretch>
            <a:fillRect/>
          </a:stretch>
        </p:blipFill>
        <p:spPr>
          <a:xfrm>
            <a:off x="-11023" y="4925994"/>
            <a:ext cx="2753507" cy="2824246"/>
          </a:xfrm>
          <a:prstGeom prst="rect">
            <a:avLst/>
          </a:prstGeom>
        </p:spPr>
      </p:pic>
      <p:pic>
        <p:nvPicPr>
          <p:cNvPr id="21" name="Picture 21"/>
          <p:cNvPicPr>
            <a:picLocks noChangeAspect="1"/>
          </p:cNvPicPr>
          <p:nvPr/>
        </p:nvPicPr>
        <p:blipFill>
          <a:blip r:embed="rId6"/>
          <a:srcRect r="362" b="362"/>
          <a:stretch>
            <a:fillRect/>
          </a:stretch>
        </p:blipFill>
        <p:spPr>
          <a:xfrm>
            <a:off x="11189671" y="-105187"/>
            <a:ext cx="1461151" cy="2908897"/>
          </a:xfrm>
          <a:prstGeom prst="rect">
            <a:avLst/>
          </a:prstGeom>
        </p:spPr>
      </p:pic>
      <p:pic>
        <p:nvPicPr>
          <p:cNvPr id="22" name="Picture 22"/>
          <p:cNvPicPr>
            <a:picLocks noChangeAspect="1"/>
          </p:cNvPicPr>
          <p:nvPr/>
        </p:nvPicPr>
        <p:blipFill>
          <a:blip r:embed="rId7"/>
          <a:srcRect r="792" b="792"/>
          <a:stretch>
            <a:fillRect/>
          </a:stretch>
        </p:blipFill>
        <p:spPr>
          <a:xfrm>
            <a:off x="9881321" y="-508368"/>
            <a:ext cx="2433604" cy="1411134"/>
          </a:xfrm>
          <a:prstGeom prst="rect">
            <a:avLst/>
          </a:prstGeom>
        </p:spPr>
      </p:pic>
      <p:pic>
        <p:nvPicPr>
          <p:cNvPr id="23" name="Picture 23"/>
          <p:cNvPicPr>
            <a:picLocks noChangeAspect="1"/>
          </p:cNvPicPr>
          <p:nvPr/>
        </p:nvPicPr>
        <p:blipFill>
          <a:blip r:embed="rId8"/>
          <a:srcRect r="511" b="511"/>
          <a:stretch>
            <a:fillRect/>
          </a:stretch>
        </p:blipFill>
        <p:spPr>
          <a:xfrm>
            <a:off x="10333134" y="-793955"/>
            <a:ext cx="2284098" cy="2388012"/>
          </a:xfrm>
          <a:prstGeom prst="rect">
            <a:avLst/>
          </a:prstGeom>
        </p:spPr>
      </p:pic>
      <p:pic>
        <p:nvPicPr>
          <p:cNvPr id="24" name="Picture 24"/>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5" name="Picture 25"/>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6" name="Picture 26"/>
          <p:cNvPicPr>
            <a:picLocks noChangeAspect="1"/>
          </p:cNvPicPr>
          <p:nvPr/>
        </p:nvPicPr>
        <p:blipFill>
          <a:blip r:embed="rId11"/>
          <a:srcRect r="387" b="387"/>
          <a:stretch>
            <a:fillRect/>
          </a:stretch>
        </p:blipFill>
        <p:spPr>
          <a:xfrm rot="2700000">
            <a:off x="10027161" y="324213"/>
            <a:ext cx="1834369" cy="2119239"/>
          </a:xfrm>
          <a:prstGeom prst="rect">
            <a:avLst/>
          </a:prstGeom>
        </p:spPr>
      </p:pic>
      <p:pic>
        <p:nvPicPr>
          <p:cNvPr id="27" name="Picture 27"/>
          <p:cNvPicPr>
            <a:picLocks noChangeAspect="1"/>
          </p:cNvPicPr>
          <p:nvPr/>
        </p:nvPicPr>
        <p:blipFill>
          <a:blip r:embed="rId12"/>
          <a:srcRect r="320" b="320"/>
          <a:stretch>
            <a:fillRect/>
          </a:stretch>
        </p:blipFill>
        <p:spPr>
          <a:xfrm>
            <a:off x="9801847" y="5118100"/>
            <a:ext cx="2786924" cy="1595072"/>
          </a:xfrm>
          <a:prstGeom prst="rect">
            <a:avLst/>
          </a:prstGeom>
        </p:spPr>
      </p:pic>
      <p:pic>
        <p:nvPicPr>
          <p:cNvPr id="28" name="Picture 28"/>
          <p:cNvPicPr>
            <a:picLocks noChangeAspect="1"/>
          </p:cNvPicPr>
          <p:nvPr/>
        </p:nvPicPr>
        <p:blipFill>
          <a:blip r:embed="rId13"/>
          <a:srcRect r="428" b="428"/>
          <a:stretch>
            <a:fillRect/>
          </a:stretch>
        </p:blipFill>
        <p:spPr>
          <a:xfrm>
            <a:off x="69604" y="4419600"/>
            <a:ext cx="2623277" cy="2286345"/>
          </a:xfrm>
          <a:prstGeom prst="rect">
            <a:avLst/>
          </a:prstGeom>
        </p:spPr>
      </p:pic>
      <p:pic>
        <p:nvPicPr>
          <p:cNvPr id="29" name="Picture 29"/>
          <p:cNvPicPr>
            <a:picLocks noChangeAspect="1"/>
          </p:cNvPicPr>
          <p:nvPr/>
        </p:nvPicPr>
        <p:blipFill>
          <a:blip r:embed="rId14"/>
          <a:srcRect r="162" b="162"/>
          <a:stretch>
            <a:fillRect/>
          </a:stretch>
        </p:blipFill>
        <p:spPr>
          <a:xfrm>
            <a:off x="184780" y="97395"/>
            <a:ext cx="2423849" cy="2180856"/>
          </a:xfrm>
          <a:prstGeom prst="rect">
            <a:avLst/>
          </a:prstGeom>
        </p:spPr>
      </p:pic>
      <p:pic>
        <p:nvPicPr>
          <p:cNvPr id="30" name="Picture 30"/>
          <p:cNvPicPr>
            <a:picLocks noChangeAspect="1"/>
          </p:cNvPicPr>
          <p:nvPr/>
        </p:nvPicPr>
        <p:blipFill>
          <a:blip r:embed="rId15"/>
          <a:srcRect r="523" b="22063"/>
          <a:stretch>
            <a:fillRect/>
          </a:stretch>
        </p:blipFill>
        <p:spPr>
          <a:xfrm>
            <a:off x="4740260" y="322826"/>
            <a:ext cx="2708305" cy="2122434"/>
          </a:xfrm>
          <a:prstGeom prst="rect">
            <a:avLst/>
          </a:prstGeom>
        </p:spPr>
      </p:pic>
      <p:sp>
        <p:nvSpPr>
          <p:cNvPr id="31" name="TextBox 31"/>
          <p:cNvSpPr txBox="1"/>
          <p:nvPr/>
        </p:nvSpPr>
        <p:spPr>
          <a:xfrm>
            <a:off x="873263" y="2625088"/>
            <a:ext cx="10442301" cy="1656094"/>
          </a:xfrm>
          <a:prstGeom prst="rect">
            <a:avLst/>
          </a:prstGeom>
        </p:spPr>
        <p:txBody>
          <a:bodyPr lIns="0" tIns="0" rIns="0" bIns="0" rtlCol="0" anchor="t">
            <a:spAutoFit/>
          </a:bodyPr>
          <a:lstStyle/>
          <a:p>
            <a:pPr algn="ctr">
              <a:lnSpc>
                <a:spcPct val="120000"/>
              </a:lnSpc>
            </a:pPr>
            <a:r>
              <a:rPr lang="en-US" sz="4700" b="1" spc="69">
                <a:solidFill>
                  <a:srgbClr val="051736"/>
                </a:solidFill>
                <a:latin typeface="Arial" pitchFamily="34" charset="0"/>
              </a:rPr>
              <a:t>CHÀO MỪNG CÁC EM</a:t>
            </a:r>
          </a:p>
          <a:p>
            <a:pPr algn="ctr">
              <a:lnSpc>
                <a:spcPct val="120000"/>
              </a:lnSpc>
            </a:pPr>
            <a:r>
              <a:rPr lang="en-US" sz="4700" b="1" spc="69">
                <a:solidFill>
                  <a:srgbClr val="051736"/>
                </a:solidFill>
                <a:latin typeface="Arial" pitchFamily="34" charset="0"/>
              </a:rPr>
              <a:t>ĐẾN VỚI BUỔI HỌC</a:t>
            </a:r>
          </a:p>
        </p:txBody>
      </p:sp>
      <p:sp>
        <p:nvSpPr>
          <p:cNvPr id="32" name="TextBox 32"/>
          <p:cNvSpPr txBox="1"/>
          <p:nvPr/>
        </p:nvSpPr>
        <p:spPr>
          <a:xfrm>
            <a:off x="873263" y="4687237"/>
            <a:ext cx="10442301" cy="845616"/>
          </a:xfrm>
          <a:prstGeom prst="rect">
            <a:avLst/>
          </a:prstGeom>
        </p:spPr>
        <p:txBody>
          <a:bodyPr lIns="0" tIns="0" rIns="0" bIns="0" rtlCol="0" anchor="t">
            <a:spAutoFit/>
          </a:bodyPr>
          <a:lstStyle/>
          <a:p>
            <a:pPr algn="ctr">
              <a:lnSpc>
                <a:spcPct val="120000"/>
              </a:lnSpc>
            </a:pPr>
            <a:r>
              <a:rPr lang="en-US" sz="2400" b="1" spc="35">
                <a:solidFill>
                  <a:srgbClr val="A41E03"/>
                </a:solidFill>
                <a:latin typeface="Arial" pitchFamily="34" charset="0"/>
              </a:rPr>
              <a:t>KHOA HỌC TỰ NHIÊN 7</a:t>
            </a:r>
          </a:p>
          <a:p>
            <a:pPr algn="ctr">
              <a:lnSpc>
                <a:spcPct val="120000"/>
              </a:lnSpc>
            </a:pPr>
            <a:r>
              <a:rPr lang="en-US" sz="2400" b="1" spc="35">
                <a:solidFill>
                  <a:srgbClr val="A41E03"/>
                </a:solidFill>
                <a:latin typeface="Arial" pitchFamily="34" charset="0"/>
              </a:rPr>
              <a:t>NĂM HỌC 2022 - 2023</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1000"/>
                                        <p:tgtEl>
                                          <p:spTgt spid="32"/>
                                        </p:tgtEl>
                                      </p:cBhvr>
                                    </p:animEffect>
                                    <p:anim calcmode="lin" valueType="num">
                                      <p:cBhvr>
                                        <p:cTn id="15" dur="1000" fill="hold"/>
                                        <p:tgtEl>
                                          <p:spTgt spid="32"/>
                                        </p:tgtEl>
                                        <p:attrNameLst>
                                          <p:attrName>ppt_x</p:attrName>
                                        </p:attrNameLst>
                                      </p:cBhvr>
                                      <p:tavLst>
                                        <p:tav tm="0">
                                          <p:val>
                                            <p:strVal val="#ppt_x"/>
                                          </p:val>
                                        </p:tav>
                                        <p:tav tm="100000">
                                          <p:val>
                                            <p:strVal val="#ppt_x"/>
                                          </p:val>
                                        </p:tav>
                                      </p:tavLst>
                                    </p:anim>
                                    <p:anim calcmode="lin" valueType="num">
                                      <p:cBhvr>
                                        <p:cTn id="1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9" name="Picture 9"/>
          <p:cNvPicPr>
            <a:picLocks noChangeAspect="1"/>
          </p:cNvPicPr>
          <p:nvPr/>
        </p:nvPicPr>
        <p:blipFill>
          <a:blip r:embed="rId2"/>
          <a:srcRect r="190" b="190"/>
          <a:stretch>
            <a:fillRect/>
          </a:stretch>
        </p:blipFill>
        <p:spPr>
          <a:xfrm>
            <a:off x="-1367632" y="4142569"/>
            <a:ext cx="2497367" cy="2953476"/>
          </a:xfrm>
          <a:prstGeom prst="rect">
            <a:avLst/>
          </a:prstGeom>
        </p:spPr>
      </p:pic>
      <p:pic>
        <p:nvPicPr>
          <p:cNvPr id="12" name="Picture 12"/>
          <p:cNvPicPr>
            <a:picLocks noChangeAspect="1"/>
          </p:cNvPicPr>
          <p:nvPr/>
        </p:nvPicPr>
        <p:blipFill>
          <a:blip r:embed="rId3"/>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2"/>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0" name="Picture 20"/>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7"/>
          <a:srcRect r="203" b="203"/>
          <a:stretch>
            <a:fillRect/>
          </a:stretch>
        </p:blipFill>
        <p:spPr>
          <a:xfrm>
            <a:off x="10462388" y="459002"/>
            <a:ext cx="2366552" cy="1622299"/>
          </a:xfrm>
          <a:prstGeom prst="rect">
            <a:avLst/>
          </a:prstGeom>
        </p:spPr>
      </p:pic>
      <p:sp>
        <p:nvSpPr>
          <p:cNvPr id="26" name="TextBox 26"/>
          <p:cNvSpPr txBox="1"/>
          <p:nvPr/>
        </p:nvSpPr>
        <p:spPr>
          <a:xfrm>
            <a:off x="303451" y="4970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27" name="TextBox 27"/>
          <p:cNvSpPr txBox="1"/>
          <p:nvPr/>
        </p:nvSpPr>
        <p:spPr>
          <a:xfrm>
            <a:off x="2219112" y="153062"/>
            <a:ext cx="10442301" cy="810415"/>
          </a:xfrm>
          <a:prstGeom prst="rect">
            <a:avLst/>
          </a:prstGeom>
        </p:spPr>
        <p:txBody>
          <a:bodyPr lIns="0" tIns="0" rIns="0" bIns="0" rtlCol="0" anchor="t">
            <a:spAutoFit/>
          </a:bodyPr>
          <a:lstStyle/>
          <a:p>
            <a:pPr>
              <a:lnSpc>
                <a:spcPct val="120000"/>
              </a:lnSpc>
            </a:pPr>
            <a:r>
              <a:rPr lang="en-US" sz="2300" b="1" spc="27">
                <a:solidFill>
                  <a:srgbClr val="051736"/>
                </a:solidFill>
                <a:latin typeface="Arial" pitchFamily="34" charset="0"/>
              </a:rPr>
              <a:t>CON ĐƯỜNG TRAO ĐỔI NƯỚC</a:t>
            </a:r>
          </a:p>
          <a:p>
            <a:pPr>
              <a:lnSpc>
                <a:spcPct val="120000"/>
              </a:lnSpc>
            </a:pPr>
            <a:r>
              <a:rPr lang="en-US" sz="2300" b="1" spc="27">
                <a:solidFill>
                  <a:srgbClr val="051736"/>
                </a:solidFill>
                <a:latin typeface="Arial" pitchFamily="34" charset="0"/>
              </a:rPr>
              <a:t>Ở ĐỘNG VẬT VÀ NGƯỜI</a:t>
            </a:r>
          </a:p>
        </p:txBody>
      </p:sp>
      <p:sp>
        <p:nvSpPr>
          <p:cNvPr id="28" name="TextBox 28"/>
          <p:cNvSpPr txBox="1"/>
          <p:nvPr/>
        </p:nvSpPr>
        <p:spPr>
          <a:xfrm>
            <a:off x="1502163" y="1783772"/>
            <a:ext cx="9696320" cy="810415"/>
          </a:xfrm>
          <a:prstGeom prst="rect">
            <a:avLst/>
          </a:prstGeom>
        </p:spPr>
        <p:txBody>
          <a:bodyPr lIns="0" tIns="0" rIns="0" bIns="0" rtlCol="0" anchor="t">
            <a:spAutoFit/>
          </a:bodyPr>
          <a:lstStyle/>
          <a:p>
            <a:pPr>
              <a:lnSpc>
                <a:spcPct val="120000"/>
              </a:lnSpc>
            </a:pPr>
            <a:r>
              <a:rPr lang="en-US" sz="2300" b="1" spc="21">
                <a:solidFill>
                  <a:srgbClr val="000000"/>
                </a:solidFill>
                <a:latin typeface="Arial" pitchFamily="34" charset="0"/>
              </a:rPr>
              <a:t>Con đường trao đổi nước ở động vật và người bao gồm các giai đoạn: lấy vào, sử dụng và thải ra (hình 26.1).</a:t>
            </a:r>
          </a:p>
        </p:txBody>
      </p:sp>
      <p:grpSp>
        <p:nvGrpSpPr>
          <p:cNvPr id="47" name="Group 46">
            <a:extLst>
              <a:ext uri="{FF2B5EF4-FFF2-40B4-BE49-F238E27FC236}">
                <a16:creationId xmlns:a16="http://schemas.microsoft.com/office/drawing/2014/main" id="{9180771F-2747-CF49-CCF8-61C39D8600ED}"/>
              </a:ext>
            </a:extLst>
          </p:cNvPr>
          <p:cNvGrpSpPr/>
          <p:nvPr/>
        </p:nvGrpSpPr>
        <p:grpSpPr>
          <a:xfrm>
            <a:off x="1371600" y="3124200"/>
            <a:ext cx="9156646" cy="2903943"/>
            <a:chOff x="1371600" y="3124200"/>
            <a:chExt cx="9156646" cy="2903943"/>
          </a:xfrm>
        </p:grpSpPr>
        <p:sp>
          <p:nvSpPr>
            <p:cNvPr id="48" name="Rectangle 47">
              <a:extLst>
                <a:ext uri="{FF2B5EF4-FFF2-40B4-BE49-F238E27FC236}">
                  <a16:creationId xmlns:a16="http://schemas.microsoft.com/office/drawing/2014/main" id="{F4B80A0A-2D59-2003-D172-3C83F25FA977}"/>
                </a:ext>
              </a:extLst>
            </p:cNvPr>
            <p:cNvSpPr/>
            <p:nvPr/>
          </p:nvSpPr>
          <p:spPr>
            <a:xfrm>
              <a:off x="1371600" y="3429000"/>
              <a:ext cx="2971800" cy="2057400"/>
            </a:xfrm>
            <a:prstGeom prst="rect">
              <a:avLst/>
            </a:prstGeom>
            <a:solidFill>
              <a:srgbClr val="DAF2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2000" b="1" dirty="0">
                  <a:solidFill>
                    <a:sysClr val="windowText" lastClr="000000"/>
                  </a:solidFill>
                </a:rPr>
                <a:t>Nước uống</a:t>
              </a:r>
            </a:p>
            <a:p>
              <a:pPr algn="ctr">
                <a:lnSpc>
                  <a:spcPct val="130000"/>
                </a:lnSpc>
              </a:pPr>
              <a:r>
                <a:rPr lang="vi-VN" sz="2000" b="1" dirty="0">
                  <a:solidFill>
                    <a:sysClr val="windowText" lastClr="000000"/>
                  </a:solidFill>
                </a:rPr>
                <a:t>Nước trong thức ăn</a:t>
              </a:r>
              <a:endParaRPr lang="en-US" sz="2000" b="1" dirty="0">
                <a:solidFill>
                  <a:sysClr val="windowText" lastClr="000000"/>
                </a:solidFill>
              </a:endParaRPr>
            </a:p>
          </p:txBody>
        </p:sp>
        <p:sp>
          <p:nvSpPr>
            <p:cNvPr id="49" name="Rectangle 48">
              <a:extLst>
                <a:ext uri="{FF2B5EF4-FFF2-40B4-BE49-F238E27FC236}">
                  <a16:creationId xmlns:a16="http://schemas.microsoft.com/office/drawing/2014/main" id="{630FDCC1-06D8-042B-3859-824939F04647}"/>
                </a:ext>
              </a:extLst>
            </p:cNvPr>
            <p:cNvSpPr/>
            <p:nvPr/>
          </p:nvSpPr>
          <p:spPr>
            <a:xfrm>
              <a:off x="1752600" y="3124200"/>
              <a:ext cx="1905000" cy="609600"/>
            </a:xfrm>
            <a:prstGeom prst="rect">
              <a:avLst/>
            </a:prstGeom>
            <a:solidFill>
              <a:srgbClr val="6ACA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Lấy vào</a:t>
              </a:r>
              <a:endParaRPr lang="en-US" sz="2000" b="1" dirty="0"/>
            </a:p>
          </p:txBody>
        </p:sp>
        <p:sp>
          <p:nvSpPr>
            <p:cNvPr id="50" name="Flowchart: Connector 49">
              <a:extLst>
                <a:ext uri="{FF2B5EF4-FFF2-40B4-BE49-F238E27FC236}">
                  <a16:creationId xmlns:a16="http://schemas.microsoft.com/office/drawing/2014/main" id="{F343149E-7FA4-411C-19C7-8EA7761BC59A}"/>
                </a:ext>
              </a:extLst>
            </p:cNvPr>
            <p:cNvSpPr/>
            <p:nvPr/>
          </p:nvSpPr>
          <p:spPr>
            <a:xfrm>
              <a:off x="5187923" y="3688688"/>
              <a:ext cx="1524000" cy="1524000"/>
            </a:xfrm>
            <a:prstGeom prst="flowChartConnector">
              <a:avLst/>
            </a:prstGeom>
            <a:solidFill>
              <a:srgbClr val="CF64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Cơ thể</a:t>
              </a:r>
              <a:endParaRPr lang="en-US" sz="2000" b="1" dirty="0"/>
            </a:p>
          </p:txBody>
        </p:sp>
        <p:sp>
          <p:nvSpPr>
            <p:cNvPr id="51" name="Rectangle 50">
              <a:extLst>
                <a:ext uri="{FF2B5EF4-FFF2-40B4-BE49-F238E27FC236}">
                  <a16:creationId xmlns:a16="http://schemas.microsoft.com/office/drawing/2014/main" id="{8658FB23-6964-2C42-1C0B-3A50A201B493}"/>
                </a:ext>
              </a:extLst>
            </p:cNvPr>
            <p:cNvSpPr/>
            <p:nvPr/>
          </p:nvSpPr>
          <p:spPr>
            <a:xfrm>
              <a:off x="7556446" y="3429000"/>
              <a:ext cx="2971800" cy="2057400"/>
            </a:xfrm>
            <a:prstGeom prst="rect">
              <a:avLst/>
            </a:prstGeom>
            <a:solidFill>
              <a:srgbClr val="FEF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1800" b="1" dirty="0">
                  <a:solidFill>
                    <a:sysClr val="windowText" lastClr="000000"/>
                  </a:solidFill>
                </a:rPr>
                <a:t>Hơi thở, bốc hơi qua da</a:t>
              </a:r>
            </a:p>
            <a:p>
              <a:pPr algn="ctr">
                <a:lnSpc>
                  <a:spcPct val="130000"/>
                </a:lnSpc>
              </a:pPr>
              <a:r>
                <a:rPr lang="vi-VN" sz="1800" b="1" dirty="0">
                  <a:solidFill>
                    <a:sysClr val="windowText" lastClr="000000"/>
                  </a:solidFill>
                </a:rPr>
                <a:t>Mồ hôi</a:t>
              </a:r>
            </a:p>
            <a:p>
              <a:pPr algn="ctr">
                <a:lnSpc>
                  <a:spcPct val="130000"/>
                </a:lnSpc>
              </a:pPr>
              <a:r>
                <a:rPr lang="vi-VN" sz="1800" b="1" dirty="0">
                  <a:solidFill>
                    <a:sysClr val="windowText" lastClr="000000"/>
                  </a:solidFill>
                </a:rPr>
                <a:t>Nước tiểu</a:t>
              </a:r>
            </a:p>
            <a:p>
              <a:pPr algn="ctr">
                <a:lnSpc>
                  <a:spcPct val="130000"/>
                </a:lnSpc>
              </a:pPr>
              <a:r>
                <a:rPr lang="vi-VN" sz="1800" b="1" dirty="0">
                  <a:solidFill>
                    <a:sysClr val="windowText" lastClr="000000"/>
                  </a:solidFill>
                </a:rPr>
                <a:t>Nước trong phân</a:t>
              </a:r>
              <a:endParaRPr lang="en-US" sz="1800" b="1" dirty="0">
                <a:solidFill>
                  <a:sysClr val="windowText" lastClr="000000"/>
                </a:solidFill>
              </a:endParaRPr>
            </a:p>
          </p:txBody>
        </p:sp>
        <p:sp>
          <p:nvSpPr>
            <p:cNvPr id="52" name="Rectangle 51">
              <a:extLst>
                <a:ext uri="{FF2B5EF4-FFF2-40B4-BE49-F238E27FC236}">
                  <a16:creationId xmlns:a16="http://schemas.microsoft.com/office/drawing/2014/main" id="{838A0940-6991-6E4E-0CA0-EEFDD86CB7A5}"/>
                </a:ext>
              </a:extLst>
            </p:cNvPr>
            <p:cNvSpPr/>
            <p:nvPr/>
          </p:nvSpPr>
          <p:spPr>
            <a:xfrm>
              <a:off x="7937446" y="3124200"/>
              <a:ext cx="1905000" cy="609600"/>
            </a:xfrm>
            <a:prstGeom prst="rect">
              <a:avLst/>
            </a:prstGeom>
            <a:solidFill>
              <a:srgbClr val="FAB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 </a:t>
              </a:r>
              <a:r>
                <a:rPr lang="en-US" sz="2000" b="1" dirty="0" err="1"/>
                <a:t>Thải</a:t>
              </a:r>
              <a:r>
                <a:rPr lang="en-US" sz="2000" b="1" dirty="0"/>
                <a:t> </a:t>
              </a:r>
              <a:r>
                <a:rPr lang="en-US" sz="2000" b="1" dirty="0" err="1"/>
                <a:t>ra</a:t>
              </a:r>
              <a:endParaRPr lang="en-US" sz="2000" b="1" dirty="0"/>
            </a:p>
          </p:txBody>
        </p:sp>
        <p:cxnSp>
          <p:nvCxnSpPr>
            <p:cNvPr id="53" name="Straight Arrow Connector 52">
              <a:extLst>
                <a:ext uri="{FF2B5EF4-FFF2-40B4-BE49-F238E27FC236}">
                  <a16:creationId xmlns:a16="http://schemas.microsoft.com/office/drawing/2014/main" id="{04EA0F80-0AA4-6910-3988-68920ED53E40}"/>
                </a:ext>
              </a:extLst>
            </p:cNvPr>
            <p:cNvCxnSpPr/>
            <p:nvPr/>
          </p:nvCxnSpPr>
          <p:spPr>
            <a:xfrm>
              <a:off x="4495800" y="4457700"/>
              <a:ext cx="533400" cy="0"/>
            </a:xfrm>
            <a:prstGeom prst="straightConnector1">
              <a:avLst/>
            </a:prstGeom>
            <a:ln w="5715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D08795C6-0B51-83BF-A98E-462FA03376DA}"/>
                </a:ext>
              </a:extLst>
            </p:cNvPr>
            <p:cNvCxnSpPr/>
            <p:nvPr/>
          </p:nvCxnSpPr>
          <p:spPr>
            <a:xfrm>
              <a:off x="6858000" y="4481623"/>
              <a:ext cx="533400" cy="0"/>
            </a:xfrm>
            <a:prstGeom prst="straightConnector1">
              <a:avLst/>
            </a:prstGeom>
            <a:ln w="5715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E3F53B0C-AC3F-E107-8DBF-9B56357723A6}"/>
                </a:ext>
              </a:extLst>
            </p:cNvPr>
            <p:cNvSpPr txBox="1"/>
            <p:nvPr/>
          </p:nvSpPr>
          <p:spPr>
            <a:xfrm>
              <a:off x="2705100" y="5658811"/>
              <a:ext cx="6362700" cy="369332"/>
            </a:xfrm>
            <a:prstGeom prst="rect">
              <a:avLst/>
            </a:prstGeom>
            <a:noFill/>
          </p:spPr>
          <p:txBody>
            <a:bodyPr wrap="square" rtlCol="0">
              <a:spAutoFit/>
            </a:bodyPr>
            <a:lstStyle/>
            <a:p>
              <a:pPr algn="ctr"/>
              <a:r>
                <a:rPr lang="vi-VN" sz="1800" b="1" dirty="0"/>
                <a:t>Hình 26.1. Con đường trao đổi nước ở người</a:t>
              </a:r>
              <a:endParaRPr lang="en-US" sz="1800" b="1" dirty="0"/>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fade">
                                      <p:cBhvr>
                                        <p:cTn id="26" dur="1000"/>
                                        <p:tgtEl>
                                          <p:spTgt spid="47"/>
                                        </p:tgtEl>
                                      </p:cBhvr>
                                    </p:animEffect>
                                    <p:anim calcmode="lin" valueType="num">
                                      <p:cBhvr>
                                        <p:cTn id="27" dur="1000" fill="hold"/>
                                        <p:tgtEl>
                                          <p:spTgt spid="47"/>
                                        </p:tgtEl>
                                        <p:attrNameLst>
                                          <p:attrName>ppt_x</p:attrName>
                                        </p:attrNameLst>
                                      </p:cBhvr>
                                      <p:tavLst>
                                        <p:tav tm="0">
                                          <p:val>
                                            <p:strVal val="#ppt_x"/>
                                          </p:val>
                                        </p:tav>
                                        <p:tav tm="100000">
                                          <p:val>
                                            <p:strVal val="#ppt_x"/>
                                          </p:val>
                                        </p:tav>
                                      </p:tavLst>
                                    </p:anim>
                                    <p:anim calcmode="lin" valueType="num">
                                      <p:cBhvr>
                                        <p:cTn id="28"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4" name="Picture 24"/>
          <p:cNvPicPr>
            <a:picLocks noChangeAspect="1"/>
          </p:cNvPicPr>
          <p:nvPr/>
        </p:nvPicPr>
        <p:blipFill>
          <a:blip r:embed="rId11"/>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2"/>
          <a:srcRect r="629" b="629"/>
          <a:stretch>
            <a:fillRect/>
          </a:stretch>
        </p:blipFill>
        <p:spPr>
          <a:xfrm>
            <a:off x="10833605" y="182404"/>
            <a:ext cx="1274297" cy="2073169"/>
          </a:xfrm>
          <a:prstGeom prst="rect">
            <a:avLst/>
          </a:prstGeom>
        </p:spPr>
      </p:pic>
      <p:grpSp>
        <p:nvGrpSpPr>
          <p:cNvPr id="58" name="Group 57"/>
          <p:cNvGrpSpPr/>
          <p:nvPr/>
        </p:nvGrpSpPr>
        <p:grpSpPr>
          <a:xfrm>
            <a:off x="2277101" y="897789"/>
            <a:ext cx="8190708" cy="1007212"/>
            <a:chOff x="2277101" y="897789"/>
            <a:chExt cx="8190708" cy="1007212"/>
          </a:xfrm>
        </p:grpSpPr>
        <p:grpSp>
          <p:nvGrpSpPr>
            <p:cNvPr id="26" name="Group 26"/>
            <p:cNvGrpSpPr>
              <a:grpSpLocks noChangeAspect="1"/>
            </p:cNvGrpSpPr>
            <p:nvPr/>
          </p:nvGrpSpPr>
          <p:grpSpPr>
            <a:xfrm>
              <a:off x="2277101" y="897789"/>
              <a:ext cx="1006950" cy="1007212"/>
              <a:chOff x="0" y="0"/>
              <a:chExt cx="2014424" cy="2014424"/>
            </a:xfrm>
          </p:grpSpPr>
          <p:sp>
            <p:nvSpPr>
              <p:cNvPr id="27" name="Freeform 27"/>
              <p:cNvSpPr/>
              <p:nvPr/>
            </p:nvSpPr>
            <p:spPr>
              <a:xfrm>
                <a:off x="0" y="0"/>
                <a:ext cx="2014474" cy="2014474"/>
              </a:xfrm>
              <a:custGeom>
                <a:avLst/>
                <a:gdLst/>
                <a:ahLst/>
                <a:cxnLst/>
                <a:rect l="l" t="t" r="r" b="b"/>
                <a:pathLst>
                  <a:path w="2014474" h="2014474">
                    <a:moveTo>
                      <a:pt x="0" y="1007237"/>
                    </a:moveTo>
                    <a:cubicBezTo>
                      <a:pt x="0" y="450977"/>
                      <a:pt x="450977" y="0"/>
                      <a:pt x="1007237" y="0"/>
                    </a:cubicBezTo>
                    <a:cubicBezTo>
                      <a:pt x="1563497" y="0"/>
                      <a:pt x="2014474" y="450977"/>
                      <a:pt x="2014474" y="1007237"/>
                    </a:cubicBezTo>
                    <a:cubicBezTo>
                      <a:pt x="2014474" y="1563497"/>
                      <a:pt x="1563497" y="2014474"/>
                      <a:pt x="1007237" y="2014474"/>
                    </a:cubicBezTo>
                    <a:cubicBezTo>
                      <a:pt x="450977" y="2014474"/>
                      <a:pt x="0" y="1563497"/>
                      <a:pt x="0" y="1007237"/>
                    </a:cubicBezTo>
                    <a:close/>
                  </a:path>
                </a:pathLst>
              </a:custGeom>
              <a:solidFill>
                <a:srgbClr val="4DA195"/>
              </a:solidFill>
            </p:spPr>
          </p:sp>
        </p:grpSp>
        <p:grpSp>
          <p:nvGrpSpPr>
            <p:cNvPr id="28" name="Group 28"/>
            <p:cNvGrpSpPr>
              <a:grpSpLocks noChangeAspect="1"/>
            </p:cNvGrpSpPr>
            <p:nvPr/>
          </p:nvGrpSpPr>
          <p:grpSpPr>
            <a:xfrm>
              <a:off x="2635805" y="1028742"/>
              <a:ext cx="388254" cy="780209"/>
              <a:chOff x="0" y="0"/>
              <a:chExt cx="776710" cy="1560418"/>
            </a:xfrm>
          </p:grpSpPr>
          <p:sp>
            <p:nvSpPr>
              <p:cNvPr id="29" name="Freeform 29"/>
              <p:cNvSpPr/>
              <p:nvPr/>
            </p:nvSpPr>
            <p:spPr>
              <a:xfrm>
                <a:off x="127" y="0"/>
                <a:ext cx="776605" cy="1560449"/>
              </a:xfrm>
              <a:custGeom>
                <a:avLst/>
                <a:gdLst/>
                <a:ahLst/>
                <a:cxnLst/>
                <a:rect l="l" t="t" r="r" b="b"/>
                <a:pathLst>
                  <a:path w="776605" h="1560449">
                    <a:moveTo>
                      <a:pt x="191135" y="1254887"/>
                    </a:moveTo>
                    <a:cubicBezTo>
                      <a:pt x="233172" y="1254887"/>
                      <a:pt x="268859" y="1269619"/>
                      <a:pt x="298450" y="1299210"/>
                    </a:cubicBezTo>
                    <a:cubicBezTo>
                      <a:pt x="328041" y="1328801"/>
                      <a:pt x="342773" y="1364488"/>
                      <a:pt x="342773" y="1406525"/>
                    </a:cubicBezTo>
                    <a:cubicBezTo>
                      <a:pt x="342773" y="1450086"/>
                      <a:pt x="328041" y="1486662"/>
                      <a:pt x="298450" y="1516126"/>
                    </a:cubicBezTo>
                    <a:cubicBezTo>
                      <a:pt x="268859" y="1545590"/>
                      <a:pt x="233172" y="1560449"/>
                      <a:pt x="191135" y="1560449"/>
                    </a:cubicBezTo>
                    <a:cubicBezTo>
                      <a:pt x="149098" y="1560449"/>
                      <a:pt x="113411" y="1545717"/>
                      <a:pt x="83820" y="1516126"/>
                    </a:cubicBezTo>
                    <a:cubicBezTo>
                      <a:pt x="54229" y="1486535"/>
                      <a:pt x="39497" y="1450086"/>
                      <a:pt x="39497" y="1406525"/>
                    </a:cubicBezTo>
                    <a:cubicBezTo>
                      <a:pt x="39497" y="1364488"/>
                      <a:pt x="54229" y="1328801"/>
                      <a:pt x="83820" y="1299210"/>
                    </a:cubicBezTo>
                    <a:cubicBezTo>
                      <a:pt x="113411" y="1269619"/>
                      <a:pt x="149098" y="1254887"/>
                      <a:pt x="191135" y="1254887"/>
                    </a:cubicBezTo>
                    <a:close/>
                    <a:moveTo>
                      <a:pt x="272796" y="0"/>
                    </a:moveTo>
                    <a:cubicBezTo>
                      <a:pt x="445389" y="0"/>
                      <a:pt x="572516" y="33782"/>
                      <a:pt x="654177" y="101473"/>
                    </a:cubicBezTo>
                    <a:cubicBezTo>
                      <a:pt x="735838" y="169164"/>
                      <a:pt x="776605" y="282956"/>
                      <a:pt x="776605" y="443230"/>
                    </a:cubicBezTo>
                    <a:cubicBezTo>
                      <a:pt x="776605" y="500761"/>
                      <a:pt x="770382" y="551307"/>
                      <a:pt x="757809" y="594868"/>
                    </a:cubicBezTo>
                    <a:cubicBezTo>
                      <a:pt x="745236" y="638429"/>
                      <a:pt x="726567" y="677291"/>
                      <a:pt x="701548" y="711454"/>
                    </a:cubicBezTo>
                    <a:cubicBezTo>
                      <a:pt x="676529" y="745617"/>
                      <a:pt x="645287" y="776351"/>
                      <a:pt x="607822" y="803529"/>
                    </a:cubicBezTo>
                    <a:cubicBezTo>
                      <a:pt x="570357" y="830707"/>
                      <a:pt x="527304" y="857504"/>
                      <a:pt x="478917" y="884047"/>
                    </a:cubicBezTo>
                    <a:cubicBezTo>
                      <a:pt x="419481" y="916686"/>
                      <a:pt x="375793" y="949325"/>
                      <a:pt x="347599" y="981964"/>
                    </a:cubicBezTo>
                    <a:cubicBezTo>
                      <a:pt x="319405" y="1014603"/>
                      <a:pt x="301498" y="1054227"/>
                      <a:pt x="293624" y="1100963"/>
                    </a:cubicBezTo>
                    <a:lnTo>
                      <a:pt x="88519" y="1100963"/>
                    </a:lnTo>
                    <a:cubicBezTo>
                      <a:pt x="68326" y="1010793"/>
                      <a:pt x="89281" y="930656"/>
                      <a:pt x="151511" y="860679"/>
                    </a:cubicBezTo>
                    <a:cubicBezTo>
                      <a:pt x="182626" y="826516"/>
                      <a:pt x="211709" y="798068"/>
                      <a:pt x="239014" y="775589"/>
                    </a:cubicBezTo>
                    <a:cubicBezTo>
                      <a:pt x="266319" y="753110"/>
                      <a:pt x="299212" y="729361"/>
                      <a:pt x="338201" y="704469"/>
                    </a:cubicBezTo>
                    <a:cubicBezTo>
                      <a:pt x="361569" y="688975"/>
                      <a:pt x="381762" y="675640"/>
                      <a:pt x="398907" y="664845"/>
                    </a:cubicBezTo>
                    <a:cubicBezTo>
                      <a:pt x="416052" y="654050"/>
                      <a:pt x="430784" y="643509"/>
                      <a:pt x="443230" y="633349"/>
                    </a:cubicBezTo>
                    <a:cubicBezTo>
                      <a:pt x="455676" y="623189"/>
                      <a:pt x="466598" y="612394"/>
                      <a:pt x="475869" y="600710"/>
                    </a:cubicBezTo>
                    <a:cubicBezTo>
                      <a:pt x="485140" y="589026"/>
                      <a:pt x="494538" y="574675"/>
                      <a:pt x="503809" y="557530"/>
                    </a:cubicBezTo>
                    <a:cubicBezTo>
                      <a:pt x="522478" y="524891"/>
                      <a:pt x="531749" y="486791"/>
                      <a:pt x="531749" y="443230"/>
                    </a:cubicBezTo>
                    <a:cubicBezTo>
                      <a:pt x="531749" y="360807"/>
                      <a:pt x="512318" y="304038"/>
                      <a:pt x="473456" y="272923"/>
                    </a:cubicBezTo>
                    <a:cubicBezTo>
                      <a:pt x="434594" y="241808"/>
                      <a:pt x="368554" y="226314"/>
                      <a:pt x="275209" y="226314"/>
                    </a:cubicBezTo>
                    <a:cubicBezTo>
                      <a:pt x="160147" y="226314"/>
                      <a:pt x="68453" y="244221"/>
                      <a:pt x="0" y="279908"/>
                    </a:cubicBezTo>
                    <a:lnTo>
                      <a:pt x="0" y="42037"/>
                    </a:lnTo>
                    <a:cubicBezTo>
                      <a:pt x="80772" y="13970"/>
                      <a:pt x="171704" y="0"/>
                      <a:pt x="272796" y="0"/>
                    </a:cubicBezTo>
                    <a:close/>
                  </a:path>
                </a:pathLst>
              </a:custGeom>
              <a:solidFill>
                <a:srgbClr val="FFFFFF"/>
              </a:solidFill>
            </p:spPr>
          </p:sp>
        </p:grpSp>
        <p:sp>
          <p:nvSpPr>
            <p:cNvPr id="30" name="TextBox 30"/>
            <p:cNvSpPr txBox="1"/>
            <p:nvPr/>
          </p:nvSpPr>
          <p:spPr>
            <a:xfrm>
              <a:off x="3385936" y="1028742"/>
              <a:ext cx="7081873" cy="849463"/>
            </a:xfrm>
            <a:prstGeom prst="rect">
              <a:avLst/>
            </a:prstGeom>
          </p:spPr>
          <p:txBody>
            <a:bodyPr wrap="square" lIns="0" tIns="0" rIns="0" bIns="0" rtlCol="0" anchor="t">
              <a:spAutoFit/>
            </a:bodyPr>
            <a:lstStyle/>
            <a:p>
              <a:pPr>
                <a:lnSpc>
                  <a:spcPct val="120000"/>
                </a:lnSpc>
              </a:pPr>
              <a:r>
                <a:rPr lang="en-US" sz="2300" b="1" spc="21">
                  <a:solidFill>
                    <a:srgbClr val="000000"/>
                  </a:solidFill>
                  <a:latin typeface="Arial" pitchFamily="34" charset="0"/>
                </a:rPr>
                <a:t>Quan sát hình, mô tả con đường trao đổi nước ở người.</a:t>
              </a:r>
            </a:p>
          </p:txBody>
        </p:sp>
      </p:grpSp>
      <p:grpSp>
        <p:nvGrpSpPr>
          <p:cNvPr id="49" name="Group 48">
            <a:extLst>
              <a:ext uri="{FF2B5EF4-FFF2-40B4-BE49-F238E27FC236}">
                <a16:creationId xmlns:a16="http://schemas.microsoft.com/office/drawing/2014/main" id="{9180771F-2747-CF49-CCF8-61C39D8600ED}"/>
              </a:ext>
            </a:extLst>
          </p:cNvPr>
          <p:cNvGrpSpPr/>
          <p:nvPr/>
        </p:nvGrpSpPr>
        <p:grpSpPr>
          <a:xfrm>
            <a:off x="1371600" y="3124200"/>
            <a:ext cx="9156646" cy="2903943"/>
            <a:chOff x="1371600" y="3124200"/>
            <a:chExt cx="9156646" cy="2903943"/>
          </a:xfrm>
        </p:grpSpPr>
        <p:sp>
          <p:nvSpPr>
            <p:cNvPr id="50" name="Rectangle 49">
              <a:extLst>
                <a:ext uri="{FF2B5EF4-FFF2-40B4-BE49-F238E27FC236}">
                  <a16:creationId xmlns:a16="http://schemas.microsoft.com/office/drawing/2014/main" id="{F4B80A0A-2D59-2003-D172-3C83F25FA977}"/>
                </a:ext>
              </a:extLst>
            </p:cNvPr>
            <p:cNvSpPr/>
            <p:nvPr/>
          </p:nvSpPr>
          <p:spPr>
            <a:xfrm>
              <a:off x="1371600" y="3429000"/>
              <a:ext cx="2971800" cy="2057400"/>
            </a:xfrm>
            <a:prstGeom prst="rect">
              <a:avLst/>
            </a:prstGeom>
            <a:solidFill>
              <a:srgbClr val="DAF2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1800" b="1" dirty="0">
                  <a:solidFill>
                    <a:sysClr val="windowText" lastClr="000000"/>
                  </a:solidFill>
                </a:rPr>
                <a:t>Nước uống</a:t>
              </a:r>
            </a:p>
            <a:p>
              <a:pPr algn="ctr">
                <a:lnSpc>
                  <a:spcPct val="130000"/>
                </a:lnSpc>
              </a:pPr>
              <a:r>
                <a:rPr lang="vi-VN" sz="1800" b="1" dirty="0">
                  <a:solidFill>
                    <a:sysClr val="windowText" lastClr="000000"/>
                  </a:solidFill>
                </a:rPr>
                <a:t>Nước trong thức ăn</a:t>
              </a:r>
              <a:endParaRPr lang="en-US" sz="1800" b="1" dirty="0">
                <a:solidFill>
                  <a:sysClr val="windowText" lastClr="000000"/>
                </a:solidFill>
              </a:endParaRPr>
            </a:p>
          </p:txBody>
        </p:sp>
        <p:sp>
          <p:nvSpPr>
            <p:cNvPr id="51" name="Rectangle 50">
              <a:extLst>
                <a:ext uri="{FF2B5EF4-FFF2-40B4-BE49-F238E27FC236}">
                  <a16:creationId xmlns:a16="http://schemas.microsoft.com/office/drawing/2014/main" id="{630FDCC1-06D8-042B-3859-824939F04647}"/>
                </a:ext>
              </a:extLst>
            </p:cNvPr>
            <p:cNvSpPr/>
            <p:nvPr/>
          </p:nvSpPr>
          <p:spPr>
            <a:xfrm>
              <a:off x="1752600" y="3124200"/>
              <a:ext cx="1905000" cy="609600"/>
            </a:xfrm>
            <a:prstGeom prst="rect">
              <a:avLst/>
            </a:prstGeom>
            <a:solidFill>
              <a:srgbClr val="6ACA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Lấy vào</a:t>
              </a:r>
              <a:endParaRPr lang="en-US" sz="2000" b="1" dirty="0"/>
            </a:p>
          </p:txBody>
        </p:sp>
        <p:sp>
          <p:nvSpPr>
            <p:cNvPr id="52" name="Flowchart: Connector 51">
              <a:extLst>
                <a:ext uri="{FF2B5EF4-FFF2-40B4-BE49-F238E27FC236}">
                  <a16:creationId xmlns:a16="http://schemas.microsoft.com/office/drawing/2014/main" id="{F343149E-7FA4-411C-19C7-8EA7761BC59A}"/>
                </a:ext>
              </a:extLst>
            </p:cNvPr>
            <p:cNvSpPr/>
            <p:nvPr/>
          </p:nvSpPr>
          <p:spPr>
            <a:xfrm>
              <a:off x="5187923" y="3688688"/>
              <a:ext cx="1524000" cy="1524000"/>
            </a:xfrm>
            <a:prstGeom prst="flowChartConnector">
              <a:avLst/>
            </a:prstGeom>
            <a:solidFill>
              <a:srgbClr val="CF64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Cơ thể</a:t>
              </a:r>
              <a:endParaRPr lang="en-US" sz="2000" b="1" dirty="0"/>
            </a:p>
          </p:txBody>
        </p:sp>
        <p:sp>
          <p:nvSpPr>
            <p:cNvPr id="53" name="Rectangle 52">
              <a:extLst>
                <a:ext uri="{FF2B5EF4-FFF2-40B4-BE49-F238E27FC236}">
                  <a16:creationId xmlns:a16="http://schemas.microsoft.com/office/drawing/2014/main" id="{8658FB23-6964-2C42-1C0B-3A50A201B493}"/>
                </a:ext>
              </a:extLst>
            </p:cNvPr>
            <p:cNvSpPr/>
            <p:nvPr/>
          </p:nvSpPr>
          <p:spPr>
            <a:xfrm>
              <a:off x="7556446" y="3429000"/>
              <a:ext cx="2971800" cy="2057400"/>
            </a:xfrm>
            <a:prstGeom prst="rect">
              <a:avLst/>
            </a:prstGeom>
            <a:solidFill>
              <a:srgbClr val="FEF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1800" b="1" dirty="0">
                  <a:solidFill>
                    <a:sysClr val="windowText" lastClr="000000"/>
                  </a:solidFill>
                </a:rPr>
                <a:t>Hơi thở, bốc hơi qua da</a:t>
              </a:r>
            </a:p>
            <a:p>
              <a:pPr algn="ctr">
                <a:lnSpc>
                  <a:spcPct val="130000"/>
                </a:lnSpc>
              </a:pPr>
              <a:r>
                <a:rPr lang="vi-VN" sz="1800" b="1" dirty="0">
                  <a:solidFill>
                    <a:sysClr val="windowText" lastClr="000000"/>
                  </a:solidFill>
                </a:rPr>
                <a:t>Mồ hôi</a:t>
              </a:r>
            </a:p>
            <a:p>
              <a:pPr algn="ctr">
                <a:lnSpc>
                  <a:spcPct val="130000"/>
                </a:lnSpc>
              </a:pPr>
              <a:r>
                <a:rPr lang="vi-VN" sz="1800" b="1" dirty="0">
                  <a:solidFill>
                    <a:sysClr val="windowText" lastClr="000000"/>
                  </a:solidFill>
                </a:rPr>
                <a:t>Nước tiểu</a:t>
              </a:r>
            </a:p>
            <a:p>
              <a:pPr algn="ctr">
                <a:lnSpc>
                  <a:spcPct val="130000"/>
                </a:lnSpc>
              </a:pPr>
              <a:r>
                <a:rPr lang="vi-VN" sz="1800" b="1" dirty="0">
                  <a:solidFill>
                    <a:sysClr val="windowText" lastClr="000000"/>
                  </a:solidFill>
                </a:rPr>
                <a:t>Nước trong phân</a:t>
              </a:r>
              <a:endParaRPr lang="en-US" b="1" dirty="0">
                <a:solidFill>
                  <a:sysClr val="windowText" lastClr="000000"/>
                </a:solidFill>
              </a:endParaRPr>
            </a:p>
          </p:txBody>
        </p:sp>
        <p:sp>
          <p:nvSpPr>
            <p:cNvPr id="54" name="Rectangle 53">
              <a:extLst>
                <a:ext uri="{FF2B5EF4-FFF2-40B4-BE49-F238E27FC236}">
                  <a16:creationId xmlns:a16="http://schemas.microsoft.com/office/drawing/2014/main" id="{838A0940-6991-6E4E-0CA0-EEFDD86CB7A5}"/>
                </a:ext>
              </a:extLst>
            </p:cNvPr>
            <p:cNvSpPr/>
            <p:nvPr/>
          </p:nvSpPr>
          <p:spPr>
            <a:xfrm>
              <a:off x="7937446" y="3124200"/>
              <a:ext cx="1905000" cy="609600"/>
            </a:xfrm>
            <a:prstGeom prst="rect">
              <a:avLst/>
            </a:prstGeom>
            <a:solidFill>
              <a:srgbClr val="FAB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Lấy vào</a:t>
              </a:r>
              <a:endParaRPr lang="en-US" sz="2000" b="1" dirty="0"/>
            </a:p>
          </p:txBody>
        </p:sp>
        <p:cxnSp>
          <p:nvCxnSpPr>
            <p:cNvPr id="55" name="Straight Arrow Connector 54">
              <a:extLst>
                <a:ext uri="{FF2B5EF4-FFF2-40B4-BE49-F238E27FC236}">
                  <a16:creationId xmlns:a16="http://schemas.microsoft.com/office/drawing/2014/main" id="{04EA0F80-0AA4-6910-3988-68920ED53E40}"/>
                </a:ext>
              </a:extLst>
            </p:cNvPr>
            <p:cNvCxnSpPr/>
            <p:nvPr/>
          </p:nvCxnSpPr>
          <p:spPr>
            <a:xfrm>
              <a:off x="4495800" y="4457700"/>
              <a:ext cx="533400" cy="0"/>
            </a:xfrm>
            <a:prstGeom prst="straightConnector1">
              <a:avLst/>
            </a:prstGeom>
            <a:ln w="5715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D08795C6-0B51-83BF-A98E-462FA03376DA}"/>
                </a:ext>
              </a:extLst>
            </p:cNvPr>
            <p:cNvCxnSpPr/>
            <p:nvPr/>
          </p:nvCxnSpPr>
          <p:spPr>
            <a:xfrm>
              <a:off x="6858000" y="4481623"/>
              <a:ext cx="533400" cy="0"/>
            </a:xfrm>
            <a:prstGeom prst="straightConnector1">
              <a:avLst/>
            </a:prstGeom>
            <a:ln w="5715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E3F53B0C-AC3F-E107-8DBF-9B56357723A6}"/>
                </a:ext>
              </a:extLst>
            </p:cNvPr>
            <p:cNvSpPr txBox="1"/>
            <p:nvPr/>
          </p:nvSpPr>
          <p:spPr>
            <a:xfrm>
              <a:off x="2705100" y="5658811"/>
              <a:ext cx="6362700" cy="369332"/>
            </a:xfrm>
            <a:prstGeom prst="rect">
              <a:avLst/>
            </a:prstGeom>
            <a:noFill/>
          </p:spPr>
          <p:txBody>
            <a:bodyPr wrap="square" rtlCol="0">
              <a:spAutoFit/>
            </a:bodyPr>
            <a:lstStyle/>
            <a:p>
              <a:pPr algn="ctr"/>
              <a:r>
                <a:rPr lang="vi-VN" sz="1800" b="1" dirty="0"/>
                <a:t>Hình 26.1. Con đường trao đổi nước ở người</a:t>
              </a:r>
              <a:endParaRPr lang="en-US" sz="1800" b="1" dirty="0"/>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1000"/>
                                        <p:tgtEl>
                                          <p:spTgt spid="58"/>
                                        </p:tgtEl>
                                      </p:cBhvr>
                                    </p:animEffect>
                                    <p:anim calcmode="lin" valueType="num">
                                      <p:cBhvr>
                                        <p:cTn id="8" dur="1000" fill="hold"/>
                                        <p:tgtEl>
                                          <p:spTgt spid="58"/>
                                        </p:tgtEl>
                                        <p:attrNameLst>
                                          <p:attrName>ppt_x</p:attrName>
                                        </p:attrNameLst>
                                      </p:cBhvr>
                                      <p:tavLst>
                                        <p:tav tm="0">
                                          <p:val>
                                            <p:strVal val="#ppt_x"/>
                                          </p:val>
                                        </p:tav>
                                        <p:tav tm="100000">
                                          <p:val>
                                            <p:strVal val="#ppt_x"/>
                                          </p:val>
                                        </p:tav>
                                      </p:tavLst>
                                    </p:anim>
                                    <p:anim calcmode="lin" valueType="num">
                                      <p:cBhvr>
                                        <p:cTn id="9"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4" name="Picture 24"/>
          <p:cNvPicPr>
            <a:picLocks noChangeAspect="1"/>
          </p:cNvPicPr>
          <p:nvPr/>
        </p:nvPicPr>
        <p:blipFill>
          <a:blip r:embed="rId11"/>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2"/>
          <a:srcRect r="629" b="629"/>
          <a:stretch>
            <a:fillRect/>
          </a:stretch>
        </p:blipFill>
        <p:spPr>
          <a:xfrm>
            <a:off x="10833605" y="182404"/>
            <a:ext cx="1274297" cy="2073169"/>
          </a:xfrm>
          <a:prstGeom prst="rect">
            <a:avLst/>
          </a:prstGeom>
        </p:spPr>
      </p:pic>
      <p:grpSp>
        <p:nvGrpSpPr>
          <p:cNvPr id="58" name="Group 57"/>
          <p:cNvGrpSpPr/>
          <p:nvPr/>
        </p:nvGrpSpPr>
        <p:grpSpPr>
          <a:xfrm>
            <a:off x="2277101" y="897789"/>
            <a:ext cx="8190708" cy="1007212"/>
            <a:chOff x="2277101" y="897789"/>
            <a:chExt cx="8190708" cy="1007212"/>
          </a:xfrm>
        </p:grpSpPr>
        <p:grpSp>
          <p:nvGrpSpPr>
            <p:cNvPr id="26" name="Group 26"/>
            <p:cNvGrpSpPr>
              <a:grpSpLocks noChangeAspect="1"/>
            </p:cNvGrpSpPr>
            <p:nvPr/>
          </p:nvGrpSpPr>
          <p:grpSpPr>
            <a:xfrm>
              <a:off x="2277101" y="897789"/>
              <a:ext cx="1006950" cy="1007212"/>
              <a:chOff x="0" y="0"/>
              <a:chExt cx="2014424" cy="2014424"/>
            </a:xfrm>
          </p:grpSpPr>
          <p:sp>
            <p:nvSpPr>
              <p:cNvPr id="27" name="Freeform 27"/>
              <p:cNvSpPr/>
              <p:nvPr/>
            </p:nvSpPr>
            <p:spPr>
              <a:xfrm>
                <a:off x="0" y="0"/>
                <a:ext cx="2014474" cy="2014474"/>
              </a:xfrm>
              <a:custGeom>
                <a:avLst/>
                <a:gdLst/>
                <a:ahLst/>
                <a:cxnLst/>
                <a:rect l="l" t="t" r="r" b="b"/>
                <a:pathLst>
                  <a:path w="2014474" h="2014474">
                    <a:moveTo>
                      <a:pt x="0" y="1007237"/>
                    </a:moveTo>
                    <a:cubicBezTo>
                      <a:pt x="0" y="450977"/>
                      <a:pt x="450977" y="0"/>
                      <a:pt x="1007237" y="0"/>
                    </a:cubicBezTo>
                    <a:cubicBezTo>
                      <a:pt x="1563497" y="0"/>
                      <a:pt x="2014474" y="450977"/>
                      <a:pt x="2014474" y="1007237"/>
                    </a:cubicBezTo>
                    <a:cubicBezTo>
                      <a:pt x="2014474" y="1563497"/>
                      <a:pt x="1563497" y="2014474"/>
                      <a:pt x="1007237" y="2014474"/>
                    </a:cubicBezTo>
                    <a:cubicBezTo>
                      <a:pt x="450977" y="2014474"/>
                      <a:pt x="0" y="1563497"/>
                      <a:pt x="0" y="1007237"/>
                    </a:cubicBezTo>
                    <a:close/>
                  </a:path>
                </a:pathLst>
              </a:custGeom>
              <a:solidFill>
                <a:srgbClr val="4DA195"/>
              </a:solidFill>
            </p:spPr>
          </p:sp>
        </p:grpSp>
        <p:grpSp>
          <p:nvGrpSpPr>
            <p:cNvPr id="28" name="Group 28"/>
            <p:cNvGrpSpPr>
              <a:grpSpLocks noChangeAspect="1"/>
            </p:cNvGrpSpPr>
            <p:nvPr/>
          </p:nvGrpSpPr>
          <p:grpSpPr>
            <a:xfrm>
              <a:off x="2635805" y="1028742"/>
              <a:ext cx="388254" cy="780209"/>
              <a:chOff x="0" y="0"/>
              <a:chExt cx="776710" cy="1560418"/>
            </a:xfrm>
          </p:grpSpPr>
          <p:sp>
            <p:nvSpPr>
              <p:cNvPr id="29" name="Freeform 29"/>
              <p:cNvSpPr/>
              <p:nvPr/>
            </p:nvSpPr>
            <p:spPr>
              <a:xfrm>
                <a:off x="127" y="0"/>
                <a:ext cx="776605" cy="1560449"/>
              </a:xfrm>
              <a:custGeom>
                <a:avLst/>
                <a:gdLst/>
                <a:ahLst/>
                <a:cxnLst/>
                <a:rect l="l" t="t" r="r" b="b"/>
                <a:pathLst>
                  <a:path w="776605" h="1560449">
                    <a:moveTo>
                      <a:pt x="191135" y="1254887"/>
                    </a:moveTo>
                    <a:cubicBezTo>
                      <a:pt x="233172" y="1254887"/>
                      <a:pt x="268859" y="1269619"/>
                      <a:pt x="298450" y="1299210"/>
                    </a:cubicBezTo>
                    <a:cubicBezTo>
                      <a:pt x="328041" y="1328801"/>
                      <a:pt x="342773" y="1364488"/>
                      <a:pt x="342773" y="1406525"/>
                    </a:cubicBezTo>
                    <a:cubicBezTo>
                      <a:pt x="342773" y="1450086"/>
                      <a:pt x="328041" y="1486662"/>
                      <a:pt x="298450" y="1516126"/>
                    </a:cubicBezTo>
                    <a:cubicBezTo>
                      <a:pt x="268859" y="1545590"/>
                      <a:pt x="233172" y="1560449"/>
                      <a:pt x="191135" y="1560449"/>
                    </a:cubicBezTo>
                    <a:cubicBezTo>
                      <a:pt x="149098" y="1560449"/>
                      <a:pt x="113411" y="1545717"/>
                      <a:pt x="83820" y="1516126"/>
                    </a:cubicBezTo>
                    <a:cubicBezTo>
                      <a:pt x="54229" y="1486535"/>
                      <a:pt x="39497" y="1450086"/>
                      <a:pt x="39497" y="1406525"/>
                    </a:cubicBezTo>
                    <a:cubicBezTo>
                      <a:pt x="39497" y="1364488"/>
                      <a:pt x="54229" y="1328801"/>
                      <a:pt x="83820" y="1299210"/>
                    </a:cubicBezTo>
                    <a:cubicBezTo>
                      <a:pt x="113411" y="1269619"/>
                      <a:pt x="149098" y="1254887"/>
                      <a:pt x="191135" y="1254887"/>
                    </a:cubicBezTo>
                    <a:close/>
                    <a:moveTo>
                      <a:pt x="272796" y="0"/>
                    </a:moveTo>
                    <a:cubicBezTo>
                      <a:pt x="445389" y="0"/>
                      <a:pt x="572516" y="33782"/>
                      <a:pt x="654177" y="101473"/>
                    </a:cubicBezTo>
                    <a:cubicBezTo>
                      <a:pt x="735838" y="169164"/>
                      <a:pt x="776605" y="282956"/>
                      <a:pt x="776605" y="443230"/>
                    </a:cubicBezTo>
                    <a:cubicBezTo>
                      <a:pt x="776605" y="500761"/>
                      <a:pt x="770382" y="551307"/>
                      <a:pt x="757809" y="594868"/>
                    </a:cubicBezTo>
                    <a:cubicBezTo>
                      <a:pt x="745236" y="638429"/>
                      <a:pt x="726567" y="677291"/>
                      <a:pt x="701548" y="711454"/>
                    </a:cubicBezTo>
                    <a:cubicBezTo>
                      <a:pt x="676529" y="745617"/>
                      <a:pt x="645287" y="776351"/>
                      <a:pt x="607822" y="803529"/>
                    </a:cubicBezTo>
                    <a:cubicBezTo>
                      <a:pt x="570357" y="830707"/>
                      <a:pt x="527304" y="857504"/>
                      <a:pt x="478917" y="884047"/>
                    </a:cubicBezTo>
                    <a:cubicBezTo>
                      <a:pt x="419481" y="916686"/>
                      <a:pt x="375793" y="949325"/>
                      <a:pt x="347599" y="981964"/>
                    </a:cubicBezTo>
                    <a:cubicBezTo>
                      <a:pt x="319405" y="1014603"/>
                      <a:pt x="301498" y="1054227"/>
                      <a:pt x="293624" y="1100963"/>
                    </a:cubicBezTo>
                    <a:lnTo>
                      <a:pt x="88519" y="1100963"/>
                    </a:lnTo>
                    <a:cubicBezTo>
                      <a:pt x="68326" y="1010793"/>
                      <a:pt x="89281" y="930656"/>
                      <a:pt x="151511" y="860679"/>
                    </a:cubicBezTo>
                    <a:cubicBezTo>
                      <a:pt x="182626" y="826516"/>
                      <a:pt x="211709" y="798068"/>
                      <a:pt x="239014" y="775589"/>
                    </a:cubicBezTo>
                    <a:cubicBezTo>
                      <a:pt x="266319" y="753110"/>
                      <a:pt x="299212" y="729361"/>
                      <a:pt x="338201" y="704469"/>
                    </a:cubicBezTo>
                    <a:cubicBezTo>
                      <a:pt x="361569" y="688975"/>
                      <a:pt x="381762" y="675640"/>
                      <a:pt x="398907" y="664845"/>
                    </a:cubicBezTo>
                    <a:cubicBezTo>
                      <a:pt x="416052" y="654050"/>
                      <a:pt x="430784" y="643509"/>
                      <a:pt x="443230" y="633349"/>
                    </a:cubicBezTo>
                    <a:cubicBezTo>
                      <a:pt x="455676" y="623189"/>
                      <a:pt x="466598" y="612394"/>
                      <a:pt x="475869" y="600710"/>
                    </a:cubicBezTo>
                    <a:cubicBezTo>
                      <a:pt x="485140" y="589026"/>
                      <a:pt x="494538" y="574675"/>
                      <a:pt x="503809" y="557530"/>
                    </a:cubicBezTo>
                    <a:cubicBezTo>
                      <a:pt x="522478" y="524891"/>
                      <a:pt x="531749" y="486791"/>
                      <a:pt x="531749" y="443230"/>
                    </a:cubicBezTo>
                    <a:cubicBezTo>
                      <a:pt x="531749" y="360807"/>
                      <a:pt x="512318" y="304038"/>
                      <a:pt x="473456" y="272923"/>
                    </a:cubicBezTo>
                    <a:cubicBezTo>
                      <a:pt x="434594" y="241808"/>
                      <a:pt x="368554" y="226314"/>
                      <a:pt x="275209" y="226314"/>
                    </a:cubicBezTo>
                    <a:cubicBezTo>
                      <a:pt x="160147" y="226314"/>
                      <a:pt x="68453" y="244221"/>
                      <a:pt x="0" y="279908"/>
                    </a:cubicBezTo>
                    <a:lnTo>
                      <a:pt x="0" y="42037"/>
                    </a:lnTo>
                    <a:cubicBezTo>
                      <a:pt x="80772" y="13970"/>
                      <a:pt x="171704" y="0"/>
                      <a:pt x="272796" y="0"/>
                    </a:cubicBezTo>
                    <a:close/>
                  </a:path>
                </a:pathLst>
              </a:custGeom>
              <a:solidFill>
                <a:srgbClr val="FFFFFF"/>
              </a:solidFill>
            </p:spPr>
          </p:sp>
        </p:grpSp>
        <p:sp>
          <p:nvSpPr>
            <p:cNvPr id="30" name="TextBox 30"/>
            <p:cNvSpPr txBox="1"/>
            <p:nvPr/>
          </p:nvSpPr>
          <p:spPr>
            <a:xfrm>
              <a:off x="3385936" y="1028742"/>
              <a:ext cx="7081873" cy="849463"/>
            </a:xfrm>
            <a:prstGeom prst="rect">
              <a:avLst/>
            </a:prstGeom>
          </p:spPr>
          <p:txBody>
            <a:bodyPr wrap="square" lIns="0" tIns="0" rIns="0" bIns="0" rtlCol="0" anchor="t">
              <a:spAutoFit/>
            </a:bodyPr>
            <a:lstStyle/>
            <a:p>
              <a:pPr>
                <a:lnSpc>
                  <a:spcPct val="120000"/>
                </a:lnSpc>
              </a:pPr>
              <a:r>
                <a:rPr lang="en-US" sz="2300" b="1" spc="21">
                  <a:solidFill>
                    <a:srgbClr val="000000"/>
                  </a:solidFill>
                  <a:latin typeface="Arial" pitchFamily="34" charset="0"/>
                </a:rPr>
                <a:t>Quan sát hình, mô tả con đường trao đổi nước ở người.</a:t>
              </a:r>
            </a:p>
          </p:txBody>
        </p:sp>
      </p:grpSp>
      <p:grpSp>
        <p:nvGrpSpPr>
          <p:cNvPr id="41" name="Group 40"/>
          <p:cNvGrpSpPr/>
          <p:nvPr/>
        </p:nvGrpSpPr>
        <p:grpSpPr>
          <a:xfrm>
            <a:off x="2341047" y="2235729"/>
            <a:ext cx="8126760" cy="3276600"/>
            <a:chOff x="6856214" y="2667000"/>
            <a:chExt cx="4799350" cy="3276600"/>
          </a:xfrm>
        </p:grpSpPr>
        <p:grpSp>
          <p:nvGrpSpPr>
            <p:cNvPr id="42" name="Group 12"/>
            <p:cNvGrpSpPr/>
            <p:nvPr/>
          </p:nvGrpSpPr>
          <p:grpSpPr>
            <a:xfrm>
              <a:off x="6856214" y="2667000"/>
              <a:ext cx="2021523" cy="540830"/>
              <a:chOff x="0" y="0"/>
              <a:chExt cx="4044099" cy="1081660"/>
            </a:xfrm>
          </p:grpSpPr>
          <p:sp>
            <p:nvSpPr>
              <p:cNvPr id="48"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59"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43" name="AutoShape 15"/>
            <p:cNvSpPr/>
            <p:nvPr/>
          </p:nvSpPr>
          <p:spPr>
            <a:xfrm rot="28120" flipV="1">
              <a:off x="6856294" y="3144056"/>
              <a:ext cx="4799189" cy="66475"/>
            </a:xfrm>
            <a:prstGeom prst="line">
              <a:avLst/>
            </a:prstGeom>
            <a:ln w="19050" cap="rnd">
              <a:solidFill>
                <a:srgbClr val="000000"/>
              </a:solidFill>
              <a:prstDash val="solid"/>
              <a:headEnd type="none" w="sm" len="sm"/>
              <a:tailEnd type="none" w="sm" len="sm"/>
            </a:ln>
          </p:spPr>
        </p:sp>
        <p:grpSp>
          <p:nvGrpSpPr>
            <p:cNvPr id="44" name="Group 16"/>
            <p:cNvGrpSpPr/>
            <p:nvPr/>
          </p:nvGrpSpPr>
          <p:grpSpPr>
            <a:xfrm>
              <a:off x="6856214" y="3207831"/>
              <a:ext cx="4799350" cy="2735769"/>
              <a:chOff x="0" y="0"/>
              <a:chExt cx="1896533" cy="1267025"/>
            </a:xfrm>
          </p:grpSpPr>
          <p:sp>
            <p:nvSpPr>
              <p:cNvPr id="46" name="Freeform 17"/>
              <p:cNvSpPr/>
              <p:nvPr/>
            </p:nvSpPr>
            <p:spPr>
              <a:xfrm>
                <a:off x="0" y="0"/>
                <a:ext cx="1896533" cy="1267025"/>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47"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45" name="TextBox 19"/>
            <p:cNvSpPr txBox="1"/>
            <p:nvPr/>
          </p:nvSpPr>
          <p:spPr>
            <a:xfrm>
              <a:off x="7008574" y="3249760"/>
              <a:ext cx="4494629" cy="2509341"/>
            </a:xfrm>
            <a:prstGeom prst="rect">
              <a:avLst/>
            </a:prstGeom>
          </p:spPr>
          <p:txBody>
            <a:bodyPr lIns="0" tIns="0" rIns="0" bIns="0" rtlCol="0" anchor="t">
              <a:spAutoFit/>
            </a:bodyPr>
            <a:lstStyle/>
            <a:p>
              <a:pPr algn="just">
                <a:lnSpc>
                  <a:spcPct val="120000"/>
                </a:lnSpc>
              </a:pPr>
              <a:r>
                <a:rPr lang="vi-VN" sz="2300" b="1" spc="34">
                  <a:solidFill>
                    <a:srgbClr val="000000"/>
                  </a:solidFill>
                  <a:latin typeface="Arial" pitchFamily="34" charset="0"/>
                </a:rPr>
                <a:t>Con đường trao đổi nước ở người :</a:t>
              </a:r>
            </a:p>
            <a:p>
              <a:pPr algn="just">
                <a:lnSpc>
                  <a:spcPct val="120000"/>
                </a:lnSpc>
              </a:pPr>
              <a:r>
                <a:rPr lang="vi-VN" sz="2300" b="1" spc="34">
                  <a:solidFill>
                    <a:srgbClr val="000000"/>
                  </a:solidFill>
                  <a:latin typeface="Arial" pitchFamily="34" charset="0"/>
                </a:rPr>
                <a:t>- Lượng nước có trong thức ăn, nước uống sẽ được đưa vào cơ thể</a:t>
              </a:r>
            </a:p>
            <a:p>
              <a:pPr algn="just">
                <a:lnSpc>
                  <a:spcPct val="120000"/>
                </a:lnSpc>
              </a:pPr>
              <a:r>
                <a:rPr lang="vi-VN" sz="2300" b="1" spc="34">
                  <a:solidFill>
                    <a:srgbClr val="000000"/>
                  </a:solidFill>
                  <a:latin typeface="Arial" pitchFamily="34" charset="0"/>
                </a:rPr>
                <a:t>- Sau đó một lượng nước sẽ được thải ra ngoài thông qua : hơi thở, bốc hơi qua da, mồ hôi, nước tiểu, nước trong phân.</a:t>
              </a:r>
              <a:endParaRPr lang="en-US" sz="2300" b="1" spc="34">
                <a:solidFill>
                  <a:srgbClr val="000000"/>
                </a:solidFill>
                <a:latin typeface="Arial" pitchFamily="34" charset="0"/>
              </a:endParaRPr>
            </a:p>
          </p:txBody>
        </p:sp>
      </p:grpSp>
    </p:spTree>
    <p:extLst>
      <p:ext uri="{BB962C8B-B14F-4D97-AF65-F5344CB8AC3E}">
        <p14:creationId xmlns:p14="http://schemas.microsoft.com/office/powerpoint/2010/main" val="25948965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1000"/>
                                        <p:tgtEl>
                                          <p:spTgt spid="58"/>
                                        </p:tgtEl>
                                      </p:cBhvr>
                                    </p:animEffect>
                                    <p:anim calcmode="lin" valueType="num">
                                      <p:cBhvr>
                                        <p:cTn id="8" dur="1000" fill="hold"/>
                                        <p:tgtEl>
                                          <p:spTgt spid="58"/>
                                        </p:tgtEl>
                                        <p:attrNameLst>
                                          <p:attrName>ppt_x</p:attrName>
                                        </p:attrNameLst>
                                      </p:cBhvr>
                                      <p:tavLst>
                                        <p:tav tm="0">
                                          <p:val>
                                            <p:strVal val="#ppt_x"/>
                                          </p:val>
                                        </p:tav>
                                        <p:tav tm="100000">
                                          <p:val>
                                            <p:strVal val="#ppt_x"/>
                                          </p:val>
                                        </p:tav>
                                      </p:tavLst>
                                    </p:anim>
                                    <p:anim calcmode="lin" valueType="num">
                                      <p:cBhvr>
                                        <p:cTn id="9"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fade">
                                      <p:cBhvr>
                                        <p:cTn id="14" dur="1000"/>
                                        <p:tgtEl>
                                          <p:spTgt spid="41"/>
                                        </p:tgtEl>
                                      </p:cBhvr>
                                    </p:animEffect>
                                    <p:anim calcmode="lin" valueType="num">
                                      <p:cBhvr>
                                        <p:cTn id="15" dur="1000" fill="hold"/>
                                        <p:tgtEl>
                                          <p:spTgt spid="41"/>
                                        </p:tgtEl>
                                        <p:attrNameLst>
                                          <p:attrName>ppt_x</p:attrName>
                                        </p:attrNameLst>
                                      </p:cBhvr>
                                      <p:tavLst>
                                        <p:tav tm="0">
                                          <p:val>
                                            <p:strVal val="#ppt_x"/>
                                          </p:val>
                                        </p:tav>
                                        <p:tav tm="100000">
                                          <p:val>
                                            <p:strVal val="#ppt_x"/>
                                          </p:val>
                                        </p:tav>
                                      </p:tavLst>
                                    </p:anim>
                                    <p:anim calcmode="lin" valueType="num">
                                      <p:cBhvr>
                                        <p:cTn id="16"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r="3700" b="79"/>
          <a:stretch>
            <a:fillRect/>
          </a:stretch>
        </p:blipFill>
        <p:spPr>
          <a:xfrm>
            <a:off x="1" y="0"/>
            <a:ext cx="8227457" cy="6858000"/>
          </a:xfrm>
          <a:prstGeom prst="rect">
            <a:avLst/>
          </a:prstGeom>
        </p:spPr>
      </p:pic>
      <p:grpSp>
        <p:nvGrpSpPr>
          <p:cNvPr id="7" name="Group 6"/>
          <p:cNvGrpSpPr/>
          <p:nvPr/>
        </p:nvGrpSpPr>
        <p:grpSpPr>
          <a:xfrm>
            <a:off x="8276536" y="310871"/>
            <a:ext cx="3683748" cy="1235146"/>
            <a:chOff x="8276536" y="310871"/>
            <a:chExt cx="3683748" cy="1235146"/>
          </a:xfrm>
        </p:grpSpPr>
        <p:sp>
          <p:nvSpPr>
            <p:cNvPr id="3" name="TextBox 3"/>
            <p:cNvSpPr txBox="1"/>
            <p:nvPr/>
          </p:nvSpPr>
          <p:spPr>
            <a:xfrm>
              <a:off x="9370159" y="310871"/>
              <a:ext cx="2590125" cy="1235146"/>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Ở người, ra mồ hôi có ý nghĩa gì với cơ thể?</a:t>
              </a:r>
            </a:p>
          </p:txBody>
        </p:sp>
        <p:grpSp>
          <p:nvGrpSpPr>
            <p:cNvPr id="4" name="Group 4"/>
            <p:cNvGrpSpPr>
              <a:grpSpLocks noChangeAspect="1"/>
            </p:cNvGrpSpPr>
            <p:nvPr/>
          </p:nvGrpSpPr>
          <p:grpSpPr>
            <a:xfrm>
              <a:off x="8276536" y="371802"/>
              <a:ext cx="989762" cy="990020"/>
              <a:chOff x="0" y="0"/>
              <a:chExt cx="1980040" cy="1980040"/>
            </a:xfrm>
          </p:grpSpPr>
          <p:sp>
            <p:nvSpPr>
              <p:cNvPr id="5" name="Freeform 5"/>
              <p:cNvSpPr/>
              <p:nvPr/>
            </p:nvSpPr>
            <p:spPr>
              <a:xfrm>
                <a:off x="0" y="0"/>
                <a:ext cx="1979930" cy="1979930"/>
              </a:xfrm>
              <a:custGeom>
                <a:avLst/>
                <a:gdLst/>
                <a:ahLst/>
                <a:cxnLst/>
                <a:rect l="l" t="t" r="r" b="b"/>
                <a:pathLst>
                  <a:path w="1979930" h="1979930">
                    <a:moveTo>
                      <a:pt x="0" y="989965"/>
                    </a:moveTo>
                    <a:cubicBezTo>
                      <a:pt x="0" y="443230"/>
                      <a:pt x="443230" y="0"/>
                      <a:pt x="989965" y="0"/>
                    </a:cubicBezTo>
                    <a:cubicBezTo>
                      <a:pt x="1536700" y="0"/>
                      <a:pt x="1979930" y="443230"/>
                      <a:pt x="1979930" y="989965"/>
                    </a:cubicBezTo>
                    <a:cubicBezTo>
                      <a:pt x="1979930" y="1536700"/>
                      <a:pt x="1536700" y="1979930"/>
                      <a:pt x="989965" y="1979930"/>
                    </a:cubicBezTo>
                    <a:cubicBezTo>
                      <a:pt x="443230" y="1979930"/>
                      <a:pt x="0" y="1536827"/>
                      <a:pt x="0" y="989965"/>
                    </a:cubicBezTo>
                    <a:close/>
                  </a:path>
                </a:pathLst>
              </a:custGeom>
              <a:solidFill>
                <a:srgbClr val="4DA195"/>
              </a:solidFill>
            </p:spPr>
          </p:sp>
        </p:grpSp>
        <p:pic>
          <p:nvPicPr>
            <p:cNvPr id="6" name="Picture 6"/>
            <p:cNvPicPr>
              <a:picLocks noChangeAspect="1"/>
            </p:cNvPicPr>
            <p:nvPr/>
          </p:nvPicPr>
          <p:blipFill>
            <a:blip r:embed="rId3"/>
            <a:srcRect r="1051" b="1051"/>
            <a:stretch>
              <a:fillRect/>
            </a:stretch>
          </p:blipFill>
          <p:spPr>
            <a:xfrm>
              <a:off x="8316002" y="411278"/>
              <a:ext cx="910829" cy="911067"/>
            </a:xfrm>
            <a:prstGeom prst="rect">
              <a:avLst/>
            </a:prstGeom>
          </p:spPr>
        </p:pic>
      </p:grpSp>
      <p:grpSp>
        <p:nvGrpSpPr>
          <p:cNvPr id="8" name="Group 7"/>
          <p:cNvGrpSpPr/>
          <p:nvPr/>
        </p:nvGrpSpPr>
        <p:grpSpPr>
          <a:xfrm>
            <a:off x="8316001" y="1676400"/>
            <a:ext cx="3607437" cy="3276600"/>
            <a:chOff x="6846437" y="2667000"/>
            <a:chExt cx="4809127" cy="3276600"/>
          </a:xfrm>
        </p:grpSpPr>
        <p:grpSp>
          <p:nvGrpSpPr>
            <p:cNvPr id="9" name="Group 12"/>
            <p:cNvGrpSpPr/>
            <p:nvPr/>
          </p:nvGrpSpPr>
          <p:grpSpPr>
            <a:xfrm>
              <a:off x="6856214" y="2667000"/>
              <a:ext cx="2021523" cy="540830"/>
              <a:chOff x="0" y="0"/>
              <a:chExt cx="4044099" cy="1081660"/>
            </a:xfrm>
          </p:grpSpPr>
          <p:sp>
            <p:nvSpPr>
              <p:cNvPr id="15"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16"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10" name="AutoShape 15"/>
            <p:cNvSpPr/>
            <p:nvPr/>
          </p:nvSpPr>
          <p:spPr>
            <a:xfrm rot="28120">
              <a:off x="6846437" y="3201480"/>
              <a:ext cx="3492427" cy="0"/>
            </a:xfrm>
            <a:prstGeom prst="line">
              <a:avLst/>
            </a:prstGeom>
            <a:ln w="19050" cap="rnd">
              <a:solidFill>
                <a:srgbClr val="000000"/>
              </a:solidFill>
              <a:prstDash val="solid"/>
              <a:headEnd type="none" w="sm" len="sm"/>
              <a:tailEnd type="none" w="sm" len="sm"/>
            </a:ln>
          </p:spPr>
        </p:sp>
        <p:grpSp>
          <p:nvGrpSpPr>
            <p:cNvPr id="11" name="Group 16"/>
            <p:cNvGrpSpPr/>
            <p:nvPr/>
          </p:nvGrpSpPr>
          <p:grpSpPr>
            <a:xfrm>
              <a:off x="6856214" y="3207831"/>
              <a:ext cx="4799350" cy="2735769"/>
              <a:chOff x="0" y="0"/>
              <a:chExt cx="1896533" cy="1267025"/>
            </a:xfrm>
          </p:grpSpPr>
          <p:sp>
            <p:nvSpPr>
              <p:cNvPr id="13" name="Freeform 17"/>
              <p:cNvSpPr/>
              <p:nvPr/>
            </p:nvSpPr>
            <p:spPr>
              <a:xfrm>
                <a:off x="0" y="0"/>
                <a:ext cx="1896533" cy="1267025"/>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14"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12" name="TextBox 19"/>
            <p:cNvSpPr txBox="1"/>
            <p:nvPr/>
          </p:nvSpPr>
          <p:spPr>
            <a:xfrm>
              <a:off x="7008574" y="3249760"/>
              <a:ext cx="4494629" cy="2509341"/>
            </a:xfrm>
            <a:prstGeom prst="rect">
              <a:avLst/>
            </a:prstGeom>
          </p:spPr>
          <p:txBody>
            <a:bodyPr lIns="0" tIns="0" rIns="0" bIns="0" rtlCol="0" anchor="t">
              <a:spAutoFit/>
            </a:bodyPr>
            <a:lstStyle/>
            <a:p>
              <a:pPr algn="just">
                <a:lnSpc>
                  <a:spcPct val="120000"/>
                </a:lnSpc>
              </a:pPr>
              <a:r>
                <a:rPr lang="vi-VN" sz="2300" b="1" spc="34">
                  <a:solidFill>
                    <a:srgbClr val="000000"/>
                  </a:solidFill>
                  <a:latin typeface="Arial" pitchFamily="34" charset="0"/>
                </a:rPr>
                <a:t>Ở người, ra mồ hôi là một hiện tượng sinh lý bình thường của cơ thể, giúp cân bằng nhiệt độ và loại bỏ độc tố ra khỏi cơ thể.</a:t>
              </a:r>
              <a:endParaRPr lang="en-US" sz="2300" b="1" spc="34">
                <a:solidFill>
                  <a:srgbClr val="000000"/>
                </a:solidFill>
                <a:latin typeface="Arial" pitchFamily="34"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pic>
        <p:nvPicPr>
          <p:cNvPr id="5" name="Picture 5"/>
          <p:cNvPicPr>
            <a:picLocks noChangeAspect="1"/>
          </p:cNvPicPr>
          <p:nvPr/>
        </p:nvPicPr>
        <p:blipFill>
          <a:blip r:embed="rId2"/>
          <a:srcRect l="9328" r="9328"/>
          <a:stretch>
            <a:fillRect/>
          </a:stretch>
        </p:blipFill>
        <p:spPr>
          <a:xfrm>
            <a:off x="685621" y="1740956"/>
            <a:ext cx="5408791" cy="4431244"/>
          </a:xfrm>
          <a:prstGeom prst="rect">
            <a:avLst/>
          </a:prstGeom>
        </p:spPr>
      </p:pic>
      <p:pic>
        <p:nvPicPr>
          <p:cNvPr id="10" name="Picture 10"/>
          <p:cNvPicPr>
            <a:picLocks noChangeAspect="1"/>
          </p:cNvPicPr>
          <p:nvPr/>
        </p:nvPicPr>
        <p:blipFill>
          <a:blip r:embed="rId3"/>
          <a:srcRect r="407" b="407"/>
          <a:stretch>
            <a:fillRect/>
          </a:stretch>
        </p:blipFill>
        <p:spPr>
          <a:xfrm rot="-9900000">
            <a:off x="11520987" y="-472474"/>
            <a:ext cx="2497367" cy="2953476"/>
          </a:xfrm>
          <a:prstGeom prst="rect">
            <a:avLst/>
          </a:prstGeom>
        </p:spPr>
      </p:pic>
      <p:pic>
        <p:nvPicPr>
          <p:cNvPr id="11" name="Picture 11"/>
          <p:cNvPicPr>
            <a:picLocks noChangeAspect="1"/>
          </p:cNvPicPr>
          <p:nvPr/>
        </p:nvPicPr>
        <p:blipFill>
          <a:blip r:embed="rId4"/>
          <a:srcRect r="290" b="290"/>
          <a:stretch>
            <a:fillRect/>
          </a:stretch>
        </p:blipFill>
        <p:spPr>
          <a:xfrm rot="-9900000">
            <a:off x="10439157" y="-1407650"/>
            <a:ext cx="2753507" cy="2824246"/>
          </a:xfrm>
          <a:prstGeom prst="rect">
            <a:avLst/>
          </a:prstGeom>
        </p:spPr>
      </p:pic>
      <p:grpSp>
        <p:nvGrpSpPr>
          <p:cNvPr id="15" name="Group 15"/>
          <p:cNvGrpSpPr>
            <a:grpSpLocks noChangeAspect="1"/>
          </p:cNvGrpSpPr>
          <p:nvPr/>
        </p:nvGrpSpPr>
        <p:grpSpPr>
          <a:xfrm>
            <a:off x="-3892560" y="-1031094"/>
            <a:ext cx="6926761" cy="5544100"/>
            <a:chOff x="0" y="0"/>
            <a:chExt cx="13857130" cy="11088200"/>
          </a:xfrm>
        </p:grpSpPr>
        <p:sp>
          <p:nvSpPr>
            <p:cNvPr id="16" name="Freeform 16"/>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7" name="Picture 17"/>
          <p:cNvPicPr>
            <a:picLocks noChangeAspect="1"/>
          </p:cNvPicPr>
          <p:nvPr/>
        </p:nvPicPr>
        <p:blipFill>
          <a:blip r:embed="rId5"/>
          <a:srcRect r="532" b="532"/>
          <a:stretch>
            <a:fillRect/>
          </a:stretch>
        </p:blipFill>
        <p:spPr>
          <a:xfrm rot="5400000">
            <a:off x="264982" y="-1321359"/>
            <a:ext cx="1850636" cy="3369392"/>
          </a:xfrm>
          <a:prstGeom prst="rect">
            <a:avLst/>
          </a:prstGeom>
        </p:spPr>
      </p:pic>
      <p:pic>
        <p:nvPicPr>
          <p:cNvPr id="18" name="Picture 18"/>
          <p:cNvPicPr>
            <a:picLocks noChangeAspect="1"/>
          </p:cNvPicPr>
          <p:nvPr/>
        </p:nvPicPr>
        <p:blipFill>
          <a:blip r:embed="rId6"/>
          <a:srcRect r="383" b="383"/>
          <a:stretch>
            <a:fillRect/>
          </a:stretch>
        </p:blipFill>
        <p:spPr>
          <a:xfrm rot="7354647">
            <a:off x="-459282" y="-670320"/>
            <a:ext cx="2074818" cy="3203387"/>
          </a:xfrm>
          <a:prstGeom prst="rect">
            <a:avLst/>
          </a:prstGeom>
        </p:spPr>
      </p:pic>
      <p:pic>
        <p:nvPicPr>
          <p:cNvPr id="25" name="Picture 25"/>
          <p:cNvPicPr>
            <a:picLocks noChangeAspect="1"/>
          </p:cNvPicPr>
          <p:nvPr/>
        </p:nvPicPr>
        <p:blipFill>
          <a:blip r:embed="rId7"/>
          <a:srcRect r="720" b="720"/>
          <a:stretch>
            <a:fillRect/>
          </a:stretch>
        </p:blipFill>
        <p:spPr>
          <a:xfrm>
            <a:off x="-1819" y="25587"/>
            <a:ext cx="1304637" cy="2811053"/>
          </a:xfrm>
          <a:prstGeom prst="rect">
            <a:avLst/>
          </a:prstGeom>
        </p:spPr>
      </p:pic>
      <p:grpSp>
        <p:nvGrpSpPr>
          <p:cNvPr id="27" name="Group 27"/>
          <p:cNvGrpSpPr/>
          <p:nvPr/>
        </p:nvGrpSpPr>
        <p:grpSpPr>
          <a:xfrm>
            <a:off x="2987664" y="232980"/>
            <a:ext cx="6847040" cy="1263614"/>
            <a:chOff x="0" y="0"/>
            <a:chExt cx="13697648" cy="2527229"/>
          </a:xfrm>
        </p:grpSpPr>
        <p:grpSp>
          <p:nvGrpSpPr>
            <p:cNvPr id="28" name="Group 28"/>
            <p:cNvGrpSpPr>
              <a:grpSpLocks noChangeAspect="1"/>
            </p:cNvGrpSpPr>
            <p:nvPr/>
          </p:nvGrpSpPr>
          <p:grpSpPr>
            <a:xfrm>
              <a:off x="0" y="0"/>
              <a:ext cx="2517226" cy="2517226"/>
              <a:chOff x="0" y="0"/>
              <a:chExt cx="2517226" cy="2517226"/>
            </a:xfrm>
          </p:grpSpPr>
          <p:sp>
            <p:nvSpPr>
              <p:cNvPr id="29" name="Freeform 29"/>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pic>
          <p:nvPicPr>
            <p:cNvPr id="30" name="Picture 30"/>
            <p:cNvPicPr>
              <a:picLocks noChangeAspect="1"/>
            </p:cNvPicPr>
            <p:nvPr/>
          </p:nvPicPr>
          <p:blipFill>
            <a:blip r:embed="rId8"/>
            <a:srcRect r="327" b="327"/>
            <a:stretch>
              <a:fillRect/>
            </a:stretch>
          </p:blipFill>
          <p:spPr>
            <a:xfrm>
              <a:off x="100372" y="100372"/>
              <a:ext cx="2316480" cy="2316480"/>
            </a:xfrm>
            <a:prstGeom prst="rect">
              <a:avLst/>
            </a:prstGeom>
          </p:spPr>
        </p:pic>
        <p:sp>
          <p:nvSpPr>
            <p:cNvPr id="31" name="TextBox 31"/>
            <p:cNvSpPr txBox="1"/>
            <p:nvPr/>
          </p:nvSpPr>
          <p:spPr>
            <a:xfrm>
              <a:off x="3211210" y="56936"/>
              <a:ext cx="10486438" cy="2470293"/>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Vì sao chúng ta cần uống nhiều nước hơn khi trời nóng hoặc khi vận động mạnh?</a:t>
              </a:r>
            </a:p>
          </p:txBody>
        </p:sp>
      </p:grpSp>
      <p:grpSp>
        <p:nvGrpSpPr>
          <p:cNvPr id="33" name="Group 32"/>
          <p:cNvGrpSpPr/>
          <p:nvPr/>
        </p:nvGrpSpPr>
        <p:grpSpPr>
          <a:xfrm>
            <a:off x="6232322" y="1524000"/>
            <a:ext cx="4815090" cy="4912834"/>
            <a:chOff x="6846437" y="2667000"/>
            <a:chExt cx="4809127" cy="4912834"/>
          </a:xfrm>
        </p:grpSpPr>
        <p:grpSp>
          <p:nvGrpSpPr>
            <p:cNvPr id="34" name="Group 12"/>
            <p:cNvGrpSpPr/>
            <p:nvPr/>
          </p:nvGrpSpPr>
          <p:grpSpPr>
            <a:xfrm>
              <a:off x="6856214" y="2667000"/>
              <a:ext cx="2021523" cy="540830"/>
              <a:chOff x="0" y="0"/>
              <a:chExt cx="4044099" cy="1081660"/>
            </a:xfrm>
          </p:grpSpPr>
          <p:sp>
            <p:nvSpPr>
              <p:cNvPr id="40"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1"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5" name="AutoShape 15"/>
            <p:cNvSpPr/>
            <p:nvPr/>
          </p:nvSpPr>
          <p:spPr>
            <a:xfrm rot="28120">
              <a:off x="6846437" y="3201480"/>
              <a:ext cx="3492427" cy="0"/>
            </a:xfrm>
            <a:prstGeom prst="line">
              <a:avLst/>
            </a:prstGeom>
            <a:ln w="19050" cap="rnd">
              <a:solidFill>
                <a:srgbClr val="000000"/>
              </a:solidFill>
              <a:prstDash val="solid"/>
              <a:headEnd type="none" w="sm" len="sm"/>
              <a:tailEnd type="none" w="sm" len="sm"/>
            </a:ln>
          </p:spPr>
        </p:sp>
        <p:grpSp>
          <p:nvGrpSpPr>
            <p:cNvPr id="36" name="Group 16"/>
            <p:cNvGrpSpPr/>
            <p:nvPr/>
          </p:nvGrpSpPr>
          <p:grpSpPr>
            <a:xfrm>
              <a:off x="6856214" y="3207831"/>
              <a:ext cx="4799350" cy="4372003"/>
              <a:chOff x="0" y="0"/>
              <a:chExt cx="1896533" cy="2024819"/>
            </a:xfrm>
          </p:grpSpPr>
          <p:sp>
            <p:nvSpPr>
              <p:cNvPr id="38" name="Freeform 17"/>
              <p:cNvSpPr/>
              <p:nvPr/>
            </p:nvSpPr>
            <p:spPr>
              <a:xfrm>
                <a:off x="0" y="0"/>
                <a:ext cx="1896533" cy="2024819"/>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9"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7" name="TextBox 19"/>
            <p:cNvSpPr txBox="1"/>
            <p:nvPr/>
          </p:nvSpPr>
          <p:spPr>
            <a:xfrm>
              <a:off x="7008574" y="3249760"/>
              <a:ext cx="4494629" cy="4208268"/>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V</a:t>
              </a:r>
              <a:r>
                <a:rPr lang="vi-VN" sz="2300" b="1" spc="34">
                  <a:solidFill>
                    <a:srgbClr val="000000"/>
                  </a:solidFill>
                  <a:latin typeface="Arial" pitchFamily="34" charset="0"/>
                </a:rPr>
                <a:t>ì : vào những ngày trời nóng hoặc khi vận động mạnh, cơ thể dễ bị mất nước kèm theo mất điện giải do cơ thể chúng ta thường tiết ra nhiều mồ hôi hơn để giải nhiệt. Vậy nên ta cần uống nhiều nước hơn để đảm bảo đủ nước cho hoạt động của các cơ quan trong cơ thể.</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1000"/>
                                        <p:tgtEl>
                                          <p:spTgt spid="33"/>
                                        </p:tgtEl>
                                      </p:cBhvr>
                                    </p:animEffect>
                                    <p:anim calcmode="lin" valueType="num">
                                      <p:cBhvr>
                                        <p:cTn id="22" dur="1000" fill="hold"/>
                                        <p:tgtEl>
                                          <p:spTgt spid="33"/>
                                        </p:tgtEl>
                                        <p:attrNameLst>
                                          <p:attrName>ppt_x</p:attrName>
                                        </p:attrNameLst>
                                      </p:cBhvr>
                                      <p:tavLst>
                                        <p:tav tm="0">
                                          <p:val>
                                            <p:strVal val="#ppt_x"/>
                                          </p:val>
                                        </p:tav>
                                        <p:tav tm="100000">
                                          <p:val>
                                            <p:strVal val="#ppt_x"/>
                                          </p:val>
                                        </p:tav>
                                      </p:tavLst>
                                    </p:anim>
                                    <p:anim calcmode="lin" valueType="num">
                                      <p:cBhvr>
                                        <p:cTn id="2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pic>
        <p:nvPicPr>
          <p:cNvPr id="5" name="Picture 5"/>
          <p:cNvPicPr>
            <a:picLocks noChangeAspect="1"/>
          </p:cNvPicPr>
          <p:nvPr/>
        </p:nvPicPr>
        <p:blipFill>
          <a:blip r:embed="rId2"/>
          <a:srcRect l="6553" r="6553"/>
          <a:stretch>
            <a:fillRect/>
          </a:stretch>
        </p:blipFill>
        <p:spPr>
          <a:xfrm>
            <a:off x="685622" y="2525823"/>
            <a:ext cx="5261865" cy="4043131"/>
          </a:xfrm>
          <a:prstGeom prst="rect">
            <a:avLst/>
          </a:prstGeom>
        </p:spPr>
      </p:pic>
      <p:pic>
        <p:nvPicPr>
          <p:cNvPr id="6" name="Picture 6"/>
          <p:cNvPicPr>
            <a:picLocks noChangeAspect="1"/>
          </p:cNvPicPr>
          <p:nvPr/>
        </p:nvPicPr>
        <p:blipFill>
          <a:blip r:embed="rId3"/>
          <a:srcRect l="4886" r="4886"/>
          <a:stretch>
            <a:fillRect/>
          </a:stretch>
        </p:blipFill>
        <p:spPr>
          <a:xfrm>
            <a:off x="5998274" y="2525823"/>
            <a:ext cx="5504930" cy="4043131"/>
          </a:xfrm>
          <a:prstGeom prst="rect">
            <a:avLst/>
          </a:prstGeom>
        </p:spPr>
      </p:pic>
      <p:pic>
        <p:nvPicPr>
          <p:cNvPr id="11" name="Picture 11"/>
          <p:cNvPicPr>
            <a:picLocks noChangeAspect="1"/>
          </p:cNvPicPr>
          <p:nvPr/>
        </p:nvPicPr>
        <p:blipFill>
          <a:blip r:embed="rId4"/>
          <a:srcRect r="407" b="407"/>
          <a:stretch>
            <a:fillRect/>
          </a:stretch>
        </p:blipFill>
        <p:spPr>
          <a:xfrm rot="-9900000">
            <a:off x="11520987" y="-472474"/>
            <a:ext cx="2497367" cy="2953476"/>
          </a:xfrm>
          <a:prstGeom prst="rect">
            <a:avLst/>
          </a:prstGeom>
        </p:spPr>
      </p:pic>
      <p:pic>
        <p:nvPicPr>
          <p:cNvPr id="12" name="Picture 12"/>
          <p:cNvPicPr>
            <a:picLocks noChangeAspect="1"/>
          </p:cNvPicPr>
          <p:nvPr/>
        </p:nvPicPr>
        <p:blipFill>
          <a:blip r:embed="rId5"/>
          <a:srcRect r="290" b="290"/>
          <a:stretch>
            <a:fillRect/>
          </a:stretch>
        </p:blipFill>
        <p:spPr>
          <a:xfrm rot="-9900000">
            <a:off x="10439157" y="-1407650"/>
            <a:ext cx="2753507" cy="2824246"/>
          </a:xfrm>
          <a:prstGeom prst="rect">
            <a:avLst/>
          </a:prstGeom>
        </p:spPr>
      </p:pic>
      <p:grpSp>
        <p:nvGrpSpPr>
          <p:cNvPr id="16" name="Group 16"/>
          <p:cNvGrpSpPr>
            <a:grpSpLocks noChangeAspect="1"/>
          </p:cNvGrpSpPr>
          <p:nvPr/>
        </p:nvGrpSpPr>
        <p:grpSpPr>
          <a:xfrm>
            <a:off x="-3892560" y="-1031094"/>
            <a:ext cx="6926761" cy="5544100"/>
            <a:chOff x="0" y="0"/>
            <a:chExt cx="13857130" cy="11088200"/>
          </a:xfrm>
        </p:grpSpPr>
        <p:sp>
          <p:nvSpPr>
            <p:cNvPr id="17" name="Freeform 17"/>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8" name="Picture 18"/>
          <p:cNvPicPr>
            <a:picLocks noChangeAspect="1"/>
          </p:cNvPicPr>
          <p:nvPr/>
        </p:nvPicPr>
        <p:blipFill>
          <a:blip r:embed="rId6"/>
          <a:srcRect r="532" b="532"/>
          <a:stretch>
            <a:fillRect/>
          </a:stretch>
        </p:blipFill>
        <p:spPr>
          <a:xfrm rot="5400000">
            <a:off x="264982" y="-1321359"/>
            <a:ext cx="1850636" cy="3369392"/>
          </a:xfrm>
          <a:prstGeom prst="rect">
            <a:avLst/>
          </a:prstGeom>
        </p:spPr>
      </p:pic>
      <p:pic>
        <p:nvPicPr>
          <p:cNvPr id="19" name="Picture 19"/>
          <p:cNvPicPr>
            <a:picLocks noChangeAspect="1"/>
          </p:cNvPicPr>
          <p:nvPr/>
        </p:nvPicPr>
        <p:blipFill>
          <a:blip r:embed="rId7"/>
          <a:srcRect r="383" b="383"/>
          <a:stretch>
            <a:fillRect/>
          </a:stretch>
        </p:blipFill>
        <p:spPr>
          <a:xfrm rot="7354647">
            <a:off x="-459282" y="-670320"/>
            <a:ext cx="2074818" cy="3203387"/>
          </a:xfrm>
          <a:prstGeom prst="rect">
            <a:avLst/>
          </a:prstGeom>
        </p:spPr>
      </p:pic>
      <p:pic>
        <p:nvPicPr>
          <p:cNvPr id="26" name="Picture 26"/>
          <p:cNvPicPr>
            <a:picLocks noChangeAspect="1"/>
          </p:cNvPicPr>
          <p:nvPr/>
        </p:nvPicPr>
        <p:blipFill>
          <a:blip r:embed="rId8"/>
          <a:srcRect r="720" b="720"/>
          <a:stretch>
            <a:fillRect/>
          </a:stretch>
        </p:blipFill>
        <p:spPr>
          <a:xfrm>
            <a:off x="-1819" y="25587"/>
            <a:ext cx="1304637" cy="2811053"/>
          </a:xfrm>
          <a:prstGeom prst="rect">
            <a:avLst/>
          </a:prstGeom>
        </p:spPr>
      </p:pic>
      <p:pic>
        <p:nvPicPr>
          <p:cNvPr id="27" name="Picture 27"/>
          <p:cNvPicPr>
            <a:picLocks noChangeAspect="1"/>
          </p:cNvPicPr>
          <p:nvPr/>
        </p:nvPicPr>
        <p:blipFill>
          <a:blip r:embed="rId9"/>
          <a:srcRect r="629" b="629"/>
          <a:stretch>
            <a:fillRect/>
          </a:stretch>
        </p:blipFill>
        <p:spPr>
          <a:xfrm>
            <a:off x="10833605" y="182404"/>
            <a:ext cx="1274297" cy="2073169"/>
          </a:xfrm>
          <a:prstGeom prst="rect">
            <a:avLst/>
          </a:prstGeom>
        </p:spPr>
      </p:pic>
      <p:sp>
        <p:nvSpPr>
          <p:cNvPr id="28" name="TextBox 28"/>
          <p:cNvSpPr txBox="1"/>
          <p:nvPr/>
        </p:nvSpPr>
        <p:spPr>
          <a:xfrm>
            <a:off x="3082024" y="118904"/>
            <a:ext cx="2225044" cy="403765"/>
          </a:xfrm>
          <a:prstGeom prst="rect">
            <a:avLst/>
          </a:prstGeom>
        </p:spPr>
        <p:txBody>
          <a:bodyPr lIns="0" tIns="0" rIns="0" bIns="0" rtlCol="0" anchor="t">
            <a:spAutoFit/>
          </a:bodyPr>
          <a:lstStyle/>
          <a:p>
            <a:pPr algn="just">
              <a:lnSpc>
                <a:spcPts val="3499"/>
              </a:lnSpc>
            </a:pPr>
            <a:r>
              <a:rPr lang="en-US" sz="2300" b="1" spc="34">
                <a:solidFill>
                  <a:srgbClr val="920F1D"/>
                </a:solidFill>
                <a:latin typeface="Arial" pitchFamily="34" charset="0"/>
              </a:rPr>
              <a:t>Em có biết</a:t>
            </a:r>
          </a:p>
        </p:txBody>
      </p:sp>
      <p:sp>
        <p:nvSpPr>
          <p:cNvPr id="29" name="TextBox 29"/>
          <p:cNvSpPr txBox="1"/>
          <p:nvPr/>
        </p:nvSpPr>
        <p:spPr>
          <a:xfrm>
            <a:off x="3082024" y="622300"/>
            <a:ext cx="7177134" cy="1659878"/>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Loài chó có một tuyến mồ hôi nhỏ nằm ở miếng đệm chân. Khi trời nóng, các tuyến này sẽ được kích hoạt và làm giảm nhiệt độ cơ thể, nhưng không nhiều.</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pic>
        <p:nvPicPr>
          <p:cNvPr id="5" name="Picture 5"/>
          <p:cNvPicPr>
            <a:picLocks noChangeAspect="1"/>
          </p:cNvPicPr>
          <p:nvPr/>
        </p:nvPicPr>
        <p:blipFill>
          <a:blip r:embed="rId2"/>
          <a:srcRect l="13095" r="13095"/>
          <a:stretch>
            <a:fillRect/>
          </a:stretch>
        </p:blipFill>
        <p:spPr>
          <a:xfrm>
            <a:off x="729480" y="1724901"/>
            <a:ext cx="5364933" cy="4844053"/>
          </a:xfrm>
          <a:prstGeom prst="rect">
            <a:avLst/>
          </a:prstGeom>
        </p:spPr>
      </p:pic>
      <p:pic>
        <p:nvPicPr>
          <p:cNvPr id="6" name="Picture 6"/>
          <p:cNvPicPr>
            <a:picLocks noChangeAspect="1"/>
          </p:cNvPicPr>
          <p:nvPr/>
        </p:nvPicPr>
        <p:blipFill>
          <a:blip r:embed="rId3"/>
          <a:srcRect l="7573" r="7573"/>
          <a:stretch>
            <a:fillRect/>
          </a:stretch>
        </p:blipFill>
        <p:spPr>
          <a:xfrm>
            <a:off x="6343162" y="1740956"/>
            <a:ext cx="5127592" cy="4827998"/>
          </a:xfrm>
          <a:prstGeom prst="rect">
            <a:avLst/>
          </a:prstGeom>
        </p:spPr>
      </p:pic>
      <p:pic>
        <p:nvPicPr>
          <p:cNvPr id="11" name="Picture 11"/>
          <p:cNvPicPr>
            <a:picLocks noChangeAspect="1"/>
          </p:cNvPicPr>
          <p:nvPr/>
        </p:nvPicPr>
        <p:blipFill>
          <a:blip r:embed="rId4"/>
          <a:srcRect r="407" b="407"/>
          <a:stretch>
            <a:fillRect/>
          </a:stretch>
        </p:blipFill>
        <p:spPr>
          <a:xfrm rot="-9900000">
            <a:off x="11520987" y="-472474"/>
            <a:ext cx="2497367" cy="2953476"/>
          </a:xfrm>
          <a:prstGeom prst="rect">
            <a:avLst/>
          </a:prstGeom>
        </p:spPr>
      </p:pic>
      <p:pic>
        <p:nvPicPr>
          <p:cNvPr id="12" name="Picture 12"/>
          <p:cNvPicPr>
            <a:picLocks noChangeAspect="1"/>
          </p:cNvPicPr>
          <p:nvPr/>
        </p:nvPicPr>
        <p:blipFill>
          <a:blip r:embed="rId5"/>
          <a:srcRect r="290" b="290"/>
          <a:stretch>
            <a:fillRect/>
          </a:stretch>
        </p:blipFill>
        <p:spPr>
          <a:xfrm rot="-9900000">
            <a:off x="10439157" y="-1407650"/>
            <a:ext cx="2753507" cy="2824246"/>
          </a:xfrm>
          <a:prstGeom prst="rect">
            <a:avLst/>
          </a:prstGeom>
        </p:spPr>
      </p:pic>
      <p:grpSp>
        <p:nvGrpSpPr>
          <p:cNvPr id="16" name="Group 16"/>
          <p:cNvGrpSpPr>
            <a:grpSpLocks noChangeAspect="1"/>
          </p:cNvGrpSpPr>
          <p:nvPr/>
        </p:nvGrpSpPr>
        <p:grpSpPr>
          <a:xfrm>
            <a:off x="-3892560" y="-1031094"/>
            <a:ext cx="6926761" cy="5544100"/>
            <a:chOff x="0" y="0"/>
            <a:chExt cx="13857130" cy="11088200"/>
          </a:xfrm>
        </p:grpSpPr>
        <p:sp>
          <p:nvSpPr>
            <p:cNvPr id="17" name="Freeform 17"/>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8" name="Picture 18"/>
          <p:cNvPicPr>
            <a:picLocks noChangeAspect="1"/>
          </p:cNvPicPr>
          <p:nvPr/>
        </p:nvPicPr>
        <p:blipFill>
          <a:blip r:embed="rId6"/>
          <a:srcRect r="532" b="532"/>
          <a:stretch>
            <a:fillRect/>
          </a:stretch>
        </p:blipFill>
        <p:spPr>
          <a:xfrm rot="5400000">
            <a:off x="264982" y="-1321359"/>
            <a:ext cx="1850636" cy="3369392"/>
          </a:xfrm>
          <a:prstGeom prst="rect">
            <a:avLst/>
          </a:prstGeom>
        </p:spPr>
      </p:pic>
      <p:pic>
        <p:nvPicPr>
          <p:cNvPr id="19" name="Picture 19"/>
          <p:cNvPicPr>
            <a:picLocks noChangeAspect="1"/>
          </p:cNvPicPr>
          <p:nvPr/>
        </p:nvPicPr>
        <p:blipFill>
          <a:blip r:embed="rId7"/>
          <a:srcRect r="383" b="383"/>
          <a:stretch>
            <a:fillRect/>
          </a:stretch>
        </p:blipFill>
        <p:spPr>
          <a:xfrm rot="7354647">
            <a:off x="-459282" y="-670320"/>
            <a:ext cx="2074818" cy="3203387"/>
          </a:xfrm>
          <a:prstGeom prst="rect">
            <a:avLst/>
          </a:prstGeom>
        </p:spPr>
      </p:pic>
      <p:pic>
        <p:nvPicPr>
          <p:cNvPr id="26" name="Picture 26"/>
          <p:cNvPicPr>
            <a:picLocks noChangeAspect="1"/>
          </p:cNvPicPr>
          <p:nvPr/>
        </p:nvPicPr>
        <p:blipFill>
          <a:blip r:embed="rId8"/>
          <a:srcRect r="720" b="720"/>
          <a:stretch>
            <a:fillRect/>
          </a:stretch>
        </p:blipFill>
        <p:spPr>
          <a:xfrm>
            <a:off x="-1819" y="25587"/>
            <a:ext cx="1304637" cy="2811053"/>
          </a:xfrm>
          <a:prstGeom prst="rect">
            <a:avLst/>
          </a:prstGeom>
        </p:spPr>
      </p:pic>
      <p:pic>
        <p:nvPicPr>
          <p:cNvPr id="27" name="Picture 27"/>
          <p:cNvPicPr>
            <a:picLocks noChangeAspect="1"/>
          </p:cNvPicPr>
          <p:nvPr/>
        </p:nvPicPr>
        <p:blipFill>
          <a:blip r:embed="rId9"/>
          <a:srcRect r="629" b="629"/>
          <a:stretch>
            <a:fillRect/>
          </a:stretch>
        </p:blipFill>
        <p:spPr>
          <a:xfrm>
            <a:off x="10833605" y="182404"/>
            <a:ext cx="1274297" cy="2073169"/>
          </a:xfrm>
          <a:prstGeom prst="rect">
            <a:avLst/>
          </a:prstGeom>
        </p:spPr>
      </p:pic>
      <p:sp>
        <p:nvSpPr>
          <p:cNvPr id="28" name="TextBox 28"/>
          <p:cNvSpPr txBox="1"/>
          <p:nvPr/>
        </p:nvSpPr>
        <p:spPr>
          <a:xfrm>
            <a:off x="3082024" y="602854"/>
            <a:ext cx="7038655" cy="810415"/>
          </a:xfrm>
          <a:prstGeom prst="rect">
            <a:avLst/>
          </a:prstGeom>
        </p:spPr>
        <p:txBody>
          <a:bodyPr lIns="0" tIns="0" rIns="0" bIns="0" rtlCol="0" anchor="t">
            <a:spAutoFit/>
          </a:bodyPr>
          <a:lstStyle/>
          <a:p>
            <a:pPr>
              <a:lnSpc>
                <a:spcPct val="120000"/>
              </a:lnSpc>
            </a:pPr>
            <a:r>
              <a:rPr lang="en-US" sz="2300" b="1" spc="34">
                <a:solidFill>
                  <a:srgbClr val="000000"/>
                </a:solidFill>
                <a:latin typeface="Arial" pitchFamily="34" charset="0"/>
              </a:rPr>
              <a:t>Để chống nóng cho cơ thể, chó chủ yếu dựa vào việc há miệng, thè lưỡi và thở hổn hển.</a:t>
            </a:r>
          </a:p>
        </p:txBody>
      </p:sp>
      <p:sp>
        <p:nvSpPr>
          <p:cNvPr id="29" name="TextBox 29"/>
          <p:cNvSpPr txBox="1"/>
          <p:nvPr/>
        </p:nvSpPr>
        <p:spPr>
          <a:xfrm>
            <a:off x="3082024" y="118904"/>
            <a:ext cx="2225044" cy="403765"/>
          </a:xfrm>
          <a:prstGeom prst="rect">
            <a:avLst/>
          </a:prstGeom>
        </p:spPr>
        <p:txBody>
          <a:bodyPr lIns="0" tIns="0" rIns="0" bIns="0" rtlCol="0" anchor="t">
            <a:spAutoFit/>
          </a:bodyPr>
          <a:lstStyle/>
          <a:p>
            <a:pPr algn="just">
              <a:lnSpc>
                <a:spcPts val="3499"/>
              </a:lnSpc>
            </a:pPr>
            <a:r>
              <a:rPr lang="en-US" sz="2300" b="1" spc="34">
                <a:solidFill>
                  <a:srgbClr val="920F1D"/>
                </a:solidFill>
                <a:latin typeface="Arial" pitchFamily="34" charset="0"/>
              </a:rPr>
              <a:t>Em có biết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2"/>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3"/>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0" name="Picture 20"/>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7"/>
          <a:srcRect r="203" b="203"/>
          <a:stretch>
            <a:fillRect/>
          </a:stretch>
        </p:blipFill>
        <p:spPr>
          <a:xfrm>
            <a:off x="10462388" y="459002"/>
            <a:ext cx="2366552" cy="1622299"/>
          </a:xfrm>
          <a:prstGeom prst="rect">
            <a:avLst/>
          </a:prstGeom>
        </p:spPr>
      </p:pic>
      <p:sp>
        <p:nvSpPr>
          <p:cNvPr id="26" name="TextBox 26"/>
          <p:cNvSpPr txBox="1"/>
          <p:nvPr/>
        </p:nvSpPr>
        <p:spPr>
          <a:xfrm>
            <a:off x="773229" y="1789113"/>
            <a:ext cx="10442301" cy="1235146"/>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Trong điều kiện bình thường, trao đổi nước được điều hòa chặt chẽ, số lượng nước đưa vào hằng ngày cân bằng với số lượng nước cơ thể sử dụng và bài tiết ra khỏi cơ thể.</a:t>
            </a:r>
          </a:p>
        </p:txBody>
      </p:sp>
      <p:sp>
        <p:nvSpPr>
          <p:cNvPr id="29" name="TextBox 26"/>
          <p:cNvSpPr txBox="1"/>
          <p:nvPr/>
        </p:nvSpPr>
        <p:spPr>
          <a:xfrm>
            <a:off x="303451" y="4970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0" name="TextBox 27"/>
          <p:cNvSpPr txBox="1"/>
          <p:nvPr/>
        </p:nvSpPr>
        <p:spPr>
          <a:xfrm>
            <a:off x="2219112" y="153062"/>
            <a:ext cx="10442301" cy="810415"/>
          </a:xfrm>
          <a:prstGeom prst="rect">
            <a:avLst/>
          </a:prstGeom>
        </p:spPr>
        <p:txBody>
          <a:bodyPr lIns="0" tIns="0" rIns="0" bIns="0" rtlCol="0" anchor="t">
            <a:spAutoFit/>
          </a:bodyPr>
          <a:lstStyle/>
          <a:p>
            <a:pPr>
              <a:lnSpc>
                <a:spcPct val="120000"/>
              </a:lnSpc>
            </a:pPr>
            <a:r>
              <a:rPr lang="en-US" sz="2300" b="1" spc="27">
                <a:solidFill>
                  <a:srgbClr val="051736"/>
                </a:solidFill>
                <a:latin typeface="Arial" pitchFamily="34" charset="0"/>
              </a:rPr>
              <a:t>CON ĐƯỜNG TRAO ĐỔI NƯỚC</a:t>
            </a:r>
          </a:p>
          <a:p>
            <a:pPr>
              <a:lnSpc>
                <a:spcPct val="120000"/>
              </a:lnSpc>
            </a:pPr>
            <a:r>
              <a:rPr lang="en-US" sz="2300" b="1" spc="27">
                <a:solidFill>
                  <a:srgbClr val="051736"/>
                </a:solidFill>
                <a:latin typeface="Arial" pitchFamily="34" charset="0"/>
              </a:rPr>
              <a:t>Ở ĐỘNG VẬT VÀ NGƯỜI</a:t>
            </a:r>
          </a:p>
        </p:txBody>
      </p:sp>
      <p:grpSp>
        <p:nvGrpSpPr>
          <p:cNvPr id="31" name="Group 30">
            <a:extLst>
              <a:ext uri="{FF2B5EF4-FFF2-40B4-BE49-F238E27FC236}">
                <a16:creationId xmlns:a16="http://schemas.microsoft.com/office/drawing/2014/main" id="{9180771F-2747-CF49-CCF8-61C39D8600ED}"/>
              </a:ext>
            </a:extLst>
          </p:cNvPr>
          <p:cNvGrpSpPr/>
          <p:nvPr/>
        </p:nvGrpSpPr>
        <p:grpSpPr>
          <a:xfrm>
            <a:off x="1371600" y="3360590"/>
            <a:ext cx="9156646" cy="2903943"/>
            <a:chOff x="1371600" y="3124200"/>
            <a:chExt cx="9156646" cy="2903943"/>
          </a:xfrm>
        </p:grpSpPr>
        <p:sp>
          <p:nvSpPr>
            <p:cNvPr id="32" name="Rectangle 31">
              <a:extLst>
                <a:ext uri="{FF2B5EF4-FFF2-40B4-BE49-F238E27FC236}">
                  <a16:creationId xmlns:a16="http://schemas.microsoft.com/office/drawing/2014/main" id="{F4B80A0A-2D59-2003-D172-3C83F25FA977}"/>
                </a:ext>
              </a:extLst>
            </p:cNvPr>
            <p:cNvSpPr/>
            <p:nvPr/>
          </p:nvSpPr>
          <p:spPr>
            <a:xfrm>
              <a:off x="1371600" y="3429000"/>
              <a:ext cx="2971800" cy="2057400"/>
            </a:xfrm>
            <a:prstGeom prst="rect">
              <a:avLst/>
            </a:prstGeom>
            <a:solidFill>
              <a:srgbClr val="DAF2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1800" b="1" dirty="0">
                  <a:solidFill>
                    <a:sysClr val="windowText" lastClr="000000"/>
                  </a:solidFill>
                </a:rPr>
                <a:t>Nước uống</a:t>
              </a:r>
            </a:p>
            <a:p>
              <a:pPr algn="ctr">
                <a:lnSpc>
                  <a:spcPct val="130000"/>
                </a:lnSpc>
              </a:pPr>
              <a:r>
                <a:rPr lang="vi-VN" sz="1800" b="1" dirty="0">
                  <a:solidFill>
                    <a:sysClr val="windowText" lastClr="000000"/>
                  </a:solidFill>
                </a:rPr>
                <a:t>Nước trong thức ăn</a:t>
              </a:r>
              <a:endParaRPr lang="en-US" sz="1800" b="1" dirty="0">
                <a:solidFill>
                  <a:sysClr val="windowText" lastClr="000000"/>
                </a:solidFill>
              </a:endParaRPr>
            </a:p>
          </p:txBody>
        </p:sp>
        <p:sp>
          <p:nvSpPr>
            <p:cNvPr id="33" name="Rectangle 32">
              <a:extLst>
                <a:ext uri="{FF2B5EF4-FFF2-40B4-BE49-F238E27FC236}">
                  <a16:creationId xmlns:a16="http://schemas.microsoft.com/office/drawing/2014/main" id="{630FDCC1-06D8-042B-3859-824939F04647}"/>
                </a:ext>
              </a:extLst>
            </p:cNvPr>
            <p:cNvSpPr/>
            <p:nvPr/>
          </p:nvSpPr>
          <p:spPr>
            <a:xfrm>
              <a:off x="1752600" y="3124200"/>
              <a:ext cx="1905000" cy="609600"/>
            </a:xfrm>
            <a:prstGeom prst="rect">
              <a:avLst/>
            </a:prstGeom>
            <a:solidFill>
              <a:srgbClr val="6ACA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Lấy vào</a:t>
              </a:r>
              <a:endParaRPr lang="en-US" sz="2000" b="1" dirty="0"/>
            </a:p>
          </p:txBody>
        </p:sp>
        <p:sp>
          <p:nvSpPr>
            <p:cNvPr id="34" name="Flowchart: Connector 33">
              <a:extLst>
                <a:ext uri="{FF2B5EF4-FFF2-40B4-BE49-F238E27FC236}">
                  <a16:creationId xmlns:a16="http://schemas.microsoft.com/office/drawing/2014/main" id="{F343149E-7FA4-411C-19C7-8EA7761BC59A}"/>
                </a:ext>
              </a:extLst>
            </p:cNvPr>
            <p:cNvSpPr/>
            <p:nvPr/>
          </p:nvSpPr>
          <p:spPr>
            <a:xfrm>
              <a:off x="5187923" y="3688688"/>
              <a:ext cx="1524000" cy="1524000"/>
            </a:xfrm>
            <a:prstGeom prst="flowChartConnector">
              <a:avLst/>
            </a:prstGeom>
            <a:solidFill>
              <a:srgbClr val="CF64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Cơ thể</a:t>
              </a:r>
              <a:endParaRPr lang="en-US" sz="2000" b="1" dirty="0"/>
            </a:p>
          </p:txBody>
        </p:sp>
        <p:sp>
          <p:nvSpPr>
            <p:cNvPr id="35" name="Rectangle 34">
              <a:extLst>
                <a:ext uri="{FF2B5EF4-FFF2-40B4-BE49-F238E27FC236}">
                  <a16:creationId xmlns:a16="http://schemas.microsoft.com/office/drawing/2014/main" id="{8658FB23-6964-2C42-1C0B-3A50A201B493}"/>
                </a:ext>
              </a:extLst>
            </p:cNvPr>
            <p:cNvSpPr/>
            <p:nvPr/>
          </p:nvSpPr>
          <p:spPr>
            <a:xfrm>
              <a:off x="7556446" y="3429000"/>
              <a:ext cx="2971800" cy="2057400"/>
            </a:xfrm>
            <a:prstGeom prst="rect">
              <a:avLst/>
            </a:prstGeom>
            <a:solidFill>
              <a:srgbClr val="FEF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1800" b="1" dirty="0">
                  <a:solidFill>
                    <a:sysClr val="windowText" lastClr="000000"/>
                  </a:solidFill>
                </a:rPr>
                <a:t>Hơi thở, bốc hơi qua da</a:t>
              </a:r>
            </a:p>
            <a:p>
              <a:pPr algn="ctr">
                <a:lnSpc>
                  <a:spcPct val="130000"/>
                </a:lnSpc>
              </a:pPr>
              <a:r>
                <a:rPr lang="vi-VN" sz="1800" b="1" dirty="0">
                  <a:solidFill>
                    <a:sysClr val="windowText" lastClr="000000"/>
                  </a:solidFill>
                </a:rPr>
                <a:t>Mồ hôi</a:t>
              </a:r>
            </a:p>
            <a:p>
              <a:pPr algn="ctr">
                <a:lnSpc>
                  <a:spcPct val="130000"/>
                </a:lnSpc>
              </a:pPr>
              <a:r>
                <a:rPr lang="vi-VN" sz="1800" b="1" dirty="0">
                  <a:solidFill>
                    <a:sysClr val="windowText" lastClr="000000"/>
                  </a:solidFill>
                </a:rPr>
                <a:t>Nước tiểu</a:t>
              </a:r>
            </a:p>
            <a:p>
              <a:pPr algn="ctr">
                <a:lnSpc>
                  <a:spcPct val="130000"/>
                </a:lnSpc>
              </a:pPr>
              <a:r>
                <a:rPr lang="vi-VN" sz="1800" b="1" dirty="0">
                  <a:solidFill>
                    <a:sysClr val="windowText" lastClr="000000"/>
                  </a:solidFill>
                </a:rPr>
                <a:t>Nước trong phân</a:t>
              </a:r>
              <a:endParaRPr lang="en-US" sz="1800" b="1" dirty="0">
                <a:solidFill>
                  <a:sysClr val="windowText" lastClr="000000"/>
                </a:solidFill>
              </a:endParaRPr>
            </a:p>
          </p:txBody>
        </p:sp>
        <p:sp>
          <p:nvSpPr>
            <p:cNvPr id="36" name="Rectangle 35">
              <a:extLst>
                <a:ext uri="{FF2B5EF4-FFF2-40B4-BE49-F238E27FC236}">
                  <a16:creationId xmlns:a16="http://schemas.microsoft.com/office/drawing/2014/main" id="{838A0940-6991-6E4E-0CA0-EEFDD86CB7A5}"/>
                </a:ext>
              </a:extLst>
            </p:cNvPr>
            <p:cNvSpPr/>
            <p:nvPr/>
          </p:nvSpPr>
          <p:spPr>
            <a:xfrm>
              <a:off x="7937446" y="3124200"/>
              <a:ext cx="1905000" cy="609600"/>
            </a:xfrm>
            <a:prstGeom prst="rect">
              <a:avLst/>
            </a:prstGeom>
            <a:solidFill>
              <a:srgbClr val="FAB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Lấy vào</a:t>
              </a:r>
              <a:endParaRPr lang="en-US" sz="2000" b="1" dirty="0"/>
            </a:p>
          </p:txBody>
        </p:sp>
        <p:cxnSp>
          <p:nvCxnSpPr>
            <p:cNvPr id="37" name="Straight Arrow Connector 36">
              <a:extLst>
                <a:ext uri="{FF2B5EF4-FFF2-40B4-BE49-F238E27FC236}">
                  <a16:creationId xmlns:a16="http://schemas.microsoft.com/office/drawing/2014/main" id="{04EA0F80-0AA4-6910-3988-68920ED53E40}"/>
                </a:ext>
              </a:extLst>
            </p:cNvPr>
            <p:cNvCxnSpPr/>
            <p:nvPr/>
          </p:nvCxnSpPr>
          <p:spPr>
            <a:xfrm>
              <a:off x="4495800" y="4457700"/>
              <a:ext cx="533400" cy="0"/>
            </a:xfrm>
            <a:prstGeom prst="straightConnector1">
              <a:avLst/>
            </a:prstGeom>
            <a:ln w="5715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D08795C6-0B51-83BF-A98E-462FA03376DA}"/>
                </a:ext>
              </a:extLst>
            </p:cNvPr>
            <p:cNvCxnSpPr/>
            <p:nvPr/>
          </p:nvCxnSpPr>
          <p:spPr>
            <a:xfrm>
              <a:off x="6858000" y="4481623"/>
              <a:ext cx="533400" cy="0"/>
            </a:xfrm>
            <a:prstGeom prst="straightConnector1">
              <a:avLst/>
            </a:prstGeom>
            <a:ln w="5715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E3F53B0C-AC3F-E107-8DBF-9B56357723A6}"/>
                </a:ext>
              </a:extLst>
            </p:cNvPr>
            <p:cNvSpPr txBox="1"/>
            <p:nvPr/>
          </p:nvSpPr>
          <p:spPr>
            <a:xfrm>
              <a:off x="2705100" y="5658811"/>
              <a:ext cx="6362700" cy="369332"/>
            </a:xfrm>
            <a:prstGeom prst="rect">
              <a:avLst/>
            </a:prstGeom>
            <a:noFill/>
          </p:spPr>
          <p:txBody>
            <a:bodyPr wrap="square" rtlCol="0">
              <a:spAutoFit/>
            </a:bodyPr>
            <a:lstStyle/>
            <a:p>
              <a:pPr algn="ctr"/>
              <a:r>
                <a:rPr lang="vi-VN" sz="1800" b="1" dirty="0"/>
                <a:t>Hình 26.1. Con đường trao đổi nước ở người</a:t>
              </a:r>
              <a:endParaRPr lang="en-US" sz="1800" b="1" dirty="0"/>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12" name="Picture 12"/>
          <p:cNvPicPr>
            <a:picLocks noChangeAspect="1"/>
          </p:cNvPicPr>
          <p:nvPr/>
        </p:nvPicPr>
        <p:blipFill>
          <a:blip r:embed="rId2"/>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3"/>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7"/>
          <a:srcRect r="203" b="203"/>
          <a:stretch>
            <a:fillRect/>
          </a:stretch>
        </p:blipFill>
        <p:spPr>
          <a:xfrm>
            <a:off x="10462388" y="459002"/>
            <a:ext cx="2366552" cy="1622299"/>
          </a:xfrm>
          <a:prstGeom prst="rect">
            <a:avLst/>
          </a:prstGeom>
        </p:spPr>
      </p:pic>
      <p:sp>
        <p:nvSpPr>
          <p:cNvPr id="26" name="TextBox 26"/>
          <p:cNvSpPr txBox="1"/>
          <p:nvPr/>
        </p:nvSpPr>
        <p:spPr>
          <a:xfrm>
            <a:off x="737864" y="1917065"/>
            <a:ext cx="10746697" cy="852606"/>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Khi cơ thể đủ nước, các cơ quan sẽ hoạt động tốt, khỏe mạnh: tiêu hóa tốt, tuần hoàn tốt, tăng cường trao đổi chất, phòng chống bệnh tật.</a:t>
            </a:r>
          </a:p>
        </p:txBody>
      </p:sp>
      <p:grpSp>
        <p:nvGrpSpPr>
          <p:cNvPr id="29" name="Group 28">
            <a:extLst>
              <a:ext uri="{FF2B5EF4-FFF2-40B4-BE49-F238E27FC236}">
                <a16:creationId xmlns:a16="http://schemas.microsoft.com/office/drawing/2014/main" id="{9180771F-2747-CF49-CCF8-61C39D8600ED}"/>
              </a:ext>
            </a:extLst>
          </p:cNvPr>
          <p:cNvGrpSpPr/>
          <p:nvPr/>
        </p:nvGrpSpPr>
        <p:grpSpPr>
          <a:xfrm>
            <a:off x="1371600" y="3360590"/>
            <a:ext cx="9156646" cy="2903943"/>
            <a:chOff x="1371600" y="3124200"/>
            <a:chExt cx="9156646" cy="2903943"/>
          </a:xfrm>
        </p:grpSpPr>
        <p:sp>
          <p:nvSpPr>
            <p:cNvPr id="30" name="Rectangle 29">
              <a:extLst>
                <a:ext uri="{FF2B5EF4-FFF2-40B4-BE49-F238E27FC236}">
                  <a16:creationId xmlns:a16="http://schemas.microsoft.com/office/drawing/2014/main" id="{F4B80A0A-2D59-2003-D172-3C83F25FA977}"/>
                </a:ext>
              </a:extLst>
            </p:cNvPr>
            <p:cNvSpPr/>
            <p:nvPr/>
          </p:nvSpPr>
          <p:spPr>
            <a:xfrm>
              <a:off x="1371600" y="3429000"/>
              <a:ext cx="2971800" cy="2057400"/>
            </a:xfrm>
            <a:prstGeom prst="rect">
              <a:avLst/>
            </a:prstGeom>
            <a:solidFill>
              <a:srgbClr val="DAF2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1800" b="1" dirty="0">
                  <a:solidFill>
                    <a:sysClr val="windowText" lastClr="000000"/>
                  </a:solidFill>
                </a:rPr>
                <a:t>Nước uống</a:t>
              </a:r>
            </a:p>
            <a:p>
              <a:pPr algn="ctr">
                <a:lnSpc>
                  <a:spcPct val="130000"/>
                </a:lnSpc>
              </a:pPr>
              <a:r>
                <a:rPr lang="vi-VN" sz="1800" b="1" dirty="0">
                  <a:solidFill>
                    <a:sysClr val="windowText" lastClr="000000"/>
                  </a:solidFill>
                </a:rPr>
                <a:t>Nước trong thức ăn</a:t>
              </a:r>
              <a:endParaRPr lang="en-US" sz="1800" b="1" dirty="0">
                <a:solidFill>
                  <a:sysClr val="windowText" lastClr="000000"/>
                </a:solidFill>
              </a:endParaRPr>
            </a:p>
          </p:txBody>
        </p:sp>
        <p:sp>
          <p:nvSpPr>
            <p:cNvPr id="31" name="Rectangle 30">
              <a:extLst>
                <a:ext uri="{FF2B5EF4-FFF2-40B4-BE49-F238E27FC236}">
                  <a16:creationId xmlns:a16="http://schemas.microsoft.com/office/drawing/2014/main" id="{630FDCC1-06D8-042B-3859-824939F04647}"/>
                </a:ext>
              </a:extLst>
            </p:cNvPr>
            <p:cNvSpPr/>
            <p:nvPr/>
          </p:nvSpPr>
          <p:spPr>
            <a:xfrm>
              <a:off x="1752600" y="3124200"/>
              <a:ext cx="1905000" cy="609600"/>
            </a:xfrm>
            <a:prstGeom prst="rect">
              <a:avLst/>
            </a:prstGeom>
            <a:solidFill>
              <a:srgbClr val="6ACA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Lấy vào</a:t>
              </a:r>
              <a:endParaRPr lang="en-US" sz="2000" b="1" dirty="0"/>
            </a:p>
          </p:txBody>
        </p:sp>
        <p:sp>
          <p:nvSpPr>
            <p:cNvPr id="32" name="Flowchart: Connector 31">
              <a:extLst>
                <a:ext uri="{FF2B5EF4-FFF2-40B4-BE49-F238E27FC236}">
                  <a16:creationId xmlns:a16="http://schemas.microsoft.com/office/drawing/2014/main" id="{F343149E-7FA4-411C-19C7-8EA7761BC59A}"/>
                </a:ext>
              </a:extLst>
            </p:cNvPr>
            <p:cNvSpPr/>
            <p:nvPr/>
          </p:nvSpPr>
          <p:spPr>
            <a:xfrm>
              <a:off x="5187923" y="3688688"/>
              <a:ext cx="1524000" cy="1524000"/>
            </a:xfrm>
            <a:prstGeom prst="flowChartConnector">
              <a:avLst/>
            </a:prstGeom>
            <a:solidFill>
              <a:srgbClr val="CF64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Cơ thể</a:t>
              </a:r>
              <a:endParaRPr lang="en-US" sz="2000" b="1" dirty="0"/>
            </a:p>
          </p:txBody>
        </p:sp>
        <p:sp>
          <p:nvSpPr>
            <p:cNvPr id="33" name="Rectangle 32">
              <a:extLst>
                <a:ext uri="{FF2B5EF4-FFF2-40B4-BE49-F238E27FC236}">
                  <a16:creationId xmlns:a16="http://schemas.microsoft.com/office/drawing/2014/main" id="{8658FB23-6964-2C42-1C0B-3A50A201B493}"/>
                </a:ext>
              </a:extLst>
            </p:cNvPr>
            <p:cNvSpPr/>
            <p:nvPr/>
          </p:nvSpPr>
          <p:spPr>
            <a:xfrm>
              <a:off x="7556446" y="3429000"/>
              <a:ext cx="2971800" cy="2057400"/>
            </a:xfrm>
            <a:prstGeom prst="rect">
              <a:avLst/>
            </a:prstGeom>
            <a:solidFill>
              <a:srgbClr val="FEF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1800" b="1" dirty="0">
                  <a:solidFill>
                    <a:sysClr val="windowText" lastClr="000000"/>
                  </a:solidFill>
                </a:rPr>
                <a:t>Hơi thở, bốc hơi qua da</a:t>
              </a:r>
            </a:p>
            <a:p>
              <a:pPr algn="ctr">
                <a:lnSpc>
                  <a:spcPct val="130000"/>
                </a:lnSpc>
              </a:pPr>
              <a:r>
                <a:rPr lang="vi-VN" sz="1800" b="1" dirty="0">
                  <a:solidFill>
                    <a:sysClr val="windowText" lastClr="000000"/>
                  </a:solidFill>
                </a:rPr>
                <a:t>Mồ hôi</a:t>
              </a:r>
            </a:p>
            <a:p>
              <a:pPr algn="ctr">
                <a:lnSpc>
                  <a:spcPct val="130000"/>
                </a:lnSpc>
              </a:pPr>
              <a:r>
                <a:rPr lang="vi-VN" sz="1800" b="1" dirty="0">
                  <a:solidFill>
                    <a:sysClr val="windowText" lastClr="000000"/>
                  </a:solidFill>
                </a:rPr>
                <a:t>Nước tiểu</a:t>
              </a:r>
            </a:p>
            <a:p>
              <a:pPr algn="ctr">
                <a:lnSpc>
                  <a:spcPct val="130000"/>
                </a:lnSpc>
              </a:pPr>
              <a:r>
                <a:rPr lang="vi-VN" sz="1800" b="1" dirty="0">
                  <a:solidFill>
                    <a:sysClr val="windowText" lastClr="000000"/>
                  </a:solidFill>
                </a:rPr>
                <a:t>Nước trong phân</a:t>
              </a:r>
              <a:endParaRPr lang="en-US" sz="1800" b="1" dirty="0">
                <a:solidFill>
                  <a:sysClr val="windowText" lastClr="000000"/>
                </a:solidFill>
              </a:endParaRPr>
            </a:p>
          </p:txBody>
        </p:sp>
        <p:sp>
          <p:nvSpPr>
            <p:cNvPr id="34" name="Rectangle 33">
              <a:extLst>
                <a:ext uri="{FF2B5EF4-FFF2-40B4-BE49-F238E27FC236}">
                  <a16:creationId xmlns:a16="http://schemas.microsoft.com/office/drawing/2014/main" id="{838A0940-6991-6E4E-0CA0-EEFDD86CB7A5}"/>
                </a:ext>
              </a:extLst>
            </p:cNvPr>
            <p:cNvSpPr/>
            <p:nvPr/>
          </p:nvSpPr>
          <p:spPr>
            <a:xfrm>
              <a:off x="7937446" y="3124200"/>
              <a:ext cx="1905000" cy="609600"/>
            </a:xfrm>
            <a:prstGeom prst="rect">
              <a:avLst/>
            </a:prstGeom>
            <a:solidFill>
              <a:srgbClr val="FAB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t>Lấy vào</a:t>
              </a:r>
              <a:endParaRPr lang="en-US" sz="2000" b="1" dirty="0"/>
            </a:p>
          </p:txBody>
        </p:sp>
        <p:cxnSp>
          <p:nvCxnSpPr>
            <p:cNvPr id="35" name="Straight Arrow Connector 34">
              <a:extLst>
                <a:ext uri="{FF2B5EF4-FFF2-40B4-BE49-F238E27FC236}">
                  <a16:creationId xmlns:a16="http://schemas.microsoft.com/office/drawing/2014/main" id="{04EA0F80-0AA4-6910-3988-68920ED53E40}"/>
                </a:ext>
              </a:extLst>
            </p:cNvPr>
            <p:cNvCxnSpPr/>
            <p:nvPr/>
          </p:nvCxnSpPr>
          <p:spPr>
            <a:xfrm>
              <a:off x="4495800" y="4457700"/>
              <a:ext cx="533400" cy="0"/>
            </a:xfrm>
            <a:prstGeom prst="straightConnector1">
              <a:avLst/>
            </a:prstGeom>
            <a:ln w="5715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D08795C6-0B51-83BF-A98E-462FA03376DA}"/>
                </a:ext>
              </a:extLst>
            </p:cNvPr>
            <p:cNvCxnSpPr/>
            <p:nvPr/>
          </p:nvCxnSpPr>
          <p:spPr>
            <a:xfrm>
              <a:off x="6858000" y="4481623"/>
              <a:ext cx="533400" cy="0"/>
            </a:xfrm>
            <a:prstGeom prst="straightConnector1">
              <a:avLst/>
            </a:prstGeom>
            <a:ln w="5715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E3F53B0C-AC3F-E107-8DBF-9B56357723A6}"/>
                </a:ext>
              </a:extLst>
            </p:cNvPr>
            <p:cNvSpPr txBox="1"/>
            <p:nvPr/>
          </p:nvSpPr>
          <p:spPr>
            <a:xfrm>
              <a:off x="2705100" y="5658811"/>
              <a:ext cx="6362700" cy="369332"/>
            </a:xfrm>
            <a:prstGeom prst="rect">
              <a:avLst/>
            </a:prstGeom>
            <a:noFill/>
          </p:spPr>
          <p:txBody>
            <a:bodyPr wrap="square" rtlCol="0">
              <a:spAutoFit/>
            </a:bodyPr>
            <a:lstStyle/>
            <a:p>
              <a:pPr algn="ctr"/>
              <a:r>
                <a:rPr lang="vi-VN" sz="1800" b="1" dirty="0"/>
                <a:t>Hình 26.1. Con đường trao đổi nước ở người</a:t>
              </a:r>
              <a:endParaRPr lang="en-US" sz="1800" b="1" dirty="0"/>
            </a:p>
          </p:txBody>
        </p:sp>
      </p:grpSp>
      <p:sp>
        <p:nvSpPr>
          <p:cNvPr id="38" name="TextBox 26"/>
          <p:cNvSpPr txBox="1"/>
          <p:nvPr/>
        </p:nvSpPr>
        <p:spPr>
          <a:xfrm>
            <a:off x="303451" y="4970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9" name="TextBox 27"/>
          <p:cNvSpPr txBox="1"/>
          <p:nvPr/>
        </p:nvSpPr>
        <p:spPr>
          <a:xfrm>
            <a:off x="2219112" y="153062"/>
            <a:ext cx="10442301" cy="810415"/>
          </a:xfrm>
          <a:prstGeom prst="rect">
            <a:avLst/>
          </a:prstGeom>
        </p:spPr>
        <p:txBody>
          <a:bodyPr lIns="0" tIns="0" rIns="0" bIns="0" rtlCol="0" anchor="t">
            <a:spAutoFit/>
          </a:bodyPr>
          <a:lstStyle/>
          <a:p>
            <a:pPr>
              <a:lnSpc>
                <a:spcPct val="120000"/>
              </a:lnSpc>
            </a:pPr>
            <a:r>
              <a:rPr lang="en-US" sz="2300" b="1" spc="27">
                <a:solidFill>
                  <a:srgbClr val="051736"/>
                </a:solidFill>
                <a:latin typeface="Arial" pitchFamily="34" charset="0"/>
              </a:rPr>
              <a:t>CON ĐƯỜNG TRAO ĐỔI NƯỚC</a:t>
            </a:r>
          </a:p>
          <a:p>
            <a:pPr>
              <a:lnSpc>
                <a:spcPct val="120000"/>
              </a:lnSpc>
            </a:pPr>
            <a:r>
              <a:rPr lang="en-US" sz="2300" b="1" spc="27">
                <a:solidFill>
                  <a:srgbClr val="051736"/>
                </a:solidFill>
                <a:latin typeface="Arial" pitchFamily="34" charset="0"/>
              </a:rPr>
              <a:t>Ở ĐỘNG VẬT VÀ NGƯỜI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2"/>
          <a:srcRect l="6489" r="6489"/>
          <a:stretch>
            <a:fillRect/>
          </a:stretch>
        </p:blipFill>
        <p:spPr>
          <a:xfrm>
            <a:off x="6148284" y="2567736"/>
            <a:ext cx="5225685" cy="4031951"/>
          </a:xfrm>
          <a:prstGeom prst="rect">
            <a:avLst/>
          </a:prstGeom>
        </p:spPr>
      </p:pic>
      <p:pic>
        <p:nvPicPr>
          <p:cNvPr id="13" name="Picture 13"/>
          <p:cNvPicPr>
            <a:picLocks noChangeAspect="1"/>
          </p:cNvPicPr>
          <p:nvPr/>
        </p:nvPicPr>
        <p:blipFill>
          <a:blip r:embed="rId3"/>
          <a:srcRect r="485" b="485"/>
          <a:stretch>
            <a:fillRect/>
          </a:stretch>
        </p:blipFill>
        <p:spPr>
          <a:xfrm rot="6542420">
            <a:off x="179499" y="-226392"/>
            <a:ext cx="1289108" cy="2347037"/>
          </a:xfrm>
          <a:prstGeom prst="rect">
            <a:avLst/>
          </a:prstGeom>
        </p:spPr>
      </p:pic>
      <p:pic>
        <p:nvPicPr>
          <p:cNvPr id="14" name="Picture 14"/>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5" name="Group 15"/>
          <p:cNvGrpSpPr>
            <a:grpSpLocks noChangeAspect="1"/>
          </p:cNvGrpSpPr>
          <p:nvPr/>
        </p:nvGrpSpPr>
        <p:grpSpPr>
          <a:xfrm rot="-1753129">
            <a:off x="-612933" y="-1422504"/>
            <a:ext cx="4501945" cy="2460514"/>
            <a:chOff x="0" y="0"/>
            <a:chExt cx="9006236" cy="4921028"/>
          </a:xfrm>
        </p:grpSpPr>
        <p:sp>
          <p:nvSpPr>
            <p:cNvPr id="16" name="Freeform 16"/>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7" name="Group 17"/>
          <p:cNvGrpSpPr>
            <a:grpSpLocks noChangeAspect="1"/>
          </p:cNvGrpSpPr>
          <p:nvPr/>
        </p:nvGrpSpPr>
        <p:grpSpPr>
          <a:xfrm rot="-1970258">
            <a:off x="-704141" y="-1721216"/>
            <a:ext cx="4501945" cy="2460514"/>
            <a:chOff x="0" y="0"/>
            <a:chExt cx="9006236" cy="4921028"/>
          </a:xfrm>
        </p:grpSpPr>
        <p:sp>
          <p:nvSpPr>
            <p:cNvPr id="18" name="Freeform 18"/>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1" name="Picture 21"/>
          <p:cNvPicPr>
            <a:picLocks noChangeAspect="1"/>
          </p:cNvPicPr>
          <p:nvPr/>
        </p:nvPicPr>
        <p:blipFill>
          <a:blip r:embed="rId5"/>
          <a:srcRect r="362" b="362"/>
          <a:stretch>
            <a:fillRect/>
          </a:stretch>
        </p:blipFill>
        <p:spPr>
          <a:xfrm>
            <a:off x="11484561" y="-341162"/>
            <a:ext cx="1461151" cy="2908897"/>
          </a:xfrm>
          <a:prstGeom prst="rect">
            <a:avLst/>
          </a:prstGeom>
        </p:spPr>
      </p:pic>
      <p:pic>
        <p:nvPicPr>
          <p:cNvPr id="22" name="Picture 22"/>
          <p:cNvPicPr>
            <a:picLocks noChangeAspect="1"/>
          </p:cNvPicPr>
          <p:nvPr/>
        </p:nvPicPr>
        <p:blipFill>
          <a:blip r:embed="rId6"/>
          <a:srcRect r="792" b="792"/>
          <a:stretch>
            <a:fillRect/>
          </a:stretch>
        </p:blipFill>
        <p:spPr>
          <a:xfrm>
            <a:off x="10176212" y="-744343"/>
            <a:ext cx="2433604" cy="1411134"/>
          </a:xfrm>
          <a:prstGeom prst="rect">
            <a:avLst/>
          </a:prstGeom>
        </p:spPr>
      </p:pic>
      <p:pic>
        <p:nvPicPr>
          <p:cNvPr id="23" name="Picture 23"/>
          <p:cNvPicPr>
            <a:picLocks noChangeAspect="1"/>
          </p:cNvPicPr>
          <p:nvPr/>
        </p:nvPicPr>
        <p:blipFill>
          <a:blip r:embed="rId7"/>
          <a:srcRect r="248" b="248"/>
          <a:stretch>
            <a:fillRect/>
          </a:stretch>
        </p:blipFill>
        <p:spPr>
          <a:xfrm>
            <a:off x="10628024" y="-1029930"/>
            <a:ext cx="2284098" cy="2388012"/>
          </a:xfrm>
          <a:prstGeom prst="rect">
            <a:avLst/>
          </a:prstGeom>
        </p:spPr>
      </p:pic>
      <p:pic>
        <p:nvPicPr>
          <p:cNvPr id="25" name="Picture 25"/>
          <p:cNvPicPr>
            <a:picLocks noChangeAspect="1"/>
          </p:cNvPicPr>
          <p:nvPr/>
        </p:nvPicPr>
        <p:blipFill>
          <a:blip r:embed="rId8"/>
          <a:srcRect r="203" b="203"/>
          <a:stretch>
            <a:fillRect/>
          </a:stretch>
        </p:blipFill>
        <p:spPr>
          <a:xfrm>
            <a:off x="10462388" y="459002"/>
            <a:ext cx="2366552" cy="1622299"/>
          </a:xfrm>
          <a:prstGeom prst="rect">
            <a:avLst/>
          </a:prstGeom>
        </p:spPr>
      </p:pic>
      <p:pic>
        <p:nvPicPr>
          <p:cNvPr id="27" name="Picture 27"/>
          <p:cNvPicPr>
            <a:picLocks noChangeAspect="1"/>
          </p:cNvPicPr>
          <p:nvPr/>
        </p:nvPicPr>
        <p:blipFill>
          <a:blip r:embed="rId9"/>
          <a:srcRect l="6664" r="6664"/>
          <a:stretch>
            <a:fillRect/>
          </a:stretch>
        </p:blipFill>
        <p:spPr>
          <a:xfrm>
            <a:off x="850652" y="2567735"/>
            <a:ext cx="5243761" cy="4031951"/>
          </a:xfrm>
          <a:prstGeom prst="rect">
            <a:avLst/>
          </a:prstGeom>
        </p:spPr>
      </p:pic>
      <p:sp>
        <p:nvSpPr>
          <p:cNvPr id="28" name="TextBox 28"/>
          <p:cNvSpPr txBox="1"/>
          <p:nvPr/>
        </p:nvSpPr>
        <p:spPr>
          <a:xfrm>
            <a:off x="824053" y="1840001"/>
            <a:ext cx="10442301" cy="448841"/>
          </a:xfrm>
          <a:prstGeom prst="rect">
            <a:avLst/>
          </a:prstGeom>
        </p:spPr>
        <p:txBody>
          <a:bodyPr lIns="0" tIns="0" rIns="0" bIns="0" rtlCol="0" anchor="t">
            <a:spAutoFit/>
          </a:bodyPr>
          <a:lstStyle/>
          <a:p>
            <a:pPr algn="just">
              <a:lnSpc>
                <a:spcPts val="3499"/>
              </a:lnSpc>
            </a:pPr>
            <a:r>
              <a:rPr lang="en-US" sz="2300" b="1" spc="34">
                <a:solidFill>
                  <a:srgbClr val="000000"/>
                </a:solidFill>
                <a:latin typeface="Arial" pitchFamily="34" charset="0"/>
                <a:ea typeface="Open Sans Bold"/>
              </a:rPr>
              <a:t>► </a:t>
            </a:r>
            <a:r>
              <a:rPr lang="en-US" sz="2300" b="1" spc="34">
                <a:solidFill>
                  <a:srgbClr val="000000"/>
                </a:solidFill>
                <a:latin typeface="Arial" pitchFamily="34" charset="0"/>
              </a:rPr>
              <a:t>Do vậy, chúng ta cần uống đủ nước mỗi ngày.</a:t>
            </a:r>
          </a:p>
        </p:txBody>
      </p:sp>
      <p:sp>
        <p:nvSpPr>
          <p:cNvPr id="31" name="TextBox 26"/>
          <p:cNvSpPr txBox="1"/>
          <p:nvPr/>
        </p:nvSpPr>
        <p:spPr>
          <a:xfrm>
            <a:off x="303451" y="4970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2" name="TextBox 27"/>
          <p:cNvSpPr txBox="1"/>
          <p:nvPr/>
        </p:nvSpPr>
        <p:spPr>
          <a:xfrm>
            <a:off x="2219112" y="153062"/>
            <a:ext cx="10442301" cy="810415"/>
          </a:xfrm>
          <a:prstGeom prst="rect">
            <a:avLst/>
          </a:prstGeom>
        </p:spPr>
        <p:txBody>
          <a:bodyPr lIns="0" tIns="0" rIns="0" bIns="0" rtlCol="0" anchor="t">
            <a:spAutoFit/>
          </a:bodyPr>
          <a:lstStyle/>
          <a:p>
            <a:pPr>
              <a:lnSpc>
                <a:spcPct val="120000"/>
              </a:lnSpc>
            </a:pPr>
            <a:r>
              <a:rPr lang="en-US" sz="2300" b="1" spc="27">
                <a:solidFill>
                  <a:srgbClr val="051736"/>
                </a:solidFill>
                <a:latin typeface="Arial" pitchFamily="34" charset="0"/>
              </a:rPr>
              <a:t>CON ĐƯỜNG TRAO ĐỔI NƯỚC</a:t>
            </a:r>
          </a:p>
          <a:p>
            <a:pPr>
              <a:lnSpc>
                <a:spcPct val="120000"/>
              </a:lnSpc>
            </a:pPr>
            <a:r>
              <a:rPr lang="en-US" sz="2300" b="1" spc="27">
                <a:solidFill>
                  <a:srgbClr val="051736"/>
                </a:solidFill>
                <a:latin typeface="Arial" pitchFamily="34" charset="0"/>
              </a:rPr>
              <a:t>Ở ĐỘNG VẬT VÀ NGƯỜI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pic>
        <p:nvPicPr>
          <p:cNvPr id="18" name="Picture 18"/>
          <p:cNvPicPr>
            <a:picLocks noChangeAspect="1"/>
          </p:cNvPicPr>
          <p:nvPr/>
        </p:nvPicPr>
        <p:blipFill>
          <a:blip r:embed="rId9"/>
          <a:srcRect r="291" b="291"/>
          <a:stretch>
            <a:fillRect/>
          </a:stretch>
        </p:blipFill>
        <p:spPr>
          <a:xfrm>
            <a:off x="88569" y="4912263"/>
            <a:ext cx="2436997" cy="1875352"/>
          </a:xfrm>
          <a:prstGeom prst="rect">
            <a:avLst/>
          </a:prstGeom>
        </p:spPr>
      </p:pic>
      <p:pic>
        <p:nvPicPr>
          <p:cNvPr id="19" name="Picture 19"/>
          <p:cNvPicPr>
            <a:picLocks noChangeAspect="1"/>
          </p:cNvPicPr>
          <p:nvPr/>
        </p:nvPicPr>
        <p:blipFill>
          <a:blip r:embed="rId10"/>
          <a:srcRect r="591" b="591"/>
          <a:stretch>
            <a:fillRect/>
          </a:stretch>
        </p:blipFill>
        <p:spPr>
          <a:xfrm>
            <a:off x="10490726" y="282404"/>
            <a:ext cx="1577701" cy="2026294"/>
          </a:xfrm>
          <a:prstGeom prst="rect">
            <a:avLst/>
          </a:prstGeom>
        </p:spPr>
      </p:pic>
      <p:pic>
        <p:nvPicPr>
          <p:cNvPr id="20" name="Picture 20"/>
          <p:cNvPicPr>
            <a:picLocks noChangeAspect="1"/>
          </p:cNvPicPr>
          <p:nvPr/>
        </p:nvPicPr>
        <p:blipFill>
          <a:blip r:embed="rId11"/>
          <a:srcRect r="385" b="385"/>
          <a:stretch>
            <a:fillRect/>
          </a:stretch>
        </p:blipFill>
        <p:spPr>
          <a:xfrm>
            <a:off x="186655" y="155215"/>
            <a:ext cx="2123828" cy="1783797"/>
          </a:xfrm>
          <a:prstGeom prst="rect">
            <a:avLst/>
          </a:prstGeom>
        </p:spPr>
      </p:pic>
      <p:grpSp>
        <p:nvGrpSpPr>
          <p:cNvPr id="21" name="Group 21"/>
          <p:cNvGrpSpPr>
            <a:grpSpLocks noChangeAspect="1"/>
          </p:cNvGrpSpPr>
          <p:nvPr/>
        </p:nvGrpSpPr>
        <p:grpSpPr>
          <a:xfrm rot="-1971619">
            <a:off x="8778362" y="4078375"/>
            <a:ext cx="6360770" cy="3833882"/>
            <a:chOff x="0" y="0"/>
            <a:chExt cx="12724854" cy="7667764"/>
          </a:xfrm>
        </p:grpSpPr>
        <p:sp>
          <p:nvSpPr>
            <p:cNvPr id="22" name="Freeform 22"/>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3" name="Picture 23"/>
          <p:cNvPicPr>
            <a:picLocks noChangeAspect="1"/>
          </p:cNvPicPr>
          <p:nvPr/>
        </p:nvPicPr>
        <p:blipFill>
          <a:blip r:embed="rId12"/>
          <a:srcRect r="419" b="419"/>
          <a:stretch>
            <a:fillRect/>
          </a:stretch>
        </p:blipFill>
        <p:spPr>
          <a:xfrm rot="469665">
            <a:off x="10943877" y="4882370"/>
            <a:ext cx="1883879" cy="2669524"/>
          </a:xfrm>
          <a:prstGeom prst="rect">
            <a:avLst/>
          </a:prstGeom>
        </p:spPr>
      </p:pic>
      <p:pic>
        <p:nvPicPr>
          <p:cNvPr id="24" name="Picture 24"/>
          <p:cNvPicPr>
            <a:picLocks noChangeAspect="1"/>
          </p:cNvPicPr>
          <p:nvPr/>
        </p:nvPicPr>
        <p:blipFill>
          <a:blip r:embed="rId13"/>
          <a:srcRect r="422" b="422"/>
          <a:stretch>
            <a:fillRect/>
          </a:stretch>
        </p:blipFill>
        <p:spPr>
          <a:xfrm>
            <a:off x="10467809" y="5654444"/>
            <a:ext cx="1864850" cy="1998649"/>
          </a:xfrm>
          <a:prstGeom prst="rect">
            <a:avLst/>
          </a:prstGeom>
        </p:spPr>
      </p:pic>
      <p:pic>
        <p:nvPicPr>
          <p:cNvPr id="25" name="Picture 25"/>
          <p:cNvPicPr>
            <a:picLocks noChangeAspect="1"/>
          </p:cNvPicPr>
          <p:nvPr/>
        </p:nvPicPr>
        <p:blipFill>
          <a:blip r:embed="rId14"/>
          <a:srcRect r="418" b="418"/>
          <a:stretch>
            <a:fillRect/>
          </a:stretch>
        </p:blipFill>
        <p:spPr>
          <a:xfrm>
            <a:off x="9738137" y="4682496"/>
            <a:ext cx="2336211" cy="2036149"/>
          </a:xfrm>
          <a:prstGeom prst="rect">
            <a:avLst/>
          </a:prstGeom>
        </p:spPr>
      </p:pic>
      <p:grpSp>
        <p:nvGrpSpPr>
          <p:cNvPr id="26" name="Group 26"/>
          <p:cNvGrpSpPr>
            <a:grpSpLocks noChangeAspect="1"/>
          </p:cNvGrpSpPr>
          <p:nvPr/>
        </p:nvGrpSpPr>
        <p:grpSpPr>
          <a:xfrm>
            <a:off x="3847098" y="-1276350"/>
            <a:ext cx="4494631" cy="2590800"/>
            <a:chOff x="0" y="0"/>
            <a:chExt cx="8991604" cy="5181600"/>
          </a:xfrm>
        </p:grpSpPr>
        <p:sp>
          <p:nvSpPr>
            <p:cNvPr id="27" name="Freeform 27"/>
            <p:cNvSpPr/>
            <p:nvPr/>
          </p:nvSpPr>
          <p:spPr>
            <a:xfrm>
              <a:off x="0" y="0"/>
              <a:ext cx="8991600" cy="5181600"/>
            </a:xfrm>
            <a:custGeom>
              <a:avLst/>
              <a:gdLst/>
              <a:ahLst/>
              <a:cxnLst/>
              <a:rect l="l" t="t" r="r" b="b"/>
              <a:pathLst>
                <a:path w="8991600" h="5181600">
                  <a:moveTo>
                    <a:pt x="0" y="2590800"/>
                  </a:moveTo>
                  <a:cubicBezTo>
                    <a:pt x="0" y="1159891"/>
                    <a:pt x="2012823" y="0"/>
                    <a:pt x="4495800" y="0"/>
                  </a:cubicBezTo>
                  <a:cubicBezTo>
                    <a:pt x="6978777" y="0"/>
                    <a:pt x="8991600" y="1159891"/>
                    <a:pt x="8991600" y="2590800"/>
                  </a:cubicBezTo>
                  <a:cubicBezTo>
                    <a:pt x="8991600" y="4021709"/>
                    <a:pt x="6978777" y="5181600"/>
                    <a:pt x="4495800" y="5181600"/>
                  </a:cubicBezTo>
                  <a:cubicBezTo>
                    <a:pt x="2012823" y="5181600"/>
                    <a:pt x="0" y="4021709"/>
                    <a:pt x="0" y="2590800"/>
                  </a:cubicBezTo>
                  <a:close/>
                </a:path>
              </a:pathLst>
            </a:custGeom>
            <a:solidFill>
              <a:srgbClr val="4DA195"/>
            </a:solidFill>
          </p:spPr>
        </p:sp>
      </p:grpSp>
      <p:sp>
        <p:nvSpPr>
          <p:cNvPr id="28" name="TextBox 28"/>
          <p:cNvSpPr txBox="1"/>
          <p:nvPr/>
        </p:nvSpPr>
        <p:spPr>
          <a:xfrm>
            <a:off x="4148145" y="198296"/>
            <a:ext cx="3892536" cy="497380"/>
          </a:xfrm>
          <a:prstGeom prst="rect">
            <a:avLst/>
          </a:prstGeom>
        </p:spPr>
        <p:txBody>
          <a:bodyPr lIns="0" tIns="0" rIns="0" bIns="0" rtlCol="0" anchor="t">
            <a:spAutoFit/>
          </a:bodyPr>
          <a:lstStyle/>
          <a:p>
            <a:pPr algn="ctr">
              <a:lnSpc>
                <a:spcPts val="4223"/>
              </a:lnSpc>
            </a:pPr>
            <a:r>
              <a:rPr lang="en-US" sz="3200" b="1" spc="47">
                <a:solidFill>
                  <a:srgbClr val="FFFFFF"/>
                </a:solidFill>
                <a:latin typeface="Arial" pitchFamily="34" charset="0"/>
              </a:rPr>
              <a:t>MỞ ĐẦU</a:t>
            </a:r>
          </a:p>
        </p:txBody>
      </p:sp>
      <p:sp>
        <p:nvSpPr>
          <p:cNvPr id="29" name="TextBox 29"/>
          <p:cNvSpPr txBox="1"/>
          <p:nvPr/>
        </p:nvSpPr>
        <p:spPr>
          <a:xfrm>
            <a:off x="2525566" y="1445392"/>
            <a:ext cx="7656306" cy="810415"/>
          </a:xfrm>
          <a:prstGeom prst="rect">
            <a:avLst/>
          </a:prstGeom>
        </p:spPr>
        <p:txBody>
          <a:bodyPr lIns="0" tIns="0" rIns="0" bIns="0" rtlCol="0" anchor="t">
            <a:spAutoFit/>
          </a:bodyPr>
          <a:lstStyle/>
          <a:p>
            <a:pPr algn="ctr">
              <a:lnSpc>
                <a:spcPct val="120000"/>
              </a:lnSpc>
            </a:pPr>
            <a:r>
              <a:rPr lang="en-US" sz="2300" b="1" spc="34">
                <a:solidFill>
                  <a:srgbClr val="000000"/>
                </a:solidFill>
                <a:latin typeface="Arial" pitchFamily="34" charset="0"/>
              </a:rPr>
              <a:t>Thực vật có thể tự tổng hợp chât hữu cơ cần thiết bằng cách quang hợp khi có ánh sáng. </a:t>
            </a:r>
          </a:p>
        </p:txBody>
      </p:sp>
      <p:pic>
        <p:nvPicPr>
          <p:cNvPr id="30" name="Picture 30"/>
          <p:cNvPicPr>
            <a:picLocks noChangeAspect="1"/>
          </p:cNvPicPr>
          <p:nvPr/>
        </p:nvPicPr>
        <p:blipFill>
          <a:blip r:embed="rId15"/>
          <a:srcRect r="19994" b="22756"/>
          <a:stretch>
            <a:fillRect/>
          </a:stretch>
        </p:blipFill>
        <p:spPr>
          <a:xfrm>
            <a:off x="3843786" y="2323603"/>
            <a:ext cx="5040244" cy="463001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000"/>
                                        <p:tgtEl>
                                          <p:spTgt spid="29"/>
                                        </p:tgtEl>
                                      </p:cBhvr>
                                    </p:animEffect>
                                    <p:anim calcmode="lin" valueType="num">
                                      <p:cBhvr>
                                        <p:cTn id="20" dur="1000" fill="hold"/>
                                        <p:tgtEl>
                                          <p:spTgt spid="29"/>
                                        </p:tgtEl>
                                        <p:attrNameLst>
                                          <p:attrName>ppt_x</p:attrName>
                                        </p:attrNameLst>
                                      </p:cBhvr>
                                      <p:tavLst>
                                        <p:tav tm="0">
                                          <p:val>
                                            <p:strVal val="#ppt_x"/>
                                          </p:val>
                                        </p:tav>
                                        <p:tav tm="100000">
                                          <p:val>
                                            <p:strVal val="#ppt_x"/>
                                          </p:val>
                                        </p:tav>
                                      </p:tavLst>
                                    </p:anim>
                                    <p:anim calcmode="lin" valueType="num">
                                      <p:cBhvr>
                                        <p:cTn id="2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1000"/>
                                        <p:tgtEl>
                                          <p:spTgt spid="30"/>
                                        </p:tgtEl>
                                      </p:cBhvr>
                                    </p:animEffect>
                                    <p:anim calcmode="lin" valueType="num">
                                      <p:cBhvr>
                                        <p:cTn id="27" dur="1000" fill="hold"/>
                                        <p:tgtEl>
                                          <p:spTgt spid="30"/>
                                        </p:tgtEl>
                                        <p:attrNameLst>
                                          <p:attrName>ppt_x</p:attrName>
                                        </p:attrNameLst>
                                      </p:cBhvr>
                                      <p:tavLst>
                                        <p:tav tm="0">
                                          <p:val>
                                            <p:strVal val="#ppt_x"/>
                                          </p:val>
                                        </p:tav>
                                        <p:tav tm="100000">
                                          <p:val>
                                            <p:strVal val="#ppt_x"/>
                                          </p:val>
                                        </p:tav>
                                      </p:tavLst>
                                    </p:anim>
                                    <p:anim calcmode="lin" valueType="num">
                                      <p:cBhvr>
                                        <p:cTn id="2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872599">
            <a:off x="-3117143" y="-4764853"/>
            <a:ext cx="17864828" cy="7416164"/>
            <a:chOff x="0" y="0"/>
            <a:chExt cx="35738964" cy="14832328"/>
          </a:xfrm>
        </p:grpSpPr>
        <p:sp>
          <p:nvSpPr>
            <p:cNvPr id="6" name="Freeform 6"/>
            <p:cNvSpPr/>
            <p:nvPr/>
          </p:nvSpPr>
          <p:spPr>
            <a:xfrm>
              <a:off x="-167767" y="-37338"/>
              <a:ext cx="36269039" cy="15196948"/>
            </a:xfrm>
            <a:custGeom>
              <a:avLst/>
              <a:gdLst/>
              <a:ahLst/>
              <a:cxnLst/>
              <a:rect l="l" t="t" r="r" b="b"/>
              <a:pathLst>
                <a:path w="36269039" h="15196948">
                  <a:moveTo>
                    <a:pt x="2348357" y="7516495"/>
                  </a:moveTo>
                  <a:cubicBezTo>
                    <a:pt x="2870200" y="7820025"/>
                    <a:pt x="4009390" y="9155811"/>
                    <a:pt x="5594096" y="9337928"/>
                  </a:cubicBezTo>
                  <a:cubicBezTo>
                    <a:pt x="7178803" y="9520046"/>
                    <a:pt x="9972548" y="8184387"/>
                    <a:pt x="11856339" y="8609330"/>
                  </a:cubicBezTo>
                  <a:cubicBezTo>
                    <a:pt x="13740129" y="9034272"/>
                    <a:pt x="14917420" y="11323320"/>
                    <a:pt x="16896715" y="11887962"/>
                  </a:cubicBezTo>
                  <a:cubicBezTo>
                    <a:pt x="18876010" y="12452604"/>
                    <a:pt x="21879814" y="11554079"/>
                    <a:pt x="23731727" y="11997309"/>
                  </a:cubicBezTo>
                  <a:cubicBezTo>
                    <a:pt x="25583640" y="12440538"/>
                    <a:pt x="26411046" y="14195171"/>
                    <a:pt x="28008452" y="14547342"/>
                  </a:cubicBezTo>
                  <a:cubicBezTo>
                    <a:pt x="29605859" y="14899513"/>
                    <a:pt x="32011492" y="15196948"/>
                    <a:pt x="33316162" y="14110208"/>
                  </a:cubicBezTo>
                  <a:cubicBezTo>
                    <a:pt x="34620833" y="13023468"/>
                    <a:pt x="36269039" y="9240900"/>
                    <a:pt x="35836350" y="8026526"/>
                  </a:cubicBezTo>
                  <a:cubicBezTo>
                    <a:pt x="35403660" y="6812152"/>
                    <a:pt x="32692464" y="7407274"/>
                    <a:pt x="30719645" y="6824344"/>
                  </a:cubicBezTo>
                  <a:cubicBezTo>
                    <a:pt x="28746826" y="6241414"/>
                    <a:pt x="25539314" y="5093969"/>
                    <a:pt x="23999187" y="4529327"/>
                  </a:cubicBezTo>
                  <a:cubicBezTo>
                    <a:pt x="22459059" y="3964684"/>
                    <a:pt x="22694516" y="3837177"/>
                    <a:pt x="21479000" y="3436492"/>
                  </a:cubicBezTo>
                  <a:cubicBezTo>
                    <a:pt x="20263483" y="3035807"/>
                    <a:pt x="17889598" y="2428620"/>
                    <a:pt x="16705959" y="2125090"/>
                  </a:cubicBezTo>
                  <a:cubicBezTo>
                    <a:pt x="15522320" y="1821560"/>
                    <a:pt x="15337661" y="1785111"/>
                    <a:pt x="14376652" y="1615058"/>
                  </a:cubicBezTo>
                  <a:cubicBezTo>
                    <a:pt x="13415642" y="1445005"/>
                    <a:pt x="12040994" y="1341881"/>
                    <a:pt x="10940032" y="1105026"/>
                  </a:cubicBezTo>
                  <a:cubicBezTo>
                    <a:pt x="9839070" y="868171"/>
                    <a:pt x="8693404" y="364236"/>
                    <a:pt x="7770622" y="194310"/>
                  </a:cubicBezTo>
                  <a:cubicBezTo>
                    <a:pt x="6847841" y="24384"/>
                    <a:pt x="6198616" y="0"/>
                    <a:pt x="5403215" y="84963"/>
                  </a:cubicBezTo>
                  <a:cubicBezTo>
                    <a:pt x="4607814" y="169926"/>
                    <a:pt x="3824859" y="364236"/>
                    <a:pt x="2997581" y="704215"/>
                  </a:cubicBezTo>
                  <a:cubicBezTo>
                    <a:pt x="2170303" y="1044194"/>
                    <a:pt x="878332" y="1463167"/>
                    <a:pt x="439166" y="2124964"/>
                  </a:cubicBezTo>
                  <a:cubicBezTo>
                    <a:pt x="0" y="2786761"/>
                    <a:pt x="184658" y="3824986"/>
                    <a:pt x="362839" y="4674997"/>
                  </a:cubicBezTo>
                  <a:cubicBezTo>
                    <a:pt x="541020" y="5525008"/>
                    <a:pt x="1158367" y="6751447"/>
                    <a:pt x="1508379" y="7225030"/>
                  </a:cubicBezTo>
                  <a:cubicBezTo>
                    <a:pt x="1858391" y="7698614"/>
                    <a:pt x="2310257" y="7461758"/>
                    <a:pt x="2463038" y="7516495"/>
                  </a:cubicBezTo>
                  <a:cubicBezTo>
                    <a:pt x="2615819" y="7571232"/>
                    <a:pt x="1826641" y="7212965"/>
                    <a:pt x="2348484" y="7516495"/>
                  </a:cubicBezTo>
                  <a:close/>
                </a:path>
              </a:pathLst>
            </a:custGeom>
            <a:solidFill>
              <a:srgbClr val="D9EEC3"/>
            </a:solidFill>
          </p:spPr>
        </p:sp>
      </p:grpSp>
      <p:grpSp>
        <p:nvGrpSpPr>
          <p:cNvPr id="7" name="Group 7"/>
          <p:cNvGrpSpPr>
            <a:grpSpLocks noChangeAspect="1"/>
          </p:cNvGrpSpPr>
          <p:nvPr/>
        </p:nvGrpSpPr>
        <p:grpSpPr>
          <a:xfrm rot="872599">
            <a:off x="-168233" y="4082606"/>
            <a:ext cx="17864828" cy="7416164"/>
            <a:chOff x="0" y="0"/>
            <a:chExt cx="35738964" cy="14832328"/>
          </a:xfrm>
        </p:grpSpPr>
        <p:sp>
          <p:nvSpPr>
            <p:cNvPr id="8" name="Freeform 8"/>
            <p:cNvSpPr/>
            <p:nvPr/>
          </p:nvSpPr>
          <p:spPr>
            <a:xfrm>
              <a:off x="-167642" y="-327279"/>
              <a:ext cx="36268914" cy="15196948"/>
            </a:xfrm>
            <a:custGeom>
              <a:avLst/>
              <a:gdLst/>
              <a:ahLst/>
              <a:cxnLst/>
              <a:rect l="l" t="t" r="r" b="b"/>
              <a:pathLst>
                <a:path w="36268914" h="15196948">
                  <a:moveTo>
                    <a:pt x="2348232" y="7680452"/>
                  </a:moveTo>
                  <a:cubicBezTo>
                    <a:pt x="2870075" y="7376922"/>
                    <a:pt x="4009265" y="6041136"/>
                    <a:pt x="5593971" y="5859018"/>
                  </a:cubicBezTo>
                  <a:cubicBezTo>
                    <a:pt x="7178678" y="5676901"/>
                    <a:pt x="9972423" y="7012559"/>
                    <a:pt x="11856214" y="6587617"/>
                  </a:cubicBezTo>
                  <a:cubicBezTo>
                    <a:pt x="13740004" y="6162675"/>
                    <a:pt x="14917295" y="3873627"/>
                    <a:pt x="16896590" y="3308985"/>
                  </a:cubicBezTo>
                  <a:cubicBezTo>
                    <a:pt x="18875885" y="2744343"/>
                    <a:pt x="21879689" y="3642868"/>
                    <a:pt x="23731602" y="3199638"/>
                  </a:cubicBezTo>
                  <a:cubicBezTo>
                    <a:pt x="25583515" y="2756408"/>
                    <a:pt x="26410921" y="1001776"/>
                    <a:pt x="28008327" y="649605"/>
                  </a:cubicBezTo>
                  <a:cubicBezTo>
                    <a:pt x="29605734" y="297434"/>
                    <a:pt x="32011367" y="0"/>
                    <a:pt x="33316037" y="1086739"/>
                  </a:cubicBezTo>
                  <a:cubicBezTo>
                    <a:pt x="34620708" y="2173478"/>
                    <a:pt x="36268914" y="5956046"/>
                    <a:pt x="35836225" y="7170420"/>
                  </a:cubicBezTo>
                  <a:cubicBezTo>
                    <a:pt x="35403535" y="8384795"/>
                    <a:pt x="32692339" y="7789672"/>
                    <a:pt x="30719520" y="8372602"/>
                  </a:cubicBezTo>
                  <a:cubicBezTo>
                    <a:pt x="28746701" y="8955531"/>
                    <a:pt x="25539189" y="10102977"/>
                    <a:pt x="23999062" y="10667619"/>
                  </a:cubicBezTo>
                  <a:cubicBezTo>
                    <a:pt x="22458934" y="11232261"/>
                    <a:pt x="22694391" y="11359769"/>
                    <a:pt x="21478875" y="11760454"/>
                  </a:cubicBezTo>
                  <a:cubicBezTo>
                    <a:pt x="20263358" y="12161139"/>
                    <a:pt x="17889473" y="12768326"/>
                    <a:pt x="16705834" y="13071856"/>
                  </a:cubicBezTo>
                  <a:cubicBezTo>
                    <a:pt x="15522195" y="13375386"/>
                    <a:pt x="15337536" y="13411835"/>
                    <a:pt x="14376527" y="13581889"/>
                  </a:cubicBezTo>
                  <a:cubicBezTo>
                    <a:pt x="13415517" y="13751942"/>
                    <a:pt x="12040869" y="13855066"/>
                    <a:pt x="10939907" y="14091921"/>
                  </a:cubicBezTo>
                  <a:cubicBezTo>
                    <a:pt x="9838945" y="14328776"/>
                    <a:pt x="8693404" y="14832584"/>
                    <a:pt x="7770622" y="15002637"/>
                  </a:cubicBezTo>
                  <a:cubicBezTo>
                    <a:pt x="6847840" y="15172691"/>
                    <a:pt x="6198743" y="15196948"/>
                    <a:pt x="5403215" y="15111984"/>
                  </a:cubicBezTo>
                  <a:cubicBezTo>
                    <a:pt x="4607687" y="15027021"/>
                    <a:pt x="3824859" y="14832711"/>
                    <a:pt x="2997581" y="14492732"/>
                  </a:cubicBezTo>
                  <a:cubicBezTo>
                    <a:pt x="2170303" y="14152753"/>
                    <a:pt x="878332" y="13733780"/>
                    <a:pt x="439166" y="13071983"/>
                  </a:cubicBezTo>
                  <a:cubicBezTo>
                    <a:pt x="0" y="12410186"/>
                    <a:pt x="184533" y="11371961"/>
                    <a:pt x="362714" y="10521950"/>
                  </a:cubicBezTo>
                  <a:cubicBezTo>
                    <a:pt x="540895" y="9671939"/>
                    <a:pt x="1158242" y="8445500"/>
                    <a:pt x="1508254" y="7971917"/>
                  </a:cubicBezTo>
                  <a:cubicBezTo>
                    <a:pt x="1858266" y="7498334"/>
                    <a:pt x="2310132" y="7735189"/>
                    <a:pt x="2462913" y="7680452"/>
                  </a:cubicBezTo>
                  <a:cubicBezTo>
                    <a:pt x="2615694" y="7625715"/>
                    <a:pt x="1826516" y="7983982"/>
                    <a:pt x="2348359" y="7680452"/>
                  </a:cubicBezTo>
                  <a:close/>
                </a:path>
              </a:pathLst>
            </a:custGeom>
            <a:solidFill>
              <a:srgbClr val="D9EEC3"/>
            </a:solidFill>
          </p:spPr>
        </p:sp>
      </p:grpSp>
      <p:grpSp>
        <p:nvGrpSpPr>
          <p:cNvPr id="9" name="Group 9"/>
          <p:cNvGrpSpPr>
            <a:grpSpLocks noChangeAspect="1"/>
          </p:cNvGrpSpPr>
          <p:nvPr/>
        </p:nvGrpSpPr>
        <p:grpSpPr>
          <a:xfrm rot="3030627">
            <a:off x="8603974" y="-313320"/>
            <a:ext cx="5753311" cy="3142803"/>
            <a:chOff x="0" y="0"/>
            <a:chExt cx="11506622" cy="6287242"/>
          </a:xfrm>
        </p:grpSpPr>
        <p:sp>
          <p:nvSpPr>
            <p:cNvPr id="10" name="Freeform 10"/>
            <p:cNvSpPr/>
            <p:nvPr/>
          </p:nvSpPr>
          <p:spPr>
            <a:xfrm>
              <a:off x="0" y="0"/>
              <a:ext cx="11506453" cy="6287262"/>
            </a:xfrm>
            <a:custGeom>
              <a:avLst/>
              <a:gdLst/>
              <a:ahLst/>
              <a:cxnLst/>
              <a:rect l="l" t="t" r="r" b="b"/>
              <a:pathLst>
                <a:path w="11506453" h="6287262">
                  <a:moveTo>
                    <a:pt x="3791077" y="0"/>
                  </a:moveTo>
                  <a:cubicBezTo>
                    <a:pt x="3156204" y="0"/>
                    <a:pt x="2523109" y="54864"/>
                    <a:pt x="1894459" y="182753"/>
                  </a:cubicBezTo>
                  <a:cubicBezTo>
                    <a:pt x="1602994" y="241046"/>
                    <a:pt x="1300988" y="323215"/>
                    <a:pt x="1089025" y="529844"/>
                  </a:cubicBezTo>
                  <a:cubicBezTo>
                    <a:pt x="858520" y="755015"/>
                    <a:pt x="771144" y="1080897"/>
                    <a:pt x="704850" y="1393444"/>
                  </a:cubicBezTo>
                  <a:cubicBezTo>
                    <a:pt x="471551" y="2487803"/>
                    <a:pt x="0" y="3743706"/>
                    <a:pt x="429260" y="4776978"/>
                  </a:cubicBezTo>
                  <a:cubicBezTo>
                    <a:pt x="824865" y="5723763"/>
                    <a:pt x="1881886" y="6287262"/>
                    <a:pt x="2910713" y="6287262"/>
                  </a:cubicBezTo>
                  <a:cubicBezTo>
                    <a:pt x="2915412" y="6287262"/>
                    <a:pt x="2920238" y="6287262"/>
                    <a:pt x="2925064" y="6287262"/>
                  </a:cubicBezTo>
                  <a:cubicBezTo>
                    <a:pt x="3958336" y="6279388"/>
                    <a:pt x="4938649" y="5778500"/>
                    <a:pt x="5714873" y="5100320"/>
                  </a:cubicBezTo>
                  <a:cubicBezTo>
                    <a:pt x="6353429" y="4541266"/>
                    <a:pt x="6960108" y="3818001"/>
                    <a:pt x="7805293" y="3727958"/>
                  </a:cubicBezTo>
                  <a:cubicBezTo>
                    <a:pt x="7871840" y="3720465"/>
                    <a:pt x="7938515" y="3717417"/>
                    <a:pt x="8005190" y="3717417"/>
                  </a:cubicBezTo>
                  <a:cubicBezTo>
                    <a:pt x="8358123" y="3717417"/>
                    <a:pt x="8712199" y="3804666"/>
                    <a:pt x="9065006" y="3804666"/>
                  </a:cubicBezTo>
                  <a:cubicBezTo>
                    <a:pt x="9122918" y="3804666"/>
                    <a:pt x="9180830" y="3802253"/>
                    <a:pt x="9238487" y="3796919"/>
                  </a:cubicBezTo>
                  <a:cubicBezTo>
                    <a:pt x="9861169" y="3735960"/>
                    <a:pt x="10404347" y="3314700"/>
                    <a:pt x="10759312" y="2800731"/>
                  </a:cubicBezTo>
                  <a:cubicBezTo>
                    <a:pt x="11114277" y="2286762"/>
                    <a:pt x="11313032" y="1682623"/>
                    <a:pt x="11506453" y="1086485"/>
                  </a:cubicBezTo>
                  <a:lnTo>
                    <a:pt x="10844022" y="1041400"/>
                  </a:lnTo>
                  <a:cubicBezTo>
                    <a:pt x="10684002" y="1097915"/>
                    <a:pt x="10518267" y="1120140"/>
                    <a:pt x="10350373" y="1120140"/>
                  </a:cubicBezTo>
                  <a:cubicBezTo>
                    <a:pt x="10029190" y="1120140"/>
                    <a:pt x="9700006" y="1038352"/>
                    <a:pt x="9386951" y="956564"/>
                  </a:cubicBezTo>
                  <a:cubicBezTo>
                    <a:pt x="7554341" y="477520"/>
                    <a:pt x="5665470" y="0"/>
                    <a:pt x="3791077" y="0"/>
                  </a:cubicBezTo>
                  <a:close/>
                </a:path>
              </a:pathLst>
            </a:custGeom>
            <a:solidFill>
              <a:srgbClr val="ECCCB2"/>
            </a:solidFill>
          </p:spPr>
        </p:sp>
      </p:grpSp>
      <p:grpSp>
        <p:nvGrpSpPr>
          <p:cNvPr id="11" name="Group 11"/>
          <p:cNvGrpSpPr>
            <a:grpSpLocks noChangeAspect="1"/>
          </p:cNvGrpSpPr>
          <p:nvPr/>
        </p:nvGrpSpPr>
        <p:grpSpPr>
          <a:xfrm rot="-7752832">
            <a:off x="-3374138" y="3246152"/>
            <a:ext cx="7117989" cy="3888271"/>
            <a:chOff x="0" y="0"/>
            <a:chExt cx="14235978" cy="7778568"/>
          </a:xfrm>
        </p:grpSpPr>
        <p:sp>
          <p:nvSpPr>
            <p:cNvPr id="12" name="Freeform 12"/>
            <p:cNvSpPr/>
            <p:nvPr/>
          </p:nvSpPr>
          <p:spPr>
            <a:xfrm>
              <a:off x="0" y="0"/>
              <a:ext cx="14235810" cy="7778369"/>
            </a:xfrm>
            <a:custGeom>
              <a:avLst/>
              <a:gdLst/>
              <a:ahLst/>
              <a:cxnLst/>
              <a:rect l="l" t="t" r="r" b="b"/>
              <a:pathLst>
                <a:path w="14235810" h="7778369">
                  <a:moveTo>
                    <a:pt x="4690237" y="0"/>
                  </a:moveTo>
                  <a:cubicBezTo>
                    <a:pt x="3904869" y="0"/>
                    <a:pt x="3121660" y="67818"/>
                    <a:pt x="2343658" y="226187"/>
                  </a:cubicBezTo>
                  <a:cubicBezTo>
                    <a:pt x="1983105" y="298323"/>
                    <a:pt x="1609344" y="400050"/>
                    <a:pt x="1347216" y="655701"/>
                  </a:cubicBezTo>
                  <a:cubicBezTo>
                    <a:pt x="1061974" y="934212"/>
                    <a:pt x="953897" y="1337437"/>
                    <a:pt x="871855" y="1724152"/>
                  </a:cubicBezTo>
                  <a:cubicBezTo>
                    <a:pt x="583438" y="3077972"/>
                    <a:pt x="0" y="4631690"/>
                    <a:pt x="530987" y="5909945"/>
                  </a:cubicBezTo>
                  <a:cubicBezTo>
                    <a:pt x="1020445" y="7081266"/>
                    <a:pt x="2328164" y="7778369"/>
                    <a:pt x="3600958" y="7778369"/>
                  </a:cubicBezTo>
                  <a:cubicBezTo>
                    <a:pt x="3606800" y="7778369"/>
                    <a:pt x="3612769" y="7778369"/>
                    <a:pt x="3618738" y="7778369"/>
                  </a:cubicBezTo>
                  <a:cubicBezTo>
                    <a:pt x="4897120" y="7768589"/>
                    <a:pt x="6109970" y="7148957"/>
                    <a:pt x="7070344" y="6309868"/>
                  </a:cubicBezTo>
                  <a:cubicBezTo>
                    <a:pt x="7860284" y="5618226"/>
                    <a:pt x="8610981" y="4723384"/>
                    <a:pt x="9656572" y="4612005"/>
                  </a:cubicBezTo>
                  <a:cubicBezTo>
                    <a:pt x="9738995" y="4602733"/>
                    <a:pt x="9821418" y="4598924"/>
                    <a:pt x="9903968" y="4598924"/>
                  </a:cubicBezTo>
                  <a:cubicBezTo>
                    <a:pt x="10340594" y="4598924"/>
                    <a:pt x="10778617" y="4706874"/>
                    <a:pt x="11215243" y="4706874"/>
                  </a:cubicBezTo>
                  <a:cubicBezTo>
                    <a:pt x="11286871" y="4706874"/>
                    <a:pt x="11358499" y="4703952"/>
                    <a:pt x="11429999" y="4697221"/>
                  </a:cubicBezTo>
                  <a:cubicBezTo>
                    <a:pt x="12200255" y="4621783"/>
                    <a:pt x="12872338" y="4100575"/>
                    <a:pt x="13311504" y="3464686"/>
                  </a:cubicBezTo>
                  <a:cubicBezTo>
                    <a:pt x="13750669" y="2828797"/>
                    <a:pt x="13996541" y="2081402"/>
                    <a:pt x="14235810" y="1343913"/>
                  </a:cubicBezTo>
                  <a:lnTo>
                    <a:pt x="13416279" y="1288160"/>
                  </a:lnTo>
                  <a:cubicBezTo>
                    <a:pt x="13218286" y="1358010"/>
                    <a:pt x="13013181" y="1385696"/>
                    <a:pt x="12805535" y="1385696"/>
                  </a:cubicBezTo>
                  <a:cubicBezTo>
                    <a:pt x="12408153" y="1385696"/>
                    <a:pt x="12000864" y="1284604"/>
                    <a:pt x="11613514" y="1183385"/>
                  </a:cubicBezTo>
                  <a:cubicBezTo>
                    <a:pt x="9346184" y="590677"/>
                    <a:pt x="7009257" y="0"/>
                    <a:pt x="4690237" y="0"/>
                  </a:cubicBezTo>
                  <a:close/>
                </a:path>
              </a:pathLst>
            </a:custGeom>
            <a:solidFill>
              <a:srgbClr val="ECCCB2"/>
            </a:solidFill>
          </p:spPr>
        </p:sp>
      </p:grpSp>
      <p:grpSp>
        <p:nvGrpSpPr>
          <p:cNvPr id="13" name="Group 13"/>
          <p:cNvGrpSpPr>
            <a:grpSpLocks noChangeAspect="1"/>
          </p:cNvGrpSpPr>
          <p:nvPr/>
        </p:nvGrpSpPr>
        <p:grpSpPr>
          <a:xfrm rot="-1971619">
            <a:off x="8397460" y="3773576"/>
            <a:ext cx="6360770" cy="3833882"/>
            <a:chOff x="0" y="0"/>
            <a:chExt cx="12724854" cy="7667764"/>
          </a:xfrm>
        </p:grpSpPr>
        <p:sp>
          <p:nvSpPr>
            <p:cNvPr id="14" name="Freeform 14"/>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grpSp>
        <p:nvGrpSpPr>
          <p:cNvPr id="15" name="Group 15"/>
          <p:cNvGrpSpPr>
            <a:grpSpLocks noChangeAspect="1"/>
          </p:cNvGrpSpPr>
          <p:nvPr/>
        </p:nvGrpSpPr>
        <p:grpSpPr>
          <a:xfrm>
            <a:off x="-2512115" y="-674633"/>
            <a:ext cx="6710073" cy="3667354"/>
            <a:chOff x="0" y="0"/>
            <a:chExt cx="13423642" cy="7334708"/>
          </a:xfrm>
        </p:grpSpPr>
        <p:sp>
          <p:nvSpPr>
            <p:cNvPr id="16" name="Freeform 16"/>
            <p:cNvSpPr/>
            <p:nvPr/>
          </p:nvSpPr>
          <p:spPr>
            <a:xfrm>
              <a:off x="0" y="0"/>
              <a:ext cx="13423646" cy="7334631"/>
            </a:xfrm>
            <a:custGeom>
              <a:avLst/>
              <a:gdLst/>
              <a:ahLst/>
              <a:cxnLst/>
              <a:rect l="l" t="t" r="r" b="b"/>
              <a:pathLst>
                <a:path w="13423646" h="7334631">
                  <a:moveTo>
                    <a:pt x="4422648" y="0"/>
                  </a:moveTo>
                  <a:cubicBezTo>
                    <a:pt x="3682111" y="0"/>
                    <a:pt x="2943479" y="64008"/>
                    <a:pt x="2209927" y="213233"/>
                  </a:cubicBezTo>
                  <a:cubicBezTo>
                    <a:pt x="1869948" y="281305"/>
                    <a:pt x="1517523" y="377063"/>
                    <a:pt x="1270381" y="618236"/>
                  </a:cubicBezTo>
                  <a:cubicBezTo>
                    <a:pt x="1001395" y="880872"/>
                    <a:pt x="899414" y="1261110"/>
                    <a:pt x="822198" y="1625727"/>
                  </a:cubicBezTo>
                  <a:cubicBezTo>
                    <a:pt x="550164" y="2902331"/>
                    <a:pt x="0" y="4367403"/>
                    <a:pt x="500761" y="5572760"/>
                  </a:cubicBezTo>
                  <a:cubicBezTo>
                    <a:pt x="962279" y="6677279"/>
                    <a:pt x="2195449" y="7334631"/>
                    <a:pt x="3395599" y="7334631"/>
                  </a:cubicBezTo>
                  <a:cubicBezTo>
                    <a:pt x="3401187" y="7334631"/>
                    <a:pt x="3406775" y="7334631"/>
                    <a:pt x="3412363" y="7334631"/>
                  </a:cubicBezTo>
                  <a:cubicBezTo>
                    <a:pt x="4617720" y="7325360"/>
                    <a:pt x="5761355" y="6741160"/>
                    <a:pt x="6666992" y="5949950"/>
                  </a:cubicBezTo>
                  <a:cubicBezTo>
                    <a:pt x="7411847" y="5297805"/>
                    <a:pt x="8119745" y="4454017"/>
                    <a:pt x="9105646" y="4348988"/>
                  </a:cubicBezTo>
                  <a:cubicBezTo>
                    <a:pt x="9183370" y="4340352"/>
                    <a:pt x="9261094" y="4336669"/>
                    <a:pt x="9338945" y="4336669"/>
                  </a:cubicBezTo>
                  <a:cubicBezTo>
                    <a:pt x="9750678" y="4336669"/>
                    <a:pt x="10163683" y="4438396"/>
                    <a:pt x="10575417" y="4438396"/>
                  </a:cubicBezTo>
                  <a:cubicBezTo>
                    <a:pt x="10642981" y="4438396"/>
                    <a:pt x="10710418" y="4435602"/>
                    <a:pt x="10777855" y="4429379"/>
                  </a:cubicBezTo>
                  <a:cubicBezTo>
                    <a:pt x="11504168" y="4358259"/>
                    <a:pt x="12137898" y="3866769"/>
                    <a:pt x="12552045" y="3267202"/>
                  </a:cubicBezTo>
                  <a:cubicBezTo>
                    <a:pt x="12966192" y="2667634"/>
                    <a:pt x="13197967" y="1962785"/>
                    <a:pt x="13423646" y="1267460"/>
                  </a:cubicBezTo>
                  <a:lnTo>
                    <a:pt x="12650851" y="1214882"/>
                  </a:lnTo>
                  <a:cubicBezTo>
                    <a:pt x="12464161" y="1280795"/>
                    <a:pt x="12270740" y="1306830"/>
                    <a:pt x="12074906" y="1306830"/>
                  </a:cubicBezTo>
                  <a:cubicBezTo>
                    <a:pt x="11700129" y="1306830"/>
                    <a:pt x="11316208" y="1211453"/>
                    <a:pt x="10950956" y="1116076"/>
                  </a:cubicBezTo>
                  <a:cubicBezTo>
                    <a:pt x="8812911" y="557022"/>
                    <a:pt x="6609334" y="0"/>
                    <a:pt x="4422648" y="0"/>
                  </a:cubicBezTo>
                  <a:close/>
                </a:path>
              </a:pathLst>
            </a:custGeom>
            <a:solidFill>
              <a:srgbClr val="FFEBB9"/>
            </a:solidFill>
          </p:spPr>
        </p:sp>
      </p:grpSp>
      <p:pic>
        <p:nvPicPr>
          <p:cNvPr id="17" name="Picture 17"/>
          <p:cNvPicPr>
            <a:picLocks noChangeAspect="1"/>
          </p:cNvPicPr>
          <p:nvPr/>
        </p:nvPicPr>
        <p:blipFill>
          <a:blip r:embed="rId2"/>
          <a:srcRect r="532" b="532"/>
          <a:stretch>
            <a:fillRect/>
          </a:stretch>
        </p:blipFill>
        <p:spPr>
          <a:xfrm rot="5400000">
            <a:off x="264982" y="-1321359"/>
            <a:ext cx="1850636" cy="3369392"/>
          </a:xfrm>
          <a:prstGeom prst="rect">
            <a:avLst/>
          </a:prstGeom>
        </p:spPr>
      </p:pic>
      <p:pic>
        <p:nvPicPr>
          <p:cNvPr id="18" name="Picture 18"/>
          <p:cNvPicPr>
            <a:picLocks noChangeAspect="1"/>
          </p:cNvPicPr>
          <p:nvPr/>
        </p:nvPicPr>
        <p:blipFill>
          <a:blip r:embed="rId3"/>
          <a:srcRect r="383" b="383"/>
          <a:stretch>
            <a:fillRect/>
          </a:stretch>
        </p:blipFill>
        <p:spPr>
          <a:xfrm rot="7354647">
            <a:off x="-459282" y="-670320"/>
            <a:ext cx="2074818" cy="3203387"/>
          </a:xfrm>
          <a:prstGeom prst="rect">
            <a:avLst/>
          </a:prstGeom>
        </p:spPr>
      </p:pic>
      <p:pic>
        <p:nvPicPr>
          <p:cNvPr id="19" name="Picture 19"/>
          <p:cNvPicPr>
            <a:picLocks noChangeAspect="1"/>
          </p:cNvPicPr>
          <p:nvPr/>
        </p:nvPicPr>
        <p:blipFill>
          <a:blip r:embed="rId4"/>
          <a:srcRect r="190" b="190"/>
          <a:stretch>
            <a:fillRect/>
          </a:stretch>
        </p:blipFill>
        <p:spPr>
          <a:xfrm>
            <a:off x="-1062911" y="4142569"/>
            <a:ext cx="2497367" cy="2953476"/>
          </a:xfrm>
          <a:prstGeom prst="rect">
            <a:avLst/>
          </a:prstGeom>
        </p:spPr>
      </p:pic>
      <p:pic>
        <p:nvPicPr>
          <p:cNvPr id="20" name="Picture 20"/>
          <p:cNvPicPr>
            <a:picLocks noChangeAspect="1"/>
          </p:cNvPicPr>
          <p:nvPr/>
        </p:nvPicPr>
        <p:blipFill>
          <a:blip r:embed="rId5"/>
          <a:srcRect r="277" b="277"/>
          <a:stretch>
            <a:fillRect/>
          </a:stretch>
        </p:blipFill>
        <p:spPr>
          <a:xfrm>
            <a:off x="-11023" y="4925994"/>
            <a:ext cx="2753507" cy="2824246"/>
          </a:xfrm>
          <a:prstGeom prst="rect">
            <a:avLst/>
          </a:prstGeom>
        </p:spPr>
      </p:pic>
      <p:pic>
        <p:nvPicPr>
          <p:cNvPr id="21" name="Picture 21"/>
          <p:cNvPicPr>
            <a:picLocks noChangeAspect="1"/>
          </p:cNvPicPr>
          <p:nvPr/>
        </p:nvPicPr>
        <p:blipFill>
          <a:blip r:embed="rId6"/>
          <a:srcRect r="362" b="362"/>
          <a:stretch>
            <a:fillRect/>
          </a:stretch>
        </p:blipFill>
        <p:spPr>
          <a:xfrm>
            <a:off x="11189671" y="-105187"/>
            <a:ext cx="1461151" cy="2908897"/>
          </a:xfrm>
          <a:prstGeom prst="rect">
            <a:avLst/>
          </a:prstGeom>
        </p:spPr>
      </p:pic>
      <p:pic>
        <p:nvPicPr>
          <p:cNvPr id="22" name="Picture 22"/>
          <p:cNvPicPr>
            <a:picLocks noChangeAspect="1"/>
          </p:cNvPicPr>
          <p:nvPr/>
        </p:nvPicPr>
        <p:blipFill>
          <a:blip r:embed="rId7"/>
          <a:srcRect r="792" b="792"/>
          <a:stretch>
            <a:fillRect/>
          </a:stretch>
        </p:blipFill>
        <p:spPr>
          <a:xfrm>
            <a:off x="9881321" y="-508368"/>
            <a:ext cx="2433604" cy="1411134"/>
          </a:xfrm>
          <a:prstGeom prst="rect">
            <a:avLst/>
          </a:prstGeom>
        </p:spPr>
      </p:pic>
      <p:pic>
        <p:nvPicPr>
          <p:cNvPr id="23" name="Picture 23"/>
          <p:cNvPicPr>
            <a:picLocks noChangeAspect="1"/>
          </p:cNvPicPr>
          <p:nvPr/>
        </p:nvPicPr>
        <p:blipFill>
          <a:blip r:embed="rId8"/>
          <a:srcRect r="511" b="511"/>
          <a:stretch>
            <a:fillRect/>
          </a:stretch>
        </p:blipFill>
        <p:spPr>
          <a:xfrm>
            <a:off x="10333134" y="-793955"/>
            <a:ext cx="2284098" cy="2388012"/>
          </a:xfrm>
          <a:prstGeom prst="rect">
            <a:avLst/>
          </a:prstGeom>
        </p:spPr>
      </p:pic>
      <p:pic>
        <p:nvPicPr>
          <p:cNvPr id="24" name="Picture 24"/>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5" name="Picture 25"/>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6" name="Picture 26"/>
          <p:cNvPicPr>
            <a:picLocks noChangeAspect="1"/>
          </p:cNvPicPr>
          <p:nvPr/>
        </p:nvPicPr>
        <p:blipFill>
          <a:blip r:embed="rId11"/>
          <a:srcRect r="387" b="387"/>
          <a:stretch>
            <a:fillRect/>
          </a:stretch>
        </p:blipFill>
        <p:spPr>
          <a:xfrm rot="2700000">
            <a:off x="10027161" y="324213"/>
            <a:ext cx="1834369" cy="2119239"/>
          </a:xfrm>
          <a:prstGeom prst="rect">
            <a:avLst/>
          </a:prstGeom>
        </p:spPr>
      </p:pic>
      <p:pic>
        <p:nvPicPr>
          <p:cNvPr id="27" name="Picture 27"/>
          <p:cNvPicPr>
            <a:picLocks noChangeAspect="1"/>
          </p:cNvPicPr>
          <p:nvPr/>
        </p:nvPicPr>
        <p:blipFill>
          <a:blip r:embed="rId12"/>
          <a:srcRect r="320" b="320"/>
          <a:stretch>
            <a:fillRect/>
          </a:stretch>
        </p:blipFill>
        <p:spPr>
          <a:xfrm>
            <a:off x="9801847" y="5118100"/>
            <a:ext cx="2786924" cy="1595072"/>
          </a:xfrm>
          <a:prstGeom prst="rect">
            <a:avLst/>
          </a:prstGeom>
        </p:spPr>
      </p:pic>
      <p:pic>
        <p:nvPicPr>
          <p:cNvPr id="28" name="Picture 28"/>
          <p:cNvPicPr>
            <a:picLocks noChangeAspect="1"/>
          </p:cNvPicPr>
          <p:nvPr/>
        </p:nvPicPr>
        <p:blipFill>
          <a:blip r:embed="rId13"/>
          <a:srcRect r="428" b="428"/>
          <a:stretch>
            <a:fillRect/>
          </a:stretch>
        </p:blipFill>
        <p:spPr>
          <a:xfrm>
            <a:off x="69604" y="4419600"/>
            <a:ext cx="2623277" cy="2286345"/>
          </a:xfrm>
          <a:prstGeom prst="rect">
            <a:avLst/>
          </a:prstGeom>
        </p:spPr>
      </p:pic>
      <p:pic>
        <p:nvPicPr>
          <p:cNvPr id="29" name="Picture 29"/>
          <p:cNvPicPr>
            <a:picLocks noChangeAspect="1"/>
          </p:cNvPicPr>
          <p:nvPr/>
        </p:nvPicPr>
        <p:blipFill>
          <a:blip r:embed="rId14"/>
          <a:srcRect r="162" b="162"/>
          <a:stretch>
            <a:fillRect/>
          </a:stretch>
        </p:blipFill>
        <p:spPr>
          <a:xfrm>
            <a:off x="184780" y="97395"/>
            <a:ext cx="2423849" cy="2180856"/>
          </a:xfrm>
          <a:prstGeom prst="rect">
            <a:avLst/>
          </a:prstGeom>
        </p:spPr>
      </p:pic>
      <p:sp>
        <p:nvSpPr>
          <p:cNvPr id="30" name="TextBox 30"/>
          <p:cNvSpPr txBox="1"/>
          <p:nvPr/>
        </p:nvSpPr>
        <p:spPr>
          <a:xfrm>
            <a:off x="873263" y="3207411"/>
            <a:ext cx="10442301" cy="733534"/>
          </a:xfrm>
          <a:prstGeom prst="rect">
            <a:avLst/>
          </a:prstGeom>
        </p:spPr>
        <p:txBody>
          <a:bodyPr lIns="0" tIns="0" rIns="0" bIns="0" rtlCol="0" anchor="t">
            <a:spAutoFit/>
          </a:bodyPr>
          <a:lstStyle/>
          <a:p>
            <a:pPr algn="ctr">
              <a:lnSpc>
                <a:spcPts val="6158"/>
              </a:lnSpc>
            </a:pPr>
            <a:r>
              <a:rPr lang="en-US" sz="4700" b="1" spc="69">
                <a:solidFill>
                  <a:srgbClr val="051736"/>
                </a:solidFill>
                <a:latin typeface="Arial" pitchFamily="34" charset="0"/>
              </a:rPr>
              <a:t>DINH DƯỠNG Ở ĐỘNG VẬT</a:t>
            </a:r>
          </a:p>
        </p:txBody>
      </p:sp>
      <p:grpSp>
        <p:nvGrpSpPr>
          <p:cNvPr id="31" name="Group 31"/>
          <p:cNvGrpSpPr/>
          <p:nvPr/>
        </p:nvGrpSpPr>
        <p:grpSpPr>
          <a:xfrm>
            <a:off x="4372741" y="905500"/>
            <a:ext cx="3626175" cy="2088817"/>
            <a:chOff x="0" y="0"/>
            <a:chExt cx="7254240" cy="4177634"/>
          </a:xfrm>
        </p:grpSpPr>
        <p:grpSp>
          <p:nvGrpSpPr>
            <p:cNvPr id="32" name="Group 32"/>
            <p:cNvGrpSpPr>
              <a:grpSpLocks noChangeAspect="1"/>
            </p:cNvGrpSpPr>
            <p:nvPr/>
          </p:nvGrpSpPr>
          <p:grpSpPr>
            <a:xfrm>
              <a:off x="0" y="0"/>
              <a:ext cx="7254240" cy="4177634"/>
              <a:chOff x="0" y="0"/>
              <a:chExt cx="7254240" cy="4177634"/>
            </a:xfrm>
          </p:grpSpPr>
          <p:sp>
            <p:nvSpPr>
              <p:cNvPr id="33" name="Freeform 33"/>
              <p:cNvSpPr/>
              <p:nvPr/>
            </p:nvSpPr>
            <p:spPr>
              <a:xfrm>
                <a:off x="0" y="0"/>
                <a:ext cx="7254240" cy="4177665"/>
              </a:xfrm>
              <a:custGeom>
                <a:avLst/>
                <a:gdLst/>
                <a:ahLst/>
                <a:cxnLst/>
                <a:rect l="l" t="t" r="r" b="b"/>
                <a:pathLst>
                  <a:path w="7254240" h="4177665">
                    <a:moveTo>
                      <a:pt x="3523488" y="478155"/>
                    </a:moveTo>
                    <a:cubicBezTo>
                      <a:pt x="3168142" y="369824"/>
                      <a:pt x="2832608" y="198501"/>
                      <a:pt x="2457577" y="117221"/>
                    </a:cubicBezTo>
                    <a:cubicBezTo>
                      <a:pt x="1894967" y="0"/>
                      <a:pt x="1283081" y="117348"/>
                      <a:pt x="819150" y="433070"/>
                    </a:cubicBezTo>
                    <a:cubicBezTo>
                      <a:pt x="355219" y="748792"/>
                      <a:pt x="59182" y="1263269"/>
                      <a:pt x="39497" y="1795526"/>
                    </a:cubicBezTo>
                    <a:cubicBezTo>
                      <a:pt x="0" y="2409190"/>
                      <a:pt x="325755" y="3013710"/>
                      <a:pt x="829056" y="3419729"/>
                    </a:cubicBezTo>
                    <a:cubicBezTo>
                      <a:pt x="1332357" y="3825748"/>
                      <a:pt x="1993646" y="4051300"/>
                      <a:pt x="2664841" y="4114546"/>
                    </a:cubicBezTo>
                    <a:cubicBezTo>
                      <a:pt x="3326130" y="4177665"/>
                      <a:pt x="4007104" y="4087495"/>
                      <a:pt x="4658487" y="3934079"/>
                    </a:cubicBezTo>
                    <a:cubicBezTo>
                      <a:pt x="5152009" y="3807714"/>
                      <a:pt x="5576316" y="3609213"/>
                      <a:pt x="5981065" y="3311525"/>
                    </a:cubicBezTo>
                    <a:cubicBezTo>
                      <a:pt x="6642354" y="2806192"/>
                      <a:pt x="7254240" y="2156587"/>
                      <a:pt x="7165467" y="1317498"/>
                    </a:cubicBezTo>
                    <a:cubicBezTo>
                      <a:pt x="7125970" y="947547"/>
                      <a:pt x="6849618" y="595630"/>
                      <a:pt x="6435090" y="532511"/>
                    </a:cubicBezTo>
                    <a:cubicBezTo>
                      <a:pt x="6109335" y="487426"/>
                      <a:pt x="5793613" y="559562"/>
                      <a:pt x="5467858" y="586613"/>
                    </a:cubicBezTo>
                    <a:cubicBezTo>
                      <a:pt x="5161915" y="604647"/>
                      <a:pt x="4865751" y="622681"/>
                      <a:pt x="4559808" y="613664"/>
                    </a:cubicBezTo>
                    <a:cubicBezTo>
                      <a:pt x="4204462" y="613664"/>
                      <a:pt x="3859022" y="577596"/>
                      <a:pt x="3523488" y="478282"/>
                    </a:cubicBezTo>
                  </a:path>
                </a:pathLst>
              </a:custGeom>
              <a:solidFill>
                <a:srgbClr val="4DA195"/>
              </a:solidFill>
            </p:spPr>
          </p:sp>
        </p:grpSp>
        <p:sp>
          <p:nvSpPr>
            <p:cNvPr id="34" name="TextBox 34"/>
            <p:cNvSpPr txBox="1"/>
            <p:nvPr/>
          </p:nvSpPr>
          <p:spPr>
            <a:xfrm>
              <a:off x="553720" y="1432136"/>
              <a:ext cx="5781040" cy="1253036"/>
            </a:xfrm>
            <a:prstGeom prst="rect">
              <a:avLst/>
            </a:prstGeom>
          </p:spPr>
          <p:txBody>
            <a:bodyPr lIns="0" tIns="0" rIns="0" bIns="0" rtlCol="0" anchor="t">
              <a:spAutoFit/>
            </a:bodyPr>
            <a:lstStyle/>
            <a:p>
              <a:pPr algn="ctr">
                <a:lnSpc>
                  <a:spcPts val="5279"/>
                </a:lnSpc>
              </a:pPr>
              <a:r>
                <a:rPr lang="en-US" sz="4000" b="1" spc="59">
                  <a:solidFill>
                    <a:srgbClr val="FFFFFF"/>
                  </a:solidFill>
                  <a:latin typeface="Arial" pitchFamily="34" charset="0"/>
                </a:rPr>
                <a:t>PHẦN 2</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l="1916" r="1916"/>
          <a:stretch>
            <a:fillRect/>
          </a:stretch>
        </p:blipFill>
        <p:spPr>
          <a:xfrm>
            <a:off x="6552570" y="2936309"/>
            <a:ext cx="5046633" cy="3497219"/>
          </a:xfrm>
          <a:prstGeom prst="rect">
            <a:avLst/>
          </a:prstGeom>
        </p:spPr>
      </p:pic>
      <p:pic>
        <p:nvPicPr>
          <p:cNvPr id="13" name="Picture 13"/>
          <p:cNvPicPr>
            <a:picLocks noChangeAspect="1"/>
          </p:cNvPicPr>
          <p:nvPr/>
        </p:nvPicPr>
        <p:blipFill>
          <a:blip r:embed="rId6"/>
          <a:srcRect r="485" b="485"/>
          <a:stretch>
            <a:fillRect/>
          </a:stretch>
        </p:blipFill>
        <p:spPr>
          <a:xfrm rot="6542420">
            <a:off x="179499" y="-226392"/>
            <a:ext cx="1289108" cy="2347037"/>
          </a:xfrm>
          <a:prstGeom prst="rect">
            <a:avLst/>
          </a:prstGeom>
        </p:spPr>
      </p:pic>
      <p:pic>
        <p:nvPicPr>
          <p:cNvPr id="14" name="Picture 14"/>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5" name="Group 15"/>
          <p:cNvGrpSpPr>
            <a:grpSpLocks noChangeAspect="1"/>
          </p:cNvGrpSpPr>
          <p:nvPr/>
        </p:nvGrpSpPr>
        <p:grpSpPr>
          <a:xfrm rot="-1753129">
            <a:off x="-612933" y="-1422504"/>
            <a:ext cx="4501945" cy="2460514"/>
            <a:chOff x="0" y="0"/>
            <a:chExt cx="9006236" cy="4921028"/>
          </a:xfrm>
        </p:grpSpPr>
        <p:sp>
          <p:nvSpPr>
            <p:cNvPr id="16" name="Freeform 16"/>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7" name="Group 17"/>
          <p:cNvGrpSpPr>
            <a:grpSpLocks noChangeAspect="1"/>
          </p:cNvGrpSpPr>
          <p:nvPr/>
        </p:nvGrpSpPr>
        <p:grpSpPr>
          <a:xfrm rot="-1970258">
            <a:off x="-704141" y="-1721216"/>
            <a:ext cx="4501945" cy="2460514"/>
            <a:chOff x="0" y="0"/>
            <a:chExt cx="9006236" cy="4921028"/>
          </a:xfrm>
        </p:grpSpPr>
        <p:sp>
          <p:nvSpPr>
            <p:cNvPr id="18" name="Freeform 18"/>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9" name="Group 19"/>
          <p:cNvGrpSpPr>
            <a:grpSpLocks noChangeAspect="1"/>
          </p:cNvGrpSpPr>
          <p:nvPr/>
        </p:nvGrpSpPr>
        <p:grpSpPr>
          <a:xfrm rot="-2668323">
            <a:off x="9861113" y="4782781"/>
            <a:ext cx="5005167" cy="3016847"/>
            <a:chOff x="0" y="0"/>
            <a:chExt cx="10012942" cy="6033694"/>
          </a:xfrm>
        </p:grpSpPr>
        <p:sp>
          <p:nvSpPr>
            <p:cNvPr id="20" name="Freeform 20"/>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1" name="Picture 21"/>
          <p:cNvPicPr>
            <a:picLocks noChangeAspect="1"/>
          </p:cNvPicPr>
          <p:nvPr/>
        </p:nvPicPr>
        <p:blipFill>
          <a:blip r:embed="rId7"/>
          <a:srcRect r="362" b="362"/>
          <a:stretch>
            <a:fillRect/>
          </a:stretch>
        </p:blipFill>
        <p:spPr>
          <a:xfrm>
            <a:off x="11484561" y="-341162"/>
            <a:ext cx="1461151" cy="2908897"/>
          </a:xfrm>
          <a:prstGeom prst="rect">
            <a:avLst/>
          </a:prstGeom>
        </p:spPr>
      </p:pic>
      <p:pic>
        <p:nvPicPr>
          <p:cNvPr id="22" name="Picture 22"/>
          <p:cNvPicPr>
            <a:picLocks noChangeAspect="1"/>
          </p:cNvPicPr>
          <p:nvPr/>
        </p:nvPicPr>
        <p:blipFill>
          <a:blip r:embed="rId8"/>
          <a:srcRect r="792" b="792"/>
          <a:stretch>
            <a:fillRect/>
          </a:stretch>
        </p:blipFill>
        <p:spPr>
          <a:xfrm>
            <a:off x="10176212" y="-744343"/>
            <a:ext cx="2433604" cy="1411134"/>
          </a:xfrm>
          <a:prstGeom prst="rect">
            <a:avLst/>
          </a:prstGeom>
        </p:spPr>
      </p:pic>
      <p:pic>
        <p:nvPicPr>
          <p:cNvPr id="23" name="Picture 23"/>
          <p:cNvPicPr>
            <a:picLocks noChangeAspect="1"/>
          </p:cNvPicPr>
          <p:nvPr/>
        </p:nvPicPr>
        <p:blipFill>
          <a:blip r:embed="rId9"/>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10"/>
          <a:srcRect l="2624" t="2764" b="2764"/>
          <a:stretch>
            <a:fillRect/>
          </a:stretch>
        </p:blipFill>
        <p:spPr>
          <a:xfrm>
            <a:off x="1129735" y="2936308"/>
            <a:ext cx="5248318" cy="3399661"/>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sp>
        <p:nvSpPr>
          <p:cNvPr id="28"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29" name="TextBox 29"/>
          <p:cNvSpPr txBox="1"/>
          <p:nvPr/>
        </p:nvSpPr>
        <p:spPr>
          <a:xfrm>
            <a:off x="2219112" y="358075"/>
            <a:ext cx="10442301" cy="374911"/>
          </a:xfrm>
          <a:prstGeom prst="rect">
            <a:avLst/>
          </a:prstGeom>
        </p:spPr>
        <p:txBody>
          <a:bodyPr lIns="0" tIns="0" rIns="0" bIns="0" rtlCol="0" anchor="t">
            <a:spAutoFit/>
          </a:bodyPr>
          <a:lstStyle/>
          <a:p>
            <a:pPr>
              <a:lnSpc>
                <a:spcPts val="3219"/>
              </a:lnSpc>
            </a:pPr>
            <a:r>
              <a:rPr lang="en-US" sz="2300" b="1" spc="34">
                <a:solidFill>
                  <a:srgbClr val="051736"/>
                </a:solidFill>
                <a:latin typeface="Arial" pitchFamily="34" charset="0"/>
              </a:rPr>
              <a:t>NHU CẦU DINH DƯỠNG</a:t>
            </a:r>
          </a:p>
        </p:txBody>
      </p:sp>
      <p:sp>
        <p:nvSpPr>
          <p:cNvPr id="30" name="TextBox 30"/>
          <p:cNvSpPr txBox="1"/>
          <p:nvPr/>
        </p:nvSpPr>
        <p:spPr>
          <a:xfrm>
            <a:off x="1156902" y="1875858"/>
            <a:ext cx="10442301" cy="810415"/>
          </a:xfrm>
          <a:prstGeom prst="rect">
            <a:avLst/>
          </a:prstGeom>
        </p:spPr>
        <p:txBody>
          <a:bodyPr lIns="0" tIns="0" rIns="0" bIns="0" rtlCol="0" anchor="t">
            <a:spAutoFit/>
          </a:bodyPr>
          <a:lstStyle/>
          <a:p>
            <a:pPr>
              <a:lnSpc>
                <a:spcPct val="120000"/>
              </a:lnSpc>
            </a:pPr>
            <a:r>
              <a:rPr lang="en-US" sz="2300" b="1" spc="34">
                <a:solidFill>
                  <a:srgbClr val="000000"/>
                </a:solidFill>
                <a:latin typeface="Arial" pitchFamily="34" charset="0"/>
              </a:rPr>
              <a:t>Nhu cầu dinh dưỡng là lượng thức ăn mà động vật cần thu nhận vào hằng ngày để xây dựng cơ thể và duy trì sự sống.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1000"/>
                                        <p:tgtEl>
                                          <p:spTgt spid="30"/>
                                        </p:tgtEl>
                                      </p:cBhvr>
                                    </p:animEffect>
                                    <p:anim calcmode="lin" valueType="num">
                                      <p:cBhvr>
                                        <p:cTn id="20" dur="1000" fill="hold"/>
                                        <p:tgtEl>
                                          <p:spTgt spid="30"/>
                                        </p:tgtEl>
                                        <p:attrNameLst>
                                          <p:attrName>ppt_x</p:attrName>
                                        </p:attrNameLst>
                                      </p:cBhvr>
                                      <p:tavLst>
                                        <p:tav tm="0">
                                          <p:val>
                                            <p:strVal val="#ppt_x"/>
                                          </p:val>
                                        </p:tav>
                                        <p:tav tm="100000">
                                          <p:val>
                                            <p:strVal val="#ppt_x"/>
                                          </p:val>
                                        </p:tav>
                                      </p:tavLst>
                                    </p:anim>
                                    <p:anim calcmode="lin" valueType="num">
                                      <p:cBhvr>
                                        <p:cTn id="2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1000"/>
                                        <p:tgtEl>
                                          <p:spTgt spid="24"/>
                                        </p:tgtEl>
                                      </p:cBhvr>
                                    </p:animEffect>
                                    <p:anim calcmode="lin" valueType="num">
                                      <p:cBhvr>
                                        <p:cTn id="27" dur="1000" fill="hold"/>
                                        <p:tgtEl>
                                          <p:spTgt spid="24"/>
                                        </p:tgtEl>
                                        <p:attrNameLst>
                                          <p:attrName>ppt_x</p:attrName>
                                        </p:attrNameLst>
                                      </p:cBhvr>
                                      <p:tavLst>
                                        <p:tav tm="0">
                                          <p:val>
                                            <p:strVal val="#ppt_x"/>
                                          </p:val>
                                        </p:tav>
                                        <p:tav tm="100000">
                                          <p:val>
                                            <p:strVal val="#ppt_x"/>
                                          </p:val>
                                        </p:tav>
                                      </p:tavLst>
                                    </p:anim>
                                    <p:anim calcmode="lin" valueType="num">
                                      <p:cBhvr>
                                        <p:cTn id="28" dur="1000" fill="hold"/>
                                        <p:tgtEl>
                                          <p:spTgt spid="24"/>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9"/>
          <a:srcRect l="3626" r="1435"/>
          <a:stretch>
            <a:fillRect/>
          </a:stretch>
        </p:blipFill>
        <p:spPr>
          <a:xfrm>
            <a:off x="884921" y="2816980"/>
            <a:ext cx="4985059" cy="3518989"/>
          </a:xfrm>
          <a:prstGeom prst="rect">
            <a:avLst/>
          </a:prstGeom>
        </p:spPr>
      </p:pic>
      <p:pic>
        <p:nvPicPr>
          <p:cNvPr id="24" name="Picture 24"/>
          <p:cNvPicPr>
            <a:picLocks noChangeAspect="1"/>
          </p:cNvPicPr>
          <p:nvPr/>
        </p:nvPicPr>
        <p:blipFill>
          <a:blip r:embed="rId10"/>
          <a:srcRect/>
          <a:stretch>
            <a:fillRect/>
          </a:stretch>
        </p:blipFill>
        <p:spPr>
          <a:xfrm>
            <a:off x="6094413" y="2816980"/>
            <a:ext cx="5573188" cy="3616547"/>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sp>
        <p:nvSpPr>
          <p:cNvPr id="28" name="TextBox 28"/>
          <p:cNvSpPr txBox="1"/>
          <p:nvPr/>
        </p:nvSpPr>
        <p:spPr>
          <a:xfrm>
            <a:off x="884920" y="1789113"/>
            <a:ext cx="10508093" cy="81041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Nhu cầu dinh dưỡng phụ thuộc vào mỗi loài, lứa tuổi, giai đoạn phát triển của cơ thể và cường độ hoạt động của cơ thể.</a:t>
            </a:r>
          </a:p>
        </p:txBody>
      </p:sp>
      <p:sp>
        <p:nvSpPr>
          <p:cNvPr id="31"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2" name="TextBox 29"/>
          <p:cNvSpPr txBox="1"/>
          <p:nvPr/>
        </p:nvSpPr>
        <p:spPr>
          <a:xfrm>
            <a:off x="2219112" y="358075"/>
            <a:ext cx="10442301" cy="374911"/>
          </a:xfrm>
          <a:prstGeom prst="rect">
            <a:avLst/>
          </a:prstGeom>
        </p:spPr>
        <p:txBody>
          <a:bodyPr lIns="0" tIns="0" rIns="0" bIns="0" rtlCol="0" anchor="t">
            <a:spAutoFit/>
          </a:bodyPr>
          <a:lstStyle/>
          <a:p>
            <a:pPr>
              <a:lnSpc>
                <a:spcPts val="3219"/>
              </a:lnSpc>
            </a:pPr>
            <a:r>
              <a:rPr lang="en-US" sz="2300" b="1" spc="34">
                <a:solidFill>
                  <a:srgbClr val="051736"/>
                </a:solidFill>
                <a:latin typeface="Arial" pitchFamily="34" charset="0"/>
              </a:rPr>
              <a:t>NHU CẦU DINH DƯỠNG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9" name="Picture 9"/>
          <p:cNvPicPr>
            <a:picLocks noChangeAspect="1"/>
          </p:cNvPicPr>
          <p:nvPr/>
        </p:nvPicPr>
        <p:blipFill>
          <a:blip r:embed="rId2"/>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3"/>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2"/>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7"/>
          <a:srcRect r="361" b="361"/>
          <a:stretch>
            <a:fillRect/>
          </a:stretch>
        </p:blipFill>
        <p:spPr>
          <a:xfrm>
            <a:off x="10704161" y="-336566"/>
            <a:ext cx="1790084" cy="2361901"/>
          </a:xfrm>
          <a:prstGeom prst="rect">
            <a:avLst/>
          </a:prstGeom>
        </p:spPr>
      </p:pic>
      <p:pic>
        <p:nvPicPr>
          <p:cNvPr id="26" name="Picture 26"/>
          <p:cNvPicPr>
            <a:picLocks noChangeAspect="1"/>
          </p:cNvPicPr>
          <p:nvPr/>
        </p:nvPicPr>
        <p:blipFill>
          <a:blip r:embed="rId8"/>
          <a:srcRect l="13674" r="4416"/>
          <a:stretch>
            <a:fillRect/>
          </a:stretch>
        </p:blipFill>
        <p:spPr>
          <a:xfrm>
            <a:off x="685621" y="2676775"/>
            <a:ext cx="5408791" cy="3344397"/>
          </a:xfrm>
          <a:prstGeom prst="rect">
            <a:avLst/>
          </a:prstGeom>
        </p:spPr>
      </p:pic>
      <p:pic>
        <p:nvPicPr>
          <p:cNvPr id="27" name="Picture 27"/>
          <p:cNvPicPr>
            <a:picLocks noChangeAspect="1"/>
          </p:cNvPicPr>
          <p:nvPr/>
        </p:nvPicPr>
        <p:blipFill>
          <a:blip r:embed="rId9"/>
          <a:srcRect/>
          <a:stretch>
            <a:fillRect/>
          </a:stretch>
        </p:blipFill>
        <p:spPr>
          <a:xfrm>
            <a:off x="6297996" y="2676776"/>
            <a:ext cx="4037665" cy="3344397"/>
          </a:xfrm>
          <a:prstGeom prst="rect">
            <a:avLst/>
          </a:prstGeom>
        </p:spPr>
      </p:pic>
      <p:sp>
        <p:nvSpPr>
          <p:cNvPr id="28" name="TextBox 28"/>
          <p:cNvSpPr txBox="1"/>
          <p:nvPr/>
        </p:nvSpPr>
        <p:spPr>
          <a:xfrm>
            <a:off x="685621" y="1704135"/>
            <a:ext cx="10244878" cy="81041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Khác với thực vật dinh dưỡng kiểu tự dưỡng, động vật dinh dưỡng kiểu dị dưỡng. </a:t>
            </a:r>
          </a:p>
        </p:txBody>
      </p:sp>
      <p:sp>
        <p:nvSpPr>
          <p:cNvPr id="29" name="TextBox 29"/>
          <p:cNvSpPr txBox="1"/>
          <p:nvPr/>
        </p:nvSpPr>
        <p:spPr>
          <a:xfrm>
            <a:off x="6024827" y="6096000"/>
            <a:ext cx="4584002" cy="810415"/>
          </a:xfrm>
          <a:prstGeom prst="rect">
            <a:avLst/>
          </a:prstGeom>
        </p:spPr>
        <p:txBody>
          <a:bodyPr lIns="0" tIns="0" rIns="0" bIns="0" rtlCol="0" anchor="t">
            <a:spAutoFit/>
          </a:bodyPr>
          <a:lstStyle/>
          <a:p>
            <a:pPr algn="ctr">
              <a:lnSpc>
                <a:spcPct val="120000"/>
              </a:lnSpc>
            </a:pPr>
            <a:r>
              <a:rPr lang="en-US" sz="2300" b="1" spc="33">
                <a:solidFill>
                  <a:srgbClr val="000000"/>
                </a:solidFill>
                <a:latin typeface="Arial" pitchFamily="34" charset="0"/>
              </a:rPr>
              <a:t>Thực vật tự tổng hợp </a:t>
            </a:r>
          </a:p>
          <a:p>
            <a:pPr algn="ctr">
              <a:lnSpc>
                <a:spcPct val="120000"/>
              </a:lnSpc>
            </a:pPr>
            <a:r>
              <a:rPr lang="en-US" sz="2300" b="1" spc="34">
                <a:solidFill>
                  <a:srgbClr val="000000"/>
                </a:solidFill>
                <a:latin typeface="Arial" pitchFamily="34" charset="0"/>
              </a:rPr>
              <a:t>chất hữu cơ nuôi cơ thể</a:t>
            </a:r>
          </a:p>
        </p:txBody>
      </p:sp>
      <p:sp>
        <p:nvSpPr>
          <p:cNvPr id="32"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3" name="TextBox 29"/>
          <p:cNvSpPr txBox="1"/>
          <p:nvPr/>
        </p:nvSpPr>
        <p:spPr>
          <a:xfrm>
            <a:off x="2219112" y="358075"/>
            <a:ext cx="10442301" cy="374911"/>
          </a:xfrm>
          <a:prstGeom prst="rect">
            <a:avLst/>
          </a:prstGeom>
        </p:spPr>
        <p:txBody>
          <a:bodyPr lIns="0" tIns="0" rIns="0" bIns="0" rtlCol="0" anchor="t">
            <a:spAutoFit/>
          </a:bodyPr>
          <a:lstStyle/>
          <a:p>
            <a:pPr>
              <a:lnSpc>
                <a:spcPts val="3219"/>
              </a:lnSpc>
            </a:pPr>
            <a:r>
              <a:rPr lang="en-US" sz="2300" b="1" spc="34">
                <a:solidFill>
                  <a:srgbClr val="051736"/>
                </a:solidFill>
                <a:latin typeface="Arial" pitchFamily="34" charset="0"/>
              </a:rPr>
              <a:t>NHU CẦU DINH DƯỠNG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1000"/>
                                        <p:tgtEl>
                                          <p:spTgt spid="29"/>
                                        </p:tgtEl>
                                      </p:cBhvr>
                                    </p:animEffect>
                                    <p:anim calcmode="lin" valueType="num">
                                      <p:cBhvr>
                                        <p:cTn id="25" dur="1000" fill="hold"/>
                                        <p:tgtEl>
                                          <p:spTgt spid="29"/>
                                        </p:tgtEl>
                                        <p:attrNameLst>
                                          <p:attrName>ppt_x</p:attrName>
                                        </p:attrNameLst>
                                      </p:cBhvr>
                                      <p:tavLst>
                                        <p:tav tm="0">
                                          <p:val>
                                            <p:strVal val="#ppt_x"/>
                                          </p:val>
                                        </p:tav>
                                        <p:tav tm="100000">
                                          <p:val>
                                            <p:strVal val="#ppt_x"/>
                                          </p:val>
                                        </p:tav>
                                      </p:tavLst>
                                    </p:anim>
                                    <p:anim calcmode="lin" valueType="num">
                                      <p:cBhvr>
                                        <p:cTn id="2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9"/>
          <a:srcRect l="10178" r="10178"/>
          <a:stretch>
            <a:fillRect/>
          </a:stretch>
        </p:blipFill>
        <p:spPr>
          <a:xfrm>
            <a:off x="884920" y="2753183"/>
            <a:ext cx="5209492" cy="3680344"/>
          </a:xfrm>
          <a:prstGeom prst="rect">
            <a:avLst/>
          </a:prstGeom>
        </p:spPr>
      </p:pic>
      <p:pic>
        <p:nvPicPr>
          <p:cNvPr id="24" name="Picture 24"/>
          <p:cNvPicPr>
            <a:picLocks noChangeAspect="1"/>
          </p:cNvPicPr>
          <p:nvPr/>
        </p:nvPicPr>
        <p:blipFill>
          <a:blip r:embed="rId10"/>
          <a:srcRect l="3750" t="1193" r="3750"/>
          <a:stretch>
            <a:fillRect/>
          </a:stretch>
        </p:blipFill>
        <p:spPr>
          <a:xfrm>
            <a:off x="6253324" y="2753183"/>
            <a:ext cx="5160294" cy="3680344"/>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sp>
        <p:nvSpPr>
          <p:cNvPr id="28" name="TextBox 28"/>
          <p:cNvSpPr txBox="1"/>
          <p:nvPr/>
        </p:nvSpPr>
        <p:spPr>
          <a:xfrm>
            <a:off x="873263" y="1789113"/>
            <a:ext cx="10442300" cy="81041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Để có được các chất dinh dưỡng cần thiết cho cơ thể, động vật ăn các sinh vật khác.</a:t>
            </a:r>
          </a:p>
        </p:txBody>
      </p:sp>
      <p:sp>
        <p:nvSpPr>
          <p:cNvPr id="31"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2" name="TextBox 29"/>
          <p:cNvSpPr txBox="1"/>
          <p:nvPr/>
        </p:nvSpPr>
        <p:spPr>
          <a:xfrm>
            <a:off x="2219112" y="358075"/>
            <a:ext cx="10442301" cy="374911"/>
          </a:xfrm>
          <a:prstGeom prst="rect">
            <a:avLst/>
          </a:prstGeom>
        </p:spPr>
        <p:txBody>
          <a:bodyPr lIns="0" tIns="0" rIns="0" bIns="0" rtlCol="0" anchor="t">
            <a:spAutoFit/>
          </a:bodyPr>
          <a:lstStyle/>
          <a:p>
            <a:pPr>
              <a:lnSpc>
                <a:spcPts val="3219"/>
              </a:lnSpc>
            </a:pPr>
            <a:r>
              <a:rPr lang="en-US" sz="2300" b="1" spc="34">
                <a:solidFill>
                  <a:srgbClr val="051736"/>
                </a:solidFill>
                <a:latin typeface="Arial" pitchFamily="34" charset="0"/>
              </a:rPr>
              <a:t>NHU CẦU DINH DƯỠNG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l="11655" r="11655"/>
          <a:stretch>
            <a:fillRect/>
          </a:stretch>
        </p:blipFill>
        <p:spPr>
          <a:xfrm>
            <a:off x="1129735" y="1619994"/>
            <a:ext cx="4964678" cy="4298065"/>
          </a:xfrm>
          <a:prstGeom prst="rect">
            <a:avLst/>
          </a:prstGeom>
        </p:spPr>
      </p:pic>
      <p:pic>
        <p:nvPicPr>
          <p:cNvPr id="13" name="Picture 13"/>
          <p:cNvPicPr>
            <a:picLocks noChangeAspect="1"/>
          </p:cNvPicPr>
          <p:nvPr/>
        </p:nvPicPr>
        <p:blipFill>
          <a:blip r:embed="rId6"/>
          <a:srcRect r="485" b="485"/>
          <a:stretch>
            <a:fillRect/>
          </a:stretch>
        </p:blipFill>
        <p:spPr>
          <a:xfrm rot="6542420">
            <a:off x="179499" y="-226392"/>
            <a:ext cx="1289108" cy="2347037"/>
          </a:xfrm>
          <a:prstGeom prst="rect">
            <a:avLst/>
          </a:prstGeom>
        </p:spPr>
      </p:pic>
      <p:pic>
        <p:nvPicPr>
          <p:cNvPr id="14" name="Picture 14"/>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5" name="Group 15"/>
          <p:cNvGrpSpPr>
            <a:grpSpLocks noChangeAspect="1"/>
          </p:cNvGrpSpPr>
          <p:nvPr/>
        </p:nvGrpSpPr>
        <p:grpSpPr>
          <a:xfrm rot="-1753129">
            <a:off x="-612933" y="-1422504"/>
            <a:ext cx="4501945" cy="2460514"/>
            <a:chOff x="0" y="0"/>
            <a:chExt cx="9006236" cy="4921028"/>
          </a:xfrm>
        </p:grpSpPr>
        <p:sp>
          <p:nvSpPr>
            <p:cNvPr id="16" name="Freeform 16"/>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7" name="Group 17"/>
          <p:cNvGrpSpPr>
            <a:grpSpLocks noChangeAspect="1"/>
          </p:cNvGrpSpPr>
          <p:nvPr/>
        </p:nvGrpSpPr>
        <p:grpSpPr>
          <a:xfrm rot="-1970258">
            <a:off x="-704141" y="-1721216"/>
            <a:ext cx="4501945" cy="2460514"/>
            <a:chOff x="0" y="0"/>
            <a:chExt cx="9006236" cy="4921028"/>
          </a:xfrm>
        </p:grpSpPr>
        <p:sp>
          <p:nvSpPr>
            <p:cNvPr id="18" name="Freeform 18"/>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9" name="Group 19"/>
          <p:cNvGrpSpPr>
            <a:grpSpLocks noChangeAspect="1"/>
          </p:cNvGrpSpPr>
          <p:nvPr/>
        </p:nvGrpSpPr>
        <p:grpSpPr>
          <a:xfrm rot="-2668323">
            <a:off x="9861113" y="4782781"/>
            <a:ext cx="5005167" cy="3016847"/>
            <a:chOff x="0" y="0"/>
            <a:chExt cx="10012942" cy="6033694"/>
          </a:xfrm>
        </p:grpSpPr>
        <p:sp>
          <p:nvSpPr>
            <p:cNvPr id="20" name="Freeform 20"/>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1" name="Picture 21"/>
          <p:cNvPicPr>
            <a:picLocks noChangeAspect="1"/>
          </p:cNvPicPr>
          <p:nvPr/>
        </p:nvPicPr>
        <p:blipFill>
          <a:blip r:embed="rId7"/>
          <a:srcRect r="362" b="362"/>
          <a:stretch>
            <a:fillRect/>
          </a:stretch>
        </p:blipFill>
        <p:spPr>
          <a:xfrm>
            <a:off x="11484561" y="-341162"/>
            <a:ext cx="1461151" cy="2908897"/>
          </a:xfrm>
          <a:prstGeom prst="rect">
            <a:avLst/>
          </a:prstGeom>
        </p:spPr>
      </p:pic>
      <p:pic>
        <p:nvPicPr>
          <p:cNvPr id="22" name="Picture 22"/>
          <p:cNvPicPr>
            <a:picLocks noChangeAspect="1"/>
          </p:cNvPicPr>
          <p:nvPr/>
        </p:nvPicPr>
        <p:blipFill>
          <a:blip r:embed="rId8"/>
          <a:srcRect r="792" b="792"/>
          <a:stretch>
            <a:fillRect/>
          </a:stretch>
        </p:blipFill>
        <p:spPr>
          <a:xfrm>
            <a:off x="10176212" y="-744343"/>
            <a:ext cx="2433604" cy="1411134"/>
          </a:xfrm>
          <a:prstGeom prst="rect">
            <a:avLst/>
          </a:prstGeom>
        </p:spPr>
      </p:pic>
      <p:pic>
        <p:nvPicPr>
          <p:cNvPr id="23" name="Picture 23"/>
          <p:cNvPicPr>
            <a:picLocks noChangeAspect="1"/>
          </p:cNvPicPr>
          <p:nvPr/>
        </p:nvPicPr>
        <p:blipFill>
          <a:blip r:embed="rId9"/>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10"/>
          <a:srcRect l="5017" r="5017"/>
          <a:stretch>
            <a:fillRect/>
          </a:stretch>
        </p:blipFill>
        <p:spPr>
          <a:xfrm>
            <a:off x="6238693" y="1619994"/>
            <a:ext cx="5154320" cy="4298065"/>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sp>
        <p:nvSpPr>
          <p:cNvPr id="28" name="TextBox 28"/>
          <p:cNvSpPr txBox="1"/>
          <p:nvPr/>
        </p:nvSpPr>
        <p:spPr>
          <a:xfrm>
            <a:off x="3038168" y="6015785"/>
            <a:ext cx="6112489" cy="403765"/>
          </a:xfrm>
          <a:prstGeom prst="rect">
            <a:avLst/>
          </a:prstGeom>
        </p:spPr>
        <p:txBody>
          <a:bodyPr lIns="0" tIns="0" rIns="0" bIns="0" rtlCol="0" anchor="t">
            <a:spAutoFit/>
          </a:bodyPr>
          <a:lstStyle/>
          <a:p>
            <a:pPr algn="ctr">
              <a:lnSpc>
                <a:spcPts val="3499"/>
              </a:lnSpc>
            </a:pPr>
            <a:r>
              <a:rPr lang="en-US" sz="2300" b="1" spc="34">
                <a:solidFill>
                  <a:srgbClr val="000000"/>
                </a:solidFill>
                <a:latin typeface="Arial" pitchFamily="34" charset="0"/>
              </a:rPr>
              <a:t>Động vật ăn thực vật (Động vật ăn cỏ)</a:t>
            </a:r>
          </a:p>
        </p:txBody>
      </p:sp>
      <p:sp>
        <p:nvSpPr>
          <p:cNvPr id="31"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2" name="TextBox 29"/>
          <p:cNvSpPr txBox="1"/>
          <p:nvPr/>
        </p:nvSpPr>
        <p:spPr>
          <a:xfrm>
            <a:off x="2219112" y="358075"/>
            <a:ext cx="10442301" cy="374911"/>
          </a:xfrm>
          <a:prstGeom prst="rect">
            <a:avLst/>
          </a:prstGeom>
        </p:spPr>
        <p:txBody>
          <a:bodyPr lIns="0" tIns="0" rIns="0" bIns="0" rtlCol="0" anchor="t">
            <a:spAutoFit/>
          </a:bodyPr>
          <a:lstStyle/>
          <a:p>
            <a:pPr>
              <a:lnSpc>
                <a:spcPts val="3219"/>
              </a:lnSpc>
            </a:pPr>
            <a:r>
              <a:rPr lang="en-US" sz="2300" b="1" spc="34">
                <a:solidFill>
                  <a:srgbClr val="051736"/>
                </a:solidFill>
                <a:latin typeface="Arial" pitchFamily="34" charset="0"/>
              </a:rPr>
              <a:t>NHU CẦU DINH DƯỠNG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l="9544" r="9544"/>
          <a:stretch>
            <a:fillRect/>
          </a:stretch>
        </p:blipFill>
        <p:spPr>
          <a:xfrm>
            <a:off x="884920" y="1624537"/>
            <a:ext cx="5209492" cy="4293521"/>
          </a:xfrm>
          <a:prstGeom prst="rect">
            <a:avLst/>
          </a:prstGeom>
        </p:spPr>
      </p:pic>
      <p:pic>
        <p:nvPicPr>
          <p:cNvPr id="13" name="Picture 13"/>
          <p:cNvPicPr>
            <a:picLocks noChangeAspect="1"/>
          </p:cNvPicPr>
          <p:nvPr/>
        </p:nvPicPr>
        <p:blipFill>
          <a:blip r:embed="rId6"/>
          <a:srcRect l="12015" r="12015"/>
          <a:stretch>
            <a:fillRect/>
          </a:stretch>
        </p:blipFill>
        <p:spPr>
          <a:xfrm>
            <a:off x="6313427" y="1624537"/>
            <a:ext cx="5079586" cy="4293521"/>
          </a:xfrm>
          <a:prstGeom prst="rect">
            <a:avLst/>
          </a:prstGeom>
        </p:spPr>
      </p:pic>
      <p:pic>
        <p:nvPicPr>
          <p:cNvPr id="14" name="Picture 14"/>
          <p:cNvPicPr>
            <a:picLocks noChangeAspect="1"/>
          </p:cNvPicPr>
          <p:nvPr/>
        </p:nvPicPr>
        <p:blipFill>
          <a:blip r:embed="rId7"/>
          <a:srcRect r="485" b="485"/>
          <a:stretch>
            <a:fillRect/>
          </a:stretch>
        </p:blipFill>
        <p:spPr>
          <a:xfrm rot="6542420">
            <a:off x="179499" y="-226392"/>
            <a:ext cx="1289108" cy="2347037"/>
          </a:xfrm>
          <a:prstGeom prst="rect">
            <a:avLst/>
          </a:prstGeom>
        </p:spPr>
      </p:pic>
      <p:pic>
        <p:nvPicPr>
          <p:cNvPr id="15" name="Picture 15"/>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6" name="Group 16"/>
          <p:cNvGrpSpPr>
            <a:grpSpLocks noChangeAspect="1"/>
          </p:cNvGrpSpPr>
          <p:nvPr/>
        </p:nvGrpSpPr>
        <p:grpSpPr>
          <a:xfrm rot="-1753129">
            <a:off x="-612933" y="-1422504"/>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8" name="Group 18"/>
          <p:cNvGrpSpPr>
            <a:grpSpLocks noChangeAspect="1"/>
          </p:cNvGrpSpPr>
          <p:nvPr/>
        </p:nvGrpSpPr>
        <p:grpSpPr>
          <a:xfrm rot="-1970258">
            <a:off x="-704141" y="-1721216"/>
            <a:ext cx="4501945" cy="2460514"/>
            <a:chOff x="0" y="0"/>
            <a:chExt cx="9006236" cy="4921028"/>
          </a:xfrm>
        </p:grpSpPr>
        <p:sp>
          <p:nvSpPr>
            <p:cNvPr id="19" name="Freeform 19"/>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20" name="Group 20"/>
          <p:cNvGrpSpPr>
            <a:grpSpLocks noChangeAspect="1"/>
          </p:cNvGrpSpPr>
          <p:nvPr/>
        </p:nvGrpSpPr>
        <p:grpSpPr>
          <a:xfrm rot="-2668323">
            <a:off x="9861113" y="4782781"/>
            <a:ext cx="5005167" cy="3016847"/>
            <a:chOff x="0" y="0"/>
            <a:chExt cx="10012942" cy="6033694"/>
          </a:xfrm>
        </p:grpSpPr>
        <p:sp>
          <p:nvSpPr>
            <p:cNvPr id="21" name="Freeform 21"/>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2" name="Picture 22"/>
          <p:cNvPicPr>
            <a:picLocks noChangeAspect="1"/>
          </p:cNvPicPr>
          <p:nvPr/>
        </p:nvPicPr>
        <p:blipFill>
          <a:blip r:embed="rId8"/>
          <a:srcRect r="362" b="362"/>
          <a:stretch>
            <a:fillRect/>
          </a:stretch>
        </p:blipFill>
        <p:spPr>
          <a:xfrm>
            <a:off x="11484561" y="-341162"/>
            <a:ext cx="1461151" cy="2908897"/>
          </a:xfrm>
          <a:prstGeom prst="rect">
            <a:avLst/>
          </a:prstGeom>
        </p:spPr>
      </p:pic>
      <p:pic>
        <p:nvPicPr>
          <p:cNvPr id="23" name="Picture 23"/>
          <p:cNvPicPr>
            <a:picLocks noChangeAspect="1"/>
          </p:cNvPicPr>
          <p:nvPr/>
        </p:nvPicPr>
        <p:blipFill>
          <a:blip r:embed="rId9"/>
          <a:srcRect r="792" b="792"/>
          <a:stretch>
            <a:fillRect/>
          </a:stretch>
        </p:blipFill>
        <p:spPr>
          <a:xfrm>
            <a:off x="10176212" y="-744343"/>
            <a:ext cx="2433604" cy="1411134"/>
          </a:xfrm>
          <a:prstGeom prst="rect">
            <a:avLst/>
          </a:prstGeom>
        </p:spPr>
      </p:pic>
      <p:pic>
        <p:nvPicPr>
          <p:cNvPr id="24" name="Picture 24"/>
          <p:cNvPicPr>
            <a:picLocks noChangeAspect="1"/>
          </p:cNvPicPr>
          <p:nvPr/>
        </p:nvPicPr>
        <p:blipFill>
          <a:blip r:embed="rId10"/>
          <a:srcRect r="248" b="248"/>
          <a:stretch>
            <a:fillRect/>
          </a:stretch>
        </p:blipFill>
        <p:spPr>
          <a:xfrm>
            <a:off x="10628024" y="-1029930"/>
            <a:ext cx="2284098" cy="2388012"/>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sp>
        <p:nvSpPr>
          <p:cNvPr id="28" name="TextBox 28"/>
          <p:cNvSpPr txBox="1"/>
          <p:nvPr/>
        </p:nvSpPr>
        <p:spPr>
          <a:xfrm>
            <a:off x="2504125" y="6091348"/>
            <a:ext cx="7180575" cy="403765"/>
          </a:xfrm>
          <a:prstGeom prst="rect">
            <a:avLst/>
          </a:prstGeom>
        </p:spPr>
        <p:txBody>
          <a:bodyPr lIns="0" tIns="0" rIns="0" bIns="0" rtlCol="0" anchor="t">
            <a:spAutoFit/>
          </a:bodyPr>
          <a:lstStyle/>
          <a:p>
            <a:pPr algn="ctr">
              <a:lnSpc>
                <a:spcPts val="3499"/>
              </a:lnSpc>
            </a:pPr>
            <a:r>
              <a:rPr lang="en-US" sz="2300" b="1" spc="34">
                <a:solidFill>
                  <a:srgbClr val="000000"/>
                </a:solidFill>
                <a:latin typeface="Arial" pitchFamily="34" charset="0"/>
              </a:rPr>
              <a:t>Động vật ăn động vật khác (Động vật ăn thịt)</a:t>
            </a:r>
          </a:p>
        </p:txBody>
      </p:sp>
      <p:sp>
        <p:nvSpPr>
          <p:cNvPr id="31"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2" name="TextBox 29"/>
          <p:cNvSpPr txBox="1"/>
          <p:nvPr/>
        </p:nvSpPr>
        <p:spPr>
          <a:xfrm>
            <a:off x="2219112" y="358075"/>
            <a:ext cx="10442301" cy="374911"/>
          </a:xfrm>
          <a:prstGeom prst="rect">
            <a:avLst/>
          </a:prstGeom>
        </p:spPr>
        <p:txBody>
          <a:bodyPr lIns="0" tIns="0" rIns="0" bIns="0" rtlCol="0" anchor="t">
            <a:spAutoFit/>
          </a:bodyPr>
          <a:lstStyle/>
          <a:p>
            <a:pPr>
              <a:lnSpc>
                <a:spcPts val="3219"/>
              </a:lnSpc>
            </a:pPr>
            <a:r>
              <a:rPr lang="en-US" sz="2300" b="1" spc="34">
                <a:solidFill>
                  <a:srgbClr val="051736"/>
                </a:solidFill>
                <a:latin typeface="Arial" pitchFamily="34" charset="0"/>
              </a:rPr>
              <a:t>NHU CẦU DINH DƯỠNG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l="9153" r="9153"/>
          <a:stretch>
            <a:fillRect/>
          </a:stretch>
        </p:blipFill>
        <p:spPr>
          <a:xfrm>
            <a:off x="773228" y="1619994"/>
            <a:ext cx="5268780" cy="4298065"/>
          </a:xfrm>
          <a:prstGeom prst="rect">
            <a:avLst/>
          </a:prstGeom>
        </p:spPr>
      </p:pic>
      <p:pic>
        <p:nvPicPr>
          <p:cNvPr id="13" name="Picture 13"/>
          <p:cNvPicPr>
            <a:picLocks noChangeAspect="1"/>
          </p:cNvPicPr>
          <p:nvPr/>
        </p:nvPicPr>
        <p:blipFill>
          <a:blip r:embed="rId6"/>
          <a:srcRect r="485" b="485"/>
          <a:stretch>
            <a:fillRect/>
          </a:stretch>
        </p:blipFill>
        <p:spPr>
          <a:xfrm rot="6542420">
            <a:off x="179499" y="-226392"/>
            <a:ext cx="1289108" cy="2347037"/>
          </a:xfrm>
          <a:prstGeom prst="rect">
            <a:avLst/>
          </a:prstGeom>
        </p:spPr>
      </p:pic>
      <p:pic>
        <p:nvPicPr>
          <p:cNvPr id="14" name="Picture 14"/>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5" name="Group 15"/>
          <p:cNvGrpSpPr>
            <a:grpSpLocks noChangeAspect="1"/>
          </p:cNvGrpSpPr>
          <p:nvPr/>
        </p:nvGrpSpPr>
        <p:grpSpPr>
          <a:xfrm rot="-1753129">
            <a:off x="-612933" y="-1422504"/>
            <a:ext cx="4501945" cy="2460514"/>
            <a:chOff x="0" y="0"/>
            <a:chExt cx="9006236" cy="4921028"/>
          </a:xfrm>
        </p:grpSpPr>
        <p:sp>
          <p:nvSpPr>
            <p:cNvPr id="16" name="Freeform 16"/>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7" name="Group 17"/>
          <p:cNvGrpSpPr>
            <a:grpSpLocks noChangeAspect="1"/>
          </p:cNvGrpSpPr>
          <p:nvPr/>
        </p:nvGrpSpPr>
        <p:grpSpPr>
          <a:xfrm rot="-1970258">
            <a:off x="-704141" y="-1721216"/>
            <a:ext cx="4501945" cy="2460514"/>
            <a:chOff x="0" y="0"/>
            <a:chExt cx="9006236" cy="4921028"/>
          </a:xfrm>
        </p:grpSpPr>
        <p:sp>
          <p:nvSpPr>
            <p:cNvPr id="18" name="Freeform 18"/>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9" name="Group 19"/>
          <p:cNvGrpSpPr>
            <a:grpSpLocks noChangeAspect="1"/>
          </p:cNvGrpSpPr>
          <p:nvPr/>
        </p:nvGrpSpPr>
        <p:grpSpPr>
          <a:xfrm rot="-2668323">
            <a:off x="9861113" y="4782781"/>
            <a:ext cx="5005167" cy="3016847"/>
            <a:chOff x="0" y="0"/>
            <a:chExt cx="10012942" cy="6033694"/>
          </a:xfrm>
        </p:grpSpPr>
        <p:sp>
          <p:nvSpPr>
            <p:cNvPr id="20" name="Freeform 20"/>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1" name="Picture 21"/>
          <p:cNvPicPr>
            <a:picLocks noChangeAspect="1"/>
          </p:cNvPicPr>
          <p:nvPr/>
        </p:nvPicPr>
        <p:blipFill>
          <a:blip r:embed="rId7"/>
          <a:srcRect r="362" b="362"/>
          <a:stretch>
            <a:fillRect/>
          </a:stretch>
        </p:blipFill>
        <p:spPr>
          <a:xfrm>
            <a:off x="11484561" y="-341162"/>
            <a:ext cx="1461151" cy="2908897"/>
          </a:xfrm>
          <a:prstGeom prst="rect">
            <a:avLst/>
          </a:prstGeom>
        </p:spPr>
      </p:pic>
      <p:pic>
        <p:nvPicPr>
          <p:cNvPr id="22" name="Picture 22"/>
          <p:cNvPicPr>
            <a:picLocks noChangeAspect="1"/>
          </p:cNvPicPr>
          <p:nvPr/>
        </p:nvPicPr>
        <p:blipFill>
          <a:blip r:embed="rId8"/>
          <a:srcRect r="792" b="792"/>
          <a:stretch>
            <a:fillRect/>
          </a:stretch>
        </p:blipFill>
        <p:spPr>
          <a:xfrm>
            <a:off x="10176212" y="-744343"/>
            <a:ext cx="2433604" cy="1411134"/>
          </a:xfrm>
          <a:prstGeom prst="rect">
            <a:avLst/>
          </a:prstGeom>
        </p:spPr>
      </p:pic>
      <p:pic>
        <p:nvPicPr>
          <p:cNvPr id="23" name="Picture 23"/>
          <p:cNvPicPr>
            <a:picLocks noChangeAspect="1"/>
          </p:cNvPicPr>
          <p:nvPr/>
        </p:nvPicPr>
        <p:blipFill>
          <a:blip r:embed="rId9"/>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10"/>
          <a:srcRect l="8271" r="8271"/>
          <a:stretch>
            <a:fillRect/>
          </a:stretch>
        </p:blipFill>
        <p:spPr>
          <a:xfrm>
            <a:off x="6120679" y="1619994"/>
            <a:ext cx="5382525" cy="4298065"/>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sp>
        <p:nvSpPr>
          <p:cNvPr id="28" name="TextBox 28"/>
          <p:cNvSpPr txBox="1"/>
          <p:nvPr/>
        </p:nvSpPr>
        <p:spPr>
          <a:xfrm>
            <a:off x="1909110" y="6227703"/>
            <a:ext cx="8423137" cy="403765"/>
          </a:xfrm>
          <a:prstGeom prst="rect">
            <a:avLst/>
          </a:prstGeom>
        </p:spPr>
        <p:txBody>
          <a:bodyPr lIns="0" tIns="0" rIns="0" bIns="0" rtlCol="0" anchor="t">
            <a:spAutoFit/>
          </a:bodyPr>
          <a:lstStyle/>
          <a:p>
            <a:pPr algn="ctr">
              <a:lnSpc>
                <a:spcPts val="3499"/>
              </a:lnSpc>
            </a:pPr>
            <a:r>
              <a:rPr lang="en-US" sz="2300" b="1" spc="34">
                <a:solidFill>
                  <a:srgbClr val="000000"/>
                </a:solidFill>
                <a:latin typeface="Arial" pitchFamily="34" charset="0"/>
              </a:rPr>
              <a:t>Động vật ăn cả thực vật và động vật (động vật ăn tạp)</a:t>
            </a:r>
          </a:p>
        </p:txBody>
      </p:sp>
      <p:sp>
        <p:nvSpPr>
          <p:cNvPr id="31"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2" name="TextBox 29"/>
          <p:cNvSpPr txBox="1"/>
          <p:nvPr/>
        </p:nvSpPr>
        <p:spPr>
          <a:xfrm>
            <a:off x="2219112" y="358075"/>
            <a:ext cx="10442301" cy="374911"/>
          </a:xfrm>
          <a:prstGeom prst="rect">
            <a:avLst/>
          </a:prstGeom>
        </p:spPr>
        <p:txBody>
          <a:bodyPr lIns="0" tIns="0" rIns="0" bIns="0" rtlCol="0" anchor="t">
            <a:spAutoFit/>
          </a:bodyPr>
          <a:lstStyle/>
          <a:p>
            <a:pPr>
              <a:lnSpc>
                <a:spcPts val="3219"/>
              </a:lnSpc>
            </a:pPr>
            <a:r>
              <a:rPr lang="en-US" sz="2300" b="1" spc="34">
                <a:solidFill>
                  <a:srgbClr val="051736"/>
                </a:solidFill>
                <a:latin typeface="Arial" pitchFamily="34" charset="0"/>
              </a:rPr>
              <a:t>NHU CẦU DINH DƯỠNG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4" name="Picture 24"/>
          <p:cNvPicPr>
            <a:picLocks noChangeAspect="1"/>
          </p:cNvPicPr>
          <p:nvPr/>
        </p:nvPicPr>
        <p:blipFill>
          <a:blip r:embed="rId11"/>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2"/>
          <a:srcRect r="629" b="629"/>
          <a:stretch>
            <a:fillRect/>
          </a:stretch>
        </p:blipFill>
        <p:spPr>
          <a:xfrm>
            <a:off x="10833605" y="182404"/>
            <a:ext cx="1274297" cy="2073169"/>
          </a:xfrm>
          <a:prstGeom prst="rect">
            <a:avLst/>
          </a:prstGeom>
        </p:spPr>
      </p:pic>
      <p:grpSp>
        <p:nvGrpSpPr>
          <p:cNvPr id="26" name="Group 26"/>
          <p:cNvGrpSpPr/>
          <p:nvPr/>
        </p:nvGrpSpPr>
        <p:grpSpPr>
          <a:xfrm>
            <a:off x="2987664" y="232980"/>
            <a:ext cx="7136402" cy="1263614"/>
            <a:chOff x="0" y="0"/>
            <a:chExt cx="14276522" cy="2527229"/>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29" name="Group 29"/>
            <p:cNvGrpSpPr>
              <a:grpSpLocks noChangeAspect="1"/>
            </p:cNvGrpSpPr>
            <p:nvPr/>
          </p:nvGrpSpPr>
          <p:grpSpPr>
            <a:xfrm>
              <a:off x="896706" y="327276"/>
              <a:ext cx="970578" cy="1949900"/>
              <a:chOff x="0" y="0"/>
              <a:chExt cx="970578" cy="1949900"/>
            </a:xfrm>
          </p:grpSpPr>
          <p:sp>
            <p:nvSpPr>
              <p:cNvPr id="30" name="Freeform 30"/>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sp>
          <p:nvSpPr>
            <p:cNvPr id="31" name="TextBox 31"/>
            <p:cNvSpPr txBox="1"/>
            <p:nvPr/>
          </p:nvSpPr>
          <p:spPr>
            <a:xfrm>
              <a:off x="2745825" y="56936"/>
              <a:ext cx="11530697" cy="2470293"/>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Cho biết nhu cầu dinh dưỡng là gì. Nhu cầu dinh dưỡng phụ thuộc vào những yếu tố nào?</a:t>
              </a:r>
            </a:p>
          </p:txBody>
        </p:sp>
      </p:grpSp>
      <p:grpSp>
        <p:nvGrpSpPr>
          <p:cNvPr id="33" name="Group 32"/>
          <p:cNvGrpSpPr/>
          <p:nvPr/>
        </p:nvGrpSpPr>
        <p:grpSpPr>
          <a:xfrm>
            <a:off x="3048661" y="1839182"/>
            <a:ext cx="7075404" cy="3275324"/>
            <a:chOff x="6856214" y="2667000"/>
            <a:chExt cx="4799350" cy="3275324"/>
          </a:xfrm>
        </p:grpSpPr>
        <p:grpSp>
          <p:nvGrpSpPr>
            <p:cNvPr id="34" name="Group 12"/>
            <p:cNvGrpSpPr/>
            <p:nvPr/>
          </p:nvGrpSpPr>
          <p:grpSpPr>
            <a:xfrm>
              <a:off x="6856214" y="2667000"/>
              <a:ext cx="2021523" cy="540830"/>
              <a:chOff x="0" y="0"/>
              <a:chExt cx="4044099" cy="1081660"/>
            </a:xfrm>
          </p:grpSpPr>
          <p:sp>
            <p:nvSpPr>
              <p:cNvPr id="40"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1"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5" name="AutoShape 15"/>
            <p:cNvSpPr/>
            <p:nvPr/>
          </p:nvSpPr>
          <p:spPr>
            <a:xfrm rot="28120" flipV="1">
              <a:off x="6856275" y="3165188"/>
              <a:ext cx="4799228" cy="51023"/>
            </a:xfrm>
            <a:prstGeom prst="line">
              <a:avLst/>
            </a:prstGeom>
            <a:ln w="19050" cap="rnd">
              <a:solidFill>
                <a:srgbClr val="000000"/>
              </a:solidFill>
              <a:prstDash val="solid"/>
              <a:headEnd type="none" w="sm" len="sm"/>
              <a:tailEnd type="none" w="sm" len="sm"/>
            </a:ln>
          </p:spPr>
        </p:sp>
        <p:grpSp>
          <p:nvGrpSpPr>
            <p:cNvPr id="36" name="Group 16"/>
            <p:cNvGrpSpPr/>
            <p:nvPr/>
          </p:nvGrpSpPr>
          <p:grpSpPr>
            <a:xfrm>
              <a:off x="6856214" y="3207831"/>
              <a:ext cx="4799350" cy="2734493"/>
              <a:chOff x="0" y="0"/>
              <a:chExt cx="1896533" cy="1266434"/>
            </a:xfrm>
          </p:grpSpPr>
          <p:sp>
            <p:nvSpPr>
              <p:cNvPr id="38" name="Freeform 17"/>
              <p:cNvSpPr/>
              <p:nvPr/>
            </p:nvSpPr>
            <p:spPr>
              <a:xfrm>
                <a:off x="0" y="0"/>
                <a:ext cx="1896533" cy="1266434"/>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9"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7" name="TextBox 19"/>
            <p:cNvSpPr txBox="1"/>
            <p:nvPr/>
          </p:nvSpPr>
          <p:spPr>
            <a:xfrm>
              <a:off x="7008574" y="3249760"/>
              <a:ext cx="4494629" cy="2509341"/>
            </a:xfrm>
            <a:prstGeom prst="rect">
              <a:avLst/>
            </a:prstGeom>
          </p:spPr>
          <p:txBody>
            <a:bodyPr lIns="0" tIns="0" rIns="0" bIns="0" rtlCol="0" anchor="t">
              <a:spAutoFit/>
            </a:bodyPr>
            <a:lstStyle/>
            <a:p>
              <a:pPr algn="just">
                <a:lnSpc>
                  <a:spcPct val="120000"/>
                </a:lnSpc>
              </a:pPr>
              <a:r>
                <a:rPr lang="vi-VN" sz="2300" b="1" spc="34">
                  <a:solidFill>
                    <a:srgbClr val="000000"/>
                  </a:solidFill>
                  <a:latin typeface="Arial" pitchFamily="34" charset="0"/>
                </a:rPr>
                <a:t>- Nhu cầu dinh dưỡng là : lượng thức ăn mà động vật cần thu nhận vào hằng ngày để xây dựng cơ thể và duy trì sự sống.</a:t>
              </a:r>
            </a:p>
            <a:p>
              <a:pPr algn="just">
                <a:lnSpc>
                  <a:spcPct val="120000"/>
                </a:lnSpc>
              </a:pPr>
              <a:r>
                <a:rPr lang="vi-VN" sz="2300" b="1" spc="34">
                  <a:solidFill>
                    <a:srgbClr val="000000"/>
                  </a:solidFill>
                  <a:latin typeface="Arial" pitchFamily="34" charset="0"/>
                </a:rPr>
                <a:t>- Nhu cầu dinh dưỡng phụ thuộc vào mỗi loại, độ tuổi, giai đoạn phát triển và cường độ hoạt động của cơ thể, thời tiết, nhiệt độ, mùa ...</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4" name="Picture 24"/>
          <p:cNvPicPr>
            <a:picLocks noChangeAspect="1"/>
          </p:cNvPicPr>
          <p:nvPr/>
        </p:nvPicPr>
        <p:blipFill>
          <a:blip r:embed="rId11"/>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2"/>
          <a:srcRect r="629" b="629"/>
          <a:stretch>
            <a:fillRect/>
          </a:stretch>
        </p:blipFill>
        <p:spPr>
          <a:xfrm>
            <a:off x="10833605" y="182404"/>
            <a:ext cx="1274297" cy="2073169"/>
          </a:xfrm>
          <a:prstGeom prst="rect">
            <a:avLst/>
          </a:prstGeom>
        </p:spPr>
      </p:pic>
      <p:grpSp>
        <p:nvGrpSpPr>
          <p:cNvPr id="30" name="Group 29"/>
          <p:cNvGrpSpPr/>
          <p:nvPr/>
        </p:nvGrpSpPr>
        <p:grpSpPr>
          <a:xfrm>
            <a:off x="2987664" y="170501"/>
            <a:ext cx="7297748" cy="1698927"/>
            <a:chOff x="2987664" y="170501"/>
            <a:chExt cx="7297748" cy="1698927"/>
          </a:xfrm>
        </p:grpSpPr>
        <p:grpSp>
          <p:nvGrpSpPr>
            <p:cNvPr id="26" name="Group 26"/>
            <p:cNvGrpSpPr>
              <a:grpSpLocks noChangeAspect="1"/>
            </p:cNvGrpSpPr>
            <p:nvPr/>
          </p:nvGrpSpPr>
          <p:grpSpPr>
            <a:xfrm>
              <a:off x="2987664" y="232980"/>
              <a:ext cx="1258286" cy="1258613"/>
              <a:chOff x="0" y="0"/>
              <a:chExt cx="2517226" cy="2517226"/>
            </a:xfrm>
          </p:grpSpPr>
          <p:sp>
            <p:nvSpPr>
              <p:cNvPr id="27" name="Freeform 27"/>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pic>
          <p:nvPicPr>
            <p:cNvPr id="28" name="Picture 28"/>
            <p:cNvPicPr>
              <a:picLocks noChangeAspect="1"/>
            </p:cNvPicPr>
            <p:nvPr/>
          </p:nvPicPr>
          <p:blipFill>
            <a:blip r:embed="rId13"/>
            <a:srcRect r="327" b="327"/>
            <a:stretch>
              <a:fillRect/>
            </a:stretch>
          </p:blipFill>
          <p:spPr>
            <a:xfrm>
              <a:off x="3037837" y="283166"/>
              <a:ext cx="1157938" cy="1158240"/>
            </a:xfrm>
            <a:prstGeom prst="rect">
              <a:avLst/>
            </a:prstGeom>
          </p:spPr>
        </p:pic>
        <p:sp>
          <p:nvSpPr>
            <p:cNvPr id="29" name="TextBox 29"/>
            <p:cNvSpPr txBox="1"/>
            <p:nvPr/>
          </p:nvSpPr>
          <p:spPr>
            <a:xfrm>
              <a:off x="4426331" y="170501"/>
              <a:ext cx="5859081" cy="1698927"/>
            </a:xfrm>
            <a:prstGeom prst="rect">
              <a:avLst/>
            </a:prstGeom>
          </p:spPr>
          <p:txBody>
            <a:bodyPr wrap="square" lIns="0" tIns="0" rIns="0" bIns="0" rtlCol="0" anchor="t">
              <a:spAutoFit/>
            </a:bodyPr>
            <a:lstStyle/>
            <a:p>
              <a:pPr algn="just">
                <a:lnSpc>
                  <a:spcPct val="120000"/>
                </a:lnSpc>
              </a:pPr>
              <a:r>
                <a:rPr lang="en-US" sz="2300" b="1" spc="34">
                  <a:solidFill>
                    <a:srgbClr val="000000"/>
                  </a:solidFill>
                  <a:latin typeface="Arial" pitchFamily="34" charset="0"/>
                </a:rPr>
                <a:t>Calcium là nguyên liệu chủ yếu hình thành nên vỏ cứng của trứng ở gia cầm. Nếu chế độ ăn thiếu calcium có thể ảnh hưởng gì đến đẻ trứng của gia cầm.</a:t>
              </a:r>
            </a:p>
          </p:txBody>
        </p:sp>
      </p:grpSp>
      <p:grpSp>
        <p:nvGrpSpPr>
          <p:cNvPr id="32" name="Group 31"/>
          <p:cNvGrpSpPr/>
          <p:nvPr/>
        </p:nvGrpSpPr>
        <p:grpSpPr>
          <a:xfrm>
            <a:off x="2967115" y="1982476"/>
            <a:ext cx="7318296" cy="3275324"/>
            <a:chOff x="6846517" y="2667000"/>
            <a:chExt cx="4809047" cy="3275324"/>
          </a:xfrm>
        </p:grpSpPr>
        <p:grpSp>
          <p:nvGrpSpPr>
            <p:cNvPr id="33" name="Group 12"/>
            <p:cNvGrpSpPr/>
            <p:nvPr/>
          </p:nvGrpSpPr>
          <p:grpSpPr>
            <a:xfrm>
              <a:off x="6856214" y="2667000"/>
              <a:ext cx="2021523" cy="540830"/>
              <a:chOff x="0" y="0"/>
              <a:chExt cx="4044099" cy="1081660"/>
            </a:xfrm>
          </p:grpSpPr>
          <p:sp>
            <p:nvSpPr>
              <p:cNvPr id="39"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0"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4" name="AutoShape 15"/>
            <p:cNvSpPr/>
            <p:nvPr/>
          </p:nvSpPr>
          <p:spPr>
            <a:xfrm rot="28120" flipV="1">
              <a:off x="6846517" y="3171549"/>
              <a:ext cx="4809024" cy="38126"/>
            </a:xfrm>
            <a:prstGeom prst="line">
              <a:avLst/>
            </a:prstGeom>
            <a:ln w="19050" cap="rnd">
              <a:solidFill>
                <a:srgbClr val="000000"/>
              </a:solidFill>
              <a:prstDash val="solid"/>
              <a:headEnd type="none" w="sm" len="sm"/>
              <a:tailEnd type="none" w="sm" len="sm"/>
            </a:ln>
          </p:spPr>
        </p:sp>
        <p:grpSp>
          <p:nvGrpSpPr>
            <p:cNvPr id="35" name="Group 16"/>
            <p:cNvGrpSpPr/>
            <p:nvPr/>
          </p:nvGrpSpPr>
          <p:grpSpPr>
            <a:xfrm>
              <a:off x="6856214" y="3207831"/>
              <a:ext cx="4799350" cy="2734493"/>
              <a:chOff x="0" y="0"/>
              <a:chExt cx="1896533" cy="1266434"/>
            </a:xfrm>
          </p:grpSpPr>
          <p:sp>
            <p:nvSpPr>
              <p:cNvPr id="37" name="Freeform 17"/>
              <p:cNvSpPr/>
              <p:nvPr/>
            </p:nvSpPr>
            <p:spPr>
              <a:xfrm>
                <a:off x="0" y="0"/>
                <a:ext cx="1896533" cy="1266434"/>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8"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6" name="TextBox 19"/>
            <p:cNvSpPr txBox="1"/>
            <p:nvPr/>
          </p:nvSpPr>
          <p:spPr>
            <a:xfrm>
              <a:off x="7008574" y="3249760"/>
              <a:ext cx="4494629" cy="2509341"/>
            </a:xfrm>
            <a:prstGeom prst="rect">
              <a:avLst/>
            </a:prstGeom>
          </p:spPr>
          <p:txBody>
            <a:bodyPr lIns="0" tIns="0" rIns="0" bIns="0" rtlCol="0" anchor="t">
              <a:spAutoFit/>
            </a:bodyPr>
            <a:lstStyle/>
            <a:p>
              <a:pPr algn="just">
                <a:lnSpc>
                  <a:spcPct val="120000"/>
                </a:lnSpc>
              </a:pPr>
              <a:r>
                <a:rPr lang="vi-VN" sz="2300" b="1" spc="34">
                  <a:solidFill>
                    <a:srgbClr val="000000"/>
                  </a:solidFill>
                  <a:latin typeface="Arial" pitchFamily="34" charset="0"/>
                </a:rPr>
                <a:t>Nếu chế độ ăn thiếu calcium có thể ảnh hưởng rất lớn đến số lượng cũng như chất lượng của trứng. Calcium không được cung cấp đầy đủ, chế độ ăn thiếu calcium sẽ:</a:t>
              </a:r>
            </a:p>
            <a:p>
              <a:pPr algn="just">
                <a:lnSpc>
                  <a:spcPct val="120000"/>
                </a:lnSpc>
              </a:pPr>
              <a:r>
                <a:rPr lang="vi-VN" sz="2300" b="1" spc="34">
                  <a:solidFill>
                    <a:srgbClr val="000000"/>
                  </a:solidFill>
                  <a:latin typeface="Arial" pitchFamily="34" charset="0"/>
                </a:rPr>
                <a:t>- Làm giảm sản lượng trứng ở gia cầm</a:t>
              </a:r>
            </a:p>
            <a:p>
              <a:pPr algn="just">
                <a:lnSpc>
                  <a:spcPct val="120000"/>
                </a:lnSpc>
              </a:pPr>
              <a:r>
                <a:rPr lang="vi-VN" sz="2300" b="1" spc="34">
                  <a:solidFill>
                    <a:srgbClr val="000000"/>
                  </a:solidFill>
                  <a:latin typeface="Arial" pitchFamily="34" charset="0"/>
                </a:rPr>
                <a:t>- Khiến vỏ trứng mỏng hoặc không có vỏ vôi.</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1000"/>
                                        <p:tgtEl>
                                          <p:spTgt spid="32"/>
                                        </p:tgtEl>
                                      </p:cBhvr>
                                    </p:animEffect>
                                    <p:anim calcmode="lin" valueType="num">
                                      <p:cBhvr>
                                        <p:cTn id="15" dur="1000" fill="hold"/>
                                        <p:tgtEl>
                                          <p:spTgt spid="32"/>
                                        </p:tgtEl>
                                        <p:attrNameLst>
                                          <p:attrName>ppt_x</p:attrName>
                                        </p:attrNameLst>
                                      </p:cBhvr>
                                      <p:tavLst>
                                        <p:tav tm="0">
                                          <p:val>
                                            <p:strVal val="#ppt_x"/>
                                          </p:val>
                                        </p:tav>
                                        <p:tav tm="100000">
                                          <p:val>
                                            <p:strVal val="#ppt_x"/>
                                          </p:val>
                                        </p:tav>
                                      </p:tavLst>
                                    </p:anim>
                                    <p:anim calcmode="lin" valueType="num">
                                      <p:cBhvr>
                                        <p:cTn id="1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pic>
        <p:nvPicPr>
          <p:cNvPr id="5" name="Picture 5"/>
          <p:cNvPicPr>
            <a:picLocks noChangeAspect="1"/>
          </p:cNvPicPr>
          <p:nvPr/>
        </p:nvPicPr>
        <p:blipFill>
          <a:blip r:embed="rId2"/>
          <a:srcRect l="3071" t="9156" r="2622" b="15763"/>
          <a:stretch>
            <a:fillRect/>
          </a:stretch>
        </p:blipFill>
        <p:spPr>
          <a:xfrm>
            <a:off x="1946282" y="2767567"/>
            <a:ext cx="8299289" cy="3886200"/>
          </a:xfrm>
          <a:prstGeom prst="rect">
            <a:avLst/>
          </a:prstGeom>
        </p:spPr>
      </p:pic>
      <p:grpSp>
        <p:nvGrpSpPr>
          <p:cNvPr id="6" name="Group 6"/>
          <p:cNvGrpSpPr>
            <a:grpSpLocks noChangeAspect="1"/>
          </p:cNvGrpSpPr>
          <p:nvPr/>
        </p:nvGrpSpPr>
        <p:grpSpPr>
          <a:xfrm rot="6172555">
            <a:off x="-13028428" y="3276795"/>
            <a:ext cx="24340270" cy="7414233"/>
            <a:chOff x="0" y="0"/>
            <a:chExt cx="48680540" cy="14832328"/>
          </a:xfrm>
        </p:grpSpPr>
        <p:sp>
          <p:nvSpPr>
            <p:cNvPr id="7" name="Freeform 7"/>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8" name="Group 8"/>
          <p:cNvGrpSpPr>
            <a:grpSpLocks noChangeAspect="1"/>
          </p:cNvGrpSpPr>
          <p:nvPr/>
        </p:nvGrpSpPr>
        <p:grpSpPr>
          <a:xfrm rot="-6172555">
            <a:off x="876986" y="3284171"/>
            <a:ext cx="24340270" cy="7414233"/>
            <a:chOff x="0" y="0"/>
            <a:chExt cx="48680540" cy="14832328"/>
          </a:xfrm>
        </p:grpSpPr>
        <p:sp>
          <p:nvSpPr>
            <p:cNvPr id="9" name="Freeform 9"/>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10" name="Picture 10"/>
          <p:cNvPicPr>
            <a:picLocks noChangeAspect="1"/>
          </p:cNvPicPr>
          <p:nvPr/>
        </p:nvPicPr>
        <p:blipFill>
          <a:blip r:embed="rId3"/>
          <a:srcRect r="407" b="407"/>
          <a:stretch>
            <a:fillRect/>
          </a:stretch>
        </p:blipFill>
        <p:spPr>
          <a:xfrm rot="-9900000">
            <a:off x="11520987" y="-472474"/>
            <a:ext cx="2497367" cy="2953476"/>
          </a:xfrm>
          <a:prstGeom prst="rect">
            <a:avLst/>
          </a:prstGeom>
        </p:spPr>
      </p:pic>
      <p:pic>
        <p:nvPicPr>
          <p:cNvPr id="11" name="Picture 11"/>
          <p:cNvPicPr>
            <a:picLocks noChangeAspect="1"/>
          </p:cNvPicPr>
          <p:nvPr/>
        </p:nvPicPr>
        <p:blipFill>
          <a:blip r:embed="rId4"/>
          <a:srcRect r="290" b="290"/>
          <a:stretch>
            <a:fillRect/>
          </a:stretch>
        </p:blipFill>
        <p:spPr>
          <a:xfrm rot="-9900000">
            <a:off x="10439157" y="-1407650"/>
            <a:ext cx="2753507" cy="2824246"/>
          </a:xfrm>
          <a:prstGeom prst="rect">
            <a:avLst/>
          </a:prstGeom>
        </p:spPr>
      </p:pic>
      <p:pic>
        <p:nvPicPr>
          <p:cNvPr id="12" name="Picture 12"/>
          <p:cNvPicPr>
            <a:picLocks noChangeAspect="1"/>
          </p:cNvPicPr>
          <p:nvPr/>
        </p:nvPicPr>
        <p:blipFill>
          <a:blip r:embed="rId5"/>
          <a:srcRect r="362" b="362"/>
          <a:stretch>
            <a:fillRect/>
          </a:stretch>
        </p:blipFill>
        <p:spPr>
          <a:xfrm rot="-10800000">
            <a:off x="-823218" y="3660057"/>
            <a:ext cx="1461151" cy="2908897"/>
          </a:xfrm>
          <a:prstGeom prst="rect">
            <a:avLst/>
          </a:prstGeom>
        </p:spPr>
      </p:pic>
      <p:pic>
        <p:nvPicPr>
          <p:cNvPr id="13" name="Picture 13"/>
          <p:cNvPicPr>
            <a:picLocks noChangeAspect="1"/>
          </p:cNvPicPr>
          <p:nvPr/>
        </p:nvPicPr>
        <p:blipFill>
          <a:blip r:embed="rId6"/>
          <a:srcRect r="347" b="347"/>
          <a:stretch>
            <a:fillRect/>
          </a:stretch>
        </p:blipFill>
        <p:spPr>
          <a:xfrm rot="-10800000">
            <a:off x="-487321" y="5561002"/>
            <a:ext cx="2433604" cy="1411134"/>
          </a:xfrm>
          <a:prstGeom prst="rect">
            <a:avLst/>
          </a:prstGeom>
        </p:spPr>
      </p:pic>
      <p:pic>
        <p:nvPicPr>
          <p:cNvPr id="14" name="Picture 14"/>
          <p:cNvPicPr>
            <a:picLocks noChangeAspect="1"/>
          </p:cNvPicPr>
          <p:nvPr/>
        </p:nvPicPr>
        <p:blipFill>
          <a:blip r:embed="rId7"/>
          <a:srcRect r="334" b="334"/>
          <a:stretch>
            <a:fillRect/>
          </a:stretch>
        </p:blipFill>
        <p:spPr>
          <a:xfrm rot="-10800000">
            <a:off x="-789629" y="4869710"/>
            <a:ext cx="2284098" cy="2388012"/>
          </a:xfrm>
          <a:prstGeom prst="rect">
            <a:avLst/>
          </a:prstGeom>
        </p:spPr>
      </p:pic>
      <p:grpSp>
        <p:nvGrpSpPr>
          <p:cNvPr id="15" name="Group 15"/>
          <p:cNvGrpSpPr>
            <a:grpSpLocks noChangeAspect="1"/>
          </p:cNvGrpSpPr>
          <p:nvPr/>
        </p:nvGrpSpPr>
        <p:grpSpPr>
          <a:xfrm>
            <a:off x="-3892560" y="-1031094"/>
            <a:ext cx="6926761" cy="5544100"/>
            <a:chOff x="0" y="0"/>
            <a:chExt cx="13857130" cy="11088200"/>
          </a:xfrm>
        </p:grpSpPr>
        <p:sp>
          <p:nvSpPr>
            <p:cNvPr id="16" name="Freeform 16"/>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7" name="Picture 17"/>
          <p:cNvPicPr>
            <a:picLocks noChangeAspect="1"/>
          </p:cNvPicPr>
          <p:nvPr/>
        </p:nvPicPr>
        <p:blipFill>
          <a:blip r:embed="rId8"/>
          <a:srcRect r="532" b="532"/>
          <a:stretch>
            <a:fillRect/>
          </a:stretch>
        </p:blipFill>
        <p:spPr>
          <a:xfrm rot="5400000">
            <a:off x="264982" y="-1321359"/>
            <a:ext cx="1850636" cy="3369392"/>
          </a:xfrm>
          <a:prstGeom prst="rect">
            <a:avLst/>
          </a:prstGeom>
        </p:spPr>
      </p:pic>
      <p:pic>
        <p:nvPicPr>
          <p:cNvPr id="18" name="Picture 18"/>
          <p:cNvPicPr>
            <a:picLocks noChangeAspect="1"/>
          </p:cNvPicPr>
          <p:nvPr/>
        </p:nvPicPr>
        <p:blipFill>
          <a:blip r:embed="rId9"/>
          <a:srcRect r="383" b="383"/>
          <a:stretch>
            <a:fillRect/>
          </a:stretch>
        </p:blipFill>
        <p:spPr>
          <a:xfrm rot="7354647">
            <a:off x="-459282" y="-670320"/>
            <a:ext cx="2074818" cy="3203387"/>
          </a:xfrm>
          <a:prstGeom prst="rect">
            <a:avLst/>
          </a:prstGeom>
        </p:spPr>
      </p:pic>
      <p:pic>
        <p:nvPicPr>
          <p:cNvPr id="19" name="Picture 19"/>
          <p:cNvPicPr>
            <a:picLocks noChangeAspect="1"/>
          </p:cNvPicPr>
          <p:nvPr/>
        </p:nvPicPr>
        <p:blipFill>
          <a:blip r:embed="rId10"/>
          <a:srcRect r="291" b="291"/>
          <a:stretch>
            <a:fillRect/>
          </a:stretch>
        </p:blipFill>
        <p:spPr>
          <a:xfrm>
            <a:off x="88569" y="4912263"/>
            <a:ext cx="2436997" cy="1875352"/>
          </a:xfrm>
          <a:prstGeom prst="rect">
            <a:avLst/>
          </a:prstGeom>
        </p:spPr>
      </p:pic>
      <p:pic>
        <p:nvPicPr>
          <p:cNvPr id="20" name="Picture 20"/>
          <p:cNvPicPr>
            <a:picLocks noChangeAspect="1"/>
          </p:cNvPicPr>
          <p:nvPr/>
        </p:nvPicPr>
        <p:blipFill>
          <a:blip r:embed="rId11"/>
          <a:srcRect r="591" b="591"/>
          <a:stretch>
            <a:fillRect/>
          </a:stretch>
        </p:blipFill>
        <p:spPr>
          <a:xfrm>
            <a:off x="10490726" y="282404"/>
            <a:ext cx="1577701" cy="2026294"/>
          </a:xfrm>
          <a:prstGeom prst="rect">
            <a:avLst/>
          </a:prstGeom>
        </p:spPr>
      </p:pic>
      <p:pic>
        <p:nvPicPr>
          <p:cNvPr id="21" name="Picture 21"/>
          <p:cNvPicPr>
            <a:picLocks noChangeAspect="1"/>
          </p:cNvPicPr>
          <p:nvPr/>
        </p:nvPicPr>
        <p:blipFill>
          <a:blip r:embed="rId12"/>
          <a:srcRect r="385" b="385"/>
          <a:stretch>
            <a:fillRect/>
          </a:stretch>
        </p:blipFill>
        <p:spPr>
          <a:xfrm>
            <a:off x="186655" y="155215"/>
            <a:ext cx="2123828" cy="1783797"/>
          </a:xfrm>
          <a:prstGeom prst="rect">
            <a:avLst/>
          </a:prstGeom>
        </p:spPr>
      </p:pic>
      <p:grpSp>
        <p:nvGrpSpPr>
          <p:cNvPr id="22" name="Group 22"/>
          <p:cNvGrpSpPr>
            <a:grpSpLocks noChangeAspect="1"/>
          </p:cNvGrpSpPr>
          <p:nvPr/>
        </p:nvGrpSpPr>
        <p:grpSpPr>
          <a:xfrm rot="-1971619">
            <a:off x="8778362" y="4078375"/>
            <a:ext cx="6360770" cy="3833882"/>
            <a:chOff x="0" y="0"/>
            <a:chExt cx="12724854" cy="7667764"/>
          </a:xfrm>
        </p:grpSpPr>
        <p:sp>
          <p:nvSpPr>
            <p:cNvPr id="23" name="Freeform 23"/>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4" name="Picture 24"/>
          <p:cNvPicPr>
            <a:picLocks noChangeAspect="1"/>
          </p:cNvPicPr>
          <p:nvPr/>
        </p:nvPicPr>
        <p:blipFill>
          <a:blip r:embed="rId13"/>
          <a:srcRect r="419" b="419"/>
          <a:stretch>
            <a:fillRect/>
          </a:stretch>
        </p:blipFill>
        <p:spPr>
          <a:xfrm rot="469665">
            <a:off x="10943877" y="4882370"/>
            <a:ext cx="1883879" cy="2669524"/>
          </a:xfrm>
          <a:prstGeom prst="rect">
            <a:avLst/>
          </a:prstGeom>
        </p:spPr>
      </p:pic>
      <p:pic>
        <p:nvPicPr>
          <p:cNvPr id="25" name="Picture 25"/>
          <p:cNvPicPr>
            <a:picLocks noChangeAspect="1"/>
          </p:cNvPicPr>
          <p:nvPr/>
        </p:nvPicPr>
        <p:blipFill>
          <a:blip r:embed="rId14"/>
          <a:srcRect r="422" b="422"/>
          <a:stretch>
            <a:fillRect/>
          </a:stretch>
        </p:blipFill>
        <p:spPr>
          <a:xfrm>
            <a:off x="10467809" y="5654444"/>
            <a:ext cx="1864850" cy="1998649"/>
          </a:xfrm>
          <a:prstGeom prst="rect">
            <a:avLst/>
          </a:prstGeom>
        </p:spPr>
      </p:pic>
      <p:pic>
        <p:nvPicPr>
          <p:cNvPr id="26" name="Picture 26"/>
          <p:cNvPicPr>
            <a:picLocks noChangeAspect="1"/>
          </p:cNvPicPr>
          <p:nvPr/>
        </p:nvPicPr>
        <p:blipFill>
          <a:blip r:embed="rId15"/>
          <a:srcRect r="418" b="418"/>
          <a:stretch>
            <a:fillRect/>
          </a:stretch>
        </p:blipFill>
        <p:spPr>
          <a:xfrm>
            <a:off x="9738137" y="4682496"/>
            <a:ext cx="2336211" cy="2036149"/>
          </a:xfrm>
          <a:prstGeom prst="rect">
            <a:avLst/>
          </a:prstGeom>
        </p:spPr>
      </p:pic>
      <p:grpSp>
        <p:nvGrpSpPr>
          <p:cNvPr id="27" name="Group 27"/>
          <p:cNvGrpSpPr>
            <a:grpSpLocks noChangeAspect="1"/>
          </p:cNvGrpSpPr>
          <p:nvPr/>
        </p:nvGrpSpPr>
        <p:grpSpPr>
          <a:xfrm>
            <a:off x="3847098" y="-1276350"/>
            <a:ext cx="4494631" cy="2590800"/>
            <a:chOff x="0" y="0"/>
            <a:chExt cx="8991604" cy="5181600"/>
          </a:xfrm>
        </p:grpSpPr>
        <p:sp>
          <p:nvSpPr>
            <p:cNvPr id="28" name="Freeform 28"/>
            <p:cNvSpPr/>
            <p:nvPr/>
          </p:nvSpPr>
          <p:spPr>
            <a:xfrm>
              <a:off x="0" y="0"/>
              <a:ext cx="8991600" cy="5181600"/>
            </a:xfrm>
            <a:custGeom>
              <a:avLst/>
              <a:gdLst/>
              <a:ahLst/>
              <a:cxnLst/>
              <a:rect l="l" t="t" r="r" b="b"/>
              <a:pathLst>
                <a:path w="8991600" h="5181600">
                  <a:moveTo>
                    <a:pt x="0" y="2590800"/>
                  </a:moveTo>
                  <a:cubicBezTo>
                    <a:pt x="0" y="1159891"/>
                    <a:pt x="2012823" y="0"/>
                    <a:pt x="4495800" y="0"/>
                  </a:cubicBezTo>
                  <a:cubicBezTo>
                    <a:pt x="6978777" y="0"/>
                    <a:pt x="8991600" y="1159891"/>
                    <a:pt x="8991600" y="2590800"/>
                  </a:cubicBezTo>
                  <a:cubicBezTo>
                    <a:pt x="8991600" y="4021709"/>
                    <a:pt x="6978777" y="5181600"/>
                    <a:pt x="4495800" y="5181600"/>
                  </a:cubicBezTo>
                  <a:cubicBezTo>
                    <a:pt x="2012823" y="5181600"/>
                    <a:pt x="0" y="4021709"/>
                    <a:pt x="0" y="2590800"/>
                  </a:cubicBezTo>
                  <a:close/>
                </a:path>
              </a:pathLst>
            </a:custGeom>
            <a:solidFill>
              <a:srgbClr val="4DA195"/>
            </a:solidFill>
          </p:spPr>
        </p:sp>
      </p:grpSp>
      <p:sp>
        <p:nvSpPr>
          <p:cNvPr id="29" name="TextBox 29"/>
          <p:cNvSpPr txBox="1"/>
          <p:nvPr/>
        </p:nvSpPr>
        <p:spPr>
          <a:xfrm>
            <a:off x="4148145" y="198296"/>
            <a:ext cx="3892536" cy="497380"/>
          </a:xfrm>
          <a:prstGeom prst="rect">
            <a:avLst/>
          </a:prstGeom>
        </p:spPr>
        <p:txBody>
          <a:bodyPr lIns="0" tIns="0" rIns="0" bIns="0" rtlCol="0" anchor="t">
            <a:spAutoFit/>
          </a:bodyPr>
          <a:lstStyle/>
          <a:p>
            <a:pPr algn="ctr">
              <a:lnSpc>
                <a:spcPts val="4223"/>
              </a:lnSpc>
            </a:pPr>
            <a:r>
              <a:rPr lang="en-US" sz="3200" b="1" spc="47">
                <a:solidFill>
                  <a:srgbClr val="FFFFFF"/>
                </a:solidFill>
                <a:latin typeface="Arial" pitchFamily="34" charset="0"/>
              </a:rPr>
              <a:t>MỞ ĐẦU</a:t>
            </a:r>
          </a:p>
        </p:txBody>
      </p:sp>
      <p:sp>
        <p:nvSpPr>
          <p:cNvPr id="30" name="TextBox 30"/>
          <p:cNvSpPr txBox="1"/>
          <p:nvPr/>
        </p:nvSpPr>
        <p:spPr>
          <a:xfrm>
            <a:off x="2056864" y="1282700"/>
            <a:ext cx="8188708" cy="1235146"/>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Động vật thì không thể tự tổng hợp chất hữu cơ như thực vật mà phải lấy chât hữu cơ có sẵn trong thức ăn làm nguyên liệu tổng hợp chất cần thiết cho cơ thể.</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12" name="Picture 12"/>
          <p:cNvPicPr>
            <a:picLocks noChangeAspect="1"/>
          </p:cNvPicPr>
          <p:nvPr/>
        </p:nvPicPr>
        <p:blipFill>
          <a:blip r:embed="rId4"/>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5"/>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9"/>
          <a:srcRect r="203" b="203"/>
          <a:stretch>
            <a:fillRect/>
          </a:stretch>
        </p:blipFill>
        <p:spPr>
          <a:xfrm>
            <a:off x="10462388" y="459002"/>
            <a:ext cx="2366552" cy="1622299"/>
          </a:xfrm>
          <a:prstGeom prst="rect">
            <a:avLst/>
          </a:prstGeom>
        </p:spPr>
      </p:pic>
      <p:grpSp>
        <p:nvGrpSpPr>
          <p:cNvPr id="26" name="Group 26"/>
          <p:cNvGrpSpPr/>
          <p:nvPr/>
        </p:nvGrpSpPr>
        <p:grpSpPr>
          <a:xfrm>
            <a:off x="850652" y="1526637"/>
            <a:ext cx="9983389" cy="4262263"/>
            <a:chOff x="0" y="0"/>
            <a:chExt cx="19971980" cy="8524526"/>
          </a:xfrm>
        </p:grpSpPr>
        <p:pic>
          <p:nvPicPr>
            <p:cNvPr id="27" name="Picture 27"/>
            <p:cNvPicPr>
              <a:picLocks noChangeAspect="1"/>
            </p:cNvPicPr>
            <p:nvPr/>
          </p:nvPicPr>
          <p:blipFill>
            <a:blip r:embed="rId10"/>
            <a:srcRect/>
            <a:stretch>
              <a:fillRect/>
            </a:stretch>
          </p:blipFill>
          <p:spPr>
            <a:xfrm>
              <a:off x="7403501" y="0"/>
              <a:ext cx="5114716" cy="8524526"/>
            </a:xfrm>
            <a:prstGeom prst="rect">
              <a:avLst/>
            </a:prstGeom>
          </p:spPr>
        </p:pic>
        <p:grpSp>
          <p:nvGrpSpPr>
            <p:cNvPr id="28" name="Group 28"/>
            <p:cNvGrpSpPr/>
            <p:nvPr/>
          </p:nvGrpSpPr>
          <p:grpSpPr>
            <a:xfrm>
              <a:off x="0" y="474020"/>
              <a:ext cx="7403501" cy="1608176"/>
              <a:chOff x="0" y="0"/>
              <a:chExt cx="1462420" cy="317664"/>
            </a:xfrm>
          </p:grpSpPr>
          <p:sp>
            <p:nvSpPr>
              <p:cNvPr id="29" name="Freeform 29"/>
              <p:cNvSpPr/>
              <p:nvPr/>
            </p:nvSpPr>
            <p:spPr>
              <a:xfrm>
                <a:off x="0" y="0"/>
                <a:ext cx="1462420" cy="317664"/>
              </a:xfrm>
              <a:custGeom>
                <a:avLst/>
                <a:gdLst/>
                <a:ahLst/>
                <a:cxnLst/>
                <a:rect l="l" t="t" r="r" b="b"/>
                <a:pathLst>
                  <a:path w="1462420" h="317664">
                    <a:moveTo>
                      <a:pt x="71108" y="0"/>
                    </a:moveTo>
                    <a:lnTo>
                      <a:pt x="1391312" y="0"/>
                    </a:lnTo>
                    <a:cubicBezTo>
                      <a:pt x="1430584" y="0"/>
                      <a:pt x="1462420" y="31836"/>
                      <a:pt x="1462420" y="71108"/>
                    </a:cubicBezTo>
                    <a:lnTo>
                      <a:pt x="1462420" y="246556"/>
                    </a:lnTo>
                    <a:cubicBezTo>
                      <a:pt x="1462420" y="265415"/>
                      <a:pt x="1454928" y="283502"/>
                      <a:pt x="1441593" y="296837"/>
                    </a:cubicBezTo>
                    <a:cubicBezTo>
                      <a:pt x="1428257" y="310173"/>
                      <a:pt x="1410171" y="317664"/>
                      <a:pt x="1391312" y="317664"/>
                    </a:cubicBezTo>
                    <a:lnTo>
                      <a:pt x="71108" y="317664"/>
                    </a:lnTo>
                    <a:cubicBezTo>
                      <a:pt x="31836" y="317664"/>
                      <a:pt x="0" y="285828"/>
                      <a:pt x="0" y="246556"/>
                    </a:cubicBezTo>
                    <a:lnTo>
                      <a:pt x="0" y="71108"/>
                    </a:lnTo>
                    <a:cubicBezTo>
                      <a:pt x="0" y="31836"/>
                      <a:pt x="31836" y="0"/>
                      <a:pt x="71108" y="0"/>
                    </a:cubicBezTo>
                    <a:close/>
                  </a:path>
                </a:pathLst>
              </a:custGeom>
              <a:solidFill>
                <a:srgbClr val="85C9C9"/>
              </a:solidFill>
            </p:spPr>
          </p:sp>
          <p:sp>
            <p:nvSpPr>
              <p:cNvPr id="30" name="TextBox 30"/>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31" name="TextBox 31"/>
            <p:cNvSpPr txBox="1"/>
            <p:nvPr/>
          </p:nvSpPr>
          <p:spPr>
            <a:xfrm>
              <a:off x="186004" y="708514"/>
              <a:ext cx="7031493" cy="1107996"/>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Miệng: thu nhận thức ăn, nghiền nhỏ và đẩy thức ăn uống thực quản</a:t>
              </a:r>
            </a:p>
          </p:txBody>
        </p:sp>
        <p:grpSp>
          <p:nvGrpSpPr>
            <p:cNvPr id="32" name="Group 32"/>
            <p:cNvGrpSpPr/>
            <p:nvPr/>
          </p:nvGrpSpPr>
          <p:grpSpPr>
            <a:xfrm>
              <a:off x="0" y="2315939"/>
              <a:ext cx="7403501" cy="1608176"/>
              <a:chOff x="0" y="0"/>
              <a:chExt cx="1462420" cy="317664"/>
            </a:xfrm>
          </p:grpSpPr>
          <p:sp>
            <p:nvSpPr>
              <p:cNvPr id="33" name="Freeform 33"/>
              <p:cNvSpPr/>
              <p:nvPr/>
            </p:nvSpPr>
            <p:spPr>
              <a:xfrm>
                <a:off x="0" y="0"/>
                <a:ext cx="1462420" cy="317664"/>
              </a:xfrm>
              <a:custGeom>
                <a:avLst/>
                <a:gdLst/>
                <a:ahLst/>
                <a:cxnLst/>
                <a:rect l="l" t="t" r="r" b="b"/>
                <a:pathLst>
                  <a:path w="1462420" h="317664">
                    <a:moveTo>
                      <a:pt x="71108" y="0"/>
                    </a:moveTo>
                    <a:lnTo>
                      <a:pt x="1391312" y="0"/>
                    </a:lnTo>
                    <a:cubicBezTo>
                      <a:pt x="1430584" y="0"/>
                      <a:pt x="1462420" y="31836"/>
                      <a:pt x="1462420" y="71108"/>
                    </a:cubicBezTo>
                    <a:lnTo>
                      <a:pt x="1462420" y="246556"/>
                    </a:lnTo>
                    <a:cubicBezTo>
                      <a:pt x="1462420" y="265415"/>
                      <a:pt x="1454928" y="283502"/>
                      <a:pt x="1441593" y="296837"/>
                    </a:cubicBezTo>
                    <a:cubicBezTo>
                      <a:pt x="1428257" y="310173"/>
                      <a:pt x="1410171" y="317664"/>
                      <a:pt x="1391312" y="317664"/>
                    </a:cubicBezTo>
                    <a:lnTo>
                      <a:pt x="71108" y="317664"/>
                    </a:lnTo>
                    <a:cubicBezTo>
                      <a:pt x="31836" y="317664"/>
                      <a:pt x="0" y="285828"/>
                      <a:pt x="0" y="246556"/>
                    </a:cubicBezTo>
                    <a:lnTo>
                      <a:pt x="0" y="71108"/>
                    </a:lnTo>
                    <a:cubicBezTo>
                      <a:pt x="0" y="31836"/>
                      <a:pt x="31836" y="0"/>
                      <a:pt x="71108" y="0"/>
                    </a:cubicBezTo>
                    <a:close/>
                  </a:path>
                </a:pathLst>
              </a:custGeom>
              <a:solidFill>
                <a:srgbClr val="85C9C9"/>
              </a:solidFill>
            </p:spPr>
          </p:sp>
          <p:sp>
            <p:nvSpPr>
              <p:cNvPr id="34" name="TextBox 34"/>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35" name="TextBox 35"/>
            <p:cNvSpPr txBox="1"/>
            <p:nvPr/>
          </p:nvSpPr>
          <p:spPr>
            <a:xfrm>
              <a:off x="186004" y="2550432"/>
              <a:ext cx="7031493" cy="1128514"/>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Ruột non: tiêu hóa thức ăn và hấp thụ chất dinh dưỡng</a:t>
              </a:r>
            </a:p>
          </p:txBody>
        </p:sp>
        <p:grpSp>
          <p:nvGrpSpPr>
            <p:cNvPr id="36" name="Group 36"/>
            <p:cNvGrpSpPr/>
            <p:nvPr/>
          </p:nvGrpSpPr>
          <p:grpSpPr>
            <a:xfrm>
              <a:off x="0" y="4152715"/>
              <a:ext cx="7403501" cy="2166976"/>
              <a:chOff x="0" y="0"/>
              <a:chExt cx="1462420" cy="428045"/>
            </a:xfrm>
          </p:grpSpPr>
          <p:sp>
            <p:nvSpPr>
              <p:cNvPr id="37" name="Freeform 37"/>
              <p:cNvSpPr/>
              <p:nvPr/>
            </p:nvSpPr>
            <p:spPr>
              <a:xfrm>
                <a:off x="0" y="0"/>
                <a:ext cx="1462420" cy="428045"/>
              </a:xfrm>
              <a:custGeom>
                <a:avLst/>
                <a:gdLst/>
                <a:ahLst/>
                <a:cxnLst/>
                <a:rect l="l" t="t" r="r" b="b"/>
                <a:pathLst>
                  <a:path w="1462420" h="428045">
                    <a:moveTo>
                      <a:pt x="71108" y="0"/>
                    </a:moveTo>
                    <a:lnTo>
                      <a:pt x="1391312" y="0"/>
                    </a:lnTo>
                    <a:cubicBezTo>
                      <a:pt x="1430584" y="0"/>
                      <a:pt x="1462420" y="31836"/>
                      <a:pt x="1462420" y="71108"/>
                    </a:cubicBezTo>
                    <a:lnTo>
                      <a:pt x="1462420" y="356936"/>
                    </a:lnTo>
                    <a:cubicBezTo>
                      <a:pt x="1462420" y="375795"/>
                      <a:pt x="1454928" y="393882"/>
                      <a:pt x="1441593" y="407218"/>
                    </a:cubicBezTo>
                    <a:cubicBezTo>
                      <a:pt x="1428257" y="420553"/>
                      <a:pt x="1410171" y="428045"/>
                      <a:pt x="1391312" y="428045"/>
                    </a:cubicBezTo>
                    <a:lnTo>
                      <a:pt x="71108" y="428045"/>
                    </a:lnTo>
                    <a:cubicBezTo>
                      <a:pt x="31836" y="428045"/>
                      <a:pt x="0" y="396208"/>
                      <a:pt x="0" y="356936"/>
                    </a:cubicBezTo>
                    <a:lnTo>
                      <a:pt x="0" y="71108"/>
                    </a:lnTo>
                    <a:cubicBezTo>
                      <a:pt x="0" y="31836"/>
                      <a:pt x="31836" y="0"/>
                      <a:pt x="71108" y="0"/>
                    </a:cubicBezTo>
                    <a:close/>
                  </a:path>
                </a:pathLst>
              </a:custGeom>
              <a:solidFill>
                <a:srgbClr val="85C9C9"/>
              </a:solidFill>
            </p:spPr>
          </p:sp>
          <p:sp>
            <p:nvSpPr>
              <p:cNvPr id="38" name="TextBox 38"/>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39" name="TextBox 39"/>
            <p:cNvSpPr txBox="1"/>
            <p:nvPr/>
          </p:nvSpPr>
          <p:spPr>
            <a:xfrm>
              <a:off x="186004" y="4387208"/>
              <a:ext cx="7031493" cy="1692772"/>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Ruột già: tái hấp thu nước từ chất thải lỏng, chuyển thành chất thải rắn (phân).</a:t>
              </a:r>
            </a:p>
          </p:txBody>
        </p:sp>
        <p:grpSp>
          <p:nvGrpSpPr>
            <p:cNvPr id="40" name="Group 40"/>
            <p:cNvGrpSpPr/>
            <p:nvPr/>
          </p:nvGrpSpPr>
          <p:grpSpPr>
            <a:xfrm>
              <a:off x="12504955" y="474020"/>
              <a:ext cx="7403501" cy="1608176"/>
              <a:chOff x="0" y="0"/>
              <a:chExt cx="1462420" cy="317664"/>
            </a:xfrm>
          </p:grpSpPr>
          <p:sp>
            <p:nvSpPr>
              <p:cNvPr id="41" name="Freeform 41"/>
              <p:cNvSpPr/>
              <p:nvPr/>
            </p:nvSpPr>
            <p:spPr>
              <a:xfrm>
                <a:off x="0" y="0"/>
                <a:ext cx="1462420" cy="317664"/>
              </a:xfrm>
              <a:custGeom>
                <a:avLst/>
                <a:gdLst/>
                <a:ahLst/>
                <a:cxnLst/>
                <a:rect l="l" t="t" r="r" b="b"/>
                <a:pathLst>
                  <a:path w="1462420" h="317664">
                    <a:moveTo>
                      <a:pt x="71108" y="0"/>
                    </a:moveTo>
                    <a:lnTo>
                      <a:pt x="1391312" y="0"/>
                    </a:lnTo>
                    <a:cubicBezTo>
                      <a:pt x="1430584" y="0"/>
                      <a:pt x="1462420" y="31836"/>
                      <a:pt x="1462420" y="71108"/>
                    </a:cubicBezTo>
                    <a:lnTo>
                      <a:pt x="1462420" y="246556"/>
                    </a:lnTo>
                    <a:cubicBezTo>
                      <a:pt x="1462420" y="265415"/>
                      <a:pt x="1454928" y="283502"/>
                      <a:pt x="1441593" y="296837"/>
                    </a:cubicBezTo>
                    <a:cubicBezTo>
                      <a:pt x="1428257" y="310173"/>
                      <a:pt x="1410171" y="317664"/>
                      <a:pt x="1391312" y="317664"/>
                    </a:cubicBezTo>
                    <a:lnTo>
                      <a:pt x="71108" y="317664"/>
                    </a:lnTo>
                    <a:cubicBezTo>
                      <a:pt x="31836" y="317664"/>
                      <a:pt x="0" y="285828"/>
                      <a:pt x="0" y="246556"/>
                    </a:cubicBezTo>
                    <a:lnTo>
                      <a:pt x="0" y="71108"/>
                    </a:lnTo>
                    <a:cubicBezTo>
                      <a:pt x="0" y="31836"/>
                      <a:pt x="31836" y="0"/>
                      <a:pt x="71108" y="0"/>
                    </a:cubicBezTo>
                    <a:close/>
                  </a:path>
                </a:pathLst>
              </a:custGeom>
              <a:solidFill>
                <a:srgbClr val="85C9C9"/>
              </a:solidFill>
            </p:spPr>
          </p:sp>
          <p:sp>
            <p:nvSpPr>
              <p:cNvPr id="42" name="TextBox 42"/>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43" name="TextBox 43"/>
            <p:cNvSpPr txBox="1"/>
            <p:nvPr/>
          </p:nvSpPr>
          <p:spPr>
            <a:xfrm>
              <a:off x="12690960" y="708514"/>
              <a:ext cx="7031493" cy="1107996"/>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Thực quản: vận chuyển thức ăn xuống dạ dày</a:t>
              </a:r>
            </a:p>
          </p:txBody>
        </p:sp>
        <p:grpSp>
          <p:nvGrpSpPr>
            <p:cNvPr id="44" name="Group 44"/>
            <p:cNvGrpSpPr/>
            <p:nvPr/>
          </p:nvGrpSpPr>
          <p:grpSpPr>
            <a:xfrm>
              <a:off x="12568479" y="2315939"/>
              <a:ext cx="7403501" cy="2166976"/>
              <a:chOff x="0" y="0"/>
              <a:chExt cx="1462420" cy="428045"/>
            </a:xfrm>
          </p:grpSpPr>
          <p:sp>
            <p:nvSpPr>
              <p:cNvPr id="45" name="Freeform 45"/>
              <p:cNvSpPr/>
              <p:nvPr/>
            </p:nvSpPr>
            <p:spPr>
              <a:xfrm>
                <a:off x="0" y="0"/>
                <a:ext cx="1462420" cy="428045"/>
              </a:xfrm>
              <a:custGeom>
                <a:avLst/>
                <a:gdLst/>
                <a:ahLst/>
                <a:cxnLst/>
                <a:rect l="l" t="t" r="r" b="b"/>
                <a:pathLst>
                  <a:path w="1462420" h="428045">
                    <a:moveTo>
                      <a:pt x="71108" y="0"/>
                    </a:moveTo>
                    <a:lnTo>
                      <a:pt x="1391312" y="0"/>
                    </a:lnTo>
                    <a:cubicBezTo>
                      <a:pt x="1430584" y="0"/>
                      <a:pt x="1462420" y="31836"/>
                      <a:pt x="1462420" y="71108"/>
                    </a:cubicBezTo>
                    <a:lnTo>
                      <a:pt x="1462420" y="356936"/>
                    </a:lnTo>
                    <a:cubicBezTo>
                      <a:pt x="1462420" y="375795"/>
                      <a:pt x="1454928" y="393882"/>
                      <a:pt x="1441593" y="407218"/>
                    </a:cubicBezTo>
                    <a:cubicBezTo>
                      <a:pt x="1428257" y="420553"/>
                      <a:pt x="1410171" y="428045"/>
                      <a:pt x="1391312" y="428045"/>
                    </a:cubicBezTo>
                    <a:lnTo>
                      <a:pt x="71108" y="428045"/>
                    </a:lnTo>
                    <a:cubicBezTo>
                      <a:pt x="31836" y="428045"/>
                      <a:pt x="0" y="396208"/>
                      <a:pt x="0" y="356936"/>
                    </a:cubicBezTo>
                    <a:lnTo>
                      <a:pt x="0" y="71108"/>
                    </a:lnTo>
                    <a:cubicBezTo>
                      <a:pt x="0" y="31836"/>
                      <a:pt x="31836" y="0"/>
                      <a:pt x="71108" y="0"/>
                    </a:cubicBezTo>
                    <a:close/>
                  </a:path>
                </a:pathLst>
              </a:custGeom>
              <a:solidFill>
                <a:srgbClr val="85C9C9"/>
              </a:solidFill>
            </p:spPr>
          </p:sp>
          <p:sp>
            <p:nvSpPr>
              <p:cNvPr id="46" name="TextBox 46"/>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47" name="TextBox 47"/>
            <p:cNvSpPr txBox="1"/>
            <p:nvPr/>
          </p:nvSpPr>
          <p:spPr>
            <a:xfrm>
              <a:off x="12754482" y="2550432"/>
              <a:ext cx="7031493" cy="1692772"/>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Dạ dày: nơi chứa, nhào trộn thức ăn thành hỗn hợp lỏng. Tiêu hóa một phần thức ăn</a:t>
              </a:r>
            </a:p>
          </p:txBody>
        </p:sp>
        <p:grpSp>
          <p:nvGrpSpPr>
            <p:cNvPr id="48" name="Group 48"/>
            <p:cNvGrpSpPr/>
            <p:nvPr/>
          </p:nvGrpSpPr>
          <p:grpSpPr>
            <a:xfrm>
              <a:off x="12568479" y="4690112"/>
              <a:ext cx="7403501" cy="1049376"/>
              <a:chOff x="0" y="0"/>
              <a:chExt cx="1462420" cy="207284"/>
            </a:xfrm>
          </p:grpSpPr>
          <p:sp>
            <p:nvSpPr>
              <p:cNvPr id="49" name="Freeform 49"/>
              <p:cNvSpPr/>
              <p:nvPr/>
            </p:nvSpPr>
            <p:spPr>
              <a:xfrm>
                <a:off x="0" y="0"/>
                <a:ext cx="1462420" cy="207284"/>
              </a:xfrm>
              <a:custGeom>
                <a:avLst/>
                <a:gdLst/>
                <a:ahLst/>
                <a:cxnLst/>
                <a:rect l="l" t="t" r="r" b="b"/>
                <a:pathLst>
                  <a:path w="1462420" h="207284">
                    <a:moveTo>
                      <a:pt x="71108" y="0"/>
                    </a:moveTo>
                    <a:lnTo>
                      <a:pt x="1391312" y="0"/>
                    </a:lnTo>
                    <a:cubicBezTo>
                      <a:pt x="1430584" y="0"/>
                      <a:pt x="1462420" y="31836"/>
                      <a:pt x="1462420" y="71108"/>
                    </a:cubicBezTo>
                    <a:lnTo>
                      <a:pt x="1462420" y="136176"/>
                    </a:lnTo>
                    <a:cubicBezTo>
                      <a:pt x="1462420" y="155035"/>
                      <a:pt x="1454928" y="173122"/>
                      <a:pt x="1441593" y="186457"/>
                    </a:cubicBezTo>
                    <a:cubicBezTo>
                      <a:pt x="1428257" y="199792"/>
                      <a:pt x="1410171" y="207284"/>
                      <a:pt x="1391312" y="207284"/>
                    </a:cubicBezTo>
                    <a:lnTo>
                      <a:pt x="71108" y="207284"/>
                    </a:lnTo>
                    <a:cubicBezTo>
                      <a:pt x="52249" y="207284"/>
                      <a:pt x="34163" y="199792"/>
                      <a:pt x="20827" y="186457"/>
                    </a:cubicBezTo>
                    <a:cubicBezTo>
                      <a:pt x="7492" y="173122"/>
                      <a:pt x="0" y="155035"/>
                      <a:pt x="0" y="136176"/>
                    </a:cubicBezTo>
                    <a:lnTo>
                      <a:pt x="0" y="71108"/>
                    </a:lnTo>
                    <a:cubicBezTo>
                      <a:pt x="0" y="31836"/>
                      <a:pt x="31836" y="0"/>
                      <a:pt x="71108" y="0"/>
                    </a:cubicBezTo>
                    <a:close/>
                  </a:path>
                </a:pathLst>
              </a:custGeom>
              <a:solidFill>
                <a:srgbClr val="85C9C9"/>
              </a:solidFill>
            </p:spPr>
          </p:sp>
          <p:sp>
            <p:nvSpPr>
              <p:cNvPr id="50" name="TextBox 50"/>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51" name="TextBox 51"/>
            <p:cNvSpPr txBox="1"/>
            <p:nvPr/>
          </p:nvSpPr>
          <p:spPr>
            <a:xfrm>
              <a:off x="12754482" y="4924606"/>
              <a:ext cx="7031493" cy="564258"/>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Trực tràng: nơi chứa phân</a:t>
              </a:r>
            </a:p>
          </p:txBody>
        </p:sp>
        <p:grpSp>
          <p:nvGrpSpPr>
            <p:cNvPr id="52" name="Group 52"/>
            <p:cNvGrpSpPr/>
            <p:nvPr/>
          </p:nvGrpSpPr>
          <p:grpSpPr>
            <a:xfrm>
              <a:off x="12568479" y="5968088"/>
              <a:ext cx="7403501" cy="1049376"/>
              <a:chOff x="0" y="0"/>
              <a:chExt cx="1462420" cy="207284"/>
            </a:xfrm>
          </p:grpSpPr>
          <p:sp>
            <p:nvSpPr>
              <p:cNvPr id="53" name="Freeform 53"/>
              <p:cNvSpPr/>
              <p:nvPr/>
            </p:nvSpPr>
            <p:spPr>
              <a:xfrm>
                <a:off x="0" y="0"/>
                <a:ext cx="1462420" cy="207284"/>
              </a:xfrm>
              <a:custGeom>
                <a:avLst/>
                <a:gdLst/>
                <a:ahLst/>
                <a:cxnLst/>
                <a:rect l="l" t="t" r="r" b="b"/>
                <a:pathLst>
                  <a:path w="1462420" h="207284">
                    <a:moveTo>
                      <a:pt x="71108" y="0"/>
                    </a:moveTo>
                    <a:lnTo>
                      <a:pt x="1391312" y="0"/>
                    </a:lnTo>
                    <a:cubicBezTo>
                      <a:pt x="1430584" y="0"/>
                      <a:pt x="1462420" y="31836"/>
                      <a:pt x="1462420" y="71108"/>
                    </a:cubicBezTo>
                    <a:lnTo>
                      <a:pt x="1462420" y="136176"/>
                    </a:lnTo>
                    <a:cubicBezTo>
                      <a:pt x="1462420" y="155035"/>
                      <a:pt x="1454928" y="173122"/>
                      <a:pt x="1441593" y="186457"/>
                    </a:cubicBezTo>
                    <a:cubicBezTo>
                      <a:pt x="1428257" y="199792"/>
                      <a:pt x="1410171" y="207284"/>
                      <a:pt x="1391312" y="207284"/>
                    </a:cubicBezTo>
                    <a:lnTo>
                      <a:pt x="71108" y="207284"/>
                    </a:lnTo>
                    <a:cubicBezTo>
                      <a:pt x="52249" y="207284"/>
                      <a:pt x="34163" y="199792"/>
                      <a:pt x="20827" y="186457"/>
                    </a:cubicBezTo>
                    <a:cubicBezTo>
                      <a:pt x="7492" y="173122"/>
                      <a:pt x="0" y="155035"/>
                      <a:pt x="0" y="136176"/>
                    </a:cubicBezTo>
                    <a:lnTo>
                      <a:pt x="0" y="71108"/>
                    </a:lnTo>
                    <a:cubicBezTo>
                      <a:pt x="0" y="31836"/>
                      <a:pt x="31836" y="0"/>
                      <a:pt x="71108" y="0"/>
                    </a:cubicBezTo>
                    <a:close/>
                  </a:path>
                </a:pathLst>
              </a:custGeom>
              <a:solidFill>
                <a:srgbClr val="85C9C9"/>
              </a:solidFill>
            </p:spPr>
          </p:sp>
          <p:sp>
            <p:nvSpPr>
              <p:cNvPr id="54" name="TextBox 54"/>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55" name="TextBox 55"/>
            <p:cNvSpPr txBox="1"/>
            <p:nvPr/>
          </p:nvSpPr>
          <p:spPr>
            <a:xfrm>
              <a:off x="12754482" y="6202582"/>
              <a:ext cx="7031493" cy="564258"/>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Hậu môn: đẩy phân ra khỏi cơ thể</a:t>
              </a:r>
            </a:p>
          </p:txBody>
        </p:sp>
        <p:sp>
          <p:nvSpPr>
            <p:cNvPr id="56" name="AutoShape 56"/>
            <p:cNvSpPr/>
            <p:nvPr/>
          </p:nvSpPr>
          <p:spPr>
            <a:xfrm rot="-9562340">
              <a:off x="7355799" y="1508486"/>
              <a:ext cx="1488126" cy="0"/>
            </a:xfrm>
            <a:prstGeom prst="line">
              <a:avLst/>
            </a:prstGeom>
            <a:ln w="63500" cap="flat">
              <a:solidFill>
                <a:srgbClr val="000000"/>
              </a:solidFill>
              <a:prstDash val="solid"/>
              <a:headEnd type="none" w="sm" len="sm"/>
              <a:tailEnd type="arrow" w="med" len="sm"/>
            </a:ln>
          </p:spPr>
        </p:sp>
        <p:sp>
          <p:nvSpPr>
            <p:cNvPr id="57" name="AutoShape 57"/>
            <p:cNvSpPr/>
            <p:nvPr/>
          </p:nvSpPr>
          <p:spPr>
            <a:xfrm rot="-2276044">
              <a:off x="9620104" y="2237836"/>
              <a:ext cx="3225606" cy="0"/>
            </a:xfrm>
            <a:prstGeom prst="line">
              <a:avLst/>
            </a:prstGeom>
            <a:ln w="63500" cap="flat">
              <a:solidFill>
                <a:srgbClr val="000000"/>
              </a:solidFill>
              <a:prstDash val="solid"/>
              <a:headEnd type="none" w="sm" len="sm"/>
              <a:tailEnd type="arrow" w="med" len="sm"/>
            </a:ln>
          </p:spPr>
        </p:sp>
        <p:sp>
          <p:nvSpPr>
            <p:cNvPr id="58" name="AutoShape 58"/>
            <p:cNvSpPr/>
            <p:nvPr/>
          </p:nvSpPr>
          <p:spPr>
            <a:xfrm rot="-2151243">
              <a:off x="10247321" y="4118600"/>
              <a:ext cx="2564090" cy="0"/>
            </a:xfrm>
            <a:prstGeom prst="line">
              <a:avLst/>
            </a:prstGeom>
            <a:ln w="63500" cap="flat">
              <a:solidFill>
                <a:srgbClr val="000000"/>
              </a:solidFill>
              <a:prstDash val="solid"/>
              <a:headEnd type="none" w="sm" len="sm"/>
              <a:tailEnd type="arrow" w="med" len="sm"/>
            </a:ln>
          </p:spPr>
        </p:sp>
        <p:sp>
          <p:nvSpPr>
            <p:cNvPr id="59" name="AutoShape 59"/>
            <p:cNvSpPr/>
            <p:nvPr/>
          </p:nvSpPr>
          <p:spPr>
            <a:xfrm rot="-2335271">
              <a:off x="9443659" y="6287189"/>
              <a:ext cx="3514962" cy="0"/>
            </a:xfrm>
            <a:prstGeom prst="line">
              <a:avLst/>
            </a:prstGeom>
            <a:ln w="63500" cap="flat">
              <a:solidFill>
                <a:srgbClr val="000000"/>
              </a:solidFill>
              <a:prstDash val="solid"/>
              <a:headEnd type="none" w="sm" len="sm"/>
              <a:tailEnd type="arrow" w="med" len="sm"/>
            </a:ln>
          </p:spPr>
        </p:sp>
        <p:sp>
          <p:nvSpPr>
            <p:cNvPr id="60" name="AutoShape 60"/>
            <p:cNvSpPr/>
            <p:nvPr/>
          </p:nvSpPr>
          <p:spPr>
            <a:xfrm rot="-1524042">
              <a:off x="9804377" y="7092059"/>
              <a:ext cx="2833622" cy="0"/>
            </a:xfrm>
            <a:prstGeom prst="line">
              <a:avLst/>
            </a:prstGeom>
            <a:ln w="63500" cap="flat">
              <a:solidFill>
                <a:srgbClr val="000000"/>
              </a:solidFill>
              <a:prstDash val="solid"/>
              <a:headEnd type="none" w="sm" len="sm"/>
              <a:tailEnd type="arrow" w="med" len="sm"/>
            </a:ln>
          </p:spPr>
        </p:sp>
        <p:sp>
          <p:nvSpPr>
            <p:cNvPr id="61" name="AutoShape 61"/>
            <p:cNvSpPr/>
            <p:nvPr/>
          </p:nvSpPr>
          <p:spPr>
            <a:xfrm rot="-7700348">
              <a:off x="6620842" y="4734808"/>
              <a:ext cx="4122677" cy="0"/>
            </a:xfrm>
            <a:prstGeom prst="line">
              <a:avLst/>
            </a:prstGeom>
            <a:ln w="63500" cap="flat">
              <a:solidFill>
                <a:srgbClr val="000000"/>
              </a:solidFill>
              <a:prstDash val="solid"/>
              <a:headEnd type="none" w="sm" len="sm"/>
              <a:tailEnd type="arrow" w="med" len="sm"/>
            </a:ln>
          </p:spPr>
        </p:sp>
        <p:sp>
          <p:nvSpPr>
            <p:cNvPr id="62" name="AutoShape 62"/>
            <p:cNvSpPr/>
            <p:nvPr/>
          </p:nvSpPr>
          <p:spPr>
            <a:xfrm rot="-8765766">
              <a:off x="7222075" y="5860437"/>
              <a:ext cx="2134111" cy="0"/>
            </a:xfrm>
            <a:prstGeom prst="line">
              <a:avLst/>
            </a:prstGeom>
            <a:ln w="63500" cap="flat">
              <a:solidFill>
                <a:srgbClr val="000000"/>
              </a:solidFill>
              <a:prstDash val="solid"/>
              <a:headEnd type="none" w="sm" len="sm"/>
              <a:tailEnd type="arrow" w="med" len="sm"/>
            </a:ln>
          </p:spPr>
        </p:sp>
      </p:grpSp>
      <p:sp>
        <p:nvSpPr>
          <p:cNvPr id="63" name="TextBox 63"/>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64" name="TextBox 64"/>
          <p:cNvSpPr txBox="1"/>
          <p:nvPr/>
        </p:nvSpPr>
        <p:spPr>
          <a:xfrm>
            <a:off x="2181022" y="140361"/>
            <a:ext cx="10442301" cy="849463"/>
          </a:xfrm>
          <a:prstGeom prst="rect">
            <a:avLst/>
          </a:prstGeom>
        </p:spPr>
        <p:txBody>
          <a:bodyPr lIns="0" tIns="0" rIns="0" bIns="0" rtlCol="0" anchor="t">
            <a:spAutoFit/>
          </a:bodyPr>
          <a:lstStyle/>
          <a:p>
            <a:pPr>
              <a:lnSpc>
                <a:spcPct val="120000"/>
              </a:lnSpc>
            </a:pPr>
            <a:r>
              <a:rPr lang="en-US" sz="2300" b="1" spc="17">
                <a:solidFill>
                  <a:srgbClr val="051736"/>
                </a:solidFill>
                <a:latin typeface="Arial" pitchFamily="34" charset="0"/>
              </a:rPr>
              <a:t>CON ĐƯỜNG THU NHẬN, TIÊU HÓA THỨC ĂN,</a:t>
            </a:r>
          </a:p>
          <a:p>
            <a:pPr>
              <a:lnSpc>
                <a:spcPct val="120000"/>
              </a:lnSpc>
            </a:pPr>
            <a:r>
              <a:rPr lang="en-US" sz="2300" b="1" spc="17">
                <a:solidFill>
                  <a:srgbClr val="051736"/>
                </a:solidFill>
                <a:latin typeface="Arial" pitchFamily="34" charset="0"/>
              </a:rPr>
              <a:t>HẤP THỤ CHẤT DINH DƯỠNG VÀ THẢI BÃ</a:t>
            </a:r>
          </a:p>
        </p:txBody>
      </p:sp>
      <p:sp>
        <p:nvSpPr>
          <p:cNvPr id="65" name="TextBox 65"/>
          <p:cNvSpPr txBox="1"/>
          <p:nvPr/>
        </p:nvSpPr>
        <p:spPr>
          <a:xfrm>
            <a:off x="2214309" y="5827653"/>
            <a:ext cx="7760209" cy="634276"/>
          </a:xfrm>
          <a:prstGeom prst="rect">
            <a:avLst/>
          </a:prstGeom>
        </p:spPr>
        <p:txBody>
          <a:bodyPr lIns="0" tIns="0" rIns="0" bIns="0" rtlCol="0" anchor="t">
            <a:spAutoFit/>
          </a:bodyPr>
          <a:lstStyle/>
          <a:p>
            <a:pPr algn="ctr">
              <a:lnSpc>
                <a:spcPct val="120000"/>
              </a:lnSpc>
            </a:pPr>
            <a:r>
              <a:rPr lang="en-US" sz="1800" b="1" spc="34" dirty="0" err="1">
                <a:solidFill>
                  <a:srgbClr val="000000"/>
                </a:solidFill>
                <a:latin typeface="Arial" pitchFamily="34" charset="0"/>
              </a:rPr>
              <a:t>Hình</a:t>
            </a:r>
            <a:r>
              <a:rPr lang="en-US" sz="1800" b="1" spc="34" dirty="0">
                <a:solidFill>
                  <a:srgbClr val="000000"/>
                </a:solidFill>
                <a:latin typeface="Arial" pitchFamily="34" charset="0"/>
              </a:rPr>
              <a:t> 26.2. </a:t>
            </a:r>
            <a:r>
              <a:rPr lang="en-US" sz="1800" spc="34" dirty="0" err="1">
                <a:solidFill>
                  <a:srgbClr val="000000"/>
                </a:solidFill>
                <a:latin typeface="Arial" pitchFamily="34" charset="0"/>
              </a:rPr>
              <a:t>Sơ</a:t>
            </a:r>
            <a:r>
              <a:rPr lang="en-US" sz="1800" spc="34" dirty="0">
                <a:solidFill>
                  <a:srgbClr val="000000"/>
                </a:solidFill>
                <a:latin typeface="Arial" pitchFamily="34" charset="0"/>
              </a:rPr>
              <a:t> </a:t>
            </a:r>
            <a:r>
              <a:rPr lang="en-US" sz="1800" spc="34" dirty="0" err="1">
                <a:solidFill>
                  <a:srgbClr val="000000"/>
                </a:solidFill>
                <a:latin typeface="Arial" pitchFamily="34" charset="0"/>
              </a:rPr>
              <a:t>đồ</a:t>
            </a:r>
            <a:r>
              <a:rPr lang="en-US" sz="1800" spc="34" dirty="0">
                <a:solidFill>
                  <a:srgbClr val="000000"/>
                </a:solidFill>
                <a:latin typeface="Arial" pitchFamily="34" charset="0"/>
              </a:rPr>
              <a:t> </a:t>
            </a:r>
            <a:r>
              <a:rPr lang="en-US" sz="1800" spc="34" dirty="0" err="1">
                <a:solidFill>
                  <a:srgbClr val="000000"/>
                </a:solidFill>
                <a:latin typeface="Arial" pitchFamily="34" charset="0"/>
              </a:rPr>
              <a:t>mô</a:t>
            </a:r>
            <a:r>
              <a:rPr lang="en-US" sz="1800" spc="34" dirty="0">
                <a:solidFill>
                  <a:srgbClr val="000000"/>
                </a:solidFill>
                <a:latin typeface="Arial" pitchFamily="34" charset="0"/>
              </a:rPr>
              <a:t> </a:t>
            </a:r>
            <a:r>
              <a:rPr lang="en-US" sz="1800" spc="34" dirty="0" err="1">
                <a:solidFill>
                  <a:srgbClr val="000000"/>
                </a:solidFill>
                <a:latin typeface="Arial" pitchFamily="34" charset="0"/>
              </a:rPr>
              <a:t>tả</a:t>
            </a:r>
            <a:r>
              <a:rPr lang="en-US" sz="1800" spc="34" dirty="0">
                <a:solidFill>
                  <a:srgbClr val="000000"/>
                </a:solidFill>
                <a:latin typeface="Arial" pitchFamily="34" charset="0"/>
              </a:rPr>
              <a:t> con </a:t>
            </a:r>
            <a:r>
              <a:rPr lang="en-US" sz="1800" spc="34" dirty="0" err="1">
                <a:solidFill>
                  <a:srgbClr val="000000"/>
                </a:solidFill>
                <a:latin typeface="Arial" pitchFamily="34" charset="0"/>
              </a:rPr>
              <a:t>đường</a:t>
            </a:r>
            <a:r>
              <a:rPr lang="en-US" sz="1800" spc="34" dirty="0">
                <a:solidFill>
                  <a:srgbClr val="000000"/>
                </a:solidFill>
                <a:latin typeface="Arial" pitchFamily="34" charset="0"/>
              </a:rPr>
              <a:t> </a:t>
            </a:r>
            <a:r>
              <a:rPr lang="en-US" sz="1800" spc="34" dirty="0" err="1">
                <a:solidFill>
                  <a:srgbClr val="000000"/>
                </a:solidFill>
                <a:latin typeface="Arial" pitchFamily="34" charset="0"/>
              </a:rPr>
              <a:t>thu</a:t>
            </a:r>
            <a:r>
              <a:rPr lang="en-US" sz="1800" spc="34" dirty="0">
                <a:solidFill>
                  <a:srgbClr val="000000"/>
                </a:solidFill>
                <a:latin typeface="Arial" pitchFamily="34" charset="0"/>
              </a:rPr>
              <a:t> </a:t>
            </a:r>
            <a:r>
              <a:rPr lang="en-US" sz="1800" spc="34" dirty="0" err="1">
                <a:solidFill>
                  <a:srgbClr val="000000"/>
                </a:solidFill>
                <a:latin typeface="Arial" pitchFamily="34" charset="0"/>
              </a:rPr>
              <a:t>nhận</a:t>
            </a:r>
            <a:r>
              <a:rPr lang="en-US" sz="1800" spc="34" dirty="0">
                <a:solidFill>
                  <a:srgbClr val="000000"/>
                </a:solidFill>
                <a:latin typeface="Arial" pitchFamily="34" charset="0"/>
              </a:rPr>
              <a:t>, </a:t>
            </a:r>
            <a:r>
              <a:rPr lang="en-US" sz="1800" spc="34" dirty="0" err="1">
                <a:solidFill>
                  <a:srgbClr val="000000"/>
                </a:solidFill>
                <a:latin typeface="Arial" pitchFamily="34" charset="0"/>
              </a:rPr>
              <a:t>tiêu</a:t>
            </a:r>
            <a:r>
              <a:rPr lang="en-US" sz="1800" spc="34" dirty="0">
                <a:solidFill>
                  <a:srgbClr val="000000"/>
                </a:solidFill>
                <a:latin typeface="Arial" pitchFamily="34" charset="0"/>
              </a:rPr>
              <a:t> </a:t>
            </a:r>
            <a:r>
              <a:rPr lang="en-US" sz="1800" spc="34" dirty="0" err="1">
                <a:solidFill>
                  <a:srgbClr val="000000"/>
                </a:solidFill>
                <a:latin typeface="Arial" pitchFamily="34" charset="0"/>
              </a:rPr>
              <a:t>hóa</a:t>
            </a:r>
            <a:r>
              <a:rPr lang="en-US" sz="1800" spc="34" dirty="0">
                <a:solidFill>
                  <a:srgbClr val="000000"/>
                </a:solidFill>
                <a:latin typeface="Arial" pitchFamily="34" charset="0"/>
              </a:rPr>
              <a:t> </a:t>
            </a:r>
            <a:r>
              <a:rPr lang="en-US" sz="1800" spc="34" dirty="0" err="1">
                <a:solidFill>
                  <a:srgbClr val="000000"/>
                </a:solidFill>
                <a:latin typeface="Arial" pitchFamily="34" charset="0"/>
              </a:rPr>
              <a:t>thức</a:t>
            </a:r>
            <a:r>
              <a:rPr lang="en-US" sz="1800" spc="34" dirty="0">
                <a:solidFill>
                  <a:srgbClr val="000000"/>
                </a:solidFill>
                <a:latin typeface="Arial" pitchFamily="34" charset="0"/>
              </a:rPr>
              <a:t> </a:t>
            </a:r>
            <a:r>
              <a:rPr lang="en-US" sz="1800" spc="34" dirty="0" err="1">
                <a:solidFill>
                  <a:srgbClr val="000000"/>
                </a:solidFill>
                <a:latin typeface="Arial" pitchFamily="34" charset="0"/>
              </a:rPr>
              <a:t>ăn</a:t>
            </a:r>
            <a:r>
              <a:rPr lang="en-US" sz="1800" spc="34" dirty="0">
                <a:solidFill>
                  <a:srgbClr val="000000"/>
                </a:solidFill>
                <a:latin typeface="Arial" pitchFamily="34" charset="0"/>
              </a:rPr>
              <a:t>, </a:t>
            </a:r>
            <a:r>
              <a:rPr lang="en-US" sz="1800" spc="34" dirty="0" err="1">
                <a:solidFill>
                  <a:srgbClr val="000000"/>
                </a:solidFill>
                <a:latin typeface="Arial" pitchFamily="34" charset="0"/>
              </a:rPr>
              <a:t>hấp</a:t>
            </a:r>
            <a:r>
              <a:rPr lang="en-US" sz="1800" spc="34" dirty="0">
                <a:solidFill>
                  <a:srgbClr val="000000"/>
                </a:solidFill>
                <a:latin typeface="Arial" pitchFamily="34" charset="0"/>
              </a:rPr>
              <a:t> </a:t>
            </a:r>
            <a:r>
              <a:rPr lang="en-US" sz="1800" spc="34" dirty="0" err="1">
                <a:solidFill>
                  <a:srgbClr val="000000"/>
                </a:solidFill>
                <a:latin typeface="Arial" pitchFamily="34" charset="0"/>
              </a:rPr>
              <a:t>thụ</a:t>
            </a:r>
            <a:r>
              <a:rPr lang="en-US" sz="1800" spc="34" dirty="0">
                <a:solidFill>
                  <a:srgbClr val="000000"/>
                </a:solidFill>
                <a:latin typeface="Arial" pitchFamily="34" charset="0"/>
              </a:rPr>
              <a:t> </a:t>
            </a:r>
            <a:r>
              <a:rPr lang="en-US" sz="1800" spc="34" dirty="0" err="1">
                <a:solidFill>
                  <a:srgbClr val="000000"/>
                </a:solidFill>
                <a:latin typeface="Arial" pitchFamily="34" charset="0"/>
              </a:rPr>
              <a:t>chất</a:t>
            </a:r>
            <a:r>
              <a:rPr lang="en-US" sz="1800" spc="34" dirty="0">
                <a:solidFill>
                  <a:srgbClr val="000000"/>
                </a:solidFill>
                <a:latin typeface="Arial" pitchFamily="34" charset="0"/>
              </a:rPr>
              <a:t> </a:t>
            </a:r>
            <a:r>
              <a:rPr lang="en-US" sz="1800" spc="34" dirty="0" err="1">
                <a:solidFill>
                  <a:srgbClr val="000000"/>
                </a:solidFill>
                <a:latin typeface="Arial" pitchFamily="34" charset="0"/>
              </a:rPr>
              <a:t>dinh</a:t>
            </a:r>
            <a:r>
              <a:rPr lang="en-US" sz="1800" spc="34" dirty="0">
                <a:solidFill>
                  <a:srgbClr val="000000"/>
                </a:solidFill>
                <a:latin typeface="Arial" pitchFamily="34" charset="0"/>
              </a:rPr>
              <a:t> </a:t>
            </a:r>
            <a:r>
              <a:rPr lang="en-US" sz="1800" spc="34" dirty="0" err="1">
                <a:solidFill>
                  <a:srgbClr val="000000"/>
                </a:solidFill>
                <a:latin typeface="Arial" pitchFamily="34" charset="0"/>
              </a:rPr>
              <a:t>dưỡng</a:t>
            </a:r>
            <a:r>
              <a:rPr lang="en-US" sz="1800" spc="34" dirty="0">
                <a:solidFill>
                  <a:srgbClr val="000000"/>
                </a:solidFill>
                <a:latin typeface="Arial" pitchFamily="34" charset="0"/>
              </a:rPr>
              <a:t> </a:t>
            </a:r>
            <a:r>
              <a:rPr lang="en-US" sz="1800" spc="34" dirty="0" err="1">
                <a:solidFill>
                  <a:srgbClr val="000000"/>
                </a:solidFill>
                <a:latin typeface="Arial" pitchFamily="34" charset="0"/>
              </a:rPr>
              <a:t>và</a:t>
            </a:r>
            <a:r>
              <a:rPr lang="en-US" sz="1800" spc="34" dirty="0">
                <a:solidFill>
                  <a:srgbClr val="000000"/>
                </a:solidFill>
                <a:latin typeface="Arial" pitchFamily="34" charset="0"/>
              </a:rPr>
              <a:t> </a:t>
            </a:r>
            <a:r>
              <a:rPr lang="en-US" sz="1800" spc="34" dirty="0" err="1">
                <a:solidFill>
                  <a:srgbClr val="000000"/>
                </a:solidFill>
                <a:latin typeface="Arial" pitchFamily="34" charset="0"/>
              </a:rPr>
              <a:t>thải</a:t>
            </a:r>
            <a:r>
              <a:rPr lang="en-US" sz="1800" spc="34" dirty="0">
                <a:solidFill>
                  <a:srgbClr val="000000"/>
                </a:solidFill>
                <a:latin typeface="Arial" pitchFamily="34" charset="0"/>
              </a:rPr>
              <a:t> </a:t>
            </a:r>
            <a:r>
              <a:rPr lang="en-US" sz="1800" spc="34" dirty="0" err="1">
                <a:solidFill>
                  <a:srgbClr val="000000"/>
                </a:solidFill>
                <a:latin typeface="Arial" pitchFamily="34" charset="0"/>
              </a:rPr>
              <a:t>bã</a:t>
            </a:r>
            <a:r>
              <a:rPr lang="en-US" sz="1800" spc="34" dirty="0">
                <a:solidFill>
                  <a:srgbClr val="000000"/>
                </a:solidFill>
                <a:latin typeface="Arial" pitchFamily="34" charset="0"/>
              </a:rPr>
              <a:t> ở </a:t>
            </a:r>
            <a:r>
              <a:rPr lang="en-US" sz="1800" spc="34" dirty="0" err="1">
                <a:solidFill>
                  <a:srgbClr val="000000"/>
                </a:solidFill>
                <a:latin typeface="Arial" pitchFamily="34" charset="0"/>
              </a:rPr>
              <a:t>người</a:t>
            </a:r>
            <a:endParaRPr lang="en-US" sz="1800" spc="34"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1000"/>
                                        <p:tgtEl>
                                          <p:spTgt spid="63"/>
                                        </p:tgtEl>
                                      </p:cBhvr>
                                    </p:animEffect>
                                    <p:anim calcmode="lin" valueType="num">
                                      <p:cBhvr>
                                        <p:cTn id="8" dur="1000" fill="hold"/>
                                        <p:tgtEl>
                                          <p:spTgt spid="63"/>
                                        </p:tgtEl>
                                        <p:attrNameLst>
                                          <p:attrName>ppt_x</p:attrName>
                                        </p:attrNameLst>
                                      </p:cBhvr>
                                      <p:tavLst>
                                        <p:tav tm="0">
                                          <p:val>
                                            <p:strVal val="#ppt_x"/>
                                          </p:val>
                                        </p:tav>
                                        <p:tav tm="100000">
                                          <p:val>
                                            <p:strVal val="#ppt_x"/>
                                          </p:val>
                                        </p:tav>
                                      </p:tavLst>
                                    </p:anim>
                                    <p:anim calcmode="lin" valueType="num">
                                      <p:cBhvr>
                                        <p:cTn id="9" dur="1000" fill="hold"/>
                                        <p:tgtEl>
                                          <p:spTgt spid="6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fade">
                                      <p:cBhvr>
                                        <p:cTn id="12" dur="1000"/>
                                        <p:tgtEl>
                                          <p:spTgt spid="64"/>
                                        </p:tgtEl>
                                      </p:cBhvr>
                                    </p:animEffect>
                                    <p:anim calcmode="lin" valueType="num">
                                      <p:cBhvr>
                                        <p:cTn id="13" dur="1000" fill="hold"/>
                                        <p:tgtEl>
                                          <p:spTgt spid="64"/>
                                        </p:tgtEl>
                                        <p:attrNameLst>
                                          <p:attrName>ppt_x</p:attrName>
                                        </p:attrNameLst>
                                      </p:cBhvr>
                                      <p:tavLst>
                                        <p:tav tm="0">
                                          <p:val>
                                            <p:strVal val="#ppt_x"/>
                                          </p:val>
                                        </p:tav>
                                        <p:tav tm="100000">
                                          <p:val>
                                            <p:strVal val="#ppt_x"/>
                                          </p:val>
                                        </p:tav>
                                      </p:tavLst>
                                    </p:anim>
                                    <p:anim calcmode="lin" valueType="num">
                                      <p:cBhvr>
                                        <p:cTn id="14"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fade">
                                      <p:cBhvr>
                                        <p:cTn id="24" dur="1000"/>
                                        <p:tgtEl>
                                          <p:spTgt spid="65"/>
                                        </p:tgtEl>
                                      </p:cBhvr>
                                    </p:animEffect>
                                    <p:anim calcmode="lin" valueType="num">
                                      <p:cBhvr>
                                        <p:cTn id="25" dur="1000" fill="hold"/>
                                        <p:tgtEl>
                                          <p:spTgt spid="65"/>
                                        </p:tgtEl>
                                        <p:attrNameLst>
                                          <p:attrName>ppt_x</p:attrName>
                                        </p:attrNameLst>
                                      </p:cBhvr>
                                      <p:tavLst>
                                        <p:tav tm="0">
                                          <p:val>
                                            <p:strVal val="#ppt_x"/>
                                          </p:val>
                                        </p:tav>
                                        <p:tav tm="100000">
                                          <p:val>
                                            <p:strVal val="#ppt_x"/>
                                          </p:val>
                                        </p:tav>
                                      </p:tavLst>
                                    </p:anim>
                                    <p:anim calcmode="lin" valueType="num">
                                      <p:cBhvr>
                                        <p:cTn id="26"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4" grpId="0"/>
      <p:bldP spid="6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6"/>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7"/>
          <a:srcRect r="383" b="383"/>
          <a:stretch>
            <a:fillRect/>
          </a:stretch>
        </p:blipFill>
        <p:spPr>
          <a:xfrm rot="7354647">
            <a:off x="-459282" y="-670320"/>
            <a:ext cx="2074818" cy="3203387"/>
          </a:xfrm>
          <a:prstGeom prst="rect">
            <a:avLst/>
          </a:prstGeom>
        </p:spPr>
      </p:pic>
      <p:pic>
        <p:nvPicPr>
          <p:cNvPr id="24" name="Picture 24"/>
          <p:cNvPicPr>
            <a:picLocks noChangeAspect="1"/>
          </p:cNvPicPr>
          <p:nvPr/>
        </p:nvPicPr>
        <p:blipFill>
          <a:blip r:embed="rId8"/>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9"/>
          <a:srcRect r="629" b="629"/>
          <a:stretch>
            <a:fillRect/>
          </a:stretch>
        </p:blipFill>
        <p:spPr>
          <a:xfrm>
            <a:off x="10833605" y="182404"/>
            <a:ext cx="1274297" cy="2073169"/>
          </a:xfrm>
          <a:prstGeom prst="rect">
            <a:avLst/>
          </a:prstGeom>
        </p:spPr>
      </p:pic>
      <p:grpSp>
        <p:nvGrpSpPr>
          <p:cNvPr id="26" name="Group 26"/>
          <p:cNvGrpSpPr/>
          <p:nvPr/>
        </p:nvGrpSpPr>
        <p:grpSpPr>
          <a:xfrm>
            <a:off x="2987664" y="199368"/>
            <a:ext cx="7480146" cy="1292225"/>
            <a:chOff x="0" y="-67224"/>
            <a:chExt cx="14964188" cy="2584450"/>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29" name="Group 29"/>
            <p:cNvGrpSpPr>
              <a:grpSpLocks noChangeAspect="1"/>
            </p:cNvGrpSpPr>
            <p:nvPr/>
          </p:nvGrpSpPr>
          <p:grpSpPr>
            <a:xfrm>
              <a:off x="896706" y="327276"/>
              <a:ext cx="970578" cy="1949900"/>
              <a:chOff x="0" y="0"/>
              <a:chExt cx="970578" cy="1949900"/>
            </a:xfrm>
          </p:grpSpPr>
          <p:sp>
            <p:nvSpPr>
              <p:cNvPr id="30" name="Freeform 30"/>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sp>
          <p:nvSpPr>
            <p:cNvPr id="31" name="TextBox 31"/>
            <p:cNvSpPr txBox="1"/>
            <p:nvPr/>
          </p:nvSpPr>
          <p:spPr>
            <a:xfrm>
              <a:off x="2851016" y="-67224"/>
              <a:ext cx="12113172" cy="254839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Quan sát hình 26.2, mô tả con đường thu nhận và tiêu hóa thức ăn, hấp thu chất dinh dưỡng và thải bã ở người.</a:t>
              </a:r>
            </a:p>
          </p:txBody>
        </p:sp>
      </p:grpSp>
      <p:grpSp>
        <p:nvGrpSpPr>
          <p:cNvPr id="70" name="Group 26"/>
          <p:cNvGrpSpPr/>
          <p:nvPr/>
        </p:nvGrpSpPr>
        <p:grpSpPr>
          <a:xfrm>
            <a:off x="850652" y="1526637"/>
            <a:ext cx="9983389" cy="4262263"/>
            <a:chOff x="0" y="0"/>
            <a:chExt cx="19971980" cy="8524526"/>
          </a:xfrm>
        </p:grpSpPr>
        <p:pic>
          <p:nvPicPr>
            <p:cNvPr id="71" name="Picture 27"/>
            <p:cNvPicPr>
              <a:picLocks noChangeAspect="1"/>
            </p:cNvPicPr>
            <p:nvPr/>
          </p:nvPicPr>
          <p:blipFill>
            <a:blip r:embed="rId10"/>
            <a:srcRect/>
            <a:stretch>
              <a:fillRect/>
            </a:stretch>
          </p:blipFill>
          <p:spPr>
            <a:xfrm>
              <a:off x="7403501" y="0"/>
              <a:ext cx="5114716" cy="8524526"/>
            </a:xfrm>
            <a:prstGeom prst="rect">
              <a:avLst/>
            </a:prstGeom>
          </p:spPr>
        </p:pic>
        <p:grpSp>
          <p:nvGrpSpPr>
            <p:cNvPr id="72" name="Group 28"/>
            <p:cNvGrpSpPr/>
            <p:nvPr/>
          </p:nvGrpSpPr>
          <p:grpSpPr>
            <a:xfrm>
              <a:off x="0" y="474020"/>
              <a:ext cx="7403501" cy="1608176"/>
              <a:chOff x="0" y="0"/>
              <a:chExt cx="1462420" cy="317664"/>
            </a:xfrm>
          </p:grpSpPr>
          <p:sp>
            <p:nvSpPr>
              <p:cNvPr id="105" name="Freeform 29"/>
              <p:cNvSpPr/>
              <p:nvPr/>
            </p:nvSpPr>
            <p:spPr>
              <a:xfrm>
                <a:off x="0" y="0"/>
                <a:ext cx="1462420" cy="317664"/>
              </a:xfrm>
              <a:custGeom>
                <a:avLst/>
                <a:gdLst/>
                <a:ahLst/>
                <a:cxnLst/>
                <a:rect l="l" t="t" r="r" b="b"/>
                <a:pathLst>
                  <a:path w="1462420" h="317664">
                    <a:moveTo>
                      <a:pt x="71108" y="0"/>
                    </a:moveTo>
                    <a:lnTo>
                      <a:pt x="1391312" y="0"/>
                    </a:lnTo>
                    <a:cubicBezTo>
                      <a:pt x="1430584" y="0"/>
                      <a:pt x="1462420" y="31836"/>
                      <a:pt x="1462420" y="71108"/>
                    </a:cubicBezTo>
                    <a:lnTo>
                      <a:pt x="1462420" y="246556"/>
                    </a:lnTo>
                    <a:cubicBezTo>
                      <a:pt x="1462420" y="265415"/>
                      <a:pt x="1454928" y="283502"/>
                      <a:pt x="1441593" y="296837"/>
                    </a:cubicBezTo>
                    <a:cubicBezTo>
                      <a:pt x="1428257" y="310173"/>
                      <a:pt x="1410171" y="317664"/>
                      <a:pt x="1391312" y="317664"/>
                    </a:cubicBezTo>
                    <a:lnTo>
                      <a:pt x="71108" y="317664"/>
                    </a:lnTo>
                    <a:cubicBezTo>
                      <a:pt x="31836" y="317664"/>
                      <a:pt x="0" y="285828"/>
                      <a:pt x="0" y="246556"/>
                    </a:cubicBezTo>
                    <a:lnTo>
                      <a:pt x="0" y="71108"/>
                    </a:lnTo>
                    <a:cubicBezTo>
                      <a:pt x="0" y="31836"/>
                      <a:pt x="31836" y="0"/>
                      <a:pt x="71108" y="0"/>
                    </a:cubicBezTo>
                    <a:close/>
                  </a:path>
                </a:pathLst>
              </a:custGeom>
              <a:solidFill>
                <a:srgbClr val="85C9C9"/>
              </a:solidFill>
            </p:spPr>
          </p:sp>
          <p:sp>
            <p:nvSpPr>
              <p:cNvPr id="106" name="TextBox 30"/>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73" name="TextBox 31"/>
            <p:cNvSpPr txBox="1"/>
            <p:nvPr/>
          </p:nvSpPr>
          <p:spPr>
            <a:xfrm>
              <a:off x="186004" y="708514"/>
              <a:ext cx="7031493" cy="1107996"/>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Miệng: thu nhận thức ăn, nghiền nhỏ và đẩy thức ăn uống thực quản</a:t>
              </a:r>
            </a:p>
          </p:txBody>
        </p:sp>
        <p:grpSp>
          <p:nvGrpSpPr>
            <p:cNvPr id="74" name="Group 32"/>
            <p:cNvGrpSpPr/>
            <p:nvPr/>
          </p:nvGrpSpPr>
          <p:grpSpPr>
            <a:xfrm>
              <a:off x="0" y="2315939"/>
              <a:ext cx="7403501" cy="1608176"/>
              <a:chOff x="0" y="0"/>
              <a:chExt cx="1462420" cy="317664"/>
            </a:xfrm>
          </p:grpSpPr>
          <p:sp>
            <p:nvSpPr>
              <p:cNvPr id="103" name="Freeform 33"/>
              <p:cNvSpPr/>
              <p:nvPr/>
            </p:nvSpPr>
            <p:spPr>
              <a:xfrm>
                <a:off x="0" y="0"/>
                <a:ext cx="1462420" cy="317664"/>
              </a:xfrm>
              <a:custGeom>
                <a:avLst/>
                <a:gdLst/>
                <a:ahLst/>
                <a:cxnLst/>
                <a:rect l="l" t="t" r="r" b="b"/>
                <a:pathLst>
                  <a:path w="1462420" h="317664">
                    <a:moveTo>
                      <a:pt x="71108" y="0"/>
                    </a:moveTo>
                    <a:lnTo>
                      <a:pt x="1391312" y="0"/>
                    </a:lnTo>
                    <a:cubicBezTo>
                      <a:pt x="1430584" y="0"/>
                      <a:pt x="1462420" y="31836"/>
                      <a:pt x="1462420" y="71108"/>
                    </a:cubicBezTo>
                    <a:lnTo>
                      <a:pt x="1462420" y="246556"/>
                    </a:lnTo>
                    <a:cubicBezTo>
                      <a:pt x="1462420" y="265415"/>
                      <a:pt x="1454928" y="283502"/>
                      <a:pt x="1441593" y="296837"/>
                    </a:cubicBezTo>
                    <a:cubicBezTo>
                      <a:pt x="1428257" y="310173"/>
                      <a:pt x="1410171" y="317664"/>
                      <a:pt x="1391312" y="317664"/>
                    </a:cubicBezTo>
                    <a:lnTo>
                      <a:pt x="71108" y="317664"/>
                    </a:lnTo>
                    <a:cubicBezTo>
                      <a:pt x="31836" y="317664"/>
                      <a:pt x="0" y="285828"/>
                      <a:pt x="0" y="246556"/>
                    </a:cubicBezTo>
                    <a:lnTo>
                      <a:pt x="0" y="71108"/>
                    </a:lnTo>
                    <a:cubicBezTo>
                      <a:pt x="0" y="31836"/>
                      <a:pt x="31836" y="0"/>
                      <a:pt x="71108" y="0"/>
                    </a:cubicBezTo>
                    <a:close/>
                  </a:path>
                </a:pathLst>
              </a:custGeom>
              <a:solidFill>
                <a:srgbClr val="85C9C9"/>
              </a:solidFill>
            </p:spPr>
          </p:sp>
          <p:sp>
            <p:nvSpPr>
              <p:cNvPr id="104" name="TextBox 34"/>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75" name="TextBox 35"/>
            <p:cNvSpPr txBox="1"/>
            <p:nvPr/>
          </p:nvSpPr>
          <p:spPr>
            <a:xfrm>
              <a:off x="186004" y="2550432"/>
              <a:ext cx="7031493" cy="1128514"/>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Ruột non: tiêu hóa thức ăn và hấp thụ chất dinh dưỡng</a:t>
              </a:r>
            </a:p>
          </p:txBody>
        </p:sp>
        <p:grpSp>
          <p:nvGrpSpPr>
            <p:cNvPr id="76" name="Group 36"/>
            <p:cNvGrpSpPr/>
            <p:nvPr/>
          </p:nvGrpSpPr>
          <p:grpSpPr>
            <a:xfrm>
              <a:off x="0" y="4152715"/>
              <a:ext cx="7403501" cy="2166976"/>
              <a:chOff x="0" y="0"/>
              <a:chExt cx="1462420" cy="428045"/>
            </a:xfrm>
          </p:grpSpPr>
          <p:sp>
            <p:nvSpPr>
              <p:cNvPr id="101" name="Freeform 37"/>
              <p:cNvSpPr/>
              <p:nvPr/>
            </p:nvSpPr>
            <p:spPr>
              <a:xfrm>
                <a:off x="0" y="0"/>
                <a:ext cx="1462420" cy="428045"/>
              </a:xfrm>
              <a:custGeom>
                <a:avLst/>
                <a:gdLst/>
                <a:ahLst/>
                <a:cxnLst/>
                <a:rect l="l" t="t" r="r" b="b"/>
                <a:pathLst>
                  <a:path w="1462420" h="428045">
                    <a:moveTo>
                      <a:pt x="71108" y="0"/>
                    </a:moveTo>
                    <a:lnTo>
                      <a:pt x="1391312" y="0"/>
                    </a:lnTo>
                    <a:cubicBezTo>
                      <a:pt x="1430584" y="0"/>
                      <a:pt x="1462420" y="31836"/>
                      <a:pt x="1462420" y="71108"/>
                    </a:cubicBezTo>
                    <a:lnTo>
                      <a:pt x="1462420" y="356936"/>
                    </a:lnTo>
                    <a:cubicBezTo>
                      <a:pt x="1462420" y="375795"/>
                      <a:pt x="1454928" y="393882"/>
                      <a:pt x="1441593" y="407218"/>
                    </a:cubicBezTo>
                    <a:cubicBezTo>
                      <a:pt x="1428257" y="420553"/>
                      <a:pt x="1410171" y="428045"/>
                      <a:pt x="1391312" y="428045"/>
                    </a:cubicBezTo>
                    <a:lnTo>
                      <a:pt x="71108" y="428045"/>
                    </a:lnTo>
                    <a:cubicBezTo>
                      <a:pt x="31836" y="428045"/>
                      <a:pt x="0" y="396208"/>
                      <a:pt x="0" y="356936"/>
                    </a:cubicBezTo>
                    <a:lnTo>
                      <a:pt x="0" y="71108"/>
                    </a:lnTo>
                    <a:cubicBezTo>
                      <a:pt x="0" y="31836"/>
                      <a:pt x="31836" y="0"/>
                      <a:pt x="71108" y="0"/>
                    </a:cubicBezTo>
                    <a:close/>
                  </a:path>
                </a:pathLst>
              </a:custGeom>
              <a:solidFill>
                <a:srgbClr val="85C9C9"/>
              </a:solidFill>
            </p:spPr>
          </p:sp>
          <p:sp>
            <p:nvSpPr>
              <p:cNvPr id="102" name="TextBox 38"/>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77" name="TextBox 39"/>
            <p:cNvSpPr txBox="1"/>
            <p:nvPr/>
          </p:nvSpPr>
          <p:spPr>
            <a:xfrm>
              <a:off x="186004" y="4387208"/>
              <a:ext cx="7031493" cy="1692772"/>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Ruột già: tái hấp thu nước từ chất thải lỏng, chuyển thành chất thải rắn (phân).</a:t>
              </a:r>
            </a:p>
          </p:txBody>
        </p:sp>
        <p:grpSp>
          <p:nvGrpSpPr>
            <p:cNvPr id="78" name="Group 40"/>
            <p:cNvGrpSpPr/>
            <p:nvPr/>
          </p:nvGrpSpPr>
          <p:grpSpPr>
            <a:xfrm>
              <a:off x="12504955" y="474020"/>
              <a:ext cx="7403501" cy="1608176"/>
              <a:chOff x="0" y="0"/>
              <a:chExt cx="1462420" cy="317664"/>
            </a:xfrm>
          </p:grpSpPr>
          <p:sp>
            <p:nvSpPr>
              <p:cNvPr id="99" name="Freeform 41"/>
              <p:cNvSpPr/>
              <p:nvPr/>
            </p:nvSpPr>
            <p:spPr>
              <a:xfrm>
                <a:off x="0" y="0"/>
                <a:ext cx="1462420" cy="317664"/>
              </a:xfrm>
              <a:custGeom>
                <a:avLst/>
                <a:gdLst/>
                <a:ahLst/>
                <a:cxnLst/>
                <a:rect l="l" t="t" r="r" b="b"/>
                <a:pathLst>
                  <a:path w="1462420" h="317664">
                    <a:moveTo>
                      <a:pt x="71108" y="0"/>
                    </a:moveTo>
                    <a:lnTo>
                      <a:pt x="1391312" y="0"/>
                    </a:lnTo>
                    <a:cubicBezTo>
                      <a:pt x="1430584" y="0"/>
                      <a:pt x="1462420" y="31836"/>
                      <a:pt x="1462420" y="71108"/>
                    </a:cubicBezTo>
                    <a:lnTo>
                      <a:pt x="1462420" y="246556"/>
                    </a:lnTo>
                    <a:cubicBezTo>
                      <a:pt x="1462420" y="265415"/>
                      <a:pt x="1454928" y="283502"/>
                      <a:pt x="1441593" y="296837"/>
                    </a:cubicBezTo>
                    <a:cubicBezTo>
                      <a:pt x="1428257" y="310173"/>
                      <a:pt x="1410171" y="317664"/>
                      <a:pt x="1391312" y="317664"/>
                    </a:cubicBezTo>
                    <a:lnTo>
                      <a:pt x="71108" y="317664"/>
                    </a:lnTo>
                    <a:cubicBezTo>
                      <a:pt x="31836" y="317664"/>
                      <a:pt x="0" y="285828"/>
                      <a:pt x="0" y="246556"/>
                    </a:cubicBezTo>
                    <a:lnTo>
                      <a:pt x="0" y="71108"/>
                    </a:lnTo>
                    <a:cubicBezTo>
                      <a:pt x="0" y="31836"/>
                      <a:pt x="31836" y="0"/>
                      <a:pt x="71108" y="0"/>
                    </a:cubicBezTo>
                    <a:close/>
                  </a:path>
                </a:pathLst>
              </a:custGeom>
              <a:solidFill>
                <a:srgbClr val="85C9C9"/>
              </a:solidFill>
            </p:spPr>
          </p:sp>
          <p:sp>
            <p:nvSpPr>
              <p:cNvPr id="100" name="TextBox 42"/>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79" name="TextBox 43"/>
            <p:cNvSpPr txBox="1"/>
            <p:nvPr/>
          </p:nvSpPr>
          <p:spPr>
            <a:xfrm>
              <a:off x="12690960" y="708514"/>
              <a:ext cx="7031493" cy="1107996"/>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Thực quản: vận chuyển thức ăn xuống dạ dày</a:t>
              </a:r>
            </a:p>
          </p:txBody>
        </p:sp>
        <p:grpSp>
          <p:nvGrpSpPr>
            <p:cNvPr id="80" name="Group 44"/>
            <p:cNvGrpSpPr/>
            <p:nvPr/>
          </p:nvGrpSpPr>
          <p:grpSpPr>
            <a:xfrm>
              <a:off x="12568479" y="2315939"/>
              <a:ext cx="7403501" cy="2166976"/>
              <a:chOff x="0" y="0"/>
              <a:chExt cx="1462420" cy="428045"/>
            </a:xfrm>
          </p:grpSpPr>
          <p:sp>
            <p:nvSpPr>
              <p:cNvPr id="97" name="Freeform 45"/>
              <p:cNvSpPr/>
              <p:nvPr/>
            </p:nvSpPr>
            <p:spPr>
              <a:xfrm>
                <a:off x="0" y="0"/>
                <a:ext cx="1462420" cy="428045"/>
              </a:xfrm>
              <a:custGeom>
                <a:avLst/>
                <a:gdLst/>
                <a:ahLst/>
                <a:cxnLst/>
                <a:rect l="l" t="t" r="r" b="b"/>
                <a:pathLst>
                  <a:path w="1462420" h="428045">
                    <a:moveTo>
                      <a:pt x="71108" y="0"/>
                    </a:moveTo>
                    <a:lnTo>
                      <a:pt x="1391312" y="0"/>
                    </a:lnTo>
                    <a:cubicBezTo>
                      <a:pt x="1430584" y="0"/>
                      <a:pt x="1462420" y="31836"/>
                      <a:pt x="1462420" y="71108"/>
                    </a:cubicBezTo>
                    <a:lnTo>
                      <a:pt x="1462420" y="356936"/>
                    </a:lnTo>
                    <a:cubicBezTo>
                      <a:pt x="1462420" y="375795"/>
                      <a:pt x="1454928" y="393882"/>
                      <a:pt x="1441593" y="407218"/>
                    </a:cubicBezTo>
                    <a:cubicBezTo>
                      <a:pt x="1428257" y="420553"/>
                      <a:pt x="1410171" y="428045"/>
                      <a:pt x="1391312" y="428045"/>
                    </a:cubicBezTo>
                    <a:lnTo>
                      <a:pt x="71108" y="428045"/>
                    </a:lnTo>
                    <a:cubicBezTo>
                      <a:pt x="31836" y="428045"/>
                      <a:pt x="0" y="396208"/>
                      <a:pt x="0" y="356936"/>
                    </a:cubicBezTo>
                    <a:lnTo>
                      <a:pt x="0" y="71108"/>
                    </a:lnTo>
                    <a:cubicBezTo>
                      <a:pt x="0" y="31836"/>
                      <a:pt x="31836" y="0"/>
                      <a:pt x="71108" y="0"/>
                    </a:cubicBezTo>
                    <a:close/>
                  </a:path>
                </a:pathLst>
              </a:custGeom>
              <a:solidFill>
                <a:srgbClr val="85C9C9"/>
              </a:solidFill>
            </p:spPr>
          </p:sp>
          <p:sp>
            <p:nvSpPr>
              <p:cNvPr id="98" name="TextBox 46"/>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1" name="TextBox 47"/>
            <p:cNvSpPr txBox="1"/>
            <p:nvPr/>
          </p:nvSpPr>
          <p:spPr>
            <a:xfrm>
              <a:off x="12754482" y="2550432"/>
              <a:ext cx="7031493" cy="1692772"/>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Dạ dày: nơi chứa, nhào trộn thức ăn thành hỗn hợp lỏng. Tiêu hóa một phần thức ăn</a:t>
              </a:r>
            </a:p>
          </p:txBody>
        </p:sp>
        <p:grpSp>
          <p:nvGrpSpPr>
            <p:cNvPr id="82" name="Group 48"/>
            <p:cNvGrpSpPr/>
            <p:nvPr/>
          </p:nvGrpSpPr>
          <p:grpSpPr>
            <a:xfrm>
              <a:off x="12568479" y="4690112"/>
              <a:ext cx="7403501" cy="1049376"/>
              <a:chOff x="0" y="0"/>
              <a:chExt cx="1462420" cy="207284"/>
            </a:xfrm>
          </p:grpSpPr>
          <p:sp>
            <p:nvSpPr>
              <p:cNvPr id="95" name="Freeform 49"/>
              <p:cNvSpPr/>
              <p:nvPr/>
            </p:nvSpPr>
            <p:spPr>
              <a:xfrm>
                <a:off x="0" y="0"/>
                <a:ext cx="1462420" cy="207284"/>
              </a:xfrm>
              <a:custGeom>
                <a:avLst/>
                <a:gdLst/>
                <a:ahLst/>
                <a:cxnLst/>
                <a:rect l="l" t="t" r="r" b="b"/>
                <a:pathLst>
                  <a:path w="1462420" h="207284">
                    <a:moveTo>
                      <a:pt x="71108" y="0"/>
                    </a:moveTo>
                    <a:lnTo>
                      <a:pt x="1391312" y="0"/>
                    </a:lnTo>
                    <a:cubicBezTo>
                      <a:pt x="1430584" y="0"/>
                      <a:pt x="1462420" y="31836"/>
                      <a:pt x="1462420" y="71108"/>
                    </a:cubicBezTo>
                    <a:lnTo>
                      <a:pt x="1462420" y="136176"/>
                    </a:lnTo>
                    <a:cubicBezTo>
                      <a:pt x="1462420" y="155035"/>
                      <a:pt x="1454928" y="173122"/>
                      <a:pt x="1441593" y="186457"/>
                    </a:cubicBezTo>
                    <a:cubicBezTo>
                      <a:pt x="1428257" y="199792"/>
                      <a:pt x="1410171" y="207284"/>
                      <a:pt x="1391312" y="207284"/>
                    </a:cubicBezTo>
                    <a:lnTo>
                      <a:pt x="71108" y="207284"/>
                    </a:lnTo>
                    <a:cubicBezTo>
                      <a:pt x="52249" y="207284"/>
                      <a:pt x="34163" y="199792"/>
                      <a:pt x="20827" y="186457"/>
                    </a:cubicBezTo>
                    <a:cubicBezTo>
                      <a:pt x="7492" y="173122"/>
                      <a:pt x="0" y="155035"/>
                      <a:pt x="0" y="136176"/>
                    </a:cubicBezTo>
                    <a:lnTo>
                      <a:pt x="0" y="71108"/>
                    </a:lnTo>
                    <a:cubicBezTo>
                      <a:pt x="0" y="31836"/>
                      <a:pt x="31836" y="0"/>
                      <a:pt x="71108" y="0"/>
                    </a:cubicBezTo>
                    <a:close/>
                  </a:path>
                </a:pathLst>
              </a:custGeom>
              <a:solidFill>
                <a:srgbClr val="85C9C9"/>
              </a:solidFill>
            </p:spPr>
          </p:sp>
          <p:sp>
            <p:nvSpPr>
              <p:cNvPr id="96" name="TextBox 50"/>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3" name="TextBox 51"/>
            <p:cNvSpPr txBox="1"/>
            <p:nvPr/>
          </p:nvSpPr>
          <p:spPr>
            <a:xfrm>
              <a:off x="12754482" y="4924606"/>
              <a:ext cx="7031493" cy="564258"/>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Trực tràng: nơi chứa phân</a:t>
              </a:r>
            </a:p>
          </p:txBody>
        </p:sp>
        <p:grpSp>
          <p:nvGrpSpPr>
            <p:cNvPr id="84" name="Group 52"/>
            <p:cNvGrpSpPr/>
            <p:nvPr/>
          </p:nvGrpSpPr>
          <p:grpSpPr>
            <a:xfrm>
              <a:off x="12568479" y="5968088"/>
              <a:ext cx="7403501" cy="1049376"/>
              <a:chOff x="0" y="0"/>
              <a:chExt cx="1462420" cy="207284"/>
            </a:xfrm>
          </p:grpSpPr>
          <p:sp>
            <p:nvSpPr>
              <p:cNvPr id="93" name="Freeform 53"/>
              <p:cNvSpPr/>
              <p:nvPr/>
            </p:nvSpPr>
            <p:spPr>
              <a:xfrm>
                <a:off x="0" y="0"/>
                <a:ext cx="1462420" cy="207284"/>
              </a:xfrm>
              <a:custGeom>
                <a:avLst/>
                <a:gdLst/>
                <a:ahLst/>
                <a:cxnLst/>
                <a:rect l="l" t="t" r="r" b="b"/>
                <a:pathLst>
                  <a:path w="1462420" h="207284">
                    <a:moveTo>
                      <a:pt x="71108" y="0"/>
                    </a:moveTo>
                    <a:lnTo>
                      <a:pt x="1391312" y="0"/>
                    </a:lnTo>
                    <a:cubicBezTo>
                      <a:pt x="1430584" y="0"/>
                      <a:pt x="1462420" y="31836"/>
                      <a:pt x="1462420" y="71108"/>
                    </a:cubicBezTo>
                    <a:lnTo>
                      <a:pt x="1462420" y="136176"/>
                    </a:lnTo>
                    <a:cubicBezTo>
                      <a:pt x="1462420" y="155035"/>
                      <a:pt x="1454928" y="173122"/>
                      <a:pt x="1441593" y="186457"/>
                    </a:cubicBezTo>
                    <a:cubicBezTo>
                      <a:pt x="1428257" y="199792"/>
                      <a:pt x="1410171" y="207284"/>
                      <a:pt x="1391312" y="207284"/>
                    </a:cubicBezTo>
                    <a:lnTo>
                      <a:pt x="71108" y="207284"/>
                    </a:lnTo>
                    <a:cubicBezTo>
                      <a:pt x="52249" y="207284"/>
                      <a:pt x="34163" y="199792"/>
                      <a:pt x="20827" y="186457"/>
                    </a:cubicBezTo>
                    <a:cubicBezTo>
                      <a:pt x="7492" y="173122"/>
                      <a:pt x="0" y="155035"/>
                      <a:pt x="0" y="136176"/>
                    </a:cubicBezTo>
                    <a:lnTo>
                      <a:pt x="0" y="71108"/>
                    </a:lnTo>
                    <a:cubicBezTo>
                      <a:pt x="0" y="31836"/>
                      <a:pt x="31836" y="0"/>
                      <a:pt x="71108" y="0"/>
                    </a:cubicBezTo>
                    <a:close/>
                  </a:path>
                </a:pathLst>
              </a:custGeom>
              <a:solidFill>
                <a:srgbClr val="85C9C9"/>
              </a:solidFill>
            </p:spPr>
          </p:sp>
          <p:sp>
            <p:nvSpPr>
              <p:cNvPr id="94" name="TextBox 54"/>
              <p:cNvSpPr txBox="1"/>
              <p:nvPr/>
            </p:nvSpPr>
            <p:spPr>
              <a:xfrm>
                <a:off x="0" y="9525"/>
                <a:ext cx="812800" cy="8032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5" name="TextBox 55"/>
            <p:cNvSpPr txBox="1"/>
            <p:nvPr/>
          </p:nvSpPr>
          <p:spPr>
            <a:xfrm>
              <a:off x="12754482" y="6202582"/>
              <a:ext cx="7031493" cy="564258"/>
            </a:xfrm>
            <a:prstGeom prst="rect">
              <a:avLst/>
            </a:prstGeom>
          </p:spPr>
          <p:txBody>
            <a:bodyPr lIns="0" tIns="0" rIns="0" bIns="0" rtlCol="0" anchor="t">
              <a:spAutoFit/>
            </a:bodyPr>
            <a:lstStyle/>
            <a:p>
              <a:pPr algn="ctr">
                <a:lnSpc>
                  <a:spcPct val="120000"/>
                </a:lnSpc>
              </a:pPr>
              <a:r>
                <a:rPr lang="en-US" sz="1500" b="1" spc="21">
                  <a:solidFill>
                    <a:srgbClr val="000000"/>
                  </a:solidFill>
                  <a:latin typeface="Arial" pitchFamily="34" charset="0"/>
                </a:rPr>
                <a:t>Hậu môn: đẩy phân ra khỏi cơ thể</a:t>
              </a:r>
            </a:p>
          </p:txBody>
        </p:sp>
        <p:sp>
          <p:nvSpPr>
            <p:cNvPr id="86" name="AutoShape 56"/>
            <p:cNvSpPr/>
            <p:nvPr/>
          </p:nvSpPr>
          <p:spPr>
            <a:xfrm rot="-9562340">
              <a:off x="7355799" y="1508486"/>
              <a:ext cx="1488126" cy="0"/>
            </a:xfrm>
            <a:prstGeom prst="line">
              <a:avLst/>
            </a:prstGeom>
            <a:ln w="63500" cap="flat">
              <a:solidFill>
                <a:srgbClr val="000000"/>
              </a:solidFill>
              <a:prstDash val="solid"/>
              <a:headEnd type="none" w="sm" len="sm"/>
              <a:tailEnd type="arrow" w="med" len="sm"/>
            </a:ln>
          </p:spPr>
        </p:sp>
        <p:sp>
          <p:nvSpPr>
            <p:cNvPr id="87" name="AutoShape 57"/>
            <p:cNvSpPr/>
            <p:nvPr/>
          </p:nvSpPr>
          <p:spPr>
            <a:xfrm rot="-2276044">
              <a:off x="9620104" y="2237836"/>
              <a:ext cx="3225606" cy="0"/>
            </a:xfrm>
            <a:prstGeom prst="line">
              <a:avLst/>
            </a:prstGeom>
            <a:ln w="63500" cap="flat">
              <a:solidFill>
                <a:srgbClr val="000000"/>
              </a:solidFill>
              <a:prstDash val="solid"/>
              <a:headEnd type="none" w="sm" len="sm"/>
              <a:tailEnd type="arrow" w="med" len="sm"/>
            </a:ln>
          </p:spPr>
        </p:sp>
        <p:sp>
          <p:nvSpPr>
            <p:cNvPr id="88" name="AutoShape 58"/>
            <p:cNvSpPr/>
            <p:nvPr/>
          </p:nvSpPr>
          <p:spPr>
            <a:xfrm rot="-2151243">
              <a:off x="10247321" y="4118600"/>
              <a:ext cx="2564090" cy="0"/>
            </a:xfrm>
            <a:prstGeom prst="line">
              <a:avLst/>
            </a:prstGeom>
            <a:ln w="63500" cap="flat">
              <a:solidFill>
                <a:srgbClr val="000000"/>
              </a:solidFill>
              <a:prstDash val="solid"/>
              <a:headEnd type="none" w="sm" len="sm"/>
              <a:tailEnd type="arrow" w="med" len="sm"/>
            </a:ln>
          </p:spPr>
        </p:sp>
        <p:sp>
          <p:nvSpPr>
            <p:cNvPr id="89" name="AutoShape 59"/>
            <p:cNvSpPr/>
            <p:nvPr/>
          </p:nvSpPr>
          <p:spPr>
            <a:xfrm rot="-2335271">
              <a:off x="9443659" y="6287189"/>
              <a:ext cx="3514962" cy="0"/>
            </a:xfrm>
            <a:prstGeom prst="line">
              <a:avLst/>
            </a:prstGeom>
            <a:ln w="63500" cap="flat">
              <a:solidFill>
                <a:srgbClr val="000000"/>
              </a:solidFill>
              <a:prstDash val="solid"/>
              <a:headEnd type="none" w="sm" len="sm"/>
              <a:tailEnd type="arrow" w="med" len="sm"/>
            </a:ln>
          </p:spPr>
        </p:sp>
        <p:sp>
          <p:nvSpPr>
            <p:cNvPr id="90" name="AutoShape 60"/>
            <p:cNvSpPr/>
            <p:nvPr/>
          </p:nvSpPr>
          <p:spPr>
            <a:xfrm rot="-1524042">
              <a:off x="9804377" y="7092059"/>
              <a:ext cx="2833622" cy="0"/>
            </a:xfrm>
            <a:prstGeom prst="line">
              <a:avLst/>
            </a:prstGeom>
            <a:ln w="63500" cap="flat">
              <a:solidFill>
                <a:srgbClr val="000000"/>
              </a:solidFill>
              <a:prstDash val="solid"/>
              <a:headEnd type="none" w="sm" len="sm"/>
              <a:tailEnd type="arrow" w="med" len="sm"/>
            </a:ln>
          </p:spPr>
        </p:sp>
        <p:sp>
          <p:nvSpPr>
            <p:cNvPr id="91" name="AutoShape 61"/>
            <p:cNvSpPr/>
            <p:nvPr/>
          </p:nvSpPr>
          <p:spPr>
            <a:xfrm rot="-7700348">
              <a:off x="6620842" y="4734808"/>
              <a:ext cx="4122677" cy="0"/>
            </a:xfrm>
            <a:prstGeom prst="line">
              <a:avLst/>
            </a:prstGeom>
            <a:ln w="63500" cap="flat">
              <a:solidFill>
                <a:srgbClr val="000000"/>
              </a:solidFill>
              <a:prstDash val="solid"/>
              <a:headEnd type="none" w="sm" len="sm"/>
              <a:tailEnd type="arrow" w="med" len="sm"/>
            </a:ln>
          </p:spPr>
        </p:sp>
        <p:sp>
          <p:nvSpPr>
            <p:cNvPr id="92" name="AutoShape 62"/>
            <p:cNvSpPr/>
            <p:nvPr/>
          </p:nvSpPr>
          <p:spPr>
            <a:xfrm rot="-8765766">
              <a:off x="7222075" y="5860437"/>
              <a:ext cx="2134111" cy="0"/>
            </a:xfrm>
            <a:prstGeom prst="line">
              <a:avLst/>
            </a:prstGeom>
            <a:ln w="63500" cap="flat">
              <a:solidFill>
                <a:srgbClr val="000000"/>
              </a:solidFill>
              <a:prstDash val="solid"/>
              <a:headEnd type="none" w="sm" len="sm"/>
              <a:tailEnd type="arrow" w="med" len="sm"/>
            </a:ln>
          </p:spPr>
        </p:sp>
      </p:grpSp>
      <p:sp>
        <p:nvSpPr>
          <p:cNvPr id="107" name="TextBox 65"/>
          <p:cNvSpPr txBox="1"/>
          <p:nvPr/>
        </p:nvSpPr>
        <p:spPr>
          <a:xfrm>
            <a:off x="2214309" y="5827653"/>
            <a:ext cx="7760209" cy="852606"/>
          </a:xfrm>
          <a:prstGeom prst="rect">
            <a:avLst/>
          </a:prstGeom>
        </p:spPr>
        <p:txBody>
          <a:bodyPr lIns="0" tIns="0" rIns="0" bIns="0" rtlCol="0" anchor="t">
            <a:spAutoFit/>
          </a:bodyPr>
          <a:lstStyle>
            <a:defPPr>
              <a:defRPr lang="en-US"/>
            </a:defPPr>
            <a:lvl1pPr algn="ctr">
              <a:lnSpc>
                <a:spcPct val="120000"/>
              </a:lnSpc>
              <a:defRPr sz="1800" b="1" spc="34">
                <a:solidFill>
                  <a:srgbClr val="000000"/>
                </a:solidFill>
                <a:latin typeface="Arial" pitchFamily="34" charset="0"/>
              </a:defRPr>
            </a:lvl1pPr>
          </a:lstStyle>
          <a:p>
            <a:r>
              <a:rPr lang="en-US" dirty="0" err="1"/>
              <a:t>Hình</a:t>
            </a:r>
            <a:r>
              <a:rPr lang="en-US" dirty="0"/>
              <a:t> 26.2. </a:t>
            </a:r>
            <a:r>
              <a:rPr lang="en-US" b="0" dirty="0" err="1"/>
              <a:t>Sơ</a:t>
            </a:r>
            <a:r>
              <a:rPr lang="en-US" b="0" dirty="0"/>
              <a:t> </a:t>
            </a:r>
            <a:r>
              <a:rPr lang="en-US" b="0" dirty="0" err="1"/>
              <a:t>đồ</a:t>
            </a:r>
            <a:r>
              <a:rPr lang="en-US" b="0" dirty="0"/>
              <a:t> </a:t>
            </a:r>
            <a:r>
              <a:rPr lang="en-US" b="0" dirty="0" err="1"/>
              <a:t>mô</a:t>
            </a:r>
            <a:r>
              <a:rPr lang="en-US" b="0" dirty="0"/>
              <a:t> </a:t>
            </a:r>
            <a:r>
              <a:rPr lang="en-US" b="0" dirty="0" err="1"/>
              <a:t>tả</a:t>
            </a:r>
            <a:r>
              <a:rPr lang="en-US" b="0" dirty="0"/>
              <a:t> con </a:t>
            </a:r>
            <a:r>
              <a:rPr lang="en-US" b="0" dirty="0" err="1"/>
              <a:t>đường</a:t>
            </a:r>
            <a:r>
              <a:rPr lang="en-US" b="0" dirty="0"/>
              <a:t> </a:t>
            </a:r>
            <a:r>
              <a:rPr lang="en-US" b="0" dirty="0" err="1"/>
              <a:t>thu</a:t>
            </a:r>
            <a:r>
              <a:rPr lang="en-US" b="0" dirty="0"/>
              <a:t> </a:t>
            </a:r>
            <a:r>
              <a:rPr lang="en-US" b="0" dirty="0" err="1"/>
              <a:t>nhận</a:t>
            </a:r>
            <a:r>
              <a:rPr lang="en-US" b="0" dirty="0"/>
              <a:t>, </a:t>
            </a:r>
            <a:r>
              <a:rPr lang="en-US" b="0" dirty="0" err="1"/>
              <a:t>tiêu</a:t>
            </a:r>
            <a:r>
              <a:rPr lang="en-US" b="0" dirty="0"/>
              <a:t> </a:t>
            </a:r>
            <a:r>
              <a:rPr lang="en-US" b="0" dirty="0" err="1"/>
              <a:t>hóa</a:t>
            </a:r>
            <a:r>
              <a:rPr lang="en-US" b="0" dirty="0"/>
              <a:t> </a:t>
            </a:r>
            <a:r>
              <a:rPr lang="en-US" b="0" dirty="0" err="1"/>
              <a:t>thức</a:t>
            </a:r>
            <a:r>
              <a:rPr lang="en-US" b="0" dirty="0"/>
              <a:t> </a:t>
            </a:r>
            <a:r>
              <a:rPr lang="en-US" b="0" dirty="0" err="1"/>
              <a:t>ăn</a:t>
            </a:r>
            <a:r>
              <a:rPr lang="en-US" b="0" dirty="0"/>
              <a:t>, </a:t>
            </a:r>
            <a:r>
              <a:rPr lang="en-US" b="0" dirty="0" err="1"/>
              <a:t>hấp</a:t>
            </a:r>
            <a:r>
              <a:rPr lang="en-US" b="0" dirty="0"/>
              <a:t> </a:t>
            </a:r>
            <a:r>
              <a:rPr lang="en-US" b="0" dirty="0" err="1"/>
              <a:t>thụ</a:t>
            </a:r>
            <a:r>
              <a:rPr lang="en-US" b="0" dirty="0"/>
              <a:t> </a:t>
            </a:r>
            <a:r>
              <a:rPr lang="en-US" b="0" dirty="0" err="1"/>
              <a:t>chất</a:t>
            </a:r>
            <a:r>
              <a:rPr lang="en-US" b="0" dirty="0"/>
              <a:t> </a:t>
            </a:r>
            <a:r>
              <a:rPr lang="en-US" b="0" dirty="0" err="1"/>
              <a:t>dinh</a:t>
            </a:r>
            <a:r>
              <a:rPr lang="en-US" b="0" dirty="0"/>
              <a:t> </a:t>
            </a:r>
            <a:r>
              <a:rPr lang="en-US" b="0" dirty="0" err="1"/>
              <a:t>dưỡng</a:t>
            </a:r>
            <a:r>
              <a:rPr lang="en-US" b="0" dirty="0"/>
              <a:t> </a:t>
            </a:r>
            <a:r>
              <a:rPr lang="en-US" b="0" dirty="0" err="1"/>
              <a:t>và</a:t>
            </a:r>
            <a:r>
              <a:rPr lang="en-US" b="0" dirty="0"/>
              <a:t> </a:t>
            </a:r>
            <a:r>
              <a:rPr lang="en-US" b="0" dirty="0" err="1"/>
              <a:t>thải</a:t>
            </a:r>
            <a:r>
              <a:rPr lang="en-US" b="0" dirty="0"/>
              <a:t> </a:t>
            </a:r>
            <a:r>
              <a:rPr lang="en-US" b="0" dirty="0" err="1"/>
              <a:t>bã</a:t>
            </a:r>
            <a:r>
              <a:rPr lang="en-US" b="0" dirty="0"/>
              <a:t> ở </a:t>
            </a:r>
            <a:r>
              <a:rPr lang="en-US" b="0" dirty="0" err="1"/>
              <a:t>người</a:t>
            </a:r>
            <a:endParaRPr lang="en-US" b="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5"/>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6"/>
          <a:srcRect r="383" b="383"/>
          <a:stretch>
            <a:fillRect/>
          </a:stretch>
        </p:blipFill>
        <p:spPr>
          <a:xfrm rot="7354647">
            <a:off x="-459282" y="-670320"/>
            <a:ext cx="2074818" cy="3203387"/>
          </a:xfrm>
          <a:prstGeom prst="rect">
            <a:avLst/>
          </a:prstGeom>
        </p:spPr>
      </p:pic>
      <p:pic>
        <p:nvPicPr>
          <p:cNvPr id="20" name="Picture 20"/>
          <p:cNvPicPr>
            <a:picLocks noChangeAspect="1"/>
          </p:cNvPicPr>
          <p:nvPr/>
        </p:nvPicPr>
        <p:blipFill>
          <a:blip r:embed="rId7"/>
          <a:srcRect r="419" b="419"/>
          <a:stretch>
            <a:fillRect/>
          </a:stretch>
        </p:blipFill>
        <p:spPr>
          <a:xfrm rot="469665">
            <a:off x="10943877" y="4882370"/>
            <a:ext cx="1883879" cy="2669524"/>
          </a:xfrm>
          <a:prstGeom prst="rect">
            <a:avLst/>
          </a:prstGeom>
        </p:spPr>
      </p:pic>
      <p:pic>
        <p:nvPicPr>
          <p:cNvPr id="24" name="Picture 24"/>
          <p:cNvPicPr>
            <a:picLocks noChangeAspect="1"/>
          </p:cNvPicPr>
          <p:nvPr/>
        </p:nvPicPr>
        <p:blipFill>
          <a:blip r:embed="rId8"/>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9"/>
          <a:srcRect r="629" b="629"/>
          <a:stretch>
            <a:fillRect/>
          </a:stretch>
        </p:blipFill>
        <p:spPr>
          <a:xfrm>
            <a:off x="10833605" y="182404"/>
            <a:ext cx="1274297" cy="2073169"/>
          </a:xfrm>
          <a:prstGeom prst="rect">
            <a:avLst/>
          </a:prstGeom>
        </p:spPr>
      </p:pic>
      <p:grpSp>
        <p:nvGrpSpPr>
          <p:cNvPr id="26" name="Group 26"/>
          <p:cNvGrpSpPr/>
          <p:nvPr/>
        </p:nvGrpSpPr>
        <p:grpSpPr>
          <a:xfrm>
            <a:off x="2987664" y="199368"/>
            <a:ext cx="7480146" cy="1292225"/>
            <a:chOff x="0" y="-67224"/>
            <a:chExt cx="14964188" cy="2584450"/>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29" name="Group 29"/>
            <p:cNvGrpSpPr>
              <a:grpSpLocks noChangeAspect="1"/>
            </p:cNvGrpSpPr>
            <p:nvPr/>
          </p:nvGrpSpPr>
          <p:grpSpPr>
            <a:xfrm>
              <a:off x="896706" y="327276"/>
              <a:ext cx="970578" cy="1949900"/>
              <a:chOff x="0" y="0"/>
              <a:chExt cx="970578" cy="1949900"/>
            </a:xfrm>
          </p:grpSpPr>
          <p:sp>
            <p:nvSpPr>
              <p:cNvPr id="30" name="Freeform 30"/>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sp>
          <p:nvSpPr>
            <p:cNvPr id="31" name="TextBox 31"/>
            <p:cNvSpPr txBox="1"/>
            <p:nvPr/>
          </p:nvSpPr>
          <p:spPr>
            <a:xfrm>
              <a:off x="2851016" y="-67224"/>
              <a:ext cx="12113172" cy="254839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Quan sát hình 26.2, mô tả con đường thu nhận và tiêu hóa thức ăn, hấp thu chất dinh dưỡng và thải bã ở người.</a:t>
              </a:r>
            </a:p>
          </p:txBody>
        </p:sp>
      </p:grpSp>
      <p:grpSp>
        <p:nvGrpSpPr>
          <p:cNvPr id="108" name="Group 107"/>
          <p:cNvGrpSpPr/>
          <p:nvPr/>
        </p:nvGrpSpPr>
        <p:grpSpPr>
          <a:xfrm>
            <a:off x="1370121" y="1741525"/>
            <a:ext cx="9131971" cy="4430675"/>
            <a:chOff x="6846614" y="2667000"/>
            <a:chExt cx="4808950" cy="4430675"/>
          </a:xfrm>
        </p:grpSpPr>
        <p:grpSp>
          <p:nvGrpSpPr>
            <p:cNvPr id="109" name="Group 12"/>
            <p:cNvGrpSpPr/>
            <p:nvPr/>
          </p:nvGrpSpPr>
          <p:grpSpPr>
            <a:xfrm>
              <a:off x="6856214" y="2667000"/>
              <a:ext cx="2021523" cy="540830"/>
              <a:chOff x="0" y="0"/>
              <a:chExt cx="4044099" cy="1081660"/>
            </a:xfrm>
          </p:grpSpPr>
          <p:sp>
            <p:nvSpPr>
              <p:cNvPr id="115"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116"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110" name="AutoShape 15"/>
            <p:cNvSpPr/>
            <p:nvPr/>
          </p:nvSpPr>
          <p:spPr>
            <a:xfrm rot="28120" flipV="1">
              <a:off x="6846614" y="3152937"/>
              <a:ext cx="4781793" cy="83155"/>
            </a:xfrm>
            <a:prstGeom prst="line">
              <a:avLst/>
            </a:prstGeom>
            <a:ln w="19050" cap="rnd">
              <a:solidFill>
                <a:srgbClr val="000000"/>
              </a:solidFill>
              <a:prstDash val="solid"/>
              <a:headEnd type="none" w="sm" len="sm"/>
              <a:tailEnd type="none" w="sm" len="sm"/>
            </a:ln>
          </p:spPr>
        </p:sp>
        <p:grpSp>
          <p:nvGrpSpPr>
            <p:cNvPr id="111" name="Group 16"/>
            <p:cNvGrpSpPr/>
            <p:nvPr/>
          </p:nvGrpSpPr>
          <p:grpSpPr>
            <a:xfrm>
              <a:off x="6856214" y="3207831"/>
              <a:ext cx="4799350" cy="3889844"/>
              <a:chOff x="0" y="0"/>
              <a:chExt cx="1896533" cy="1801515"/>
            </a:xfrm>
          </p:grpSpPr>
          <p:sp>
            <p:nvSpPr>
              <p:cNvPr id="113" name="Freeform 17"/>
              <p:cNvSpPr/>
              <p:nvPr/>
            </p:nvSpPr>
            <p:spPr>
              <a:xfrm>
                <a:off x="0" y="0"/>
                <a:ext cx="1896533" cy="1801515"/>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114"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112" name="TextBox 19"/>
            <p:cNvSpPr txBox="1"/>
            <p:nvPr/>
          </p:nvSpPr>
          <p:spPr>
            <a:xfrm>
              <a:off x="7008574" y="3249760"/>
              <a:ext cx="4646976" cy="3822585"/>
            </a:xfrm>
            <a:prstGeom prst="rect">
              <a:avLst/>
            </a:prstGeom>
          </p:spPr>
          <p:txBody>
            <a:bodyPr wrap="square" lIns="0" tIns="0" rIns="0" bIns="0" rtlCol="0" anchor="t">
              <a:spAutoFit/>
            </a:bodyPr>
            <a:lstStyle/>
            <a:p>
              <a:pPr algn="just">
                <a:lnSpc>
                  <a:spcPct val="120000"/>
                </a:lnSpc>
              </a:pPr>
              <a:r>
                <a:rPr lang="vi-VN" sz="2300" b="1" spc="34">
                  <a:solidFill>
                    <a:srgbClr val="000000"/>
                  </a:solidFill>
                  <a:latin typeface="Arial" pitchFamily="34" charset="0"/>
                </a:rPr>
                <a:t>- Miệng thu nhận thức ăn, nghiền nhỏ và đẩy thức ăn xuống thực quản, sau đó thức ăn được đưa xuống dạ dày.</a:t>
              </a:r>
            </a:p>
            <a:p>
              <a:pPr algn="just">
                <a:lnSpc>
                  <a:spcPct val="120000"/>
                </a:lnSpc>
              </a:pPr>
              <a:r>
                <a:rPr lang="vi-VN" sz="2300" b="1" spc="34">
                  <a:solidFill>
                    <a:srgbClr val="000000"/>
                  </a:solidFill>
                  <a:latin typeface="Arial" pitchFamily="34" charset="0"/>
                </a:rPr>
                <a:t>- Ở dạ dày thức ăn sẽ được nhào trộn thành một hỗn hợp lỏng và tiêu hoá một phần  .</a:t>
              </a:r>
            </a:p>
            <a:p>
              <a:pPr algn="just">
                <a:lnSpc>
                  <a:spcPct val="120000"/>
                </a:lnSpc>
              </a:pPr>
              <a:r>
                <a:rPr lang="vi-VN" sz="2300" b="1" spc="34">
                  <a:solidFill>
                    <a:srgbClr val="000000"/>
                  </a:solidFill>
                  <a:latin typeface="Arial" pitchFamily="34" charset="0"/>
                </a:rPr>
                <a:t>- Thức ăn tiếp tục được tiêu hoá ở ruột non và hấp thụ chất dinh dưỡng.</a:t>
              </a:r>
            </a:p>
            <a:p>
              <a:pPr algn="just">
                <a:lnSpc>
                  <a:spcPct val="120000"/>
                </a:lnSpc>
              </a:pPr>
              <a:r>
                <a:rPr lang="vi-VN" sz="2300" b="1" spc="34">
                  <a:solidFill>
                    <a:srgbClr val="000000"/>
                  </a:solidFill>
                  <a:latin typeface="Arial" pitchFamily="34" charset="0"/>
                </a:rPr>
                <a:t>- Khi đi qua ruột già, hỗn hợp chất lỏng tiếp tục được tái hấp thu và chuyển thành chất thải rắn.</a:t>
              </a:r>
            </a:p>
            <a:p>
              <a:pPr algn="just">
                <a:lnSpc>
                  <a:spcPct val="120000"/>
                </a:lnSpc>
              </a:pPr>
              <a:r>
                <a:rPr lang="vi-VN" sz="2300" b="1" spc="34">
                  <a:solidFill>
                    <a:srgbClr val="000000"/>
                  </a:solidFill>
                  <a:latin typeface="Arial" pitchFamily="34" charset="0"/>
                </a:rPr>
                <a:t>- </a:t>
              </a:r>
              <a:r>
                <a:rPr lang="en-US" sz="2300" b="1" spc="34">
                  <a:solidFill>
                    <a:srgbClr val="000000"/>
                  </a:solidFill>
                  <a:latin typeface="Arial" pitchFamily="34" charset="0"/>
                </a:rPr>
                <a:t>Q</a:t>
              </a:r>
              <a:r>
                <a:rPr lang="vi-VN" sz="2300" b="1" spc="34">
                  <a:solidFill>
                    <a:srgbClr val="000000"/>
                  </a:solidFill>
                  <a:latin typeface="Arial" pitchFamily="34" charset="0"/>
                </a:rPr>
                <a:t>ua trực tràng và hậu môn, chất thải rắn được thải ra ngoài</a:t>
              </a:r>
            </a:p>
          </p:txBody>
        </p:sp>
      </p:grpSp>
    </p:spTree>
    <p:extLst>
      <p:ext uri="{BB962C8B-B14F-4D97-AF65-F5344CB8AC3E}">
        <p14:creationId xmlns:p14="http://schemas.microsoft.com/office/powerpoint/2010/main" val="9350259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1000"/>
                                        <p:tgtEl>
                                          <p:spTgt spid="108"/>
                                        </p:tgtEl>
                                      </p:cBhvr>
                                    </p:animEffect>
                                    <p:anim calcmode="lin" valueType="num">
                                      <p:cBhvr>
                                        <p:cTn id="8" dur="1000" fill="hold"/>
                                        <p:tgtEl>
                                          <p:spTgt spid="108"/>
                                        </p:tgtEl>
                                        <p:attrNameLst>
                                          <p:attrName>ppt_x</p:attrName>
                                        </p:attrNameLst>
                                      </p:cBhvr>
                                      <p:tavLst>
                                        <p:tav tm="0">
                                          <p:val>
                                            <p:strVal val="#ppt_x"/>
                                          </p:val>
                                        </p:tav>
                                        <p:tav tm="100000">
                                          <p:val>
                                            <p:strVal val="#ppt_x"/>
                                          </p:val>
                                        </p:tav>
                                      </p:tavLst>
                                    </p:anim>
                                    <p:anim calcmode="lin" valueType="num">
                                      <p:cBhvr>
                                        <p:cTn id="9" dur="1000" fill="hold"/>
                                        <p:tgtEl>
                                          <p:spTgt spid="1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9"/>
          <a:srcRect r="720" b="720"/>
          <a:stretch>
            <a:fillRect/>
          </a:stretch>
        </p:blipFill>
        <p:spPr>
          <a:xfrm>
            <a:off x="10987168" y="4273738"/>
            <a:ext cx="1304637" cy="2811053"/>
          </a:xfrm>
          <a:prstGeom prst="rect">
            <a:avLst/>
          </a:prstGeom>
        </p:spPr>
      </p:pic>
      <p:pic>
        <p:nvPicPr>
          <p:cNvPr id="24" name="Picture 24"/>
          <p:cNvPicPr>
            <a:picLocks noChangeAspect="1"/>
          </p:cNvPicPr>
          <p:nvPr/>
        </p:nvPicPr>
        <p:blipFill>
          <a:blip r:embed="rId10"/>
          <a:srcRect r="203" b="203"/>
          <a:stretch>
            <a:fillRect/>
          </a:stretch>
        </p:blipFill>
        <p:spPr>
          <a:xfrm>
            <a:off x="10462388" y="459002"/>
            <a:ext cx="2366552" cy="1622299"/>
          </a:xfrm>
          <a:prstGeom prst="rect">
            <a:avLst/>
          </a:prstGeom>
        </p:spPr>
      </p:pic>
      <p:pic>
        <p:nvPicPr>
          <p:cNvPr id="25" name="Picture 25"/>
          <p:cNvPicPr>
            <a:picLocks noChangeAspect="1"/>
          </p:cNvPicPr>
          <p:nvPr/>
        </p:nvPicPr>
        <p:blipFill>
          <a:blip r:embed="rId11"/>
          <a:srcRect r="674" b="674"/>
          <a:stretch>
            <a:fillRect/>
          </a:stretch>
        </p:blipFill>
        <p:spPr>
          <a:xfrm>
            <a:off x="67401" y="4711484"/>
            <a:ext cx="1153908" cy="2154832"/>
          </a:xfrm>
          <a:prstGeom prst="rect">
            <a:avLst/>
          </a:prstGeom>
        </p:spPr>
      </p:pic>
      <p:pic>
        <p:nvPicPr>
          <p:cNvPr id="26" name="Picture 26"/>
          <p:cNvPicPr>
            <a:picLocks noChangeAspect="1"/>
          </p:cNvPicPr>
          <p:nvPr/>
        </p:nvPicPr>
        <p:blipFill>
          <a:blip r:embed="rId12"/>
          <a:srcRect l="1942"/>
          <a:stretch>
            <a:fillRect/>
          </a:stretch>
        </p:blipFill>
        <p:spPr>
          <a:xfrm>
            <a:off x="644356" y="1763647"/>
            <a:ext cx="10464699" cy="3558273"/>
          </a:xfrm>
          <a:prstGeom prst="rect">
            <a:avLst/>
          </a:prstGeom>
        </p:spPr>
      </p:pic>
      <p:sp>
        <p:nvSpPr>
          <p:cNvPr id="27" name="TextBox 27"/>
          <p:cNvSpPr txBox="1"/>
          <p:nvPr/>
        </p:nvSpPr>
        <p:spPr>
          <a:xfrm>
            <a:off x="2436880" y="5615763"/>
            <a:ext cx="6820933" cy="704745"/>
          </a:xfrm>
          <a:prstGeom prst="rect">
            <a:avLst/>
          </a:prstGeom>
        </p:spPr>
        <p:txBody>
          <a:bodyPr lIns="0" tIns="0" rIns="0" bIns="0" rtlCol="0" anchor="t">
            <a:spAutoFit/>
          </a:bodyPr>
          <a:lstStyle/>
          <a:p>
            <a:pPr algn="ctr">
              <a:lnSpc>
                <a:spcPct val="120000"/>
              </a:lnSpc>
            </a:pPr>
            <a:r>
              <a:rPr lang="en-US" sz="2000" b="1" spc="34" dirty="0" err="1">
                <a:solidFill>
                  <a:srgbClr val="000000"/>
                </a:solidFill>
                <a:latin typeface="Arial" pitchFamily="34" charset="0"/>
              </a:rPr>
              <a:t>Hình</a:t>
            </a:r>
            <a:r>
              <a:rPr lang="en-US" sz="2000" b="1" spc="34" dirty="0">
                <a:solidFill>
                  <a:srgbClr val="000000"/>
                </a:solidFill>
                <a:latin typeface="Arial" pitchFamily="34" charset="0"/>
              </a:rPr>
              <a:t> 26.3. </a:t>
            </a:r>
            <a:r>
              <a:rPr lang="en-US" sz="2000" spc="34" dirty="0" err="1">
                <a:solidFill>
                  <a:srgbClr val="000000"/>
                </a:solidFill>
                <a:latin typeface="Arial" pitchFamily="34" charset="0"/>
              </a:rPr>
              <a:t>Sơ</a:t>
            </a:r>
            <a:r>
              <a:rPr lang="en-US" sz="2000" spc="34" dirty="0">
                <a:solidFill>
                  <a:srgbClr val="000000"/>
                </a:solidFill>
                <a:latin typeface="Arial" pitchFamily="34" charset="0"/>
              </a:rPr>
              <a:t> </a:t>
            </a:r>
            <a:r>
              <a:rPr lang="en-US" sz="2000" spc="34" dirty="0" err="1">
                <a:solidFill>
                  <a:srgbClr val="000000"/>
                </a:solidFill>
                <a:latin typeface="Arial" pitchFamily="34" charset="0"/>
              </a:rPr>
              <a:t>đồ</a:t>
            </a:r>
            <a:r>
              <a:rPr lang="en-US" sz="2000" spc="34" dirty="0">
                <a:solidFill>
                  <a:srgbClr val="000000"/>
                </a:solidFill>
                <a:latin typeface="Arial" pitchFamily="34" charset="0"/>
              </a:rPr>
              <a:t> con </a:t>
            </a:r>
            <a:r>
              <a:rPr lang="en-US" sz="2000" spc="34" dirty="0" err="1">
                <a:solidFill>
                  <a:srgbClr val="000000"/>
                </a:solidFill>
                <a:latin typeface="Arial" pitchFamily="34" charset="0"/>
              </a:rPr>
              <a:t>đường</a:t>
            </a:r>
            <a:r>
              <a:rPr lang="en-US" sz="2000" spc="34" dirty="0">
                <a:solidFill>
                  <a:srgbClr val="000000"/>
                </a:solidFill>
                <a:latin typeface="Arial" pitchFamily="34" charset="0"/>
              </a:rPr>
              <a:t> </a:t>
            </a:r>
            <a:r>
              <a:rPr lang="en-US" sz="2000" spc="34" dirty="0" err="1">
                <a:solidFill>
                  <a:srgbClr val="000000"/>
                </a:solidFill>
                <a:latin typeface="Arial" pitchFamily="34" charset="0"/>
              </a:rPr>
              <a:t>thu</a:t>
            </a:r>
            <a:r>
              <a:rPr lang="en-US" sz="2000" spc="34" dirty="0">
                <a:solidFill>
                  <a:srgbClr val="000000"/>
                </a:solidFill>
                <a:latin typeface="Arial" pitchFamily="34" charset="0"/>
              </a:rPr>
              <a:t> </a:t>
            </a:r>
            <a:r>
              <a:rPr lang="en-US" sz="2000" spc="34" dirty="0" err="1">
                <a:solidFill>
                  <a:srgbClr val="000000"/>
                </a:solidFill>
                <a:latin typeface="Arial" pitchFamily="34" charset="0"/>
              </a:rPr>
              <a:t>nhận</a:t>
            </a:r>
            <a:r>
              <a:rPr lang="en-US" sz="2000" spc="34" dirty="0">
                <a:solidFill>
                  <a:srgbClr val="000000"/>
                </a:solidFill>
                <a:latin typeface="Arial" pitchFamily="34" charset="0"/>
              </a:rPr>
              <a:t>, </a:t>
            </a:r>
            <a:r>
              <a:rPr lang="en-US" sz="2000" spc="34" dirty="0" err="1">
                <a:solidFill>
                  <a:srgbClr val="000000"/>
                </a:solidFill>
                <a:latin typeface="Arial" pitchFamily="34" charset="0"/>
              </a:rPr>
              <a:t>tiêu</a:t>
            </a:r>
            <a:r>
              <a:rPr lang="en-US" sz="2000" spc="34" dirty="0">
                <a:solidFill>
                  <a:srgbClr val="000000"/>
                </a:solidFill>
                <a:latin typeface="Arial" pitchFamily="34" charset="0"/>
              </a:rPr>
              <a:t> </a:t>
            </a:r>
            <a:r>
              <a:rPr lang="en-US" sz="2000" spc="34" dirty="0" err="1">
                <a:solidFill>
                  <a:srgbClr val="000000"/>
                </a:solidFill>
                <a:latin typeface="Arial" pitchFamily="34" charset="0"/>
              </a:rPr>
              <a:t>hóa</a:t>
            </a:r>
            <a:r>
              <a:rPr lang="en-US" sz="2000" spc="34" dirty="0">
                <a:solidFill>
                  <a:srgbClr val="000000"/>
                </a:solidFill>
                <a:latin typeface="Arial" pitchFamily="34" charset="0"/>
              </a:rPr>
              <a:t> </a:t>
            </a:r>
            <a:r>
              <a:rPr lang="en-US" sz="2000" spc="34" dirty="0" err="1">
                <a:solidFill>
                  <a:srgbClr val="000000"/>
                </a:solidFill>
                <a:latin typeface="Arial" pitchFamily="34" charset="0"/>
              </a:rPr>
              <a:t>thức</a:t>
            </a:r>
            <a:r>
              <a:rPr lang="en-US" sz="2000" spc="34" dirty="0">
                <a:solidFill>
                  <a:srgbClr val="000000"/>
                </a:solidFill>
                <a:latin typeface="Arial" pitchFamily="34" charset="0"/>
              </a:rPr>
              <a:t> </a:t>
            </a:r>
            <a:r>
              <a:rPr lang="en-US" sz="2000" spc="34" dirty="0" err="1">
                <a:solidFill>
                  <a:srgbClr val="000000"/>
                </a:solidFill>
                <a:latin typeface="Arial" pitchFamily="34" charset="0"/>
              </a:rPr>
              <a:t>ăn</a:t>
            </a:r>
            <a:r>
              <a:rPr lang="en-US" sz="2000" spc="34" dirty="0">
                <a:solidFill>
                  <a:srgbClr val="000000"/>
                </a:solidFill>
                <a:latin typeface="Arial" pitchFamily="34" charset="0"/>
              </a:rPr>
              <a:t>, </a:t>
            </a:r>
            <a:r>
              <a:rPr lang="en-US" sz="2000" spc="34" dirty="0" err="1">
                <a:solidFill>
                  <a:srgbClr val="000000"/>
                </a:solidFill>
                <a:latin typeface="Arial" pitchFamily="34" charset="0"/>
              </a:rPr>
              <a:t>hấp</a:t>
            </a:r>
            <a:r>
              <a:rPr lang="en-US" sz="2000" spc="34" dirty="0">
                <a:solidFill>
                  <a:srgbClr val="000000"/>
                </a:solidFill>
                <a:latin typeface="Arial" pitchFamily="34" charset="0"/>
              </a:rPr>
              <a:t> </a:t>
            </a:r>
            <a:r>
              <a:rPr lang="en-US" sz="2000" spc="34" dirty="0" err="1">
                <a:solidFill>
                  <a:srgbClr val="000000"/>
                </a:solidFill>
                <a:latin typeface="Arial" pitchFamily="34" charset="0"/>
              </a:rPr>
              <a:t>thu</a:t>
            </a:r>
            <a:r>
              <a:rPr lang="en-US" sz="2000" spc="34" dirty="0">
                <a:solidFill>
                  <a:srgbClr val="000000"/>
                </a:solidFill>
                <a:latin typeface="Arial" pitchFamily="34" charset="0"/>
              </a:rPr>
              <a:t> </a:t>
            </a:r>
            <a:r>
              <a:rPr lang="en-US" sz="2000" spc="34" dirty="0" err="1">
                <a:solidFill>
                  <a:srgbClr val="000000"/>
                </a:solidFill>
                <a:latin typeface="Arial" pitchFamily="34" charset="0"/>
              </a:rPr>
              <a:t>chất</a:t>
            </a:r>
            <a:r>
              <a:rPr lang="en-US" sz="2000" spc="34" dirty="0">
                <a:solidFill>
                  <a:srgbClr val="000000"/>
                </a:solidFill>
                <a:latin typeface="Arial" pitchFamily="34" charset="0"/>
              </a:rPr>
              <a:t> </a:t>
            </a:r>
            <a:r>
              <a:rPr lang="en-US" sz="2000" spc="34" dirty="0" err="1">
                <a:solidFill>
                  <a:srgbClr val="000000"/>
                </a:solidFill>
                <a:latin typeface="Arial" pitchFamily="34" charset="0"/>
              </a:rPr>
              <a:t>dinh</a:t>
            </a:r>
            <a:r>
              <a:rPr lang="en-US" sz="2000" spc="34" dirty="0">
                <a:solidFill>
                  <a:srgbClr val="000000"/>
                </a:solidFill>
                <a:latin typeface="Arial" pitchFamily="34" charset="0"/>
              </a:rPr>
              <a:t> </a:t>
            </a:r>
            <a:r>
              <a:rPr lang="en-US" sz="2000" spc="34" dirty="0" err="1">
                <a:solidFill>
                  <a:srgbClr val="000000"/>
                </a:solidFill>
                <a:latin typeface="Arial" pitchFamily="34" charset="0"/>
              </a:rPr>
              <a:t>dưỡng</a:t>
            </a:r>
            <a:r>
              <a:rPr lang="en-US" sz="2000" spc="34" dirty="0">
                <a:solidFill>
                  <a:srgbClr val="000000"/>
                </a:solidFill>
                <a:latin typeface="Arial" pitchFamily="34" charset="0"/>
              </a:rPr>
              <a:t> </a:t>
            </a:r>
            <a:r>
              <a:rPr lang="en-US" sz="2000" spc="34" dirty="0" err="1">
                <a:solidFill>
                  <a:srgbClr val="000000"/>
                </a:solidFill>
                <a:latin typeface="Arial" pitchFamily="34" charset="0"/>
              </a:rPr>
              <a:t>và</a:t>
            </a:r>
            <a:r>
              <a:rPr lang="en-US" sz="2000" spc="34" dirty="0">
                <a:solidFill>
                  <a:srgbClr val="000000"/>
                </a:solidFill>
                <a:latin typeface="Arial" pitchFamily="34" charset="0"/>
              </a:rPr>
              <a:t> </a:t>
            </a:r>
            <a:r>
              <a:rPr lang="en-US" sz="2000" spc="34" dirty="0" err="1">
                <a:solidFill>
                  <a:srgbClr val="000000"/>
                </a:solidFill>
                <a:latin typeface="Arial" pitchFamily="34" charset="0"/>
              </a:rPr>
              <a:t>thải</a:t>
            </a:r>
            <a:r>
              <a:rPr lang="en-US" sz="2000" spc="34" dirty="0">
                <a:solidFill>
                  <a:srgbClr val="000000"/>
                </a:solidFill>
                <a:latin typeface="Arial" pitchFamily="34" charset="0"/>
              </a:rPr>
              <a:t> </a:t>
            </a:r>
            <a:r>
              <a:rPr lang="en-US" sz="2000" spc="34" dirty="0" err="1">
                <a:solidFill>
                  <a:srgbClr val="000000"/>
                </a:solidFill>
                <a:latin typeface="Arial" pitchFamily="34" charset="0"/>
              </a:rPr>
              <a:t>bã</a:t>
            </a:r>
            <a:endParaRPr lang="en-US" sz="2000" spc="34" dirty="0">
              <a:solidFill>
                <a:srgbClr val="000000"/>
              </a:solidFill>
              <a:latin typeface="Arial" pitchFamily="34" charset="0"/>
            </a:endParaRPr>
          </a:p>
        </p:txBody>
      </p:sp>
      <p:sp>
        <p:nvSpPr>
          <p:cNvPr id="30" name="TextBox 63"/>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1" name="TextBox 64"/>
          <p:cNvSpPr txBox="1"/>
          <p:nvPr/>
        </p:nvSpPr>
        <p:spPr>
          <a:xfrm>
            <a:off x="2181022" y="140361"/>
            <a:ext cx="10442301" cy="849463"/>
          </a:xfrm>
          <a:prstGeom prst="rect">
            <a:avLst/>
          </a:prstGeom>
        </p:spPr>
        <p:txBody>
          <a:bodyPr lIns="0" tIns="0" rIns="0" bIns="0" rtlCol="0" anchor="t">
            <a:spAutoFit/>
          </a:bodyPr>
          <a:lstStyle/>
          <a:p>
            <a:pPr>
              <a:lnSpc>
                <a:spcPct val="120000"/>
              </a:lnSpc>
            </a:pPr>
            <a:r>
              <a:rPr lang="en-US" sz="2300" b="1" spc="17">
                <a:solidFill>
                  <a:srgbClr val="051736"/>
                </a:solidFill>
                <a:latin typeface="Arial" pitchFamily="34" charset="0"/>
              </a:rPr>
              <a:t>CON ĐƯỜNG THU NHẬN, TIÊU HÓA THỨC ĂN,</a:t>
            </a:r>
          </a:p>
          <a:p>
            <a:pPr>
              <a:lnSpc>
                <a:spcPct val="120000"/>
              </a:lnSpc>
            </a:pPr>
            <a:r>
              <a:rPr lang="en-US" sz="2300" b="1" spc="17">
                <a:solidFill>
                  <a:srgbClr val="051736"/>
                </a:solidFill>
                <a:latin typeface="Arial" pitchFamily="34" charset="0"/>
              </a:rPr>
              <a:t>HẤP THỤ CHẤT DINH DƯỠNG VÀ THẢI BÃ</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5"/>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6"/>
          <a:srcRect r="383" b="383"/>
          <a:stretch>
            <a:fillRect/>
          </a:stretch>
        </p:blipFill>
        <p:spPr>
          <a:xfrm rot="7354647">
            <a:off x="-459282" y="-670320"/>
            <a:ext cx="2074818" cy="3203387"/>
          </a:xfrm>
          <a:prstGeom prst="rect">
            <a:avLst/>
          </a:prstGeom>
        </p:spPr>
      </p:pic>
      <p:pic>
        <p:nvPicPr>
          <p:cNvPr id="20" name="Picture 20"/>
          <p:cNvPicPr>
            <a:picLocks noChangeAspect="1"/>
          </p:cNvPicPr>
          <p:nvPr/>
        </p:nvPicPr>
        <p:blipFill>
          <a:blip r:embed="rId7"/>
          <a:srcRect r="419" b="419"/>
          <a:stretch>
            <a:fillRect/>
          </a:stretch>
        </p:blipFill>
        <p:spPr>
          <a:xfrm rot="469665">
            <a:off x="10943877" y="4882370"/>
            <a:ext cx="1883879" cy="2669524"/>
          </a:xfrm>
          <a:prstGeom prst="rect">
            <a:avLst/>
          </a:prstGeom>
        </p:spPr>
      </p:pic>
      <p:pic>
        <p:nvPicPr>
          <p:cNvPr id="24" name="Picture 24"/>
          <p:cNvPicPr>
            <a:picLocks noChangeAspect="1"/>
          </p:cNvPicPr>
          <p:nvPr/>
        </p:nvPicPr>
        <p:blipFill>
          <a:blip r:embed="rId8"/>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9"/>
          <a:srcRect r="629" b="629"/>
          <a:stretch>
            <a:fillRect/>
          </a:stretch>
        </p:blipFill>
        <p:spPr>
          <a:xfrm>
            <a:off x="10833605" y="182404"/>
            <a:ext cx="1274297" cy="2073169"/>
          </a:xfrm>
          <a:prstGeom prst="rect">
            <a:avLst/>
          </a:prstGeom>
        </p:spPr>
      </p:pic>
      <p:grpSp>
        <p:nvGrpSpPr>
          <p:cNvPr id="26" name="Group 26"/>
          <p:cNvGrpSpPr/>
          <p:nvPr/>
        </p:nvGrpSpPr>
        <p:grpSpPr>
          <a:xfrm>
            <a:off x="2849603" y="232980"/>
            <a:ext cx="7480363" cy="1263614"/>
            <a:chOff x="0" y="0"/>
            <a:chExt cx="14964624" cy="2527229"/>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pic>
          <p:nvPicPr>
            <p:cNvPr id="29" name="Picture 29"/>
            <p:cNvPicPr>
              <a:picLocks noChangeAspect="1"/>
            </p:cNvPicPr>
            <p:nvPr/>
          </p:nvPicPr>
          <p:blipFill>
            <a:blip r:embed="rId10"/>
            <a:srcRect r="797" b="797"/>
            <a:stretch>
              <a:fillRect/>
            </a:stretch>
          </p:blipFill>
          <p:spPr>
            <a:xfrm>
              <a:off x="315748" y="270640"/>
              <a:ext cx="1952796" cy="1952796"/>
            </a:xfrm>
            <a:prstGeom prst="rect">
              <a:avLst/>
            </a:prstGeom>
          </p:spPr>
        </p:pic>
        <p:sp>
          <p:nvSpPr>
            <p:cNvPr id="30" name="TextBox 30"/>
            <p:cNvSpPr txBox="1"/>
            <p:nvPr/>
          </p:nvSpPr>
          <p:spPr>
            <a:xfrm>
              <a:off x="2783925" y="56936"/>
              <a:ext cx="12180699" cy="2470293"/>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Quan sát hình 26.3, phân biệt các giai đoạn: thu nhận, tiêu hóa thức ăn, hấp thụ chất dinh dưỡng và thải bã ở người.</a:t>
              </a:r>
            </a:p>
          </p:txBody>
        </p:sp>
      </p:grpSp>
      <p:pic>
        <p:nvPicPr>
          <p:cNvPr id="31" name="Picture 31"/>
          <p:cNvPicPr>
            <a:picLocks noChangeAspect="1"/>
          </p:cNvPicPr>
          <p:nvPr/>
        </p:nvPicPr>
        <p:blipFill>
          <a:blip r:embed="rId11"/>
          <a:srcRect l="1942"/>
          <a:stretch>
            <a:fillRect/>
          </a:stretch>
        </p:blipFill>
        <p:spPr>
          <a:xfrm>
            <a:off x="644356" y="1763647"/>
            <a:ext cx="10464699" cy="3558273"/>
          </a:xfrm>
          <a:prstGeom prst="rect">
            <a:avLst/>
          </a:prstGeom>
        </p:spPr>
      </p:pic>
      <p:sp>
        <p:nvSpPr>
          <p:cNvPr id="32" name="TextBox 32"/>
          <p:cNvSpPr txBox="1"/>
          <p:nvPr/>
        </p:nvSpPr>
        <p:spPr>
          <a:xfrm>
            <a:off x="2436880" y="5615763"/>
            <a:ext cx="6820933" cy="704745"/>
          </a:xfrm>
          <a:prstGeom prst="rect">
            <a:avLst/>
          </a:prstGeom>
        </p:spPr>
        <p:txBody>
          <a:bodyPr lIns="0" tIns="0" rIns="0" bIns="0" rtlCol="0" anchor="t">
            <a:spAutoFit/>
          </a:bodyPr>
          <a:lstStyle/>
          <a:p>
            <a:pPr algn="ctr">
              <a:lnSpc>
                <a:spcPct val="120000"/>
              </a:lnSpc>
            </a:pPr>
            <a:r>
              <a:rPr lang="en-US" sz="2000" b="1" spc="34" dirty="0" err="1">
                <a:solidFill>
                  <a:srgbClr val="000000"/>
                </a:solidFill>
                <a:latin typeface="Arial" pitchFamily="34" charset="0"/>
              </a:rPr>
              <a:t>Hình</a:t>
            </a:r>
            <a:r>
              <a:rPr lang="en-US" sz="2000" b="1" spc="34" dirty="0">
                <a:solidFill>
                  <a:srgbClr val="000000"/>
                </a:solidFill>
                <a:latin typeface="Arial" pitchFamily="34" charset="0"/>
              </a:rPr>
              <a:t> 26.3. </a:t>
            </a:r>
            <a:r>
              <a:rPr lang="en-US" sz="2000" spc="34" dirty="0" err="1">
                <a:solidFill>
                  <a:srgbClr val="000000"/>
                </a:solidFill>
                <a:latin typeface="Arial" pitchFamily="34" charset="0"/>
              </a:rPr>
              <a:t>Sơ</a:t>
            </a:r>
            <a:r>
              <a:rPr lang="en-US" sz="2000" spc="34" dirty="0">
                <a:solidFill>
                  <a:srgbClr val="000000"/>
                </a:solidFill>
                <a:latin typeface="Arial" pitchFamily="34" charset="0"/>
              </a:rPr>
              <a:t> </a:t>
            </a:r>
            <a:r>
              <a:rPr lang="en-US" sz="2000" spc="34" dirty="0" err="1">
                <a:solidFill>
                  <a:srgbClr val="000000"/>
                </a:solidFill>
                <a:latin typeface="Arial" pitchFamily="34" charset="0"/>
              </a:rPr>
              <a:t>đồ</a:t>
            </a:r>
            <a:r>
              <a:rPr lang="en-US" sz="2000" spc="34" dirty="0">
                <a:solidFill>
                  <a:srgbClr val="000000"/>
                </a:solidFill>
                <a:latin typeface="Arial" pitchFamily="34" charset="0"/>
              </a:rPr>
              <a:t> con </a:t>
            </a:r>
            <a:r>
              <a:rPr lang="en-US" sz="2000" spc="34" dirty="0" err="1">
                <a:solidFill>
                  <a:srgbClr val="000000"/>
                </a:solidFill>
                <a:latin typeface="Arial" pitchFamily="34" charset="0"/>
              </a:rPr>
              <a:t>đường</a:t>
            </a:r>
            <a:r>
              <a:rPr lang="en-US" sz="2000" spc="34" dirty="0">
                <a:solidFill>
                  <a:srgbClr val="000000"/>
                </a:solidFill>
                <a:latin typeface="Arial" pitchFamily="34" charset="0"/>
              </a:rPr>
              <a:t> </a:t>
            </a:r>
            <a:r>
              <a:rPr lang="en-US" sz="2000" spc="34" dirty="0" err="1">
                <a:solidFill>
                  <a:srgbClr val="000000"/>
                </a:solidFill>
                <a:latin typeface="Arial" pitchFamily="34" charset="0"/>
              </a:rPr>
              <a:t>thu</a:t>
            </a:r>
            <a:r>
              <a:rPr lang="en-US" sz="2000" spc="34" dirty="0">
                <a:solidFill>
                  <a:srgbClr val="000000"/>
                </a:solidFill>
                <a:latin typeface="Arial" pitchFamily="34" charset="0"/>
              </a:rPr>
              <a:t> </a:t>
            </a:r>
            <a:r>
              <a:rPr lang="en-US" sz="2000" spc="34" dirty="0" err="1">
                <a:solidFill>
                  <a:srgbClr val="000000"/>
                </a:solidFill>
                <a:latin typeface="Arial" pitchFamily="34" charset="0"/>
              </a:rPr>
              <a:t>nhận</a:t>
            </a:r>
            <a:r>
              <a:rPr lang="en-US" sz="2000" spc="34" dirty="0">
                <a:solidFill>
                  <a:srgbClr val="000000"/>
                </a:solidFill>
                <a:latin typeface="Arial" pitchFamily="34" charset="0"/>
              </a:rPr>
              <a:t>, </a:t>
            </a:r>
            <a:r>
              <a:rPr lang="en-US" sz="2000" spc="34" dirty="0" err="1">
                <a:solidFill>
                  <a:srgbClr val="000000"/>
                </a:solidFill>
                <a:latin typeface="Arial" pitchFamily="34" charset="0"/>
              </a:rPr>
              <a:t>tiêu</a:t>
            </a:r>
            <a:r>
              <a:rPr lang="en-US" sz="2000" spc="34" dirty="0">
                <a:solidFill>
                  <a:srgbClr val="000000"/>
                </a:solidFill>
                <a:latin typeface="Arial" pitchFamily="34" charset="0"/>
              </a:rPr>
              <a:t> </a:t>
            </a:r>
            <a:r>
              <a:rPr lang="en-US" sz="2000" spc="34" dirty="0" err="1">
                <a:solidFill>
                  <a:srgbClr val="000000"/>
                </a:solidFill>
                <a:latin typeface="Arial" pitchFamily="34" charset="0"/>
              </a:rPr>
              <a:t>hóa</a:t>
            </a:r>
            <a:r>
              <a:rPr lang="en-US" sz="2000" spc="34" dirty="0">
                <a:solidFill>
                  <a:srgbClr val="000000"/>
                </a:solidFill>
                <a:latin typeface="Arial" pitchFamily="34" charset="0"/>
              </a:rPr>
              <a:t> </a:t>
            </a:r>
            <a:r>
              <a:rPr lang="en-US" sz="2000" spc="34" dirty="0" err="1">
                <a:solidFill>
                  <a:srgbClr val="000000"/>
                </a:solidFill>
                <a:latin typeface="Arial" pitchFamily="34" charset="0"/>
              </a:rPr>
              <a:t>thức</a:t>
            </a:r>
            <a:r>
              <a:rPr lang="en-US" sz="2000" spc="34" dirty="0">
                <a:solidFill>
                  <a:srgbClr val="000000"/>
                </a:solidFill>
                <a:latin typeface="Arial" pitchFamily="34" charset="0"/>
              </a:rPr>
              <a:t> </a:t>
            </a:r>
            <a:r>
              <a:rPr lang="en-US" sz="2000" spc="34" dirty="0" err="1">
                <a:solidFill>
                  <a:srgbClr val="000000"/>
                </a:solidFill>
                <a:latin typeface="Arial" pitchFamily="34" charset="0"/>
              </a:rPr>
              <a:t>ăn</a:t>
            </a:r>
            <a:r>
              <a:rPr lang="en-US" sz="2000" spc="34" dirty="0">
                <a:solidFill>
                  <a:srgbClr val="000000"/>
                </a:solidFill>
                <a:latin typeface="Arial" pitchFamily="34" charset="0"/>
              </a:rPr>
              <a:t>, </a:t>
            </a:r>
            <a:r>
              <a:rPr lang="en-US" sz="2000" spc="34" dirty="0" err="1">
                <a:solidFill>
                  <a:srgbClr val="000000"/>
                </a:solidFill>
                <a:latin typeface="Arial" pitchFamily="34" charset="0"/>
              </a:rPr>
              <a:t>hấp</a:t>
            </a:r>
            <a:r>
              <a:rPr lang="en-US" sz="2000" spc="34" dirty="0">
                <a:solidFill>
                  <a:srgbClr val="000000"/>
                </a:solidFill>
                <a:latin typeface="Arial" pitchFamily="34" charset="0"/>
              </a:rPr>
              <a:t> </a:t>
            </a:r>
            <a:r>
              <a:rPr lang="en-US" sz="2000" spc="34" dirty="0" err="1">
                <a:solidFill>
                  <a:srgbClr val="000000"/>
                </a:solidFill>
                <a:latin typeface="Arial" pitchFamily="34" charset="0"/>
              </a:rPr>
              <a:t>thu</a:t>
            </a:r>
            <a:r>
              <a:rPr lang="en-US" sz="2000" spc="34" dirty="0">
                <a:solidFill>
                  <a:srgbClr val="000000"/>
                </a:solidFill>
                <a:latin typeface="Arial" pitchFamily="34" charset="0"/>
              </a:rPr>
              <a:t> </a:t>
            </a:r>
            <a:r>
              <a:rPr lang="en-US" sz="2000" spc="34" dirty="0" err="1">
                <a:solidFill>
                  <a:srgbClr val="000000"/>
                </a:solidFill>
                <a:latin typeface="Arial" pitchFamily="34" charset="0"/>
              </a:rPr>
              <a:t>chất</a:t>
            </a:r>
            <a:r>
              <a:rPr lang="en-US" sz="2000" spc="34" dirty="0">
                <a:solidFill>
                  <a:srgbClr val="000000"/>
                </a:solidFill>
                <a:latin typeface="Arial" pitchFamily="34" charset="0"/>
              </a:rPr>
              <a:t> </a:t>
            </a:r>
            <a:r>
              <a:rPr lang="en-US" sz="2000" spc="34" dirty="0" err="1">
                <a:solidFill>
                  <a:srgbClr val="000000"/>
                </a:solidFill>
                <a:latin typeface="Arial" pitchFamily="34" charset="0"/>
              </a:rPr>
              <a:t>dinh</a:t>
            </a:r>
            <a:r>
              <a:rPr lang="en-US" sz="2000" spc="34" dirty="0">
                <a:solidFill>
                  <a:srgbClr val="000000"/>
                </a:solidFill>
                <a:latin typeface="Arial" pitchFamily="34" charset="0"/>
              </a:rPr>
              <a:t> </a:t>
            </a:r>
            <a:r>
              <a:rPr lang="en-US" sz="2000" spc="34" dirty="0" err="1">
                <a:solidFill>
                  <a:srgbClr val="000000"/>
                </a:solidFill>
                <a:latin typeface="Arial" pitchFamily="34" charset="0"/>
              </a:rPr>
              <a:t>dưỡng</a:t>
            </a:r>
            <a:r>
              <a:rPr lang="en-US" sz="2000" spc="34" dirty="0">
                <a:solidFill>
                  <a:srgbClr val="000000"/>
                </a:solidFill>
                <a:latin typeface="Arial" pitchFamily="34" charset="0"/>
              </a:rPr>
              <a:t> </a:t>
            </a:r>
            <a:r>
              <a:rPr lang="en-US" sz="2000" spc="34" dirty="0" err="1">
                <a:solidFill>
                  <a:srgbClr val="000000"/>
                </a:solidFill>
                <a:latin typeface="Arial" pitchFamily="34" charset="0"/>
              </a:rPr>
              <a:t>và</a:t>
            </a:r>
            <a:r>
              <a:rPr lang="en-US" sz="2000" spc="34" dirty="0">
                <a:solidFill>
                  <a:srgbClr val="000000"/>
                </a:solidFill>
                <a:latin typeface="Arial" pitchFamily="34" charset="0"/>
              </a:rPr>
              <a:t> </a:t>
            </a:r>
            <a:r>
              <a:rPr lang="en-US" sz="2000" spc="34" dirty="0" err="1">
                <a:solidFill>
                  <a:srgbClr val="000000"/>
                </a:solidFill>
                <a:latin typeface="Arial" pitchFamily="34" charset="0"/>
              </a:rPr>
              <a:t>thải</a:t>
            </a:r>
            <a:r>
              <a:rPr lang="en-US" sz="2000" spc="34" dirty="0">
                <a:solidFill>
                  <a:srgbClr val="000000"/>
                </a:solidFill>
                <a:latin typeface="Arial" pitchFamily="34" charset="0"/>
              </a:rPr>
              <a:t> </a:t>
            </a:r>
            <a:r>
              <a:rPr lang="en-US" sz="2000" spc="34" dirty="0" err="1">
                <a:solidFill>
                  <a:srgbClr val="000000"/>
                </a:solidFill>
                <a:latin typeface="Arial" pitchFamily="34" charset="0"/>
              </a:rPr>
              <a:t>bã</a:t>
            </a:r>
            <a:endParaRPr lang="en-US" sz="2000" spc="34"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4"/>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5"/>
          <a:srcRect r="383" b="383"/>
          <a:stretch>
            <a:fillRect/>
          </a:stretch>
        </p:blipFill>
        <p:spPr>
          <a:xfrm rot="7354647">
            <a:off x="-459282" y="-670320"/>
            <a:ext cx="2074818" cy="3203387"/>
          </a:xfrm>
          <a:prstGeom prst="rect">
            <a:avLst/>
          </a:prstGeom>
        </p:spPr>
      </p:pic>
      <p:pic>
        <p:nvPicPr>
          <p:cNvPr id="24" name="Picture 24"/>
          <p:cNvPicPr>
            <a:picLocks noChangeAspect="1"/>
          </p:cNvPicPr>
          <p:nvPr/>
        </p:nvPicPr>
        <p:blipFill>
          <a:blip r:embed="rId6"/>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7"/>
          <a:srcRect r="629" b="629"/>
          <a:stretch>
            <a:fillRect/>
          </a:stretch>
        </p:blipFill>
        <p:spPr>
          <a:xfrm>
            <a:off x="10833605" y="182404"/>
            <a:ext cx="1274297" cy="2073169"/>
          </a:xfrm>
          <a:prstGeom prst="rect">
            <a:avLst/>
          </a:prstGeom>
        </p:spPr>
      </p:pic>
      <p:grpSp>
        <p:nvGrpSpPr>
          <p:cNvPr id="26" name="Group 26"/>
          <p:cNvGrpSpPr/>
          <p:nvPr/>
        </p:nvGrpSpPr>
        <p:grpSpPr>
          <a:xfrm>
            <a:off x="2849603" y="232980"/>
            <a:ext cx="7480363" cy="1263614"/>
            <a:chOff x="0" y="0"/>
            <a:chExt cx="14964624" cy="2527229"/>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pic>
          <p:nvPicPr>
            <p:cNvPr id="29" name="Picture 29"/>
            <p:cNvPicPr>
              <a:picLocks noChangeAspect="1"/>
            </p:cNvPicPr>
            <p:nvPr/>
          </p:nvPicPr>
          <p:blipFill>
            <a:blip r:embed="rId8"/>
            <a:srcRect r="797" b="797"/>
            <a:stretch>
              <a:fillRect/>
            </a:stretch>
          </p:blipFill>
          <p:spPr>
            <a:xfrm>
              <a:off x="315748" y="270640"/>
              <a:ext cx="1952796" cy="1952796"/>
            </a:xfrm>
            <a:prstGeom prst="rect">
              <a:avLst/>
            </a:prstGeom>
          </p:spPr>
        </p:pic>
        <p:sp>
          <p:nvSpPr>
            <p:cNvPr id="30" name="TextBox 30"/>
            <p:cNvSpPr txBox="1"/>
            <p:nvPr/>
          </p:nvSpPr>
          <p:spPr>
            <a:xfrm>
              <a:off x="2783925" y="56936"/>
              <a:ext cx="12180699" cy="2470293"/>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Quan sát hình 26.3, phân biệt các giai đoạn: thu nhận, tiêu hóa thức ăn, hấp thụ chất dinh dưỡng và thải bã ở người.</a:t>
              </a:r>
            </a:p>
          </p:txBody>
        </p:sp>
      </p:grpSp>
      <p:grpSp>
        <p:nvGrpSpPr>
          <p:cNvPr id="33" name="Group 32"/>
          <p:cNvGrpSpPr/>
          <p:nvPr/>
        </p:nvGrpSpPr>
        <p:grpSpPr>
          <a:xfrm>
            <a:off x="455829" y="1741525"/>
            <a:ext cx="10429153" cy="5215760"/>
            <a:chOff x="6846661" y="2667000"/>
            <a:chExt cx="5010535" cy="5215760"/>
          </a:xfrm>
        </p:grpSpPr>
        <p:grpSp>
          <p:nvGrpSpPr>
            <p:cNvPr id="34" name="Group 12"/>
            <p:cNvGrpSpPr/>
            <p:nvPr/>
          </p:nvGrpSpPr>
          <p:grpSpPr>
            <a:xfrm>
              <a:off x="6856214" y="2667000"/>
              <a:ext cx="2021523" cy="540830"/>
              <a:chOff x="0" y="0"/>
              <a:chExt cx="4044099" cy="1081660"/>
            </a:xfrm>
          </p:grpSpPr>
          <p:sp>
            <p:nvSpPr>
              <p:cNvPr id="40"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1"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5" name="AutoShape 15"/>
            <p:cNvSpPr/>
            <p:nvPr/>
          </p:nvSpPr>
          <p:spPr>
            <a:xfrm rot="28120" flipV="1">
              <a:off x="6846661" y="3138545"/>
              <a:ext cx="5010400" cy="111940"/>
            </a:xfrm>
            <a:prstGeom prst="line">
              <a:avLst/>
            </a:prstGeom>
            <a:ln w="19050" cap="rnd">
              <a:solidFill>
                <a:srgbClr val="000000"/>
              </a:solidFill>
              <a:prstDash val="solid"/>
              <a:headEnd type="none" w="sm" len="sm"/>
              <a:tailEnd type="none" w="sm" len="sm"/>
            </a:ln>
          </p:spPr>
        </p:sp>
        <p:grpSp>
          <p:nvGrpSpPr>
            <p:cNvPr id="36" name="Group 16"/>
            <p:cNvGrpSpPr/>
            <p:nvPr/>
          </p:nvGrpSpPr>
          <p:grpSpPr>
            <a:xfrm>
              <a:off x="6856214" y="3207831"/>
              <a:ext cx="5000982" cy="3889844"/>
              <a:chOff x="0" y="0"/>
              <a:chExt cx="1976211" cy="1801515"/>
            </a:xfrm>
          </p:grpSpPr>
          <p:sp>
            <p:nvSpPr>
              <p:cNvPr id="38" name="Freeform 17"/>
              <p:cNvSpPr/>
              <p:nvPr/>
            </p:nvSpPr>
            <p:spPr>
              <a:xfrm>
                <a:off x="0" y="0"/>
                <a:ext cx="1976211" cy="1801515"/>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9"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7" name="TextBox 19"/>
            <p:cNvSpPr txBox="1"/>
            <p:nvPr/>
          </p:nvSpPr>
          <p:spPr>
            <a:xfrm>
              <a:off x="7008574" y="3249760"/>
              <a:ext cx="4788528" cy="4633000"/>
            </a:xfrm>
            <a:prstGeom prst="rect">
              <a:avLst/>
            </a:prstGeom>
          </p:spPr>
          <p:txBody>
            <a:bodyPr wrap="square" lIns="0" tIns="0" rIns="0" bIns="0" rtlCol="0" anchor="t">
              <a:spAutoFit/>
            </a:bodyPr>
            <a:lstStyle/>
            <a:p>
              <a:pPr algn="just">
                <a:lnSpc>
                  <a:spcPct val="120000"/>
                </a:lnSpc>
              </a:pPr>
              <a:r>
                <a:rPr lang="vi-VN" sz="2300" b="1" spc="34">
                  <a:solidFill>
                    <a:srgbClr val="000000"/>
                  </a:solidFill>
                  <a:latin typeface="Arial" pitchFamily="34" charset="0"/>
                </a:rPr>
                <a:t>- </a:t>
              </a:r>
              <a:r>
                <a:rPr lang="en-US" sz="2300" b="1" spc="34">
                  <a:solidFill>
                    <a:srgbClr val="000000"/>
                  </a:solidFill>
                  <a:latin typeface="Arial" pitchFamily="34" charset="0"/>
                </a:rPr>
                <a:t>T</a:t>
              </a:r>
              <a:r>
                <a:rPr lang="vi-VN" sz="2300" b="1" spc="34">
                  <a:solidFill>
                    <a:srgbClr val="000000"/>
                  </a:solidFill>
                  <a:latin typeface="Arial" pitchFamily="34" charset="0"/>
                </a:rPr>
                <a:t>hu nhận: miệng thu nhận thức ăn -&gt; nghiền nhỏ và đẩy thức ăn xuống thực quản -&gt; Thực quản vận chuyển thức ăn xuống dạ dày.</a:t>
              </a:r>
            </a:p>
            <a:p>
              <a:pPr algn="just">
                <a:lnSpc>
                  <a:spcPct val="120000"/>
                </a:lnSpc>
              </a:pPr>
              <a:r>
                <a:rPr lang="vi-VN" sz="2300" b="1" spc="34">
                  <a:solidFill>
                    <a:srgbClr val="000000"/>
                  </a:solidFill>
                  <a:latin typeface="Arial" pitchFamily="34" charset="0"/>
                </a:rPr>
                <a:t>- </a:t>
              </a:r>
              <a:r>
                <a:rPr lang="en-US" sz="2300" b="1" spc="34">
                  <a:solidFill>
                    <a:srgbClr val="000000"/>
                  </a:solidFill>
                  <a:latin typeface="Arial" pitchFamily="34" charset="0"/>
                </a:rPr>
                <a:t>T</a:t>
              </a:r>
              <a:r>
                <a:rPr lang="vi-VN" sz="2300" b="1" spc="34">
                  <a:solidFill>
                    <a:srgbClr val="000000"/>
                  </a:solidFill>
                  <a:latin typeface="Arial" pitchFamily="34" charset="0"/>
                </a:rPr>
                <a:t>iêu hóa: thức ăn được tiêu hóa một phần ở dạ dày -&gt; Dạ dày nhào trộn thức ăn thành hỗn hợp lỏng, tiêu hóa một phần -&gt; Sau đó chuyển xuống ruột non -&gt;Tại đây, thức ăn tiếp tục được tiêu hóa và các chất dinh dưỡng được hấp thụ.</a:t>
              </a:r>
            </a:p>
            <a:p>
              <a:pPr algn="just">
                <a:lnSpc>
                  <a:spcPct val="120000"/>
                </a:lnSpc>
              </a:pPr>
              <a:r>
                <a:rPr lang="vi-VN" sz="2300" b="1" spc="34">
                  <a:solidFill>
                    <a:srgbClr val="000000"/>
                  </a:solidFill>
                  <a:latin typeface="Arial" pitchFamily="34" charset="0"/>
                </a:rPr>
                <a:t>- </a:t>
              </a:r>
              <a:r>
                <a:rPr lang="en-US" sz="2300" b="1" spc="34">
                  <a:solidFill>
                    <a:srgbClr val="000000"/>
                  </a:solidFill>
                  <a:latin typeface="Arial" pitchFamily="34" charset="0"/>
                </a:rPr>
                <a:t>T</a:t>
              </a:r>
              <a:r>
                <a:rPr lang="vi-VN" sz="2300" b="1" spc="34">
                  <a:solidFill>
                    <a:srgbClr val="000000"/>
                  </a:solidFill>
                  <a:latin typeface="Arial" pitchFamily="34" charset="0"/>
                </a:rPr>
                <a:t>hải bã: được thực hiện thông qua ruột già. Ruột già hấp thụ nước từ chất thải lỏng, chuyển thành chất thải rắn (phân)-&gt; Trực tràng là nơi chứa phân -&gt; Phân được đẩy ra khỏi cơ thể thông qua hậu môn.</a:t>
              </a:r>
            </a:p>
          </p:txBody>
        </p:sp>
      </p:grpSp>
    </p:spTree>
    <p:extLst>
      <p:ext uri="{BB962C8B-B14F-4D97-AF65-F5344CB8AC3E}">
        <p14:creationId xmlns:p14="http://schemas.microsoft.com/office/powerpoint/2010/main" val="38104306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12" name="Picture 12"/>
          <p:cNvPicPr>
            <a:picLocks noChangeAspect="1"/>
          </p:cNvPicPr>
          <p:nvPr/>
        </p:nvPicPr>
        <p:blipFill>
          <a:blip r:embed="rId4"/>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5"/>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9"/>
          <a:srcRect r="203" b="203"/>
          <a:stretch>
            <a:fillRect/>
          </a:stretch>
        </p:blipFill>
        <p:spPr>
          <a:xfrm>
            <a:off x="10462388" y="459002"/>
            <a:ext cx="2366552" cy="1622299"/>
          </a:xfrm>
          <a:prstGeom prst="rect">
            <a:avLst/>
          </a:prstGeom>
        </p:spPr>
      </p:pic>
      <p:pic>
        <p:nvPicPr>
          <p:cNvPr id="26" name="Picture 2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46831" y="2567735"/>
            <a:ext cx="4484053" cy="4109584"/>
          </a:xfrm>
          <a:prstGeom prst="rect">
            <a:avLst/>
          </a:prstGeom>
        </p:spPr>
      </p:pic>
      <p:pic>
        <p:nvPicPr>
          <p:cNvPr id="27" name="Picture 27"/>
          <p:cNvPicPr>
            <a:picLocks noChangeAspect="1"/>
          </p:cNvPicPr>
          <p:nvPr/>
        </p:nvPicPr>
        <p:blipFill>
          <a:blip r:embed="rId12"/>
          <a:srcRect/>
          <a:stretch>
            <a:fillRect/>
          </a:stretch>
        </p:blipFill>
        <p:spPr>
          <a:xfrm>
            <a:off x="6592658" y="2771307"/>
            <a:ext cx="2928746" cy="3906012"/>
          </a:xfrm>
          <a:prstGeom prst="rect">
            <a:avLst/>
          </a:prstGeom>
        </p:spPr>
      </p:pic>
      <p:sp>
        <p:nvSpPr>
          <p:cNvPr id="28" name="TextBox 28"/>
          <p:cNvSpPr txBox="1"/>
          <p:nvPr/>
        </p:nvSpPr>
        <p:spPr>
          <a:xfrm>
            <a:off x="1272670" y="1617751"/>
            <a:ext cx="9355354" cy="810415"/>
          </a:xfrm>
          <a:prstGeom prst="rect">
            <a:avLst/>
          </a:prstGeom>
        </p:spPr>
        <p:txBody>
          <a:bodyPr lIns="0" tIns="0" rIns="0" bIns="0" rtlCol="0" anchor="t">
            <a:spAutoFit/>
          </a:bodyPr>
          <a:lstStyle/>
          <a:p>
            <a:pPr>
              <a:lnSpc>
                <a:spcPct val="120000"/>
              </a:lnSpc>
            </a:pPr>
            <a:r>
              <a:rPr lang="en-US" sz="2300" b="1" spc="34">
                <a:solidFill>
                  <a:srgbClr val="000000"/>
                </a:solidFill>
                <a:latin typeface="Arial" pitchFamily="34" charset="0"/>
              </a:rPr>
              <a:t>Khi ta ăn, thức ăn đi vào ống tiêu hóa. Ống tiêu hóa gồm các cơ quan tạo thành một ống dẫn từ miệng đến hậu môn.</a:t>
            </a:r>
          </a:p>
        </p:txBody>
      </p:sp>
      <p:sp>
        <p:nvSpPr>
          <p:cNvPr id="31" name="TextBox 63"/>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2" name="TextBox 64"/>
          <p:cNvSpPr txBox="1"/>
          <p:nvPr/>
        </p:nvSpPr>
        <p:spPr>
          <a:xfrm>
            <a:off x="2181022" y="140361"/>
            <a:ext cx="10442301" cy="849463"/>
          </a:xfrm>
          <a:prstGeom prst="rect">
            <a:avLst/>
          </a:prstGeom>
        </p:spPr>
        <p:txBody>
          <a:bodyPr lIns="0" tIns="0" rIns="0" bIns="0" rtlCol="0" anchor="t">
            <a:spAutoFit/>
          </a:bodyPr>
          <a:lstStyle/>
          <a:p>
            <a:pPr>
              <a:lnSpc>
                <a:spcPct val="120000"/>
              </a:lnSpc>
            </a:pPr>
            <a:r>
              <a:rPr lang="en-US" sz="2300" b="1" spc="17">
                <a:solidFill>
                  <a:srgbClr val="051736"/>
                </a:solidFill>
                <a:latin typeface="Arial" pitchFamily="34" charset="0"/>
              </a:rPr>
              <a:t>CON ĐƯỜNG THU NHẬN, TIÊU HÓA THỨC ĂN,</a:t>
            </a:r>
          </a:p>
          <a:p>
            <a:pPr>
              <a:lnSpc>
                <a:spcPct val="120000"/>
              </a:lnSpc>
            </a:pPr>
            <a:r>
              <a:rPr lang="en-US" sz="2300" b="1" spc="17">
                <a:solidFill>
                  <a:srgbClr val="051736"/>
                </a:solidFill>
                <a:latin typeface="Arial" pitchFamily="34" charset="0"/>
              </a:rPr>
              <a:t>HẤP THỤ CHẤT DINH DƯỠNG VÀ THẢI BÃ</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12" name="Picture 12"/>
          <p:cNvPicPr>
            <a:picLocks noChangeAspect="1"/>
          </p:cNvPicPr>
          <p:nvPr/>
        </p:nvPicPr>
        <p:blipFill>
          <a:blip r:embed="rId2"/>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3"/>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0" name="Picture 20"/>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7"/>
          <a:srcRect r="203" b="203"/>
          <a:stretch>
            <a:fillRect/>
          </a:stretch>
        </p:blipFill>
        <p:spPr>
          <a:xfrm>
            <a:off x="10462388" y="459002"/>
            <a:ext cx="2366552" cy="1622299"/>
          </a:xfrm>
          <a:prstGeom prst="rect">
            <a:avLst/>
          </a:prstGeom>
        </p:spPr>
      </p:pic>
      <p:sp>
        <p:nvSpPr>
          <p:cNvPr id="26" name="TextBox 26"/>
          <p:cNvSpPr txBox="1"/>
          <p:nvPr/>
        </p:nvSpPr>
        <p:spPr>
          <a:xfrm>
            <a:off x="1897056" y="1272857"/>
            <a:ext cx="8730968" cy="81041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Thức ăn di chuyển trong ống tiêu hóa và được biến đổi thành chất dinh dưỡng và chất thải.</a:t>
            </a:r>
          </a:p>
        </p:txBody>
      </p:sp>
      <p:pic>
        <p:nvPicPr>
          <p:cNvPr id="29" name="Picture 29"/>
          <p:cNvPicPr>
            <a:picLocks noChangeAspect="1"/>
          </p:cNvPicPr>
          <p:nvPr/>
        </p:nvPicPr>
        <p:blipFill>
          <a:blip r:embed="rId8"/>
          <a:srcRect l="1942"/>
          <a:stretch>
            <a:fillRect/>
          </a:stretch>
        </p:blipFill>
        <p:spPr>
          <a:xfrm>
            <a:off x="644356" y="2087652"/>
            <a:ext cx="10464699" cy="3558273"/>
          </a:xfrm>
          <a:prstGeom prst="rect">
            <a:avLst/>
          </a:prstGeom>
        </p:spPr>
      </p:pic>
      <p:sp>
        <p:nvSpPr>
          <p:cNvPr id="30" name="TextBox 30"/>
          <p:cNvSpPr txBox="1"/>
          <p:nvPr/>
        </p:nvSpPr>
        <p:spPr>
          <a:xfrm>
            <a:off x="2436880" y="5939768"/>
            <a:ext cx="6820933" cy="704745"/>
          </a:xfrm>
          <a:prstGeom prst="rect">
            <a:avLst/>
          </a:prstGeom>
        </p:spPr>
        <p:txBody>
          <a:bodyPr lIns="0" tIns="0" rIns="0" bIns="0" rtlCol="0" anchor="t">
            <a:spAutoFit/>
          </a:bodyPr>
          <a:lstStyle/>
          <a:p>
            <a:pPr algn="ctr">
              <a:lnSpc>
                <a:spcPct val="120000"/>
              </a:lnSpc>
            </a:pPr>
            <a:r>
              <a:rPr lang="en-US" sz="2000" b="1" spc="34" dirty="0" err="1">
                <a:solidFill>
                  <a:srgbClr val="000000"/>
                </a:solidFill>
                <a:latin typeface="Arial" pitchFamily="34" charset="0"/>
              </a:rPr>
              <a:t>Hình</a:t>
            </a:r>
            <a:r>
              <a:rPr lang="en-US" sz="2000" b="1" spc="34" dirty="0">
                <a:solidFill>
                  <a:srgbClr val="000000"/>
                </a:solidFill>
                <a:latin typeface="Arial" pitchFamily="34" charset="0"/>
              </a:rPr>
              <a:t> 26.3. </a:t>
            </a:r>
            <a:r>
              <a:rPr lang="en-US" sz="2000" spc="34" dirty="0" err="1">
                <a:solidFill>
                  <a:srgbClr val="000000"/>
                </a:solidFill>
                <a:latin typeface="Arial" pitchFamily="34" charset="0"/>
              </a:rPr>
              <a:t>Sơ</a:t>
            </a:r>
            <a:r>
              <a:rPr lang="en-US" sz="2000" spc="34" dirty="0">
                <a:solidFill>
                  <a:srgbClr val="000000"/>
                </a:solidFill>
                <a:latin typeface="Arial" pitchFamily="34" charset="0"/>
              </a:rPr>
              <a:t> </a:t>
            </a:r>
            <a:r>
              <a:rPr lang="en-US" sz="2000" spc="34" dirty="0" err="1">
                <a:solidFill>
                  <a:srgbClr val="000000"/>
                </a:solidFill>
                <a:latin typeface="Arial" pitchFamily="34" charset="0"/>
              </a:rPr>
              <a:t>đồ</a:t>
            </a:r>
            <a:r>
              <a:rPr lang="en-US" sz="2000" spc="34" dirty="0">
                <a:solidFill>
                  <a:srgbClr val="000000"/>
                </a:solidFill>
                <a:latin typeface="Arial" pitchFamily="34" charset="0"/>
              </a:rPr>
              <a:t> con </a:t>
            </a:r>
            <a:r>
              <a:rPr lang="en-US" sz="2000" spc="34" dirty="0" err="1">
                <a:solidFill>
                  <a:srgbClr val="000000"/>
                </a:solidFill>
                <a:latin typeface="Arial" pitchFamily="34" charset="0"/>
              </a:rPr>
              <a:t>đường</a:t>
            </a:r>
            <a:r>
              <a:rPr lang="en-US" sz="2000" spc="34" dirty="0">
                <a:solidFill>
                  <a:srgbClr val="000000"/>
                </a:solidFill>
                <a:latin typeface="Arial" pitchFamily="34" charset="0"/>
              </a:rPr>
              <a:t> </a:t>
            </a:r>
            <a:r>
              <a:rPr lang="en-US" sz="2000" spc="34" dirty="0" err="1">
                <a:solidFill>
                  <a:srgbClr val="000000"/>
                </a:solidFill>
                <a:latin typeface="Arial" pitchFamily="34" charset="0"/>
              </a:rPr>
              <a:t>thu</a:t>
            </a:r>
            <a:r>
              <a:rPr lang="en-US" sz="2000" spc="34" dirty="0">
                <a:solidFill>
                  <a:srgbClr val="000000"/>
                </a:solidFill>
                <a:latin typeface="Arial" pitchFamily="34" charset="0"/>
              </a:rPr>
              <a:t> </a:t>
            </a:r>
            <a:r>
              <a:rPr lang="en-US" sz="2000" spc="34" dirty="0" err="1">
                <a:solidFill>
                  <a:srgbClr val="000000"/>
                </a:solidFill>
                <a:latin typeface="Arial" pitchFamily="34" charset="0"/>
              </a:rPr>
              <a:t>nhận</a:t>
            </a:r>
            <a:r>
              <a:rPr lang="en-US" sz="2000" spc="34" dirty="0">
                <a:solidFill>
                  <a:srgbClr val="000000"/>
                </a:solidFill>
                <a:latin typeface="Arial" pitchFamily="34" charset="0"/>
              </a:rPr>
              <a:t>, </a:t>
            </a:r>
            <a:r>
              <a:rPr lang="en-US" sz="2000" spc="34" dirty="0" err="1">
                <a:solidFill>
                  <a:srgbClr val="000000"/>
                </a:solidFill>
                <a:latin typeface="Arial" pitchFamily="34" charset="0"/>
              </a:rPr>
              <a:t>tiêu</a:t>
            </a:r>
            <a:r>
              <a:rPr lang="en-US" sz="2000" spc="34" dirty="0">
                <a:solidFill>
                  <a:srgbClr val="000000"/>
                </a:solidFill>
                <a:latin typeface="Arial" pitchFamily="34" charset="0"/>
              </a:rPr>
              <a:t> </a:t>
            </a:r>
            <a:r>
              <a:rPr lang="en-US" sz="2000" spc="34" dirty="0" err="1">
                <a:solidFill>
                  <a:srgbClr val="000000"/>
                </a:solidFill>
                <a:latin typeface="Arial" pitchFamily="34" charset="0"/>
              </a:rPr>
              <a:t>hóa</a:t>
            </a:r>
            <a:r>
              <a:rPr lang="en-US" sz="2000" spc="34" dirty="0">
                <a:solidFill>
                  <a:srgbClr val="000000"/>
                </a:solidFill>
                <a:latin typeface="Arial" pitchFamily="34" charset="0"/>
              </a:rPr>
              <a:t> </a:t>
            </a:r>
            <a:r>
              <a:rPr lang="en-US" sz="2000" spc="34" dirty="0" err="1">
                <a:solidFill>
                  <a:srgbClr val="000000"/>
                </a:solidFill>
                <a:latin typeface="Arial" pitchFamily="34" charset="0"/>
              </a:rPr>
              <a:t>thức</a:t>
            </a:r>
            <a:r>
              <a:rPr lang="en-US" sz="2000" spc="34" dirty="0">
                <a:solidFill>
                  <a:srgbClr val="000000"/>
                </a:solidFill>
                <a:latin typeface="Arial" pitchFamily="34" charset="0"/>
              </a:rPr>
              <a:t> </a:t>
            </a:r>
            <a:r>
              <a:rPr lang="en-US" sz="2000" spc="34" dirty="0" err="1">
                <a:solidFill>
                  <a:srgbClr val="000000"/>
                </a:solidFill>
                <a:latin typeface="Arial" pitchFamily="34" charset="0"/>
              </a:rPr>
              <a:t>ăn</a:t>
            </a:r>
            <a:r>
              <a:rPr lang="en-US" sz="2000" spc="34" dirty="0">
                <a:solidFill>
                  <a:srgbClr val="000000"/>
                </a:solidFill>
                <a:latin typeface="Arial" pitchFamily="34" charset="0"/>
              </a:rPr>
              <a:t>, </a:t>
            </a:r>
            <a:r>
              <a:rPr lang="en-US" sz="2000" spc="34" dirty="0" err="1">
                <a:solidFill>
                  <a:srgbClr val="000000"/>
                </a:solidFill>
                <a:latin typeface="Arial" pitchFamily="34" charset="0"/>
              </a:rPr>
              <a:t>hấp</a:t>
            </a:r>
            <a:r>
              <a:rPr lang="en-US" sz="2000" spc="34" dirty="0">
                <a:solidFill>
                  <a:srgbClr val="000000"/>
                </a:solidFill>
                <a:latin typeface="Arial" pitchFamily="34" charset="0"/>
              </a:rPr>
              <a:t> </a:t>
            </a:r>
            <a:r>
              <a:rPr lang="en-US" sz="2000" spc="34" dirty="0" err="1">
                <a:solidFill>
                  <a:srgbClr val="000000"/>
                </a:solidFill>
                <a:latin typeface="Arial" pitchFamily="34" charset="0"/>
              </a:rPr>
              <a:t>thu</a:t>
            </a:r>
            <a:r>
              <a:rPr lang="en-US" sz="2000" spc="34" dirty="0">
                <a:solidFill>
                  <a:srgbClr val="000000"/>
                </a:solidFill>
                <a:latin typeface="Arial" pitchFamily="34" charset="0"/>
              </a:rPr>
              <a:t> </a:t>
            </a:r>
            <a:r>
              <a:rPr lang="en-US" sz="2000" spc="34" dirty="0" err="1">
                <a:solidFill>
                  <a:srgbClr val="000000"/>
                </a:solidFill>
                <a:latin typeface="Arial" pitchFamily="34" charset="0"/>
              </a:rPr>
              <a:t>chất</a:t>
            </a:r>
            <a:r>
              <a:rPr lang="en-US" sz="2000" spc="34" dirty="0">
                <a:solidFill>
                  <a:srgbClr val="000000"/>
                </a:solidFill>
                <a:latin typeface="Arial" pitchFamily="34" charset="0"/>
              </a:rPr>
              <a:t> </a:t>
            </a:r>
            <a:r>
              <a:rPr lang="en-US" sz="2000" spc="34" dirty="0" err="1">
                <a:solidFill>
                  <a:srgbClr val="000000"/>
                </a:solidFill>
                <a:latin typeface="Arial" pitchFamily="34" charset="0"/>
              </a:rPr>
              <a:t>dinh</a:t>
            </a:r>
            <a:r>
              <a:rPr lang="en-US" sz="2000" spc="34" dirty="0">
                <a:solidFill>
                  <a:srgbClr val="000000"/>
                </a:solidFill>
                <a:latin typeface="Arial" pitchFamily="34" charset="0"/>
              </a:rPr>
              <a:t> </a:t>
            </a:r>
            <a:r>
              <a:rPr lang="en-US" sz="2000" spc="34" dirty="0" err="1">
                <a:solidFill>
                  <a:srgbClr val="000000"/>
                </a:solidFill>
                <a:latin typeface="Arial" pitchFamily="34" charset="0"/>
              </a:rPr>
              <a:t>dưỡng</a:t>
            </a:r>
            <a:r>
              <a:rPr lang="en-US" sz="2000" spc="34" dirty="0">
                <a:solidFill>
                  <a:srgbClr val="000000"/>
                </a:solidFill>
                <a:latin typeface="Arial" pitchFamily="34" charset="0"/>
              </a:rPr>
              <a:t> </a:t>
            </a:r>
            <a:r>
              <a:rPr lang="en-US" sz="2000" spc="34" dirty="0" err="1">
                <a:solidFill>
                  <a:srgbClr val="000000"/>
                </a:solidFill>
                <a:latin typeface="Arial" pitchFamily="34" charset="0"/>
              </a:rPr>
              <a:t>và</a:t>
            </a:r>
            <a:r>
              <a:rPr lang="en-US" sz="2000" spc="34" dirty="0">
                <a:solidFill>
                  <a:srgbClr val="000000"/>
                </a:solidFill>
                <a:latin typeface="Arial" pitchFamily="34" charset="0"/>
              </a:rPr>
              <a:t> </a:t>
            </a:r>
            <a:r>
              <a:rPr lang="en-US" sz="2000" spc="34" dirty="0" err="1">
                <a:solidFill>
                  <a:srgbClr val="000000"/>
                </a:solidFill>
                <a:latin typeface="Arial" pitchFamily="34" charset="0"/>
              </a:rPr>
              <a:t>thải</a:t>
            </a:r>
            <a:r>
              <a:rPr lang="en-US" sz="2000" spc="34" dirty="0">
                <a:solidFill>
                  <a:srgbClr val="000000"/>
                </a:solidFill>
                <a:latin typeface="Arial" pitchFamily="34" charset="0"/>
              </a:rPr>
              <a:t> </a:t>
            </a:r>
            <a:r>
              <a:rPr lang="en-US" sz="2000" spc="34" dirty="0" err="1">
                <a:solidFill>
                  <a:srgbClr val="000000"/>
                </a:solidFill>
                <a:latin typeface="Arial" pitchFamily="34" charset="0"/>
              </a:rPr>
              <a:t>bã</a:t>
            </a:r>
            <a:endParaRPr lang="en-US" sz="2000" spc="34" dirty="0">
              <a:solidFill>
                <a:srgbClr val="000000"/>
              </a:solidFill>
              <a:latin typeface="Arial" pitchFamily="34" charset="0"/>
            </a:endParaRPr>
          </a:p>
        </p:txBody>
      </p:sp>
      <p:sp>
        <p:nvSpPr>
          <p:cNvPr id="31" name="TextBox 63"/>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2" name="TextBox 64"/>
          <p:cNvSpPr txBox="1"/>
          <p:nvPr/>
        </p:nvSpPr>
        <p:spPr>
          <a:xfrm>
            <a:off x="2181022" y="140361"/>
            <a:ext cx="10442301" cy="849463"/>
          </a:xfrm>
          <a:prstGeom prst="rect">
            <a:avLst/>
          </a:prstGeom>
        </p:spPr>
        <p:txBody>
          <a:bodyPr lIns="0" tIns="0" rIns="0" bIns="0" rtlCol="0" anchor="t">
            <a:spAutoFit/>
          </a:bodyPr>
          <a:lstStyle/>
          <a:p>
            <a:pPr>
              <a:lnSpc>
                <a:spcPct val="120000"/>
              </a:lnSpc>
            </a:pPr>
            <a:r>
              <a:rPr lang="en-US" sz="2300" b="1" spc="17">
                <a:solidFill>
                  <a:srgbClr val="051736"/>
                </a:solidFill>
                <a:latin typeface="Arial" pitchFamily="34" charset="0"/>
              </a:rPr>
              <a:t>CON ĐƯỜNG THU NHẬN, TIÊU HÓA THỨC ĂN,</a:t>
            </a:r>
          </a:p>
          <a:p>
            <a:pPr>
              <a:lnSpc>
                <a:spcPct val="120000"/>
              </a:lnSpc>
            </a:pPr>
            <a:r>
              <a:rPr lang="en-US" sz="2300" b="1" spc="17">
                <a:solidFill>
                  <a:srgbClr val="051736"/>
                </a:solidFill>
                <a:latin typeface="Arial" pitchFamily="34" charset="0"/>
              </a:rPr>
              <a:t>HẤP THỤ CHẤT DINH DƯỠNG VÀ THẢI BÃ</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1000"/>
                                        <p:tgtEl>
                                          <p:spTgt spid="30"/>
                                        </p:tgtEl>
                                      </p:cBhvr>
                                    </p:animEffect>
                                    <p:anim calcmode="lin" valueType="num">
                                      <p:cBhvr>
                                        <p:cTn id="20" dur="1000" fill="hold"/>
                                        <p:tgtEl>
                                          <p:spTgt spid="30"/>
                                        </p:tgtEl>
                                        <p:attrNameLst>
                                          <p:attrName>ppt_x</p:attrName>
                                        </p:attrNameLst>
                                      </p:cBhvr>
                                      <p:tavLst>
                                        <p:tav tm="0">
                                          <p:val>
                                            <p:strVal val="#ppt_x"/>
                                          </p:val>
                                        </p:tav>
                                        <p:tav tm="100000">
                                          <p:val>
                                            <p:strVal val="#ppt_x"/>
                                          </p:val>
                                        </p:tav>
                                      </p:tavLst>
                                    </p:anim>
                                    <p:anim calcmode="lin" valueType="num">
                                      <p:cBhvr>
                                        <p:cTn id="2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12" name="Picture 12"/>
          <p:cNvPicPr>
            <a:picLocks noChangeAspect="1"/>
          </p:cNvPicPr>
          <p:nvPr/>
        </p:nvPicPr>
        <p:blipFill>
          <a:blip r:embed="rId2"/>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3"/>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0" name="Picture 20"/>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7"/>
          <a:srcRect r="203" b="203"/>
          <a:stretch>
            <a:fillRect/>
          </a:stretch>
        </p:blipFill>
        <p:spPr>
          <a:xfrm>
            <a:off x="10462388" y="459002"/>
            <a:ext cx="2366552" cy="1622299"/>
          </a:xfrm>
          <a:prstGeom prst="rect">
            <a:avLst/>
          </a:prstGeom>
        </p:spPr>
      </p:pic>
      <p:sp>
        <p:nvSpPr>
          <p:cNvPr id="26" name="TextBox 26"/>
          <p:cNvSpPr txBox="1"/>
          <p:nvPr/>
        </p:nvSpPr>
        <p:spPr>
          <a:xfrm>
            <a:off x="1897056" y="1272857"/>
            <a:ext cx="8730968" cy="81041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Chất dinh dưỡng được hấp thụ vào máu, chất thải được đẩy ra khỏi cơ thể qua hậu môn.</a:t>
            </a:r>
          </a:p>
        </p:txBody>
      </p:sp>
      <p:pic>
        <p:nvPicPr>
          <p:cNvPr id="29" name="Picture 29"/>
          <p:cNvPicPr>
            <a:picLocks noChangeAspect="1"/>
          </p:cNvPicPr>
          <p:nvPr/>
        </p:nvPicPr>
        <p:blipFill>
          <a:blip r:embed="rId8"/>
          <a:srcRect l="1942"/>
          <a:stretch>
            <a:fillRect/>
          </a:stretch>
        </p:blipFill>
        <p:spPr>
          <a:xfrm>
            <a:off x="644356" y="2087652"/>
            <a:ext cx="10464699" cy="3558273"/>
          </a:xfrm>
          <a:prstGeom prst="rect">
            <a:avLst/>
          </a:prstGeom>
        </p:spPr>
      </p:pic>
      <p:sp>
        <p:nvSpPr>
          <p:cNvPr id="30" name="TextBox 30"/>
          <p:cNvSpPr txBox="1"/>
          <p:nvPr/>
        </p:nvSpPr>
        <p:spPr>
          <a:xfrm>
            <a:off x="2436880" y="5939768"/>
            <a:ext cx="6820933" cy="704745"/>
          </a:xfrm>
          <a:prstGeom prst="rect">
            <a:avLst/>
          </a:prstGeom>
        </p:spPr>
        <p:txBody>
          <a:bodyPr lIns="0" tIns="0" rIns="0" bIns="0" rtlCol="0" anchor="t">
            <a:spAutoFit/>
          </a:bodyPr>
          <a:lstStyle/>
          <a:p>
            <a:pPr algn="ctr">
              <a:lnSpc>
                <a:spcPct val="120000"/>
              </a:lnSpc>
            </a:pPr>
            <a:r>
              <a:rPr lang="en-US" sz="2000" b="1" spc="34" dirty="0" err="1">
                <a:solidFill>
                  <a:srgbClr val="000000"/>
                </a:solidFill>
                <a:latin typeface="Arial" pitchFamily="34" charset="0"/>
              </a:rPr>
              <a:t>Hình</a:t>
            </a:r>
            <a:r>
              <a:rPr lang="en-US" sz="2000" b="1" spc="34" dirty="0">
                <a:solidFill>
                  <a:srgbClr val="000000"/>
                </a:solidFill>
                <a:latin typeface="Arial" pitchFamily="34" charset="0"/>
              </a:rPr>
              <a:t> 26.3. </a:t>
            </a:r>
            <a:r>
              <a:rPr lang="en-US" sz="2000" spc="34" dirty="0" err="1">
                <a:solidFill>
                  <a:srgbClr val="000000"/>
                </a:solidFill>
                <a:latin typeface="Arial" pitchFamily="34" charset="0"/>
              </a:rPr>
              <a:t>Sơ</a:t>
            </a:r>
            <a:r>
              <a:rPr lang="en-US" sz="2000" spc="34" dirty="0">
                <a:solidFill>
                  <a:srgbClr val="000000"/>
                </a:solidFill>
                <a:latin typeface="Arial" pitchFamily="34" charset="0"/>
              </a:rPr>
              <a:t> </a:t>
            </a:r>
            <a:r>
              <a:rPr lang="en-US" sz="2000" spc="34" dirty="0" err="1">
                <a:solidFill>
                  <a:srgbClr val="000000"/>
                </a:solidFill>
                <a:latin typeface="Arial" pitchFamily="34" charset="0"/>
              </a:rPr>
              <a:t>đồ</a:t>
            </a:r>
            <a:r>
              <a:rPr lang="en-US" sz="2000" spc="34" dirty="0">
                <a:solidFill>
                  <a:srgbClr val="000000"/>
                </a:solidFill>
                <a:latin typeface="Arial" pitchFamily="34" charset="0"/>
              </a:rPr>
              <a:t> con </a:t>
            </a:r>
            <a:r>
              <a:rPr lang="en-US" sz="2000" spc="34" dirty="0" err="1">
                <a:solidFill>
                  <a:srgbClr val="000000"/>
                </a:solidFill>
                <a:latin typeface="Arial" pitchFamily="34" charset="0"/>
              </a:rPr>
              <a:t>đường</a:t>
            </a:r>
            <a:r>
              <a:rPr lang="en-US" sz="2000" spc="34" dirty="0">
                <a:solidFill>
                  <a:srgbClr val="000000"/>
                </a:solidFill>
                <a:latin typeface="Arial" pitchFamily="34" charset="0"/>
              </a:rPr>
              <a:t> </a:t>
            </a:r>
            <a:r>
              <a:rPr lang="en-US" sz="2000" spc="34" dirty="0" err="1">
                <a:solidFill>
                  <a:srgbClr val="000000"/>
                </a:solidFill>
                <a:latin typeface="Arial" pitchFamily="34" charset="0"/>
              </a:rPr>
              <a:t>thu</a:t>
            </a:r>
            <a:r>
              <a:rPr lang="en-US" sz="2000" spc="34" dirty="0">
                <a:solidFill>
                  <a:srgbClr val="000000"/>
                </a:solidFill>
                <a:latin typeface="Arial" pitchFamily="34" charset="0"/>
              </a:rPr>
              <a:t> </a:t>
            </a:r>
            <a:r>
              <a:rPr lang="en-US" sz="2000" spc="34" dirty="0" err="1">
                <a:solidFill>
                  <a:srgbClr val="000000"/>
                </a:solidFill>
                <a:latin typeface="Arial" pitchFamily="34" charset="0"/>
              </a:rPr>
              <a:t>nhận</a:t>
            </a:r>
            <a:r>
              <a:rPr lang="en-US" sz="2000" spc="34" dirty="0">
                <a:solidFill>
                  <a:srgbClr val="000000"/>
                </a:solidFill>
                <a:latin typeface="Arial" pitchFamily="34" charset="0"/>
              </a:rPr>
              <a:t>, </a:t>
            </a:r>
            <a:r>
              <a:rPr lang="en-US" sz="2000" spc="34" dirty="0" err="1">
                <a:solidFill>
                  <a:srgbClr val="000000"/>
                </a:solidFill>
                <a:latin typeface="Arial" pitchFamily="34" charset="0"/>
              </a:rPr>
              <a:t>tiêu</a:t>
            </a:r>
            <a:r>
              <a:rPr lang="en-US" sz="2000" spc="34" dirty="0">
                <a:solidFill>
                  <a:srgbClr val="000000"/>
                </a:solidFill>
                <a:latin typeface="Arial" pitchFamily="34" charset="0"/>
              </a:rPr>
              <a:t> </a:t>
            </a:r>
            <a:r>
              <a:rPr lang="en-US" sz="2000" spc="34" dirty="0" err="1">
                <a:solidFill>
                  <a:srgbClr val="000000"/>
                </a:solidFill>
                <a:latin typeface="Arial" pitchFamily="34" charset="0"/>
              </a:rPr>
              <a:t>hóa</a:t>
            </a:r>
            <a:r>
              <a:rPr lang="en-US" sz="2000" spc="34" dirty="0">
                <a:solidFill>
                  <a:srgbClr val="000000"/>
                </a:solidFill>
                <a:latin typeface="Arial" pitchFamily="34" charset="0"/>
              </a:rPr>
              <a:t> </a:t>
            </a:r>
            <a:r>
              <a:rPr lang="en-US" sz="2000" spc="34" dirty="0" err="1">
                <a:solidFill>
                  <a:srgbClr val="000000"/>
                </a:solidFill>
                <a:latin typeface="Arial" pitchFamily="34" charset="0"/>
              </a:rPr>
              <a:t>thức</a:t>
            </a:r>
            <a:r>
              <a:rPr lang="en-US" sz="2000" spc="34" dirty="0">
                <a:solidFill>
                  <a:srgbClr val="000000"/>
                </a:solidFill>
                <a:latin typeface="Arial" pitchFamily="34" charset="0"/>
              </a:rPr>
              <a:t> </a:t>
            </a:r>
            <a:r>
              <a:rPr lang="en-US" sz="2000" spc="34" dirty="0" err="1">
                <a:solidFill>
                  <a:srgbClr val="000000"/>
                </a:solidFill>
                <a:latin typeface="Arial" pitchFamily="34" charset="0"/>
              </a:rPr>
              <a:t>ăn</a:t>
            </a:r>
            <a:r>
              <a:rPr lang="en-US" sz="2000" spc="34" dirty="0">
                <a:solidFill>
                  <a:srgbClr val="000000"/>
                </a:solidFill>
                <a:latin typeface="Arial" pitchFamily="34" charset="0"/>
              </a:rPr>
              <a:t>, </a:t>
            </a:r>
            <a:r>
              <a:rPr lang="en-US" sz="2000" spc="34" dirty="0" err="1">
                <a:solidFill>
                  <a:srgbClr val="000000"/>
                </a:solidFill>
                <a:latin typeface="Arial" pitchFamily="34" charset="0"/>
              </a:rPr>
              <a:t>hấp</a:t>
            </a:r>
            <a:r>
              <a:rPr lang="en-US" sz="2000" spc="34" dirty="0">
                <a:solidFill>
                  <a:srgbClr val="000000"/>
                </a:solidFill>
                <a:latin typeface="Arial" pitchFamily="34" charset="0"/>
              </a:rPr>
              <a:t> </a:t>
            </a:r>
            <a:r>
              <a:rPr lang="en-US" sz="2000" spc="34" dirty="0" err="1">
                <a:solidFill>
                  <a:srgbClr val="000000"/>
                </a:solidFill>
                <a:latin typeface="Arial" pitchFamily="34" charset="0"/>
              </a:rPr>
              <a:t>thu</a:t>
            </a:r>
            <a:r>
              <a:rPr lang="en-US" sz="2000" spc="34" dirty="0">
                <a:solidFill>
                  <a:srgbClr val="000000"/>
                </a:solidFill>
                <a:latin typeface="Arial" pitchFamily="34" charset="0"/>
              </a:rPr>
              <a:t> </a:t>
            </a:r>
            <a:r>
              <a:rPr lang="en-US" sz="2000" spc="34" dirty="0" err="1">
                <a:solidFill>
                  <a:srgbClr val="000000"/>
                </a:solidFill>
                <a:latin typeface="Arial" pitchFamily="34" charset="0"/>
              </a:rPr>
              <a:t>chất</a:t>
            </a:r>
            <a:r>
              <a:rPr lang="en-US" sz="2000" spc="34" dirty="0">
                <a:solidFill>
                  <a:srgbClr val="000000"/>
                </a:solidFill>
                <a:latin typeface="Arial" pitchFamily="34" charset="0"/>
              </a:rPr>
              <a:t> </a:t>
            </a:r>
            <a:r>
              <a:rPr lang="en-US" sz="2000" spc="34" dirty="0" err="1">
                <a:solidFill>
                  <a:srgbClr val="000000"/>
                </a:solidFill>
                <a:latin typeface="Arial" pitchFamily="34" charset="0"/>
              </a:rPr>
              <a:t>dinh</a:t>
            </a:r>
            <a:r>
              <a:rPr lang="en-US" sz="2000" spc="34" dirty="0">
                <a:solidFill>
                  <a:srgbClr val="000000"/>
                </a:solidFill>
                <a:latin typeface="Arial" pitchFamily="34" charset="0"/>
              </a:rPr>
              <a:t> </a:t>
            </a:r>
            <a:r>
              <a:rPr lang="en-US" sz="2000" spc="34" dirty="0" err="1">
                <a:solidFill>
                  <a:srgbClr val="000000"/>
                </a:solidFill>
                <a:latin typeface="Arial" pitchFamily="34" charset="0"/>
              </a:rPr>
              <a:t>dưỡng</a:t>
            </a:r>
            <a:r>
              <a:rPr lang="en-US" sz="2000" spc="34" dirty="0">
                <a:solidFill>
                  <a:srgbClr val="000000"/>
                </a:solidFill>
                <a:latin typeface="Arial" pitchFamily="34" charset="0"/>
              </a:rPr>
              <a:t> </a:t>
            </a:r>
            <a:r>
              <a:rPr lang="en-US" sz="2000" spc="34" dirty="0" err="1">
                <a:solidFill>
                  <a:srgbClr val="000000"/>
                </a:solidFill>
                <a:latin typeface="Arial" pitchFamily="34" charset="0"/>
              </a:rPr>
              <a:t>và</a:t>
            </a:r>
            <a:r>
              <a:rPr lang="en-US" sz="2000" spc="34" dirty="0">
                <a:solidFill>
                  <a:srgbClr val="000000"/>
                </a:solidFill>
                <a:latin typeface="Arial" pitchFamily="34" charset="0"/>
              </a:rPr>
              <a:t> </a:t>
            </a:r>
            <a:r>
              <a:rPr lang="en-US" sz="2000" spc="34" dirty="0" err="1">
                <a:solidFill>
                  <a:srgbClr val="000000"/>
                </a:solidFill>
                <a:latin typeface="Arial" pitchFamily="34" charset="0"/>
              </a:rPr>
              <a:t>thải</a:t>
            </a:r>
            <a:r>
              <a:rPr lang="en-US" sz="2000" spc="34" dirty="0">
                <a:solidFill>
                  <a:srgbClr val="000000"/>
                </a:solidFill>
                <a:latin typeface="Arial" pitchFamily="34" charset="0"/>
              </a:rPr>
              <a:t> </a:t>
            </a:r>
            <a:r>
              <a:rPr lang="en-US" sz="2000" spc="34" dirty="0" err="1">
                <a:solidFill>
                  <a:srgbClr val="000000"/>
                </a:solidFill>
                <a:latin typeface="Arial" pitchFamily="34" charset="0"/>
              </a:rPr>
              <a:t>bã</a:t>
            </a:r>
            <a:endParaRPr lang="en-US" sz="2000" spc="34" dirty="0">
              <a:solidFill>
                <a:srgbClr val="000000"/>
              </a:solidFill>
              <a:latin typeface="Arial" pitchFamily="34" charset="0"/>
            </a:endParaRPr>
          </a:p>
        </p:txBody>
      </p:sp>
      <p:sp>
        <p:nvSpPr>
          <p:cNvPr id="31" name="TextBox 63"/>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2" name="TextBox 64"/>
          <p:cNvSpPr txBox="1"/>
          <p:nvPr/>
        </p:nvSpPr>
        <p:spPr>
          <a:xfrm>
            <a:off x="2181022" y="140361"/>
            <a:ext cx="10442301" cy="849463"/>
          </a:xfrm>
          <a:prstGeom prst="rect">
            <a:avLst/>
          </a:prstGeom>
        </p:spPr>
        <p:txBody>
          <a:bodyPr lIns="0" tIns="0" rIns="0" bIns="0" rtlCol="0" anchor="t">
            <a:spAutoFit/>
          </a:bodyPr>
          <a:lstStyle/>
          <a:p>
            <a:pPr>
              <a:lnSpc>
                <a:spcPct val="120000"/>
              </a:lnSpc>
            </a:pPr>
            <a:r>
              <a:rPr lang="en-US" sz="2300" b="1" spc="17">
                <a:solidFill>
                  <a:srgbClr val="051736"/>
                </a:solidFill>
                <a:latin typeface="Arial" pitchFamily="34" charset="0"/>
              </a:rPr>
              <a:t>CON ĐƯỜNG THU NHẬN, TIÊU HÓA THỨC ĂN,</a:t>
            </a:r>
          </a:p>
          <a:p>
            <a:pPr>
              <a:lnSpc>
                <a:spcPct val="120000"/>
              </a:lnSpc>
            </a:pPr>
            <a:r>
              <a:rPr lang="en-US" sz="2300" b="1" spc="17">
                <a:solidFill>
                  <a:srgbClr val="051736"/>
                </a:solidFill>
                <a:latin typeface="Arial" pitchFamily="34" charset="0"/>
              </a:rPr>
              <a:t>HẤP THỤ CHẤT DINH DƯỠNG VÀ THẢI BÃ</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5"/>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6"/>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7"/>
          <a:srcRect l="9438" r="9438"/>
          <a:stretch>
            <a:fillRect/>
          </a:stretch>
        </p:blipFill>
        <p:spPr>
          <a:xfrm>
            <a:off x="1302818" y="2359624"/>
            <a:ext cx="4974278" cy="4086355"/>
          </a:xfrm>
          <a:prstGeom prst="rect">
            <a:avLst/>
          </a:prstGeom>
        </p:spPr>
      </p:pic>
      <p:pic>
        <p:nvPicPr>
          <p:cNvPr id="21" name="Picture 21"/>
          <p:cNvPicPr>
            <a:picLocks noChangeAspect="1"/>
          </p:cNvPicPr>
          <p:nvPr/>
        </p:nvPicPr>
        <p:blipFill>
          <a:blip r:embed="rId8"/>
          <a:srcRect l="12816" r="12816"/>
          <a:stretch>
            <a:fillRect/>
          </a:stretch>
        </p:blipFill>
        <p:spPr>
          <a:xfrm>
            <a:off x="6577440" y="2359624"/>
            <a:ext cx="4559977" cy="4086355"/>
          </a:xfrm>
          <a:prstGeom prst="rect">
            <a:avLst/>
          </a:prstGeom>
        </p:spPr>
      </p:pic>
      <p:pic>
        <p:nvPicPr>
          <p:cNvPr id="22" name="Picture 22"/>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3" name="Picture 23"/>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6" name="Picture 26"/>
          <p:cNvPicPr>
            <a:picLocks noChangeAspect="1"/>
          </p:cNvPicPr>
          <p:nvPr/>
        </p:nvPicPr>
        <p:blipFill>
          <a:blip r:embed="rId11"/>
          <a:srcRect r="720" b="720"/>
          <a:stretch>
            <a:fillRect/>
          </a:stretch>
        </p:blipFill>
        <p:spPr>
          <a:xfrm>
            <a:off x="-1819" y="25587"/>
            <a:ext cx="1304637" cy="2811053"/>
          </a:xfrm>
          <a:prstGeom prst="rect">
            <a:avLst/>
          </a:prstGeom>
        </p:spPr>
      </p:pic>
      <p:pic>
        <p:nvPicPr>
          <p:cNvPr id="27" name="Picture 27"/>
          <p:cNvPicPr>
            <a:picLocks noChangeAspect="1"/>
          </p:cNvPicPr>
          <p:nvPr/>
        </p:nvPicPr>
        <p:blipFill>
          <a:blip r:embed="rId12"/>
          <a:srcRect r="629" b="629"/>
          <a:stretch>
            <a:fillRect/>
          </a:stretch>
        </p:blipFill>
        <p:spPr>
          <a:xfrm>
            <a:off x="10833605" y="182404"/>
            <a:ext cx="1274297" cy="2073169"/>
          </a:xfrm>
          <a:prstGeom prst="rect">
            <a:avLst/>
          </a:prstGeom>
        </p:spPr>
      </p:pic>
      <p:sp>
        <p:nvSpPr>
          <p:cNvPr id="28" name="TextBox 28"/>
          <p:cNvSpPr txBox="1"/>
          <p:nvPr/>
        </p:nvSpPr>
        <p:spPr>
          <a:xfrm>
            <a:off x="3034201" y="299836"/>
            <a:ext cx="2225044" cy="403765"/>
          </a:xfrm>
          <a:prstGeom prst="rect">
            <a:avLst/>
          </a:prstGeom>
        </p:spPr>
        <p:txBody>
          <a:bodyPr lIns="0" tIns="0" rIns="0" bIns="0" rtlCol="0" anchor="t">
            <a:spAutoFit/>
          </a:bodyPr>
          <a:lstStyle/>
          <a:p>
            <a:pPr algn="just">
              <a:lnSpc>
                <a:spcPts val="3499"/>
              </a:lnSpc>
            </a:pPr>
            <a:r>
              <a:rPr lang="en-US" sz="2300" b="1" spc="34">
                <a:solidFill>
                  <a:srgbClr val="920F1D"/>
                </a:solidFill>
                <a:latin typeface="Arial" pitchFamily="34" charset="0"/>
              </a:rPr>
              <a:t>Em có biết</a:t>
            </a:r>
          </a:p>
        </p:txBody>
      </p:sp>
      <p:sp>
        <p:nvSpPr>
          <p:cNvPr id="29" name="TextBox 29"/>
          <p:cNvSpPr txBox="1"/>
          <p:nvPr/>
        </p:nvSpPr>
        <p:spPr>
          <a:xfrm>
            <a:off x="3034201" y="772623"/>
            <a:ext cx="7086479" cy="1235146"/>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Quá trình tiêu hóa ở nhện diễn ra ngoài cơ thể. Khi bắt được con mồi, nhện ngoạm  chặt mồi, chích nọc độc.</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2188825"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4" name="Group 4"/>
          <p:cNvGrpSpPr>
            <a:grpSpLocks noChangeAspect="1"/>
          </p:cNvGrpSpPr>
          <p:nvPr/>
        </p:nvGrpSpPr>
        <p:grpSpPr>
          <a:xfrm rot="6172555">
            <a:off x="-13028428" y="3276795"/>
            <a:ext cx="24340270" cy="7414233"/>
            <a:chOff x="0" y="0"/>
            <a:chExt cx="48680540" cy="14832328"/>
          </a:xfrm>
        </p:grpSpPr>
        <p:sp>
          <p:nvSpPr>
            <p:cNvPr id="5" name="Freeform 5"/>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6" name="Group 6"/>
          <p:cNvGrpSpPr>
            <a:grpSpLocks noChangeAspect="1"/>
          </p:cNvGrpSpPr>
          <p:nvPr/>
        </p:nvGrpSpPr>
        <p:grpSpPr>
          <a:xfrm rot="-6172555">
            <a:off x="876986" y="3284171"/>
            <a:ext cx="24340270" cy="7414233"/>
            <a:chOff x="0" y="0"/>
            <a:chExt cx="48680540" cy="14832328"/>
          </a:xfrm>
        </p:grpSpPr>
        <p:sp>
          <p:nvSpPr>
            <p:cNvPr id="7" name="Freeform 7"/>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8" name="Picture 8"/>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9" name="Picture 9"/>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0" name="Picture 10"/>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1" name="Picture 11"/>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2" name="Picture 12"/>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3" name="Group 13"/>
          <p:cNvGrpSpPr>
            <a:grpSpLocks noChangeAspect="1"/>
          </p:cNvGrpSpPr>
          <p:nvPr/>
        </p:nvGrpSpPr>
        <p:grpSpPr>
          <a:xfrm>
            <a:off x="-3892560" y="-1031094"/>
            <a:ext cx="6926761" cy="5544100"/>
            <a:chOff x="0" y="0"/>
            <a:chExt cx="13857130" cy="11088200"/>
          </a:xfrm>
        </p:grpSpPr>
        <p:sp>
          <p:nvSpPr>
            <p:cNvPr id="14" name="Freeform 14"/>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5" name="Picture 15"/>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6" name="Picture 16"/>
          <p:cNvPicPr>
            <a:picLocks noChangeAspect="1"/>
          </p:cNvPicPr>
          <p:nvPr/>
        </p:nvPicPr>
        <p:blipFill>
          <a:blip r:embed="rId8"/>
          <a:srcRect r="383" b="383"/>
          <a:stretch>
            <a:fillRect/>
          </a:stretch>
        </p:blipFill>
        <p:spPr>
          <a:xfrm rot="7354647">
            <a:off x="-459282" y="-670320"/>
            <a:ext cx="2074818" cy="3203387"/>
          </a:xfrm>
          <a:prstGeom prst="rect">
            <a:avLst/>
          </a:prstGeom>
        </p:spPr>
      </p:pic>
      <p:pic>
        <p:nvPicPr>
          <p:cNvPr id="17" name="Picture 17"/>
          <p:cNvPicPr>
            <a:picLocks noChangeAspect="1"/>
          </p:cNvPicPr>
          <p:nvPr/>
        </p:nvPicPr>
        <p:blipFill>
          <a:blip r:embed="rId9"/>
          <a:srcRect r="291" b="291"/>
          <a:stretch>
            <a:fillRect/>
          </a:stretch>
        </p:blipFill>
        <p:spPr>
          <a:xfrm>
            <a:off x="88569" y="4912263"/>
            <a:ext cx="2436997" cy="1875352"/>
          </a:xfrm>
          <a:prstGeom prst="rect">
            <a:avLst/>
          </a:prstGeom>
        </p:spPr>
      </p:pic>
      <p:pic>
        <p:nvPicPr>
          <p:cNvPr id="18" name="Picture 18"/>
          <p:cNvPicPr>
            <a:picLocks noChangeAspect="1"/>
          </p:cNvPicPr>
          <p:nvPr/>
        </p:nvPicPr>
        <p:blipFill>
          <a:blip r:embed="rId10"/>
          <a:srcRect r="591" b="591"/>
          <a:stretch>
            <a:fillRect/>
          </a:stretch>
        </p:blipFill>
        <p:spPr>
          <a:xfrm>
            <a:off x="10490726" y="282404"/>
            <a:ext cx="1577701" cy="2026294"/>
          </a:xfrm>
          <a:prstGeom prst="rect">
            <a:avLst/>
          </a:prstGeom>
        </p:spPr>
      </p:pic>
      <p:pic>
        <p:nvPicPr>
          <p:cNvPr id="19" name="Picture 19"/>
          <p:cNvPicPr>
            <a:picLocks noChangeAspect="1"/>
          </p:cNvPicPr>
          <p:nvPr/>
        </p:nvPicPr>
        <p:blipFill>
          <a:blip r:embed="rId11"/>
          <a:srcRect r="385" b="385"/>
          <a:stretch>
            <a:fillRect/>
          </a:stretch>
        </p:blipFill>
        <p:spPr>
          <a:xfrm>
            <a:off x="186655" y="155215"/>
            <a:ext cx="2123828" cy="1783797"/>
          </a:xfrm>
          <a:prstGeom prst="rect">
            <a:avLst/>
          </a:prstGeom>
        </p:spPr>
      </p:pic>
      <p:grpSp>
        <p:nvGrpSpPr>
          <p:cNvPr id="20" name="Group 20"/>
          <p:cNvGrpSpPr>
            <a:grpSpLocks noChangeAspect="1"/>
          </p:cNvGrpSpPr>
          <p:nvPr/>
        </p:nvGrpSpPr>
        <p:grpSpPr>
          <a:xfrm rot="-1971619">
            <a:off x="8778362" y="4078375"/>
            <a:ext cx="6360770" cy="3833882"/>
            <a:chOff x="0" y="0"/>
            <a:chExt cx="12724854" cy="7667764"/>
          </a:xfrm>
        </p:grpSpPr>
        <p:sp>
          <p:nvSpPr>
            <p:cNvPr id="21" name="Freeform 21"/>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2" name="Picture 22"/>
          <p:cNvPicPr>
            <a:picLocks noChangeAspect="1"/>
          </p:cNvPicPr>
          <p:nvPr/>
        </p:nvPicPr>
        <p:blipFill>
          <a:blip r:embed="rId12"/>
          <a:srcRect r="419" b="419"/>
          <a:stretch>
            <a:fillRect/>
          </a:stretch>
        </p:blipFill>
        <p:spPr>
          <a:xfrm rot="469665">
            <a:off x="10943877" y="4882370"/>
            <a:ext cx="1883879" cy="2669524"/>
          </a:xfrm>
          <a:prstGeom prst="rect">
            <a:avLst/>
          </a:prstGeom>
        </p:spPr>
      </p:pic>
      <p:pic>
        <p:nvPicPr>
          <p:cNvPr id="23" name="Picture 23"/>
          <p:cNvPicPr>
            <a:picLocks noChangeAspect="1"/>
          </p:cNvPicPr>
          <p:nvPr/>
        </p:nvPicPr>
        <p:blipFill>
          <a:blip r:embed="rId13"/>
          <a:srcRect r="422" b="422"/>
          <a:stretch>
            <a:fillRect/>
          </a:stretch>
        </p:blipFill>
        <p:spPr>
          <a:xfrm>
            <a:off x="10467809" y="5654444"/>
            <a:ext cx="1864850" cy="1998649"/>
          </a:xfrm>
          <a:prstGeom prst="rect">
            <a:avLst/>
          </a:prstGeom>
        </p:spPr>
      </p:pic>
      <p:pic>
        <p:nvPicPr>
          <p:cNvPr id="24" name="Picture 24"/>
          <p:cNvPicPr>
            <a:picLocks noChangeAspect="1"/>
          </p:cNvPicPr>
          <p:nvPr/>
        </p:nvPicPr>
        <p:blipFill>
          <a:blip r:embed="rId14"/>
          <a:srcRect r="418" b="418"/>
          <a:stretch>
            <a:fillRect/>
          </a:stretch>
        </p:blipFill>
        <p:spPr>
          <a:xfrm>
            <a:off x="9738137" y="4682496"/>
            <a:ext cx="2336211" cy="2036149"/>
          </a:xfrm>
          <a:prstGeom prst="rect">
            <a:avLst/>
          </a:prstGeom>
        </p:spPr>
      </p:pic>
      <p:grpSp>
        <p:nvGrpSpPr>
          <p:cNvPr id="25" name="Group 25"/>
          <p:cNvGrpSpPr>
            <a:grpSpLocks noChangeAspect="1"/>
          </p:cNvGrpSpPr>
          <p:nvPr/>
        </p:nvGrpSpPr>
        <p:grpSpPr>
          <a:xfrm>
            <a:off x="3847098" y="-1276350"/>
            <a:ext cx="4494631" cy="2590800"/>
            <a:chOff x="0" y="0"/>
            <a:chExt cx="8991604" cy="5181600"/>
          </a:xfrm>
        </p:grpSpPr>
        <p:sp>
          <p:nvSpPr>
            <p:cNvPr id="26" name="Freeform 26"/>
            <p:cNvSpPr/>
            <p:nvPr/>
          </p:nvSpPr>
          <p:spPr>
            <a:xfrm>
              <a:off x="0" y="0"/>
              <a:ext cx="8991600" cy="5181600"/>
            </a:xfrm>
            <a:custGeom>
              <a:avLst/>
              <a:gdLst/>
              <a:ahLst/>
              <a:cxnLst/>
              <a:rect l="l" t="t" r="r" b="b"/>
              <a:pathLst>
                <a:path w="8991600" h="5181600">
                  <a:moveTo>
                    <a:pt x="0" y="2590800"/>
                  </a:moveTo>
                  <a:cubicBezTo>
                    <a:pt x="0" y="1159891"/>
                    <a:pt x="2012823" y="0"/>
                    <a:pt x="4495800" y="0"/>
                  </a:cubicBezTo>
                  <a:cubicBezTo>
                    <a:pt x="6978777" y="0"/>
                    <a:pt x="8991600" y="1159891"/>
                    <a:pt x="8991600" y="2590800"/>
                  </a:cubicBezTo>
                  <a:cubicBezTo>
                    <a:pt x="8991600" y="4021709"/>
                    <a:pt x="6978777" y="5181600"/>
                    <a:pt x="4495800" y="5181600"/>
                  </a:cubicBezTo>
                  <a:cubicBezTo>
                    <a:pt x="2012823" y="5181600"/>
                    <a:pt x="0" y="4021709"/>
                    <a:pt x="0" y="2590800"/>
                  </a:cubicBezTo>
                  <a:close/>
                </a:path>
              </a:pathLst>
            </a:custGeom>
            <a:solidFill>
              <a:srgbClr val="4DA195"/>
            </a:solidFill>
          </p:spPr>
        </p:sp>
      </p:grpSp>
      <p:sp>
        <p:nvSpPr>
          <p:cNvPr id="27" name="TextBox 27"/>
          <p:cNvSpPr txBox="1"/>
          <p:nvPr/>
        </p:nvSpPr>
        <p:spPr>
          <a:xfrm>
            <a:off x="4148145" y="198296"/>
            <a:ext cx="3892536" cy="497380"/>
          </a:xfrm>
          <a:prstGeom prst="rect">
            <a:avLst/>
          </a:prstGeom>
        </p:spPr>
        <p:txBody>
          <a:bodyPr lIns="0" tIns="0" rIns="0" bIns="0" rtlCol="0" anchor="t">
            <a:spAutoFit/>
          </a:bodyPr>
          <a:lstStyle/>
          <a:p>
            <a:pPr algn="ctr">
              <a:lnSpc>
                <a:spcPts val="4223"/>
              </a:lnSpc>
            </a:pPr>
            <a:r>
              <a:rPr lang="en-US" sz="3200" b="1" spc="47">
                <a:solidFill>
                  <a:srgbClr val="FFFFFF"/>
                </a:solidFill>
                <a:latin typeface="Arial" pitchFamily="34" charset="0"/>
              </a:rPr>
              <a:t>MỞ ĐẦU</a:t>
            </a:r>
          </a:p>
        </p:txBody>
      </p:sp>
      <p:sp>
        <p:nvSpPr>
          <p:cNvPr id="28" name="TextBox 28"/>
          <p:cNvSpPr txBox="1"/>
          <p:nvPr/>
        </p:nvSpPr>
        <p:spPr>
          <a:xfrm>
            <a:off x="2310484" y="1445098"/>
            <a:ext cx="8419989" cy="81041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1. Kể tên các loại thức ăn của những động vật sau: gà, ong mật, chó, muỗi anophen, ếch, trâu, giun đất,...</a:t>
            </a:r>
          </a:p>
        </p:txBody>
      </p:sp>
      <p:sp>
        <p:nvSpPr>
          <p:cNvPr id="29" name="TextBox 29"/>
          <p:cNvSpPr txBox="1"/>
          <p:nvPr/>
        </p:nvSpPr>
        <p:spPr>
          <a:xfrm>
            <a:off x="2310483" y="2927246"/>
            <a:ext cx="7427653" cy="3882281"/>
          </a:xfrm>
          <a:prstGeom prst="rect">
            <a:avLst/>
          </a:prstGeom>
        </p:spPr>
        <p:txBody>
          <a:bodyPr lIns="0" tIns="0" rIns="0" bIns="0" rtlCol="0" anchor="t">
            <a:spAutoFit/>
          </a:bodyPr>
          <a:lstStyle/>
          <a:p>
            <a:pPr>
              <a:lnSpc>
                <a:spcPct val="120000"/>
              </a:lnSpc>
            </a:pPr>
            <a:r>
              <a:rPr lang="en-US" sz="2300" b="1" spc="34">
                <a:solidFill>
                  <a:srgbClr val="000000"/>
                </a:solidFill>
                <a:latin typeface="Arial" pitchFamily="34" charset="0"/>
              </a:rPr>
              <a:t>(1) Các loại thức ăn của những động vật sau:</a:t>
            </a:r>
          </a:p>
          <a:p>
            <a:pPr marL="510823" lvl="2">
              <a:lnSpc>
                <a:spcPct val="120000"/>
              </a:lnSpc>
            </a:pPr>
            <a:r>
              <a:rPr lang="en-US" sz="2300" b="1" spc="34">
                <a:solidFill>
                  <a:srgbClr val="000000"/>
                </a:solidFill>
                <a:latin typeface="Arial" pitchFamily="34" charset="0"/>
                <a:sym typeface="Wingdings"/>
              </a:rPr>
              <a:t> </a:t>
            </a:r>
            <a:r>
              <a:rPr lang="en-US" sz="2300" b="1" spc="34">
                <a:solidFill>
                  <a:srgbClr val="000000"/>
                </a:solidFill>
                <a:latin typeface="Arial" pitchFamily="34" charset="0"/>
              </a:rPr>
              <a:t>Gà : Thóc, cám, giun đắt...</a:t>
            </a:r>
          </a:p>
          <a:p>
            <a:pPr marL="510823" lvl="2">
              <a:lnSpc>
                <a:spcPct val="120000"/>
              </a:lnSpc>
            </a:pPr>
            <a:r>
              <a:rPr lang="en-US" sz="2300" b="1" spc="34">
                <a:solidFill>
                  <a:srgbClr val="000000"/>
                </a:solidFill>
                <a:latin typeface="Arial" pitchFamily="34" charset="0"/>
                <a:sym typeface="Wingdings"/>
              </a:rPr>
              <a:t> </a:t>
            </a:r>
            <a:r>
              <a:rPr lang="en-US" sz="2300" b="1" spc="34">
                <a:solidFill>
                  <a:srgbClr val="000000"/>
                </a:solidFill>
                <a:latin typeface="Arial" pitchFamily="34" charset="0"/>
              </a:rPr>
              <a:t>Ong mật: Mật hoa của cây..</a:t>
            </a:r>
          </a:p>
          <a:p>
            <a:pPr marL="510823" lvl="2">
              <a:lnSpc>
                <a:spcPct val="120000"/>
              </a:lnSpc>
            </a:pPr>
            <a:r>
              <a:rPr lang="en-US" sz="2300" b="1" spc="34">
                <a:solidFill>
                  <a:srgbClr val="000000"/>
                </a:solidFill>
                <a:latin typeface="Arial" pitchFamily="34" charset="0"/>
                <a:sym typeface="Wingdings"/>
              </a:rPr>
              <a:t> </a:t>
            </a:r>
            <a:r>
              <a:rPr lang="en-US" sz="2300" b="1" spc="34">
                <a:solidFill>
                  <a:srgbClr val="000000"/>
                </a:solidFill>
                <a:latin typeface="Arial" pitchFamily="34" charset="0"/>
              </a:rPr>
              <a:t>Chó : Cơm, cá, xương...</a:t>
            </a:r>
          </a:p>
          <a:p>
            <a:pPr marL="510823" lvl="2">
              <a:lnSpc>
                <a:spcPct val="120000"/>
              </a:lnSpc>
            </a:pPr>
            <a:r>
              <a:rPr lang="en-US" sz="2300" b="1" spc="34">
                <a:solidFill>
                  <a:srgbClr val="000000"/>
                </a:solidFill>
                <a:latin typeface="Arial" pitchFamily="34" charset="0"/>
                <a:sym typeface="Wingdings"/>
              </a:rPr>
              <a:t> </a:t>
            </a:r>
            <a:r>
              <a:rPr lang="en-US" sz="2300" b="1" spc="34">
                <a:solidFill>
                  <a:srgbClr val="000000"/>
                </a:solidFill>
                <a:latin typeface="Arial" pitchFamily="34" charset="0"/>
              </a:rPr>
              <a:t>Muỗi anophen: ấu trùng..</a:t>
            </a:r>
          </a:p>
          <a:p>
            <a:pPr marL="510823" lvl="2">
              <a:lnSpc>
                <a:spcPct val="120000"/>
              </a:lnSpc>
            </a:pPr>
            <a:r>
              <a:rPr lang="en-US" sz="2300" b="1" spc="34">
                <a:solidFill>
                  <a:srgbClr val="000000"/>
                </a:solidFill>
                <a:latin typeface="Arial" pitchFamily="34" charset="0"/>
                <a:sym typeface="Wingdings"/>
              </a:rPr>
              <a:t> </a:t>
            </a:r>
            <a:r>
              <a:rPr lang="en-US" sz="2300" b="1" spc="34">
                <a:solidFill>
                  <a:srgbClr val="000000"/>
                </a:solidFill>
                <a:latin typeface="Arial" pitchFamily="34" charset="0"/>
              </a:rPr>
              <a:t>Trâu : cỏ, cám, rau xanh...</a:t>
            </a:r>
          </a:p>
          <a:p>
            <a:pPr marL="766234" lvl="2" indent="-255411">
              <a:lnSpc>
                <a:spcPct val="120000"/>
              </a:lnSpc>
            </a:pPr>
            <a:r>
              <a:rPr lang="en-US" sz="2300" b="1" spc="34">
                <a:solidFill>
                  <a:srgbClr val="000000"/>
                </a:solidFill>
                <a:latin typeface="Arial" pitchFamily="34" charset="0"/>
              </a:rPr>
              <a:t>(2) Động vật thu nhận nước bằng cách: uống nước và tiếp nhận hàm lượng nước có trong thức ăn.</a:t>
            </a:r>
          </a:p>
        </p:txBody>
      </p:sp>
      <p:sp>
        <p:nvSpPr>
          <p:cNvPr id="30" name="TextBox 30"/>
          <p:cNvSpPr txBox="1"/>
          <p:nvPr/>
        </p:nvSpPr>
        <p:spPr>
          <a:xfrm>
            <a:off x="2310483" y="2354190"/>
            <a:ext cx="10442301" cy="403765"/>
          </a:xfrm>
          <a:prstGeom prst="rect">
            <a:avLst/>
          </a:prstGeom>
        </p:spPr>
        <p:txBody>
          <a:bodyPr lIns="0" tIns="0" rIns="0" bIns="0" rtlCol="0" anchor="t">
            <a:spAutoFit/>
          </a:bodyPr>
          <a:lstStyle/>
          <a:p>
            <a:pPr>
              <a:lnSpc>
                <a:spcPts val="3499"/>
              </a:lnSpc>
            </a:pPr>
            <a:r>
              <a:rPr lang="en-US" sz="2300" b="1" spc="34">
                <a:solidFill>
                  <a:srgbClr val="000000"/>
                </a:solidFill>
                <a:latin typeface="Arial" pitchFamily="34" charset="0"/>
              </a:rPr>
              <a:t>2. Động vật thu nhận nước và chât dinh dưỡng bằng cách nào?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1000"/>
                                        <p:tgtEl>
                                          <p:spTgt spid="29"/>
                                        </p:tgtEl>
                                      </p:cBhvr>
                                    </p:animEffect>
                                    <p:anim calcmode="lin" valueType="num">
                                      <p:cBhvr>
                                        <p:cTn id="22" dur="1000" fill="hold"/>
                                        <p:tgtEl>
                                          <p:spTgt spid="29"/>
                                        </p:tgtEl>
                                        <p:attrNameLst>
                                          <p:attrName>ppt_x</p:attrName>
                                        </p:attrNameLst>
                                      </p:cBhvr>
                                      <p:tavLst>
                                        <p:tav tm="0">
                                          <p:val>
                                            <p:strVal val="#ppt_x"/>
                                          </p:val>
                                        </p:tav>
                                        <p:tav tm="100000">
                                          <p:val>
                                            <p:strVal val="#ppt_x"/>
                                          </p:val>
                                        </p:tav>
                                      </p:tavLst>
                                    </p:anim>
                                    <p:anim calcmode="lin" valueType="num">
                                      <p:cBhvr>
                                        <p:cTn id="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5"/>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6"/>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7"/>
          <a:srcRect l="6021" r="6021"/>
          <a:stretch>
            <a:fillRect/>
          </a:stretch>
        </p:blipFill>
        <p:spPr>
          <a:xfrm>
            <a:off x="926654" y="2668200"/>
            <a:ext cx="5167759" cy="3900754"/>
          </a:xfrm>
          <a:prstGeom prst="rect">
            <a:avLst/>
          </a:prstGeom>
        </p:spPr>
      </p:pic>
      <p:pic>
        <p:nvPicPr>
          <p:cNvPr id="21" name="Picture 21"/>
          <p:cNvPicPr>
            <a:picLocks noChangeAspect="1"/>
          </p:cNvPicPr>
          <p:nvPr/>
        </p:nvPicPr>
        <p:blipFill>
          <a:blip r:embed="rId8"/>
          <a:srcRect l="6021" r="6021"/>
          <a:stretch>
            <a:fillRect/>
          </a:stretch>
        </p:blipFill>
        <p:spPr>
          <a:xfrm>
            <a:off x="6354837" y="2668200"/>
            <a:ext cx="5148367" cy="3900754"/>
          </a:xfrm>
          <a:prstGeom prst="rect">
            <a:avLst/>
          </a:prstGeom>
        </p:spPr>
      </p:pic>
      <p:pic>
        <p:nvPicPr>
          <p:cNvPr id="22" name="Picture 22"/>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3" name="Picture 23"/>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6" name="Picture 26"/>
          <p:cNvPicPr>
            <a:picLocks noChangeAspect="1"/>
          </p:cNvPicPr>
          <p:nvPr/>
        </p:nvPicPr>
        <p:blipFill>
          <a:blip r:embed="rId11"/>
          <a:srcRect r="720" b="720"/>
          <a:stretch>
            <a:fillRect/>
          </a:stretch>
        </p:blipFill>
        <p:spPr>
          <a:xfrm>
            <a:off x="-1819" y="25587"/>
            <a:ext cx="1304637" cy="2811053"/>
          </a:xfrm>
          <a:prstGeom prst="rect">
            <a:avLst/>
          </a:prstGeom>
        </p:spPr>
      </p:pic>
      <p:pic>
        <p:nvPicPr>
          <p:cNvPr id="27" name="Picture 27"/>
          <p:cNvPicPr>
            <a:picLocks noChangeAspect="1"/>
          </p:cNvPicPr>
          <p:nvPr/>
        </p:nvPicPr>
        <p:blipFill>
          <a:blip r:embed="rId12"/>
          <a:srcRect r="629" b="629"/>
          <a:stretch>
            <a:fillRect/>
          </a:stretch>
        </p:blipFill>
        <p:spPr>
          <a:xfrm>
            <a:off x="10833605" y="182404"/>
            <a:ext cx="1274297" cy="2073169"/>
          </a:xfrm>
          <a:prstGeom prst="rect">
            <a:avLst/>
          </a:prstGeom>
        </p:spPr>
      </p:pic>
      <p:sp>
        <p:nvSpPr>
          <p:cNvPr id="28" name="TextBox 28"/>
          <p:cNvSpPr txBox="1"/>
          <p:nvPr/>
        </p:nvSpPr>
        <p:spPr>
          <a:xfrm>
            <a:off x="3034201" y="299836"/>
            <a:ext cx="2225044" cy="403765"/>
          </a:xfrm>
          <a:prstGeom prst="rect">
            <a:avLst/>
          </a:prstGeom>
        </p:spPr>
        <p:txBody>
          <a:bodyPr lIns="0" tIns="0" rIns="0" bIns="0" rtlCol="0" anchor="t">
            <a:spAutoFit/>
          </a:bodyPr>
          <a:lstStyle/>
          <a:p>
            <a:pPr algn="just">
              <a:lnSpc>
                <a:spcPts val="3499"/>
              </a:lnSpc>
            </a:pPr>
            <a:r>
              <a:rPr lang="en-US" sz="2300" b="1" spc="34">
                <a:solidFill>
                  <a:srgbClr val="920F1D"/>
                </a:solidFill>
                <a:latin typeface="Arial" pitchFamily="34" charset="0"/>
              </a:rPr>
              <a:t>Em có biết</a:t>
            </a:r>
          </a:p>
        </p:txBody>
      </p:sp>
      <p:sp>
        <p:nvSpPr>
          <p:cNvPr id="29" name="TextBox 29"/>
          <p:cNvSpPr txBox="1"/>
          <p:nvPr/>
        </p:nvSpPr>
        <p:spPr>
          <a:xfrm>
            <a:off x="3034201" y="778522"/>
            <a:ext cx="7086479" cy="1659878"/>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Sau đó, nhện tiết dịch tiêu hóa vào cơ thể con mồi, trói chặt mồi rồi treo vào lưới để một thời gian. Khi con mồi đã bị tiêu hóa, chúng hút dịch lỏng từ con mồi.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4" name="Picture 24"/>
          <p:cNvPicPr>
            <a:picLocks noChangeAspect="1"/>
          </p:cNvPicPr>
          <p:nvPr/>
        </p:nvPicPr>
        <p:blipFill>
          <a:blip r:embed="rId10"/>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1"/>
          <a:srcRect r="629" b="629"/>
          <a:stretch>
            <a:fillRect/>
          </a:stretch>
        </p:blipFill>
        <p:spPr>
          <a:xfrm>
            <a:off x="10833605" y="182404"/>
            <a:ext cx="1274297" cy="2073169"/>
          </a:xfrm>
          <a:prstGeom prst="rect">
            <a:avLst/>
          </a:prstGeom>
        </p:spPr>
      </p:pic>
      <p:sp>
        <p:nvSpPr>
          <p:cNvPr id="26" name="TextBox 26"/>
          <p:cNvSpPr txBox="1"/>
          <p:nvPr/>
        </p:nvSpPr>
        <p:spPr>
          <a:xfrm>
            <a:off x="3034201" y="198760"/>
            <a:ext cx="3311182" cy="403765"/>
          </a:xfrm>
          <a:prstGeom prst="rect">
            <a:avLst/>
          </a:prstGeom>
        </p:spPr>
        <p:txBody>
          <a:bodyPr lIns="0" tIns="0" rIns="0" bIns="0" rtlCol="0" anchor="t">
            <a:spAutoFit/>
          </a:bodyPr>
          <a:lstStyle/>
          <a:p>
            <a:pPr algn="just">
              <a:lnSpc>
                <a:spcPts val="3499"/>
              </a:lnSpc>
            </a:pPr>
            <a:r>
              <a:rPr lang="en-US" sz="2300" b="1" spc="34">
                <a:solidFill>
                  <a:srgbClr val="920F1D"/>
                </a:solidFill>
                <a:latin typeface="Arial" pitchFamily="34" charset="0"/>
              </a:rPr>
              <a:t>TÌM HIỂU THÊM</a:t>
            </a:r>
          </a:p>
        </p:txBody>
      </p:sp>
      <p:grpSp>
        <p:nvGrpSpPr>
          <p:cNvPr id="27" name="Group 27"/>
          <p:cNvGrpSpPr/>
          <p:nvPr/>
        </p:nvGrpSpPr>
        <p:grpSpPr>
          <a:xfrm>
            <a:off x="3034201" y="609600"/>
            <a:ext cx="6827414" cy="1324200"/>
            <a:chOff x="0" y="0"/>
            <a:chExt cx="13658386" cy="4114800"/>
          </a:xfrm>
        </p:grpSpPr>
        <p:grpSp>
          <p:nvGrpSpPr>
            <p:cNvPr id="28" name="Group 28"/>
            <p:cNvGrpSpPr/>
            <p:nvPr/>
          </p:nvGrpSpPr>
          <p:grpSpPr>
            <a:xfrm>
              <a:off x="0" y="0"/>
              <a:ext cx="13658386" cy="4114800"/>
              <a:chOff x="0" y="0"/>
              <a:chExt cx="2697953" cy="812800"/>
            </a:xfrm>
          </p:grpSpPr>
          <p:sp>
            <p:nvSpPr>
              <p:cNvPr id="29" name="Freeform 29"/>
              <p:cNvSpPr/>
              <p:nvPr/>
            </p:nvSpPr>
            <p:spPr>
              <a:xfrm>
                <a:off x="0" y="0"/>
                <a:ext cx="2697953" cy="812800"/>
              </a:xfrm>
              <a:custGeom>
                <a:avLst/>
                <a:gdLst/>
                <a:ahLst/>
                <a:cxnLst/>
                <a:rect l="l" t="t" r="r" b="b"/>
                <a:pathLst>
                  <a:path w="2697953" h="812800">
                    <a:moveTo>
                      <a:pt x="38544" y="0"/>
                    </a:moveTo>
                    <a:lnTo>
                      <a:pt x="2659409" y="0"/>
                    </a:lnTo>
                    <a:cubicBezTo>
                      <a:pt x="2680696" y="0"/>
                      <a:pt x="2697953" y="17257"/>
                      <a:pt x="2697953" y="38544"/>
                    </a:cubicBezTo>
                    <a:lnTo>
                      <a:pt x="2697953" y="774256"/>
                    </a:lnTo>
                    <a:cubicBezTo>
                      <a:pt x="2697953" y="795543"/>
                      <a:pt x="2680696" y="812800"/>
                      <a:pt x="2659409" y="812800"/>
                    </a:cubicBezTo>
                    <a:lnTo>
                      <a:pt x="38544" y="812800"/>
                    </a:lnTo>
                    <a:cubicBezTo>
                      <a:pt x="17257" y="812800"/>
                      <a:pt x="0" y="795543"/>
                      <a:pt x="0" y="774256"/>
                    </a:cubicBezTo>
                    <a:lnTo>
                      <a:pt x="0" y="38544"/>
                    </a:lnTo>
                    <a:cubicBezTo>
                      <a:pt x="0" y="17257"/>
                      <a:pt x="17257" y="0"/>
                      <a:pt x="38544" y="0"/>
                    </a:cubicBezTo>
                    <a:close/>
                  </a:path>
                </a:pathLst>
              </a:custGeom>
              <a:solidFill>
                <a:srgbClr val="FFEBB9"/>
              </a:solidFill>
            </p:spPr>
          </p:sp>
          <p:sp>
            <p:nvSpPr>
              <p:cNvPr id="30" name="TextBox 30"/>
              <p:cNvSpPr txBox="1"/>
              <p:nvPr/>
            </p:nvSpPr>
            <p:spPr>
              <a:xfrm>
                <a:off x="0" y="9525"/>
                <a:ext cx="812800" cy="803275"/>
              </a:xfrm>
              <a:prstGeom prst="rect">
                <a:avLst/>
              </a:prstGeom>
            </p:spPr>
            <p:txBody>
              <a:bodyPr lIns="50800" tIns="50800" rIns="50800" bIns="50800" rtlCol="0" anchor="ctr"/>
              <a:lstStyle/>
              <a:p>
                <a:pPr algn="ctr">
                  <a:lnSpc>
                    <a:spcPts val="1919"/>
                  </a:lnSpc>
                </a:pPr>
                <a:endParaRPr b="1">
                  <a:latin typeface="Arial" pitchFamily="34" charset="0"/>
                </a:endParaRPr>
              </a:p>
            </p:txBody>
          </p:sp>
        </p:grpSp>
        <p:sp>
          <p:nvSpPr>
            <p:cNvPr id="31" name="TextBox 31"/>
            <p:cNvSpPr txBox="1"/>
            <p:nvPr/>
          </p:nvSpPr>
          <p:spPr>
            <a:xfrm>
              <a:off x="349081" y="184041"/>
              <a:ext cx="12550017" cy="2470291"/>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Thỏ ăn cỏ xanh non và hoa màu vàng nhưng đôi khi cũng ăn luôn cả phân của nó thải ra trong đêm. Tại sao?</a:t>
              </a:r>
            </a:p>
          </p:txBody>
        </p:sp>
      </p:grpSp>
      <p:grpSp>
        <p:nvGrpSpPr>
          <p:cNvPr id="32" name="Group 31"/>
          <p:cNvGrpSpPr/>
          <p:nvPr/>
        </p:nvGrpSpPr>
        <p:grpSpPr>
          <a:xfrm>
            <a:off x="2013365" y="2161942"/>
            <a:ext cx="8576846" cy="3833305"/>
            <a:chOff x="6846596" y="2667000"/>
            <a:chExt cx="5895948" cy="5130065"/>
          </a:xfrm>
        </p:grpSpPr>
        <p:grpSp>
          <p:nvGrpSpPr>
            <p:cNvPr id="33" name="Group 12"/>
            <p:cNvGrpSpPr/>
            <p:nvPr/>
          </p:nvGrpSpPr>
          <p:grpSpPr>
            <a:xfrm>
              <a:off x="6856214" y="2667000"/>
              <a:ext cx="2021523" cy="540830"/>
              <a:chOff x="0" y="0"/>
              <a:chExt cx="4044099" cy="1081660"/>
            </a:xfrm>
          </p:grpSpPr>
          <p:sp>
            <p:nvSpPr>
              <p:cNvPr id="39"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0"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4" name="AutoShape 15"/>
            <p:cNvSpPr/>
            <p:nvPr/>
          </p:nvSpPr>
          <p:spPr>
            <a:xfrm rot="28120" flipV="1">
              <a:off x="6846596" y="3134255"/>
              <a:ext cx="5895869" cy="84078"/>
            </a:xfrm>
            <a:prstGeom prst="line">
              <a:avLst/>
            </a:prstGeom>
            <a:ln w="19050" cap="rnd">
              <a:solidFill>
                <a:srgbClr val="000000"/>
              </a:solidFill>
              <a:prstDash val="solid"/>
              <a:headEnd type="none" w="sm" len="sm"/>
              <a:tailEnd type="none" w="sm" len="sm"/>
            </a:ln>
          </p:spPr>
        </p:sp>
        <p:grpSp>
          <p:nvGrpSpPr>
            <p:cNvPr id="35" name="Group 16"/>
            <p:cNvGrpSpPr/>
            <p:nvPr/>
          </p:nvGrpSpPr>
          <p:grpSpPr>
            <a:xfrm>
              <a:off x="6856214" y="3207831"/>
              <a:ext cx="5886330" cy="4589233"/>
              <a:chOff x="0" y="0"/>
              <a:chExt cx="2326069" cy="2125425"/>
            </a:xfrm>
          </p:grpSpPr>
          <p:sp>
            <p:nvSpPr>
              <p:cNvPr id="37" name="Freeform 17"/>
              <p:cNvSpPr/>
              <p:nvPr/>
            </p:nvSpPr>
            <p:spPr>
              <a:xfrm>
                <a:off x="0" y="0"/>
                <a:ext cx="2326069" cy="2125425"/>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8"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6" name="TextBox 19"/>
            <p:cNvSpPr txBox="1"/>
            <p:nvPr/>
          </p:nvSpPr>
          <p:spPr>
            <a:xfrm>
              <a:off x="7008574" y="3249760"/>
              <a:ext cx="5532942" cy="4547305"/>
            </a:xfrm>
            <a:prstGeom prst="rect">
              <a:avLst/>
            </a:prstGeom>
          </p:spPr>
          <p:txBody>
            <a:bodyPr wrap="square" lIns="0" tIns="0" rIns="0" bIns="0" rtlCol="0" anchor="t">
              <a:spAutoFit/>
            </a:bodyPr>
            <a:lstStyle/>
            <a:p>
              <a:pPr algn="just">
                <a:lnSpc>
                  <a:spcPct val="120000"/>
                </a:lnSpc>
              </a:pPr>
              <a:r>
                <a:rPr lang="vi-VN" sz="2300" b="1" spc="34">
                  <a:solidFill>
                    <a:srgbClr val="000000"/>
                  </a:solidFill>
                  <a:latin typeface="Arial" pitchFamily="34" charset="0"/>
                </a:rPr>
                <a:t>Vì ban ngày sau khi chúng ăn một số lượng lớn cỏ tươi non, thường xuất hiện dinh dưỡng quá thừa, đến tối liền hình thành phân mềm thải ra ngoài cơ thể. Đến đem do không đi kiếm ăn được nên thỏ ăn phân mềm của mình thải ra là một hiện tượng lợi dụng đầy đủ chất dinh dưỡng bình thường. Các loại chất dinh dưỡng trong phân mềm đã ở trạng thái tiêu hoá một nửa, dễ được cơ thể hấp thụ và sử dụng.</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1000"/>
                                        <p:tgtEl>
                                          <p:spTgt spid="32"/>
                                        </p:tgtEl>
                                      </p:cBhvr>
                                    </p:animEffect>
                                    <p:anim calcmode="lin" valueType="num">
                                      <p:cBhvr>
                                        <p:cTn id="22" dur="1000" fill="hold"/>
                                        <p:tgtEl>
                                          <p:spTgt spid="32"/>
                                        </p:tgtEl>
                                        <p:attrNameLst>
                                          <p:attrName>ppt_x</p:attrName>
                                        </p:attrNameLst>
                                      </p:cBhvr>
                                      <p:tavLst>
                                        <p:tav tm="0">
                                          <p:val>
                                            <p:strVal val="#ppt_x"/>
                                          </p:val>
                                        </p:tav>
                                        <p:tav tm="100000">
                                          <p:val>
                                            <p:strVal val="#ppt_x"/>
                                          </p:val>
                                        </p:tav>
                                      </p:tavLst>
                                    </p:anim>
                                    <p:anim calcmode="lin" valueType="num">
                                      <p:cBhvr>
                                        <p:cTn id="2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12" name="Picture 12"/>
          <p:cNvPicPr>
            <a:picLocks noChangeAspect="1"/>
          </p:cNvPicPr>
          <p:nvPr/>
        </p:nvPicPr>
        <p:blipFill>
          <a:blip r:embed="rId2"/>
          <a:srcRect l="400" t="3167" r="400"/>
          <a:stretch>
            <a:fillRect/>
          </a:stretch>
        </p:blipFill>
        <p:spPr>
          <a:xfrm>
            <a:off x="773229" y="3092451"/>
            <a:ext cx="4904193" cy="3591335"/>
          </a:xfrm>
          <a:prstGeom prst="rect">
            <a:avLst/>
          </a:prstGeom>
        </p:spPr>
      </p:pic>
      <p:pic>
        <p:nvPicPr>
          <p:cNvPr id="13" name="Picture 13"/>
          <p:cNvPicPr>
            <a:picLocks noChangeAspect="1"/>
          </p:cNvPicPr>
          <p:nvPr/>
        </p:nvPicPr>
        <p:blipFill>
          <a:blip r:embed="rId3"/>
          <a:srcRect l="203" t="3207" r="203"/>
          <a:stretch>
            <a:fillRect/>
          </a:stretch>
        </p:blipFill>
        <p:spPr>
          <a:xfrm>
            <a:off x="5858567" y="3092451"/>
            <a:ext cx="5534446" cy="3591335"/>
          </a:xfrm>
          <a:prstGeom prst="rect">
            <a:avLst/>
          </a:prstGeom>
        </p:spPr>
      </p:pic>
      <p:pic>
        <p:nvPicPr>
          <p:cNvPr id="14" name="Picture 14"/>
          <p:cNvPicPr>
            <a:picLocks noChangeAspect="1"/>
          </p:cNvPicPr>
          <p:nvPr/>
        </p:nvPicPr>
        <p:blipFill>
          <a:blip r:embed="rId4"/>
          <a:srcRect r="485" b="485"/>
          <a:stretch>
            <a:fillRect/>
          </a:stretch>
        </p:blipFill>
        <p:spPr>
          <a:xfrm rot="6542420">
            <a:off x="179499" y="-226392"/>
            <a:ext cx="1289108" cy="2347037"/>
          </a:xfrm>
          <a:prstGeom prst="rect">
            <a:avLst/>
          </a:prstGeom>
        </p:spPr>
      </p:pic>
      <p:pic>
        <p:nvPicPr>
          <p:cNvPr id="15" name="Picture 15"/>
          <p:cNvPicPr>
            <a:picLocks noChangeAspect="1"/>
          </p:cNvPicPr>
          <p:nvPr/>
        </p:nvPicPr>
        <p:blipFill>
          <a:blip r:embed="rId5"/>
          <a:srcRect r="823" b="823"/>
          <a:stretch>
            <a:fillRect/>
          </a:stretch>
        </p:blipFill>
        <p:spPr>
          <a:xfrm rot="-10800000">
            <a:off x="-251658" y="684541"/>
            <a:ext cx="1102310" cy="1303632"/>
          </a:xfrm>
          <a:prstGeom prst="rect">
            <a:avLst/>
          </a:prstGeom>
        </p:spPr>
      </p:pic>
      <p:grpSp>
        <p:nvGrpSpPr>
          <p:cNvPr id="16" name="Group 16"/>
          <p:cNvGrpSpPr>
            <a:grpSpLocks noChangeAspect="1"/>
          </p:cNvGrpSpPr>
          <p:nvPr/>
        </p:nvGrpSpPr>
        <p:grpSpPr>
          <a:xfrm rot="-1753129">
            <a:off x="-612933" y="-1422504"/>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8" name="Group 18"/>
          <p:cNvGrpSpPr>
            <a:grpSpLocks noChangeAspect="1"/>
          </p:cNvGrpSpPr>
          <p:nvPr/>
        </p:nvGrpSpPr>
        <p:grpSpPr>
          <a:xfrm rot="-1970258">
            <a:off x="-704141" y="-1721216"/>
            <a:ext cx="4501945" cy="2460514"/>
            <a:chOff x="0" y="0"/>
            <a:chExt cx="9006236" cy="4921028"/>
          </a:xfrm>
        </p:grpSpPr>
        <p:sp>
          <p:nvSpPr>
            <p:cNvPr id="19" name="Freeform 19"/>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2" name="Picture 22"/>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3" name="Picture 23"/>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4" name="Picture 24"/>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6" name="Picture 26"/>
          <p:cNvPicPr>
            <a:picLocks noChangeAspect="1"/>
          </p:cNvPicPr>
          <p:nvPr/>
        </p:nvPicPr>
        <p:blipFill>
          <a:blip r:embed="rId9"/>
          <a:srcRect r="361" b="361"/>
          <a:stretch>
            <a:fillRect/>
          </a:stretch>
        </p:blipFill>
        <p:spPr>
          <a:xfrm>
            <a:off x="10704161" y="-336566"/>
            <a:ext cx="1790084" cy="2361901"/>
          </a:xfrm>
          <a:prstGeom prst="rect">
            <a:avLst/>
          </a:prstGeom>
        </p:spPr>
      </p:pic>
      <p:sp>
        <p:nvSpPr>
          <p:cNvPr id="28"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03</a:t>
            </a:r>
          </a:p>
        </p:txBody>
      </p:sp>
      <p:sp>
        <p:nvSpPr>
          <p:cNvPr id="29"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CON ĐƯỜNG VẬN CHUYỂN CÁC CHẤT</a:t>
            </a:r>
          </a:p>
          <a:p>
            <a:pPr>
              <a:lnSpc>
                <a:spcPct val="120000"/>
              </a:lnSpc>
            </a:pPr>
            <a:r>
              <a:rPr lang="en-US" sz="2300" b="1" spc="34">
                <a:solidFill>
                  <a:srgbClr val="051736"/>
                </a:solidFill>
                <a:latin typeface="Arial" pitchFamily="34" charset="0"/>
              </a:rPr>
              <a:t>Ở ĐỘNG VẬT</a:t>
            </a:r>
          </a:p>
        </p:txBody>
      </p:sp>
      <p:grpSp>
        <p:nvGrpSpPr>
          <p:cNvPr id="30" name="Group 30"/>
          <p:cNvGrpSpPr/>
          <p:nvPr/>
        </p:nvGrpSpPr>
        <p:grpSpPr>
          <a:xfrm>
            <a:off x="773229" y="1966794"/>
            <a:ext cx="10463945" cy="810415"/>
            <a:chOff x="0" y="453788"/>
            <a:chExt cx="20933341" cy="1620830"/>
          </a:xfrm>
        </p:grpSpPr>
        <p:sp>
          <p:nvSpPr>
            <p:cNvPr id="31" name="TextBox 31"/>
            <p:cNvSpPr txBox="1"/>
            <p:nvPr/>
          </p:nvSpPr>
          <p:spPr>
            <a:xfrm>
              <a:off x="1730073" y="453788"/>
              <a:ext cx="19203268" cy="162083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Động vật đơn bào (trùng roi, trùng giày,...) chưa có hệ vận chuyển, các chất trao đổi trực tiếp với môi trường qua thành cơ thể.</a:t>
              </a:r>
            </a:p>
          </p:txBody>
        </p:sp>
        <p:grpSp>
          <p:nvGrpSpPr>
            <p:cNvPr id="32" name="Group 32"/>
            <p:cNvGrpSpPr/>
            <p:nvPr/>
          </p:nvGrpSpPr>
          <p:grpSpPr>
            <a:xfrm rot="5400000">
              <a:off x="-97848" y="559663"/>
              <a:ext cx="1565569" cy="1369873"/>
              <a:chOff x="0" y="0"/>
              <a:chExt cx="812800" cy="711200"/>
            </a:xfrm>
          </p:grpSpPr>
          <p:sp>
            <p:nvSpPr>
              <p:cNvPr id="33" name="Freeform 3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C00000"/>
              </a:solidFill>
            </p:spPr>
          </p:sp>
          <p:sp>
            <p:nvSpPr>
              <p:cNvPr id="34" name="TextBox 34"/>
              <p:cNvSpPr txBox="1"/>
              <p:nvPr/>
            </p:nvSpPr>
            <p:spPr>
              <a:xfrm>
                <a:off x="127000" y="339725"/>
                <a:ext cx="558800" cy="320675"/>
              </a:xfrm>
              <a:prstGeom prst="rect">
                <a:avLst/>
              </a:prstGeom>
            </p:spPr>
            <p:txBody>
              <a:bodyPr lIns="50800" tIns="50800" rIns="50800" bIns="50800" rtlCol="0" anchor="ctr"/>
              <a:lstStyle/>
              <a:p>
                <a:pPr algn="ctr">
                  <a:lnSpc>
                    <a:spcPts val="1919"/>
                  </a:lnSpc>
                </a:pPr>
                <a:endParaRPr>
                  <a:latin typeface="Arial" pitchFamily="34" charset="0"/>
                </a:endParaRPr>
              </a:p>
            </p:txBody>
          </p:sp>
        </p:gr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1000"/>
                                        <p:tgtEl>
                                          <p:spTgt spid="30"/>
                                        </p:tgtEl>
                                      </p:cBhvr>
                                    </p:animEffect>
                                    <p:anim calcmode="lin" valueType="num">
                                      <p:cBhvr>
                                        <p:cTn id="20" dur="1000" fill="hold"/>
                                        <p:tgtEl>
                                          <p:spTgt spid="30"/>
                                        </p:tgtEl>
                                        <p:attrNameLst>
                                          <p:attrName>ppt_x</p:attrName>
                                        </p:attrNameLst>
                                      </p:cBhvr>
                                      <p:tavLst>
                                        <p:tav tm="0">
                                          <p:val>
                                            <p:strVal val="#ppt_x"/>
                                          </p:val>
                                        </p:tav>
                                        <p:tav tm="100000">
                                          <p:val>
                                            <p:strVal val="#ppt_x"/>
                                          </p:val>
                                        </p:tav>
                                      </p:tavLst>
                                    </p:anim>
                                    <p:anim calcmode="lin" valueType="num">
                                      <p:cBhvr>
                                        <p:cTn id="2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12" name="Picture 12"/>
          <p:cNvPicPr>
            <a:picLocks noChangeAspect="1"/>
          </p:cNvPicPr>
          <p:nvPr/>
        </p:nvPicPr>
        <p:blipFill>
          <a:blip r:embed="rId2"/>
          <a:srcRect l="2027" r="2027"/>
          <a:stretch>
            <a:fillRect/>
          </a:stretch>
        </p:blipFill>
        <p:spPr>
          <a:xfrm>
            <a:off x="1243007" y="2757630"/>
            <a:ext cx="4851406" cy="3831258"/>
          </a:xfrm>
          <a:prstGeom prst="rect">
            <a:avLst/>
          </a:prstGeom>
        </p:spPr>
      </p:pic>
      <p:pic>
        <p:nvPicPr>
          <p:cNvPr id="13" name="Picture 13"/>
          <p:cNvPicPr>
            <a:picLocks noChangeAspect="1"/>
          </p:cNvPicPr>
          <p:nvPr/>
        </p:nvPicPr>
        <p:blipFill>
          <a:blip r:embed="rId3"/>
          <a:srcRect t="3871" b="287"/>
          <a:stretch>
            <a:fillRect/>
          </a:stretch>
        </p:blipFill>
        <p:spPr>
          <a:xfrm>
            <a:off x="6208683" y="2757630"/>
            <a:ext cx="5275878" cy="3831258"/>
          </a:xfrm>
          <a:prstGeom prst="rect">
            <a:avLst/>
          </a:prstGeom>
        </p:spPr>
      </p:pic>
      <p:pic>
        <p:nvPicPr>
          <p:cNvPr id="14" name="Picture 14"/>
          <p:cNvPicPr>
            <a:picLocks noChangeAspect="1"/>
          </p:cNvPicPr>
          <p:nvPr/>
        </p:nvPicPr>
        <p:blipFill>
          <a:blip r:embed="rId4"/>
          <a:srcRect r="485" b="485"/>
          <a:stretch>
            <a:fillRect/>
          </a:stretch>
        </p:blipFill>
        <p:spPr>
          <a:xfrm rot="6542420">
            <a:off x="179499" y="-226392"/>
            <a:ext cx="1289108" cy="2347037"/>
          </a:xfrm>
          <a:prstGeom prst="rect">
            <a:avLst/>
          </a:prstGeom>
        </p:spPr>
      </p:pic>
      <p:pic>
        <p:nvPicPr>
          <p:cNvPr id="15" name="Picture 15"/>
          <p:cNvPicPr>
            <a:picLocks noChangeAspect="1"/>
          </p:cNvPicPr>
          <p:nvPr/>
        </p:nvPicPr>
        <p:blipFill>
          <a:blip r:embed="rId5"/>
          <a:srcRect r="823" b="823"/>
          <a:stretch>
            <a:fillRect/>
          </a:stretch>
        </p:blipFill>
        <p:spPr>
          <a:xfrm rot="-10800000">
            <a:off x="-251658" y="684541"/>
            <a:ext cx="1102310" cy="1303632"/>
          </a:xfrm>
          <a:prstGeom prst="rect">
            <a:avLst/>
          </a:prstGeom>
        </p:spPr>
      </p:pic>
      <p:grpSp>
        <p:nvGrpSpPr>
          <p:cNvPr id="16" name="Group 16"/>
          <p:cNvGrpSpPr>
            <a:grpSpLocks noChangeAspect="1"/>
          </p:cNvGrpSpPr>
          <p:nvPr/>
        </p:nvGrpSpPr>
        <p:grpSpPr>
          <a:xfrm rot="-1753129">
            <a:off x="-612933" y="-1422504"/>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8" name="Group 18"/>
          <p:cNvGrpSpPr>
            <a:grpSpLocks noChangeAspect="1"/>
          </p:cNvGrpSpPr>
          <p:nvPr/>
        </p:nvGrpSpPr>
        <p:grpSpPr>
          <a:xfrm rot="-1970258">
            <a:off x="-704141" y="-1721216"/>
            <a:ext cx="4501945" cy="2460514"/>
            <a:chOff x="0" y="0"/>
            <a:chExt cx="9006236" cy="4921028"/>
          </a:xfrm>
        </p:grpSpPr>
        <p:sp>
          <p:nvSpPr>
            <p:cNvPr id="19" name="Freeform 19"/>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2" name="Picture 22"/>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3" name="Picture 23"/>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4" name="Picture 24"/>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6" name="Picture 26"/>
          <p:cNvPicPr>
            <a:picLocks noChangeAspect="1"/>
          </p:cNvPicPr>
          <p:nvPr/>
        </p:nvPicPr>
        <p:blipFill>
          <a:blip r:embed="rId9"/>
          <a:srcRect r="361" b="361"/>
          <a:stretch>
            <a:fillRect/>
          </a:stretch>
        </p:blipFill>
        <p:spPr>
          <a:xfrm>
            <a:off x="10704161" y="-336566"/>
            <a:ext cx="1790084" cy="2361901"/>
          </a:xfrm>
          <a:prstGeom prst="rect">
            <a:avLst/>
          </a:prstGeom>
        </p:spPr>
      </p:pic>
      <p:grpSp>
        <p:nvGrpSpPr>
          <p:cNvPr id="28" name="Group 28"/>
          <p:cNvGrpSpPr/>
          <p:nvPr/>
        </p:nvGrpSpPr>
        <p:grpSpPr>
          <a:xfrm>
            <a:off x="1243007" y="1318248"/>
            <a:ext cx="9533464" cy="1235146"/>
            <a:chOff x="0" y="-95250"/>
            <a:chExt cx="19071894" cy="2470292"/>
          </a:xfrm>
        </p:grpSpPr>
        <p:grpSp>
          <p:nvGrpSpPr>
            <p:cNvPr id="29" name="Group 29"/>
            <p:cNvGrpSpPr/>
            <p:nvPr/>
          </p:nvGrpSpPr>
          <p:grpSpPr>
            <a:xfrm rot="5400000">
              <a:off x="-97848" y="559663"/>
              <a:ext cx="1565569" cy="1369873"/>
              <a:chOff x="0" y="0"/>
              <a:chExt cx="812800" cy="711200"/>
            </a:xfrm>
          </p:grpSpPr>
          <p:sp>
            <p:nvSpPr>
              <p:cNvPr id="30" name="Freeform 3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C00000"/>
              </a:solidFill>
            </p:spPr>
          </p:sp>
          <p:sp>
            <p:nvSpPr>
              <p:cNvPr id="31" name="TextBox 31"/>
              <p:cNvSpPr txBox="1"/>
              <p:nvPr/>
            </p:nvSpPr>
            <p:spPr>
              <a:xfrm>
                <a:off x="127000" y="339725"/>
                <a:ext cx="558800" cy="3206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32" name="TextBox 32"/>
            <p:cNvSpPr txBox="1"/>
            <p:nvPr/>
          </p:nvSpPr>
          <p:spPr>
            <a:xfrm>
              <a:off x="1555399" y="-95250"/>
              <a:ext cx="17516495" cy="2470292"/>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Động vật đa bào có hệ vận chuyển các chất. Ở động vật vật đa bào có cấu trúc cơ thể phức tạp thì hệ vận chuyển là hệ tuần hoàn.</a:t>
              </a:r>
            </a:p>
          </p:txBody>
        </p:sp>
      </p:grpSp>
      <p:sp>
        <p:nvSpPr>
          <p:cNvPr id="35"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03</a:t>
            </a:r>
          </a:p>
        </p:txBody>
      </p:sp>
      <p:sp>
        <p:nvSpPr>
          <p:cNvPr id="36"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CON ĐƯỜNG VẬN CHUYỂN CÁC CHẤT</a:t>
            </a:r>
          </a:p>
          <a:p>
            <a:pPr>
              <a:lnSpc>
                <a:spcPct val="120000"/>
              </a:lnSpc>
            </a:pPr>
            <a:r>
              <a:rPr lang="en-US" sz="2300" b="1" spc="34">
                <a:solidFill>
                  <a:srgbClr val="051736"/>
                </a:solidFill>
                <a:latin typeface="Arial" pitchFamily="34" charset="0"/>
              </a:rPr>
              <a:t>Ở ĐỘNG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5"/>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6"/>
          <a:srcRect r="383" b="383"/>
          <a:stretch>
            <a:fillRect/>
          </a:stretch>
        </p:blipFill>
        <p:spPr>
          <a:xfrm rot="7354647">
            <a:off x="-459282" y="-670320"/>
            <a:ext cx="2074818" cy="3203387"/>
          </a:xfrm>
          <a:prstGeom prst="rect">
            <a:avLst/>
          </a:prstGeom>
        </p:spPr>
      </p:pic>
      <p:pic>
        <p:nvPicPr>
          <p:cNvPr id="24" name="Picture 24"/>
          <p:cNvPicPr>
            <a:picLocks noChangeAspect="1"/>
          </p:cNvPicPr>
          <p:nvPr/>
        </p:nvPicPr>
        <p:blipFill>
          <a:blip r:embed="rId7"/>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8"/>
          <a:srcRect r="629" b="629"/>
          <a:stretch>
            <a:fillRect/>
          </a:stretch>
        </p:blipFill>
        <p:spPr>
          <a:xfrm>
            <a:off x="10833605" y="182404"/>
            <a:ext cx="1274297" cy="2073169"/>
          </a:xfrm>
          <a:prstGeom prst="rect">
            <a:avLst/>
          </a:prstGeom>
        </p:spPr>
      </p:pic>
      <p:grpSp>
        <p:nvGrpSpPr>
          <p:cNvPr id="26" name="Group 26"/>
          <p:cNvGrpSpPr/>
          <p:nvPr/>
        </p:nvGrpSpPr>
        <p:grpSpPr>
          <a:xfrm>
            <a:off x="2987664" y="232980"/>
            <a:ext cx="7208164" cy="1263614"/>
            <a:chOff x="0" y="0"/>
            <a:chExt cx="14420083" cy="2527229"/>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29" name="Group 29"/>
            <p:cNvGrpSpPr>
              <a:grpSpLocks noChangeAspect="1"/>
            </p:cNvGrpSpPr>
            <p:nvPr/>
          </p:nvGrpSpPr>
          <p:grpSpPr>
            <a:xfrm>
              <a:off x="896706" y="327276"/>
              <a:ext cx="970578" cy="1949900"/>
              <a:chOff x="0" y="0"/>
              <a:chExt cx="970578" cy="1949900"/>
            </a:xfrm>
          </p:grpSpPr>
          <p:sp>
            <p:nvSpPr>
              <p:cNvPr id="30" name="Freeform 30"/>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sp>
          <p:nvSpPr>
            <p:cNvPr id="31" name="TextBox 31"/>
            <p:cNvSpPr txBox="1"/>
            <p:nvPr/>
          </p:nvSpPr>
          <p:spPr>
            <a:xfrm>
              <a:off x="2763066" y="56936"/>
              <a:ext cx="11657017" cy="2470293"/>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Thức ăn đã tiêu hóa (chất dinh dưỡng) đi đến các bộ phận khác nhau của cơ thể theo con đường nào?</a:t>
              </a:r>
            </a:p>
          </p:txBody>
        </p:sp>
      </p:grpSp>
      <p:grpSp>
        <p:nvGrpSpPr>
          <p:cNvPr id="33" name="Group 32"/>
          <p:cNvGrpSpPr/>
          <p:nvPr/>
        </p:nvGrpSpPr>
        <p:grpSpPr>
          <a:xfrm>
            <a:off x="1370012" y="1741525"/>
            <a:ext cx="9132079" cy="4430675"/>
            <a:chOff x="6846557" y="2667000"/>
            <a:chExt cx="4809007" cy="4430675"/>
          </a:xfrm>
        </p:grpSpPr>
        <p:grpSp>
          <p:nvGrpSpPr>
            <p:cNvPr id="34" name="Group 12"/>
            <p:cNvGrpSpPr/>
            <p:nvPr/>
          </p:nvGrpSpPr>
          <p:grpSpPr>
            <a:xfrm>
              <a:off x="6856214" y="2667000"/>
              <a:ext cx="2021523" cy="540830"/>
              <a:chOff x="0" y="0"/>
              <a:chExt cx="4044099" cy="1081660"/>
            </a:xfrm>
          </p:grpSpPr>
          <p:sp>
            <p:nvSpPr>
              <p:cNvPr id="40"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1"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5" name="AutoShape 15"/>
            <p:cNvSpPr/>
            <p:nvPr/>
          </p:nvSpPr>
          <p:spPr>
            <a:xfrm rot="28120" flipV="1">
              <a:off x="6846557" y="3152937"/>
              <a:ext cx="4781908" cy="56527"/>
            </a:xfrm>
            <a:prstGeom prst="line">
              <a:avLst/>
            </a:prstGeom>
            <a:ln w="19050" cap="rnd">
              <a:solidFill>
                <a:srgbClr val="000000"/>
              </a:solidFill>
              <a:prstDash val="solid"/>
              <a:headEnd type="none" w="sm" len="sm"/>
              <a:tailEnd type="none" w="sm" len="sm"/>
            </a:ln>
          </p:spPr>
        </p:sp>
        <p:grpSp>
          <p:nvGrpSpPr>
            <p:cNvPr id="36" name="Group 16"/>
            <p:cNvGrpSpPr/>
            <p:nvPr/>
          </p:nvGrpSpPr>
          <p:grpSpPr>
            <a:xfrm>
              <a:off x="6856214" y="3207831"/>
              <a:ext cx="4799350" cy="3889844"/>
              <a:chOff x="0" y="0"/>
              <a:chExt cx="1896533" cy="1801515"/>
            </a:xfrm>
          </p:grpSpPr>
          <p:sp>
            <p:nvSpPr>
              <p:cNvPr id="38" name="Freeform 17"/>
              <p:cNvSpPr/>
              <p:nvPr/>
            </p:nvSpPr>
            <p:spPr>
              <a:xfrm>
                <a:off x="0" y="0"/>
                <a:ext cx="1896533" cy="1801515"/>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9"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7" name="TextBox 19"/>
            <p:cNvSpPr txBox="1"/>
            <p:nvPr/>
          </p:nvSpPr>
          <p:spPr>
            <a:xfrm>
              <a:off x="7008574" y="3249760"/>
              <a:ext cx="4646976" cy="3822585"/>
            </a:xfrm>
            <a:prstGeom prst="rect">
              <a:avLst/>
            </a:prstGeom>
          </p:spPr>
          <p:txBody>
            <a:bodyPr wrap="square" lIns="0" tIns="0" rIns="0" bIns="0" rtlCol="0" anchor="t">
              <a:spAutoFit/>
            </a:bodyPr>
            <a:lstStyle/>
            <a:p>
              <a:pPr algn="just">
                <a:lnSpc>
                  <a:spcPct val="120000"/>
                </a:lnSpc>
              </a:pPr>
              <a:r>
                <a:rPr lang="vi-VN" sz="2300" b="1" spc="34">
                  <a:solidFill>
                    <a:srgbClr val="000000"/>
                  </a:solidFill>
                  <a:latin typeface="Arial" pitchFamily="34" charset="0"/>
                </a:rPr>
                <a:t>- Miệng thu nhận thức ăn, nghiền nhỏ và đẩy thức ăn xuống thực quản, sau đó thức ăn được đưa xuống dạ dày.</a:t>
              </a:r>
            </a:p>
            <a:p>
              <a:pPr algn="just">
                <a:lnSpc>
                  <a:spcPct val="120000"/>
                </a:lnSpc>
              </a:pPr>
              <a:r>
                <a:rPr lang="vi-VN" sz="2300" b="1" spc="34">
                  <a:solidFill>
                    <a:srgbClr val="000000"/>
                  </a:solidFill>
                  <a:latin typeface="Arial" pitchFamily="34" charset="0"/>
                </a:rPr>
                <a:t>- Ở dạ dày thức ăn sẽ được nhào trộn thành một hỗn hợp lỏng và tiêu hoá một phần  .</a:t>
              </a:r>
            </a:p>
            <a:p>
              <a:pPr algn="just">
                <a:lnSpc>
                  <a:spcPct val="120000"/>
                </a:lnSpc>
              </a:pPr>
              <a:r>
                <a:rPr lang="vi-VN" sz="2300" b="1" spc="34">
                  <a:solidFill>
                    <a:srgbClr val="000000"/>
                  </a:solidFill>
                  <a:latin typeface="Arial" pitchFamily="34" charset="0"/>
                </a:rPr>
                <a:t>- Thức ăn tiếp tục được tiêu hoá ở ruột non và hấp thụ chất dinh dưỡng.</a:t>
              </a:r>
            </a:p>
            <a:p>
              <a:pPr algn="just">
                <a:lnSpc>
                  <a:spcPct val="120000"/>
                </a:lnSpc>
              </a:pPr>
              <a:r>
                <a:rPr lang="vi-VN" sz="2300" b="1" spc="34">
                  <a:solidFill>
                    <a:srgbClr val="000000"/>
                  </a:solidFill>
                  <a:latin typeface="Arial" pitchFamily="34" charset="0"/>
                </a:rPr>
                <a:t>- Khi đi qua ruột già, hỗn hợp chất lỏng tiếp tục được tái hấp thu và chuyển thành chất thải rắn.</a:t>
              </a:r>
            </a:p>
            <a:p>
              <a:pPr algn="just">
                <a:lnSpc>
                  <a:spcPct val="120000"/>
                </a:lnSpc>
              </a:pPr>
              <a:r>
                <a:rPr lang="vi-VN" sz="2300" b="1" spc="34">
                  <a:solidFill>
                    <a:srgbClr val="000000"/>
                  </a:solidFill>
                  <a:latin typeface="Arial" pitchFamily="34" charset="0"/>
                </a:rPr>
                <a:t>- </a:t>
              </a:r>
              <a:r>
                <a:rPr lang="en-US" sz="2300" b="1" spc="34">
                  <a:solidFill>
                    <a:srgbClr val="000000"/>
                  </a:solidFill>
                  <a:latin typeface="Arial" pitchFamily="34" charset="0"/>
                </a:rPr>
                <a:t>Q</a:t>
              </a:r>
              <a:r>
                <a:rPr lang="vi-VN" sz="2300" b="1" spc="34">
                  <a:solidFill>
                    <a:srgbClr val="000000"/>
                  </a:solidFill>
                  <a:latin typeface="Arial" pitchFamily="34" charset="0"/>
                </a:rPr>
                <a:t>ua trực tràng và hậu môn, chất thải rắn được thải ra ngoài</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9"/>
          <a:srcRect r="629" b="629"/>
          <a:stretch>
            <a:fillRect/>
          </a:stretch>
        </p:blipFill>
        <p:spPr>
          <a:xfrm>
            <a:off x="10776470" y="4697254"/>
            <a:ext cx="1274297" cy="2073169"/>
          </a:xfrm>
          <a:prstGeom prst="rect">
            <a:avLst/>
          </a:prstGeom>
        </p:spPr>
      </p:pic>
      <p:pic>
        <p:nvPicPr>
          <p:cNvPr id="24" name="Picture 24"/>
          <p:cNvPicPr>
            <a:picLocks noChangeAspect="1"/>
          </p:cNvPicPr>
          <p:nvPr/>
        </p:nvPicPr>
        <p:blipFill>
          <a:blip r:embed="rId10"/>
          <a:srcRect r="361" b="361"/>
          <a:stretch>
            <a:fillRect/>
          </a:stretch>
        </p:blipFill>
        <p:spPr>
          <a:xfrm>
            <a:off x="10704161" y="-336566"/>
            <a:ext cx="1790084" cy="2361901"/>
          </a:xfrm>
          <a:prstGeom prst="rect">
            <a:avLst/>
          </a:prstGeom>
        </p:spPr>
      </p:pic>
      <p:pic>
        <p:nvPicPr>
          <p:cNvPr id="25" name="Picture 25"/>
          <p:cNvPicPr>
            <a:picLocks noChangeAspect="1"/>
          </p:cNvPicPr>
          <p:nvPr/>
        </p:nvPicPr>
        <p:blipFill>
          <a:blip r:embed="rId11"/>
          <a:srcRect r="432" b="432"/>
          <a:stretch>
            <a:fillRect/>
          </a:stretch>
        </p:blipFill>
        <p:spPr>
          <a:xfrm>
            <a:off x="126409" y="5486741"/>
            <a:ext cx="1517020" cy="1336214"/>
          </a:xfrm>
          <a:prstGeom prst="rect">
            <a:avLst/>
          </a:prstGeom>
        </p:spPr>
      </p:pic>
      <p:pic>
        <p:nvPicPr>
          <p:cNvPr id="26" name="Picture 26"/>
          <p:cNvPicPr>
            <a:picLocks noChangeAspect="1"/>
          </p:cNvPicPr>
          <p:nvPr/>
        </p:nvPicPr>
        <p:blipFill>
          <a:blip r:embed="rId12"/>
          <a:srcRect/>
          <a:stretch>
            <a:fillRect/>
          </a:stretch>
        </p:blipFill>
        <p:spPr>
          <a:xfrm>
            <a:off x="7440263" y="1358082"/>
            <a:ext cx="3709510" cy="4282950"/>
          </a:xfrm>
          <a:prstGeom prst="rect">
            <a:avLst/>
          </a:prstGeom>
        </p:spPr>
      </p:pic>
      <p:grpSp>
        <p:nvGrpSpPr>
          <p:cNvPr id="27" name="Group 27"/>
          <p:cNvGrpSpPr/>
          <p:nvPr/>
        </p:nvGrpSpPr>
        <p:grpSpPr>
          <a:xfrm>
            <a:off x="2146127" y="1358082"/>
            <a:ext cx="4889952" cy="2057400"/>
            <a:chOff x="0" y="0"/>
            <a:chExt cx="9782452" cy="4114800"/>
          </a:xfrm>
        </p:grpSpPr>
        <p:grpSp>
          <p:nvGrpSpPr>
            <p:cNvPr id="28" name="Group 28"/>
            <p:cNvGrpSpPr/>
            <p:nvPr/>
          </p:nvGrpSpPr>
          <p:grpSpPr>
            <a:xfrm>
              <a:off x="0" y="0"/>
              <a:ext cx="9782452" cy="4114800"/>
              <a:chOff x="0" y="0"/>
              <a:chExt cx="1932336" cy="812800"/>
            </a:xfrm>
          </p:grpSpPr>
          <p:sp>
            <p:nvSpPr>
              <p:cNvPr id="29" name="Freeform 29"/>
              <p:cNvSpPr/>
              <p:nvPr/>
            </p:nvSpPr>
            <p:spPr>
              <a:xfrm>
                <a:off x="0" y="0"/>
                <a:ext cx="1932336" cy="812800"/>
              </a:xfrm>
              <a:custGeom>
                <a:avLst/>
                <a:gdLst/>
                <a:ahLst/>
                <a:cxnLst/>
                <a:rect l="l" t="t" r="r" b="b"/>
                <a:pathLst>
                  <a:path w="1932336" h="812800">
                    <a:moveTo>
                      <a:pt x="53816" y="0"/>
                    </a:moveTo>
                    <a:lnTo>
                      <a:pt x="1878520" y="0"/>
                    </a:lnTo>
                    <a:cubicBezTo>
                      <a:pt x="1908242" y="0"/>
                      <a:pt x="1932336" y="24094"/>
                      <a:pt x="1932336" y="53816"/>
                    </a:cubicBezTo>
                    <a:lnTo>
                      <a:pt x="1932336" y="758984"/>
                    </a:lnTo>
                    <a:cubicBezTo>
                      <a:pt x="1932336" y="773257"/>
                      <a:pt x="1926666" y="786945"/>
                      <a:pt x="1916574" y="797038"/>
                    </a:cubicBezTo>
                    <a:cubicBezTo>
                      <a:pt x="1906481" y="807130"/>
                      <a:pt x="1892793" y="812800"/>
                      <a:pt x="1878520" y="812800"/>
                    </a:cubicBezTo>
                    <a:lnTo>
                      <a:pt x="53816" y="812800"/>
                    </a:lnTo>
                    <a:cubicBezTo>
                      <a:pt x="24094" y="812800"/>
                      <a:pt x="0" y="788706"/>
                      <a:pt x="0" y="758984"/>
                    </a:cubicBezTo>
                    <a:lnTo>
                      <a:pt x="0" y="53816"/>
                    </a:lnTo>
                    <a:cubicBezTo>
                      <a:pt x="0" y="24094"/>
                      <a:pt x="24094" y="0"/>
                      <a:pt x="53816" y="0"/>
                    </a:cubicBezTo>
                    <a:close/>
                  </a:path>
                </a:pathLst>
              </a:custGeom>
              <a:solidFill>
                <a:srgbClr val="FFE298"/>
              </a:solidFill>
            </p:spPr>
          </p:sp>
          <p:sp>
            <p:nvSpPr>
              <p:cNvPr id="30" name="TextBox 30"/>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1" name="TextBox 31"/>
            <p:cNvSpPr txBox="1"/>
            <p:nvPr/>
          </p:nvSpPr>
          <p:spPr>
            <a:xfrm>
              <a:off x="399626" y="273050"/>
              <a:ext cx="9126659" cy="3319756"/>
            </a:xfrm>
            <a:prstGeom prst="rect">
              <a:avLst/>
            </a:prstGeom>
          </p:spPr>
          <p:txBody>
            <a:bodyPr wrap="square" lIns="0" tIns="0" rIns="0" bIns="0" rtlCol="0" anchor="t">
              <a:spAutoFit/>
            </a:bodyPr>
            <a:lstStyle/>
            <a:p>
              <a:pPr>
                <a:lnSpc>
                  <a:spcPct val="120000"/>
                </a:lnSpc>
              </a:pPr>
              <a:r>
                <a:rPr lang="en-US" sz="2300" b="1" spc="33" dirty="0">
                  <a:solidFill>
                    <a:srgbClr val="000000"/>
                  </a:solidFill>
                  <a:latin typeface="Arial" pitchFamily="34" charset="0"/>
                </a:rPr>
                <a:t>Ở </a:t>
              </a:r>
              <a:r>
                <a:rPr lang="en-US" sz="2300" b="1" spc="33" dirty="0" err="1">
                  <a:solidFill>
                    <a:srgbClr val="000000"/>
                  </a:solidFill>
                  <a:latin typeface="Arial" pitchFamily="34" charset="0"/>
                </a:rPr>
                <a:t>người</a:t>
              </a:r>
              <a:r>
                <a:rPr lang="en-US" sz="2300" b="1" spc="33" dirty="0">
                  <a:solidFill>
                    <a:srgbClr val="000000"/>
                  </a:solidFill>
                  <a:latin typeface="Arial" pitchFamily="34" charset="0"/>
                </a:rPr>
                <a:t>, con </a:t>
              </a:r>
              <a:r>
                <a:rPr lang="en-US" sz="2300" b="1" spc="33" dirty="0" err="1">
                  <a:solidFill>
                    <a:srgbClr val="000000"/>
                  </a:solidFill>
                  <a:latin typeface="Arial" pitchFamily="34" charset="0"/>
                </a:rPr>
                <a:t>đường</a:t>
              </a:r>
              <a:r>
                <a:rPr lang="en-US" sz="2300" b="1" spc="33" dirty="0">
                  <a:solidFill>
                    <a:srgbClr val="000000"/>
                  </a:solidFill>
                  <a:latin typeface="Arial" pitchFamily="34" charset="0"/>
                </a:rPr>
                <a:t> </a:t>
              </a:r>
              <a:r>
                <a:rPr lang="en-US" sz="2300" b="1" spc="33" dirty="0" err="1">
                  <a:solidFill>
                    <a:srgbClr val="000000"/>
                  </a:solidFill>
                  <a:latin typeface="Arial" pitchFamily="34" charset="0"/>
                </a:rPr>
                <a:t>vận</a:t>
              </a:r>
              <a:r>
                <a:rPr lang="en-US" sz="2300" b="1" spc="33" dirty="0">
                  <a:solidFill>
                    <a:srgbClr val="000000"/>
                  </a:solidFill>
                  <a:latin typeface="Arial" pitchFamily="34" charset="0"/>
                </a:rPr>
                <a:t> </a:t>
              </a:r>
              <a:r>
                <a:rPr lang="en-US" sz="2300" b="1" spc="33" dirty="0" err="1">
                  <a:solidFill>
                    <a:srgbClr val="000000"/>
                  </a:solidFill>
                  <a:latin typeface="Arial" pitchFamily="34" charset="0"/>
                </a:rPr>
                <a:t>chuyển</a:t>
              </a:r>
              <a:r>
                <a:rPr lang="en-US" sz="2300" b="1" spc="33" dirty="0">
                  <a:solidFill>
                    <a:srgbClr val="000000"/>
                  </a:solidFill>
                  <a:latin typeface="Arial" pitchFamily="34" charset="0"/>
                </a:rPr>
                <a:t> </a:t>
              </a:r>
              <a:r>
                <a:rPr lang="en-US" sz="2300" b="1" spc="33" dirty="0" err="1">
                  <a:solidFill>
                    <a:srgbClr val="000000"/>
                  </a:solidFill>
                  <a:latin typeface="Arial" pitchFamily="34" charset="0"/>
                </a:rPr>
                <a:t>các</a:t>
              </a:r>
              <a:r>
                <a:rPr lang="en-US" sz="2300" b="1" spc="33" dirty="0">
                  <a:solidFill>
                    <a:srgbClr val="000000"/>
                  </a:solidFill>
                  <a:latin typeface="Arial" pitchFamily="34" charset="0"/>
                </a:rPr>
                <a:t> </a:t>
              </a:r>
              <a:r>
                <a:rPr lang="en-US" sz="2300" b="1" spc="33" dirty="0" err="1">
                  <a:solidFill>
                    <a:srgbClr val="000000"/>
                  </a:solidFill>
                  <a:latin typeface="Arial" pitchFamily="34" charset="0"/>
                </a:rPr>
                <a:t>chất</a:t>
              </a:r>
              <a:r>
                <a:rPr lang="en-US" sz="2300" b="1" spc="33" dirty="0">
                  <a:solidFill>
                    <a:srgbClr val="000000"/>
                  </a:solidFill>
                  <a:latin typeface="Arial" pitchFamily="34" charset="0"/>
                </a:rPr>
                <a:t> </a:t>
              </a:r>
              <a:r>
                <a:rPr lang="en-US" sz="2300" b="1" spc="33" dirty="0" err="1">
                  <a:solidFill>
                    <a:srgbClr val="000000"/>
                  </a:solidFill>
                  <a:latin typeface="Arial" pitchFamily="34" charset="0"/>
                </a:rPr>
                <a:t>thông</a:t>
              </a:r>
              <a:r>
                <a:rPr lang="en-US" sz="2300" b="1" spc="33" dirty="0">
                  <a:solidFill>
                    <a:srgbClr val="000000"/>
                  </a:solidFill>
                  <a:latin typeface="Arial" pitchFamily="34" charset="0"/>
                </a:rPr>
                <a:t> qua </a:t>
              </a:r>
              <a:r>
                <a:rPr lang="en-US" sz="2300" b="1" spc="33" dirty="0" err="1">
                  <a:solidFill>
                    <a:srgbClr val="000000"/>
                  </a:solidFill>
                  <a:latin typeface="Arial" pitchFamily="34" charset="0"/>
                </a:rPr>
                <a:t>hai</a:t>
              </a:r>
              <a:r>
                <a:rPr lang="en-US" sz="2300" b="1" spc="33" dirty="0">
                  <a:solidFill>
                    <a:srgbClr val="000000"/>
                  </a:solidFill>
                  <a:latin typeface="Arial" pitchFamily="34" charset="0"/>
                </a:rPr>
                <a:t> </a:t>
              </a:r>
              <a:r>
                <a:rPr lang="en-US" sz="2300" b="1" spc="33" dirty="0" err="1">
                  <a:solidFill>
                    <a:srgbClr val="000000"/>
                  </a:solidFill>
                  <a:latin typeface="Arial" pitchFamily="34" charset="0"/>
                </a:rPr>
                <a:t>vòng</a:t>
              </a:r>
              <a:r>
                <a:rPr lang="en-US" sz="2300" b="1" spc="33" dirty="0">
                  <a:solidFill>
                    <a:srgbClr val="000000"/>
                  </a:solidFill>
                  <a:latin typeface="Arial" pitchFamily="34" charset="0"/>
                </a:rPr>
                <a:t> </a:t>
              </a:r>
              <a:r>
                <a:rPr lang="en-US" sz="2300" b="1" spc="33" dirty="0" err="1">
                  <a:solidFill>
                    <a:srgbClr val="000000"/>
                  </a:solidFill>
                  <a:latin typeface="Arial" pitchFamily="34" charset="0"/>
                </a:rPr>
                <a:t>tuần</a:t>
              </a:r>
              <a:r>
                <a:rPr lang="en-US" sz="2300" b="1" spc="33" dirty="0">
                  <a:solidFill>
                    <a:srgbClr val="000000"/>
                  </a:solidFill>
                  <a:latin typeface="Arial" pitchFamily="34" charset="0"/>
                </a:rPr>
                <a:t> </a:t>
              </a:r>
              <a:r>
                <a:rPr lang="en-US" sz="2300" b="1" spc="33" dirty="0" err="1">
                  <a:solidFill>
                    <a:srgbClr val="000000"/>
                  </a:solidFill>
                  <a:latin typeface="Arial" pitchFamily="34" charset="0"/>
                </a:rPr>
                <a:t>hoàn</a:t>
              </a:r>
              <a:r>
                <a:rPr lang="en-US" sz="2300" b="1" spc="33" dirty="0">
                  <a:solidFill>
                    <a:srgbClr val="000000"/>
                  </a:solidFill>
                  <a:latin typeface="Arial" pitchFamily="34" charset="0"/>
                </a:rPr>
                <a:t>.</a:t>
              </a:r>
            </a:p>
            <a:p>
              <a:pPr>
                <a:lnSpc>
                  <a:spcPct val="120000"/>
                </a:lnSpc>
              </a:pPr>
              <a:r>
                <a:rPr lang="en-US" sz="2300" b="1" spc="34" dirty="0">
                  <a:solidFill>
                    <a:srgbClr val="000000"/>
                  </a:solidFill>
                  <a:latin typeface="Arial" pitchFamily="34" charset="0"/>
                </a:rPr>
                <a:t>(</a:t>
              </a:r>
              <a:r>
                <a:rPr lang="en-US" sz="2300" b="1" spc="34" dirty="0" err="1">
                  <a:solidFill>
                    <a:srgbClr val="000000"/>
                  </a:solidFill>
                  <a:latin typeface="Arial" pitchFamily="34" charset="0"/>
                </a:rPr>
                <a:t>hình</a:t>
              </a:r>
              <a:r>
                <a:rPr lang="en-US" sz="2300" b="1" spc="34" dirty="0">
                  <a:solidFill>
                    <a:srgbClr val="000000"/>
                  </a:solidFill>
                  <a:latin typeface="Arial" pitchFamily="34" charset="0"/>
                </a:rPr>
                <a:t> 26.4)</a:t>
              </a:r>
            </a:p>
          </p:txBody>
        </p:sp>
      </p:grpSp>
      <p:pic>
        <p:nvPicPr>
          <p:cNvPr id="32" name="Picture 3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5418538" y="2931482"/>
            <a:ext cx="977271" cy="2257813"/>
          </a:xfrm>
          <a:prstGeom prst="rect">
            <a:avLst/>
          </a:prstGeom>
        </p:spPr>
      </p:pic>
      <p:sp>
        <p:nvSpPr>
          <p:cNvPr id="33" name="TextBox 33"/>
          <p:cNvSpPr txBox="1"/>
          <p:nvPr/>
        </p:nvSpPr>
        <p:spPr>
          <a:xfrm>
            <a:off x="2700471" y="5708650"/>
            <a:ext cx="6820933" cy="704745"/>
          </a:xfrm>
          <a:prstGeom prst="rect">
            <a:avLst/>
          </a:prstGeom>
        </p:spPr>
        <p:txBody>
          <a:bodyPr lIns="0" tIns="0" rIns="0" bIns="0" rtlCol="0" anchor="t">
            <a:spAutoFit/>
          </a:bodyPr>
          <a:lstStyle/>
          <a:p>
            <a:pPr algn="ctr">
              <a:lnSpc>
                <a:spcPct val="120000"/>
              </a:lnSpc>
            </a:pPr>
            <a:r>
              <a:rPr lang="en-US" sz="2000" b="1" spc="34" dirty="0" err="1">
                <a:solidFill>
                  <a:srgbClr val="000000"/>
                </a:solidFill>
                <a:latin typeface="Arial" pitchFamily="34" charset="0"/>
              </a:rPr>
              <a:t>Hình</a:t>
            </a:r>
            <a:r>
              <a:rPr lang="en-US" sz="2000" b="1" spc="34" dirty="0">
                <a:solidFill>
                  <a:srgbClr val="000000"/>
                </a:solidFill>
                <a:latin typeface="Arial" pitchFamily="34" charset="0"/>
              </a:rPr>
              <a:t> 26.4. </a:t>
            </a:r>
            <a:r>
              <a:rPr lang="en-US" sz="2000" spc="34" dirty="0" err="1">
                <a:solidFill>
                  <a:srgbClr val="000000"/>
                </a:solidFill>
                <a:latin typeface="Arial" pitchFamily="34" charset="0"/>
              </a:rPr>
              <a:t>Sơ</a:t>
            </a:r>
            <a:r>
              <a:rPr lang="en-US" sz="2000" spc="34" dirty="0">
                <a:solidFill>
                  <a:srgbClr val="000000"/>
                </a:solidFill>
                <a:latin typeface="Arial" pitchFamily="34" charset="0"/>
              </a:rPr>
              <a:t> </a:t>
            </a:r>
            <a:r>
              <a:rPr lang="en-US" sz="2000" spc="34" dirty="0" err="1">
                <a:solidFill>
                  <a:srgbClr val="000000"/>
                </a:solidFill>
                <a:latin typeface="Arial" pitchFamily="34" charset="0"/>
              </a:rPr>
              <a:t>đồ</a:t>
            </a:r>
            <a:r>
              <a:rPr lang="en-US" sz="2000" spc="34" dirty="0">
                <a:solidFill>
                  <a:srgbClr val="000000"/>
                </a:solidFill>
                <a:latin typeface="Arial" pitchFamily="34" charset="0"/>
              </a:rPr>
              <a:t> </a:t>
            </a:r>
            <a:r>
              <a:rPr lang="en-US" sz="2000" spc="34" dirty="0" err="1">
                <a:solidFill>
                  <a:srgbClr val="000000"/>
                </a:solidFill>
                <a:latin typeface="Arial" pitchFamily="34" charset="0"/>
              </a:rPr>
              <a:t>vận</a:t>
            </a:r>
            <a:r>
              <a:rPr lang="en-US" sz="2000" spc="34" dirty="0">
                <a:solidFill>
                  <a:srgbClr val="000000"/>
                </a:solidFill>
                <a:latin typeface="Arial" pitchFamily="34" charset="0"/>
              </a:rPr>
              <a:t> </a:t>
            </a:r>
            <a:r>
              <a:rPr lang="en-US" sz="2000" spc="34" dirty="0" err="1">
                <a:solidFill>
                  <a:srgbClr val="000000"/>
                </a:solidFill>
                <a:latin typeface="Arial" pitchFamily="34" charset="0"/>
              </a:rPr>
              <a:t>chuyển</a:t>
            </a:r>
            <a:r>
              <a:rPr lang="en-US" sz="2000" spc="34" dirty="0">
                <a:solidFill>
                  <a:srgbClr val="000000"/>
                </a:solidFill>
                <a:latin typeface="Arial" pitchFamily="34" charset="0"/>
              </a:rPr>
              <a:t> </a:t>
            </a:r>
            <a:r>
              <a:rPr lang="en-US" sz="2000" spc="34" dirty="0" err="1">
                <a:solidFill>
                  <a:srgbClr val="000000"/>
                </a:solidFill>
                <a:latin typeface="Arial" pitchFamily="34" charset="0"/>
              </a:rPr>
              <a:t>các</a:t>
            </a:r>
            <a:r>
              <a:rPr lang="en-US" sz="2000" spc="34" dirty="0">
                <a:solidFill>
                  <a:srgbClr val="000000"/>
                </a:solidFill>
                <a:latin typeface="Arial" pitchFamily="34" charset="0"/>
              </a:rPr>
              <a:t> </a:t>
            </a:r>
            <a:r>
              <a:rPr lang="en-US" sz="2000" spc="34" dirty="0" err="1">
                <a:solidFill>
                  <a:srgbClr val="000000"/>
                </a:solidFill>
                <a:latin typeface="Arial" pitchFamily="34" charset="0"/>
              </a:rPr>
              <a:t>chất</a:t>
            </a:r>
            <a:r>
              <a:rPr lang="en-US" sz="2000" spc="34" dirty="0">
                <a:solidFill>
                  <a:srgbClr val="000000"/>
                </a:solidFill>
                <a:latin typeface="Arial" pitchFamily="34" charset="0"/>
              </a:rPr>
              <a:t> </a:t>
            </a:r>
            <a:r>
              <a:rPr lang="en-US" sz="2000" spc="34" dirty="0" err="1">
                <a:solidFill>
                  <a:srgbClr val="000000"/>
                </a:solidFill>
                <a:latin typeface="Arial" pitchFamily="34" charset="0"/>
              </a:rPr>
              <a:t>thông</a:t>
            </a:r>
            <a:r>
              <a:rPr lang="en-US" sz="2000" spc="34" dirty="0">
                <a:solidFill>
                  <a:srgbClr val="000000"/>
                </a:solidFill>
                <a:latin typeface="Arial" pitchFamily="34" charset="0"/>
              </a:rPr>
              <a:t> qua </a:t>
            </a:r>
            <a:r>
              <a:rPr lang="en-US" sz="2000" spc="34" dirty="0" err="1">
                <a:solidFill>
                  <a:srgbClr val="000000"/>
                </a:solidFill>
                <a:latin typeface="Arial" pitchFamily="34" charset="0"/>
              </a:rPr>
              <a:t>hệ</a:t>
            </a:r>
            <a:r>
              <a:rPr lang="en-US" sz="2000" spc="34" dirty="0">
                <a:solidFill>
                  <a:srgbClr val="000000"/>
                </a:solidFill>
                <a:latin typeface="Arial" pitchFamily="34" charset="0"/>
              </a:rPr>
              <a:t> </a:t>
            </a:r>
            <a:r>
              <a:rPr lang="en-US" sz="2000" spc="34" dirty="0" err="1">
                <a:solidFill>
                  <a:srgbClr val="000000"/>
                </a:solidFill>
                <a:latin typeface="Arial" pitchFamily="34" charset="0"/>
              </a:rPr>
              <a:t>tuần</a:t>
            </a:r>
            <a:r>
              <a:rPr lang="en-US" sz="2000" spc="34" dirty="0">
                <a:solidFill>
                  <a:srgbClr val="000000"/>
                </a:solidFill>
                <a:latin typeface="Arial" pitchFamily="34" charset="0"/>
              </a:rPr>
              <a:t> </a:t>
            </a:r>
            <a:r>
              <a:rPr lang="en-US" sz="2000" spc="34" dirty="0" err="1">
                <a:solidFill>
                  <a:srgbClr val="000000"/>
                </a:solidFill>
                <a:latin typeface="Arial" pitchFamily="34" charset="0"/>
              </a:rPr>
              <a:t>hoàn</a:t>
            </a:r>
            <a:r>
              <a:rPr lang="en-US" sz="2000" spc="34" dirty="0">
                <a:solidFill>
                  <a:srgbClr val="000000"/>
                </a:solidFill>
                <a:latin typeface="Arial" pitchFamily="34" charset="0"/>
              </a:rPr>
              <a:t> ở </a:t>
            </a:r>
            <a:r>
              <a:rPr lang="en-US" sz="2000" spc="34" dirty="0" err="1">
                <a:solidFill>
                  <a:srgbClr val="000000"/>
                </a:solidFill>
                <a:latin typeface="Arial" pitchFamily="34" charset="0"/>
              </a:rPr>
              <a:t>người</a:t>
            </a:r>
            <a:endParaRPr lang="en-US" sz="2000" spc="34" dirty="0">
              <a:solidFill>
                <a:srgbClr val="000000"/>
              </a:solidFill>
              <a:latin typeface="Arial" pitchFamily="34" charset="0"/>
            </a:endParaRPr>
          </a:p>
        </p:txBody>
      </p:sp>
      <p:sp>
        <p:nvSpPr>
          <p:cNvPr id="36"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03</a:t>
            </a:r>
          </a:p>
        </p:txBody>
      </p:sp>
      <p:sp>
        <p:nvSpPr>
          <p:cNvPr id="37"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CON ĐƯỜNG VẬN CHUYỂN CÁC CHẤT</a:t>
            </a:r>
          </a:p>
          <a:p>
            <a:pPr>
              <a:lnSpc>
                <a:spcPct val="120000"/>
              </a:lnSpc>
            </a:pPr>
            <a:r>
              <a:rPr lang="en-US" sz="2300" b="1" spc="34">
                <a:solidFill>
                  <a:srgbClr val="051736"/>
                </a:solidFill>
                <a:latin typeface="Arial" pitchFamily="34" charset="0"/>
              </a:rPr>
              <a:t>Ở ĐỘNG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1000"/>
                                        <p:tgtEl>
                                          <p:spTgt spid="32"/>
                                        </p:tgtEl>
                                      </p:cBhvr>
                                    </p:animEffect>
                                    <p:anim calcmode="lin" valueType="num">
                                      <p:cBhvr>
                                        <p:cTn id="15" dur="1000" fill="hold"/>
                                        <p:tgtEl>
                                          <p:spTgt spid="32"/>
                                        </p:tgtEl>
                                        <p:attrNameLst>
                                          <p:attrName>ppt_x</p:attrName>
                                        </p:attrNameLst>
                                      </p:cBhvr>
                                      <p:tavLst>
                                        <p:tav tm="0">
                                          <p:val>
                                            <p:strVal val="#ppt_x"/>
                                          </p:val>
                                        </p:tav>
                                        <p:tav tm="100000">
                                          <p:val>
                                            <p:strVal val="#ppt_x"/>
                                          </p:val>
                                        </p:tav>
                                      </p:tavLst>
                                    </p:anim>
                                    <p:anim calcmode="lin" valueType="num">
                                      <p:cBhvr>
                                        <p:cTn id="16" dur="1000" fill="hold"/>
                                        <p:tgtEl>
                                          <p:spTgt spid="3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1000"/>
                                        <p:tgtEl>
                                          <p:spTgt spid="33"/>
                                        </p:tgtEl>
                                      </p:cBhvr>
                                    </p:animEffect>
                                    <p:anim calcmode="lin" valueType="num">
                                      <p:cBhvr>
                                        <p:cTn id="25" dur="1000" fill="hold"/>
                                        <p:tgtEl>
                                          <p:spTgt spid="33"/>
                                        </p:tgtEl>
                                        <p:attrNameLst>
                                          <p:attrName>ppt_x</p:attrName>
                                        </p:attrNameLst>
                                      </p:cBhvr>
                                      <p:tavLst>
                                        <p:tav tm="0">
                                          <p:val>
                                            <p:strVal val="#ppt_x"/>
                                          </p:val>
                                        </p:tav>
                                        <p:tav tm="100000">
                                          <p:val>
                                            <p:strVal val="#ppt_x"/>
                                          </p:val>
                                        </p:tav>
                                      </p:tavLst>
                                    </p:anim>
                                    <p:anim calcmode="lin" valueType="num">
                                      <p:cBhvr>
                                        <p:cTn id="2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2" name="Picture 22"/>
          <p:cNvPicPr>
            <a:picLocks noChangeAspect="1"/>
          </p:cNvPicPr>
          <p:nvPr/>
        </p:nvPicPr>
        <p:blipFill>
          <a:blip r:embed="rId11"/>
          <a:srcRect r="674" b="674"/>
          <a:stretch>
            <a:fillRect/>
          </a:stretch>
        </p:blipFill>
        <p:spPr>
          <a:xfrm>
            <a:off x="10884983" y="4597184"/>
            <a:ext cx="1153909" cy="2154832"/>
          </a:xfrm>
          <a:prstGeom prst="rect">
            <a:avLst/>
          </a:prstGeom>
        </p:spPr>
      </p:pic>
      <p:pic>
        <p:nvPicPr>
          <p:cNvPr id="23" name="Picture 23"/>
          <p:cNvPicPr>
            <a:picLocks noChangeAspect="1"/>
          </p:cNvPicPr>
          <p:nvPr/>
        </p:nvPicPr>
        <p:blipFill>
          <a:blip r:embed="rId12"/>
          <a:srcRect r="387" b="387"/>
          <a:stretch>
            <a:fillRect/>
          </a:stretch>
        </p:blipFill>
        <p:spPr>
          <a:xfrm rot="-2700000">
            <a:off x="9708" y="4819738"/>
            <a:ext cx="1833892" cy="2119791"/>
          </a:xfrm>
          <a:prstGeom prst="rect">
            <a:avLst/>
          </a:prstGeom>
        </p:spPr>
      </p:pic>
      <p:pic>
        <p:nvPicPr>
          <p:cNvPr id="24" name="Picture 24"/>
          <p:cNvPicPr>
            <a:picLocks noChangeAspect="1"/>
          </p:cNvPicPr>
          <p:nvPr/>
        </p:nvPicPr>
        <p:blipFill>
          <a:blip r:embed="rId13"/>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4"/>
          <a:srcRect r="629" b="629"/>
          <a:stretch>
            <a:fillRect/>
          </a:stretch>
        </p:blipFill>
        <p:spPr>
          <a:xfrm>
            <a:off x="10833605" y="182404"/>
            <a:ext cx="1274297" cy="2073169"/>
          </a:xfrm>
          <a:prstGeom prst="rect">
            <a:avLst/>
          </a:prstGeom>
        </p:spPr>
      </p:pic>
      <p:grpSp>
        <p:nvGrpSpPr>
          <p:cNvPr id="26" name="Group 26"/>
          <p:cNvGrpSpPr/>
          <p:nvPr/>
        </p:nvGrpSpPr>
        <p:grpSpPr>
          <a:xfrm>
            <a:off x="2786120" y="232980"/>
            <a:ext cx="7480146" cy="1258613"/>
            <a:chOff x="0" y="0"/>
            <a:chExt cx="14964188" cy="2517226"/>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pic>
          <p:nvPicPr>
            <p:cNvPr id="29" name="Picture 29"/>
            <p:cNvPicPr>
              <a:picLocks noChangeAspect="1"/>
            </p:cNvPicPr>
            <p:nvPr/>
          </p:nvPicPr>
          <p:blipFill>
            <a:blip r:embed="rId15"/>
            <a:srcRect r="797" b="797"/>
            <a:stretch>
              <a:fillRect/>
            </a:stretch>
          </p:blipFill>
          <p:spPr>
            <a:xfrm>
              <a:off x="315748" y="270640"/>
              <a:ext cx="1952796" cy="1952796"/>
            </a:xfrm>
            <a:prstGeom prst="rect">
              <a:avLst/>
            </a:prstGeom>
          </p:spPr>
        </p:pic>
        <p:sp>
          <p:nvSpPr>
            <p:cNvPr id="30" name="TextBox 30"/>
            <p:cNvSpPr txBox="1"/>
            <p:nvPr/>
          </p:nvSpPr>
          <p:spPr>
            <a:xfrm>
              <a:off x="2846549" y="227066"/>
              <a:ext cx="12117639" cy="162083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Mô tả con đường vận chuyển các chất thông qua hệ tuần hoàn ở cơ thể người.</a:t>
              </a:r>
            </a:p>
          </p:txBody>
        </p:sp>
      </p:grpSp>
      <p:pic>
        <p:nvPicPr>
          <p:cNvPr id="31" name="Picture 31"/>
          <p:cNvPicPr>
            <a:picLocks noChangeAspect="1"/>
          </p:cNvPicPr>
          <p:nvPr/>
        </p:nvPicPr>
        <p:blipFill>
          <a:blip r:embed="rId16"/>
          <a:srcRect/>
          <a:stretch>
            <a:fillRect/>
          </a:stretch>
        </p:blipFill>
        <p:spPr>
          <a:xfrm>
            <a:off x="6478026" y="1358082"/>
            <a:ext cx="4671746" cy="5393934"/>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9" name="Picture 9"/>
          <p:cNvPicPr>
            <a:picLocks noChangeAspect="1"/>
          </p:cNvPicPr>
          <p:nvPr/>
        </p:nvPicPr>
        <p:blipFill>
          <a:blip r:embed="rId2"/>
          <a:srcRect r="190" b="190"/>
          <a:stretch>
            <a:fillRect/>
          </a:stretch>
        </p:blipFill>
        <p:spPr>
          <a:xfrm>
            <a:off x="-1367632" y="4142569"/>
            <a:ext cx="2497367" cy="2953476"/>
          </a:xfrm>
          <a:prstGeom prst="rect">
            <a:avLst/>
          </a:prstGeom>
        </p:spPr>
      </p:pic>
      <p:pic>
        <p:nvPicPr>
          <p:cNvPr id="12" name="Picture 12"/>
          <p:cNvPicPr>
            <a:picLocks noChangeAspect="1"/>
          </p:cNvPicPr>
          <p:nvPr/>
        </p:nvPicPr>
        <p:blipFill>
          <a:blip r:embed="rId3"/>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2"/>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0" name="Picture 20"/>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7"/>
          <a:srcRect r="361" b="361"/>
          <a:stretch>
            <a:fillRect/>
          </a:stretch>
        </p:blipFill>
        <p:spPr>
          <a:xfrm>
            <a:off x="10704161" y="-336566"/>
            <a:ext cx="1790084" cy="2361901"/>
          </a:xfrm>
          <a:prstGeom prst="rect">
            <a:avLst/>
          </a:prstGeom>
        </p:spPr>
      </p:pic>
      <p:pic>
        <p:nvPicPr>
          <p:cNvPr id="28" name="Picture 28"/>
          <p:cNvPicPr>
            <a:picLocks noChangeAspect="1"/>
          </p:cNvPicPr>
          <p:nvPr/>
        </p:nvPicPr>
        <p:blipFill>
          <a:blip r:embed="rId8"/>
          <a:srcRect/>
          <a:stretch>
            <a:fillRect/>
          </a:stretch>
        </p:blipFill>
        <p:spPr>
          <a:xfrm>
            <a:off x="6743388" y="1358082"/>
            <a:ext cx="4406385" cy="5087552"/>
          </a:xfrm>
          <a:prstGeom prst="rect">
            <a:avLst/>
          </a:prstGeom>
        </p:spPr>
      </p:pic>
      <p:grpSp>
        <p:nvGrpSpPr>
          <p:cNvPr id="29" name="Group 29"/>
          <p:cNvGrpSpPr/>
          <p:nvPr/>
        </p:nvGrpSpPr>
        <p:grpSpPr>
          <a:xfrm>
            <a:off x="303451" y="1977710"/>
            <a:ext cx="6246254" cy="2084610"/>
            <a:chOff x="0" y="-95250"/>
            <a:chExt cx="12495762" cy="4169220"/>
          </a:xfrm>
        </p:grpSpPr>
        <p:grpSp>
          <p:nvGrpSpPr>
            <p:cNvPr id="30" name="Group 30"/>
            <p:cNvGrpSpPr/>
            <p:nvPr/>
          </p:nvGrpSpPr>
          <p:grpSpPr>
            <a:xfrm rot="5400000">
              <a:off x="-97848" y="855878"/>
              <a:ext cx="1565569" cy="1369873"/>
              <a:chOff x="0" y="0"/>
              <a:chExt cx="812800" cy="711200"/>
            </a:xfrm>
          </p:grpSpPr>
          <p:sp>
            <p:nvSpPr>
              <p:cNvPr id="31" name="Freeform 31"/>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C00000"/>
              </a:solidFill>
            </p:spPr>
          </p:sp>
          <p:sp>
            <p:nvSpPr>
              <p:cNvPr id="32" name="TextBox 32"/>
              <p:cNvSpPr txBox="1"/>
              <p:nvPr/>
            </p:nvSpPr>
            <p:spPr>
              <a:xfrm>
                <a:off x="127000" y="339725"/>
                <a:ext cx="558800" cy="3206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33" name="TextBox 33"/>
            <p:cNvSpPr txBox="1"/>
            <p:nvPr/>
          </p:nvSpPr>
          <p:spPr>
            <a:xfrm>
              <a:off x="1879599" y="-95250"/>
              <a:ext cx="10616163" cy="416922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Vòng tuần hoàn lớn vận chuyển máu mang chất dinh dưỡng và oxygen từ tâm thất trái theo động mạch đi tới các cơ quan của cơ thể, ở đây diễn ra quá trình trao đổi chất.</a:t>
              </a:r>
            </a:p>
          </p:txBody>
        </p:sp>
      </p:grpSp>
      <p:pic>
        <p:nvPicPr>
          <p:cNvPr id="34" name="Picture 3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4932163" y="3963165"/>
            <a:ext cx="977271" cy="2257813"/>
          </a:xfrm>
          <a:prstGeom prst="rect">
            <a:avLst/>
          </a:prstGeom>
        </p:spPr>
      </p:pic>
      <p:sp>
        <p:nvSpPr>
          <p:cNvPr id="35"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03</a:t>
            </a:r>
          </a:p>
        </p:txBody>
      </p:sp>
      <p:sp>
        <p:nvSpPr>
          <p:cNvPr id="36"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CON ĐƯỜNG VẬN CHUYỂN CÁC CHẤT</a:t>
            </a:r>
          </a:p>
          <a:p>
            <a:pPr>
              <a:lnSpc>
                <a:spcPct val="120000"/>
              </a:lnSpc>
            </a:pPr>
            <a:r>
              <a:rPr lang="en-US" sz="2300" b="1" spc="34">
                <a:solidFill>
                  <a:srgbClr val="051736"/>
                </a:solidFill>
                <a:latin typeface="Arial" pitchFamily="34" charset="0"/>
              </a:rPr>
              <a:t>Ở ĐỘNG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12" name="Picture 12"/>
          <p:cNvPicPr>
            <a:picLocks noChangeAspect="1"/>
          </p:cNvPicPr>
          <p:nvPr/>
        </p:nvPicPr>
        <p:blipFill>
          <a:blip r:embed="rId2"/>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3"/>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0" name="Picture 20"/>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7"/>
          <a:srcRect r="361" b="361"/>
          <a:stretch>
            <a:fillRect/>
          </a:stretch>
        </p:blipFill>
        <p:spPr>
          <a:xfrm>
            <a:off x="10704161" y="-336566"/>
            <a:ext cx="1790084" cy="2361901"/>
          </a:xfrm>
          <a:prstGeom prst="rect">
            <a:avLst/>
          </a:prstGeom>
        </p:spPr>
      </p:pic>
      <p:pic>
        <p:nvPicPr>
          <p:cNvPr id="28" name="Picture 28"/>
          <p:cNvPicPr>
            <a:picLocks noChangeAspect="1"/>
          </p:cNvPicPr>
          <p:nvPr/>
        </p:nvPicPr>
        <p:blipFill>
          <a:blip r:embed="rId8"/>
          <a:srcRect/>
          <a:stretch>
            <a:fillRect/>
          </a:stretch>
        </p:blipFill>
        <p:spPr>
          <a:xfrm>
            <a:off x="6743388" y="1358082"/>
            <a:ext cx="4406385" cy="5087552"/>
          </a:xfrm>
          <a:prstGeom prst="rect">
            <a:avLst/>
          </a:prstGeom>
        </p:spPr>
      </p:pic>
      <p:grpSp>
        <p:nvGrpSpPr>
          <p:cNvPr id="29" name="Group 29"/>
          <p:cNvGrpSpPr/>
          <p:nvPr/>
        </p:nvGrpSpPr>
        <p:grpSpPr>
          <a:xfrm>
            <a:off x="515062" y="2112993"/>
            <a:ext cx="5988736" cy="861860"/>
            <a:chOff x="0" y="-95250"/>
            <a:chExt cx="11980591" cy="1723719"/>
          </a:xfrm>
        </p:grpSpPr>
        <p:sp>
          <p:nvSpPr>
            <p:cNvPr id="30" name="TextBox 30"/>
            <p:cNvSpPr txBox="1"/>
            <p:nvPr/>
          </p:nvSpPr>
          <p:spPr>
            <a:xfrm>
              <a:off x="1650062" y="-95250"/>
              <a:ext cx="10330529" cy="1705211"/>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Chất thải theo máu tới các cơ quan bài tiết rồi thải ra ngoài.</a:t>
              </a:r>
            </a:p>
          </p:txBody>
        </p:sp>
        <p:grpSp>
          <p:nvGrpSpPr>
            <p:cNvPr id="31" name="Group 31"/>
            <p:cNvGrpSpPr/>
            <p:nvPr/>
          </p:nvGrpSpPr>
          <p:grpSpPr>
            <a:xfrm rot="5400000">
              <a:off x="-97848" y="160748"/>
              <a:ext cx="1565569" cy="1369873"/>
              <a:chOff x="0" y="0"/>
              <a:chExt cx="812800" cy="711200"/>
            </a:xfrm>
          </p:grpSpPr>
          <p:sp>
            <p:nvSpPr>
              <p:cNvPr id="32" name="Freeform 32"/>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C00000"/>
              </a:solidFill>
            </p:spPr>
          </p:sp>
          <p:sp>
            <p:nvSpPr>
              <p:cNvPr id="33" name="TextBox 33"/>
              <p:cNvSpPr txBox="1"/>
              <p:nvPr/>
            </p:nvSpPr>
            <p:spPr>
              <a:xfrm>
                <a:off x="127000" y="339725"/>
                <a:ext cx="558800" cy="3206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grpSp>
        <p:nvGrpSpPr>
          <p:cNvPr id="34" name="Group 34"/>
          <p:cNvGrpSpPr/>
          <p:nvPr/>
        </p:nvGrpSpPr>
        <p:grpSpPr>
          <a:xfrm>
            <a:off x="515063" y="3231933"/>
            <a:ext cx="6025432" cy="1274195"/>
            <a:chOff x="0" y="-95250"/>
            <a:chExt cx="12054004" cy="2548390"/>
          </a:xfrm>
        </p:grpSpPr>
        <p:sp>
          <p:nvSpPr>
            <p:cNvPr id="35" name="TextBox 35"/>
            <p:cNvSpPr txBox="1"/>
            <p:nvPr/>
          </p:nvSpPr>
          <p:spPr>
            <a:xfrm>
              <a:off x="1596476" y="-95250"/>
              <a:ext cx="10457528" cy="254839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Khí carbon dioxide từ các cơ quan của cơ thể theo tĩnh mạch đổ vào tâm nhĩ phải.</a:t>
              </a:r>
            </a:p>
          </p:txBody>
        </p:sp>
        <p:grpSp>
          <p:nvGrpSpPr>
            <p:cNvPr id="36" name="Group 36"/>
            <p:cNvGrpSpPr/>
            <p:nvPr/>
          </p:nvGrpSpPr>
          <p:grpSpPr>
            <a:xfrm rot="5400000">
              <a:off x="-97848" y="506695"/>
              <a:ext cx="1565569" cy="1369873"/>
              <a:chOff x="0" y="0"/>
              <a:chExt cx="812800" cy="711200"/>
            </a:xfrm>
          </p:grpSpPr>
          <p:sp>
            <p:nvSpPr>
              <p:cNvPr id="37" name="Freeform 3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C00000"/>
              </a:solidFill>
            </p:spPr>
          </p:sp>
          <p:sp>
            <p:nvSpPr>
              <p:cNvPr id="38" name="TextBox 38"/>
              <p:cNvSpPr txBox="1"/>
              <p:nvPr/>
            </p:nvSpPr>
            <p:spPr>
              <a:xfrm>
                <a:off x="127000" y="339725"/>
                <a:ext cx="558800" cy="3206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pic>
        <p:nvPicPr>
          <p:cNvPr id="39" name="Picture 3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4922954" y="4490401"/>
            <a:ext cx="977271" cy="2257813"/>
          </a:xfrm>
          <a:prstGeom prst="rect">
            <a:avLst/>
          </a:prstGeom>
        </p:spPr>
      </p:pic>
      <p:sp>
        <p:nvSpPr>
          <p:cNvPr id="40"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03</a:t>
            </a:r>
          </a:p>
        </p:txBody>
      </p:sp>
      <p:sp>
        <p:nvSpPr>
          <p:cNvPr id="41"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CON ĐƯỜNG VẬN CHUYỂN CÁC CHẤT</a:t>
            </a:r>
          </a:p>
          <a:p>
            <a:pPr>
              <a:lnSpc>
                <a:spcPct val="120000"/>
              </a:lnSpc>
            </a:pPr>
            <a:r>
              <a:rPr lang="en-US" sz="2300" b="1" spc="34">
                <a:solidFill>
                  <a:srgbClr val="051736"/>
                </a:solidFill>
                <a:latin typeface="Arial" pitchFamily="34" charset="0"/>
              </a:rPr>
              <a:t>Ở ĐỘNG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1000"/>
                                        <p:tgtEl>
                                          <p:spTgt spid="34"/>
                                        </p:tgtEl>
                                      </p:cBhvr>
                                    </p:animEffect>
                                    <p:anim calcmode="lin" valueType="num">
                                      <p:cBhvr>
                                        <p:cTn id="15" dur="1000" fill="hold"/>
                                        <p:tgtEl>
                                          <p:spTgt spid="34"/>
                                        </p:tgtEl>
                                        <p:attrNameLst>
                                          <p:attrName>ppt_x</p:attrName>
                                        </p:attrNameLst>
                                      </p:cBhvr>
                                      <p:tavLst>
                                        <p:tav tm="0">
                                          <p:val>
                                            <p:strVal val="#ppt_x"/>
                                          </p:val>
                                        </p:tav>
                                        <p:tav tm="100000">
                                          <p:val>
                                            <p:strVal val="#ppt_x"/>
                                          </p:val>
                                        </p:tav>
                                      </p:tavLst>
                                    </p:anim>
                                    <p:anim calcmode="lin" valueType="num">
                                      <p:cBhvr>
                                        <p:cTn id="1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9"/>
          <a:srcRect r="629" b="629"/>
          <a:stretch>
            <a:fillRect/>
          </a:stretch>
        </p:blipFill>
        <p:spPr>
          <a:xfrm>
            <a:off x="10776470" y="4697254"/>
            <a:ext cx="1274297" cy="2073169"/>
          </a:xfrm>
          <a:prstGeom prst="rect">
            <a:avLst/>
          </a:prstGeom>
        </p:spPr>
      </p:pic>
      <p:pic>
        <p:nvPicPr>
          <p:cNvPr id="24" name="Picture 24"/>
          <p:cNvPicPr>
            <a:picLocks noChangeAspect="1"/>
          </p:cNvPicPr>
          <p:nvPr/>
        </p:nvPicPr>
        <p:blipFill>
          <a:blip r:embed="rId10"/>
          <a:srcRect r="361" b="361"/>
          <a:stretch>
            <a:fillRect/>
          </a:stretch>
        </p:blipFill>
        <p:spPr>
          <a:xfrm>
            <a:off x="10704161" y="-336566"/>
            <a:ext cx="1790084" cy="2361901"/>
          </a:xfrm>
          <a:prstGeom prst="rect">
            <a:avLst/>
          </a:prstGeom>
        </p:spPr>
      </p:pic>
      <p:pic>
        <p:nvPicPr>
          <p:cNvPr id="25" name="Picture 25"/>
          <p:cNvPicPr>
            <a:picLocks noChangeAspect="1"/>
          </p:cNvPicPr>
          <p:nvPr/>
        </p:nvPicPr>
        <p:blipFill>
          <a:blip r:embed="rId11"/>
          <a:srcRect r="432" b="432"/>
          <a:stretch>
            <a:fillRect/>
          </a:stretch>
        </p:blipFill>
        <p:spPr>
          <a:xfrm>
            <a:off x="126409" y="5486741"/>
            <a:ext cx="1517020" cy="1336214"/>
          </a:xfrm>
          <a:prstGeom prst="rect">
            <a:avLst/>
          </a:prstGeom>
        </p:spPr>
      </p:pic>
      <p:grpSp>
        <p:nvGrpSpPr>
          <p:cNvPr id="28" name="Group 28"/>
          <p:cNvGrpSpPr/>
          <p:nvPr/>
        </p:nvGrpSpPr>
        <p:grpSpPr>
          <a:xfrm>
            <a:off x="515062" y="1720633"/>
            <a:ext cx="5988736" cy="2084610"/>
            <a:chOff x="0" y="-95250"/>
            <a:chExt cx="11980591" cy="4169220"/>
          </a:xfrm>
        </p:grpSpPr>
        <p:sp>
          <p:nvSpPr>
            <p:cNvPr id="29" name="TextBox 29"/>
            <p:cNvSpPr txBox="1"/>
            <p:nvPr/>
          </p:nvSpPr>
          <p:spPr>
            <a:xfrm>
              <a:off x="1650062" y="-95250"/>
              <a:ext cx="10330529" cy="416922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Vòng tuần hoàn nhỏ vận chuyển máu mang khí carbon dioxide từ tâm thất phải theo động mạch phổi đi tới phổi, ở đây diễn ra quá trình trao đổi khí.</a:t>
              </a:r>
            </a:p>
          </p:txBody>
        </p:sp>
        <p:grpSp>
          <p:nvGrpSpPr>
            <p:cNvPr id="30" name="Group 30"/>
            <p:cNvGrpSpPr/>
            <p:nvPr/>
          </p:nvGrpSpPr>
          <p:grpSpPr>
            <a:xfrm rot="5400000">
              <a:off x="-97848" y="160748"/>
              <a:ext cx="1565569" cy="1369873"/>
              <a:chOff x="0" y="0"/>
              <a:chExt cx="812800" cy="711200"/>
            </a:xfrm>
          </p:grpSpPr>
          <p:sp>
            <p:nvSpPr>
              <p:cNvPr id="31" name="Freeform 31"/>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C00000"/>
              </a:solidFill>
            </p:spPr>
          </p:sp>
          <p:sp>
            <p:nvSpPr>
              <p:cNvPr id="32" name="TextBox 32"/>
              <p:cNvSpPr txBox="1"/>
              <p:nvPr/>
            </p:nvSpPr>
            <p:spPr>
              <a:xfrm>
                <a:off x="127000" y="339725"/>
                <a:ext cx="558800" cy="3206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grpSp>
        <p:nvGrpSpPr>
          <p:cNvPr id="33" name="Group 33"/>
          <p:cNvGrpSpPr/>
          <p:nvPr/>
        </p:nvGrpSpPr>
        <p:grpSpPr>
          <a:xfrm>
            <a:off x="478365" y="4094945"/>
            <a:ext cx="6025432" cy="889278"/>
            <a:chOff x="0" y="-95250"/>
            <a:chExt cx="12054004" cy="1778555"/>
          </a:xfrm>
        </p:grpSpPr>
        <p:sp>
          <p:nvSpPr>
            <p:cNvPr id="34" name="TextBox 34"/>
            <p:cNvSpPr txBox="1"/>
            <p:nvPr/>
          </p:nvSpPr>
          <p:spPr>
            <a:xfrm>
              <a:off x="1596476" y="-95250"/>
              <a:ext cx="10457528" cy="1620829"/>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Máu giàu oxygen theo tĩnh mạch phổi đổ vào tâm nhĩ trái.</a:t>
              </a:r>
            </a:p>
          </p:txBody>
        </p:sp>
        <p:grpSp>
          <p:nvGrpSpPr>
            <p:cNvPr id="35" name="Group 35"/>
            <p:cNvGrpSpPr/>
            <p:nvPr/>
          </p:nvGrpSpPr>
          <p:grpSpPr>
            <a:xfrm rot="5400000">
              <a:off x="-97848" y="215584"/>
              <a:ext cx="1565569" cy="1369873"/>
              <a:chOff x="0" y="0"/>
              <a:chExt cx="812800" cy="711200"/>
            </a:xfrm>
          </p:grpSpPr>
          <p:sp>
            <p:nvSpPr>
              <p:cNvPr id="36" name="Freeform 3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C00000"/>
              </a:solidFill>
            </p:spPr>
          </p:sp>
          <p:sp>
            <p:nvSpPr>
              <p:cNvPr id="37" name="TextBox 37"/>
              <p:cNvSpPr txBox="1"/>
              <p:nvPr/>
            </p:nvSpPr>
            <p:spPr>
              <a:xfrm>
                <a:off x="127000" y="339725"/>
                <a:ext cx="558800" cy="3206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pic>
        <p:nvPicPr>
          <p:cNvPr id="38" name="Picture 38"/>
          <p:cNvPicPr>
            <a:picLocks noChangeAspect="1"/>
          </p:cNvPicPr>
          <p:nvPr/>
        </p:nvPicPr>
        <p:blipFill>
          <a:blip r:embed="rId12"/>
          <a:srcRect/>
          <a:stretch>
            <a:fillRect/>
          </a:stretch>
        </p:blipFill>
        <p:spPr>
          <a:xfrm>
            <a:off x="6743388" y="1358082"/>
            <a:ext cx="4406385" cy="5087552"/>
          </a:xfrm>
          <a:prstGeom prst="rect">
            <a:avLst/>
          </a:prstGeom>
        </p:spPr>
      </p:pic>
      <p:pic>
        <p:nvPicPr>
          <p:cNvPr id="39" name="Picture 3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4922954" y="4490401"/>
            <a:ext cx="977271" cy="2257813"/>
          </a:xfrm>
          <a:prstGeom prst="rect">
            <a:avLst/>
          </a:prstGeom>
        </p:spPr>
      </p:pic>
      <p:sp>
        <p:nvSpPr>
          <p:cNvPr id="40"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03</a:t>
            </a:r>
          </a:p>
        </p:txBody>
      </p:sp>
      <p:sp>
        <p:nvSpPr>
          <p:cNvPr id="41"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CON ĐƯỜNG VẬN CHUYỂN CÁC CHẤT</a:t>
            </a:r>
          </a:p>
          <a:p>
            <a:pPr>
              <a:lnSpc>
                <a:spcPct val="120000"/>
              </a:lnSpc>
            </a:pPr>
            <a:r>
              <a:rPr lang="en-US" sz="2300" b="1" spc="34">
                <a:solidFill>
                  <a:srgbClr val="051736"/>
                </a:solidFill>
                <a:latin typeface="Arial" pitchFamily="34" charset="0"/>
              </a:rPr>
              <a:t>Ở ĐỘNG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2188825"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4" name="Group 4"/>
          <p:cNvGrpSpPr>
            <a:grpSpLocks noChangeAspect="1"/>
          </p:cNvGrpSpPr>
          <p:nvPr/>
        </p:nvGrpSpPr>
        <p:grpSpPr>
          <a:xfrm rot="-872599">
            <a:off x="-3117143" y="-4764853"/>
            <a:ext cx="17864828" cy="7416164"/>
            <a:chOff x="0" y="0"/>
            <a:chExt cx="35738964" cy="14832328"/>
          </a:xfrm>
        </p:grpSpPr>
        <p:sp>
          <p:nvSpPr>
            <p:cNvPr id="5" name="Freeform 5"/>
            <p:cNvSpPr/>
            <p:nvPr/>
          </p:nvSpPr>
          <p:spPr>
            <a:xfrm>
              <a:off x="-167767" y="-37338"/>
              <a:ext cx="36269039" cy="15196948"/>
            </a:xfrm>
            <a:custGeom>
              <a:avLst/>
              <a:gdLst/>
              <a:ahLst/>
              <a:cxnLst/>
              <a:rect l="l" t="t" r="r" b="b"/>
              <a:pathLst>
                <a:path w="36269039" h="15196948">
                  <a:moveTo>
                    <a:pt x="2348357" y="7516495"/>
                  </a:moveTo>
                  <a:cubicBezTo>
                    <a:pt x="2870200" y="7820025"/>
                    <a:pt x="4009390" y="9155811"/>
                    <a:pt x="5594096" y="9337928"/>
                  </a:cubicBezTo>
                  <a:cubicBezTo>
                    <a:pt x="7178803" y="9520046"/>
                    <a:pt x="9972548" y="8184387"/>
                    <a:pt x="11856339" y="8609330"/>
                  </a:cubicBezTo>
                  <a:cubicBezTo>
                    <a:pt x="13740129" y="9034272"/>
                    <a:pt x="14917420" y="11323320"/>
                    <a:pt x="16896715" y="11887962"/>
                  </a:cubicBezTo>
                  <a:cubicBezTo>
                    <a:pt x="18876010" y="12452604"/>
                    <a:pt x="21879814" y="11554079"/>
                    <a:pt x="23731727" y="11997309"/>
                  </a:cubicBezTo>
                  <a:cubicBezTo>
                    <a:pt x="25583640" y="12440538"/>
                    <a:pt x="26411046" y="14195171"/>
                    <a:pt x="28008452" y="14547342"/>
                  </a:cubicBezTo>
                  <a:cubicBezTo>
                    <a:pt x="29605859" y="14899513"/>
                    <a:pt x="32011492" y="15196948"/>
                    <a:pt x="33316162" y="14110208"/>
                  </a:cubicBezTo>
                  <a:cubicBezTo>
                    <a:pt x="34620833" y="13023468"/>
                    <a:pt x="36269039" y="9240900"/>
                    <a:pt x="35836350" y="8026526"/>
                  </a:cubicBezTo>
                  <a:cubicBezTo>
                    <a:pt x="35403660" y="6812152"/>
                    <a:pt x="32692464" y="7407274"/>
                    <a:pt x="30719645" y="6824344"/>
                  </a:cubicBezTo>
                  <a:cubicBezTo>
                    <a:pt x="28746826" y="6241414"/>
                    <a:pt x="25539314" y="5093969"/>
                    <a:pt x="23999187" y="4529327"/>
                  </a:cubicBezTo>
                  <a:cubicBezTo>
                    <a:pt x="22459059" y="3964684"/>
                    <a:pt x="22694516" y="3837177"/>
                    <a:pt x="21479000" y="3436492"/>
                  </a:cubicBezTo>
                  <a:cubicBezTo>
                    <a:pt x="20263483" y="3035807"/>
                    <a:pt x="17889598" y="2428620"/>
                    <a:pt x="16705959" y="2125090"/>
                  </a:cubicBezTo>
                  <a:cubicBezTo>
                    <a:pt x="15522320" y="1821560"/>
                    <a:pt x="15337661" y="1785111"/>
                    <a:pt x="14376652" y="1615058"/>
                  </a:cubicBezTo>
                  <a:cubicBezTo>
                    <a:pt x="13415642" y="1445005"/>
                    <a:pt x="12040994" y="1341881"/>
                    <a:pt x="10940032" y="1105026"/>
                  </a:cubicBezTo>
                  <a:cubicBezTo>
                    <a:pt x="9839070" y="868171"/>
                    <a:pt x="8693404" y="364236"/>
                    <a:pt x="7770622" y="194310"/>
                  </a:cubicBezTo>
                  <a:cubicBezTo>
                    <a:pt x="6847841" y="24384"/>
                    <a:pt x="6198616" y="0"/>
                    <a:pt x="5403215" y="84963"/>
                  </a:cubicBezTo>
                  <a:cubicBezTo>
                    <a:pt x="4607814" y="169926"/>
                    <a:pt x="3824859" y="364236"/>
                    <a:pt x="2997581" y="704215"/>
                  </a:cubicBezTo>
                  <a:cubicBezTo>
                    <a:pt x="2170303" y="1044194"/>
                    <a:pt x="878332" y="1463167"/>
                    <a:pt x="439166" y="2124964"/>
                  </a:cubicBezTo>
                  <a:cubicBezTo>
                    <a:pt x="0" y="2786761"/>
                    <a:pt x="184658" y="3824986"/>
                    <a:pt x="362839" y="4674997"/>
                  </a:cubicBezTo>
                  <a:cubicBezTo>
                    <a:pt x="541020" y="5525008"/>
                    <a:pt x="1158367" y="6751447"/>
                    <a:pt x="1508379" y="7225030"/>
                  </a:cubicBezTo>
                  <a:cubicBezTo>
                    <a:pt x="1858391" y="7698614"/>
                    <a:pt x="2310257" y="7461758"/>
                    <a:pt x="2463038" y="7516495"/>
                  </a:cubicBezTo>
                  <a:cubicBezTo>
                    <a:pt x="2615819" y="7571232"/>
                    <a:pt x="1826641" y="7212965"/>
                    <a:pt x="2348484" y="7516495"/>
                  </a:cubicBezTo>
                  <a:close/>
                </a:path>
              </a:pathLst>
            </a:custGeom>
            <a:solidFill>
              <a:srgbClr val="D9EEC3"/>
            </a:solidFill>
          </p:spPr>
        </p:sp>
      </p:grpSp>
      <p:grpSp>
        <p:nvGrpSpPr>
          <p:cNvPr id="6" name="Group 6"/>
          <p:cNvGrpSpPr>
            <a:grpSpLocks noChangeAspect="1"/>
          </p:cNvGrpSpPr>
          <p:nvPr/>
        </p:nvGrpSpPr>
        <p:grpSpPr>
          <a:xfrm rot="872599">
            <a:off x="-168233" y="4082606"/>
            <a:ext cx="17864828" cy="7416164"/>
            <a:chOff x="0" y="0"/>
            <a:chExt cx="35738964" cy="14832328"/>
          </a:xfrm>
        </p:grpSpPr>
        <p:sp>
          <p:nvSpPr>
            <p:cNvPr id="7" name="Freeform 7"/>
            <p:cNvSpPr/>
            <p:nvPr/>
          </p:nvSpPr>
          <p:spPr>
            <a:xfrm>
              <a:off x="-167642" y="-327279"/>
              <a:ext cx="36268914" cy="15196948"/>
            </a:xfrm>
            <a:custGeom>
              <a:avLst/>
              <a:gdLst/>
              <a:ahLst/>
              <a:cxnLst/>
              <a:rect l="l" t="t" r="r" b="b"/>
              <a:pathLst>
                <a:path w="36268914" h="15196948">
                  <a:moveTo>
                    <a:pt x="2348232" y="7680452"/>
                  </a:moveTo>
                  <a:cubicBezTo>
                    <a:pt x="2870075" y="7376922"/>
                    <a:pt x="4009265" y="6041136"/>
                    <a:pt x="5593971" y="5859018"/>
                  </a:cubicBezTo>
                  <a:cubicBezTo>
                    <a:pt x="7178678" y="5676901"/>
                    <a:pt x="9972423" y="7012559"/>
                    <a:pt x="11856214" y="6587617"/>
                  </a:cubicBezTo>
                  <a:cubicBezTo>
                    <a:pt x="13740004" y="6162675"/>
                    <a:pt x="14917295" y="3873627"/>
                    <a:pt x="16896590" y="3308985"/>
                  </a:cubicBezTo>
                  <a:cubicBezTo>
                    <a:pt x="18875885" y="2744343"/>
                    <a:pt x="21879689" y="3642868"/>
                    <a:pt x="23731602" y="3199638"/>
                  </a:cubicBezTo>
                  <a:cubicBezTo>
                    <a:pt x="25583515" y="2756408"/>
                    <a:pt x="26410921" y="1001776"/>
                    <a:pt x="28008327" y="649605"/>
                  </a:cubicBezTo>
                  <a:cubicBezTo>
                    <a:pt x="29605734" y="297434"/>
                    <a:pt x="32011367" y="0"/>
                    <a:pt x="33316037" y="1086739"/>
                  </a:cubicBezTo>
                  <a:cubicBezTo>
                    <a:pt x="34620708" y="2173478"/>
                    <a:pt x="36268914" y="5956046"/>
                    <a:pt x="35836225" y="7170420"/>
                  </a:cubicBezTo>
                  <a:cubicBezTo>
                    <a:pt x="35403535" y="8384795"/>
                    <a:pt x="32692339" y="7789672"/>
                    <a:pt x="30719520" y="8372602"/>
                  </a:cubicBezTo>
                  <a:cubicBezTo>
                    <a:pt x="28746701" y="8955531"/>
                    <a:pt x="25539189" y="10102977"/>
                    <a:pt x="23999062" y="10667619"/>
                  </a:cubicBezTo>
                  <a:cubicBezTo>
                    <a:pt x="22458934" y="11232261"/>
                    <a:pt x="22694391" y="11359769"/>
                    <a:pt x="21478875" y="11760454"/>
                  </a:cubicBezTo>
                  <a:cubicBezTo>
                    <a:pt x="20263358" y="12161139"/>
                    <a:pt x="17889473" y="12768326"/>
                    <a:pt x="16705834" y="13071856"/>
                  </a:cubicBezTo>
                  <a:cubicBezTo>
                    <a:pt x="15522195" y="13375386"/>
                    <a:pt x="15337536" y="13411835"/>
                    <a:pt x="14376527" y="13581889"/>
                  </a:cubicBezTo>
                  <a:cubicBezTo>
                    <a:pt x="13415517" y="13751942"/>
                    <a:pt x="12040869" y="13855066"/>
                    <a:pt x="10939907" y="14091921"/>
                  </a:cubicBezTo>
                  <a:cubicBezTo>
                    <a:pt x="9838945" y="14328776"/>
                    <a:pt x="8693404" y="14832584"/>
                    <a:pt x="7770622" y="15002637"/>
                  </a:cubicBezTo>
                  <a:cubicBezTo>
                    <a:pt x="6847840" y="15172691"/>
                    <a:pt x="6198743" y="15196948"/>
                    <a:pt x="5403215" y="15111984"/>
                  </a:cubicBezTo>
                  <a:cubicBezTo>
                    <a:pt x="4607687" y="15027021"/>
                    <a:pt x="3824859" y="14832711"/>
                    <a:pt x="2997581" y="14492732"/>
                  </a:cubicBezTo>
                  <a:cubicBezTo>
                    <a:pt x="2170303" y="14152753"/>
                    <a:pt x="878332" y="13733780"/>
                    <a:pt x="439166" y="13071983"/>
                  </a:cubicBezTo>
                  <a:cubicBezTo>
                    <a:pt x="0" y="12410186"/>
                    <a:pt x="184533" y="11371961"/>
                    <a:pt x="362714" y="10521950"/>
                  </a:cubicBezTo>
                  <a:cubicBezTo>
                    <a:pt x="540895" y="9671939"/>
                    <a:pt x="1158242" y="8445500"/>
                    <a:pt x="1508254" y="7971917"/>
                  </a:cubicBezTo>
                  <a:cubicBezTo>
                    <a:pt x="1858266" y="7498334"/>
                    <a:pt x="2310132" y="7735189"/>
                    <a:pt x="2462913" y="7680452"/>
                  </a:cubicBezTo>
                  <a:cubicBezTo>
                    <a:pt x="2615694" y="7625715"/>
                    <a:pt x="1826516" y="7983982"/>
                    <a:pt x="2348359" y="7680452"/>
                  </a:cubicBezTo>
                  <a:close/>
                </a:path>
              </a:pathLst>
            </a:custGeom>
            <a:solidFill>
              <a:srgbClr val="D9EEC3"/>
            </a:solidFill>
          </p:spPr>
        </p:sp>
      </p:grpSp>
      <p:grpSp>
        <p:nvGrpSpPr>
          <p:cNvPr id="8" name="Group 8"/>
          <p:cNvGrpSpPr>
            <a:grpSpLocks noChangeAspect="1"/>
          </p:cNvGrpSpPr>
          <p:nvPr/>
        </p:nvGrpSpPr>
        <p:grpSpPr>
          <a:xfrm rot="3030627">
            <a:off x="8603974" y="-313320"/>
            <a:ext cx="5753311" cy="3142803"/>
            <a:chOff x="0" y="0"/>
            <a:chExt cx="11506622" cy="6287242"/>
          </a:xfrm>
        </p:grpSpPr>
        <p:sp>
          <p:nvSpPr>
            <p:cNvPr id="9" name="Freeform 9"/>
            <p:cNvSpPr/>
            <p:nvPr/>
          </p:nvSpPr>
          <p:spPr>
            <a:xfrm>
              <a:off x="0" y="0"/>
              <a:ext cx="11506453" cy="6287262"/>
            </a:xfrm>
            <a:custGeom>
              <a:avLst/>
              <a:gdLst/>
              <a:ahLst/>
              <a:cxnLst/>
              <a:rect l="l" t="t" r="r" b="b"/>
              <a:pathLst>
                <a:path w="11506453" h="6287262">
                  <a:moveTo>
                    <a:pt x="3791077" y="0"/>
                  </a:moveTo>
                  <a:cubicBezTo>
                    <a:pt x="3156204" y="0"/>
                    <a:pt x="2523109" y="54864"/>
                    <a:pt x="1894459" y="182753"/>
                  </a:cubicBezTo>
                  <a:cubicBezTo>
                    <a:pt x="1602994" y="241046"/>
                    <a:pt x="1300988" y="323215"/>
                    <a:pt x="1089025" y="529844"/>
                  </a:cubicBezTo>
                  <a:cubicBezTo>
                    <a:pt x="858520" y="755015"/>
                    <a:pt x="771144" y="1080897"/>
                    <a:pt x="704850" y="1393444"/>
                  </a:cubicBezTo>
                  <a:cubicBezTo>
                    <a:pt x="471551" y="2487803"/>
                    <a:pt x="0" y="3743706"/>
                    <a:pt x="429260" y="4776978"/>
                  </a:cubicBezTo>
                  <a:cubicBezTo>
                    <a:pt x="824865" y="5723763"/>
                    <a:pt x="1881886" y="6287262"/>
                    <a:pt x="2910713" y="6287262"/>
                  </a:cubicBezTo>
                  <a:cubicBezTo>
                    <a:pt x="2915412" y="6287262"/>
                    <a:pt x="2920238" y="6287262"/>
                    <a:pt x="2925064" y="6287262"/>
                  </a:cubicBezTo>
                  <a:cubicBezTo>
                    <a:pt x="3958336" y="6279388"/>
                    <a:pt x="4938649" y="5778500"/>
                    <a:pt x="5714873" y="5100320"/>
                  </a:cubicBezTo>
                  <a:cubicBezTo>
                    <a:pt x="6353429" y="4541266"/>
                    <a:pt x="6960108" y="3818001"/>
                    <a:pt x="7805293" y="3727958"/>
                  </a:cubicBezTo>
                  <a:cubicBezTo>
                    <a:pt x="7871840" y="3720465"/>
                    <a:pt x="7938515" y="3717417"/>
                    <a:pt x="8005190" y="3717417"/>
                  </a:cubicBezTo>
                  <a:cubicBezTo>
                    <a:pt x="8358123" y="3717417"/>
                    <a:pt x="8712199" y="3804666"/>
                    <a:pt x="9065006" y="3804666"/>
                  </a:cubicBezTo>
                  <a:cubicBezTo>
                    <a:pt x="9122918" y="3804666"/>
                    <a:pt x="9180830" y="3802253"/>
                    <a:pt x="9238487" y="3796919"/>
                  </a:cubicBezTo>
                  <a:cubicBezTo>
                    <a:pt x="9861169" y="3735960"/>
                    <a:pt x="10404347" y="3314700"/>
                    <a:pt x="10759312" y="2800731"/>
                  </a:cubicBezTo>
                  <a:cubicBezTo>
                    <a:pt x="11114277" y="2286762"/>
                    <a:pt x="11313032" y="1682623"/>
                    <a:pt x="11506453" y="1086485"/>
                  </a:cubicBezTo>
                  <a:lnTo>
                    <a:pt x="10844022" y="1041400"/>
                  </a:lnTo>
                  <a:cubicBezTo>
                    <a:pt x="10684002" y="1097915"/>
                    <a:pt x="10518267" y="1120140"/>
                    <a:pt x="10350373" y="1120140"/>
                  </a:cubicBezTo>
                  <a:cubicBezTo>
                    <a:pt x="10029190" y="1120140"/>
                    <a:pt x="9700006" y="1038352"/>
                    <a:pt x="9386951" y="956564"/>
                  </a:cubicBezTo>
                  <a:cubicBezTo>
                    <a:pt x="7554341" y="477520"/>
                    <a:pt x="5665470" y="0"/>
                    <a:pt x="3791077" y="0"/>
                  </a:cubicBezTo>
                  <a:close/>
                </a:path>
              </a:pathLst>
            </a:custGeom>
            <a:solidFill>
              <a:srgbClr val="ECCCB2"/>
            </a:solidFill>
          </p:spPr>
        </p:sp>
      </p:grpSp>
      <p:grpSp>
        <p:nvGrpSpPr>
          <p:cNvPr id="10" name="Group 10"/>
          <p:cNvGrpSpPr>
            <a:grpSpLocks noChangeAspect="1"/>
          </p:cNvGrpSpPr>
          <p:nvPr/>
        </p:nvGrpSpPr>
        <p:grpSpPr>
          <a:xfrm rot="-7752832">
            <a:off x="-3374138" y="3246152"/>
            <a:ext cx="7117989" cy="3888271"/>
            <a:chOff x="0" y="0"/>
            <a:chExt cx="14235978" cy="7778568"/>
          </a:xfrm>
        </p:grpSpPr>
        <p:sp>
          <p:nvSpPr>
            <p:cNvPr id="11" name="Freeform 11"/>
            <p:cNvSpPr/>
            <p:nvPr/>
          </p:nvSpPr>
          <p:spPr>
            <a:xfrm>
              <a:off x="0" y="0"/>
              <a:ext cx="14235810" cy="7778369"/>
            </a:xfrm>
            <a:custGeom>
              <a:avLst/>
              <a:gdLst/>
              <a:ahLst/>
              <a:cxnLst/>
              <a:rect l="l" t="t" r="r" b="b"/>
              <a:pathLst>
                <a:path w="14235810" h="7778369">
                  <a:moveTo>
                    <a:pt x="4690237" y="0"/>
                  </a:moveTo>
                  <a:cubicBezTo>
                    <a:pt x="3904869" y="0"/>
                    <a:pt x="3121660" y="67818"/>
                    <a:pt x="2343658" y="226187"/>
                  </a:cubicBezTo>
                  <a:cubicBezTo>
                    <a:pt x="1983105" y="298323"/>
                    <a:pt x="1609344" y="400050"/>
                    <a:pt x="1347216" y="655701"/>
                  </a:cubicBezTo>
                  <a:cubicBezTo>
                    <a:pt x="1061974" y="934212"/>
                    <a:pt x="953897" y="1337437"/>
                    <a:pt x="871855" y="1724152"/>
                  </a:cubicBezTo>
                  <a:cubicBezTo>
                    <a:pt x="583438" y="3077972"/>
                    <a:pt x="0" y="4631690"/>
                    <a:pt x="530987" y="5909945"/>
                  </a:cubicBezTo>
                  <a:cubicBezTo>
                    <a:pt x="1020445" y="7081266"/>
                    <a:pt x="2328164" y="7778369"/>
                    <a:pt x="3600958" y="7778369"/>
                  </a:cubicBezTo>
                  <a:cubicBezTo>
                    <a:pt x="3606800" y="7778369"/>
                    <a:pt x="3612769" y="7778369"/>
                    <a:pt x="3618738" y="7778369"/>
                  </a:cubicBezTo>
                  <a:cubicBezTo>
                    <a:pt x="4897120" y="7768589"/>
                    <a:pt x="6109970" y="7148957"/>
                    <a:pt x="7070344" y="6309868"/>
                  </a:cubicBezTo>
                  <a:cubicBezTo>
                    <a:pt x="7860284" y="5618226"/>
                    <a:pt x="8610981" y="4723384"/>
                    <a:pt x="9656572" y="4612005"/>
                  </a:cubicBezTo>
                  <a:cubicBezTo>
                    <a:pt x="9738995" y="4602733"/>
                    <a:pt x="9821418" y="4598924"/>
                    <a:pt x="9903968" y="4598924"/>
                  </a:cubicBezTo>
                  <a:cubicBezTo>
                    <a:pt x="10340594" y="4598924"/>
                    <a:pt x="10778617" y="4706874"/>
                    <a:pt x="11215243" y="4706874"/>
                  </a:cubicBezTo>
                  <a:cubicBezTo>
                    <a:pt x="11286871" y="4706874"/>
                    <a:pt x="11358499" y="4703952"/>
                    <a:pt x="11429999" y="4697221"/>
                  </a:cubicBezTo>
                  <a:cubicBezTo>
                    <a:pt x="12200255" y="4621783"/>
                    <a:pt x="12872338" y="4100575"/>
                    <a:pt x="13311504" y="3464686"/>
                  </a:cubicBezTo>
                  <a:cubicBezTo>
                    <a:pt x="13750669" y="2828797"/>
                    <a:pt x="13996541" y="2081402"/>
                    <a:pt x="14235810" y="1343913"/>
                  </a:cubicBezTo>
                  <a:lnTo>
                    <a:pt x="13416279" y="1288160"/>
                  </a:lnTo>
                  <a:cubicBezTo>
                    <a:pt x="13218286" y="1358010"/>
                    <a:pt x="13013181" y="1385696"/>
                    <a:pt x="12805535" y="1385696"/>
                  </a:cubicBezTo>
                  <a:cubicBezTo>
                    <a:pt x="12408153" y="1385696"/>
                    <a:pt x="12000864" y="1284604"/>
                    <a:pt x="11613514" y="1183385"/>
                  </a:cubicBezTo>
                  <a:cubicBezTo>
                    <a:pt x="9346184" y="590677"/>
                    <a:pt x="7009257" y="0"/>
                    <a:pt x="4690237" y="0"/>
                  </a:cubicBezTo>
                  <a:close/>
                </a:path>
              </a:pathLst>
            </a:custGeom>
            <a:solidFill>
              <a:srgbClr val="ECCCB2"/>
            </a:solidFill>
          </p:spPr>
        </p:sp>
      </p:grpSp>
      <p:grpSp>
        <p:nvGrpSpPr>
          <p:cNvPr id="12" name="Group 12"/>
          <p:cNvGrpSpPr>
            <a:grpSpLocks noChangeAspect="1"/>
          </p:cNvGrpSpPr>
          <p:nvPr/>
        </p:nvGrpSpPr>
        <p:grpSpPr>
          <a:xfrm rot="-1971619">
            <a:off x="8397460" y="3773576"/>
            <a:ext cx="6360770" cy="3833882"/>
            <a:chOff x="0" y="0"/>
            <a:chExt cx="12724854" cy="7667764"/>
          </a:xfrm>
        </p:grpSpPr>
        <p:sp>
          <p:nvSpPr>
            <p:cNvPr id="13" name="Freeform 13"/>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grpSp>
        <p:nvGrpSpPr>
          <p:cNvPr id="14" name="Group 14"/>
          <p:cNvGrpSpPr>
            <a:grpSpLocks noChangeAspect="1"/>
          </p:cNvGrpSpPr>
          <p:nvPr/>
        </p:nvGrpSpPr>
        <p:grpSpPr>
          <a:xfrm>
            <a:off x="-2512115" y="-674633"/>
            <a:ext cx="6710073" cy="3667354"/>
            <a:chOff x="0" y="0"/>
            <a:chExt cx="13423642" cy="7334708"/>
          </a:xfrm>
        </p:grpSpPr>
        <p:sp>
          <p:nvSpPr>
            <p:cNvPr id="15" name="Freeform 15"/>
            <p:cNvSpPr/>
            <p:nvPr/>
          </p:nvSpPr>
          <p:spPr>
            <a:xfrm>
              <a:off x="0" y="0"/>
              <a:ext cx="13423646" cy="7334631"/>
            </a:xfrm>
            <a:custGeom>
              <a:avLst/>
              <a:gdLst/>
              <a:ahLst/>
              <a:cxnLst/>
              <a:rect l="l" t="t" r="r" b="b"/>
              <a:pathLst>
                <a:path w="13423646" h="7334631">
                  <a:moveTo>
                    <a:pt x="4422648" y="0"/>
                  </a:moveTo>
                  <a:cubicBezTo>
                    <a:pt x="3682111" y="0"/>
                    <a:pt x="2943479" y="64008"/>
                    <a:pt x="2209927" y="213233"/>
                  </a:cubicBezTo>
                  <a:cubicBezTo>
                    <a:pt x="1869948" y="281305"/>
                    <a:pt x="1517523" y="377063"/>
                    <a:pt x="1270381" y="618236"/>
                  </a:cubicBezTo>
                  <a:cubicBezTo>
                    <a:pt x="1001395" y="880872"/>
                    <a:pt x="899414" y="1261110"/>
                    <a:pt x="822198" y="1625727"/>
                  </a:cubicBezTo>
                  <a:cubicBezTo>
                    <a:pt x="550164" y="2902331"/>
                    <a:pt x="0" y="4367403"/>
                    <a:pt x="500761" y="5572760"/>
                  </a:cubicBezTo>
                  <a:cubicBezTo>
                    <a:pt x="962279" y="6677279"/>
                    <a:pt x="2195449" y="7334631"/>
                    <a:pt x="3395599" y="7334631"/>
                  </a:cubicBezTo>
                  <a:cubicBezTo>
                    <a:pt x="3401187" y="7334631"/>
                    <a:pt x="3406775" y="7334631"/>
                    <a:pt x="3412363" y="7334631"/>
                  </a:cubicBezTo>
                  <a:cubicBezTo>
                    <a:pt x="4617720" y="7325360"/>
                    <a:pt x="5761355" y="6741160"/>
                    <a:pt x="6666992" y="5949950"/>
                  </a:cubicBezTo>
                  <a:cubicBezTo>
                    <a:pt x="7411847" y="5297805"/>
                    <a:pt x="8119745" y="4454017"/>
                    <a:pt x="9105646" y="4348988"/>
                  </a:cubicBezTo>
                  <a:cubicBezTo>
                    <a:pt x="9183370" y="4340352"/>
                    <a:pt x="9261094" y="4336669"/>
                    <a:pt x="9338945" y="4336669"/>
                  </a:cubicBezTo>
                  <a:cubicBezTo>
                    <a:pt x="9750678" y="4336669"/>
                    <a:pt x="10163683" y="4438396"/>
                    <a:pt x="10575417" y="4438396"/>
                  </a:cubicBezTo>
                  <a:cubicBezTo>
                    <a:pt x="10642981" y="4438396"/>
                    <a:pt x="10710418" y="4435602"/>
                    <a:pt x="10777855" y="4429379"/>
                  </a:cubicBezTo>
                  <a:cubicBezTo>
                    <a:pt x="11504168" y="4358259"/>
                    <a:pt x="12137898" y="3866769"/>
                    <a:pt x="12552045" y="3267202"/>
                  </a:cubicBezTo>
                  <a:cubicBezTo>
                    <a:pt x="12966192" y="2667634"/>
                    <a:pt x="13197967" y="1962785"/>
                    <a:pt x="13423646" y="1267460"/>
                  </a:cubicBezTo>
                  <a:lnTo>
                    <a:pt x="12650851" y="1214882"/>
                  </a:lnTo>
                  <a:cubicBezTo>
                    <a:pt x="12464161" y="1280795"/>
                    <a:pt x="12270740" y="1306830"/>
                    <a:pt x="12074906" y="1306830"/>
                  </a:cubicBezTo>
                  <a:cubicBezTo>
                    <a:pt x="11700129" y="1306830"/>
                    <a:pt x="11316208" y="1211453"/>
                    <a:pt x="10950956" y="1116076"/>
                  </a:cubicBezTo>
                  <a:cubicBezTo>
                    <a:pt x="8812911" y="557022"/>
                    <a:pt x="6609334" y="0"/>
                    <a:pt x="4422648" y="0"/>
                  </a:cubicBezTo>
                  <a:close/>
                </a:path>
              </a:pathLst>
            </a:custGeom>
            <a:solidFill>
              <a:srgbClr val="FFEBB9"/>
            </a:solidFill>
          </p:spPr>
        </p:sp>
      </p:grpSp>
      <p:pic>
        <p:nvPicPr>
          <p:cNvPr id="16" name="Picture 16"/>
          <p:cNvPicPr>
            <a:picLocks noChangeAspect="1"/>
          </p:cNvPicPr>
          <p:nvPr/>
        </p:nvPicPr>
        <p:blipFill>
          <a:blip r:embed="rId2"/>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3"/>
          <a:srcRect r="383" b="383"/>
          <a:stretch>
            <a:fillRect/>
          </a:stretch>
        </p:blipFill>
        <p:spPr>
          <a:xfrm rot="7354647">
            <a:off x="-459282" y="-670320"/>
            <a:ext cx="2074818" cy="3203387"/>
          </a:xfrm>
          <a:prstGeom prst="rect">
            <a:avLst/>
          </a:prstGeom>
        </p:spPr>
      </p:pic>
      <p:pic>
        <p:nvPicPr>
          <p:cNvPr id="18" name="Picture 18"/>
          <p:cNvPicPr>
            <a:picLocks noChangeAspect="1"/>
          </p:cNvPicPr>
          <p:nvPr/>
        </p:nvPicPr>
        <p:blipFill>
          <a:blip r:embed="rId4"/>
          <a:srcRect r="190" b="190"/>
          <a:stretch>
            <a:fillRect/>
          </a:stretch>
        </p:blipFill>
        <p:spPr>
          <a:xfrm>
            <a:off x="-1062911" y="4142569"/>
            <a:ext cx="2497367" cy="2953476"/>
          </a:xfrm>
          <a:prstGeom prst="rect">
            <a:avLst/>
          </a:prstGeom>
        </p:spPr>
      </p:pic>
      <p:pic>
        <p:nvPicPr>
          <p:cNvPr id="19" name="Picture 19"/>
          <p:cNvPicPr>
            <a:picLocks noChangeAspect="1"/>
          </p:cNvPicPr>
          <p:nvPr/>
        </p:nvPicPr>
        <p:blipFill>
          <a:blip r:embed="rId5"/>
          <a:srcRect r="277" b="277"/>
          <a:stretch>
            <a:fillRect/>
          </a:stretch>
        </p:blipFill>
        <p:spPr>
          <a:xfrm>
            <a:off x="-11023" y="4925994"/>
            <a:ext cx="2753507" cy="2824246"/>
          </a:xfrm>
          <a:prstGeom prst="rect">
            <a:avLst/>
          </a:prstGeom>
        </p:spPr>
      </p:pic>
      <p:pic>
        <p:nvPicPr>
          <p:cNvPr id="20" name="Picture 20"/>
          <p:cNvPicPr>
            <a:picLocks noChangeAspect="1"/>
          </p:cNvPicPr>
          <p:nvPr/>
        </p:nvPicPr>
        <p:blipFill>
          <a:blip r:embed="rId6"/>
          <a:srcRect r="362" b="362"/>
          <a:stretch>
            <a:fillRect/>
          </a:stretch>
        </p:blipFill>
        <p:spPr>
          <a:xfrm>
            <a:off x="11189671" y="-105187"/>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9881321" y="-508368"/>
            <a:ext cx="2433604" cy="1411134"/>
          </a:xfrm>
          <a:prstGeom prst="rect">
            <a:avLst/>
          </a:prstGeom>
        </p:spPr>
      </p:pic>
      <p:pic>
        <p:nvPicPr>
          <p:cNvPr id="22" name="Picture 22"/>
          <p:cNvPicPr>
            <a:picLocks noChangeAspect="1"/>
          </p:cNvPicPr>
          <p:nvPr/>
        </p:nvPicPr>
        <p:blipFill>
          <a:blip r:embed="rId8"/>
          <a:srcRect r="511" b="511"/>
          <a:stretch>
            <a:fillRect/>
          </a:stretch>
        </p:blipFill>
        <p:spPr>
          <a:xfrm>
            <a:off x="10333134" y="-793955"/>
            <a:ext cx="2284098" cy="2388012"/>
          </a:xfrm>
          <a:prstGeom prst="rect">
            <a:avLst/>
          </a:prstGeom>
        </p:spPr>
      </p:pic>
      <p:pic>
        <p:nvPicPr>
          <p:cNvPr id="23" name="Picture 23"/>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4" name="Picture 24"/>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5" name="Picture 25"/>
          <p:cNvPicPr>
            <a:picLocks noChangeAspect="1"/>
          </p:cNvPicPr>
          <p:nvPr/>
        </p:nvPicPr>
        <p:blipFill>
          <a:blip r:embed="rId11"/>
          <a:srcRect r="387" b="387"/>
          <a:stretch>
            <a:fillRect/>
          </a:stretch>
        </p:blipFill>
        <p:spPr>
          <a:xfrm rot="2700000">
            <a:off x="10027161" y="324213"/>
            <a:ext cx="1834369" cy="2119239"/>
          </a:xfrm>
          <a:prstGeom prst="rect">
            <a:avLst/>
          </a:prstGeom>
        </p:spPr>
      </p:pic>
      <p:pic>
        <p:nvPicPr>
          <p:cNvPr id="26" name="Picture 26"/>
          <p:cNvPicPr>
            <a:picLocks noChangeAspect="1"/>
          </p:cNvPicPr>
          <p:nvPr/>
        </p:nvPicPr>
        <p:blipFill>
          <a:blip r:embed="rId12"/>
          <a:srcRect r="320" b="320"/>
          <a:stretch>
            <a:fillRect/>
          </a:stretch>
        </p:blipFill>
        <p:spPr>
          <a:xfrm>
            <a:off x="9801847" y="5118100"/>
            <a:ext cx="2786924" cy="1595072"/>
          </a:xfrm>
          <a:prstGeom prst="rect">
            <a:avLst/>
          </a:prstGeom>
        </p:spPr>
      </p:pic>
      <p:pic>
        <p:nvPicPr>
          <p:cNvPr id="27" name="Picture 27"/>
          <p:cNvPicPr>
            <a:picLocks noChangeAspect="1"/>
          </p:cNvPicPr>
          <p:nvPr/>
        </p:nvPicPr>
        <p:blipFill>
          <a:blip r:embed="rId13"/>
          <a:srcRect r="428" b="428"/>
          <a:stretch>
            <a:fillRect/>
          </a:stretch>
        </p:blipFill>
        <p:spPr>
          <a:xfrm>
            <a:off x="69604" y="4419600"/>
            <a:ext cx="2623277" cy="2286345"/>
          </a:xfrm>
          <a:prstGeom prst="rect">
            <a:avLst/>
          </a:prstGeom>
        </p:spPr>
      </p:pic>
      <p:pic>
        <p:nvPicPr>
          <p:cNvPr id="28" name="Picture 28"/>
          <p:cNvPicPr>
            <a:picLocks noChangeAspect="1"/>
          </p:cNvPicPr>
          <p:nvPr/>
        </p:nvPicPr>
        <p:blipFill>
          <a:blip r:embed="rId14"/>
          <a:srcRect r="162" b="162"/>
          <a:stretch>
            <a:fillRect/>
          </a:stretch>
        </p:blipFill>
        <p:spPr>
          <a:xfrm>
            <a:off x="184780" y="97395"/>
            <a:ext cx="2423849" cy="2180856"/>
          </a:xfrm>
          <a:prstGeom prst="rect">
            <a:avLst/>
          </a:prstGeom>
        </p:spPr>
      </p:pic>
      <p:sp>
        <p:nvSpPr>
          <p:cNvPr id="29" name="TextBox 29"/>
          <p:cNvSpPr txBox="1"/>
          <p:nvPr/>
        </p:nvSpPr>
        <p:spPr>
          <a:xfrm>
            <a:off x="873262" y="2949404"/>
            <a:ext cx="10442301" cy="2524024"/>
          </a:xfrm>
          <a:prstGeom prst="rect">
            <a:avLst/>
          </a:prstGeom>
        </p:spPr>
        <p:txBody>
          <a:bodyPr lIns="0" tIns="0" rIns="0" bIns="0" rtlCol="0" anchor="t">
            <a:spAutoFit/>
          </a:bodyPr>
          <a:lstStyle/>
          <a:p>
            <a:pPr algn="ctr">
              <a:lnSpc>
                <a:spcPct val="120000"/>
              </a:lnSpc>
            </a:pPr>
            <a:r>
              <a:rPr lang="en-US" sz="4700" b="1" spc="69">
                <a:solidFill>
                  <a:srgbClr val="051736"/>
                </a:solidFill>
                <a:latin typeface="Arial" pitchFamily="34" charset="0"/>
              </a:rPr>
              <a:t>TRAO ĐỔI NƯỚC</a:t>
            </a:r>
          </a:p>
          <a:p>
            <a:pPr algn="ctr">
              <a:lnSpc>
                <a:spcPct val="120000"/>
              </a:lnSpc>
            </a:pPr>
            <a:r>
              <a:rPr lang="en-US" sz="4700" b="1" spc="69">
                <a:solidFill>
                  <a:srgbClr val="051736"/>
                </a:solidFill>
                <a:latin typeface="Arial" pitchFamily="34" charset="0"/>
              </a:rPr>
              <a:t>VÀ CÁC CHẤT DINH DƯỠNG</a:t>
            </a:r>
          </a:p>
          <a:p>
            <a:pPr algn="ctr">
              <a:lnSpc>
                <a:spcPct val="120000"/>
              </a:lnSpc>
            </a:pPr>
            <a:r>
              <a:rPr lang="en-US" sz="4700" b="1" spc="69">
                <a:solidFill>
                  <a:srgbClr val="051736"/>
                </a:solidFill>
                <a:latin typeface="Arial" pitchFamily="34" charset="0"/>
              </a:rPr>
              <a:t>Ở ĐỘNG VẬT</a:t>
            </a:r>
          </a:p>
        </p:txBody>
      </p:sp>
      <p:grpSp>
        <p:nvGrpSpPr>
          <p:cNvPr id="30" name="Group 30"/>
          <p:cNvGrpSpPr/>
          <p:nvPr/>
        </p:nvGrpSpPr>
        <p:grpSpPr>
          <a:xfrm>
            <a:off x="4552302" y="562600"/>
            <a:ext cx="3312761" cy="2088817"/>
            <a:chOff x="0" y="0"/>
            <a:chExt cx="6627248" cy="4177634"/>
          </a:xfrm>
        </p:grpSpPr>
        <p:grpSp>
          <p:nvGrpSpPr>
            <p:cNvPr id="31" name="Group 31"/>
            <p:cNvGrpSpPr>
              <a:grpSpLocks noChangeAspect="1"/>
            </p:cNvGrpSpPr>
            <p:nvPr/>
          </p:nvGrpSpPr>
          <p:grpSpPr>
            <a:xfrm>
              <a:off x="0" y="0"/>
              <a:ext cx="6627248" cy="4177634"/>
              <a:chOff x="0" y="0"/>
              <a:chExt cx="6627248" cy="4177634"/>
            </a:xfrm>
          </p:grpSpPr>
          <p:sp>
            <p:nvSpPr>
              <p:cNvPr id="32" name="Freeform 32"/>
              <p:cNvSpPr/>
              <p:nvPr/>
            </p:nvSpPr>
            <p:spPr>
              <a:xfrm>
                <a:off x="0" y="0"/>
                <a:ext cx="6627240" cy="4177538"/>
              </a:xfrm>
              <a:custGeom>
                <a:avLst/>
                <a:gdLst/>
                <a:ahLst/>
                <a:cxnLst/>
                <a:rect l="l" t="t" r="r" b="b"/>
                <a:pathLst>
                  <a:path w="6627240" h="4177538">
                    <a:moveTo>
                      <a:pt x="3218942" y="478155"/>
                    </a:moveTo>
                    <a:cubicBezTo>
                      <a:pt x="2894330" y="369824"/>
                      <a:pt x="2587752" y="198501"/>
                      <a:pt x="2245106" y="117221"/>
                    </a:cubicBezTo>
                    <a:cubicBezTo>
                      <a:pt x="1731137" y="0"/>
                      <a:pt x="1172210" y="117348"/>
                      <a:pt x="748411" y="433070"/>
                    </a:cubicBezTo>
                    <a:cubicBezTo>
                      <a:pt x="324612" y="748792"/>
                      <a:pt x="54102" y="1263269"/>
                      <a:pt x="36068" y="1795526"/>
                    </a:cubicBezTo>
                    <a:cubicBezTo>
                      <a:pt x="0" y="2409190"/>
                      <a:pt x="297561" y="3013710"/>
                      <a:pt x="757428" y="3419729"/>
                    </a:cubicBezTo>
                    <a:cubicBezTo>
                      <a:pt x="1217295" y="3825748"/>
                      <a:pt x="1821307" y="4051300"/>
                      <a:pt x="2434463" y="4114419"/>
                    </a:cubicBezTo>
                    <a:cubicBezTo>
                      <a:pt x="3038602" y="4177538"/>
                      <a:pt x="3660775" y="4087368"/>
                      <a:pt x="4255770" y="3933952"/>
                    </a:cubicBezTo>
                    <a:cubicBezTo>
                      <a:pt x="4706620" y="3807587"/>
                      <a:pt x="5094351" y="3609086"/>
                      <a:pt x="5464048" y="3311398"/>
                    </a:cubicBezTo>
                    <a:cubicBezTo>
                      <a:pt x="6068187" y="2806065"/>
                      <a:pt x="6627240" y="2156460"/>
                      <a:pt x="6546088" y="1317371"/>
                    </a:cubicBezTo>
                    <a:cubicBezTo>
                      <a:pt x="6510020" y="947420"/>
                      <a:pt x="6257544" y="595503"/>
                      <a:pt x="5878830" y="532384"/>
                    </a:cubicBezTo>
                    <a:cubicBezTo>
                      <a:pt x="5581269" y="487299"/>
                      <a:pt x="5292725" y="559435"/>
                      <a:pt x="4995164" y="586486"/>
                    </a:cubicBezTo>
                    <a:cubicBezTo>
                      <a:pt x="4715637" y="604520"/>
                      <a:pt x="4445127" y="622554"/>
                      <a:pt x="4165600" y="613537"/>
                    </a:cubicBezTo>
                    <a:cubicBezTo>
                      <a:pt x="3840988" y="613537"/>
                      <a:pt x="3525393" y="577469"/>
                      <a:pt x="3218815" y="478155"/>
                    </a:cubicBezTo>
                  </a:path>
                </a:pathLst>
              </a:custGeom>
              <a:solidFill>
                <a:srgbClr val="4DA195"/>
              </a:solidFill>
            </p:spPr>
          </p:sp>
        </p:grpSp>
        <p:sp>
          <p:nvSpPr>
            <p:cNvPr id="33" name="TextBox 33"/>
            <p:cNvSpPr txBox="1"/>
            <p:nvPr/>
          </p:nvSpPr>
          <p:spPr>
            <a:xfrm>
              <a:off x="576044" y="1575790"/>
              <a:ext cx="5017961" cy="1253036"/>
            </a:xfrm>
            <a:prstGeom prst="rect">
              <a:avLst/>
            </a:prstGeom>
          </p:spPr>
          <p:txBody>
            <a:bodyPr lIns="0" tIns="0" rIns="0" bIns="0" rtlCol="0" anchor="t">
              <a:spAutoFit/>
            </a:bodyPr>
            <a:lstStyle/>
            <a:p>
              <a:pPr algn="ctr">
                <a:lnSpc>
                  <a:spcPts val="5279"/>
                </a:lnSpc>
              </a:pPr>
              <a:r>
                <a:rPr lang="en-US" sz="4000" b="1" spc="59">
                  <a:solidFill>
                    <a:srgbClr val="FFFFFF"/>
                  </a:solidFill>
                  <a:latin typeface="Arial" pitchFamily="34" charset="0"/>
                </a:rPr>
                <a:t>BÀI 26</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872599">
            <a:off x="-3117143" y="-4764853"/>
            <a:ext cx="17864828" cy="7416164"/>
            <a:chOff x="0" y="0"/>
            <a:chExt cx="35738964" cy="14832328"/>
          </a:xfrm>
        </p:grpSpPr>
        <p:sp>
          <p:nvSpPr>
            <p:cNvPr id="6" name="Freeform 6"/>
            <p:cNvSpPr/>
            <p:nvPr/>
          </p:nvSpPr>
          <p:spPr>
            <a:xfrm>
              <a:off x="-167767" y="-37338"/>
              <a:ext cx="36269039" cy="15196948"/>
            </a:xfrm>
            <a:custGeom>
              <a:avLst/>
              <a:gdLst/>
              <a:ahLst/>
              <a:cxnLst/>
              <a:rect l="l" t="t" r="r" b="b"/>
              <a:pathLst>
                <a:path w="36269039" h="15196948">
                  <a:moveTo>
                    <a:pt x="2348357" y="7516495"/>
                  </a:moveTo>
                  <a:cubicBezTo>
                    <a:pt x="2870200" y="7820025"/>
                    <a:pt x="4009390" y="9155811"/>
                    <a:pt x="5594096" y="9337928"/>
                  </a:cubicBezTo>
                  <a:cubicBezTo>
                    <a:pt x="7178803" y="9520046"/>
                    <a:pt x="9972548" y="8184387"/>
                    <a:pt x="11856339" y="8609330"/>
                  </a:cubicBezTo>
                  <a:cubicBezTo>
                    <a:pt x="13740129" y="9034272"/>
                    <a:pt x="14917420" y="11323320"/>
                    <a:pt x="16896715" y="11887962"/>
                  </a:cubicBezTo>
                  <a:cubicBezTo>
                    <a:pt x="18876010" y="12452604"/>
                    <a:pt x="21879814" y="11554079"/>
                    <a:pt x="23731727" y="11997309"/>
                  </a:cubicBezTo>
                  <a:cubicBezTo>
                    <a:pt x="25583640" y="12440538"/>
                    <a:pt x="26411046" y="14195171"/>
                    <a:pt x="28008452" y="14547342"/>
                  </a:cubicBezTo>
                  <a:cubicBezTo>
                    <a:pt x="29605859" y="14899513"/>
                    <a:pt x="32011492" y="15196948"/>
                    <a:pt x="33316162" y="14110208"/>
                  </a:cubicBezTo>
                  <a:cubicBezTo>
                    <a:pt x="34620833" y="13023468"/>
                    <a:pt x="36269039" y="9240900"/>
                    <a:pt x="35836350" y="8026526"/>
                  </a:cubicBezTo>
                  <a:cubicBezTo>
                    <a:pt x="35403660" y="6812152"/>
                    <a:pt x="32692464" y="7407274"/>
                    <a:pt x="30719645" y="6824344"/>
                  </a:cubicBezTo>
                  <a:cubicBezTo>
                    <a:pt x="28746826" y="6241414"/>
                    <a:pt x="25539314" y="5093969"/>
                    <a:pt x="23999187" y="4529327"/>
                  </a:cubicBezTo>
                  <a:cubicBezTo>
                    <a:pt x="22459059" y="3964684"/>
                    <a:pt x="22694516" y="3837177"/>
                    <a:pt x="21479000" y="3436492"/>
                  </a:cubicBezTo>
                  <a:cubicBezTo>
                    <a:pt x="20263483" y="3035807"/>
                    <a:pt x="17889598" y="2428620"/>
                    <a:pt x="16705959" y="2125090"/>
                  </a:cubicBezTo>
                  <a:cubicBezTo>
                    <a:pt x="15522320" y="1821560"/>
                    <a:pt x="15337661" y="1785111"/>
                    <a:pt x="14376652" y="1615058"/>
                  </a:cubicBezTo>
                  <a:cubicBezTo>
                    <a:pt x="13415642" y="1445005"/>
                    <a:pt x="12040994" y="1341881"/>
                    <a:pt x="10940032" y="1105026"/>
                  </a:cubicBezTo>
                  <a:cubicBezTo>
                    <a:pt x="9839070" y="868171"/>
                    <a:pt x="8693404" y="364236"/>
                    <a:pt x="7770622" y="194310"/>
                  </a:cubicBezTo>
                  <a:cubicBezTo>
                    <a:pt x="6847841" y="24384"/>
                    <a:pt x="6198616" y="0"/>
                    <a:pt x="5403215" y="84963"/>
                  </a:cubicBezTo>
                  <a:cubicBezTo>
                    <a:pt x="4607814" y="169926"/>
                    <a:pt x="3824859" y="364236"/>
                    <a:pt x="2997581" y="704215"/>
                  </a:cubicBezTo>
                  <a:cubicBezTo>
                    <a:pt x="2170303" y="1044194"/>
                    <a:pt x="878332" y="1463167"/>
                    <a:pt x="439166" y="2124964"/>
                  </a:cubicBezTo>
                  <a:cubicBezTo>
                    <a:pt x="0" y="2786761"/>
                    <a:pt x="184658" y="3824986"/>
                    <a:pt x="362839" y="4674997"/>
                  </a:cubicBezTo>
                  <a:cubicBezTo>
                    <a:pt x="541020" y="5525008"/>
                    <a:pt x="1158367" y="6751447"/>
                    <a:pt x="1508379" y="7225030"/>
                  </a:cubicBezTo>
                  <a:cubicBezTo>
                    <a:pt x="1858391" y="7698614"/>
                    <a:pt x="2310257" y="7461758"/>
                    <a:pt x="2463038" y="7516495"/>
                  </a:cubicBezTo>
                  <a:cubicBezTo>
                    <a:pt x="2615819" y="7571232"/>
                    <a:pt x="1826641" y="7212965"/>
                    <a:pt x="2348484" y="7516495"/>
                  </a:cubicBezTo>
                  <a:close/>
                </a:path>
              </a:pathLst>
            </a:custGeom>
            <a:solidFill>
              <a:srgbClr val="D9EEC3"/>
            </a:solidFill>
          </p:spPr>
        </p:sp>
      </p:grpSp>
      <p:grpSp>
        <p:nvGrpSpPr>
          <p:cNvPr id="7" name="Group 7"/>
          <p:cNvGrpSpPr>
            <a:grpSpLocks noChangeAspect="1"/>
          </p:cNvGrpSpPr>
          <p:nvPr/>
        </p:nvGrpSpPr>
        <p:grpSpPr>
          <a:xfrm rot="872599">
            <a:off x="-168233" y="4082606"/>
            <a:ext cx="17864828" cy="7416164"/>
            <a:chOff x="0" y="0"/>
            <a:chExt cx="35738964" cy="14832328"/>
          </a:xfrm>
        </p:grpSpPr>
        <p:sp>
          <p:nvSpPr>
            <p:cNvPr id="8" name="Freeform 8"/>
            <p:cNvSpPr/>
            <p:nvPr/>
          </p:nvSpPr>
          <p:spPr>
            <a:xfrm>
              <a:off x="-167642" y="-327279"/>
              <a:ext cx="36268914" cy="15196948"/>
            </a:xfrm>
            <a:custGeom>
              <a:avLst/>
              <a:gdLst/>
              <a:ahLst/>
              <a:cxnLst/>
              <a:rect l="l" t="t" r="r" b="b"/>
              <a:pathLst>
                <a:path w="36268914" h="15196948">
                  <a:moveTo>
                    <a:pt x="2348232" y="7680452"/>
                  </a:moveTo>
                  <a:cubicBezTo>
                    <a:pt x="2870075" y="7376922"/>
                    <a:pt x="4009265" y="6041136"/>
                    <a:pt x="5593971" y="5859018"/>
                  </a:cubicBezTo>
                  <a:cubicBezTo>
                    <a:pt x="7178678" y="5676901"/>
                    <a:pt x="9972423" y="7012559"/>
                    <a:pt x="11856214" y="6587617"/>
                  </a:cubicBezTo>
                  <a:cubicBezTo>
                    <a:pt x="13740004" y="6162675"/>
                    <a:pt x="14917295" y="3873627"/>
                    <a:pt x="16896590" y="3308985"/>
                  </a:cubicBezTo>
                  <a:cubicBezTo>
                    <a:pt x="18875885" y="2744343"/>
                    <a:pt x="21879689" y="3642868"/>
                    <a:pt x="23731602" y="3199638"/>
                  </a:cubicBezTo>
                  <a:cubicBezTo>
                    <a:pt x="25583515" y="2756408"/>
                    <a:pt x="26410921" y="1001776"/>
                    <a:pt x="28008327" y="649605"/>
                  </a:cubicBezTo>
                  <a:cubicBezTo>
                    <a:pt x="29605734" y="297434"/>
                    <a:pt x="32011367" y="0"/>
                    <a:pt x="33316037" y="1086739"/>
                  </a:cubicBezTo>
                  <a:cubicBezTo>
                    <a:pt x="34620708" y="2173478"/>
                    <a:pt x="36268914" y="5956046"/>
                    <a:pt x="35836225" y="7170420"/>
                  </a:cubicBezTo>
                  <a:cubicBezTo>
                    <a:pt x="35403535" y="8384795"/>
                    <a:pt x="32692339" y="7789672"/>
                    <a:pt x="30719520" y="8372602"/>
                  </a:cubicBezTo>
                  <a:cubicBezTo>
                    <a:pt x="28746701" y="8955531"/>
                    <a:pt x="25539189" y="10102977"/>
                    <a:pt x="23999062" y="10667619"/>
                  </a:cubicBezTo>
                  <a:cubicBezTo>
                    <a:pt x="22458934" y="11232261"/>
                    <a:pt x="22694391" y="11359769"/>
                    <a:pt x="21478875" y="11760454"/>
                  </a:cubicBezTo>
                  <a:cubicBezTo>
                    <a:pt x="20263358" y="12161139"/>
                    <a:pt x="17889473" y="12768326"/>
                    <a:pt x="16705834" y="13071856"/>
                  </a:cubicBezTo>
                  <a:cubicBezTo>
                    <a:pt x="15522195" y="13375386"/>
                    <a:pt x="15337536" y="13411835"/>
                    <a:pt x="14376527" y="13581889"/>
                  </a:cubicBezTo>
                  <a:cubicBezTo>
                    <a:pt x="13415517" y="13751942"/>
                    <a:pt x="12040869" y="13855066"/>
                    <a:pt x="10939907" y="14091921"/>
                  </a:cubicBezTo>
                  <a:cubicBezTo>
                    <a:pt x="9838945" y="14328776"/>
                    <a:pt x="8693404" y="14832584"/>
                    <a:pt x="7770622" y="15002637"/>
                  </a:cubicBezTo>
                  <a:cubicBezTo>
                    <a:pt x="6847840" y="15172691"/>
                    <a:pt x="6198743" y="15196948"/>
                    <a:pt x="5403215" y="15111984"/>
                  </a:cubicBezTo>
                  <a:cubicBezTo>
                    <a:pt x="4607687" y="15027021"/>
                    <a:pt x="3824859" y="14832711"/>
                    <a:pt x="2997581" y="14492732"/>
                  </a:cubicBezTo>
                  <a:cubicBezTo>
                    <a:pt x="2170303" y="14152753"/>
                    <a:pt x="878332" y="13733780"/>
                    <a:pt x="439166" y="13071983"/>
                  </a:cubicBezTo>
                  <a:cubicBezTo>
                    <a:pt x="0" y="12410186"/>
                    <a:pt x="184533" y="11371961"/>
                    <a:pt x="362714" y="10521950"/>
                  </a:cubicBezTo>
                  <a:cubicBezTo>
                    <a:pt x="540895" y="9671939"/>
                    <a:pt x="1158242" y="8445500"/>
                    <a:pt x="1508254" y="7971917"/>
                  </a:cubicBezTo>
                  <a:cubicBezTo>
                    <a:pt x="1858266" y="7498334"/>
                    <a:pt x="2310132" y="7735189"/>
                    <a:pt x="2462913" y="7680452"/>
                  </a:cubicBezTo>
                  <a:cubicBezTo>
                    <a:pt x="2615694" y="7625715"/>
                    <a:pt x="1826516" y="7983982"/>
                    <a:pt x="2348359" y="7680452"/>
                  </a:cubicBezTo>
                  <a:close/>
                </a:path>
              </a:pathLst>
            </a:custGeom>
            <a:solidFill>
              <a:srgbClr val="D9EEC3"/>
            </a:solidFill>
          </p:spPr>
        </p:sp>
      </p:grpSp>
      <p:grpSp>
        <p:nvGrpSpPr>
          <p:cNvPr id="9" name="Group 9"/>
          <p:cNvGrpSpPr>
            <a:grpSpLocks noChangeAspect="1"/>
          </p:cNvGrpSpPr>
          <p:nvPr/>
        </p:nvGrpSpPr>
        <p:grpSpPr>
          <a:xfrm rot="3030627">
            <a:off x="8603974" y="-313320"/>
            <a:ext cx="5753311" cy="3142803"/>
            <a:chOff x="0" y="0"/>
            <a:chExt cx="11506622" cy="6287242"/>
          </a:xfrm>
        </p:grpSpPr>
        <p:sp>
          <p:nvSpPr>
            <p:cNvPr id="10" name="Freeform 10"/>
            <p:cNvSpPr/>
            <p:nvPr/>
          </p:nvSpPr>
          <p:spPr>
            <a:xfrm>
              <a:off x="0" y="0"/>
              <a:ext cx="11506453" cy="6287262"/>
            </a:xfrm>
            <a:custGeom>
              <a:avLst/>
              <a:gdLst/>
              <a:ahLst/>
              <a:cxnLst/>
              <a:rect l="l" t="t" r="r" b="b"/>
              <a:pathLst>
                <a:path w="11506453" h="6287262">
                  <a:moveTo>
                    <a:pt x="3791077" y="0"/>
                  </a:moveTo>
                  <a:cubicBezTo>
                    <a:pt x="3156204" y="0"/>
                    <a:pt x="2523109" y="54864"/>
                    <a:pt x="1894459" y="182753"/>
                  </a:cubicBezTo>
                  <a:cubicBezTo>
                    <a:pt x="1602994" y="241046"/>
                    <a:pt x="1300988" y="323215"/>
                    <a:pt x="1089025" y="529844"/>
                  </a:cubicBezTo>
                  <a:cubicBezTo>
                    <a:pt x="858520" y="755015"/>
                    <a:pt x="771144" y="1080897"/>
                    <a:pt x="704850" y="1393444"/>
                  </a:cubicBezTo>
                  <a:cubicBezTo>
                    <a:pt x="471551" y="2487803"/>
                    <a:pt x="0" y="3743706"/>
                    <a:pt x="429260" y="4776978"/>
                  </a:cubicBezTo>
                  <a:cubicBezTo>
                    <a:pt x="824865" y="5723763"/>
                    <a:pt x="1881886" y="6287262"/>
                    <a:pt x="2910713" y="6287262"/>
                  </a:cubicBezTo>
                  <a:cubicBezTo>
                    <a:pt x="2915412" y="6287262"/>
                    <a:pt x="2920238" y="6287262"/>
                    <a:pt x="2925064" y="6287262"/>
                  </a:cubicBezTo>
                  <a:cubicBezTo>
                    <a:pt x="3958336" y="6279388"/>
                    <a:pt x="4938649" y="5778500"/>
                    <a:pt x="5714873" y="5100320"/>
                  </a:cubicBezTo>
                  <a:cubicBezTo>
                    <a:pt x="6353429" y="4541266"/>
                    <a:pt x="6960108" y="3818001"/>
                    <a:pt x="7805293" y="3727958"/>
                  </a:cubicBezTo>
                  <a:cubicBezTo>
                    <a:pt x="7871840" y="3720465"/>
                    <a:pt x="7938515" y="3717417"/>
                    <a:pt x="8005190" y="3717417"/>
                  </a:cubicBezTo>
                  <a:cubicBezTo>
                    <a:pt x="8358123" y="3717417"/>
                    <a:pt x="8712199" y="3804666"/>
                    <a:pt x="9065006" y="3804666"/>
                  </a:cubicBezTo>
                  <a:cubicBezTo>
                    <a:pt x="9122918" y="3804666"/>
                    <a:pt x="9180830" y="3802253"/>
                    <a:pt x="9238487" y="3796919"/>
                  </a:cubicBezTo>
                  <a:cubicBezTo>
                    <a:pt x="9861169" y="3735960"/>
                    <a:pt x="10404347" y="3314700"/>
                    <a:pt x="10759312" y="2800731"/>
                  </a:cubicBezTo>
                  <a:cubicBezTo>
                    <a:pt x="11114277" y="2286762"/>
                    <a:pt x="11313032" y="1682623"/>
                    <a:pt x="11506453" y="1086485"/>
                  </a:cubicBezTo>
                  <a:lnTo>
                    <a:pt x="10844022" y="1041400"/>
                  </a:lnTo>
                  <a:cubicBezTo>
                    <a:pt x="10684002" y="1097915"/>
                    <a:pt x="10518267" y="1120140"/>
                    <a:pt x="10350373" y="1120140"/>
                  </a:cubicBezTo>
                  <a:cubicBezTo>
                    <a:pt x="10029190" y="1120140"/>
                    <a:pt x="9700006" y="1038352"/>
                    <a:pt x="9386951" y="956564"/>
                  </a:cubicBezTo>
                  <a:cubicBezTo>
                    <a:pt x="7554341" y="477520"/>
                    <a:pt x="5665470" y="0"/>
                    <a:pt x="3791077" y="0"/>
                  </a:cubicBezTo>
                  <a:close/>
                </a:path>
              </a:pathLst>
            </a:custGeom>
            <a:solidFill>
              <a:srgbClr val="ECCCB2"/>
            </a:solidFill>
          </p:spPr>
        </p:sp>
      </p:grpSp>
      <p:grpSp>
        <p:nvGrpSpPr>
          <p:cNvPr id="11" name="Group 11"/>
          <p:cNvGrpSpPr>
            <a:grpSpLocks noChangeAspect="1"/>
          </p:cNvGrpSpPr>
          <p:nvPr/>
        </p:nvGrpSpPr>
        <p:grpSpPr>
          <a:xfrm rot="-7752832">
            <a:off x="-3374138" y="3246152"/>
            <a:ext cx="7117989" cy="3888271"/>
            <a:chOff x="0" y="0"/>
            <a:chExt cx="14235978" cy="7778568"/>
          </a:xfrm>
        </p:grpSpPr>
        <p:sp>
          <p:nvSpPr>
            <p:cNvPr id="12" name="Freeform 12"/>
            <p:cNvSpPr/>
            <p:nvPr/>
          </p:nvSpPr>
          <p:spPr>
            <a:xfrm>
              <a:off x="0" y="0"/>
              <a:ext cx="14235810" cy="7778369"/>
            </a:xfrm>
            <a:custGeom>
              <a:avLst/>
              <a:gdLst/>
              <a:ahLst/>
              <a:cxnLst/>
              <a:rect l="l" t="t" r="r" b="b"/>
              <a:pathLst>
                <a:path w="14235810" h="7778369">
                  <a:moveTo>
                    <a:pt x="4690237" y="0"/>
                  </a:moveTo>
                  <a:cubicBezTo>
                    <a:pt x="3904869" y="0"/>
                    <a:pt x="3121660" y="67818"/>
                    <a:pt x="2343658" y="226187"/>
                  </a:cubicBezTo>
                  <a:cubicBezTo>
                    <a:pt x="1983105" y="298323"/>
                    <a:pt x="1609344" y="400050"/>
                    <a:pt x="1347216" y="655701"/>
                  </a:cubicBezTo>
                  <a:cubicBezTo>
                    <a:pt x="1061974" y="934212"/>
                    <a:pt x="953897" y="1337437"/>
                    <a:pt x="871855" y="1724152"/>
                  </a:cubicBezTo>
                  <a:cubicBezTo>
                    <a:pt x="583438" y="3077972"/>
                    <a:pt x="0" y="4631690"/>
                    <a:pt x="530987" y="5909945"/>
                  </a:cubicBezTo>
                  <a:cubicBezTo>
                    <a:pt x="1020445" y="7081266"/>
                    <a:pt x="2328164" y="7778369"/>
                    <a:pt x="3600958" y="7778369"/>
                  </a:cubicBezTo>
                  <a:cubicBezTo>
                    <a:pt x="3606800" y="7778369"/>
                    <a:pt x="3612769" y="7778369"/>
                    <a:pt x="3618738" y="7778369"/>
                  </a:cubicBezTo>
                  <a:cubicBezTo>
                    <a:pt x="4897120" y="7768589"/>
                    <a:pt x="6109970" y="7148957"/>
                    <a:pt x="7070344" y="6309868"/>
                  </a:cubicBezTo>
                  <a:cubicBezTo>
                    <a:pt x="7860284" y="5618226"/>
                    <a:pt x="8610981" y="4723384"/>
                    <a:pt x="9656572" y="4612005"/>
                  </a:cubicBezTo>
                  <a:cubicBezTo>
                    <a:pt x="9738995" y="4602733"/>
                    <a:pt x="9821418" y="4598924"/>
                    <a:pt x="9903968" y="4598924"/>
                  </a:cubicBezTo>
                  <a:cubicBezTo>
                    <a:pt x="10340594" y="4598924"/>
                    <a:pt x="10778617" y="4706874"/>
                    <a:pt x="11215243" y="4706874"/>
                  </a:cubicBezTo>
                  <a:cubicBezTo>
                    <a:pt x="11286871" y="4706874"/>
                    <a:pt x="11358499" y="4703952"/>
                    <a:pt x="11429999" y="4697221"/>
                  </a:cubicBezTo>
                  <a:cubicBezTo>
                    <a:pt x="12200255" y="4621783"/>
                    <a:pt x="12872338" y="4100575"/>
                    <a:pt x="13311504" y="3464686"/>
                  </a:cubicBezTo>
                  <a:cubicBezTo>
                    <a:pt x="13750669" y="2828797"/>
                    <a:pt x="13996541" y="2081402"/>
                    <a:pt x="14235810" y="1343913"/>
                  </a:cubicBezTo>
                  <a:lnTo>
                    <a:pt x="13416279" y="1288160"/>
                  </a:lnTo>
                  <a:cubicBezTo>
                    <a:pt x="13218286" y="1358010"/>
                    <a:pt x="13013181" y="1385696"/>
                    <a:pt x="12805535" y="1385696"/>
                  </a:cubicBezTo>
                  <a:cubicBezTo>
                    <a:pt x="12408153" y="1385696"/>
                    <a:pt x="12000864" y="1284604"/>
                    <a:pt x="11613514" y="1183385"/>
                  </a:cubicBezTo>
                  <a:cubicBezTo>
                    <a:pt x="9346184" y="590677"/>
                    <a:pt x="7009257" y="0"/>
                    <a:pt x="4690237" y="0"/>
                  </a:cubicBezTo>
                  <a:close/>
                </a:path>
              </a:pathLst>
            </a:custGeom>
            <a:solidFill>
              <a:srgbClr val="ECCCB2"/>
            </a:solidFill>
          </p:spPr>
        </p:sp>
      </p:grpSp>
      <p:grpSp>
        <p:nvGrpSpPr>
          <p:cNvPr id="13" name="Group 13"/>
          <p:cNvGrpSpPr>
            <a:grpSpLocks noChangeAspect="1"/>
          </p:cNvGrpSpPr>
          <p:nvPr/>
        </p:nvGrpSpPr>
        <p:grpSpPr>
          <a:xfrm rot="-1971619">
            <a:off x="8397460" y="3773576"/>
            <a:ext cx="6360770" cy="3833882"/>
            <a:chOff x="0" y="0"/>
            <a:chExt cx="12724854" cy="7667764"/>
          </a:xfrm>
        </p:grpSpPr>
        <p:sp>
          <p:nvSpPr>
            <p:cNvPr id="14" name="Freeform 14"/>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grpSp>
        <p:nvGrpSpPr>
          <p:cNvPr id="15" name="Group 15"/>
          <p:cNvGrpSpPr>
            <a:grpSpLocks noChangeAspect="1"/>
          </p:cNvGrpSpPr>
          <p:nvPr/>
        </p:nvGrpSpPr>
        <p:grpSpPr>
          <a:xfrm>
            <a:off x="-2512115" y="-674633"/>
            <a:ext cx="6710073" cy="3667354"/>
            <a:chOff x="0" y="0"/>
            <a:chExt cx="13423642" cy="7334708"/>
          </a:xfrm>
        </p:grpSpPr>
        <p:sp>
          <p:nvSpPr>
            <p:cNvPr id="16" name="Freeform 16"/>
            <p:cNvSpPr/>
            <p:nvPr/>
          </p:nvSpPr>
          <p:spPr>
            <a:xfrm>
              <a:off x="0" y="0"/>
              <a:ext cx="13423646" cy="7334631"/>
            </a:xfrm>
            <a:custGeom>
              <a:avLst/>
              <a:gdLst/>
              <a:ahLst/>
              <a:cxnLst/>
              <a:rect l="l" t="t" r="r" b="b"/>
              <a:pathLst>
                <a:path w="13423646" h="7334631">
                  <a:moveTo>
                    <a:pt x="4422648" y="0"/>
                  </a:moveTo>
                  <a:cubicBezTo>
                    <a:pt x="3682111" y="0"/>
                    <a:pt x="2943479" y="64008"/>
                    <a:pt x="2209927" y="213233"/>
                  </a:cubicBezTo>
                  <a:cubicBezTo>
                    <a:pt x="1869948" y="281305"/>
                    <a:pt x="1517523" y="377063"/>
                    <a:pt x="1270381" y="618236"/>
                  </a:cubicBezTo>
                  <a:cubicBezTo>
                    <a:pt x="1001395" y="880872"/>
                    <a:pt x="899414" y="1261110"/>
                    <a:pt x="822198" y="1625727"/>
                  </a:cubicBezTo>
                  <a:cubicBezTo>
                    <a:pt x="550164" y="2902331"/>
                    <a:pt x="0" y="4367403"/>
                    <a:pt x="500761" y="5572760"/>
                  </a:cubicBezTo>
                  <a:cubicBezTo>
                    <a:pt x="962279" y="6677279"/>
                    <a:pt x="2195449" y="7334631"/>
                    <a:pt x="3395599" y="7334631"/>
                  </a:cubicBezTo>
                  <a:cubicBezTo>
                    <a:pt x="3401187" y="7334631"/>
                    <a:pt x="3406775" y="7334631"/>
                    <a:pt x="3412363" y="7334631"/>
                  </a:cubicBezTo>
                  <a:cubicBezTo>
                    <a:pt x="4617720" y="7325360"/>
                    <a:pt x="5761355" y="6741160"/>
                    <a:pt x="6666992" y="5949950"/>
                  </a:cubicBezTo>
                  <a:cubicBezTo>
                    <a:pt x="7411847" y="5297805"/>
                    <a:pt x="8119745" y="4454017"/>
                    <a:pt x="9105646" y="4348988"/>
                  </a:cubicBezTo>
                  <a:cubicBezTo>
                    <a:pt x="9183370" y="4340352"/>
                    <a:pt x="9261094" y="4336669"/>
                    <a:pt x="9338945" y="4336669"/>
                  </a:cubicBezTo>
                  <a:cubicBezTo>
                    <a:pt x="9750678" y="4336669"/>
                    <a:pt x="10163683" y="4438396"/>
                    <a:pt x="10575417" y="4438396"/>
                  </a:cubicBezTo>
                  <a:cubicBezTo>
                    <a:pt x="10642981" y="4438396"/>
                    <a:pt x="10710418" y="4435602"/>
                    <a:pt x="10777855" y="4429379"/>
                  </a:cubicBezTo>
                  <a:cubicBezTo>
                    <a:pt x="11504168" y="4358259"/>
                    <a:pt x="12137898" y="3866769"/>
                    <a:pt x="12552045" y="3267202"/>
                  </a:cubicBezTo>
                  <a:cubicBezTo>
                    <a:pt x="12966192" y="2667634"/>
                    <a:pt x="13197967" y="1962785"/>
                    <a:pt x="13423646" y="1267460"/>
                  </a:cubicBezTo>
                  <a:lnTo>
                    <a:pt x="12650851" y="1214882"/>
                  </a:lnTo>
                  <a:cubicBezTo>
                    <a:pt x="12464161" y="1280795"/>
                    <a:pt x="12270740" y="1306830"/>
                    <a:pt x="12074906" y="1306830"/>
                  </a:cubicBezTo>
                  <a:cubicBezTo>
                    <a:pt x="11700129" y="1306830"/>
                    <a:pt x="11316208" y="1211453"/>
                    <a:pt x="10950956" y="1116076"/>
                  </a:cubicBezTo>
                  <a:cubicBezTo>
                    <a:pt x="8812911" y="557022"/>
                    <a:pt x="6609334" y="0"/>
                    <a:pt x="4422648" y="0"/>
                  </a:cubicBezTo>
                  <a:close/>
                </a:path>
              </a:pathLst>
            </a:custGeom>
            <a:solidFill>
              <a:srgbClr val="FFEBB9"/>
            </a:solidFill>
          </p:spPr>
        </p:sp>
      </p:grpSp>
      <p:pic>
        <p:nvPicPr>
          <p:cNvPr id="17" name="Picture 17"/>
          <p:cNvPicPr>
            <a:picLocks noChangeAspect="1"/>
          </p:cNvPicPr>
          <p:nvPr/>
        </p:nvPicPr>
        <p:blipFill>
          <a:blip r:embed="rId2"/>
          <a:srcRect r="532" b="532"/>
          <a:stretch>
            <a:fillRect/>
          </a:stretch>
        </p:blipFill>
        <p:spPr>
          <a:xfrm rot="5400000">
            <a:off x="264982" y="-1321359"/>
            <a:ext cx="1850636" cy="3369392"/>
          </a:xfrm>
          <a:prstGeom prst="rect">
            <a:avLst/>
          </a:prstGeom>
        </p:spPr>
      </p:pic>
      <p:pic>
        <p:nvPicPr>
          <p:cNvPr id="18" name="Picture 18"/>
          <p:cNvPicPr>
            <a:picLocks noChangeAspect="1"/>
          </p:cNvPicPr>
          <p:nvPr/>
        </p:nvPicPr>
        <p:blipFill>
          <a:blip r:embed="rId3"/>
          <a:srcRect r="383" b="383"/>
          <a:stretch>
            <a:fillRect/>
          </a:stretch>
        </p:blipFill>
        <p:spPr>
          <a:xfrm rot="7354647">
            <a:off x="-459282" y="-670320"/>
            <a:ext cx="2074818" cy="3203387"/>
          </a:xfrm>
          <a:prstGeom prst="rect">
            <a:avLst/>
          </a:prstGeom>
        </p:spPr>
      </p:pic>
      <p:pic>
        <p:nvPicPr>
          <p:cNvPr id="19" name="Picture 19"/>
          <p:cNvPicPr>
            <a:picLocks noChangeAspect="1"/>
          </p:cNvPicPr>
          <p:nvPr/>
        </p:nvPicPr>
        <p:blipFill>
          <a:blip r:embed="rId4"/>
          <a:srcRect r="190" b="190"/>
          <a:stretch>
            <a:fillRect/>
          </a:stretch>
        </p:blipFill>
        <p:spPr>
          <a:xfrm>
            <a:off x="-1062911" y="4142569"/>
            <a:ext cx="2497367" cy="2953476"/>
          </a:xfrm>
          <a:prstGeom prst="rect">
            <a:avLst/>
          </a:prstGeom>
        </p:spPr>
      </p:pic>
      <p:pic>
        <p:nvPicPr>
          <p:cNvPr id="20" name="Picture 20"/>
          <p:cNvPicPr>
            <a:picLocks noChangeAspect="1"/>
          </p:cNvPicPr>
          <p:nvPr/>
        </p:nvPicPr>
        <p:blipFill>
          <a:blip r:embed="rId5"/>
          <a:srcRect r="277" b="277"/>
          <a:stretch>
            <a:fillRect/>
          </a:stretch>
        </p:blipFill>
        <p:spPr>
          <a:xfrm>
            <a:off x="-11023" y="4925994"/>
            <a:ext cx="2753507" cy="2824246"/>
          </a:xfrm>
          <a:prstGeom prst="rect">
            <a:avLst/>
          </a:prstGeom>
        </p:spPr>
      </p:pic>
      <p:pic>
        <p:nvPicPr>
          <p:cNvPr id="21" name="Picture 21"/>
          <p:cNvPicPr>
            <a:picLocks noChangeAspect="1"/>
          </p:cNvPicPr>
          <p:nvPr/>
        </p:nvPicPr>
        <p:blipFill>
          <a:blip r:embed="rId6"/>
          <a:srcRect r="362" b="362"/>
          <a:stretch>
            <a:fillRect/>
          </a:stretch>
        </p:blipFill>
        <p:spPr>
          <a:xfrm>
            <a:off x="11189671" y="-105187"/>
            <a:ext cx="1461151" cy="2908897"/>
          </a:xfrm>
          <a:prstGeom prst="rect">
            <a:avLst/>
          </a:prstGeom>
        </p:spPr>
      </p:pic>
      <p:pic>
        <p:nvPicPr>
          <p:cNvPr id="22" name="Picture 22"/>
          <p:cNvPicPr>
            <a:picLocks noChangeAspect="1"/>
          </p:cNvPicPr>
          <p:nvPr/>
        </p:nvPicPr>
        <p:blipFill>
          <a:blip r:embed="rId7"/>
          <a:srcRect r="792" b="792"/>
          <a:stretch>
            <a:fillRect/>
          </a:stretch>
        </p:blipFill>
        <p:spPr>
          <a:xfrm>
            <a:off x="9881321" y="-508368"/>
            <a:ext cx="2433604" cy="1411134"/>
          </a:xfrm>
          <a:prstGeom prst="rect">
            <a:avLst/>
          </a:prstGeom>
        </p:spPr>
      </p:pic>
      <p:pic>
        <p:nvPicPr>
          <p:cNvPr id="23" name="Picture 23"/>
          <p:cNvPicPr>
            <a:picLocks noChangeAspect="1"/>
          </p:cNvPicPr>
          <p:nvPr/>
        </p:nvPicPr>
        <p:blipFill>
          <a:blip r:embed="rId8"/>
          <a:srcRect r="511" b="511"/>
          <a:stretch>
            <a:fillRect/>
          </a:stretch>
        </p:blipFill>
        <p:spPr>
          <a:xfrm>
            <a:off x="10333134" y="-793955"/>
            <a:ext cx="2284098" cy="2388012"/>
          </a:xfrm>
          <a:prstGeom prst="rect">
            <a:avLst/>
          </a:prstGeom>
        </p:spPr>
      </p:pic>
      <p:pic>
        <p:nvPicPr>
          <p:cNvPr id="24" name="Picture 24"/>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5" name="Picture 25"/>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6" name="Picture 26"/>
          <p:cNvPicPr>
            <a:picLocks noChangeAspect="1"/>
          </p:cNvPicPr>
          <p:nvPr/>
        </p:nvPicPr>
        <p:blipFill>
          <a:blip r:embed="rId11"/>
          <a:srcRect r="387" b="387"/>
          <a:stretch>
            <a:fillRect/>
          </a:stretch>
        </p:blipFill>
        <p:spPr>
          <a:xfrm rot="2700000">
            <a:off x="10027161" y="324213"/>
            <a:ext cx="1834369" cy="2119239"/>
          </a:xfrm>
          <a:prstGeom prst="rect">
            <a:avLst/>
          </a:prstGeom>
        </p:spPr>
      </p:pic>
      <p:pic>
        <p:nvPicPr>
          <p:cNvPr id="27" name="Picture 27"/>
          <p:cNvPicPr>
            <a:picLocks noChangeAspect="1"/>
          </p:cNvPicPr>
          <p:nvPr/>
        </p:nvPicPr>
        <p:blipFill>
          <a:blip r:embed="rId12"/>
          <a:srcRect r="320" b="320"/>
          <a:stretch>
            <a:fillRect/>
          </a:stretch>
        </p:blipFill>
        <p:spPr>
          <a:xfrm>
            <a:off x="9801847" y="5118100"/>
            <a:ext cx="2786924" cy="1595072"/>
          </a:xfrm>
          <a:prstGeom prst="rect">
            <a:avLst/>
          </a:prstGeom>
        </p:spPr>
      </p:pic>
      <p:pic>
        <p:nvPicPr>
          <p:cNvPr id="28" name="Picture 28"/>
          <p:cNvPicPr>
            <a:picLocks noChangeAspect="1"/>
          </p:cNvPicPr>
          <p:nvPr/>
        </p:nvPicPr>
        <p:blipFill>
          <a:blip r:embed="rId13"/>
          <a:srcRect r="428" b="428"/>
          <a:stretch>
            <a:fillRect/>
          </a:stretch>
        </p:blipFill>
        <p:spPr>
          <a:xfrm>
            <a:off x="69604" y="4419600"/>
            <a:ext cx="2623277" cy="2286345"/>
          </a:xfrm>
          <a:prstGeom prst="rect">
            <a:avLst/>
          </a:prstGeom>
        </p:spPr>
      </p:pic>
      <p:pic>
        <p:nvPicPr>
          <p:cNvPr id="29" name="Picture 29"/>
          <p:cNvPicPr>
            <a:picLocks noChangeAspect="1"/>
          </p:cNvPicPr>
          <p:nvPr/>
        </p:nvPicPr>
        <p:blipFill>
          <a:blip r:embed="rId14"/>
          <a:srcRect r="162" b="162"/>
          <a:stretch>
            <a:fillRect/>
          </a:stretch>
        </p:blipFill>
        <p:spPr>
          <a:xfrm>
            <a:off x="184780" y="97395"/>
            <a:ext cx="2423849" cy="2180856"/>
          </a:xfrm>
          <a:prstGeom prst="rect">
            <a:avLst/>
          </a:prstGeom>
        </p:spPr>
      </p:pic>
      <p:sp>
        <p:nvSpPr>
          <p:cNvPr id="30" name="TextBox 30"/>
          <p:cNvSpPr txBox="1"/>
          <p:nvPr/>
        </p:nvSpPr>
        <p:spPr>
          <a:xfrm>
            <a:off x="873263" y="2585112"/>
            <a:ext cx="10442301" cy="2524024"/>
          </a:xfrm>
          <a:prstGeom prst="rect">
            <a:avLst/>
          </a:prstGeom>
        </p:spPr>
        <p:txBody>
          <a:bodyPr lIns="0" tIns="0" rIns="0" bIns="0" rtlCol="0" anchor="t">
            <a:spAutoFit/>
          </a:bodyPr>
          <a:lstStyle/>
          <a:p>
            <a:pPr algn="ctr">
              <a:lnSpc>
                <a:spcPct val="120000"/>
              </a:lnSpc>
            </a:pPr>
            <a:r>
              <a:rPr lang="en-US" sz="4700" b="1" spc="69">
                <a:solidFill>
                  <a:srgbClr val="051736"/>
                </a:solidFill>
                <a:latin typeface="Arial" pitchFamily="34" charset="0"/>
              </a:rPr>
              <a:t>VẬN DỤNG TRAO ĐỔI CHẤT</a:t>
            </a:r>
          </a:p>
          <a:p>
            <a:pPr algn="ctr">
              <a:lnSpc>
                <a:spcPct val="120000"/>
              </a:lnSpc>
            </a:pPr>
            <a:r>
              <a:rPr lang="en-US" sz="4700" b="1" spc="69">
                <a:solidFill>
                  <a:srgbClr val="051736"/>
                </a:solidFill>
                <a:latin typeface="Arial" pitchFamily="34" charset="0"/>
              </a:rPr>
              <a:t>VÀ CHUYỂN HÓA NĂNG LƯỢNG</a:t>
            </a:r>
          </a:p>
          <a:p>
            <a:pPr algn="ctr">
              <a:lnSpc>
                <a:spcPct val="120000"/>
              </a:lnSpc>
            </a:pPr>
            <a:r>
              <a:rPr lang="en-US" sz="4700" b="1" spc="69">
                <a:solidFill>
                  <a:srgbClr val="051736"/>
                </a:solidFill>
                <a:latin typeface="Arial" pitchFamily="34" charset="0"/>
              </a:rPr>
              <a:t>VÀO THỰC TIỄN</a:t>
            </a:r>
          </a:p>
        </p:txBody>
      </p:sp>
      <p:grpSp>
        <p:nvGrpSpPr>
          <p:cNvPr id="31" name="Group 31"/>
          <p:cNvGrpSpPr/>
          <p:nvPr/>
        </p:nvGrpSpPr>
        <p:grpSpPr>
          <a:xfrm>
            <a:off x="4372741" y="440680"/>
            <a:ext cx="3626175" cy="2088817"/>
            <a:chOff x="0" y="0"/>
            <a:chExt cx="7254240" cy="4177634"/>
          </a:xfrm>
        </p:grpSpPr>
        <p:grpSp>
          <p:nvGrpSpPr>
            <p:cNvPr id="32" name="Group 32"/>
            <p:cNvGrpSpPr>
              <a:grpSpLocks noChangeAspect="1"/>
            </p:cNvGrpSpPr>
            <p:nvPr/>
          </p:nvGrpSpPr>
          <p:grpSpPr>
            <a:xfrm>
              <a:off x="0" y="0"/>
              <a:ext cx="7254240" cy="4177634"/>
              <a:chOff x="0" y="0"/>
              <a:chExt cx="7254240" cy="4177634"/>
            </a:xfrm>
          </p:grpSpPr>
          <p:sp>
            <p:nvSpPr>
              <p:cNvPr id="33" name="Freeform 33"/>
              <p:cNvSpPr/>
              <p:nvPr/>
            </p:nvSpPr>
            <p:spPr>
              <a:xfrm>
                <a:off x="0" y="0"/>
                <a:ext cx="7254240" cy="4177665"/>
              </a:xfrm>
              <a:custGeom>
                <a:avLst/>
                <a:gdLst/>
                <a:ahLst/>
                <a:cxnLst/>
                <a:rect l="l" t="t" r="r" b="b"/>
                <a:pathLst>
                  <a:path w="7254240" h="4177665">
                    <a:moveTo>
                      <a:pt x="3523488" y="478155"/>
                    </a:moveTo>
                    <a:cubicBezTo>
                      <a:pt x="3168142" y="369824"/>
                      <a:pt x="2832608" y="198501"/>
                      <a:pt x="2457577" y="117221"/>
                    </a:cubicBezTo>
                    <a:cubicBezTo>
                      <a:pt x="1894967" y="0"/>
                      <a:pt x="1283081" y="117348"/>
                      <a:pt x="819150" y="433070"/>
                    </a:cubicBezTo>
                    <a:cubicBezTo>
                      <a:pt x="355219" y="748792"/>
                      <a:pt x="59182" y="1263269"/>
                      <a:pt x="39497" y="1795526"/>
                    </a:cubicBezTo>
                    <a:cubicBezTo>
                      <a:pt x="0" y="2409190"/>
                      <a:pt x="325755" y="3013710"/>
                      <a:pt x="829056" y="3419729"/>
                    </a:cubicBezTo>
                    <a:cubicBezTo>
                      <a:pt x="1332357" y="3825748"/>
                      <a:pt x="1993646" y="4051300"/>
                      <a:pt x="2664841" y="4114546"/>
                    </a:cubicBezTo>
                    <a:cubicBezTo>
                      <a:pt x="3326130" y="4177665"/>
                      <a:pt x="4007104" y="4087495"/>
                      <a:pt x="4658487" y="3934079"/>
                    </a:cubicBezTo>
                    <a:cubicBezTo>
                      <a:pt x="5152009" y="3807714"/>
                      <a:pt x="5576316" y="3609213"/>
                      <a:pt x="5981065" y="3311525"/>
                    </a:cubicBezTo>
                    <a:cubicBezTo>
                      <a:pt x="6642354" y="2806192"/>
                      <a:pt x="7254240" y="2156587"/>
                      <a:pt x="7165467" y="1317498"/>
                    </a:cubicBezTo>
                    <a:cubicBezTo>
                      <a:pt x="7125970" y="947547"/>
                      <a:pt x="6849618" y="595630"/>
                      <a:pt x="6435090" y="532511"/>
                    </a:cubicBezTo>
                    <a:cubicBezTo>
                      <a:pt x="6109335" y="487426"/>
                      <a:pt x="5793613" y="559562"/>
                      <a:pt x="5467858" y="586613"/>
                    </a:cubicBezTo>
                    <a:cubicBezTo>
                      <a:pt x="5161915" y="604647"/>
                      <a:pt x="4865751" y="622681"/>
                      <a:pt x="4559808" y="613664"/>
                    </a:cubicBezTo>
                    <a:cubicBezTo>
                      <a:pt x="4204462" y="613664"/>
                      <a:pt x="3859022" y="577596"/>
                      <a:pt x="3523488" y="478282"/>
                    </a:cubicBezTo>
                  </a:path>
                </a:pathLst>
              </a:custGeom>
              <a:solidFill>
                <a:srgbClr val="4DA195"/>
              </a:solidFill>
            </p:spPr>
          </p:sp>
        </p:grpSp>
        <p:sp>
          <p:nvSpPr>
            <p:cNvPr id="34" name="TextBox 34"/>
            <p:cNvSpPr txBox="1"/>
            <p:nvPr/>
          </p:nvSpPr>
          <p:spPr>
            <a:xfrm>
              <a:off x="553720" y="1634290"/>
              <a:ext cx="5781040" cy="1253036"/>
            </a:xfrm>
            <a:prstGeom prst="rect">
              <a:avLst/>
            </a:prstGeom>
          </p:spPr>
          <p:txBody>
            <a:bodyPr lIns="0" tIns="0" rIns="0" bIns="0" rtlCol="0" anchor="t">
              <a:spAutoFit/>
            </a:bodyPr>
            <a:lstStyle/>
            <a:p>
              <a:pPr algn="ctr">
                <a:lnSpc>
                  <a:spcPts val="5279"/>
                </a:lnSpc>
              </a:pPr>
              <a:r>
                <a:rPr lang="en-US" sz="4000" b="1" spc="59">
                  <a:solidFill>
                    <a:srgbClr val="FFFFFF"/>
                  </a:solidFill>
                  <a:latin typeface="Arial" pitchFamily="34" charset="0"/>
                </a:rPr>
                <a:t>PHẦN 3</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9"/>
          <a:srcRect r="361" b="361"/>
          <a:stretch>
            <a:fillRect/>
          </a:stretch>
        </p:blipFill>
        <p:spPr>
          <a:xfrm>
            <a:off x="10704161" y="-336566"/>
            <a:ext cx="1790084" cy="2361901"/>
          </a:xfrm>
          <a:prstGeom prst="rect">
            <a:avLst/>
          </a:prstGeom>
        </p:spPr>
      </p:pic>
      <p:pic>
        <p:nvPicPr>
          <p:cNvPr id="26" name="Picture 26"/>
          <p:cNvPicPr>
            <a:picLocks noChangeAspect="1"/>
          </p:cNvPicPr>
          <p:nvPr/>
        </p:nvPicPr>
        <p:blipFill>
          <a:blip r:embed="rId10"/>
          <a:srcRect/>
          <a:stretch>
            <a:fillRect/>
          </a:stretch>
        </p:blipFill>
        <p:spPr>
          <a:xfrm>
            <a:off x="1847242" y="2864637"/>
            <a:ext cx="4435355" cy="3683647"/>
          </a:xfrm>
          <a:prstGeom prst="rect">
            <a:avLst/>
          </a:prstGeom>
        </p:spPr>
      </p:pic>
      <p:pic>
        <p:nvPicPr>
          <p:cNvPr id="27" name="Picture 27"/>
          <p:cNvPicPr>
            <a:picLocks noChangeAspect="1"/>
          </p:cNvPicPr>
          <p:nvPr/>
        </p:nvPicPr>
        <p:blipFill>
          <a:blip r:embed="rId11"/>
          <a:srcRect/>
          <a:stretch>
            <a:fillRect/>
          </a:stretch>
        </p:blipFill>
        <p:spPr>
          <a:xfrm>
            <a:off x="6625917" y="2864637"/>
            <a:ext cx="3661644" cy="3683647"/>
          </a:xfrm>
          <a:prstGeom prst="rect">
            <a:avLst/>
          </a:prstGeom>
        </p:spPr>
      </p:pic>
      <p:sp>
        <p:nvSpPr>
          <p:cNvPr id="28"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29"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XÂY DỰNG CHẾ ĐỘ DINH DƯỠNG</a:t>
            </a:r>
          </a:p>
          <a:p>
            <a:pPr>
              <a:lnSpc>
                <a:spcPct val="120000"/>
              </a:lnSpc>
            </a:pPr>
            <a:r>
              <a:rPr lang="en-US" sz="2300" b="1" spc="34">
                <a:solidFill>
                  <a:srgbClr val="051736"/>
                </a:solidFill>
                <a:latin typeface="Arial" pitchFamily="34" charset="0"/>
              </a:rPr>
              <a:t>ĐỦ CHẤT VÀ ĐỦ LƯỢNG</a:t>
            </a:r>
          </a:p>
        </p:txBody>
      </p:sp>
      <p:sp>
        <p:nvSpPr>
          <p:cNvPr id="30" name="TextBox 30"/>
          <p:cNvSpPr txBox="1"/>
          <p:nvPr/>
        </p:nvSpPr>
        <p:spPr>
          <a:xfrm>
            <a:off x="1847242" y="1751823"/>
            <a:ext cx="8440319" cy="849463"/>
          </a:xfrm>
          <a:prstGeom prst="rect">
            <a:avLst/>
          </a:prstGeom>
        </p:spPr>
        <p:txBody>
          <a:bodyPr wrap="square" lIns="0" tIns="0" rIns="0" bIns="0" rtlCol="0" anchor="t">
            <a:spAutoFit/>
          </a:bodyPr>
          <a:lstStyle/>
          <a:p>
            <a:pPr algn="just">
              <a:lnSpc>
                <a:spcPct val="120000"/>
              </a:lnSpc>
            </a:pPr>
            <a:r>
              <a:rPr lang="en-US" sz="2300" b="1" spc="34">
                <a:solidFill>
                  <a:srgbClr val="000000"/>
                </a:solidFill>
                <a:latin typeface="Arial" pitchFamily="34" charset="0"/>
              </a:rPr>
              <a:t>Chế độ dinh dưỡng đủ chất và đủ lượng giúp cung cấp đầy đủ năng lượng theo nhu cầu dinh dưỡng của cơ thể</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1000"/>
                                        <p:tgtEl>
                                          <p:spTgt spid="30"/>
                                        </p:tgtEl>
                                      </p:cBhvr>
                                    </p:animEffect>
                                    <p:anim calcmode="lin" valueType="num">
                                      <p:cBhvr>
                                        <p:cTn id="20" dur="1000" fill="hold"/>
                                        <p:tgtEl>
                                          <p:spTgt spid="30"/>
                                        </p:tgtEl>
                                        <p:attrNameLst>
                                          <p:attrName>ppt_x</p:attrName>
                                        </p:attrNameLst>
                                      </p:cBhvr>
                                      <p:tavLst>
                                        <p:tav tm="0">
                                          <p:val>
                                            <p:strVal val="#ppt_x"/>
                                          </p:val>
                                        </p:tav>
                                        <p:tav tm="100000">
                                          <p:val>
                                            <p:strVal val="#ppt_x"/>
                                          </p:val>
                                        </p:tav>
                                      </p:tavLst>
                                    </p:anim>
                                    <p:anim calcmode="lin" valueType="num">
                                      <p:cBhvr>
                                        <p:cTn id="2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1000"/>
                                        <p:tgtEl>
                                          <p:spTgt spid="26"/>
                                        </p:tgtEl>
                                      </p:cBhvr>
                                    </p:animEffect>
                                    <p:anim calcmode="lin" valueType="num">
                                      <p:cBhvr>
                                        <p:cTn id="27" dur="1000" fill="hold"/>
                                        <p:tgtEl>
                                          <p:spTgt spid="26"/>
                                        </p:tgtEl>
                                        <p:attrNameLst>
                                          <p:attrName>ppt_x</p:attrName>
                                        </p:attrNameLst>
                                      </p:cBhvr>
                                      <p:tavLst>
                                        <p:tav tm="0">
                                          <p:val>
                                            <p:strVal val="#ppt_x"/>
                                          </p:val>
                                        </p:tav>
                                        <p:tav tm="100000">
                                          <p:val>
                                            <p:strVal val="#ppt_x"/>
                                          </p:val>
                                        </p:tav>
                                      </p:tavLst>
                                    </p:anim>
                                    <p:anim calcmode="lin" valueType="num">
                                      <p:cBhvr>
                                        <p:cTn id="28" dur="1000" fill="hold"/>
                                        <p:tgtEl>
                                          <p:spTgt spid="26"/>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0"/>
                                        <p:tgtEl>
                                          <p:spTgt spid="27"/>
                                        </p:tgtEl>
                                      </p:cBhvr>
                                    </p:animEffect>
                                    <p:anim calcmode="lin" valueType="num">
                                      <p:cBhvr>
                                        <p:cTn id="32" dur="1000" fill="hold"/>
                                        <p:tgtEl>
                                          <p:spTgt spid="27"/>
                                        </p:tgtEl>
                                        <p:attrNameLst>
                                          <p:attrName>ppt_x</p:attrName>
                                        </p:attrNameLst>
                                      </p:cBhvr>
                                      <p:tavLst>
                                        <p:tav tm="0">
                                          <p:val>
                                            <p:strVal val="#ppt_x"/>
                                          </p:val>
                                        </p:tav>
                                        <p:tav tm="100000">
                                          <p:val>
                                            <p:strVal val="#ppt_x"/>
                                          </p:val>
                                        </p:tav>
                                      </p:tavLst>
                                    </p:anim>
                                    <p:anim calcmode="lin" valueType="num">
                                      <p:cBhvr>
                                        <p:cTn id="3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9"/>
          <a:srcRect r="361" b="361"/>
          <a:stretch>
            <a:fillRect/>
          </a:stretch>
        </p:blipFill>
        <p:spPr>
          <a:xfrm>
            <a:off x="10704161" y="-336566"/>
            <a:ext cx="1790084" cy="2361901"/>
          </a:xfrm>
          <a:prstGeom prst="rect">
            <a:avLst/>
          </a:prstGeom>
        </p:spPr>
      </p:pic>
      <p:sp>
        <p:nvSpPr>
          <p:cNvPr id="26" name="TextBox 26"/>
          <p:cNvSpPr txBox="1"/>
          <p:nvPr/>
        </p:nvSpPr>
        <p:spPr>
          <a:xfrm>
            <a:off x="2143588" y="1339535"/>
            <a:ext cx="8324222" cy="1235146"/>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Chế độ dinh dưỡng đủ chất đảm bảo cân bằng giữa ba nguồn năng lượng (từ carbonhydrate, protein và lipid) và vitamin, chất khoáng trong chế độ ăn.</a:t>
            </a:r>
          </a:p>
        </p:txBody>
      </p:sp>
      <p:pic>
        <p:nvPicPr>
          <p:cNvPr id="27" name="Picture 27"/>
          <p:cNvPicPr>
            <a:picLocks noChangeAspect="1"/>
          </p:cNvPicPr>
          <p:nvPr/>
        </p:nvPicPr>
        <p:blipFill>
          <a:blip r:embed="rId10"/>
          <a:srcRect/>
          <a:stretch>
            <a:fillRect/>
          </a:stretch>
        </p:blipFill>
        <p:spPr>
          <a:xfrm>
            <a:off x="2143588" y="2864637"/>
            <a:ext cx="4435355" cy="3683647"/>
          </a:xfrm>
          <a:prstGeom prst="rect">
            <a:avLst/>
          </a:prstGeom>
        </p:spPr>
      </p:pic>
      <p:pic>
        <p:nvPicPr>
          <p:cNvPr id="28" name="Picture 28"/>
          <p:cNvPicPr>
            <a:picLocks noChangeAspect="1"/>
          </p:cNvPicPr>
          <p:nvPr/>
        </p:nvPicPr>
        <p:blipFill>
          <a:blip r:embed="rId11"/>
          <a:srcRect/>
          <a:stretch>
            <a:fillRect/>
          </a:stretch>
        </p:blipFill>
        <p:spPr>
          <a:xfrm>
            <a:off x="6723637" y="2864637"/>
            <a:ext cx="3661644" cy="3683647"/>
          </a:xfrm>
          <a:prstGeom prst="rect">
            <a:avLst/>
          </a:prstGeom>
        </p:spPr>
      </p:pic>
      <p:sp>
        <p:nvSpPr>
          <p:cNvPr id="31"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2"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XÂY DỰNG CHẾ ĐỘ DINH DƯỠNG</a:t>
            </a:r>
          </a:p>
          <a:p>
            <a:pPr>
              <a:lnSpc>
                <a:spcPct val="120000"/>
              </a:lnSpc>
            </a:pPr>
            <a:r>
              <a:rPr lang="en-US" sz="2300" b="1" spc="34">
                <a:solidFill>
                  <a:srgbClr val="051736"/>
                </a:solidFill>
                <a:latin typeface="Arial" pitchFamily="34" charset="0"/>
              </a:rPr>
              <a:t>ĐỦ CHẤT VÀ ĐỦ LƯỢNG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12" name="Picture 12"/>
          <p:cNvPicPr>
            <a:picLocks noChangeAspect="1"/>
          </p:cNvPicPr>
          <p:nvPr/>
        </p:nvPicPr>
        <p:blipFill>
          <a:blip r:embed="rId2"/>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3"/>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20" name="Picture 20"/>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7"/>
          <a:srcRect r="361" b="361"/>
          <a:stretch>
            <a:fillRect/>
          </a:stretch>
        </p:blipFill>
        <p:spPr>
          <a:xfrm>
            <a:off x="10704161" y="-336566"/>
            <a:ext cx="1790084" cy="2361901"/>
          </a:xfrm>
          <a:prstGeom prst="rect">
            <a:avLst/>
          </a:prstGeom>
        </p:spPr>
      </p:pic>
      <p:pic>
        <p:nvPicPr>
          <p:cNvPr id="26" name="Picture 2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43007" y="2567736"/>
            <a:ext cx="3030055" cy="3723469"/>
          </a:xfrm>
          <a:prstGeom prst="rect">
            <a:avLst/>
          </a:prstGeom>
        </p:spPr>
      </p:pic>
      <p:pic>
        <p:nvPicPr>
          <p:cNvPr id="27" name="Picture 2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538153" y="2567736"/>
            <a:ext cx="3368861" cy="3723469"/>
          </a:xfrm>
          <a:prstGeom prst="rect">
            <a:avLst/>
          </a:prstGeom>
        </p:spPr>
      </p:pic>
      <p:pic>
        <p:nvPicPr>
          <p:cNvPr id="28" name="Picture 2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8097464" y="2567736"/>
            <a:ext cx="3099827" cy="3723469"/>
          </a:xfrm>
          <a:prstGeom prst="rect">
            <a:avLst/>
          </a:prstGeom>
        </p:spPr>
      </p:pic>
      <p:sp>
        <p:nvSpPr>
          <p:cNvPr id="29" name="TextBox 29"/>
          <p:cNvSpPr txBox="1"/>
          <p:nvPr/>
        </p:nvSpPr>
        <p:spPr>
          <a:xfrm>
            <a:off x="2219112" y="1426871"/>
            <a:ext cx="7957099" cy="810415"/>
          </a:xfrm>
          <a:prstGeom prst="rect">
            <a:avLst/>
          </a:prstGeom>
        </p:spPr>
        <p:txBody>
          <a:bodyPr lIns="0" tIns="0" rIns="0" bIns="0" rtlCol="0" anchor="t">
            <a:spAutoFit/>
          </a:bodyPr>
          <a:lstStyle/>
          <a:p>
            <a:pPr>
              <a:lnSpc>
                <a:spcPct val="120000"/>
              </a:lnSpc>
            </a:pPr>
            <a:r>
              <a:rPr lang="en-US" sz="2300" b="1" spc="34">
                <a:solidFill>
                  <a:srgbClr val="000000"/>
                </a:solidFill>
                <a:latin typeface="Arial" pitchFamily="34" charset="0"/>
              </a:rPr>
              <a:t>Chế độ dinh dưỡng của mỗi người phụ thuộc vào mức độ hoạt động, giới tính và độ tuổi.</a:t>
            </a:r>
          </a:p>
        </p:txBody>
      </p:sp>
      <p:sp>
        <p:nvSpPr>
          <p:cNvPr id="32"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3"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XÂY DỰNG CHẾ ĐỘ DINH DƯỠNG</a:t>
            </a:r>
          </a:p>
          <a:p>
            <a:pPr>
              <a:lnSpc>
                <a:spcPct val="120000"/>
              </a:lnSpc>
            </a:pPr>
            <a:r>
              <a:rPr lang="en-US" sz="2300" b="1" spc="34">
                <a:solidFill>
                  <a:srgbClr val="051736"/>
                </a:solidFill>
                <a:latin typeface="Arial" pitchFamily="34" charset="0"/>
              </a:rPr>
              <a:t>ĐỦ CHẤT VÀ ĐỦ LƯỢNG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1000"/>
                                        <p:tgtEl>
                                          <p:spTgt spid="27"/>
                                        </p:tgtEl>
                                      </p:cBhvr>
                                    </p:animEffect>
                                    <p:anim calcmode="lin" valueType="num">
                                      <p:cBhvr>
                                        <p:cTn id="22" dur="1000" fill="hold"/>
                                        <p:tgtEl>
                                          <p:spTgt spid="27"/>
                                        </p:tgtEl>
                                        <p:attrNameLst>
                                          <p:attrName>ppt_x</p:attrName>
                                        </p:attrNameLst>
                                      </p:cBhvr>
                                      <p:tavLst>
                                        <p:tav tm="0">
                                          <p:val>
                                            <p:strVal val="#ppt_x"/>
                                          </p:val>
                                        </p:tav>
                                        <p:tav tm="100000">
                                          <p:val>
                                            <p:strVal val="#ppt_x"/>
                                          </p:val>
                                        </p:tav>
                                      </p:tavLst>
                                    </p:anim>
                                    <p:anim calcmode="lin" valueType="num">
                                      <p:cBhvr>
                                        <p:cTn id="2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1000"/>
                                        <p:tgtEl>
                                          <p:spTgt spid="28"/>
                                        </p:tgtEl>
                                      </p:cBhvr>
                                    </p:animEffect>
                                    <p:anim calcmode="lin" valueType="num">
                                      <p:cBhvr>
                                        <p:cTn id="29" dur="1000" fill="hold"/>
                                        <p:tgtEl>
                                          <p:spTgt spid="28"/>
                                        </p:tgtEl>
                                        <p:attrNameLst>
                                          <p:attrName>ppt_x</p:attrName>
                                        </p:attrNameLst>
                                      </p:cBhvr>
                                      <p:tavLst>
                                        <p:tav tm="0">
                                          <p:val>
                                            <p:strVal val="#ppt_x"/>
                                          </p:val>
                                        </p:tav>
                                        <p:tav tm="100000">
                                          <p:val>
                                            <p:strVal val="#ppt_x"/>
                                          </p:val>
                                        </p:tav>
                                      </p:tavLst>
                                    </p:anim>
                                    <p:anim calcmode="lin" valueType="num">
                                      <p:cBhvr>
                                        <p:cTn id="3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2"/>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3"/>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7"/>
          <a:srcRect r="361" b="361"/>
          <a:stretch>
            <a:fillRect/>
          </a:stretch>
        </p:blipFill>
        <p:spPr>
          <a:xfrm>
            <a:off x="10704161" y="-336566"/>
            <a:ext cx="1790084" cy="2361901"/>
          </a:xfrm>
          <a:prstGeom prst="rect">
            <a:avLst/>
          </a:prstGeom>
        </p:spPr>
      </p:pic>
      <p:sp>
        <p:nvSpPr>
          <p:cNvPr id="26" name="TextBox 26"/>
          <p:cNvSpPr txBox="1"/>
          <p:nvPr/>
        </p:nvSpPr>
        <p:spPr>
          <a:xfrm>
            <a:off x="2683947" y="5708650"/>
            <a:ext cx="6820933" cy="704745"/>
          </a:xfrm>
          <a:prstGeom prst="rect">
            <a:avLst/>
          </a:prstGeom>
        </p:spPr>
        <p:txBody>
          <a:bodyPr lIns="0" tIns="0" rIns="0" bIns="0" rtlCol="0" anchor="t">
            <a:spAutoFit/>
          </a:bodyPr>
          <a:lstStyle/>
          <a:p>
            <a:pPr algn="ctr">
              <a:lnSpc>
                <a:spcPct val="120000"/>
              </a:lnSpc>
            </a:pPr>
            <a:r>
              <a:rPr lang="en-US" sz="2000" b="1" spc="34" dirty="0" err="1">
                <a:solidFill>
                  <a:srgbClr val="000000"/>
                </a:solidFill>
                <a:latin typeface="Arial" pitchFamily="34" charset="0"/>
              </a:rPr>
              <a:t>Hình</a:t>
            </a:r>
            <a:r>
              <a:rPr lang="en-US" sz="2000" b="1" spc="34" dirty="0">
                <a:solidFill>
                  <a:srgbClr val="000000"/>
                </a:solidFill>
                <a:latin typeface="Arial" pitchFamily="34" charset="0"/>
              </a:rPr>
              <a:t> 26.5. </a:t>
            </a:r>
            <a:r>
              <a:rPr lang="en-US" sz="2000" spc="34" dirty="0" err="1">
                <a:solidFill>
                  <a:srgbClr val="000000"/>
                </a:solidFill>
                <a:latin typeface="Arial" pitchFamily="34" charset="0"/>
              </a:rPr>
              <a:t>Tỉ</a:t>
            </a:r>
            <a:r>
              <a:rPr lang="en-US" sz="2000" spc="34" dirty="0">
                <a:solidFill>
                  <a:srgbClr val="000000"/>
                </a:solidFill>
                <a:latin typeface="Arial" pitchFamily="34" charset="0"/>
              </a:rPr>
              <a:t> </a:t>
            </a:r>
            <a:r>
              <a:rPr lang="en-US" sz="2000" spc="34" dirty="0" err="1">
                <a:solidFill>
                  <a:srgbClr val="000000"/>
                </a:solidFill>
                <a:latin typeface="Arial" pitchFamily="34" charset="0"/>
              </a:rPr>
              <a:t>lệ</a:t>
            </a:r>
            <a:r>
              <a:rPr lang="en-US" sz="2000" spc="34" dirty="0">
                <a:solidFill>
                  <a:srgbClr val="000000"/>
                </a:solidFill>
                <a:latin typeface="Arial" pitchFamily="34" charset="0"/>
              </a:rPr>
              <a:t> </a:t>
            </a:r>
            <a:r>
              <a:rPr lang="en-US" sz="2000" spc="34" dirty="0" err="1">
                <a:solidFill>
                  <a:srgbClr val="000000"/>
                </a:solidFill>
                <a:latin typeface="Arial" pitchFamily="34" charset="0"/>
              </a:rPr>
              <a:t>phần</a:t>
            </a:r>
            <a:r>
              <a:rPr lang="en-US" sz="2000" spc="34" dirty="0">
                <a:solidFill>
                  <a:srgbClr val="000000"/>
                </a:solidFill>
                <a:latin typeface="Arial" pitchFamily="34" charset="0"/>
              </a:rPr>
              <a:t> </a:t>
            </a:r>
            <a:r>
              <a:rPr lang="en-US" sz="2000" spc="34" dirty="0" err="1">
                <a:solidFill>
                  <a:srgbClr val="000000"/>
                </a:solidFill>
                <a:latin typeface="Arial" pitchFamily="34" charset="0"/>
              </a:rPr>
              <a:t>trăm</a:t>
            </a:r>
            <a:r>
              <a:rPr lang="en-US" sz="2000" spc="34" dirty="0">
                <a:solidFill>
                  <a:srgbClr val="000000"/>
                </a:solidFill>
                <a:latin typeface="Arial" pitchFamily="34" charset="0"/>
              </a:rPr>
              <a:t> </a:t>
            </a:r>
            <a:r>
              <a:rPr lang="en-US" sz="2000" spc="34" dirty="0" err="1">
                <a:solidFill>
                  <a:srgbClr val="000000"/>
                </a:solidFill>
                <a:latin typeface="Arial" pitchFamily="34" charset="0"/>
              </a:rPr>
              <a:t>các</a:t>
            </a:r>
            <a:r>
              <a:rPr lang="en-US" sz="2000" spc="34" dirty="0">
                <a:solidFill>
                  <a:srgbClr val="000000"/>
                </a:solidFill>
                <a:latin typeface="Arial" pitchFamily="34" charset="0"/>
              </a:rPr>
              <a:t> </a:t>
            </a:r>
            <a:r>
              <a:rPr lang="en-US" sz="2000" spc="34" dirty="0" err="1">
                <a:solidFill>
                  <a:srgbClr val="000000"/>
                </a:solidFill>
                <a:latin typeface="Arial" pitchFamily="34" charset="0"/>
              </a:rPr>
              <a:t>chất</a:t>
            </a:r>
            <a:r>
              <a:rPr lang="en-US" sz="2000" spc="34" dirty="0">
                <a:solidFill>
                  <a:srgbClr val="000000"/>
                </a:solidFill>
                <a:latin typeface="Arial" pitchFamily="34" charset="0"/>
              </a:rPr>
              <a:t> </a:t>
            </a:r>
            <a:r>
              <a:rPr lang="en-US" sz="2000" spc="34" dirty="0" err="1">
                <a:solidFill>
                  <a:srgbClr val="000000"/>
                </a:solidFill>
                <a:latin typeface="Arial" pitchFamily="34" charset="0"/>
              </a:rPr>
              <a:t>dinh</a:t>
            </a:r>
            <a:r>
              <a:rPr lang="en-US" sz="2000" spc="34" dirty="0">
                <a:solidFill>
                  <a:srgbClr val="000000"/>
                </a:solidFill>
                <a:latin typeface="Arial" pitchFamily="34" charset="0"/>
              </a:rPr>
              <a:t> </a:t>
            </a:r>
            <a:r>
              <a:rPr lang="en-US" sz="2000" spc="34" dirty="0" err="1">
                <a:solidFill>
                  <a:srgbClr val="000000"/>
                </a:solidFill>
                <a:latin typeface="Arial" pitchFamily="34" charset="0"/>
              </a:rPr>
              <a:t>dưỡng</a:t>
            </a:r>
            <a:r>
              <a:rPr lang="en-US" sz="2000" spc="34" dirty="0">
                <a:solidFill>
                  <a:srgbClr val="000000"/>
                </a:solidFill>
                <a:latin typeface="Arial" pitchFamily="34" charset="0"/>
              </a:rPr>
              <a:t> </a:t>
            </a:r>
            <a:r>
              <a:rPr lang="en-US" sz="2000" spc="34" dirty="0" err="1">
                <a:solidFill>
                  <a:srgbClr val="000000"/>
                </a:solidFill>
                <a:latin typeface="Arial" pitchFamily="34" charset="0"/>
              </a:rPr>
              <a:t>trong</a:t>
            </a:r>
            <a:r>
              <a:rPr lang="en-US" sz="2000" spc="34" dirty="0">
                <a:solidFill>
                  <a:srgbClr val="000000"/>
                </a:solidFill>
                <a:latin typeface="Arial" pitchFamily="34" charset="0"/>
              </a:rPr>
              <a:t> </a:t>
            </a:r>
            <a:r>
              <a:rPr lang="en-US" sz="2000" spc="34" dirty="0" err="1">
                <a:solidFill>
                  <a:srgbClr val="000000"/>
                </a:solidFill>
                <a:latin typeface="Arial" pitchFamily="34" charset="0"/>
              </a:rPr>
              <a:t>một</a:t>
            </a:r>
            <a:r>
              <a:rPr lang="en-US" sz="2000" spc="34" dirty="0">
                <a:solidFill>
                  <a:srgbClr val="000000"/>
                </a:solidFill>
                <a:latin typeface="Arial" pitchFamily="34" charset="0"/>
              </a:rPr>
              <a:t> </a:t>
            </a:r>
            <a:r>
              <a:rPr lang="en-US" sz="2000" spc="34" dirty="0" err="1">
                <a:solidFill>
                  <a:srgbClr val="000000"/>
                </a:solidFill>
                <a:latin typeface="Arial" pitchFamily="34" charset="0"/>
              </a:rPr>
              <a:t>chế</a:t>
            </a:r>
            <a:r>
              <a:rPr lang="en-US" sz="2000" spc="34" dirty="0">
                <a:solidFill>
                  <a:srgbClr val="000000"/>
                </a:solidFill>
                <a:latin typeface="Arial" pitchFamily="34" charset="0"/>
              </a:rPr>
              <a:t> </a:t>
            </a:r>
            <a:r>
              <a:rPr lang="en-US" sz="2000" spc="34" dirty="0" err="1">
                <a:solidFill>
                  <a:srgbClr val="000000"/>
                </a:solidFill>
                <a:latin typeface="Arial" pitchFamily="34" charset="0"/>
              </a:rPr>
              <a:t>độ</a:t>
            </a:r>
            <a:r>
              <a:rPr lang="en-US" sz="2000" spc="34" dirty="0">
                <a:solidFill>
                  <a:srgbClr val="000000"/>
                </a:solidFill>
                <a:latin typeface="Arial" pitchFamily="34" charset="0"/>
              </a:rPr>
              <a:t> </a:t>
            </a:r>
            <a:r>
              <a:rPr lang="en-US" sz="2000" spc="34" dirty="0" err="1">
                <a:solidFill>
                  <a:srgbClr val="000000"/>
                </a:solidFill>
                <a:latin typeface="Arial" pitchFamily="34" charset="0"/>
              </a:rPr>
              <a:t>dinh</a:t>
            </a:r>
            <a:r>
              <a:rPr lang="en-US" sz="2000" spc="34" dirty="0">
                <a:solidFill>
                  <a:srgbClr val="000000"/>
                </a:solidFill>
                <a:latin typeface="Arial" pitchFamily="34" charset="0"/>
              </a:rPr>
              <a:t> </a:t>
            </a:r>
            <a:r>
              <a:rPr lang="en-US" sz="2000" spc="34" dirty="0" err="1">
                <a:solidFill>
                  <a:srgbClr val="000000"/>
                </a:solidFill>
                <a:latin typeface="Arial" pitchFamily="34" charset="0"/>
              </a:rPr>
              <a:t>dưỡng</a:t>
            </a:r>
            <a:r>
              <a:rPr lang="en-US" sz="2000" spc="34" dirty="0">
                <a:solidFill>
                  <a:srgbClr val="000000"/>
                </a:solidFill>
                <a:latin typeface="Arial" pitchFamily="34" charset="0"/>
              </a:rPr>
              <a:t> </a:t>
            </a:r>
            <a:r>
              <a:rPr lang="en-US" sz="2000" spc="34" dirty="0" err="1">
                <a:solidFill>
                  <a:srgbClr val="000000"/>
                </a:solidFill>
                <a:latin typeface="Arial" pitchFamily="34" charset="0"/>
              </a:rPr>
              <a:t>hợp</a:t>
            </a:r>
            <a:r>
              <a:rPr lang="en-US" sz="2000" spc="34" dirty="0">
                <a:solidFill>
                  <a:srgbClr val="000000"/>
                </a:solidFill>
                <a:latin typeface="Arial" pitchFamily="34" charset="0"/>
              </a:rPr>
              <a:t> </a:t>
            </a:r>
            <a:r>
              <a:rPr lang="en-US" sz="2000" spc="34" dirty="0" err="1">
                <a:solidFill>
                  <a:srgbClr val="000000"/>
                </a:solidFill>
                <a:latin typeface="Arial" pitchFamily="34" charset="0"/>
              </a:rPr>
              <a:t>lí</a:t>
            </a:r>
            <a:endParaRPr lang="en-US" sz="2000" spc="34" dirty="0">
              <a:solidFill>
                <a:srgbClr val="000000"/>
              </a:solidFill>
              <a:latin typeface="Arial" pitchFamily="34" charset="0"/>
            </a:endParaRPr>
          </a:p>
        </p:txBody>
      </p:sp>
      <p:grpSp>
        <p:nvGrpSpPr>
          <p:cNvPr id="29" name="Group 29"/>
          <p:cNvGrpSpPr/>
          <p:nvPr/>
        </p:nvGrpSpPr>
        <p:grpSpPr>
          <a:xfrm>
            <a:off x="1192467" y="1287526"/>
            <a:ext cx="8680494" cy="4289142"/>
            <a:chOff x="0" y="0"/>
            <a:chExt cx="17365511" cy="8578285"/>
          </a:xfrm>
        </p:grpSpPr>
        <p:pic>
          <p:nvPicPr>
            <p:cNvPr id="30" name="Picture 30"/>
            <p:cNvPicPr>
              <a:picLocks noChangeAspect="1"/>
            </p:cNvPicPr>
            <p:nvPr/>
          </p:nvPicPr>
          <p:blipFill>
            <a:blip r:embed="rId8"/>
            <a:srcRect l="21938" r="18213"/>
            <a:stretch>
              <a:fillRect/>
            </a:stretch>
          </p:blipFill>
          <p:spPr>
            <a:xfrm>
              <a:off x="5963437" y="0"/>
              <a:ext cx="7686017" cy="8565900"/>
            </a:xfrm>
            <a:prstGeom prst="rect">
              <a:avLst/>
            </a:prstGeom>
          </p:spPr>
        </p:pic>
        <p:sp>
          <p:nvSpPr>
            <p:cNvPr id="31" name="TextBox 31"/>
            <p:cNvSpPr txBox="1"/>
            <p:nvPr/>
          </p:nvSpPr>
          <p:spPr>
            <a:xfrm>
              <a:off x="101104" y="5717961"/>
              <a:ext cx="6313488" cy="1615444"/>
            </a:xfrm>
            <a:prstGeom prst="rect">
              <a:avLst/>
            </a:prstGeom>
          </p:spPr>
          <p:txBody>
            <a:bodyPr lIns="0" tIns="0" rIns="0" bIns="0" rtlCol="0" anchor="t">
              <a:spAutoFit/>
            </a:bodyPr>
            <a:lstStyle/>
            <a:p>
              <a:pPr algn="ctr">
                <a:lnSpc>
                  <a:spcPct val="120000"/>
                </a:lnSpc>
              </a:pPr>
              <a:r>
                <a:rPr lang="en-US" sz="2300" b="1">
                  <a:solidFill>
                    <a:srgbClr val="000000"/>
                  </a:solidFill>
                  <a:latin typeface="Arial" pitchFamily="34" charset="0"/>
                </a:rPr>
                <a:t>5% đường tinh luyện </a:t>
              </a:r>
            </a:p>
            <a:p>
              <a:pPr algn="ctr">
                <a:lnSpc>
                  <a:spcPct val="120000"/>
                </a:lnSpc>
              </a:pPr>
              <a:r>
                <a:rPr lang="en-US" sz="2300" b="1">
                  <a:solidFill>
                    <a:srgbClr val="000000"/>
                  </a:solidFill>
                  <a:latin typeface="Arial" pitchFamily="34" charset="0"/>
                </a:rPr>
                <a:t>(kẹo, bánh ngọt)</a:t>
              </a:r>
            </a:p>
          </p:txBody>
        </p:sp>
        <p:sp>
          <p:nvSpPr>
            <p:cNvPr id="32" name="TextBox 32"/>
            <p:cNvSpPr txBox="1"/>
            <p:nvPr/>
          </p:nvSpPr>
          <p:spPr>
            <a:xfrm>
              <a:off x="12854000" y="6276761"/>
              <a:ext cx="3808214" cy="1615444"/>
            </a:xfrm>
            <a:prstGeom prst="rect">
              <a:avLst/>
            </a:prstGeom>
          </p:spPr>
          <p:txBody>
            <a:bodyPr lIns="0" tIns="0" rIns="0" bIns="0" rtlCol="0" anchor="t">
              <a:spAutoFit/>
            </a:bodyPr>
            <a:lstStyle/>
            <a:p>
              <a:pPr algn="ctr">
                <a:lnSpc>
                  <a:spcPct val="120000"/>
                </a:lnSpc>
              </a:pPr>
              <a:r>
                <a:rPr lang="en-US" sz="2300" b="1">
                  <a:solidFill>
                    <a:srgbClr val="000000"/>
                  </a:solidFill>
                  <a:latin typeface="Arial" pitchFamily="34" charset="0"/>
                </a:rPr>
                <a:t>20% cá, thịt,</a:t>
              </a:r>
            </a:p>
            <a:p>
              <a:pPr algn="ctr">
                <a:lnSpc>
                  <a:spcPct val="120000"/>
                </a:lnSpc>
              </a:pPr>
              <a:r>
                <a:rPr lang="en-US" sz="2300" b="1">
                  <a:solidFill>
                    <a:srgbClr val="000000"/>
                  </a:solidFill>
                  <a:latin typeface="Arial" pitchFamily="34" charset="0"/>
                </a:rPr>
                <a:t>trứng, sữa,...</a:t>
              </a:r>
            </a:p>
          </p:txBody>
        </p:sp>
        <p:sp>
          <p:nvSpPr>
            <p:cNvPr id="33" name="TextBox 33"/>
            <p:cNvSpPr txBox="1"/>
            <p:nvPr/>
          </p:nvSpPr>
          <p:spPr>
            <a:xfrm>
              <a:off x="13639451" y="1408944"/>
              <a:ext cx="3726060" cy="1615444"/>
            </a:xfrm>
            <a:prstGeom prst="rect">
              <a:avLst/>
            </a:prstGeom>
          </p:spPr>
          <p:txBody>
            <a:bodyPr lIns="0" tIns="0" rIns="0" bIns="0" rtlCol="0" anchor="t">
              <a:spAutoFit/>
            </a:bodyPr>
            <a:lstStyle/>
            <a:p>
              <a:pPr algn="ctr">
                <a:lnSpc>
                  <a:spcPct val="120000"/>
                </a:lnSpc>
              </a:pPr>
              <a:r>
                <a:rPr lang="en-US" sz="2300" b="1">
                  <a:solidFill>
                    <a:srgbClr val="000000"/>
                  </a:solidFill>
                  <a:latin typeface="Arial" pitchFamily="34" charset="0"/>
                </a:rPr>
                <a:t>30% các loại </a:t>
              </a:r>
            </a:p>
            <a:p>
              <a:pPr algn="ctr">
                <a:lnSpc>
                  <a:spcPct val="120000"/>
                </a:lnSpc>
              </a:pPr>
              <a:r>
                <a:rPr lang="en-US" sz="2300" b="1">
                  <a:solidFill>
                    <a:srgbClr val="000000"/>
                  </a:solidFill>
                  <a:latin typeface="Arial" pitchFamily="34" charset="0"/>
                </a:rPr>
                <a:t>rau, củ, quả.</a:t>
              </a:r>
            </a:p>
          </p:txBody>
        </p:sp>
        <p:sp>
          <p:nvSpPr>
            <p:cNvPr id="34" name="TextBox 34"/>
            <p:cNvSpPr txBox="1"/>
            <p:nvPr/>
          </p:nvSpPr>
          <p:spPr>
            <a:xfrm>
              <a:off x="6313488" y="7809227"/>
              <a:ext cx="3388122" cy="769058"/>
            </a:xfrm>
            <a:prstGeom prst="rect">
              <a:avLst/>
            </a:prstGeom>
          </p:spPr>
          <p:txBody>
            <a:bodyPr lIns="0" tIns="0" rIns="0" bIns="0" rtlCol="0" anchor="t">
              <a:spAutoFit/>
            </a:bodyPr>
            <a:lstStyle/>
            <a:p>
              <a:pPr algn="ctr">
                <a:lnSpc>
                  <a:spcPct val="120000"/>
                </a:lnSpc>
              </a:pPr>
              <a:r>
                <a:rPr lang="en-US" sz="2300" b="1">
                  <a:solidFill>
                    <a:srgbClr val="000000"/>
                  </a:solidFill>
                  <a:latin typeface="Arial" pitchFamily="34" charset="0"/>
                </a:rPr>
                <a:t>10% dầu ăn</a:t>
              </a:r>
            </a:p>
          </p:txBody>
        </p:sp>
        <p:sp>
          <p:nvSpPr>
            <p:cNvPr id="35" name="TextBox 35"/>
            <p:cNvSpPr txBox="1"/>
            <p:nvPr/>
          </p:nvSpPr>
          <p:spPr>
            <a:xfrm>
              <a:off x="0" y="1466724"/>
              <a:ext cx="6313486" cy="1615444"/>
            </a:xfrm>
            <a:prstGeom prst="rect">
              <a:avLst/>
            </a:prstGeom>
          </p:spPr>
          <p:txBody>
            <a:bodyPr lIns="0" tIns="0" rIns="0" bIns="0" rtlCol="0" anchor="t">
              <a:spAutoFit/>
            </a:bodyPr>
            <a:lstStyle/>
            <a:p>
              <a:pPr algn="ctr">
                <a:lnSpc>
                  <a:spcPct val="120000"/>
                </a:lnSpc>
              </a:pPr>
              <a:r>
                <a:rPr lang="en-US" sz="2300" b="1">
                  <a:solidFill>
                    <a:srgbClr val="000000"/>
                  </a:solidFill>
                  <a:latin typeface="Arial" pitchFamily="34" charset="0"/>
                </a:rPr>
                <a:t>35% ngũ cốc nguyên hạt, cơm,...</a:t>
              </a:r>
            </a:p>
          </p:txBody>
        </p:sp>
      </p:grpSp>
      <p:sp>
        <p:nvSpPr>
          <p:cNvPr id="36"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7"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XÂY DỰNG CHẾ ĐỘ DINH DƯỠNG</a:t>
            </a:r>
          </a:p>
          <a:p>
            <a:pPr>
              <a:lnSpc>
                <a:spcPct val="120000"/>
              </a:lnSpc>
            </a:pPr>
            <a:r>
              <a:rPr lang="en-US" sz="2300" b="1" spc="34">
                <a:solidFill>
                  <a:srgbClr val="051736"/>
                </a:solidFill>
                <a:latin typeface="Arial" pitchFamily="34" charset="0"/>
              </a:rPr>
              <a:t>ĐỦ CHẤT VÀ ĐỦ LƯỢNG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2" name="Picture 22"/>
          <p:cNvPicPr>
            <a:picLocks noChangeAspect="1"/>
          </p:cNvPicPr>
          <p:nvPr/>
        </p:nvPicPr>
        <p:blipFill>
          <a:blip r:embed="rId11"/>
          <a:srcRect r="674" b="674"/>
          <a:stretch>
            <a:fillRect/>
          </a:stretch>
        </p:blipFill>
        <p:spPr>
          <a:xfrm>
            <a:off x="10884983" y="4597184"/>
            <a:ext cx="1153909" cy="2154832"/>
          </a:xfrm>
          <a:prstGeom prst="rect">
            <a:avLst/>
          </a:prstGeom>
        </p:spPr>
      </p:pic>
      <p:pic>
        <p:nvPicPr>
          <p:cNvPr id="23" name="Picture 23"/>
          <p:cNvPicPr>
            <a:picLocks noChangeAspect="1"/>
          </p:cNvPicPr>
          <p:nvPr/>
        </p:nvPicPr>
        <p:blipFill>
          <a:blip r:embed="rId12"/>
          <a:srcRect r="387" b="387"/>
          <a:stretch>
            <a:fillRect/>
          </a:stretch>
        </p:blipFill>
        <p:spPr>
          <a:xfrm rot="-2700000">
            <a:off x="9708" y="4819738"/>
            <a:ext cx="1833892" cy="2119791"/>
          </a:xfrm>
          <a:prstGeom prst="rect">
            <a:avLst/>
          </a:prstGeom>
        </p:spPr>
      </p:pic>
      <p:pic>
        <p:nvPicPr>
          <p:cNvPr id="24" name="Picture 24"/>
          <p:cNvPicPr>
            <a:picLocks noChangeAspect="1"/>
          </p:cNvPicPr>
          <p:nvPr/>
        </p:nvPicPr>
        <p:blipFill>
          <a:blip r:embed="rId13"/>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4"/>
          <a:srcRect r="629" b="629"/>
          <a:stretch>
            <a:fillRect/>
          </a:stretch>
        </p:blipFill>
        <p:spPr>
          <a:xfrm>
            <a:off x="10833605" y="182404"/>
            <a:ext cx="1274297" cy="2073169"/>
          </a:xfrm>
          <a:prstGeom prst="rect">
            <a:avLst/>
          </a:prstGeom>
        </p:spPr>
      </p:pic>
      <p:grpSp>
        <p:nvGrpSpPr>
          <p:cNvPr id="26" name="Group 26"/>
          <p:cNvGrpSpPr/>
          <p:nvPr/>
        </p:nvGrpSpPr>
        <p:grpSpPr>
          <a:xfrm>
            <a:off x="2987664" y="232980"/>
            <a:ext cx="7133016" cy="1258613"/>
            <a:chOff x="0" y="0"/>
            <a:chExt cx="14269748" cy="2517226"/>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29" name="Group 29"/>
            <p:cNvGrpSpPr>
              <a:grpSpLocks noChangeAspect="1"/>
            </p:cNvGrpSpPr>
            <p:nvPr/>
          </p:nvGrpSpPr>
          <p:grpSpPr>
            <a:xfrm>
              <a:off x="896706" y="327276"/>
              <a:ext cx="970578" cy="1949900"/>
              <a:chOff x="0" y="0"/>
              <a:chExt cx="970578" cy="1949900"/>
            </a:xfrm>
          </p:grpSpPr>
          <p:sp>
            <p:nvSpPr>
              <p:cNvPr id="30" name="Freeform 30"/>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sp>
          <p:nvSpPr>
            <p:cNvPr id="31" name="TextBox 31"/>
            <p:cNvSpPr txBox="1"/>
            <p:nvPr/>
          </p:nvSpPr>
          <p:spPr>
            <a:xfrm>
              <a:off x="2745825" y="363264"/>
              <a:ext cx="11523923" cy="162083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Vì sao cần xây dựng chế độ dinh dưỡng đủ chất, đủ lượng?</a:t>
              </a:r>
            </a:p>
          </p:txBody>
        </p:sp>
      </p:grpSp>
      <p:grpSp>
        <p:nvGrpSpPr>
          <p:cNvPr id="33" name="Group 32"/>
          <p:cNvGrpSpPr/>
          <p:nvPr/>
        </p:nvGrpSpPr>
        <p:grpSpPr>
          <a:xfrm>
            <a:off x="2875011" y="1971366"/>
            <a:ext cx="7791402" cy="2295834"/>
            <a:chOff x="6846566" y="2667000"/>
            <a:chExt cx="4912605" cy="2295834"/>
          </a:xfrm>
        </p:grpSpPr>
        <p:grpSp>
          <p:nvGrpSpPr>
            <p:cNvPr id="34" name="Group 12"/>
            <p:cNvGrpSpPr/>
            <p:nvPr/>
          </p:nvGrpSpPr>
          <p:grpSpPr>
            <a:xfrm>
              <a:off x="6856214" y="2667000"/>
              <a:ext cx="2021523" cy="540830"/>
              <a:chOff x="0" y="0"/>
              <a:chExt cx="4044099" cy="1081660"/>
            </a:xfrm>
          </p:grpSpPr>
          <p:sp>
            <p:nvSpPr>
              <p:cNvPr id="40"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1"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5" name="AutoShape 15"/>
            <p:cNvSpPr/>
            <p:nvPr/>
          </p:nvSpPr>
          <p:spPr>
            <a:xfrm rot="28120" flipV="1">
              <a:off x="6846566" y="3149333"/>
              <a:ext cx="4912530" cy="60977"/>
            </a:xfrm>
            <a:prstGeom prst="line">
              <a:avLst/>
            </a:prstGeom>
            <a:ln w="19050" cap="rnd">
              <a:solidFill>
                <a:srgbClr val="000000"/>
              </a:solidFill>
              <a:prstDash val="solid"/>
              <a:headEnd type="none" w="sm" len="sm"/>
              <a:tailEnd type="none" w="sm" len="sm"/>
            </a:ln>
          </p:spPr>
        </p:sp>
        <p:grpSp>
          <p:nvGrpSpPr>
            <p:cNvPr id="36" name="Group 16"/>
            <p:cNvGrpSpPr/>
            <p:nvPr/>
          </p:nvGrpSpPr>
          <p:grpSpPr>
            <a:xfrm>
              <a:off x="6856214" y="3207831"/>
              <a:ext cx="4902957" cy="1755003"/>
              <a:chOff x="0" y="0"/>
              <a:chExt cx="1937475" cy="812800"/>
            </a:xfrm>
          </p:grpSpPr>
          <p:sp>
            <p:nvSpPr>
              <p:cNvPr id="38" name="Freeform 17"/>
              <p:cNvSpPr/>
              <p:nvPr/>
            </p:nvSpPr>
            <p:spPr>
              <a:xfrm>
                <a:off x="0" y="0"/>
                <a:ext cx="1937475" cy="812800"/>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9"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7" name="TextBox 19"/>
            <p:cNvSpPr txBox="1"/>
            <p:nvPr/>
          </p:nvSpPr>
          <p:spPr>
            <a:xfrm>
              <a:off x="7008574" y="3249760"/>
              <a:ext cx="4646976" cy="1659878"/>
            </a:xfrm>
            <a:prstGeom prst="rect">
              <a:avLst/>
            </a:prstGeom>
          </p:spPr>
          <p:txBody>
            <a:bodyPr wrap="square" lIns="0" tIns="0" rIns="0" bIns="0" rtlCol="0" anchor="t">
              <a:spAutoFit/>
            </a:bodyPr>
            <a:lstStyle/>
            <a:p>
              <a:pPr algn="just">
                <a:lnSpc>
                  <a:spcPct val="120000"/>
                </a:lnSpc>
              </a:pPr>
              <a:r>
                <a:rPr lang="vi-VN" sz="2300" b="1" spc="34">
                  <a:solidFill>
                    <a:srgbClr val="000000"/>
                  </a:solidFill>
                  <a:latin typeface="Arial" pitchFamily="34" charset="0"/>
                </a:rPr>
                <a:t>Xây dựng chế độ dinh dưỡng đủ chất và đủ lượng sẽ cung cấp đầy đủ năng lượng theo nhu cầu dinh dưỡng của cơ thể, giúp cơ thể có đủ năng lương hoạt dộng và đuọc khẻ mạnh, dẻo dai hơn</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2" name="Picture 22"/>
          <p:cNvPicPr>
            <a:picLocks noChangeAspect="1"/>
          </p:cNvPicPr>
          <p:nvPr/>
        </p:nvPicPr>
        <p:blipFill>
          <a:blip r:embed="rId11"/>
          <a:srcRect r="674" b="674"/>
          <a:stretch>
            <a:fillRect/>
          </a:stretch>
        </p:blipFill>
        <p:spPr>
          <a:xfrm>
            <a:off x="10884983" y="4597184"/>
            <a:ext cx="1153909" cy="2154832"/>
          </a:xfrm>
          <a:prstGeom prst="rect">
            <a:avLst/>
          </a:prstGeom>
        </p:spPr>
      </p:pic>
      <p:pic>
        <p:nvPicPr>
          <p:cNvPr id="23" name="Picture 23"/>
          <p:cNvPicPr>
            <a:picLocks noChangeAspect="1"/>
          </p:cNvPicPr>
          <p:nvPr/>
        </p:nvPicPr>
        <p:blipFill>
          <a:blip r:embed="rId12"/>
          <a:srcRect r="387" b="387"/>
          <a:stretch>
            <a:fillRect/>
          </a:stretch>
        </p:blipFill>
        <p:spPr>
          <a:xfrm rot="-2700000">
            <a:off x="9708" y="4819738"/>
            <a:ext cx="1833892" cy="2119791"/>
          </a:xfrm>
          <a:prstGeom prst="rect">
            <a:avLst/>
          </a:prstGeom>
        </p:spPr>
      </p:pic>
      <p:pic>
        <p:nvPicPr>
          <p:cNvPr id="24" name="Picture 24"/>
          <p:cNvPicPr>
            <a:picLocks noChangeAspect="1"/>
          </p:cNvPicPr>
          <p:nvPr/>
        </p:nvPicPr>
        <p:blipFill>
          <a:blip r:embed="rId13"/>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4"/>
          <a:srcRect r="629" b="629"/>
          <a:stretch>
            <a:fillRect/>
          </a:stretch>
        </p:blipFill>
        <p:spPr>
          <a:xfrm>
            <a:off x="10833605" y="182404"/>
            <a:ext cx="1274297" cy="2073169"/>
          </a:xfrm>
          <a:prstGeom prst="rect">
            <a:avLst/>
          </a:prstGeom>
        </p:spPr>
      </p:pic>
      <p:grpSp>
        <p:nvGrpSpPr>
          <p:cNvPr id="26" name="Group 26"/>
          <p:cNvGrpSpPr/>
          <p:nvPr/>
        </p:nvGrpSpPr>
        <p:grpSpPr>
          <a:xfrm>
            <a:off x="2987664" y="232980"/>
            <a:ext cx="7133016" cy="1258613"/>
            <a:chOff x="0" y="0"/>
            <a:chExt cx="14269748" cy="2517226"/>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29" name="Group 29"/>
            <p:cNvGrpSpPr>
              <a:grpSpLocks noChangeAspect="1"/>
            </p:cNvGrpSpPr>
            <p:nvPr/>
          </p:nvGrpSpPr>
          <p:grpSpPr>
            <a:xfrm>
              <a:off x="896706" y="327276"/>
              <a:ext cx="970578" cy="1949900"/>
              <a:chOff x="0" y="0"/>
              <a:chExt cx="970578" cy="1949900"/>
            </a:xfrm>
          </p:grpSpPr>
          <p:sp>
            <p:nvSpPr>
              <p:cNvPr id="30" name="Freeform 30"/>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sp>
          <p:nvSpPr>
            <p:cNvPr id="31" name="TextBox 31"/>
            <p:cNvSpPr txBox="1"/>
            <p:nvPr/>
          </p:nvSpPr>
          <p:spPr>
            <a:xfrm>
              <a:off x="2745825" y="363264"/>
              <a:ext cx="11523923" cy="162083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Vì sao ta cần ăn phối hợp nhiều loại thức ăn?</a:t>
              </a:r>
            </a:p>
          </p:txBody>
        </p:sp>
      </p:grpSp>
      <p:grpSp>
        <p:nvGrpSpPr>
          <p:cNvPr id="33" name="Group 32"/>
          <p:cNvGrpSpPr/>
          <p:nvPr/>
        </p:nvGrpSpPr>
        <p:grpSpPr>
          <a:xfrm>
            <a:off x="2875181" y="1676400"/>
            <a:ext cx="7791230" cy="4475606"/>
            <a:chOff x="6846674" y="2667000"/>
            <a:chExt cx="4912497" cy="4475606"/>
          </a:xfrm>
        </p:grpSpPr>
        <p:grpSp>
          <p:nvGrpSpPr>
            <p:cNvPr id="34" name="Group 12"/>
            <p:cNvGrpSpPr/>
            <p:nvPr/>
          </p:nvGrpSpPr>
          <p:grpSpPr>
            <a:xfrm>
              <a:off x="6856214" y="2667000"/>
              <a:ext cx="2021523" cy="540830"/>
              <a:chOff x="0" y="0"/>
              <a:chExt cx="4044099" cy="1081660"/>
            </a:xfrm>
          </p:grpSpPr>
          <p:sp>
            <p:nvSpPr>
              <p:cNvPr id="40"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1"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5" name="AutoShape 15"/>
            <p:cNvSpPr/>
            <p:nvPr/>
          </p:nvSpPr>
          <p:spPr>
            <a:xfrm rot="28120" flipV="1">
              <a:off x="6846674" y="3149334"/>
              <a:ext cx="4912380" cy="77046"/>
            </a:xfrm>
            <a:prstGeom prst="line">
              <a:avLst/>
            </a:prstGeom>
            <a:ln w="19050" cap="rnd">
              <a:solidFill>
                <a:srgbClr val="000000"/>
              </a:solidFill>
              <a:prstDash val="solid"/>
              <a:headEnd type="none" w="sm" len="sm"/>
              <a:tailEnd type="none" w="sm" len="sm"/>
            </a:ln>
          </p:spPr>
        </p:sp>
        <p:grpSp>
          <p:nvGrpSpPr>
            <p:cNvPr id="36" name="Group 16"/>
            <p:cNvGrpSpPr/>
            <p:nvPr/>
          </p:nvGrpSpPr>
          <p:grpSpPr>
            <a:xfrm>
              <a:off x="6856214" y="3207831"/>
              <a:ext cx="4902957" cy="3934775"/>
              <a:chOff x="0" y="0"/>
              <a:chExt cx="1937475" cy="1822324"/>
            </a:xfrm>
          </p:grpSpPr>
          <p:sp>
            <p:nvSpPr>
              <p:cNvPr id="38" name="Freeform 17"/>
              <p:cNvSpPr/>
              <p:nvPr/>
            </p:nvSpPr>
            <p:spPr>
              <a:xfrm>
                <a:off x="0" y="0"/>
                <a:ext cx="1937475" cy="1822324"/>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9"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7" name="TextBox 19"/>
            <p:cNvSpPr txBox="1"/>
            <p:nvPr/>
          </p:nvSpPr>
          <p:spPr>
            <a:xfrm>
              <a:off x="7008574" y="3249760"/>
              <a:ext cx="4646976" cy="2934073"/>
            </a:xfrm>
            <a:prstGeom prst="rect">
              <a:avLst/>
            </a:prstGeom>
          </p:spPr>
          <p:txBody>
            <a:bodyPr wrap="square" lIns="0" tIns="0" rIns="0" bIns="0" rtlCol="0" anchor="t">
              <a:spAutoFit/>
            </a:bodyPr>
            <a:lstStyle/>
            <a:p>
              <a:pPr algn="just">
                <a:lnSpc>
                  <a:spcPct val="120000"/>
                </a:lnSpc>
              </a:pPr>
              <a:r>
                <a:rPr lang="vi-VN" sz="2300" b="1" spc="34">
                  <a:solidFill>
                    <a:srgbClr val="000000"/>
                  </a:solidFill>
                  <a:latin typeface="Arial" pitchFamily="34" charset="0"/>
                </a:rPr>
                <a:t>Cần phối hợp ăn nhiều loại thức ăn là vì : Chế độ ăn thiếu hoặc thừa chất dinh dưỡng đều có hại cho cơ thể. Nếu ăn một loại thức ăn với lượng nhiều và trong thời gian dài sẽ bị thừa chất, có ảnh hưởng xấu đến sức khoẻ. Khi phối hợp ăn đa dạng các loại thức ăn thì sẽ bổ sung được đa dạng các loại chất dinh dưỡng cho cơ thể. Khi cơ thể hấp thu được nhiều chất dinh dưỡng thì sức khỏe sẽ được cải thiện hơn</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2" name="Picture 22"/>
          <p:cNvPicPr>
            <a:picLocks noChangeAspect="1"/>
          </p:cNvPicPr>
          <p:nvPr/>
        </p:nvPicPr>
        <p:blipFill>
          <a:blip r:embed="rId11"/>
          <a:srcRect r="674" b="674"/>
          <a:stretch>
            <a:fillRect/>
          </a:stretch>
        </p:blipFill>
        <p:spPr>
          <a:xfrm>
            <a:off x="10884983" y="4597184"/>
            <a:ext cx="1153909" cy="2154832"/>
          </a:xfrm>
          <a:prstGeom prst="rect">
            <a:avLst/>
          </a:prstGeom>
        </p:spPr>
      </p:pic>
      <p:pic>
        <p:nvPicPr>
          <p:cNvPr id="23" name="Picture 23"/>
          <p:cNvPicPr>
            <a:picLocks noChangeAspect="1"/>
          </p:cNvPicPr>
          <p:nvPr/>
        </p:nvPicPr>
        <p:blipFill>
          <a:blip r:embed="rId12"/>
          <a:srcRect r="387" b="387"/>
          <a:stretch>
            <a:fillRect/>
          </a:stretch>
        </p:blipFill>
        <p:spPr>
          <a:xfrm rot="-2700000">
            <a:off x="9708" y="4819738"/>
            <a:ext cx="1833892" cy="2119791"/>
          </a:xfrm>
          <a:prstGeom prst="rect">
            <a:avLst/>
          </a:prstGeom>
        </p:spPr>
      </p:pic>
      <p:pic>
        <p:nvPicPr>
          <p:cNvPr id="24" name="Picture 24"/>
          <p:cNvPicPr>
            <a:picLocks noChangeAspect="1"/>
          </p:cNvPicPr>
          <p:nvPr/>
        </p:nvPicPr>
        <p:blipFill>
          <a:blip r:embed="rId13"/>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4"/>
          <a:srcRect r="629" b="629"/>
          <a:stretch>
            <a:fillRect/>
          </a:stretch>
        </p:blipFill>
        <p:spPr>
          <a:xfrm>
            <a:off x="10833605" y="182404"/>
            <a:ext cx="1274297" cy="2073169"/>
          </a:xfrm>
          <a:prstGeom prst="rect">
            <a:avLst/>
          </a:prstGeom>
        </p:spPr>
      </p:pic>
      <p:grpSp>
        <p:nvGrpSpPr>
          <p:cNvPr id="26" name="Group 26"/>
          <p:cNvGrpSpPr/>
          <p:nvPr/>
        </p:nvGrpSpPr>
        <p:grpSpPr>
          <a:xfrm>
            <a:off x="2987664" y="232980"/>
            <a:ext cx="7133016" cy="1258613"/>
            <a:chOff x="0" y="0"/>
            <a:chExt cx="14269748" cy="2517226"/>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pic>
          <p:nvPicPr>
            <p:cNvPr id="29" name="Picture 29"/>
            <p:cNvPicPr>
              <a:picLocks noChangeAspect="1"/>
            </p:cNvPicPr>
            <p:nvPr/>
          </p:nvPicPr>
          <p:blipFill>
            <a:blip r:embed="rId15"/>
            <a:srcRect r="797" b="797"/>
            <a:stretch>
              <a:fillRect/>
            </a:stretch>
          </p:blipFill>
          <p:spPr>
            <a:xfrm>
              <a:off x="315748" y="270640"/>
              <a:ext cx="1952796" cy="1952796"/>
            </a:xfrm>
            <a:prstGeom prst="rect">
              <a:avLst/>
            </a:prstGeom>
          </p:spPr>
        </p:pic>
        <p:sp>
          <p:nvSpPr>
            <p:cNvPr id="30" name="TextBox 30"/>
            <p:cNvSpPr txBox="1"/>
            <p:nvPr/>
          </p:nvSpPr>
          <p:spPr>
            <a:xfrm>
              <a:off x="2862545" y="501438"/>
              <a:ext cx="11407203" cy="162083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Kể tên các loại thực phẩm chứa nhiều đạm, chất béo, vitamin.</a:t>
              </a:r>
            </a:p>
          </p:txBody>
        </p:sp>
      </p:grpSp>
      <p:grpSp>
        <p:nvGrpSpPr>
          <p:cNvPr id="32" name="Group 31"/>
          <p:cNvGrpSpPr/>
          <p:nvPr/>
        </p:nvGrpSpPr>
        <p:grpSpPr>
          <a:xfrm>
            <a:off x="2890312" y="1772794"/>
            <a:ext cx="7776100" cy="3180207"/>
            <a:chOff x="6856214" y="2667000"/>
            <a:chExt cx="4902957" cy="3180207"/>
          </a:xfrm>
        </p:grpSpPr>
        <p:grpSp>
          <p:nvGrpSpPr>
            <p:cNvPr id="33" name="Group 12"/>
            <p:cNvGrpSpPr/>
            <p:nvPr/>
          </p:nvGrpSpPr>
          <p:grpSpPr>
            <a:xfrm>
              <a:off x="6856214" y="2667000"/>
              <a:ext cx="2021523" cy="540830"/>
              <a:chOff x="0" y="0"/>
              <a:chExt cx="4044099" cy="1081660"/>
            </a:xfrm>
          </p:grpSpPr>
          <p:sp>
            <p:nvSpPr>
              <p:cNvPr id="39"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0"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4" name="AutoShape 15"/>
            <p:cNvSpPr/>
            <p:nvPr/>
          </p:nvSpPr>
          <p:spPr>
            <a:xfrm rot="28120" flipV="1">
              <a:off x="6856292" y="3149395"/>
              <a:ext cx="4902800" cy="62228"/>
            </a:xfrm>
            <a:prstGeom prst="line">
              <a:avLst/>
            </a:prstGeom>
            <a:ln w="19050" cap="rnd">
              <a:solidFill>
                <a:srgbClr val="000000"/>
              </a:solidFill>
              <a:prstDash val="solid"/>
              <a:headEnd type="none" w="sm" len="sm"/>
              <a:tailEnd type="none" w="sm" len="sm"/>
            </a:ln>
          </p:spPr>
        </p:sp>
        <p:grpSp>
          <p:nvGrpSpPr>
            <p:cNvPr id="35" name="Group 16"/>
            <p:cNvGrpSpPr/>
            <p:nvPr/>
          </p:nvGrpSpPr>
          <p:grpSpPr>
            <a:xfrm>
              <a:off x="6856214" y="3207831"/>
              <a:ext cx="4902957" cy="2639376"/>
              <a:chOff x="0" y="0"/>
              <a:chExt cx="1937475" cy="1222382"/>
            </a:xfrm>
          </p:grpSpPr>
          <p:sp>
            <p:nvSpPr>
              <p:cNvPr id="37" name="Freeform 17"/>
              <p:cNvSpPr/>
              <p:nvPr/>
            </p:nvSpPr>
            <p:spPr>
              <a:xfrm>
                <a:off x="0" y="0"/>
                <a:ext cx="1937475" cy="1222382"/>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8"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6" name="TextBox 19"/>
            <p:cNvSpPr txBox="1"/>
            <p:nvPr/>
          </p:nvSpPr>
          <p:spPr>
            <a:xfrm>
              <a:off x="7008574" y="3249760"/>
              <a:ext cx="4646976" cy="2509341"/>
            </a:xfrm>
            <a:prstGeom prst="rect">
              <a:avLst/>
            </a:prstGeom>
          </p:spPr>
          <p:txBody>
            <a:bodyPr wrap="square" lIns="0" tIns="0" rIns="0" bIns="0" rtlCol="0" anchor="t">
              <a:spAutoFit/>
            </a:bodyPr>
            <a:lstStyle/>
            <a:p>
              <a:pPr algn="just">
                <a:lnSpc>
                  <a:spcPct val="120000"/>
                </a:lnSpc>
              </a:pPr>
              <a:r>
                <a:rPr lang="vi-VN" sz="2300" b="1" spc="34">
                  <a:solidFill>
                    <a:srgbClr val="000000"/>
                  </a:solidFill>
                  <a:latin typeface="Arial" pitchFamily="34" charset="0"/>
                </a:rPr>
                <a:t>Tên các loại thực phẩm chứa : </a:t>
              </a:r>
            </a:p>
            <a:p>
              <a:pPr algn="just">
                <a:lnSpc>
                  <a:spcPct val="120000"/>
                </a:lnSpc>
              </a:pPr>
              <a:r>
                <a:rPr lang="vi-VN" sz="2300" b="1" spc="34">
                  <a:solidFill>
                    <a:srgbClr val="000000"/>
                  </a:solidFill>
                  <a:latin typeface="Arial" pitchFamily="34" charset="0"/>
                </a:rPr>
                <a:t>- Nhiều đạm: thịt, cá, trứng, sữa, hạt chia, hạt đậu nành,...</a:t>
              </a:r>
            </a:p>
            <a:p>
              <a:pPr algn="just">
                <a:lnSpc>
                  <a:spcPct val="120000"/>
                </a:lnSpc>
              </a:pPr>
              <a:r>
                <a:rPr lang="vi-VN" sz="2300" b="1" spc="34">
                  <a:solidFill>
                    <a:srgbClr val="000000"/>
                  </a:solidFill>
                  <a:latin typeface="Arial" pitchFamily="34" charset="0"/>
                </a:rPr>
                <a:t>- Nhiều chất béo: dầu, mỡ, sữa nguyên kem, bơ, phô mai, da của gia súc, gia cầm,…</a:t>
              </a:r>
            </a:p>
            <a:p>
              <a:pPr algn="just">
                <a:lnSpc>
                  <a:spcPct val="120000"/>
                </a:lnSpc>
              </a:pPr>
              <a:r>
                <a:rPr lang="vi-VN" sz="2300" b="1" spc="34">
                  <a:solidFill>
                    <a:srgbClr val="000000"/>
                  </a:solidFill>
                  <a:latin typeface="Arial" pitchFamily="34" charset="0"/>
                </a:rPr>
                <a:t>- Nhiều vitamin: các loại rau, củ quả, các loại hạt,…</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1000"/>
                                        <p:tgtEl>
                                          <p:spTgt spid="32"/>
                                        </p:tgtEl>
                                      </p:cBhvr>
                                    </p:animEffect>
                                    <p:anim calcmode="lin" valueType="num">
                                      <p:cBhvr>
                                        <p:cTn id="15" dur="1000" fill="hold"/>
                                        <p:tgtEl>
                                          <p:spTgt spid="32"/>
                                        </p:tgtEl>
                                        <p:attrNameLst>
                                          <p:attrName>ppt_x</p:attrName>
                                        </p:attrNameLst>
                                      </p:cBhvr>
                                      <p:tavLst>
                                        <p:tav tm="0">
                                          <p:val>
                                            <p:strVal val="#ppt_x"/>
                                          </p:val>
                                        </p:tav>
                                        <p:tav tm="100000">
                                          <p:val>
                                            <p:strVal val="#ppt_x"/>
                                          </p:val>
                                        </p:tav>
                                      </p:tavLst>
                                    </p:anim>
                                    <p:anim calcmode="lin" valueType="num">
                                      <p:cBhvr>
                                        <p:cTn id="1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a:stretch>
            <a:fillRect/>
          </a:stretch>
        </p:blipFill>
        <p:spPr>
          <a:xfrm>
            <a:off x="955787" y="2567735"/>
            <a:ext cx="5818970" cy="3877899"/>
          </a:xfrm>
          <a:prstGeom prst="rect">
            <a:avLst/>
          </a:prstGeom>
        </p:spPr>
      </p:pic>
      <p:pic>
        <p:nvPicPr>
          <p:cNvPr id="13" name="Picture 13"/>
          <p:cNvPicPr>
            <a:picLocks noChangeAspect="1"/>
          </p:cNvPicPr>
          <p:nvPr/>
        </p:nvPicPr>
        <p:blipFill>
          <a:blip r:embed="rId6"/>
          <a:srcRect t="2299" b="2299"/>
          <a:stretch>
            <a:fillRect/>
          </a:stretch>
        </p:blipFill>
        <p:spPr>
          <a:xfrm>
            <a:off x="6996462" y="2567735"/>
            <a:ext cx="4417157" cy="3877899"/>
          </a:xfrm>
          <a:prstGeom prst="rect">
            <a:avLst/>
          </a:prstGeom>
        </p:spPr>
      </p:pic>
      <p:pic>
        <p:nvPicPr>
          <p:cNvPr id="14" name="Picture 14"/>
          <p:cNvPicPr>
            <a:picLocks noChangeAspect="1"/>
          </p:cNvPicPr>
          <p:nvPr/>
        </p:nvPicPr>
        <p:blipFill>
          <a:blip r:embed="rId7"/>
          <a:srcRect r="485" b="485"/>
          <a:stretch>
            <a:fillRect/>
          </a:stretch>
        </p:blipFill>
        <p:spPr>
          <a:xfrm rot="6542420">
            <a:off x="179499" y="-226392"/>
            <a:ext cx="1289108" cy="2347037"/>
          </a:xfrm>
          <a:prstGeom prst="rect">
            <a:avLst/>
          </a:prstGeom>
        </p:spPr>
      </p:pic>
      <p:pic>
        <p:nvPicPr>
          <p:cNvPr id="15" name="Picture 15"/>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6" name="Group 16"/>
          <p:cNvGrpSpPr>
            <a:grpSpLocks noChangeAspect="1"/>
          </p:cNvGrpSpPr>
          <p:nvPr/>
        </p:nvGrpSpPr>
        <p:grpSpPr>
          <a:xfrm rot="-1753129">
            <a:off x="-612933" y="-1422504"/>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8" name="Group 18"/>
          <p:cNvGrpSpPr>
            <a:grpSpLocks noChangeAspect="1"/>
          </p:cNvGrpSpPr>
          <p:nvPr/>
        </p:nvGrpSpPr>
        <p:grpSpPr>
          <a:xfrm rot="-1970258">
            <a:off x="-704141" y="-1721216"/>
            <a:ext cx="4501945" cy="2460514"/>
            <a:chOff x="0" y="0"/>
            <a:chExt cx="9006236" cy="4921028"/>
          </a:xfrm>
        </p:grpSpPr>
        <p:sp>
          <p:nvSpPr>
            <p:cNvPr id="19" name="Freeform 19"/>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20" name="Group 20"/>
          <p:cNvGrpSpPr>
            <a:grpSpLocks noChangeAspect="1"/>
          </p:cNvGrpSpPr>
          <p:nvPr/>
        </p:nvGrpSpPr>
        <p:grpSpPr>
          <a:xfrm rot="-2668323">
            <a:off x="9861113" y="4782781"/>
            <a:ext cx="5005167" cy="3016847"/>
            <a:chOff x="0" y="0"/>
            <a:chExt cx="10012942" cy="6033694"/>
          </a:xfrm>
        </p:grpSpPr>
        <p:sp>
          <p:nvSpPr>
            <p:cNvPr id="21" name="Freeform 21"/>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2" name="Picture 22"/>
          <p:cNvPicPr>
            <a:picLocks noChangeAspect="1"/>
          </p:cNvPicPr>
          <p:nvPr/>
        </p:nvPicPr>
        <p:blipFill>
          <a:blip r:embed="rId8"/>
          <a:srcRect r="362" b="362"/>
          <a:stretch>
            <a:fillRect/>
          </a:stretch>
        </p:blipFill>
        <p:spPr>
          <a:xfrm>
            <a:off x="11484561" y="-341162"/>
            <a:ext cx="1461151" cy="2908897"/>
          </a:xfrm>
          <a:prstGeom prst="rect">
            <a:avLst/>
          </a:prstGeom>
        </p:spPr>
      </p:pic>
      <p:pic>
        <p:nvPicPr>
          <p:cNvPr id="23" name="Picture 23"/>
          <p:cNvPicPr>
            <a:picLocks noChangeAspect="1"/>
          </p:cNvPicPr>
          <p:nvPr/>
        </p:nvPicPr>
        <p:blipFill>
          <a:blip r:embed="rId9"/>
          <a:srcRect r="792" b="792"/>
          <a:stretch>
            <a:fillRect/>
          </a:stretch>
        </p:blipFill>
        <p:spPr>
          <a:xfrm>
            <a:off x="10176212" y="-744343"/>
            <a:ext cx="2433604" cy="1411134"/>
          </a:xfrm>
          <a:prstGeom prst="rect">
            <a:avLst/>
          </a:prstGeom>
        </p:spPr>
      </p:pic>
      <p:pic>
        <p:nvPicPr>
          <p:cNvPr id="24" name="Picture 24"/>
          <p:cNvPicPr>
            <a:picLocks noChangeAspect="1"/>
          </p:cNvPicPr>
          <p:nvPr/>
        </p:nvPicPr>
        <p:blipFill>
          <a:blip r:embed="rId10"/>
          <a:srcRect r="248" b="248"/>
          <a:stretch>
            <a:fillRect/>
          </a:stretch>
        </p:blipFill>
        <p:spPr>
          <a:xfrm>
            <a:off x="10628024" y="-1029930"/>
            <a:ext cx="2284098" cy="2388012"/>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grpSp>
        <p:nvGrpSpPr>
          <p:cNvPr id="28" name="Group 28"/>
          <p:cNvGrpSpPr/>
          <p:nvPr/>
        </p:nvGrpSpPr>
        <p:grpSpPr>
          <a:xfrm>
            <a:off x="955787" y="1540498"/>
            <a:ext cx="9820684" cy="849463"/>
            <a:chOff x="0" y="-95250"/>
            <a:chExt cx="19646484" cy="1698925"/>
          </a:xfrm>
        </p:grpSpPr>
        <p:sp>
          <p:nvSpPr>
            <p:cNvPr id="29" name="TextBox 29"/>
            <p:cNvSpPr txBox="1"/>
            <p:nvPr/>
          </p:nvSpPr>
          <p:spPr>
            <a:xfrm>
              <a:off x="1740855" y="-95250"/>
              <a:ext cx="17905629" cy="169892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Chế độ ăn thiếu hoặc thừa chất dinh dưỡng cũng đều có hại cho cơ thể.</a:t>
              </a:r>
            </a:p>
          </p:txBody>
        </p:sp>
        <p:grpSp>
          <p:nvGrpSpPr>
            <p:cNvPr id="30" name="Group 30"/>
            <p:cNvGrpSpPr/>
            <p:nvPr/>
          </p:nvGrpSpPr>
          <p:grpSpPr>
            <a:xfrm rot="5400000">
              <a:off x="-97848" y="97848"/>
              <a:ext cx="1565569" cy="1369873"/>
              <a:chOff x="0" y="0"/>
              <a:chExt cx="812800" cy="711200"/>
            </a:xfrm>
          </p:grpSpPr>
          <p:sp>
            <p:nvSpPr>
              <p:cNvPr id="31" name="Freeform 31"/>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C00000"/>
              </a:solidFill>
            </p:spPr>
          </p:sp>
          <p:sp>
            <p:nvSpPr>
              <p:cNvPr id="32" name="TextBox 32"/>
              <p:cNvSpPr txBox="1"/>
              <p:nvPr/>
            </p:nvSpPr>
            <p:spPr>
              <a:xfrm>
                <a:off x="127000" y="339725"/>
                <a:ext cx="558800" cy="3206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sp>
        <p:nvSpPr>
          <p:cNvPr id="35"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6"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XÂY DỰNG CHẾ ĐỘ DINH DƯỠNG</a:t>
            </a:r>
          </a:p>
          <a:p>
            <a:pPr>
              <a:lnSpc>
                <a:spcPct val="120000"/>
              </a:lnSpc>
            </a:pPr>
            <a:r>
              <a:rPr lang="en-US" sz="2300" b="1" spc="34">
                <a:solidFill>
                  <a:srgbClr val="051736"/>
                </a:solidFill>
                <a:latin typeface="Arial" pitchFamily="34" charset="0"/>
              </a:rPr>
              <a:t>ĐỦ CHẤT VÀ ĐỦ LƯỢNG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l="6511" r="6511"/>
          <a:stretch>
            <a:fillRect/>
          </a:stretch>
        </p:blipFill>
        <p:spPr>
          <a:xfrm>
            <a:off x="955786" y="2718423"/>
            <a:ext cx="4836711" cy="3705898"/>
          </a:xfrm>
          <a:prstGeom prst="rect">
            <a:avLst/>
          </a:prstGeom>
        </p:spPr>
      </p:pic>
      <p:pic>
        <p:nvPicPr>
          <p:cNvPr id="13" name="Picture 13"/>
          <p:cNvPicPr>
            <a:picLocks noChangeAspect="1"/>
          </p:cNvPicPr>
          <p:nvPr/>
        </p:nvPicPr>
        <p:blipFill>
          <a:blip r:embed="rId6"/>
          <a:srcRect l="5586" r="5586"/>
          <a:stretch>
            <a:fillRect/>
          </a:stretch>
        </p:blipFill>
        <p:spPr>
          <a:xfrm>
            <a:off x="5866128" y="2718423"/>
            <a:ext cx="4967913" cy="3727211"/>
          </a:xfrm>
          <a:prstGeom prst="rect">
            <a:avLst/>
          </a:prstGeom>
        </p:spPr>
      </p:pic>
      <p:pic>
        <p:nvPicPr>
          <p:cNvPr id="14" name="Picture 14"/>
          <p:cNvPicPr>
            <a:picLocks noChangeAspect="1"/>
          </p:cNvPicPr>
          <p:nvPr/>
        </p:nvPicPr>
        <p:blipFill>
          <a:blip r:embed="rId7"/>
          <a:srcRect r="485" b="485"/>
          <a:stretch>
            <a:fillRect/>
          </a:stretch>
        </p:blipFill>
        <p:spPr>
          <a:xfrm rot="6542420">
            <a:off x="179499" y="-226392"/>
            <a:ext cx="1289108" cy="2347037"/>
          </a:xfrm>
          <a:prstGeom prst="rect">
            <a:avLst/>
          </a:prstGeom>
        </p:spPr>
      </p:pic>
      <p:pic>
        <p:nvPicPr>
          <p:cNvPr id="15" name="Picture 15"/>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6" name="Group 16"/>
          <p:cNvGrpSpPr>
            <a:grpSpLocks noChangeAspect="1"/>
          </p:cNvGrpSpPr>
          <p:nvPr/>
        </p:nvGrpSpPr>
        <p:grpSpPr>
          <a:xfrm rot="-1753129">
            <a:off x="-612933" y="-1422504"/>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8" name="Group 18"/>
          <p:cNvGrpSpPr>
            <a:grpSpLocks noChangeAspect="1"/>
          </p:cNvGrpSpPr>
          <p:nvPr/>
        </p:nvGrpSpPr>
        <p:grpSpPr>
          <a:xfrm rot="-1970258">
            <a:off x="-704141" y="-1721216"/>
            <a:ext cx="4501945" cy="2460514"/>
            <a:chOff x="0" y="0"/>
            <a:chExt cx="9006236" cy="4921028"/>
          </a:xfrm>
        </p:grpSpPr>
        <p:sp>
          <p:nvSpPr>
            <p:cNvPr id="19" name="Freeform 19"/>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20" name="Group 20"/>
          <p:cNvGrpSpPr>
            <a:grpSpLocks noChangeAspect="1"/>
          </p:cNvGrpSpPr>
          <p:nvPr/>
        </p:nvGrpSpPr>
        <p:grpSpPr>
          <a:xfrm rot="-2668323">
            <a:off x="9861113" y="4782781"/>
            <a:ext cx="5005167" cy="3016847"/>
            <a:chOff x="0" y="0"/>
            <a:chExt cx="10012942" cy="6033694"/>
          </a:xfrm>
        </p:grpSpPr>
        <p:sp>
          <p:nvSpPr>
            <p:cNvPr id="21" name="Freeform 21"/>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2" name="Picture 22"/>
          <p:cNvPicPr>
            <a:picLocks noChangeAspect="1"/>
          </p:cNvPicPr>
          <p:nvPr/>
        </p:nvPicPr>
        <p:blipFill>
          <a:blip r:embed="rId8"/>
          <a:srcRect r="362" b="362"/>
          <a:stretch>
            <a:fillRect/>
          </a:stretch>
        </p:blipFill>
        <p:spPr>
          <a:xfrm>
            <a:off x="11484561" y="-341162"/>
            <a:ext cx="1461151" cy="2908897"/>
          </a:xfrm>
          <a:prstGeom prst="rect">
            <a:avLst/>
          </a:prstGeom>
        </p:spPr>
      </p:pic>
      <p:pic>
        <p:nvPicPr>
          <p:cNvPr id="23" name="Picture 23"/>
          <p:cNvPicPr>
            <a:picLocks noChangeAspect="1"/>
          </p:cNvPicPr>
          <p:nvPr/>
        </p:nvPicPr>
        <p:blipFill>
          <a:blip r:embed="rId9"/>
          <a:srcRect r="792" b="792"/>
          <a:stretch>
            <a:fillRect/>
          </a:stretch>
        </p:blipFill>
        <p:spPr>
          <a:xfrm>
            <a:off x="10176212" y="-744343"/>
            <a:ext cx="2433604" cy="1411134"/>
          </a:xfrm>
          <a:prstGeom prst="rect">
            <a:avLst/>
          </a:prstGeom>
        </p:spPr>
      </p:pic>
      <p:pic>
        <p:nvPicPr>
          <p:cNvPr id="24" name="Picture 24"/>
          <p:cNvPicPr>
            <a:picLocks noChangeAspect="1"/>
          </p:cNvPicPr>
          <p:nvPr/>
        </p:nvPicPr>
        <p:blipFill>
          <a:blip r:embed="rId10"/>
          <a:srcRect r="248" b="248"/>
          <a:stretch>
            <a:fillRect/>
          </a:stretch>
        </p:blipFill>
        <p:spPr>
          <a:xfrm>
            <a:off x="10628024" y="-1029930"/>
            <a:ext cx="2284098" cy="2388012"/>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grpSp>
        <p:nvGrpSpPr>
          <p:cNvPr id="28" name="Group 28"/>
          <p:cNvGrpSpPr/>
          <p:nvPr/>
        </p:nvGrpSpPr>
        <p:grpSpPr>
          <a:xfrm>
            <a:off x="955787" y="1540498"/>
            <a:ext cx="9820684" cy="830410"/>
            <a:chOff x="0" y="-95250"/>
            <a:chExt cx="19646484" cy="1660819"/>
          </a:xfrm>
        </p:grpSpPr>
        <p:sp>
          <p:nvSpPr>
            <p:cNvPr id="29" name="TextBox 29"/>
            <p:cNvSpPr txBox="1"/>
            <p:nvPr/>
          </p:nvSpPr>
          <p:spPr>
            <a:xfrm>
              <a:off x="1740855" y="-95250"/>
              <a:ext cx="17905629" cy="162083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Cần đảm bảo sự đa dạng, tránh ăn quá nhiều một loại thức ăn (ví dụ như ăn nhiều đồ ngọt).</a:t>
              </a:r>
            </a:p>
          </p:txBody>
        </p:sp>
        <p:grpSp>
          <p:nvGrpSpPr>
            <p:cNvPr id="30" name="Group 30"/>
            <p:cNvGrpSpPr/>
            <p:nvPr/>
          </p:nvGrpSpPr>
          <p:grpSpPr>
            <a:xfrm rot="5400000">
              <a:off x="-97848" y="97848"/>
              <a:ext cx="1565569" cy="1369873"/>
              <a:chOff x="0" y="0"/>
              <a:chExt cx="812800" cy="711200"/>
            </a:xfrm>
          </p:grpSpPr>
          <p:sp>
            <p:nvSpPr>
              <p:cNvPr id="31" name="Freeform 31"/>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C00000"/>
              </a:solidFill>
            </p:spPr>
          </p:sp>
          <p:sp>
            <p:nvSpPr>
              <p:cNvPr id="32" name="TextBox 32"/>
              <p:cNvSpPr txBox="1"/>
              <p:nvPr/>
            </p:nvSpPr>
            <p:spPr>
              <a:xfrm>
                <a:off x="127000" y="339725"/>
                <a:ext cx="558800" cy="3206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sp>
        <p:nvSpPr>
          <p:cNvPr id="35" name="TextBox 28"/>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6" name="TextBox 29"/>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XÂY DỰNG CHẾ ĐỘ DINH DƯỠNG</a:t>
            </a:r>
          </a:p>
          <a:p>
            <a:pPr>
              <a:lnSpc>
                <a:spcPct val="120000"/>
              </a:lnSpc>
            </a:pPr>
            <a:r>
              <a:rPr lang="en-US" sz="2300" b="1" spc="34">
                <a:solidFill>
                  <a:srgbClr val="051736"/>
                </a:solidFill>
                <a:latin typeface="Arial" pitchFamily="34" charset="0"/>
              </a:rPr>
              <a:t>ĐỦ CHẤT VÀ ĐỦ LƯỢNG</a:t>
            </a:r>
          </a:p>
        </p:txBody>
      </p:sp>
      <p:sp>
        <p:nvSpPr>
          <p:cNvPr id="37" name="TextBox 26"/>
          <p:cNvSpPr txBox="1"/>
          <p:nvPr/>
        </p:nvSpPr>
        <p:spPr>
          <a:xfrm>
            <a:off x="2683947" y="6477000"/>
            <a:ext cx="6820933" cy="385683"/>
          </a:xfrm>
          <a:prstGeom prst="rect">
            <a:avLst/>
          </a:prstGeom>
        </p:spPr>
        <p:txBody>
          <a:bodyPr lIns="0" tIns="0" rIns="0" bIns="0" rtlCol="0" anchor="t">
            <a:spAutoFit/>
          </a:bodyPr>
          <a:lstStyle/>
          <a:p>
            <a:pPr algn="ctr">
              <a:lnSpc>
                <a:spcPct val="120000"/>
              </a:lnSpc>
            </a:pPr>
            <a:r>
              <a:rPr lang="en-US" sz="2300" spc="34">
                <a:solidFill>
                  <a:srgbClr val="000000"/>
                </a:solidFill>
                <a:latin typeface="Arial" pitchFamily="34" charset="0"/>
              </a:rPr>
              <a:t>Nên hạn chế thực phẩm ngọt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1000"/>
                                        <p:tgtEl>
                                          <p:spTgt spid="37"/>
                                        </p:tgtEl>
                                      </p:cBhvr>
                                    </p:animEffect>
                                    <p:anim calcmode="lin" valueType="num">
                                      <p:cBhvr>
                                        <p:cTn id="25" dur="1000" fill="hold"/>
                                        <p:tgtEl>
                                          <p:spTgt spid="37"/>
                                        </p:tgtEl>
                                        <p:attrNameLst>
                                          <p:attrName>ppt_x</p:attrName>
                                        </p:attrNameLst>
                                      </p:cBhvr>
                                      <p:tavLst>
                                        <p:tav tm="0">
                                          <p:val>
                                            <p:strVal val="#ppt_x"/>
                                          </p:val>
                                        </p:tav>
                                        <p:tav tm="100000">
                                          <p:val>
                                            <p:strVal val="#ppt_x"/>
                                          </p:val>
                                        </p:tav>
                                      </p:tavLst>
                                    </p:anim>
                                    <p:anim calcmode="lin" valueType="num">
                                      <p:cBhvr>
                                        <p:cTn id="2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2188825"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4" name="Group 4"/>
          <p:cNvGrpSpPr>
            <a:grpSpLocks noChangeAspect="1"/>
          </p:cNvGrpSpPr>
          <p:nvPr/>
        </p:nvGrpSpPr>
        <p:grpSpPr>
          <a:xfrm rot="-872599">
            <a:off x="-3117143" y="-4764853"/>
            <a:ext cx="17864828" cy="7416164"/>
            <a:chOff x="0" y="0"/>
            <a:chExt cx="35738964" cy="14832328"/>
          </a:xfrm>
        </p:grpSpPr>
        <p:sp>
          <p:nvSpPr>
            <p:cNvPr id="5" name="Freeform 5"/>
            <p:cNvSpPr/>
            <p:nvPr/>
          </p:nvSpPr>
          <p:spPr>
            <a:xfrm>
              <a:off x="-167767" y="-37338"/>
              <a:ext cx="36269039" cy="15196948"/>
            </a:xfrm>
            <a:custGeom>
              <a:avLst/>
              <a:gdLst/>
              <a:ahLst/>
              <a:cxnLst/>
              <a:rect l="l" t="t" r="r" b="b"/>
              <a:pathLst>
                <a:path w="36269039" h="15196948">
                  <a:moveTo>
                    <a:pt x="2348357" y="7516495"/>
                  </a:moveTo>
                  <a:cubicBezTo>
                    <a:pt x="2870200" y="7820025"/>
                    <a:pt x="4009390" y="9155811"/>
                    <a:pt x="5594096" y="9337928"/>
                  </a:cubicBezTo>
                  <a:cubicBezTo>
                    <a:pt x="7178803" y="9520046"/>
                    <a:pt x="9972548" y="8184387"/>
                    <a:pt x="11856339" y="8609330"/>
                  </a:cubicBezTo>
                  <a:cubicBezTo>
                    <a:pt x="13740129" y="9034272"/>
                    <a:pt x="14917420" y="11323320"/>
                    <a:pt x="16896715" y="11887962"/>
                  </a:cubicBezTo>
                  <a:cubicBezTo>
                    <a:pt x="18876010" y="12452604"/>
                    <a:pt x="21879814" y="11554079"/>
                    <a:pt x="23731727" y="11997309"/>
                  </a:cubicBezTo>
                  <a:cubicBezTo>
                    <a:pt x="25583640" y="12440538"/>
                    <a:pt x="26411046" y="14195171"/>
                    <a:pt x="28008452" y="14547342"/>
                  </a:cubicBezTo>
                  <a:cubicBezTo>
                    <a:pt x="29605859" y="14899513"/>
                    <a:pt x="32011492" y="15196948"/>
                    <a:pt x="33316162" y="14110208"/>
                  </a:cubicBezTo>
                  <a:cubicBezTo>
                    <a:pt x="34620833" y="13023468"/>
                    <a:pt x="36269039" y="9240900"/>
                    <a:pt x="35836350" y="8026526"/>
                  </a:cubicBezTo>
                  <a:cubicBezTo>
                    <a:pt x="35403660" y="6812152"/>
                    <a:pt x="32692464" y="7407274"/>
                    <a:pt x="30719645" y="6824344"/>
                  </a:cubicBezTo>
                  <a:cubicBezTo>
                    <a:pt x="28746826" y="6241414"/>
                    <a:pt x="25539314" y="5093969"/>
                    <a:pt x="23999187" y="4529327"/>
                  </a:cubicBezTo>
                  <a:cubicBezTo>
                    <a:pt x="22459059" y="3964684"/>
                    <a:pt x="22694516" y="3837177"/>
                    <a:pt x="21479000" y="3436492"/>
                  </a:cubicBezTo>
                  <a:cubicBezTo>
                    <a:pt x="20263483" y="3035807"/>
                    <a:pt x="17889598" y="2428620"/>
                    <a:pt x="16705959" y="2125090"/>
                  </a:cubicBezTo>
                  <a:cubicBezTo>
                    <a:pt x="15522320" y="1821560"/>
                    <a:pt x="15337661" y="1785111"/>
                    <a:pt x="14376652" y="1615058"/>
                  </a:cubicBezTo>
                  <a:cubicBezTo>
                    <a:pt x="13415642" y="1445005"/>
                    <a:pt x="12040994" y="1341881"/>
                    <a:pt x="10940032" y="1105026"/>
                  </a:cubicBezTo>
                  <a:cubicBezTo>
                    <a:pt x="9839070" y="868171"/>
                    <a:pt x="8693404" y="364236"/>
                    <a:pt x="7770622" y="194310"/>
                  </a:cubicBezTo>
                  <a:cubicBezTo>
                    <a:pt x="6847841" y="24384"/>
                    <a:pt x="6198616" y="0"/>
                    <a:pt x="5403215" y="84963"/>
                  </a:cubicBezTo>
                  <a:cubicBezTo>
                    <a:pt x="4607814" y="169926"/>
                    <a:pt x="3824859" y="364236"/>
                    <a:pt x="2997581" y="704215"/>
                  </a:cubicBezTo>
                  <a:cubicBezTo>
                    <a:pt x="2170303" y="1044194"/>
                    <a:pt x="878332" y="1463167"/>
                    <a:pt x="439166" y="2124964"/>
                  </a:cubicBezTo>
                  <a:cubicBezTo>
                    <a:pt x="0" y="2786761"/>
                    <a:pt x="184658" y="3824986"/>
                    <a:pt x="362839" y="4674997"/>
                  </a:cubicBezTo>
                  <a:cubicBezTo>
                    <a:pt x="541020" y="5525008"/>
                    <a:pt x="1158367" y="6751447"/>
                    <a:pt x="1508379" y="7225030"/>
                  </a:cubicBezTo>
                  <a:cubicBezTo>
                    <a:pt x="1858391" y="7698614"/>
                    <a:pt x="2310257" y="7461758"/>
                    <a:pt x="2463038" y="7516495"/>
                  </a:cubicBezTo>
                  <a:cubicBezTo>
                    <a:pt x="2615819" y="7571232"/>
                    <a:pt x="1826641" y="7212965"/>
                    <a:pt x="2348484" y="7516495"/>
                  </a:cubicBezTo>
                  <a:close/>
                </a:path>
              </a:pathLst>
            </a:custGeom>
            <a:solidFill>
              <a:srgbClr val="D9EEC3"/>
            </a:solidFill>
          </p:spPr>
        </p:sp>
      </p:grpSp>
      <p:grpSp>
        <p:nvGrpSpPr>
          <p:cNvPr id="6" name="Group 6"/>
          <p:cNvGrpSpPr>
            <a:grpSpLocks noChangeAspect="1"/>
          </p:cNvGrpSpPr>
          <p:nvPr/>
        </p:nvGrpSpPr>
        <p:grpSpPr>
          <a:xfrm rot="872599">
            <a:off x="-168233" y="4082606"/>
            <a:ext cx="17864828" cy="7416164"/>
            <a:chOff x="0" y="0"/>
            <a:chExt cx="35738964" cy="14832328"/>
          </a:xfrm>
        </p:grpSpPr>
        <p:sp>
          <p:nvSpPr>
            <p:cNvPr id="7" name="Freeform 7"/>
            <p:cNvSpPr/>
            <p:nvPr/>
          </p:nvSpPr>
          <p:spPr>
            <a:xfrm>
              <a:off x="-167642" y="-327279"/>
              <a:ext cx="36268914" cy="15196948"/>
            </a:xfrm>
            <a:custGeom>
              <a:avLst/>
              <a:gdLst/>
              <a:ahLst/>
              <a:cxnLst/>
              <a:rect l="l" t="t" r="r" b="b"/>
              <a:pathLst>
                <a:path w="36268914" h="15196948">
                  <a:moveTo>
                    <a:pt x="2348232" y="7680452"/>
                  </a:moveTo>
                  <a:cubicBezTo>
                    <a:pt x="2870075" y="7376922"/>
                    <a:pt x="4009265" y="6041136"/>
                    <a:pt x="5593971" y="5859018"/>
                  </a:cubicBezTo>
                  <a:cubicBezTo>
                    <a:pt x="7178678" y="5676901"/>
                    <a:pt x="9972423" y="7012559"/>
                    <a:pt x="11856214" y="6587617"/>
                  </a:cubicBezTo>
                  <a:cubicBezTo>
                    <a:pt x="13740004" y="6162675"/>
                    <a:pt x="14917295" y="3873627"/>
                    <a:pt x="16896590" y="3308985"/>
                  </a:cubicBezTo>
                  <a:cubicBezTo>
                    <a:pt x="18875885" y="2744343"/>
                    <a:pt x="21879689" y="3642868"/>
                    <a:pt x="23731602" y="3199638"/>
                  </a:cubicBezTo>
                  <a:cubicBezTo>
                    <a:pt x="25583515" y="2756408"/>
                    <a:pt x="26410921" y="1001776"/>
                    <a:pt x="28008327" y="649605"/>
                  </a:cubicBezTo>
                  <a:cubicBezTo>
                    <a:pt x="29605734" y="297434"/>
                    <a:pt x="32011367" y="0"/>
                    <a:pt x="33316037" y="1086739"/>
                  </a:cubicBezTo>
                  <a:cubicBezTo>
                    <a:pt x="34620708" y="2173478"/>
                    <a:pt x="36268914" y="5956046"/>
                    <a:pt x="35836225" y="7170420"/>
                  </a:cubicBezTo>
                  <a:cubicBezTo>
                    <a:pt x="35403535" y="8384795"/>
                    <a:pt x="32692339" y="7789672"/>
                    <a:pt x="30719520" y="8372602"/>
                  </a:cubicBezTo>
                  <a:cubicBezTo>
                    <a:pt x="28746701" y="8955531"/>
                    <a:pt x="25539189" y="10102977"/>
                    <a:pt x="23999062" y="10667619"/>
                  </a:cubicBezTo>
                  <a:cubicBezTo>
                    <a:pt x="22458934" y="11232261"/>
                    <a:pt x="22694391" y="11359769"/>
                    <a:pt x="21478875" y="11760454"/>
                  </a:cubicBezTo>
                  <a:cubicBezTo>
                    <a:pt x="20263358" y="12161139"/>
                    <a:pt x="17889473" y="12768326"/>
                    <a:pt x="16705834" y="13071856"/>
                  </a:cubicBezTo>
                  <a:cubicBezTo>
                    <a:pt x="15522195" y="13375386"/>
                    <a:pt x="15337536" y="13411835"/>
                    <a:pt x="14376527" y="13581889"/>
                  </a:cubicBezTo>
                  <a:cubicBezTo>
                    <a:pt x="13415517" y="13751942"/>
                    <a:pt x="12040869" y="13855066"/>
                    <a:pt x="10939907" y="14091921"/>
                  </a:cubicBezTo>
                  <a:cubicBezTo>
                    <a:pt x="9838945" y="14328776"/>
                    <a:pt x="8693404" y="14832584"/>
                    <a:pt x="7770622" y="15002637"/>
                  </a:cubicBezTo>
                  <a:cubicBezTo>
                    <a:pt x="6847840" y="15172691"/>
                    <a:pt x="6198743" y="15196948"/>
                    <a:pt x="5403215" y="15111984"/>
                  </a:cubicBezTo>
                  <a:cubicBezTo>
                    <a:pt x="4607687" y="15027021"/>
                    <a:pt x="3824859" y="14832711"/>
                    <a:pt x="2997581" y="14492732"/>
                  </a:cubicBezTo>
                  <a:cubicBezTo>
                    <a:pt x="2170303" y="14152753"/>
                    <a:pt x="878332" y="13733780"/>
                    <a:pt x="439166" y="13071983"/>
                  </a:cubicBezTo>
                  <a:cubicBezTo>
                    <a:pt x="0" y="12410186"/>
                    <a:pt x="184533" y="11371961"/>
                    <a:pt x="362714" y="10521950"/>
                  </a:cubicBezTo>
                  <a:cubicBezTo>
                    <a:pt x="540895" y="9671939"/>
                    <a:pt x="1158242" y="8445500"/>
                    <a:pt x="1508254" y="7971917"/>
                  </a:cubicBezTo>
                  <a:cubicBezTo>
                    <a:pt x="1858266" y="7498334"/>
                    <a:pt x="2310132" y="7735189"/>
                    <a:pt x="2462913" y="7680452"/>
                  </a:cubicBezTo>
                  <a:cubicBezTo>
                    <a:pt x="2615694" y="7625715"/>
                    <a:pt x="1826516" y="7983982"/>
                    <a:pt x="2348359" y="7680452"/>
                  </a:cubicBezTo>
                  <a:close/>
                </a:path>
              </a:pathLst>
            </a:custGeom>
            <a:solidFill>
              <a:srgbClr val="D9EEC3"/>
            </a:solidFill>
          </p:spPr>
        </p:sp>
      </p:grpSp>
      <p:grpSp>
        <p:nvGrpSpPr>
          <p:cNvPr id="8" name="Group 8"/>
          <p:cNvGrpSpPr>
            <a:grpSpLocks noChangeAspect="1"/>
          </p:cNvGrpSpPr>
          <p:nvPr/>
        </p:nvGrpSpPr>
        <p:grpSpPr>
          <a:xfrm rot="3030627">
            <a:off x="8603974" y="-313320"/>
            <a:ext cx="5753311" cy="3142803"/>
            <a:chOff x="0" y="0"/>
            <a:chExt cx="11506622" cy="6287242"/>
          </a:xfrm>
        </p:grpSpPr>
        <p:sp>
          <p:nvSpPr>
            <p:cNvPr id="9" name="Freeform 9"/>
            <p:cNvSpPr/>
            <p:nvPr/>
          </p:nvSpPr>
          <p:spPr>
            <a:xfrm>
              <a:off x="0" y="0"/>
              <a:ext cx="11506453" cy="6287262"/>
            </a:xfrm>
            <a:custGeom>
              <a:avLst/>
              <a:gdLst/>
              <a:ahLst/>
              <a:cxnLst/>
              <a:rect l="l" t="t" r="r" b="b"/>
              <a:pathLst>
                <a:path w="11506453" h="6287262">
                  <a:moveTo>
                    <a:pt x="3791077" y="0"/>
                  </a:moveTo>
                  <a:cubicBezTo>
                    <a:pt x="3156204" y="0"/>
                    <a:pt x="2523109" y="54864"/>
                    <a:pt x="1894459" y="182753"/>
                  </a:cubicBezTo>
                  <a:cubicBezTo>
                    <a:pt x="1602994" y="241046"/>
                    <a:pt x="1300988" y="323215"/>
                    <a:pt x="1089025" y="529844"/>
                  </a:cubicBezTo>
                  <a:cubicBezTo>
                    <a:pt x="858520" y="755015"/>
                    <a:pt x="771144" y="1080897"/>
                    <a:pt x="704850" y="1393444"/>
                  </a:cubicBezTo>
                  <a:cubicBezTo>
                    <a:pt x="471551" y="2487803"/>
                    <a:pt x="0" y="3743706"/>
                    <a:pt x="429260" y="4776978"/>
                  </a:cubicBezTo>
                  <a:cubicBezTo>
                    <a:pt x="824865" y="5723763"/>
                    <a:pt x="1881886" y="6287262"/>
                    <a:pt x="2910713" y="6287262"/>
                  </a:cubicBezTo>
                  <a:cubicBezTo>
                    <a:pt x="2915412" y="6287262"/>
                    <a:pt x="2920238" y="6287262"/>
                    <a:pt x="2925064" y="6287262"/>
                  </a:cubicBezTo>
                  <a:cubicBezTo>
                    <a:pt x="3958336" y="6279388"/>
                    <a:pt x="4938649" y="5778500"/>
                    <a:pt x="5714873" y="5100320"/>
                  </a:cubicBezTo>
                  <a:cubicBezTo>
                    <a:pt x="6353429" y="4541266"/>
                    <a:pt x="6960108" y="3818001"/>
                    <a:pt x="7805293" y="3727958"/>
                  </a:cubicBezTo>
                  <a:cubicBezTo>
                    <a:pt x="7871840" y="3720465"/>
                    <a:pt x="7938515" y="3717417"/>
                    <a:pt x="8005190" y="3717417"/>
                  </a:cubicBezTo>
                  <a:cubicBezTo>
                    <a:pt x="8358123" y="3717417"/>
                    <a:pt x="8712199" y="3804666"/>
                    <a:pt x="9065006" y="3804666"/>
                  </a:cubicBezTo>
                  <a:cubicBezTo>
                    <a:pt x="9122918" y="3804666"/>
                    <a:pt x="9180830" y="3802253"/>
                    <a:pt x="9238487" y="3796919"/>
                  </a:cubicBezTo>
                  <a:cubicBezTo>
                    <a:pt x="9861169" y="3735960"/>
                    <a:pt x="10404347" y="3314700"/>
                    <a:pt x="10759312" y="2800731"/>
                  </a:cubicBezTo>
                  <a:cubicBezTo>
                    <a:pt x="11114277" y="2286762"/>
                    <a:pt x="11313032" y="1682623"/>
                    <a:pt x="11506453" y="1086485"/>
                  </a:cubicBezTo>
                  <a:lnTo>
                    <a:pt x="10844022" y="1041400"/>
                  </a:lnTo>
                  <a:cubicBezTo>
                    <a:pt x="10684002" y="1097915"/>
                    <a:pt x="10518267" y="1120140"/>
                    <a:pt x="10350373" y="1120140"/>
                  </a:cubicBezTo>
                  <a:cubicBezTo>
                    <a:pt x="10029190" y="1120140"/>
                    <a:pt x="9700006" y="1038352"/>
                    <a:pt x="9386951" y="956564"/>
                  </a:cubicBezTo>
                  <a:cubicBezTo>
                    <a:pt x="7554341" y="477520"/>
                    <a:pt x="5665470" y="0"/>
                    <a:pt x="3791077" y="0"/>
                  </a:cubicBezTo>
                  <a:close/>
                </a:path>
              </a:pathLst>
            </a:custGeom>
            <a:solidFill>
              <a:srgbClr val="ECCCB2"/>
            </a:solidFill>
          </p:spPr>
        </p:sp>
      </p:grpSp>
      <p:grpSp>
        <p:nvGrpSpPr>
          <p:cNvPr id="10" name="Group 10"/>
          <p:cNvGrpSpPr>
            <a:grpSpLocks noChangeAspect="1"/>
          </p:cNvGrpSpPr>
          <p:nvPr/>
        </p:nvGrpSpPr>
        <p:grpSpPr>
          <a:xfrm rot="-7752832">
            <a:off x="-3374138" y="3246152"/>
            <a:ext cx="7117989" cy="3888271"/>
            <a:chOff x="0" y="0"/>
            <a:chExt cx="14235978" cy="7778568"/>
          </a:xfrm>
        </p:grpSpPr>
        <p:sp>
          <p:nvSpPr>
            <p:cNvPr id="11" name="Freeform 11"/>
            <p:cNvSpPr/>
            <p:nvPr/>
          </p:nvSpPr>
          <p:spPr>
            <a:xfrm>
              <a:off x="0" y="0"/>
              <a:ext cx="14235810" cy="7778369"/>
            </a:xfrm>
            <a:custGeom>
              <a:avLst/>
              <a:gdLst/>
              <a:ahLst/>
              <a:cxnLst/>
              <a:rect l="l" t="t" r="r" b="b"/>
              <a:pathLst>
                <a:path w="14235810" h="7778369">
                  <a:moveTo>
                    <a:pt x="4690237" y="0"/>
                  </a:moveTo>
                  <a:cubicBezTo>
                    <a:pt x="3904869" y="0"/>
                    <a:pt x="3121660" y="67818"/>
                    <a:pt x="2343658" y="226187"/>
                  </a:cubicBezTo>
                  <a:cubicBezTo>
                    <a:pt x="1983105" y="298323"/>
                    <a:pt x="1609344" y="400050"/>
                    <a:pt x="1347216" y="655701"/>
                  </a:cubicBezTo>
                  <a:cubicBezTo>
                    <a:pt x="1061974" y="934212"/>
                    <a:pt x="953897" y="1337437"/>
                    <a:pt x="871855" y="1724152"/>
                  </a:cubicBezTo>
                  <a:cubicBezTo>
                    <a:pt x="583438" y="3077972"/>
                    <a:pt x="0" y="4631690"/>
                    <a:pt x="530987" y="5909945"/>
                  </a:cubicBezTo>
                  <a:cubicBezTo>
                    <a:pt x="1020445" y="7081266"/>
                    <a:pt x="2328164" y="7778369"/>
                    <a:pt x="3600958" y="7778369"/>
                  </a:cubicBezTo>
                  <a:cubicBezTo>
                    <a:pt x="3606800" y="7778369"/>
                    <a:pt x="3612769" y="7778369"/>
                    <a:pt x="3618738" y="7778369"/>
                  </a:cubicBezTo>
                  <a:cubicBezTo>
                    <a:pt x="4897120" y="7768589"/>
                    <a:pt x="6109970" y="7148957"/>
                    <a:pt x="7070344" y="6309868"/>
                  </a:cubicBezTo>
                  <a:cubicBezTo>
                    <a:pt x="7860284" y="5618226"/>
                    <a:pt x="8610981" y="4723384"/>
                    <a:pt x="9656572" y="4612005"/>
                  </a:cubicBezTo>
                  <a:cubicBezTo>
                    <a:pt x="9738995" y="4602733"/>
                    <a:pt x="9821418" y="4598924"/>
                    <a:pt x="9903968" y="4598924"/>
                  </a:cubicBezTo>
                  <a:cubicBezTo>
                    <a:pt x="10340594" y="4598924"/>
                    <a:pt x="10778617" y="4706874"/>
                    <a:pt x="11215243" y="4706874"/>
                  </a:cubicBezTo>
                  <a:cubicBezTo>
                    <a:pt x="11286871" y="4706874"/>
                    <a:pt x="11358499" y="4703952"/>
                    <a:pt x="11429999" y="4697221"/>
                  </a:cubicBezTo>
                  <a:cubicBezTo>
                    <a:pt x="12200255" y="4621783"/>
                    <a:pt x="12872338" y="4100575"/>
                    <a:pt x="13311504" y="3464686"/>
                  </a:cubicBezTo>
                  <a:cubicBezTo>
                    <a:pt x="13750669" y="2828797"/>
                    <a:pt x="13996541" y="2081402"/>
                    <a:pt x="14235810" y="1343913"/>
                  </a:cubicBezTo>
                  <a:lnTo>
                    <a:pt x="13416279" y="1288160"/>
                  </a:lnTo>
                  <a:cubicBezTo>
                    <a:pt x="13218286" y="1358010"/>
                    <a:pt x="13013181" y="1385696"/>
                    <a:pt x="12805535" y="1385696"/>
                  </a:cubicBezTo>
                  <a:cubicBezTo>
                    <a:pt x="12408153" y="1385696"/>
                    <a:pt x="12000864" y="1284604"/>
                    <a:pt x="11613514" y="1183385"/>
                  </a:cubicBezTo>
                  <a:cubicBezTo>
                    <a:pt x="9346184" y="590677"/>
                    <a:pt x="7009257" y="0"/>
                    <a:pt x="4690237" y="0"/>
                  </a:cubicBezTo>
                  <a:close/>
                </a:path>
              </a:pathLst>
            </a:custGeom>
            <a:solidFill>
              <a:srgbClr val="ECCCB2"/>
            </a:solidFill>
          </p:spPr>
        </p:sp>
      </p:grpSp>
      <p:grpSp>
        <p:nvGrpSpPr>
          <p:cNvPr id="12" name="Group 12"/>
          <p:cNvGrpSpPr>
            <a:grpSpLocks noChangeAspect="1"/>
          </p:cNvGrpSpPr>
          <p:nvPr/>
        </p:nvGrpSpPr>
        <p:grpSpPr>
          <a:xfrm rot="-1971619">
            <a:off x="8397460" y="3773576"/>
            <a:ext cx="6360770" cy="3833882"/>
            <a:chOff x="0" y="0"/>
            <a:chExt cx="12724854" cy="7667764"/>
          </a:xfrm>
        </p:grpSpPr>
        <p:sp>
          <p:nvSpPr>
            <p:cNvPr id="13" name="Freeform 13"/>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grpSp>
        <p:nvGrpSpPr>
          <p:cNvPr id="14" name="Group 14"/>
          <p:cNvGrpSpPr>
            <a:grpSpLocks noChangeAspect="1"/>
          </p:cNvGrpSpPr>
          <p:nvPr/>
        </p:nvGrpSpPr>
        <p:grpSpPr>
          <a:xfrm>
            <a:off x="-2512115" y="-674633"/>
            <a:ext cx="6710073" cy="3667354"/>
            <a:chOff x="0" y="0"/>
            <a:chExt cx="13423642" cy="7334708"/>
          </a:xfrm>
        </p:grpSpPr>
        <p:sp>
          <p:nvSpPr>
            <p:cNvPr id="15" name="Freeform 15"/>
            <p:cNvSpPr/>
            <p:nvPr/>
          </p:nvSpPr>
          <p:spPr>
            <a:xfrm>
              <a:off x="0" y="0"/>
              <a:ext cx="13423646" cy="7334631"/>
            </a:xfrm>
            <a:custGeom>
              <a:avLst/>
              <a:gdLst/>
              <a:ahLst/>
              <a:cxnLst/>
              <a:rect l="l" t="t" r="r" b="b"/>
              <a:pathLst>
                <a:path w="13423646" h="7334631">
                  <a:moveTo>
                    <a:pt x="4422648" y="0"/>
                  </a:moveTo>
                  <a:cubicBezTo>
                    <a:pt x="3682111" y="0"/>
                    <a:pt x="2943479" y="64008"/>
                    <a:pt x="2209927" y="213233"/>
                  </a:cubicBezTo>
                  <a:cubicBezTo>
                    <a:pt x="1869948" y="281305"/>
                    <a:pt x="1517523" y="377063"/>
                    <a:pt x="1270381" y="618236"/>
                  </a:cubicBezTo>
                  <a:cubicBezTo>
                    <a:pt x="1001395" y="880872"/>
                    <a:pt x="899414" y="1261110"/>
                    <a:pt x="822198" y="1625727"/>
                  </a:cubicBezTo>
                  <a:cubicBezTo>
                    <a:pt x="550164" y="2902331"/>
                    <a:pt x="0" y="4367403"/>
                    <a:pt x="500761" y="5572760"/>
                  </a:cubicBezTo>
                  <a:cubicBezTo>
                    <a:pt x="962279" y="6677279"/>
                    <a:pt x="2195449" y="7334631"/>
                    <a:pt x="3395599" y="7334631"/>
                  </a:cubicBezTo>
                  <a:cubicBezTo>
                    <a:pt x="3401187" y="7334631"/>
                    <a:pt x="3406775" y="7334631"/>
                    <a:pt x="3412363" y="7334631"/>
                  </a:cubicBezTo>
                  <a:cubicBezTo>
                    <a:pt x="4617720" y="7325360"/>
                    <a:pt x="5761355" y="6741160"/>
                    <a:pt x="6666992" y="5949950"/>
                  </a:cubicBezTo>
                  <a:cubicBezTo>
                    <a:pt x="7411847" y="5297805"/>
                    <a:pt x="8119745" y="4454017"/>
                    <a:pt x="9105646" y="4348988"/>
                  </a:cubicBezTo>
                  <a:cubicBezTo>
                    <a:pt x="9183370" y="4340352"/>
                    <a:pt x="9261094" y="4336669"/>
                    <a:pt x="9338945" y="4336669"/>
                  </a:cubicBezTo>
                  <a:cubicBezTo>
                    <a:pt x="9750678" y="4336669"/>
                    <a:pt x="10163683" y="4438396"/>
                    <a:pt x="10575417" y="4438396"/>
                  </a:cubicBezTo>
                  <a:cubicBezTo>
                    <a:pt x="10642981" y="4438396"/>
                    <a:pt x="10710418" y="4435602"/>
                    <a:pt x="10777855" y="4429379"/>
                  </a:cubicBezTo>
                  <a:cubicBezTo>
                    <a:pt x="11504168" y="4358259"/>
                    <a:pt x="12137898" y="3866769"/>
                    <a:pt x="12552045" y="3267202"/>
                  </a:cubicBezTo>
                  <a:cubicBezTo>
                    <a:pt x="12966192" y="2667634"/>
                    <a:pt x="13197967" y="1962785"/>
                    <a:pt x="13423646" y="1267460"/>
                  </a:cubicBezTo>
                  <a:lnTo>
                    <a:pt x="12650851" y="1214882"/>
                  </a:lnTo>
                  <a:cubicBezTo>
                    <a:pt x="12464161" y="1280795"/>
                    <a:pt x="12270740" y="1306830"/>
                    <a:pt x="12074906" y="1306830"/>
                  </a:cubicBezTo>
                  <a:cubicBezTo>
                    <a:pt x="11700129" y="1306830"/>
                    <a:pt x="11316208" y="1211453"/>
                    <a:pt x="10950956" y="1116076"/>
                  </a:cubicBezTo>
                  <a:cubicBezTo>
                    <a:pt x="8812911" y="557022"/>
                    <a:pt x="6609334" y="0"/>
                    <a:pt x="4422648" y="0"/>
                  </a:cubicBezTo>
                  <a:close/>
                </a:path>
              </a:pathLst>
            </a:custGeom>
            <a:solidFill>
              <a:srgbClr val="FFEBB9"/>
            </a:solidFill>
          </p:spPr>
        </p:sp>
      </p:grpSp>
      <p:pic>
        <p:nvPicPr>
          <p:cNvPr id="16" name="Picture 16"/>
          <p:cNvPicPr>
            <a:picLocks noChangeAspect="1"/>
          </p:cNvPicPr>
          <p:nvPr/>
        </p:nvPicPr>
        <p:blipFill>
          <a:blip r:embed="rId2"/>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3"/>
          <a:srcRect r="383" b="383"/>
          <a:stretch>
            <a:fillRect/>
          </a:stretch>
        </p:blipFill>
        <p:spPr>
          <a:xfrm rot="7354647">
            <a:off x="-459282" y="-670320"/>
            <a:ext cx="2074818" cy="3203387"/>
          </a:xfrm>
          <a:prstGeom prst="rect">
            <a:avLst/>
          </a:prstGeom>
        </p:spPr>
      </p:pic>
      <p:pic>
        <p:nvPicPr>
          <p:cNvPr id="18" name="Picture 18"/>
          <p:cNvPicPr>
            <a:picLocks noChangeAspect="1"/>
          </p:cNvPicPr>
          <p:nvPr/>
        </p:nvPicPr>
        <p:blipFill>
          <a:blip r:embed="rId4"/>
          <a:srcRect r="190" b="190"/>
          <a:stretch>
            <a:fillRect/>
          </a:stretch>
        </p:blipFill>
        <p:spPr>
          <a:xfrm>
            <a:off x="-1062911" y="4142569"/>
            <a:ext cx="2497367" cy="2953476"/>
          </a:xfrm>
          <a:prstGeom prst="rect">
            <a:avLst/>
          </a:prstGeom>
        </p:spPr>
      </p:pic>
      <p:pic>
        <p:nvPicPr>
          <p:cNvPr id="19" name="Picture 19"/>
          <p:cNvPicPr>
            <a:picLocks noChangeAspect="1"/>
          </p:cNvPicPr>
          <p:nvPr/>
        </p:nvPicPr>
        <p:blipFill>
          <a:blip r:embed="rId5"/>
          <a:srcRect r="277" b="277"/>
          <a:stretch>
            <a:fillRect/>
          </a:stretch>
        </p:blipFill>
        <p:spPr>
          <a:xfrm>
            <a:off x="-11023" y="4925994"/>
            <a:ext cx="2753507" cy="2824246"/>
          </a:xfrm>
          <a:prstGeom prst="rect">
            <a:avLst/>
          </a:prstGeom>
        </p:spPr>
      </p:pic>
      <p:pic>
        <p:nvPicPr>
          <p:cNvPr id="20" name="Picture 20"/>
          <p:cNvPicPr>
            <a:picLocks noChangeAspect="1"/>
          </p:cNvPicPr>
          <p:nvPr/>
        </p:nvPicPr>
        <p:blipFill>
          <a:blip r:embed="rId6"/>
          <a:srcRect r="362" b="362"/>
          <a:stretch>
            <a:fillRect/>
          </a:stretch>
        </p:blipFill>
        <p:spPr>
          <a:xfrm>
            <a:off x="11189671" y="-105187"/>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9881321" y="-508368"/>
            <a:ext cx="2433604" cy="1411134"/>
          </a:xfrm>
          <a:prstGeom prst="rect">
            <a:avLst/>
          </a:prstGeom>
        </p:spPr>
      </p:pic>
      <p:pic>
        <p:nvPicPr>
          <p:cNvPr id="22" name="Picture 22"/>
          <p:cNvPicPr>
            <a:picLocks noChangeAspect="1"/>
          </p:cNvPicPr>
          <p:nvPr/>
        </p:nvPicPr>
        <p:blipFill>
          <a:blip r:embed="rId8"/>
          <a:srcRect r="511" b="511"/>
          <a:stretch>
            <a:fillRect/>
          </a:stretch>
        </p:blipFill>
        <p:spPr>
          <a:xfrm>
            <a:off x="10333134" y="-793955"/>
            <a:ext cx="2284098" cy="2388012"/>
          </a:xfrm>
          <a:prstGeom prst="rect">
            <a:avLst/>
          </a:prstGeom>
        </p:spPr>
      </p:pic>
      <p:pic>
        <p:nvPicPr>
          <p:cNvPr id="23" name="Picture 23"/>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4" name="Picture 24"/>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5" name="Picture 25"/>
          <p:cNvPicPr>
            <a:picLocks noChangeAspect="1"/>
          </p:cNvPicPr>
          <p:nvPr/>
        </p:nvPicPr>
        <p:blipFill>
          <a:blip r:embed="rId11"/>
          <a:srcRect r="387" b="387"/>
          <a:stretch>
            <a:fillRect/>
          </a:stretch>
        </p:blipFill>
        <p:spPr>
          <a:xfrm rot="2700000">
            <a:off x="10027161" y="324213"/>
            <a:ext cx="1834369" cy="2119239"/>
          </a:xfrm>
          <a:prstGeom prst="rect">
            <a:avLst/>
          </a:prstGeom>
        </p:spPr>
      </p:pic>
      <p:pic>
        <p:nvPicPr>
          <p:cNvPr id="26" name="Picture 26"/>
          <p:cNvPicPr>
            <a:picLocks noChangeAspect="1"/>
          </p:cNvPicPr>
          <p:nvPr/>
        </p:nvPicPr>
        <p:blipFill>
          <a:blip r:embed="rId12"/>
          <a:srcRect r="320" b="320"/>
          <a:stretch>
            <a:fillRect/>
          </a:stretch>
        </p:blipFill>
        <p:spPr>
          <a:xfrm>
            <a:off x="9801847" y="5118100"/>
            <a:ext cx="2786924" cy="1595072"/>
          </a:xfrm>
          <a:prstGeom prst="rect">
            <a:avLst/>
          </a:prstGeom>
        </p:spPr>
      </p:pic>
      <p:pic>
        <p:nvPicPr>
          <p:cNvPr id="27" name="Picture 27"/>
          <p:cNvPicPr>
            <a:picLocks noChangeAspect="1"/>
          </p:cNvPicPr>
          <p:nvPr/>
        </p:nvPicPr>
        <p:blipFill>
          <a:blip r:embed="rId13"/>
          <a:srcRect r="428" b="428"/>
          <a:stretch>
            <a:fillRect/>
          </a:stretch>
        </p:blipFill>
        <p:spPr>
          <a:xfrm>
            <a:off x="69604" y="4419600"/>
            <a:ext cx="2623277" cy="2286345"/>
          </a:xfrm>
          <a:prstGeom prst="rect">
            <a:avLst/>
          </a:prstGeom>
        </p:spPr>
      </p:pic>
      <p:pic>
        <p:nvPicPr>
          <p:cNvPr id="28" name="Picture 28"/>
          <p:cNvPicPr>
            <a:picLocks noChangeAspect="1"/>
          </p:cNvPicPr>
          <p:nvPr/>
        </p:nvPicPr>
        <p:blipFill>
          <a:blip r:embed="rId14"/>
          <a:srcRect r="162" b="162"/>
          <a:stretch>
            <a:fillRect/>
          </a:stretch>
        </p:blipFill>
        <p:spPr>
          <a:xfrm>
            <a:off x="184780" y="97395"/>
            <a:ext cx="2423849" cy="2180856"/>
          </a:xfrm>
          <a:prstGeom prst="rect">
            <a:avLst/>
          </a:prstGeom>
        </p:spPr>
      </p:pic>
      <p:sp>
        <p:nvSpPr>
          <p:cNvPr id="29" name="TextBox 29"/>
          <p:cNvSpPr txBox="1"/>
          <p:nvPr/>
        </p:nvSpPr>
        <p:spPr>
          <a:xfrm>
            <a:off x="873262" y="3377863"/>
            <a:ext cx="10442301" cy="1656094"/>
          </a:xfrm>
          <a:prstGeom prst="rect">
            <a:avLst/>
          </a:prstGeom>
        </p:spPr>
        <p:txBody>
          <a:bodyPr lIns="0" tIns="0" rIns="0" bIns="0" rtlCol="0" anchor="t">
            <a:spAutoFit/>
          </a:bodyPr>
          <a:lstStyle/>
          <a:p>
            <a:pPr algn="ctr">
              <a:lnSpc>
                <a:spcPct val="120000"/>
              </a:lnSpc>
            </a:pPr>
            <a:r>
              <a:rPr lang="en-US" sz="4700" b="1" spc="69">
                <a:solidFill>
                  <a:srgbClr val="051736"/>
                </a:solidFill>
                <a:latin typeface="Arial" pitchFamily="34" charset="0"/>
              </a:rPr>
              <a:t>QUÁ TRÌNH TRAO ĐỔI NƯỚC</a:t>
            </a:r>
          </a:p>
          <a:p>
            <a:pPr algn="ctr">
              <a:lnSpc>
                <a:spcPct val="120000"/>
              </a:lnSpc>
            </a:pPr>
            <a:r>
              <a:rPr lang="en-US" sz="4700" b="1" spc="69">
                <a:solidFill>
                  <a:srgbClr val="051736"/>
                </a:solidFill>
                <a:latin typeface="Arial" pitchFamily="34" charset="0"/>
              </a:rPr>
              <a:t>Ở ĐỘNG VẬT</a:t>
            </a:r>
          </a:p>
        </p:txBody>
      </p:sp>
      <p:grpSp>
        <p:nvGrpSpPr>
          <p:cNvPr id="30" name="Group 30"/>
          <p:cNvGrpSpPr/>
          <p:nvPr/>
        </p:nvGrpSpPr>
        <p:grpSpPr>
          <a:xfrm>
            <a:off x="4372741" y="905500"/>
            <a:ext cx="3626175" cy="2088817"/>
            <a:chOff x="0" y="0"/>
            <a:chExt cx="7254240" cy="4177634"/>
          </a:xfrm>
        </p:grpSpPr>
        <p:grpSp>
          <p:nvGrpSpPr>
            <p:cNvPr id="31" name="Group 31"/>
            <p:cNvGrpSpPr>
              <a:grpSpLocks noChangeAspect="1"/>
            </p:cNvGrpSpPr>
            <p:nvPr/>
          </p:nvGrpSpPr>
          <p:grpSpPr>
            <a:xfrm>
              <a:off x="0" y="0"/>
              <a:ext cx="7254240" cy="4177634"/>
              <a:chOff x="0" y="0"/>
              <a:chExt cx="7254240" cy="4177634"/>
            </a:xfrm>
          </p:grpSpPr>
          <p:sp>
            <p:nvSpPr>
              <p:cNvPr id="32" name="Freeform 32"/>
              <p:cNvSpPr/>
              <p:nvPr/>
            </p:nvSpPr>
            <p:spPr>
              <a:xfrm>
                <a:off x="0" y="0"/>
                <a:ext cx="7254240" cy="4177665"/>
              </a:xfrm>
              <a:custGeom>
                <a:avLst/>
                <a:gdLst/>
                <a:ahLst/>
                <a:cxnLst/>
                <a:rect l="l" t="t" r="r" b="b"/>
                <a:pathLst>
                  <a:path w="7254240" h="4177665">
                    <a:moveTo>
                      <a:pt x="3523488" y="478155"/>
                    </a:moveTo>
                    <a:cubicBezTo>
                      <a:pt x="3168142" y="369824"/>
                      <a:pt x="2832608" y="198501"/>
                      <a:pt x="2457577" y="117221"/>
                    </a:cubicBezTo>
                    <a:cubicBezTo>
                      <a:pt x="1894967" y="0"/>
                      <a:pt x="1283081" y="117348"/>
                      <a:pt x="819150" y="433070"/>
                    </a:cubicBezTo>
                    <a:cubicBezTo>
                      <a:pt x="355219" y="748792"/>
                      <a:pt x="59182" y="1263269"/>
                      <a:pt x="39497" y="1795526"/>
                    </a:cubicBezTo>
                    <a:cubicBezTo>
                      <a:pt x="0" y="2409190"/>
                      <a:pt x="325755" y="3013710"/>
                      <a:pt x="829056" y="3419729"/>
                    </a:cubicBezTo>
                    <a:cubicBezTo>
                      <a:pt x="1332357" y="3825748"/>
                      <a:pt x="1993646" y="4051300"/>
                      <a:pt x="2664841" y="4114546"/>
                    </a:cubicBezTo>
                    <a:cubicBezTo>
                      <a:pt x="3326130" y="4177665"/>
                      <a:pt x="4007104" y="4087495"/>
                      <a:pt x="4658487" y="3934079"/>
                    </a:cubicBezTo>
                    <a:cubicBezTo>
                      <a:pt x="5152009" y="3807714"/>
                      <a:pt x="5576316" y="3609213"/>
                      <a:pt x="5981065" y="3311525"/>
                    </a:cubicBezTo>
                    <a:cubicBezTo>
                      <a:pt x="6642354" y="2806192"/>
                      <a:pt x="7254240" y="2156587"/>
                      <a:pt x="7165467" y="1317498"/>
                    </a:cubicBezTo>
                    <a:cubicBezTo>
                      <a:pt x="7125970" y="947547"/>
                      <a:pt x="6849618" y="595630"/>
                      <a:pt x="6435090" y="532511"/>
                    </a:cubicBezTo>
                    <a:cubicBezTo>
                      <a:pt x="6109335" y="487426"/>
                      <a:pt x="5793613" y="559562"/>
                      <a:pt x="5467858" y="586613"/>
                    </a:cubicBezTo>
                    <a:cubicBezTo>
                      <a:pt x="5161915" y="604647"/>
                      <a:pt x="4865751" y="622681"/>
                      <a:pt x="4559808" y="613664"/>
                    </a:cubicBezTo>
                    <a:cubicBezTo>
                      <a:pt x="4204462" y="613664"/>
                      <a:pt x="3859022" y="577596"/>
                      <a:pt x="3523488" y="478282"/>
                    </a:cubicBezTo>
                  </a:path>
                </a:pathLst>
              </a:custGeom>
              <a:solidFill>
                <a:srgbClr val="4DA195"/>
              </a:solidFill>
            </p:spPr>
          </p:sp>
        </p:grpSp>
        <p:sp>
          <p:nvSpPr>
            <p:cNvPr id="33" name="TextBox 33"/>
            <p:cNvSpPr txBox="1"/>
            <p:nvPr/>
          </p:nvSpPr>
          <p:spPr>
            <a:xfrm>
              <a:off x="553720" y="1416352"/>
              <a:ext cx="5781040" cy="1253036"/>
            </a:xfrm>
            <a:prstGeom prst="rect">
              <a:avLst/>
            </a:prstGeom>
          </p:spPr>
          <p:txBody>
            <a:bodyPr lIns="0" tIns="0" rIns="0" bIns="0" rtlCol="0" anchor="t">
              <a:spAutoFit/>
            </a:bodyPr>
            <a:lstStyle/>
            <a:p>
              <a:pPr algn="ctr">
                <a:lnSpc>
                  <a:spcPts val="5279"/>
                </a:lnSpc>
              </a:pPr>
              <a:r>
                <a:rPr lang="en-US" sz="4000" b="1" spc="59">
                  <a:solidFill>
                    <a:srgbClr val="FFFFFF"/>
                  </a:solidFill>
                  <a:latin typeface="Arial" pitchFamily="34" charset="0"/>
                </a:rPr>
                <a:t>PHẦN 1</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2" name="Picture 22"/>
          <p:cNvPicPr>
            <a:picLocks noChangeAspect="1"/>
          </p:cNvPicPr>
          <p:nvPr/>
        </p:nvPicPr>
        <p:blipFill>
          <a:blip r:embed="rId11"/>
          <a:srcRect r="674" b="674"/>
          <a:stretch>
            <a:fillRect/>
          </a:stretch>
        </p:blipFill>
        <p:spPr>
          <a:xfrm>
            <a:off x="10884983" y="4597184"/>
            <a:ext cx="1153909" cy="2154832"/>
          </a:xfrm>
          <a:prstGeom prst="rect">
            <a:avLst/>
          </a:prstGeom>
        </p:spPr>
      </p:pic>
      <p:pic>
        <p:nvPicPr>
          <p:cNvPr id="23" name="Picture 23"/>
          <p:cNvPicPr>
            <a:picLocks noChangeAspect="1"/>
          </p:cNvPicPr>
          <p:nvPr/>
        </p:nvPicPr>
        <p:blipFill>
          <a:blip r:embed="rId12"/>
          <a:srcRect r="387" b="387"/>
          <a:stretch>
            <a:fillRect/>
          </a:stretch>
        </p:blipFill>
        <p:spPr>
          <a:xfrm rot="-2700000">
            <a:off x="9708" y="4819738"/>
            <a:ext cx="1833892" cy="2119791"/>
          </a:xfrm>
          <a:prstGeom prst="rect">
            <a:avLst/>
          </a:prstGeom>
        </p:spPr>
      </p:pic>
      <p:pic>
        <p:nvPicPr>
          <p:cNvPr id="24" name="Picture 24"/>
          <p:cNvPicPr>
            <a:picLocks noChangeAspect="1"/>
          </p:cNvPicPr>
          <p:nvPr/>
        </p:nvPicPr>
        <p:blipFill>
          <a:blip r:embed="rId13"/>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4"/>
          <a:srcRect r="629" b="629"/>
          <a:stretch>
            <a:fillRect/>
          </a:stretch>
        </p:blipFill>
        <p:spPr>
          <a:xfrm>
            <a:off x="10833605" y="182404"/>
            <a:ext cx="1274297" cy="2073169"/>
          </a:xfrm>
          <a:prstGeom prst="rect">
            <a:avLst/>
          </a:prstGeom>
        </p:spPr>
      </p:pic>
      <p:grpSp>
        <p:nvGrpSpPr>
          <p:cNvPr id="26" name="Group 26"/>
          <p:cNvGrpSpPr/>
          <p:nvPr/>
        </p:nvGrpSpPr>
        <p:grpSpPr>
          <a:xfrm>
            <a:off x="2987664" y="232980"/>
            <a:ext cx="7133016" cy="1258613"/>
            <a:chOff x="0" y="0"/>
            <a:chExt cx="14269748" cy="2517226"/>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pic>
          <p:nvPicPr>
            <p:cNvPr id="29" name="Picture 29"/>
            <p:cNvPicPr>
              <a:picLocks noChangeAspect="1"/>
            </p:cNvPicPr>
            <p:nvPr/>
          </p:nvPicPr>
          <p:blipFill>
            <a:blip r:embed="rId15"/>
            <a:srcRect r="797" b="797"/>
            <a:stretch>
              <a:fillRect/>
            </a:stretch>
          </p:blipFill>
          <p:spPr>
            <a:xfrm>
              <a:off x="315748" y="270640"/>
              <a:ext cx="1952796" cy="1952796"/>
            </a:xfrm>
            <a:prstGeom prst="rect">
              <a:avLst/>
            </a:prstGeom>
          </p:spPr>
        </p:pic>
        <p:sp>
          <p:nvSpPr>
            <p:cNvPr id="30" name="TextBox 30"/>
            <p:cNvSpPr txBox="1"/>
            <p:nvPr/>
          </p:nvSpPr>
          <p:spPr>
            <a:xfrm>
              <a:off x="2862545" y="501438"/>
              <a:ext cx="11407203" cy="162083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Thiết kệ một bữa ăn đủ chất, đủ lượng cho gia đình em.</a:t>
              </a:r>
            </a:p>
          </p:txBody>
        </p:sp>
      </p:grpSp>
      <p:grpSp>
        <p:nvGrpSpPr>
          <p:cNvPr id="32" name="Group 31"/>
          <p:cNvGrpSpPr/>
          <p:nvPr/>
        </p:nvGrpSpPr>
        <p:grpSpPr>
          <a:xfrm>
            <a:off x="2875011" y="1772794"/>
            <a:ext cx="7791402" cy="3941565"/>
            <a:chOff x="6846566" y="2667000"/>
            <a:chExt cx="4912605" cy="3941565"/>
          </a:xfrm>
        </p:grpSpPr>
        <p:grpSp>
          <p:nvGrpSpPr>
            <p:cNvPr id="33" name="Group 12"/>
            <p:cNvGrpSpPr/>
            <p:nvPr/>
          </p:nvGrpSpPr>
          <p:grpSpPr>
            <a:xfrm>
              <a:off x="6856214" y="2667000"/>
              <a:ext cx="2021523" cy="540830"/>
              <a:chOff x="0" y="0"/>
              <a:chExt cx="4044099" cy="1081660"/>
            </a:xfrm>
          </p:grpSpPr>
          <p:sp>
            <p:nvSpPr>
              <p:cNvPr id="39"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0"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4" name="AutoShape 15"/>
            <p:cNvSpPr/>
            <p:nvPr/>
          </p:nvSpPr>
          <p:spPr>
            <a:xfrm rot="28120" flipV="1">
              <a:off x="6846566" y="3149333"/>
              <a:ext cx="4912530" cy="60977"/>
            </a:xfrm>
            <a:prstGeom prst="line">
              <a:avLst/>
            </a:prstGeom>
            <a:ln w="19050" cap="rnd">
              <a:solidFill>
                <a:srgbClr val="000000"/>
              </a:solidFill>
              <a:prstDash val="solid"/>
              <a:headEnd type="none" w="sm" len="sm"/>
              <a:tailEnd type="none" w="sm" len="sm"/>
            </a:ln>
          </p:spPr>
        </p:sp>
        <p:grpSp>
          <p:nvGrpSpPr>
            <p:cNvPr id="35" name="Group 16"/>
            <p:cNvGrpSpPr/>
            <p:nvPr/>
          </p:nvGrpSpPr>
          <p:grpSpPr>
            <a:xfrm>
              <a:off x="6856214" y="3207831"/>
              <a:ext cx="4902957" cy="3400734"/>
              <a:chOff x="0" y="0"/>
              <a:chExt cx="1937475" cy="1574992"/>
            </a:xfrm>
          </p:grpSpPr>
          <p:sp>
            <p:nvSpPr>
              <p:cNvPr id="37" name="Freeform 17"/>
              <p:cNvSpPr/>
              <p:nvPr/>
            </p:nvSpPr>
            <p:spPr>
              <a:xfrm>
                <a:off x="0" y="0"/>
                <a:ext cx="1937475" cy="1574992"/>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8"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6" name="TextBox 19"/>
            <p:cNvSpPr txBox="1"/>
            <p:nvPr/>
          </p:nvSpPr>
          <p:spPr>
            <a:xfrm>
              <a:off x="7008574" y="3249760"/>
              <a:ext cx="4646976" cy="3358805"/>
            </a:xfrm>
            <a:prstGeom prst="rect">
              <a:avLst/>
            </a:prstGeom>
          </p:spPr>
          <p:txBody>
            <a:bodyPr wrap="square" lIns="0" tIns="0" rIns="0" bIns="0" rtlCol="0" anchor="t">
              <a:spAutoFit/>
            </a:bodyPr>
            <a:lstStyle/>
            <a:p>
              <a:pPr algn="just">
                <a:lnSpc>
                  <a:spcPct val="120000"/>
                </a:lnSpc>
              </a:pPr>
              <a:r>
                <a:rPr lang="vi-VN" sz="2300" b="1" spc="34">
                  <a:solidFill>
                    <a:srgbClr val="000000"/>
                  </a:solidFill>
                  <a:latin typeface="Arial" pitchFamily="34" charset="0"/>
                </a:rPr>
                <a:t>- Một chế độ ăn đủ chất, đủ lượng cần đáp ứng tỉ lệ các chất dinh dưỡng như sau: 5% đường tinh luyện; 30% vitamin từ rau, củ, quả; 35% tinh bột từ cơm, ngũ cốc,… ; 10% chất béo từ dầu, mỡ; 20% chất đạm từ các loại thịt, cá, trứng,…</a:t>
              </a:r>
            </a:p>
            <a:p>
              <a:pPr algn="just">
                <a:lnSpc>
                  <a:spcPct val="120000"/>
                </a:lnSpc>
              </a:pPr>
              <a:r>
                <a:rPr lang="vi-VN" sz="2300" b="1" spc="34">
                  <a:solidFill>
                    <a:srgbClr val="000000"/>
                  </a:solidFill>
                  <a:latin typeface="Arial" pitchFamily="34" charset="0"/>
                </a:rPr>
                <a:t>- Gia đình em có 4 người , thì thực đơn sẽ gồm có: cá thu chiên mắm ngọt, mực xào bầu, canh tập tàng nấu tôm</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1000"/>
                                        <p:tgtEl>
                                          <p:spTgt spid="32"/>
                                        </p:tgtEl>
                                      </p:cBhvr>
                                    </p:animEffect>
                                    <p:anim calcmode="lin" valueType="num">
                                      <p:cBhvr>
                                        <p:cTn id="15" dur="1000" fill="hold"/>
                                        <p:tgtEl>
                                          <p:spTgt spid="32"/>
                                        </p:tgtEl>
                                        <p:attrNameLst>
                                          <p:attrName>ppt_x</p:attrName>
                                        </p:attrNameLst>
                                      </p:cBhvr>
                                      <p:tavLst>
                                        <p:tav tm="0">
                                          <p:val>
                                            <p:strVal val="#ppt_x"/>
                                          </p:val>
                                        </p:tav>
                                        <p:tav tm="100000">
                                          <p:val>
                                            <p:strVal val="#ppt_x"/>
                                          </p:val>
                                        </p:tav>
                                      </p:tavLst>
                                    </p:anim>
                                    <p:anim calcmode="lin" valueType="num">
                                      <p:cBhvr>
                                        <p:cTn id="1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9"/>
          <a:srcRect r="629" b="629"/>
          <a:stretch>
            <a:fillRect/>
          </a:stretch>
        </p:blipFill>
        <p:spPr>
          <a:xfrm>
            <a:off x="10776470" y="4697254"/>
            <a:ext cx="1274297" cy="2073169"/>
          </a:xfrm>
          <a:prstGeom prst="rect">
            <a:avLst/>
          </a:prstGeom>
        </p:spPr>
      </p:pic>
      <p:pic>
        <p:nvPicPr>
          <p:cNvPr id="24" name="Picture 24"/>
          <p:cNvPicPr>
            <a:picLocks noChangeAspect="1"/>
          </p:cNvPicPr>
          <p:nvPr/>
        </p:nvPicPr>
        <p:blipFill>
          <a:blip r:embed="rId10"/>
          <a:srcRect r="361" b="361"/>
          <a:stretch>
            <a:fillRect/>
          </a:stretch>
        </p:blipFill>
        <p:spPr>
          <a:xfrm>
            <a:off x="10704161" y="-336566"/>
            <a:ext cx="1790084" cy="2361901"/>
          </a:xfrm>
          <a:prstGeom prst="rect">
            <a:avLst/>
          </a:prstGeom>
        </p:spPr>
      </p:pic>
      <p:pic>
        <p:nvPicPr>
          <p:cNvPr id="25" name="Picture 25"/>
          <p:cNvPicPr>
            <a:picLocks noChangeAspect="1"/>
          </p:cNvPicPr>
          <p:nvPr/>
        </p:nvPicPr>
        <p:blipFill>
          <a:blip r:embed="rId11"/>
          <a:srcRect r="432" b="432"/>
          <a:stretch>
            <a:fillRect/>
          </a:stretch>
        </p:blipFill>
        <p:spPr>
          <a:xfrm>
            <a:off x="126409" y="5486741"/>
            <a:ext cx="1517020" cy="1336214"/>
          </a:xfrm>
          <a:prstGeom prst="rect">
            <a:avLst/>
          </a:prstGeom>
        </p:spPr>
      </p:pic>
      <p:pic>
        <p:nvPicPr>
          <p:cNvPr id="26" name="Picture 26"/>
          <p:cNvPicPr>
            <a:picLocks noChangeAspect="1"/>
          </p:cNvPicPr>
          <p:nvPr/>
        </p:nvPicPr>
        <p:blipFill>
          <a:blip r:embed="rId12"/>
          <a:srcRect/>
          <a:stretch>
            <a:fillRect/>
          </a:stretch>
        </p:blipFill>
        <p:spPr>
          <a:xfrm>
            <a:off x="2143587" y="1113287"/>
            <a:ext cx="8032624" cy="5353129"/>
          </a:xfrm>
          <a:prstGeom prst="rect">
            <a:avLst/>
          </a:prstGeom>
        </p:spPr>
      </p:pic>
      <p:sp>
        <p:nvSpPr>
          <p:cNvPr id="27" name="TextBox 27"/>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28" name="TextBox 28"/>
          <p:cNvSpPr txBox="1"/>
          <p:nvPr/>
        </p:nvSpPr>
        <p:spPr>
          <a:xfrm>
            <a:off x="2168325" y="140361"/>
            <a:ext cx="10442301" cy="810415"/>
          </a:xfrm>
          <a:prstGeom prst="rect">
            <a:avLst/>
          </a:prstGeom>
        </p:spPr>
        <p:txBody>
          <a:bodyPr lIns="0" tIns="0" rIns="0" bIns="0" rtlCol="0" anchor="t">
            <a:spAutoFit/>
          </a:bodyPr>
          <a:lstStyle/>
          <a:p>
            <a:pPr>
              <a:lnSpc>
                <a:spcPct val="120000"/>
              </a:lnSpc>
            </a:pPr>
            <a:r>
              <a:rPr lang="en-US" sz="2300" b="1" spc="7">
                <a:solidFill>
                  <a:srgbClr val="051736"/>
                </a:solidFill>
                <a:latin typeface="Arial" pitchFamily="34" charset="0"/>
              </a:rPr>
              <a:t>PHÒNG, TRÁNH MỘT SỐ BỆNH DO DINH DƯỠNG</a:t>
            </a:r>
          </a:p>
          <a:p>
            <a:pPr>
              <a:lnSpc>
                <a:spcPct val="120000"/>
              </a:lnSpc>
            </a:pPr>
            <a:r>
              <a:rPr lang="en-US" sz="2300" b="1" spc="7">
                <a:solidFill>
                  <a:srgbClr val="051736"/>
                </a:solidFill>
                <a:latin typeface="Arial" pitchFamily="34" charset="0"/>
              </a:rPr>
              <a:t>VÀ VỆ SINH ĂN UỐNG KHÔNG HỢP LÍ</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8"/>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9"/>
          <a:srcRect r="422" b="422"/>
          <a:stretch>
            <a:fillRect/>
          </a:stretch>
        </p:blipFill>
        <p:spPr>
          <a:xfrm>
            <a:off x="10467809" y="5654444"/>
            <a:ext cx="1864850" cy="1998649"/>
          </a:xfrm>
          <a:prstGeom prst="rect">
            <a:avLst/>
          </a:prstGeom>
        </p:spPr>
      </p:pic>
      <p:pic>
        <p:nvPicPr>
          <p:cNvPr id="25" name="Picture 25"/>
          <p:cNvPicPr>
            <a:picLocks noChangeAspect="1"/>
          </p:cNvPicPr>
          <p:nvPr/>
        </p:nvPicPr>
        <p:blipFill>
          <a:blip r:embed="rId10"/>
          <a:srcRect r="629" b="629"/>
          <a:stretch>
            <a:fillRect/>
          </a:stretch>
        </p:blipFill>
        <p:spPr>
          <a:xfrm>
            <a:off x="10833605" y="182404"/>
            <a:ext cx="1274297" cy="2073169"/>
          </a:xfrm>
          <a:prstGeom prst="rect">
            <a:avLst/>
          </a:prstGeom>
        </p:spPr>
      </p:pic>
      <p:grpSp>
        <p:nvGrpSpPr>
          <p:cNvPr id="26" name="Group 26"/>
          <p:cNvGrpSpPr/>
          <p:nvPr/>
        </p:nvGrpSpPr>
        <p:grpSpPr>
          <a:xfrm>
            <a:off x="2987664" y="306555"/>
            <a:ext cx="7133016" cy="1292225"/>
            <a:chOff x="0" y="-67224"/>
            <a:chExt cx="14269748" cy="2584450"/>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29" name="Group 29"/>
            <p:cNvGrpSpPr>
              <a:grpSpLocks noChangeAspect="1"/>
            </p:cNvGrpSpPr>
            <p:nvPr/>
          </p:nvGrpSpPr>
          <p:grpSpPr>
            <a:xfrm>
              <a:off x="896706" y="327276"/>
              <a:ext cx="970578" cy="1949900"/>
              <a:chOff x="0" y="0"/>
              <a:chExt cx="970578" cy="1949900"/>
            </a:xfrm>
          </p:grpSpPr>
          <p:sp>
            <p:nvSpPr>
              <p:cNvPr id="30" name="Freeform 30"/>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sp>
          <p:nvSpPr>
            <p:cNvPr id="31" name="TextBox 31"/>
            <p:cNvSpPr txBox="1"/>
            <p:nvPr/>
          </p:nvSpPr>
          <p:spPr>
            <a:xfrm>
              <a:off x="2745825" y="-67224"/>
              <a:ext cx="11523923" cy="2470292"/>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Kể tên một số bệnh do thiếu dinh dưỡng mà em biết. Nêu biện pháp phòng, tránh các bệnh đó.</a:t>
              </a:r>
            </a:p>
          </p:txBody>
        </p:sp>
      </p:grpSp>
      <p:grpSp>
        <p:nvGrpSpPr>
          <p:cNvPr id="33" name="Group 32"/>
          <p:cNvGrpSpPr/>
          <p:nvPr/>
        </p:nvGrpSpPr>
        <p:grpSpPr>
          <a:xfrm>
            <a:off x="373687" y="1772794"/>
            <a:ext cx="10807639" cy="4493776"/>
            <a:chOff x="6856214" y="2667000"/>
            <a:chExt cx="4902957" cy="4493776"/>
          </a:xfrm>
        </p:grpSpPr>
        <p:grpSp>
          <p:nvGrpSpPr>
            <p:cNvPr id="34" name="Group 12"/>
            <p:cNvGrpSpPr/>
            <p:nvPr/>
          </p:nvGrpSpPr>
          <p:grpSpPr>
            <a:xfrm>
              <a:off x="6856214" y="2667000"/>
              <a:ext cx="2021523" cy="540830"/>
              <a:chOff x="0" y="0"/>
              <a:chExt cx="4044099" cy="1081660"/>
            </a:xfrm>
          </p:grpSpPr>
          <p:sp>
            <p:nvSpPr>
              <p:cNvPr id="40"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1"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5" name="AutoShape 15"/>
            <p:cNvSpPr/>
            <p:nvPr/>
          </p:nvSpPr>
          <p:spPr>
            <a:xfrm rot="28120" flipV="1">
              <a:off x="6856342" y="3138459"/>
              <a:ext cx="4902657" cy="113572"/>
            </a:xfrm>
            <a:prstGeom prst="line">
              <a:avLst/>
            </a:prstGeom>
            <a:ln w="19050" cap="rnd">
              <a:solidFill>
                <a:srgbClr val="000000"/>
              </a:solidFill>
              <a:prstDash val="solid"/>
              <a:headEnd type="none" w="sm" len="sm"/>
              <a:tailEnd type="none" w="sm" len="sm"/>
            </a:ln>
          </p:spPr>
        </p:sp>
        <p:grpSp>
          <p:nvGrpSpPr>
            <p:cNvPr id="36" name="Group 16"/>
            <p:cNvGrpSpPr/>
            <p:nvPr/>
          </p:nvGrpSpPr>
          <p:grpSpPr>
            <a:xfrm>
              <a:off x="6856214" y="3207831"/>
              <a:ext cx="4902957" cy="3952945"/>
              <a:chOff x="0" y="0"/>
              <a:chExt cx="1937475" cy="1830739"/>
            </a:xfrm>
          </p:grpSpPr>
          <p:sp>
            <p:nvSpPr>
              <p:cNvPr id="38" name="Freeform 17"/>
              <p:cNvSpPr/>
              <p:nvPr/>
            </p:nvSpPr>
            <p:spPr>
              <a:xfrm>
                <a:off x="0" y="0"/>
                <a:ext cx="1937475" cy="1830739"/>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9"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7" name="TextBox 19"/>
            <p:cNvSpPr txBox="1"/>
            <p:nvPr/>
          </p:nvSpPr>
          <p:spPr>
            <a:xfrm>
              <a:off x="7008574" y="3249760"/>
              <a:ext cx="4646976" cy="3822585"/>
            </a:xfrm>
            <a:prstGeom prst="rect">
              <a:avLst/>
            </a:prstGeom>
          </p:spPr>
          <p:txBody>
            <a:bodyPr wrap="square" lIns="0" tIns="0" rIns="0" bIns="0" rtlCol="0" anchor="t">
              <a:spAutoFit/>
            </a:bodyPr>
            <a:lstStyle/>
            <a:p>
              <a:pPr algn="just">
                <a:lnSpc>
                  <a:spcPct val="120000"/>
                </a:lnSpc>
              </a:pPr>
              <a:r>
                <a:rPr lang="vi-VN" sz="2300" b="1" spc="34">
                  <a:solidFill>
                    <a:srgbClr val="000000"/>
                  </a:solidFill>
                  <a:latin typeface="Arial" pitchFamily="34" charset="0"/>
                </a:rPr>
                <a:t>Một số bệnh do thiếu dinh dưỡng: </a:t>
              </a:r>
              <a:r>
                <a:rPr lang="en-US" sz="2300" b="1" spc="34">
                  <a:solidFill>
                    <a:srgbClr val="000000"/>
                  </a:solidFill>
                  <a:latin typeface="Arial" pitchFamily="34" charset="0"/>
                </a:rPr>
                <a:t>SDD</a:t>
              </a:r>
              <a:r>
                <a:rPr lang="vi-VN" sz="2300" b="1" spc="34">
                  <a:solidFill>
                    <a:srgbClr val="000000"/>
                  </a:solidFill>
                  <a:latin typeface="Arial" pitchFamily="34" charset="0"/>
                </a:rPr>
                <a:t>, còi xương, bướu cổ,</a:t>
              </a:r>
              <a:r>
                <a:rPr lang="en-US" sz="2300" b="1" spc="34">
                  <a:solidFill>
                    <a:srgbClr val="000000"/>
                  </a:solidFill>
                  <a:latin typeface="Arial" pitchFamily="34" charset="0"/>
                </a:rPr>
                <a:t>,… </a:t>
              </a:r>
            </a:p>
            <a:p>
              <a:pPr algn="just">
                <a:lnSpc>
                  <a:spcPct val="120000"/>
                </a:lnSpc>
              </a:pPr>
              <a:r>
                <a:rPr lang="vi-VN" sz="2300" b="1" spc="34">
                  <a:solidFill>
                    <a:srgbClr val="000000"/>
                  </a:solidFill>
                  <a:latin typeface="Arial" pitchFamily="34" charset="0"/>
                </a:rPr>
                <a:t>Biện pháp phòng, tránh: Phối hợp chế độ dinh dưỡng hợp lý kết hợp với chế độ nghỉ ngơi và vận động cơ thể phù hợp.</a:t>
              </a:r>
            </a:p>
            <a:p>
              <a:pPr algn="just">
                <a:lnSpc>
                  <a:spcPct val="120000"/>
                </a:lnSpc>
              </a:pPr>
              <a:r>
                <a:rPr lang="vi-VN" sz="2300" b="1" spc="34">
                  <a:solidFill>
                    <a:srgbClr val="000000"/>
                  </a:solidFill>
                  <a:latin typeface="Arial" pitchFamily="34" charset="0"/>
                </a:rPr>
                <a:t>- Bệnh suy dinh dưỡng, còi xương là do thiếu chất đạm. Nên cần bổ sung các món ăn chứa đạm trong thực đơn hằng ngày.</a:t>
              </a:r>
            </a:p>
            <a:p>
              <a:pPr algn="just">
                <a:lnSpc>
                  <a:spcPct val="120000"/>
                </a:lnSpc>
              </a:pPr>
              <a:r>
                <a:rPr lang="vi-VN" sz="2300" b="1" spc="34">
                  <a:solidFill>
                    <a:srgbClr val="000000"/>
                  </a:solidFill>
                  <a:latin typeface="Arial" pitchFamily="34" charset="0"/>
                </a:rPr>
                <a:t>- Bệnh bướu cổ là do thiếu iot. Vì vậy cần sử dụng muối có chứa i ốt để nêm nếm gia vị</a:t>
              </a:r>
            </a:p>
            <a:p>
              <a:pPr algn="just">
                <a:lnSpc>
                  <a:spcPct val="120000"/>
                </a:lnSpc>
              </a:pPr>
              <a:r>
                <a:rPr lang="vi-VN" sz="2300" b="1" spc="34">
                  <a:solidFill>
                    <a:srgbClr val="000000"/>
                  </a:solidFill>
                  <a:latin typeface="Arial" pitchFamily="34" charset="0"/>
                </a:rPr>
                <a:t>-&gt; Để phòng tránh các bệnh suy dinh dưỡng thì ta cần phải : ăn uống đủ chất, ăn đa dạng các loại thức ăn.</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4" name="Picture 24"/>
          <p:cNvPicPr>
            <a:picLocks noChangeAspect="1"/>
          </p:cNvPicPr>
          <p:nvPr/>
        </p:nvPicPr>
        <p:blipFill>
          <a:blip r:embed="rId11"/>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2"/>
          <a:srcRect r="629" b="629"/>
          <a:stretch>
            <a:fillRect/>
          </a:stretch>
        </p:blipFill>
        <p:spPr>
          <a:xfrm>
            <a:off x="10833605" y="182404"/>
            <a:ext cx="1274297" cy="2073169"/>
          </a:xfrm>
          <a:prstGeom prst="rect">
            <a:avLst/>
          </a:prstGeom>
        </p:spPr>
      </p:pic>
      <p:grpSp>
        <p:nvGrpSpPr>
          <p:cNvPr id="26" name="Group 26"/>
          <p:cNvGrpSpPr/>
          <p:nvPr/>
        </p:nvGrpSpPr>
        <p:grpSpPr>
          <a:xfrm>
            <a:off x="2987664" y="306555"/>
            <a:ext cx="7133016" cy="1659878"/>
            <a:chOff x="0" y="-67224"/>
            <a:chExt cx="14269748" cy="3319756"/>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29" name="Group 29"/>
            <p:cNvGrpSpPr>
              <a:grpSpLocks noChangeAspect="1"/>
            </p:cNvGrpSpPr>
            <p:nvPr/>
          </p:nvGrpSpPr>
          <p:grpSpPr>
            <a:xfrm>
              <a:off x="896706" y="327276"/>
              <a:ext cx="970578" cy="1949900"/>
              <a:chOff x="0" y="0"/>
              <a:chExt cx="970578" cy="1949900"/>
            </a:xfrm>
          </p:grpSpPr>
          <p:sp>
            <p:nvSpPr>
              <p:cNvPr id="30" name="Freeform 30"/>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sp>
          <p:nvSpPr>
            <p:cNvPr id="31" name="TextBox 31"/>
            <p:cNvSpPr txBox="1"/>
            <p:nvPr/>
          </p:nvSpPr>
          <p:spPr>
            <a:xfrm>
              <a:off x="2745825" y="-67224"/>
              <a:ext cx="11523923" cy="3319756"/>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Vì sao rèn luyện thể thao và lao động kết hợp với dinh dưỡng phù hợp thì có thể phòng, tránh một số bệnh do dinh dưỡng không hợp lí?</a:t>
              </a:r>
            </a:p>
          </p:txBody>
        </p:sp>
      </p:grpSp>
      <p:grpSp>
        <p:nvGrpSpPr>
          <p:cNvPr id="33" name="Group 32"/>
          <p:cNvGrpSpPr/>
          <p:nvPr/>
        </p:nvGrpSpPr>
        <p:grpSpPr>
          <a:xfrm>
            <a:off x="2875011" y="2154435"/>
            <a:ext cx="7791402" cy="3941565"/>
            <a:chOff x="6846566" y="2667000"/>
            <a:chExt cx="4912605" cy="3941565"/>
          </a:xfrm>
        </p:grpSpPr>
        <p:grpSp>
          <p:nvGrpSpPr>
            <p:cNvPr id="34" name="Group 12"/>
            <p:cNvGrpSpPr/>
            <p:nvPr/>
          </p:nvGrpSpPr>
          <p:grpSpPr>
            <a:xfrm>
              <a:off x="6856214" y="2667000"/>
              <a:ext cx="2021523" cy="540830"/>
              <a:chOff x="0" y="0"/>
              <a:chExt cx="4044099" cy="1081660"/>
            </a:xfrm>
          </p:grpSpPr>
          <p:sp>
            <p:nvSpPr>
              <p:cNvPr id="40"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1"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5" name="AutoShape 15"/>
            <p:cNvSpPr/>
            <p:nvPr/>
          </p:nvSpPr>
          <p:spPr>
            <a:xfrm rot="28120" flipV="1">
              <a:off x="6846566" y="3149333"/>
              <a:ext cx="4912530" cy="60977"/>
            </a:xfrm>
            <a:prstGeom prst="line">
              <a:avLst/>
            </a:prstGeom>
            <a:ln w="19050" cap="rnd">
              <a:solidFill>
                <a:srgbClr val="000000"/>
              </a:solidFill>
              <a:prstDash val="solid"/>
              <a:headEnd type="none" w="sm" len="sm"/>
              <a:tailEnd type="none" w="sm" len="sm"/>
            </a:ln>
          </p:spPr>
        </p:sp>
        <p:grpSp>
          <p:nvGrpSpPr>
            <p:cNvPr id="36" name="Group 16"/>
            <p:cNvGrpSpPr/>
            <p:nvPr/>
          </p:nvGrpSpPr>
          <p:grpSpPr>
            <a:xfrm>
              <a:off x="6856214" y="3207831"/>
              <a:ext cx="4902957" cy="3400734"/>
              <a:chOff x="0" y="0"/>
              <a:chExt cx="1937475" cy="1574992"/>
            </a:xfrm>
          </p:grpSpPr>
          <p:sp>
            <p:nvSpPr>
              <p:cNvPr id="38" name="Freeform 17"/>
              <p:cNvSpPr/>
              <p:nvPr/>
            </p:nvSpPr>
            <p:spPr>
              <a:xfrm>
                <a:off x="0" y="0"/>
                <a:ext cx="1937475" cy="1574992"/>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9"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7" name="TextBox 19"/>
            <p:cNvSpPr txBox="1"/>
            <p:nvPr/>
          </p:nvSpPr>
          <p:spPr>
            <a:xfrm>
              <a:off x="7008574" y="3249760"/>
              <a:ext cx="4646976" cy="3358805"/>
            </a:xfrm>
            <a:prstGeom prst="rect">
              <a:avLst/>
            </a:prstGeom>
          </p:spPr>
          <p:txBody>
            <a:bodyPr wrap="square" lIns="0" tIns="0" rIns="0" bIns="0" rtlCol="0" anchor="t">
              <a:spAutoFit/>
            </a:bodyPr>
            <a:lstStyle/>
            <a:p>
              <a:pPr algn="just">
                <a:lnSpc>
                  <a:spcPct val="120000"/>
                </a:lnSpc>
              </a:pPr>
              <a:r>
                <a:rPr lang="vi-VN" sz="2300" b="1" spc="34">
                  <a:solidFill>
                    <a:srgbClr val="000000"/>
                  </a:solidFill>
                  <a:latin typeface="Arial" pitchFamily="34" charset="0"/>
                </a:rPr>
                <a:t>Việc bổ sung dinh dưỡng đầy đủ là rất cần thiết. Tuy nhiên với các chất đuọc nạp vào thì cơ thể chỉ hấp thu một phần. Nếu các chất dinh dưỡng dư thừa mà không chịu đào thải ra bên ngoài thì sẽ có hại cho sức khoẻ. Vì thể, việc kết hợp rèn luyện thể thao và lao động là nhằm mục đích dào thải lượng chất dinh dưỡng dư thừa ra ngoài. Từ đó phòng tránh được bệnh tật</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4" name="Picture 24"/>
          <p:cNvPicPr>
            <a:picLocks noChangeAspect="1"/>
          </p:cNvPicPr>
          <p:nvPr/>
        </p:nvPicPr>
        <p:blipFill>
          <a:blip r:embed="rId11"/>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2"/>
          <a:srcRect r="629" b="629"/>
          <a:stretch>
            <a:fillRect/>
          </a:stretch>
        </p:blipFill>
        <p:spPr>
          <a:xfrm>
            <a:off x="10833605" y="182404"/>
            <a:ext cx="1274297" cy="2073169"/>
          </a:xfrm>
          <a:prstGeom prst="rect">
            <a:avLst/>
          </a:prstGeom>
        </p:spPr>
      </p:pic>
      <p:grpSp>
        <p:nvGrpSpPr>
          <p:cNvPr id="26" name="Group 26"/>
          <p:cNvGrpSpPr/>
          <p:nvPr/>
        </p:nvGrpSpPr>
        <p:grpSpPr>
          <a:xfrm>
            <a:off x="2987664" y="306555"/>
            <a:ext cx="7133016" cy="1292225"/>
            <a:chOff x="0" y="-67224"/>
            <a:chExt cx="14269748" cy="2584450"/>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grpSp>
          <p:nvGrpSpPr>
            <p:cNvPr id="29" name="Group 29"/>
            <p:cNvGrpSpPr>
              <a:grpSpLocks noChangeAspect="1"/>
            </p:cNvGrpSpPr>
            <p:nvPr/>
          </p:nvGrpSpPr>
          <p:grpSpPr>
            <a:xfrm>
              <a:off x="896706" y="327276"/>
              <a:ext cx="970578" cy="1949900"/>
              <a:chOff x="0" y="0"/>
              <a:chExt cx="970578" cy="1949900"/>
            </a:xfrm>
          </p:grpSpPr>
          <p:sp>
            <p:nvSpPr>
              <p:cNvPr id="30" name="Freeform 30"/>
              <p:cNvSpPr/>
              <p:nvPr/>
            </p:nvSpPr>
            <p:spPr>
              <a:xfrm>
                <a:off x="0" y="0"/>
                <a:ext cx="970534" cy="1949958"/>
              </a:xfrm>
              <a:custGeom>
                <a:avLst/>
                <a:gdLst/>
                <a:ahLst/>
                <a:cxnLst/>
                <a:rect l="l" t="t" r="r" b="b"/>
                <a:pathLst>
                  <a:path w="970534" h="1949958">
                    <a:moveTo>
                      <a:pt x="239014" y="1568069"/>
                    </a:moveTo>
                    <a:cubicBezTo>
                      <a:pt x="291465" y="1568069"/>
                      <a:pt x="336169" y="1586484"/>
                      <a:pt x="373126" y="1623441"/>
                    </a:cubicBezTo>
                    <a:cubicBezTo>
                      <a:pt x="410083" y="1660398"/>
                      <a:pt x="428498" y="1705102"/>
                      <a:pt x="428498" y="1757553"/>
                    </a:cubicBezTo>
                    <a:cubicBezTo>
                      <a:pt x="428498" y="1811909"/>
                      <a:pt x="410083" y="1857629"/>
                      <a:pt x="373126" y="1894586"/>
                    </a:cubicBezTo>
                    <a:cubicBezTo>
                      <a:pt x="336169" y="1931543"/>
                      <a:pt x="291465" y="1949958"/>
                      <a:pt x="239014" y="1949958"/>
                    </a:cubicBezTo>
                    <a:cubicBezTo>
                      <a:pt x="186563" y="1949958"/>
                      <a:pt x="141859" y="1931543"/>
                      <a:pt x="104902" y="1894586"/>
                    </a:cubicBezTo>
                    <a:cubicBezTo>
                      <a:pt x="67945" y="1857629"/>
                      <a:pt x="49530" y="1812036"/>
                      <a:pt x="49530" y="1757553"/>
                    </a:cubicBezTo>
                    <a:cubicBezTo>
                      <a:pt x="49530" y="1705102"/>
                      <a:pt x="67945" y="1660398"/>
                      <a:pt x="104902" y="1623441"/>
                    </a:cubicBezTo>
                    <a:cubicBezTo>
                      <a:pt x="141859" y="1586484"/>
                      <a:pt x="186563" y="1568069"/>
                      <a:pt x="239014" y="1568069"/>
                    </a:cubicBezTo>
                    <a:close/>
                    <a:moveTo>
                      <a:pt x="340995" y="0"/>
                    </a:moveTo>
                    <a:cubicBezTo>
                      <a:pt x="556641" y="0"/>
                      <a:pt x="715518" y="42291"/>
                      <a:pt x="817499" y="126746"/>
                    </a:cubicBezTo>
                    <a:cubicBezTo>
                      <a:pt x="919480" y="211201"/>
                      <a:pt x="970534" y="353695"/>
                      <a:pt x="970534" y="553847"/>
                    </a:cubicBezTo>
                    <a:cubicBezTo>
                      <a:pt x="970534" y="625729"/>
                      <a:pt x="962787" y="688848"/>
                      <a:pt x="947039" y="743331"/>
                    </a:cubicBezTo>
                    <a:cubicBezTo>
                      <a:pt x="931291" y="797814"/>
                      <a:pt x="908050" y="846201"/>
                      <a:pt x="876808" y="889000"/>
                    </a:cubicBezTo>
                    <a:cubicBezTo>
                      <a:pt x="845566" y="931799"/>
                      <a:pt x="806577" y="970153"/>
                      <a:pt x="759714" y="1004189"/>
                    </a:cubicBezTo>
                    <a:cubicBezTo>
                      <a:pt x="712851" y="1038225"/>
                      <a:pt x="659130" y="1071753"/>
                      <a:pt x="598678" y="1104773"/>
                    </a:cubicBezTo>
                    <a:cubicBezTo>
                      <a:pt x="524510" y="1145540"/>
                      <a:pt x="469773" y="1186434"/>
                      <a:pt x="434721" y="1227201"/>
                    </a:cubicBezTo>
                    <a:cubicBezTo>
                      <a:pt x="399669" y="1267968"/>
                      <a:pt x="377063" y="1317498"/>
                      <a:pt x="367284" y="1375791"/>
                    </a:cubicBezTo>
                    <a:lnTo>
                      <a:pt x="110744" y="1375791"/>
                    </a:lnTo>
                    <a:cubicBezTo>
                      <a:pt x="85471" y="1263142"/>
                      <a:pt x="111760" y="1163066"/>
                      <a:pt x="189484" y="1075563"/>
                    </a:cubicBezTo>
                    <a:cubicBezTo>
                      <a:pt x="228346" y="1032764"/>
                      <a:pt x="264795" y="997331"/>
                      <a:pt x="298831" y="969137"/>
                    </a:cubicBezTo>
                    <a:cubicBezTo>
                      <a:pt x="332867" y="940943"/>
                      <a:pt x="374142" y="911352"/>
                      <a:pt x="422656" y="880237"/>
                    </a:cubicBezTo>
                    <a:cubicBezTo>
                      <a:pt x="451739" y="860806"/>
                      <a:pt x="477012" y="844296"/>
                      <a:pt x="498475" y="830707"/>
                    </a:cubicBezTo>
                    <a:cubicBezTo>
                      <a:pt x="519938" y="817118"/>
                      <a:pt x="538353" y="804037"/>
                      <a:pt x="553847" y="791337"/>
                    </a:cubicBezTo>
                    <a:cubicBezTo>
                      <a:pt x="569341" y="778637"/>
                      <a:pt x="582930" y="765048"/>
                      <a:pt x="594614" y="750570"/>
                    </a:cubicBezTo>
                    <a:cubicBezTo>
                      <a:pt x="606298" y="736092"/>
                      <a:pt x="617982" y="718058"/>
                      <a:pt x="629539" y="696595"/>
                    </a:cubicBezTo>
                    <a:cubicBezTo>
                      <a:pt x="652907" y="655828"/>
                      <a:pt x="664464" y="608203"/>
                      <a:pt x="664464" y="553720"/>
                    </a:cubicBezTo>
                    <a:cubicBezTo>
                      <a:pt x="664464" y="450723"/>
                      <a:pt x="640207" y="379857"/>
                      <a:pt x="591566" y="340995"/>
                    </a:cubicBezTo>
                    <a:cubicBezTo>
                      <a:pt x="542925" y="302133"/>
                      <a:pt x="460375" y="282702"/>
                      <a:pt x="343789" y="282702"/>
                    </a:cubicBezTo>
                    <a:cubicBezTo>
                      <a:pt x="200152" y="282702"/>
                      <a:pt x="85471" y="305054"/>
                      <a:pt x="0" y="349758"/>
                    </a:cubicBezTo>
                    <a:lnTo>
                      <a:pt x="0" y="52451"/>
                    </a:lnTo>
                    <a:cubicBezTo>
                      <a:pt x="101092" y="17526"/>
                      <a:pt x="214757" y="0"/>
                      <a:pt x="340995" y="0"/>
                    </a:cubicBezTo>
                    <a:close/>
                  </a:path>
                </a:pathLst>
              </a:custGeom>
              <a:solidFill>
                <a:srgbClr val="FFFFFF"/>
              </a:solidFill>
            </p:spPr>
          </p:sp>
        </p:grpSp>
        <p:sp>
          <p:nvSpPr>
            <p:cNvPr id="31" name="TextBox 31"/>
            <p:cNvSpPr txBox="1"/>
            <p:nvPr/>
          </p:nvSpPr>
          <p:spPr>
            <a:xfrm>
              <a:off x="2745825" y="-67224"/>
              <a:ext cx="11523923" cy="2470292"/>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Thế nào là thực phẩm sạch và an toàn? Làm thế nào để thực hiện vệ sinh an toàn thực phẩm?</a:t>
              </a:r>
            </a:p>
          </p:txBody>
        </p:sp>
      </p:grpSp>
      <p:grpSp>
        <p:nvGrpSpPr>
          <p:cNvPr id="33" name="Group 32"/>
          <p:cNvGrpSpPr/>
          <p:nvPr/>
        </p:nvGrpSpPr>
        <p:grpSpPr>
          <a:xfrm>
            <a:off x="2875011" y="2154435"/>
            <a:ext cx="7791402" cy="3941565"/>
            <a:chOff x="6846566" y="2667000"/>
            <a:chExt cx="4912605" cy="3941565"/>
          </a:xfrm>
        </p:grpSpPr>
        <p:grpSp>
          <p:nvGrpSpPr>
            <p:cNvPr id="34" name="Group 12"/>
            <p:cNvGrpSpPr/>
            <p:nvPr/>
          </p:nvGrpSpPr>
          <p:grpSpPr>
            <a:xfrm>
              <a:off x="6856214" y="2667000"/>
              <a:ext cx="2021523" cy="540830"/>
              <a:chOff x="0" y="0"/>
              <a:chExt cx="4044099" cy="1081660"/>
            </a:xfrm>
          </p:grpSpPr>
          <p:sp>
            <p:nvSpPr>
              <p:cNvPr id="40" name="Freeform 13"/>
              <p:cNvSpPr/>
              <p:nvPr/>
            </p:nvSpPr>
            <p:spPr>
              <a:xfrm>
                <a:off x="0" y="0"/>
                <a:ext cx="4044188" cy="1081659"/>
              </a:xfrm>
              <a:custGeom>
                <a:avLst/>
                <a:gdLst/>
                <a:ahLst/>
                <a:cxnLst/>
                <a:rect l="l" t="t" r="r" b="b"/>
                <a:pathLst>
                  <a:path w="4044188" h="1081659">
                    <a:moveTo>
                      <a:pt x="180340" y="0"/>
                    </a:moveTo>
                    <a:lnTo>
                      <a:pt x="3863848" y="0"/>
                    </a:lnTo>
                    <a:cubicBezTo>
                      <a:pt x="3963416" y="0"/>
                      <a:pt x="4044188" y="80772"/>
                      <a:pt x="4044188" y="180340"/>
                    </a:cubicBezTo>
                    <a:lnTo>
                      <a:pt x="4044188" y="1081659"/>
                    </a:lnTo>
                    <a:lnTo>
                      <a:pt x="0" y="1081659"/>
                    </a:lnTo>
                    <a:lnTo>
                      <a:pt x="0" y="180340"/>
                    </a:lnTo>
                    <a:cubicBezTo>
                      <a:pt x="0" y="80772"/>
                      <a:pt x="80772" y="0"/>
                      <a:pt x="180340" y="0"/>
                    </a:cubicBezTo>
                    <a:close/>
                  </a:path>
                </a:pathLst>
              </a:custGeom>
              <a:solidFill>
                <a:srgbClr val="FEB500"/>
              </a:solidFill>
            </p:spPr>
          </p:sp>
          <p:sp>
            <p:nvSpPr>
              <p:cNvPr id="41" name="TextBox 14"/>
              <p:cNvSpPr txBox="1"/>
              <p:nvPr/>
            </p:nvSpPr>
            <p:spPr>
              <a:xfrm>
                <a:off x="0" y="0"/>
                <a:ext cx="4044099" cy="1081660"/>
              </a:xfrm>
              <a:prstGeom prst="rect">
                <a:avLst/>
              </a:prstGeom>
            </p:spPr>
            <p:txBody>
              <a:bodyPr lIns="50800" tIns="50800" rIns="50800" bIns="50800" rtlCol="0" anchor="ctr"/>
              <a:lstStyle/>
              <a:p>
                <a:pPr algn="ctr">
                  <a:lnSpc>
                    <a:spcPts val="2799"/>
                  </a:lnSpc>
                </a:pPr>
                <a:r>
                  <a:rPr lang="en-US" sz="2300" b="1" spc="34">
                    <a:solidFill>
                      <a:srgbClr val="FFFFFF"/>
                    </a:solidFill>
                    <a:latin typeface="Arial" pitchFamily="34" charset="0"/>
                  </a:rPr>
                  <a:t>Trả lời</a:t>
                </a:r>
              </a:p>
            </p:txBody>
          </p:sp>
        </p:grpSp>
        <p:sp>
          <p:nvSpPr>
            <p:cNvPr id="35" name="AutoShape 15"/>
            <p:cNvSpPr/>
            <p:nvPr/>
          </p:nvSpPr>
          <p:spPr>
            <a:xfrm rot="28120" flipV="1">
              <a:off x="6846566" y="3149333"/>
              <a:ext cx="4912530" cy="60977"/>
            </a:xfrm>
            <a:prstGeom prst="line">
              <a:avLst/>
            </a:prstGeom>
            <a:ln w="19050" cap="rnd">
              <a:solidFill>
                <a:srgbClr val="000000"/>
              </a:solidFill>
              <a:prstDash val="solid"/>
              <a:headEnd type="none" w="sm" len="sm"/>
              <a:tailEnd type="none" w="sm" len="sm"/>
            </a:ln>
          </p:spPr>
        </p:sp>
        <p:grpSp>
          <p:nvGrpSpPr>
            <p:cNvPr id="36" name="Group 16"/>
            <p:cNvGrpSpPr/>
            <p:nvPr/>
          </p:nvGrpSpPr>
          <p:grpSpPr>
            <a:xfrm>
              <a:off x="6856214" y="3207831"/>
              <a:ext cx="4902957" cy="3400734"/>
              <a:chOff x="0" y="0"/>
              <a:chExt cx="1937475" cy="1574992"/>
            </a:xfrm>
          </p:grpSpPr>
          <p:sp>
            <p:nvSpPr>
              <p:cNvPr id="38" name="Freeform 17"/>
              <p:cNvSpPr/>
              <p:nvPr/>
            </p:nvSpPr>
            <p:spPr>
              <a:xfrm>
                <a:off x="0" y="0"/>
                <a:ext cx="1937475" cy="1574992"/>
              </a:xfrm>
              <a:custGeom>
                <a:avLst/>
                <a:gdLst/>
                <a:ahLst/>
                <a:cxnLst/>
                <a:rect l="l" t="t" r="r" b="b"/>
                <a:pathLst>
                  <a:path w="1896533" h="1267025">
                    <a:moveTo>
                      <a:pt x="0" y="0"/>
                    </a:moveTo>
                    <a:lnTo>
                      <a:pt x="1896533" y="0"/>
                    </a:lnTo>
                    <a:lnTo>
                      <a:pt x="1896533" y="1267025"/>
                    </a:lnTo>
                    <a:lnTo>
                      <a:pt x="0" y="1267025"/>
                    </a:lnTo>
                    <a:close/>
                  </a:path>
                </a:pathLst>
              </a:custGeom>
              <a:solidFill>
                <a:srgbClr val="FFEBB9"/>
              </a:solidFill>
            </p:spPr>
          </p:sp>
          <p:sp>
            <p:nvSpPr>
              <p:cNvPr id="39" name="TextBox 18"/>
              <p:cNvSpPr txBox="1"/>
              <p:nvPr/>
            </p:nvSpPr>
            <p:spPr>
              <a:xfrm>
                <a:off x="0" y="9525"/>
                <a:ext cx="812800" cy="803275"/>
              </a:xfrm>
              <a:prstGeom prst="rect">
                <a:avLst/>
              </a:prstGeom>
            </p:spPr>
            <p:txBody>
              <a:bodyPr lIns="50800" tIns="50800" rIns="50800" bIns="50800" rtlCol="0" anchor="ctr"/>
              <a:lstStyle/>
              <a:p>
                <a:pPr algn="ctr">
                  <a:lnSpc>
                    <a:spcPts val="1919"/>
                  </a:lnSpc>
                </a:pPr>
                <a:endParaRPr>
                  <a:latin typeface="Arial" pitchFamily="34" charset="0"/>
                </a:endParaRPr>
              </a:p>
            </p:txBody>
          </p:sp>
        </p:grpSp>
        <p:sp>
          <p:nvSpPr>
            <p:cNvPr id="37" name="TextBox 19"/>
            <p:cNvSpPr txBox="1"/>
            <p:nvPr/>
          </p:nvSpPr>
          <p:spPr>
            <a:xfrm>
              <a:off x="7008574" y="3249760"/>
              <a:ext cx="4646976" cy="3358805"/>
            </a:xfrm>
            <a:prstGeom prst="rect">
              <a:avLst/>
            </a:prstGeom>
          </p:spPr>
          <p:txBody>
            <a:bodyPr wrap="square" lIns="0" tIns="0" rIns="0" bIns="0" rtlCol="0" anchor="t">
              <a:spAutoFit/>
            </a:bodyPr>
            <a:lstStyle/>
            <a:p>
              <a:pPr algn="just">
                <a:lnSpc>
                  <a:spcPct val="120000"/>
                </a:lnSpc>
              </a:pPr>
              <a:r>
                <a:rPr lang="vi-VN" sz="2300" b="1" spc="34">
                  <a:solidFill>
                    <a:srgbClr val="000000"/>
                  </a:solidFill>
                  <a:latin typeface="Arial" pitchFamily="34" charset="0"/>
                </a:rPr>
                <a:t>(1) Thực phẩm sạch và an toàn là những thực phẩm tươi, sống, không chất bảo quản . Là những thực phẩm có lợi cho sức khoẻ</a:t>
              </a:r>
            </a:p>
            <a:p>
              <a:pPr algn="just">
                <a:lnSpc>
                  <a:spcPct val="120000"/>
                </a:lnSpc>
              </a:pPr>
              <a:r>
                <a:rPr lang="vi-VN" sz="2300" b="1" spc="34">
                  <a:solidFill>
                    <a:srgbClr val="000000"/>
                  </a:solidFill>
                  <a:latin typeface="Arial" pitchFamily="34" charset="0"/>
                </a:rPr>
                <a:t>(2) Để thực hiện vệ sinh an toàn thực phâm ta cần :</a:t>
              </a:r>
            </a:p>
            <a:p>
              <a:pPr algn="just">
                <a:lnSpc>
                  <a:spcPct val="120000"/>
                </a:lnSpc>
              </a:pPr>
              <a:r>
                <a:rPr lang="vi-VN" sz="2300" b="1" spc="34">
                  <a:solidFill>
                    <a:srgbClr val="000000"/>
                  </a:solidFill>
                  <a:latin typeface="Arial" pitchFamily="34" charset="0"/>
                </a:rPr>
                <a:t>- Rửa sạch, ngâm nuóc muối rau củ quả trước khi </a:t>
              </a:r>
              <a:r>
                <a:rPr lang="en-US" sz="2300" b="1" spc="34">
                  <a:solidFill>
                    <a:srgbClr val="000000"/>
                  </a:solidFill>
                  <a:latin typeface="Arial" pitchFamily="34" charset="0"/>
                </a:rPr>
                <a:t>sử dụng.</a:t>
              </a:r>
              <a:endParaRPr lang="vi-VN" sz="2300" b="1" spc="34">
                <a:solidFill>
                  <a:srgbClr val="000000"/>
                </a:solidFill>
                <a:latin typeface="Arial" pitchFamily="34" charset="0"/>
              </a:endParaRPr>
            </a:p>
            <a:p>
              <a:pPr algn="just">
                <a:lnSpc>
                  <a:spcPct val="120000"/>
                </a:lnSpc>
              </a:pPr>
              <a:r>
                <a:rPr lang="vi-VN" sz="2300" b="1" spc="34">
                  <a:solidFill>
                    <a:srgbClr val="000000"/>
                  </a:solidFill>
                  <a:latin typeface="Arial" pitchFamily="34" charset="0"/>
                </a:rPr>
                <a:t>- Thực hiện ăn chín uống sôi.</a:t>
              </a:r>
            </a:p>
            <a:p>
              <a:pPr algn="just">
                <a:lnSpc>
                  <a:spcPct val="120000"/>
                </a:lnSpc>
              </a:pPr>
              <a:r>
                <a:rPr lang="vi-VN" sz="2300" b="1" spc="34">
                  <a:solidFill>
                    <a:srgbClr val="000000"/>
                  </a:solidFill>
                  <a:latin typeface="Arial" pitchFamily="34" charset="0"/>
                </a:rPr>
                <a:t>- Rửa tay sạch trước khi ăn và sau khi đi vệ sinh.</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l="315" r="315"/>
          <a:stretch>
            <a:fillRect/>
          </a:stretch>
        </p:blipFill>
        <p:spPr>
          <a:xfrm>
            <a:off x="1129735" y="3065171"/>
            <a:ext cx="5031124" cy="3380463"/>
          </a:xfrm>
          <a:prstGeom prst="rect">
            <a:avLst/>
          </a:prstGeom>
        </p:spPr>
      </p:pic>
      <p:pic>
        <p:nvPicPr>
          <p:cNvPr id="13" name="Picture 13"/>
          <p:cNvPicPr>
            <a:picLocks noChangeAspect="1"/>
          </p:cNvPicPr>
          <p:nvPr/>
        </p:nvPicPr>
        <p:blipFill>
          <a:blip r:embed="rId6"/>
          <a:srcRect t="1645" b="1645"/>
          <a:stretch>
            <a:fillRect/>
          </a:stretch>
        </p:blipFill>
        <p:spPr>
          <a:xfrm>
            <a:off x="6416063" y="3065171"/>
            <a:ext cx="4630061" cy="3359150"/>
          </a:xfrm>
          <a:prstGeom prst="rect">
            <a:avLst/>
          </a:prstGeom>
        </p:spPr>
      </p:pic>
      <p:pic>
        <p:nvPicPr>
          <p:cNvPr id="14" name="Picture 14"/>
          <p:cNvPicPr>
            <a:picLocks noChangeAspect="1"/>
          </p:cNvPicPr>
          <p:nvPr/>
        </p:nvPicPr>
        <p:blipFill>
          <a:blip r:embed="rId7"/>
          <a:srcRect r="485" b="485"/>
          <a:stretch>
            <a:fillRect/>
          </a:stretch>
        </p:blipFill>
        <p:spPr>
          <a:xfrm rot="6542420">
            <a:off x="179499" y="-226392"/>
            <a:ext cx="1289108" cy="2347037"/>
          </a:xfrm>
          <a:prstGeom prst="rect">
            <a:avLst/>
          </a:prstGeom>
        </p:spPr>
      </p:pic>
      <p:pic>
        <p:nvPicPr>
          <p:cNvPr id="15" name="Picture 15"/>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6" name="Group 16"/>
          <p:cNvGrpSpPr>
            <a:grpSpLocks noChangeAspect="1"/>
          </p:cNvGrpSpPr>
          <p:nvPr/>
        </p:nvGrpSpPr>
        <p:grpSpPr>
          <a:xfrm rot="-1753129">
            <a:off x="-612933" y="-1422504"/>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8" name="Group 18"/>
          <p:cNvGrpSpPr>
            <a:grpSpLocks noChangeAspect="1"/>
          </p:cNvGrpSpPr>
          <p:nvPr/>
        </p:nvGrpSpPr>
        <p:grpSpPr>
          <a:xfrm rot="-1970258">
            <a:off x="-704141" y="-1721216"/>
            <a:ext cx="4501945" cy="2460514"/>
            <a:chOff x="0" y="0"/>
            <a:chExt cx="9006236" cy="4921028"/>
          </a:xfrm>
        </p:grpSpPr>
        <p:sp>
          <p:nvSpPr>
            <p:cNvPr id="19" name="Freeform 19"/>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20" name="Group 20"/>
          <p:cNvGrpSpPr>
            <a:grpSpLocks noChangeAspect="1"/>
          </p:cNvGrpSpPr>
          <p:nvPr/>
        </p:nvGrpSpPr>
        <p:grpSpPr>
          <a:xfrm rot="-2668323">
            <a:off x="9861113" y="4782781"/>
            <a:ext cx="5005167" cy="3016847"/>
            <a:chOff x="0" y="0"/>
            <a:chExt cx="10012942" cy="6033694"/>
          </a:xfrm>
        </p:grpSpPr>
        <p:sp>
          <p:nvSpPr>
            <p:cNvPr id="21" name="Freeform 21"/>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2" name="Picture 22"/>
          <p:cNvPicPr>
            <a:picLocks noChangeAspect="1"/>
          </p:cNvPicPr>
          <p:nvPr/>
        </p:nvPicPr>
        <p:blipFill>
          <a:blip r:embed="rId8"/>
          <a:srcRect r="362" b="362"/>
          <a:stretch>
            <a:fillRect/>
          </a:stretch>
        </p:blipFill>
        <p:spPr>
          <a:xfrm>
            <a:off x="11484561" y="-341162"/>
            <a:ext cx="1461151" cy="2908897"/>
          </a:xfrm>
          <a:prstGeom prst="rect">
            <a:avLst/>
          </a:prstGeom>
        </p:spPr>
      </p:pic>
      <p:pic>
        <p:nvPicPr>
          <p:cNvPr id="23" name="Picture 23"/>
          <p:cNvPicPr>
            <a:picLocks noChangeAspect="1"/>
          </p:cNvPicPr>
          <p:nvPr/>
        </p:nvPicPr>
        <p:blipFill>
          <a:blip r:embed="rId9"/>
          <a:srcRect r="792" b="792"/>
          <a:stretch>
            <a:fillRect/>
          </a:stretch>
        </p:blipFill>
        <p:spPr>
          <a:xfrm>
            <a:off x="10176212" y="-744343"/>
            <a:ext cx="2433604" cy="1411134"/>
          </a:xfrm>
          <a:prstGeom prst="rect">
            <a:avLst/>
          </a:prstGeom>
        </p:spPr>
      </p:pic>
      <p:pic>
        <p:nvPicPr>
          <p:cNvPr id="24" name="Picture 24"/>
          <p:cNvPicPr>
            <a:picLocks noChangeAspect="1"/>
          </p:cNvPicPr>
          <p:nvPr/>
        </p:nvPicPr>
        <p:blipFill>
          <a:blip r:embed="rId10"/>
          <a:srcRect r="248" b="248"/>
          <a:stretch>
            <a:fillRect/>
          </a:stretch>
        </p:blipFill>
        <p:spPr>
          <a:xfrm>
            <a:off x="10628024" y="-1029930"/>
            <a:ext cx="2284098" cy="2388012"/>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sp>
        <p:nvSpPr>
          <p:cNvPr id="28" name="TextBox 28"/>
          <p:cNvSpPr txBox="1"/>
          <p:nvPr/>
        </p:nvSpPr>
        <p:spPr>
          <a:xfrm>
            <a:off x="2179401" y="1407762"/>
            <a:ext cx="8448623" cy="1274195"/>
          </a:xfrm>
          <a:prstGeom prst="rect">
            <a:avLst/>
          </a:prstGeom>
        </p:spPr>
        <p:txBody>
          <a:bodyPr wrap="square" lIns="0" tIns="0" rIns="0" bIns="0" rtlCol="0" anchor="t">
            <a:spAutoFit/>
          </a:bodyPr>
          <a:lstStyle/>
          <a:p>
            <a:pPr algn="just">
              <a:lnSpc>
                <a:spcPct val="120000"/>
              </a:lnSpc>
            </a:pPr>
            <a:r>
              <a:rPr lang="en-US" sz="2300" b="1" spc="34">
                <a:solidFill>
                  <a:srgbClr val="000000"/>
                </a:solidFill>
                <a:latin typeface="Arial" pitchFamily="34" charset="0"/>
              </a:rPr>
              <a:t>Một chế độ dinh dưỡng không lành mạnh có thể gây ra các vấn đề về sức khỏe, ví dụ như suy dinh dưỡng, thừa cân béo phì, tiểu đường, tim mạch hoặc cao huyết áp,...</a:t>
            </a:r>
          </a:p>
        </p:txBody>
      </p:sp>
      <p:sp>
        <p:nvSpPr>
          <p:cNvPr id="31" name="TextBox 27"/>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2" name="TextBox 28"/>
          <p:cNvSpPr txBox="1"/>
          <p:nvPr/>
        </p:nvSpPr>
        <p:spPr>
          <a:xfrm>
            <a:off x="2168325" y="140361"/>
            <a:ext cx="10442301" cy="810415"/>
          </a:xfrm>
          <a:prstGeom prst="rect">
            <a:avLst/>
          </a:prstGeom>
        </p:spPr>
        <p:txBody>
          <a:bodyPr lIns="0" tIns="0" rIns="0" bIns="0" rtlCol="0" anchor="t">
            <a:spAutoFit/>
          </a:bodyPr>
          <a:lstStyle/>
          <a:p>
            <a:pPr>
              <a:lnSpc>
                <a:spcPct val="120000"/>
              </a:lnSpc>
            </a:pPr>
            <a:r>
              <a:rPr lang="en-US" sz="2300" b="1" spc="7">
                <a:solidFill>
                  <a:srgbClr val="051736"/>
                </a:solidFill>
                <a:latin typeface="Arial" pitchFamily="34" charset="0"/>
              </a:rPr>
              <a:t>PHÒNG, TRÁNH MỘT SỐ BỆNH DO DINH DƯỠNG</a:t>
            </a:r>
          </a:p>
          <a:p>
            <a:pPr>
              <a:lnSpc>
                <a:spcPct val="120000"/>
              </a:lnSpc>
            </a:pPr>
            <a:r>
              <a:rPr lang="en-US" sz="2300" b="1" spc="7">
                <a:solidFill>
                  <a:srgbClr val="051736"/>
                </a:solidFill>
                <a:latin typeface="Arial" pitchFamily="34" charset="0"/>
              </a:rPr>
              <a:t>VÀ VỆ SINH ĂN UỐNG KHÔNG HỢP LÍ</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t="2789" b="2789"/>
          <a:stretch>
            <a:fillRect/>
          </a:stretch>
        </p:blipFill>
        <p:spPr>
          <a:xfrm>
            <a:off x="1846713" y="2664158"/>
            <a:ext cx="8781311" cy="4053492"/>
          </a:xfrm>
          <a:prstGeom prst="rect">
            <a:avLst/>
          </a:prstGeom>
        </p:spPr>
      </p:pic>
      <p:pic>
        <p:nvPicPr>
          <p:cNvPr id="13" name="Picture 13"/>
          <p:cNvPicPr>
            <a:picLocks noChangeAspect="1"/>
          </p:cNvPicPr>
          <p:nvPr/>
        </p:nvPicPr>
        <p:blipFill>
          <a:blip r:embed="rId6"/>
          <a:srcRect r="485" b="485"/>
          <a:stretch>
            <a:fillRect/>
          </a:stretch>
        </p:blipFill>
        <p:spPr>
          <a:xfrm rot="6542420">
            <a:off x="179499" y="-226392"/>
            <a:ext cx="1289108" cy="2347037"/>
          </a:xfrm>
          <a:prstGeom prst="rect">
            <a:avLst/>
          </a:prstGeom>
        </p:spPr>
      </p:pic>
      <p:pic>
        <p:nvPicPr>
          <p:cNvPr id="14" name="Picture 14"/>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5" name="Group 15"/>
          <p:cNvGrpSpPr>
            <a:grpSpLocks noChangeAspect="1"/>
          </p:cNvGrpSpPr>
          <p:nvPr/>
        </p:nvGrpSpPr>
        <p:grpSpPr>
          <a:xfrm rot="-1753129">
            <a:off x="-612933" y="-1422504"/>
            <a:ext cx="4501945" cy="2460514"/>
            <a:chOff x="0" y="0"/>
            <a:chExt cx="9006236" cy="4921028"/>
          </a:xfrm>
        </p:grpSpPr>
        <p:sp>
          <p:nvSpPr>
            <p:cNvPr id="16" name="Freeform 16"/>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7" name="Group 17"/>
          <p:cNvGrpSpPr>
            <a:grpSpLocks noChangeAspect="1"/>
          </p:cNvGrpSpPr>
          <p:nvPr/>
        </p:nvGrpSpPr>
        <p:grpSpPr>
          <a:xfrm rot="-1970258">
            <a:off x="-704141" y="-1721216"/>
            <a:ext cx="4501945" cy="2460514"/>
            <a:chOff x="0" y="0"/>
            <a:chExt cx="9006236" cy="4921028"/>
          </a:xfrm>
        </p:grpSpPr>
        <p:sp>
          <p:nvSpPr>
            <p:cNvPr id="18" name="Freeform 18"/>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9" name="Group 19"/>
          <p:cNvGrpSpPr>
            <a:grpSpLocks noChangeAspect="1"/>
          </p:cNvGrpSpPr>
          <p:nvPr/>
        </p:nvGrpSpPr>
        <p:grpSpPr>
          <a:xfrm rot="-2668323">
            <a:off x="9861113" y="4782781"/>
            <a:ext cx="5005167" cy="3016847"/>
            <a:chOff x="0" y="0"/>
            <a:chExt cx="10012942" cy="6033694"/>
          </a:xfrm>
        </p:grpSpPr>
        <p:sp>
          <p:nvSpPr>
            <p:cNvPr id="20" name="Freeform 20"/>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1" name="Picture 21"/>
          <p:cNvPicPr>
            <a:picLocks noChangeAspect="1"/>
          </p:cNvPicPr>
          <p:nvPr/>
        </p:nvPicPr>
        <p:blipFill>
          <a:blip r:embed="rId7"/>
          <a:srcRect r="362" b="362"/>
          <a:stretch>
            <a:fillRect/>
          </a:stretch>
        </p:blipFill>
        <p:spPr>
          <a:xfrm>
            <a:off x="11484561" y="-341162"/>
            <a:ext cx="1461151" cy="2908897"/>
          </a:xfrm>
          <a:prstGeom prst="rect">
            <a:avLst/>
          </a:prstGeom>
        </p:spPr>
      </p:pic>
      <p:pic>
        <p:nvPicPr>
          <p:cNvPr id="22" name="Picture 22"/>
          <p:cNvPicPr>
            <a:picLocks noChangeAspect="1"/>
          </p:cNvPicPr>
          <p:nvPr/>
        </p:nvPicPr>
        <p:blipFill>
          <a:blip r:embed="rId8"/>
          <a:srcRect r="792" b="792"/>
          <a:stretch>
            <a:fillRect/>
          </a:stretch>
        </p:blipFill>
        <p:spPr>
          <a:xfrm>
            <a:off x="10176212" y="-744343"/>
            <a:ext cx="2433604" cy="1411134"/>
          </a:xfrm>
          <a:prstGeom prst="rect">
            <a:avLst/>
          </a:prstGeom>
        </p:spPr>
      </p:pic>
      <p:pic>
        <p:nvPicPr>
          <p:cNvPr id="23" name="Picture 23"/>
          <p:cNvPicPr>
            <a:picLocks noChangeAspect="1"/>
          </p:cNvPicPr>
          <p:nvPr/>
        </p:nvPicPr>
        <p:blipFill>
          <a:blip r:embed="rId9"/>
          <a:srcRect r="248" b="248"/>
          <a:stretch>
            <a:fillRect/>
          </a:stretch>
        </p:blipFill>
        <p:spPr>
          <a:xfrm>
            <a:off x="10628024" y="-1029930"/>
            <a:ext cx="2284098" cy="2388012"/>
          </a:xfrm>
          <a:prstGeom prst="rect">
            <a:avLst/>
          </a:prstGeom>
        </p:spPr>
      </p:pic>
      <p:pic>
        <p:nvPicPr>
          <p:cNvPr id="25" name="Picture 25"/>
          <p:cNvPicPr>
            <a:picLocks noChangeAspect="1"/>
          </p:cNvPicPr>
          <p:nvPr/>
        </p:nvPicPr>
        <p:blipFill>
          <a:blip r:embed="rId10"/>
          <a:srcRect r="361" b="361"/>
          <a:stretch>
            <a:fillRect/>
          </a:stretch>
        </p:blipFill>
        <p:spPr>
          <a:xfrm>
            <a:off x="10704161" y="-336566"/>
            <a:ext cx="1790084" cy="2361901"/>
          </a:xfrm>
          <a:prstGeom prst="rect">
            <a:avLst/>
          </a:prstGeom>
        </p:spPr>
      </p:pic>
      <p:sp>
        <p:nvSpPr>
          <p:cNvPr id="27" name="TextBox 27"/>
          <p:cNvSpPr txBox="1"/>
          <p:nvPr/>
        </p:nvSpPr>
        <p:spPr>
          <a:xfrm>
            <a:off x="1846713" y="1339535"/>
            <a:ext cx="8857447" cy="127419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Để phòng và  tránh một số căn bệnh do dinh dưỡng không hợp lí, chúng ta cần ăn đủ, cân đối các chất và đa dạng các loại thức ăn;</a:t>
            </a:r>
          </a:p>
        </p:txBody>
      </p:sp>
      <p:sp>
        <p:nvSpPr>
          <p:cNvPr id="30" name="TextBox 27"/>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1" name="TextBox 28"/>
          <p:cNvSpPr txBox="1"/>
          <p:nvPr/>
        </p:nvSpPr>
        <p:spPr>
          <a:xfrm>
            <a:off x="2168325" y="140361"/>
            <a:ext cx="10442301" cy="810415"/>
          </a:xfrm>
          <a:prstGeom prst="rect">
            <a:avLst/>
          </a:prstGeom>
        </p:spPr>
        <p:txBody>
          <a:bodyPr lIns="0" tIns="0" rIns="0" bIns="0" rtlCol="0" anchor="t">
            <a:spAutoFit/>
          </a:bodyPr>
          <a:lstStyle/>
          <a:p>
            <a:pPr>
              <a:lnSpc>
                <a:spcPct val="120000"/>
              </a:lnSpc>
            </a:pPr>
            <a:r>
              <a:rPr lang="en-US" sz="2300" b="1" spc="7">
                <a:solidFill>
                  <a:srgbClr val="051736"/>
                </a:solidFill>
                <a:latin typeface="Arial" pitchFamily="34" charset="0"/>
              </a:rPr>
              <a:t>PHÒNG, TRÁNH MỘT SỐ BỆNH DO DINH DƯỠNG</a:t>
            </a:r>
          </a:p>
          <a:p>
            <a:pPr>
              <a:lnSpc>
                <a:spcPct val="120000"/>
              </a:lnSpc>
            </a:pPr>
            <a:r>
              <a:rPr lang="en-US" sz="2300" b="1" spc="7">
                <a:solidFill>
                  <a:srgbClr val="051736"/>
                </a:solidFill>
                <a:latin typeface="Arial" pitchFamily="34" charset="0"/>
              </a:rPr>
              <a:t>VÀ VỆ SINH ĂN UỐNG KHÔNG HỢP LÍ</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9"/>
          <a:srcRect l="10771" r="10771"/>
          <a:stretch>
            <a:fillRect/>
          </a:stretch>
        </p:blipFill>
        <p:spPr>
          <a:xfrm>
            <a:off x="1129735" y="2228535"/>
            <a:ext cx="4964678" cy="4217099"/>
          </a:xfrm>
          <a:prstGeom prst="rect">
            <a:avLst/>
          </a:prstGeom>
        </p:spPr>
      </p:pic>
      <p:pic>
        <p:nvPicPr>
          <p:cNvPr id="24" name="Picture 24"/>
          <p:cNvPicPr>
            <a:picLocks noChangeAspect="1"/>
          </p:cNvPicPr>
          <p:nvPr/>
        </p:nvPicPr>
        <p:blipFill>
          <a:blip r:embed="rId10"/>
          <a:srcRect l="10771" r="10771"/>
          <a:stretch>
            <a:fillRect/>
          </a:stretch>
        </p:blipFill>
        <p:spPr>
          <a:xfrm>
            <a:off x="6428336" y="2228535"/>
            <a:ext cx="4964678" cy="4217099"/>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sp>
        <p:nvSpPr>
          <p:cNvPr id="28" name="TextBox 28"/>
          <p:cNvSpPr txBox="1"/>
          <p:nvPr/>
        </p:nvSpPr>
        <p:spPr>
          <a:xfrm>
            <a:off x="2143587" y="1498600"/>
            <a:ext cx="7572849" cy="403765"/>
          </a:xfrm>
          <a:prstGeom prst="rect">
            <a:avLst/>
          </a:prstGeom>
        </p:spPr>
        <p:txBody>
          <a:bodyPr lIns="0" tIns="0" rIns="0" bIns="0" rtlCol="0" anchor="t">
            <a:spAutoFit/>
          </a:bodyPr>
          <a:lstStyle/>
          <a:p>
            <a:pPr>
              <a:lnSpc>
                <a:spcPts val="3499"/>
              </a:lnSpc>
            </a:pPr>
            <a:r>
              <a:rPr lang="en-US" sz="2300" b="1" spc="34">
                <a:solidFill>
                  <a:srgbClr val="000000"/>
                </a:solidFill>
                <a:latin typeface="Arial" pitchFamily="34" charset="0"/>
              </a:rPr>
              <a:t>Tham gia các hoạt động thể dục thể thao hợp lí</a:t>
            </a:r>
          </a:p>
        </p:txBody>
      </p:sp>
      <p:sp>
        <p:nvSpPr>
          <p:cNvPr id="31" name="TextBox 27"/>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2" name="TextBox 28"/>
          <p:cNvSpPr txBox="1"/>
          <p:nvPr/>
        </p:nvSpPr>
        <p:spPr>
          <a:xfrm>
            <a:off x="2168325" y="140361"/>
            <a:ext cx="10442301" cy="810415"/>
          </a:xfrm>
          <a:prstGeom prst="rect">
            <a:avLst/>
          </a:prstGeom>
        </p:spPr>
        <p:txBody>
          <a:bodyPr lIns="0" tIns="0" rIns="0" bIns="0" rtlCol="0" anchor="t">
            <a:spAutoFit/>
          </a:bodyPr>
          <a:lstStyle/>
          <a:p>
            <a:pPr>
              <a:lnSpc>
                <a:spcPct val="120000"/>
              </a:lnSpc>
            </a:pPr>
            <a:r>
              <a:rPr lang="en-US" sz="2300" b="1" spc="7">
                <a:solidFill>
                  <a:srgbClr val="051736"/>
                </a:solidFill>
                <a:latin typeface="Arial" pitchFamily="34" charset="0"/>
              </a:rPr>
              <a:t>PHÒNG, TRÁNH MỘT SỐ BỆNH DO DINH DƯỠNG</a:t>
            </a:r>
          </a:p>
          <a:p>
            <a:pPr>
              <a:lnSpc>
                <a:spcPct val="120000"/>
              </a:lnSpc>
            </a:pPr>
            <a:r>
              <a:rPr lang="en-US" sz="2300" b="1" spc="7">
                <a:solidFill>
                  <a:srgbClr val="051736"/>
                </a:solidFill>
                <a:latin typeface="Arial" pitchFamily="34" charset="0"/>
              </a:rPr>
              <a:t>VÀ VỆ SINH ĂN UỐNG KHÔNG HỢP LÍ</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9"/>
          <a:srcRect/>
          <a:stretch>
            <a:fillRect/>
          </a:stretch>
        </p:blipFill>
        <p:spPr>
          <a:xfrm>
            <a:off x="884920" y="2732606"/>
            <a:ext cx="5209492" cy="3471729"/>
          </a:xfrm>
          <a:prstGeom prst="rect">
            <a:avLst/>
          </a:prstGeom>
        </p:spPr>
      </p:pic>
      <p:pic>
        <p:nvPicPr>
          <p:cNvPr id="24" name="Picture 24"/>
          <p:cNvPicPr>
            <a:picLocks noChangeAspect="1"/>
          </p:cNvPicPr>
          <p:nvPr/>
        </p:nvPicPr>
        <p:blipFill>
          <a:blip r:embed="rId10"/>
          <a:srcRect/>
          <a:stretch>
            <a:fillRect/>
          </a:stretch>
        </p:blipFill>
        <p:spPr>
          <a:xfrm>
            <a:off x="6345157" y="2732606"/>
            <a:ext cx="5158048" cy="3439594"/>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sp>
        <p:nvSpPr>
          <p:cNvPr id="28" name="TextBox 28"/>
          <p:cNvSpPr txBox="1"/>
          <p:nvPr/>
        </p:nvSpPr>
        <p:spPr>
          <a:xfrm>
            <a:off x="884920" y="1828800"/>
            <a:ext cx="10599641" cy="849463"/>
          </a:xfrm>
          <a:prstGeom prst="rect">
            <a:avLst/>
          </a:prstGeom>
        </p:spPr>
        <p:txBody>
          <a:bodyPr wrap="square" lIns="0" tIns="0" rIns="0" bIns="0" rtlCol="0" anchor="t">
            <a:spAutoFit/>
          </a:bodyPr>
          <a:lstStyle/>
          <a:p>
            <a:pPr algn="just">
              <a:lnSpc>
                <a:spcPct val="120000"/>
              </a:lnSpc>
            </a:pPr>
            <a:r>
              <a:rPr lang="en-US" sz="2300" b="1" spc="34">
                <a:solidFill>
                  <a:srgbClr val="000000"/>
                </a:solidFill>
                <a:latin typeface="Arial" pitchFamily="34" charset="0"/>
              </a:rPr>
              <a:t>Mỗi hoạt động như học tập, thể thao, lao động,... cũng cần một chế độ dinh dưỡng phù hợp để có cơ thể khỏe mạnh.</a:t>
            </a:r>
          </a:p>
        </p:txBody>
      </p:sp>
      <p:sp>
        <p:nvSpPr>
          <p:cNvPr id="31" name="TextBox 27"/>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2" name="TextBox 28"/>
          <p:cNvSpPr txBox="1"/>
          <p:nvPr/>
        </p:nvSpPr>
        <p:spPr>
          <a:xfrm>
            <a:off x="2168325" y="140361"/>
            <a:ext cx="10442301" cy="810415"/>
          </a:xfrm>
          <a:prstGeom prst="rect">
            <a:avLst/>
          </a:prstGeom>
        </p:spPr>
        <p:txBody>
          <a:bodyPr lIns="0" tIns="0" rIns="0" bIns="0" rtlCol="0" anchor="t">
            <a:spAutoFit/>
          </a:bodyPr>
          <a:lstStyle/>
          <a:p>
            <a:pPr>
              <a:lnSpc>
                <a:spcPct val="120000"/>
              </a:lnSpc>
            </a:pPr>
            <a:r>
              <a:rPr lang="en-US" sz="2300" b="1" spc="7">
                <a:solidFill>
                  <a:srgbClr val="051736"/>
                </a:solidFill>
                <a:latin typeface="Arial" pitchFamily="34" charset="0"/>
              </a:rPr>
              <a:t>PHÒNG, TRÁNH MỘT SỐ BỆNH DO DINH DƯỠNG</a:t>
            </a:r>
          </a:p>
          <a:p>
            <a:pPr>
              <a:lnSpc>
                <a:spcPct val="120000"/>
              </a:lnSpc>
            </a:pPr>
            <a:r>
              <a:rPr lang="en-US" sz="2300" b="1" spc="7">
                <a:solidFill>
                  <a:srgbClr val="051736"/>
                </a:solidFill>
                <a:latin typeface="Arial" pitchFamily="34" charset="0"/>
              </a:rPr>
              <a:t>VÀ VỆ SINH ĂN UỐNG KHÔNG HỢP LÍ</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l="4261" r="4261"/>
          <a:stretch>
            <a:fillRect/>
          </a:stretch>
        </p:blipFill>
        <p:spPr>
          <a:xfrm>
            <a:off x="6273424" y="2347913"/>
            <a:ext cx="5211137" cy="3696679"/>
          </a:xfrm>
          <a:prstGeom prst="rect">
            <a:avLst/>
          </a:prstGeom>
        </p:spPr>
      </p:pic>
      <p:pic>
        <p:nvPicPr>
          <p:cNvPr id="21" name="Picture 21"/>
          <p:cNvPicPr>
            <a:picLocks noChangeAspect="1"/>
          </p:cNvPicPr>
          <p:nvPr/>
        </p:nvPicPr>
        <p:blipFill>
          <a:blip r:embed="rId7"/>
          <a:srcRect r="362" b="362"/>
          <a:stretch>
            <a:fillRect/>
          </a:stretch>
        </p:blipFill>
        <p:spPr>
          <a:xfrm>
            <a:off x="11484561" y="-341162"/>
            <a:ext cx="1461151" cy="2908897"/>
          </a:xfrm>
          <a:prstGeom prst="rect">
            <a:avLst/>
          </a:prstGeom>
        </p:spPr>
      </p:pic>
      <p:pic>
        <p:nvPicPr>
          <p:cNvPr id="22" name="Picture 22"/>
          <p:cNvPicPr>
            <a:picLocks noChangeAspect="1"/>
          </p:cNvPicPr>
          <p:nvPr/>
        </p:nvPicPr>
        <p:blipFill>
          <a:blip r:embed="rId8"/>
          <a:srcRect r="792" b="792"/>
          <a:stretch>
            <a:fillRect/>
          </a:stretch>
        </p:blipFill>
        <p:spPr>
          <a:xfrm>
            <a:off x="10176212" y="-744343"/>
            <a:ext cx="2433604" cy="1411134"/>
          </a:xfrm>
          <a:prstGeom prst="rect">
            <a:avLst/>
          </a:prstGeom>
        </p:spPr>
      </p:pic>
      <p:pic>
        <p:nvPicPr>
          <p:cNvPr id="23" name="Picture 23"/>
          <p:cNvPicPr>
            <a:picLocks noChangeAspect="1"/>
          </p:cNvPicPr>
          <p:nvPr/>
        </p:nvPicPr>
        <p:blipFill>
          <a:blip r:embed="rId9"/>
          <a:srcRect r="248" b="248"/>
          <a:stretch>
            <a:fillRect/>
          </a:stretch>
        </p:blipFill>
        <p:spPr>
          <a:xfrm>
            <a:off x="10628024" y="-1029930"/>
            <a:ext cx="2284098" cy="2388012"/>
          </a:xfrm>
          <a:prstGeom prst="rect">
            <a:avLst/>
          </a:prstGeom>
        </p:spPr>
      </p:pic>
      <p:pic>
        <p:nvPicPr>
          <p:cNvPr id="25" name="Picture 25"/>
          <p:cNvPicPr>
            <a:picLocks noChangeAspect="1"/>
          </p:cNvPicPr>
          <p:nvPr/>
        </p:nvPicPr>
        <p:blipFill>
          <a:blip r:embed="rId10"/>
          <a:srcRect r="361" b="361"/>
          <a:stretch>
            <a:fillRect/>
          </a:stretch>
        </p:blipFill>
        <p:spPr>
          <a:xfrm>
            <a:off x="10704161" y="-336566"/>
            <a:ext cx="1790084" cy="2361901"/>
          </a:xfrm>
          <a:prstGeom prst="rect">
            <a:avLst/>
          </a:prstGeom>
        </p:spPr>
      </p:pic>
      <p:pic>
        <p:nvPicPr>
          <p:cNvPr id="27" name="Picture 27"/>
          <p:cNvPicPr>
            <a:picLocks noChangeAspect="1"/>
          </p:cNvPicPr>
          <p:nvPr/>
        </p:nvPicPr>
        <p:blipFill>
          <a:blip r:embed="rId11"/>
          <a:srcRect l="12896" r="12896"/>
          <a:stretch>
            <a:fillRect/>
          </a:stretch>
        </p:blipFill>
        <p:spPr>
          <a:xfrm>
            <a:off x="1218883" y="2347913"/>
            <a:ext cx="4875530" cy="3696679"/>
          </a:xfrm>
          <a:prstGeom prst="rect">
            <a:avLst/>
          </a:prstGeom>
        </p:spPr>
      </p:pic>
      <p:sp>
        <p:nvSpPr>
          <p:cNvPr id="28" name="TextBox 28"/>
          <p:cNvSpPr txBox="1"/>
          <p:nvPr/>
        </p:nvSpPr>
        <p:spPr>
          <a:xfrm>
            <a:off x="2143586" y="1389063"/>
            <a:ext cx="8632883" cy="852606"/>
          </a:xfrm>
          <a:prstGeom prst="rect">
            <a:avLst/>
          </a:prstGeom>
        </p:spPr>
        <p:txBody>
          <a:bodyPr wrap="square" lIns="0" tIns="0" rIns="0" bIns="0" rtlCol="0" anchor="t">
            <a:spAutoFit/>
          </a:bodyPr>
          <a:lstStyle/>
          <a:p>
            <a:pPr algn="just">
              <a:lnSpc>
                <a:spcPct val="120000"/>
              </a:lnSpc>
            </a:pPr>
            <a:r>
              <a:rPr lang="en-US" sz="2300" b="1" spc="34">
                <a:solidFill>
                  <a:srgbClr val="000000"/>
                </a:solidFill>
                <a:latin typeface="Arial" pitchFamily="34" charset="0"/>
              </a:rPr>
              <a:t>Thực hiện vệ sinh ăn uống để phòng, tránh một số bệnh đường tiêu hóa.</a:t>
            </a:r>
          </a:p>
        </p:txBody>
      </p:sp>
      <p:sp>
        <p:nvSpPr>
          <p:cNvPr id="31" name="TextBox 27"/>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2" name="TextBox 28"/>
          <p:cNvSpPr txBox="1"/>
          <p:nvPr/>
        </p:nvSpPr>
        <p:spPr>
          <a:xfrm>
            <a:off x="2168325" y="140361"/>
            <a:ext cx="10442301" cy="810415"/>
          </a:xfrm>
          <a:prstGeom prst="rect">
            <a:avLst/>
          </a:prstGeom>
        </p:spPr>
        <p:txBody>
          <a:bodyPr lIns="0" tIns="0" rIns="0" bIns="0" rtlCol="0" anchor="t">
            <a:spAutoFit/>
          </a:bodyPr>
          <a:lstStyle/>
          <a:p>
            <a:pPr>
              <a:lnSpc>
                <a:spcPct val="120000"/>
              </a:lnSpc>
            </a:pPr>
            <a:r>
              <a:rPr lang="en-US" sz="2300" b="1" spc="7">
                <a:solidFill>
                  <a:srgbClr val="051736"/>
                </a:solidFill>
                <a:latin typeface="Arial" pitchFamily="34" charset="0"/>
              </a:rPr>
              <a:t>PHÒNG, TRÁNH MỘT SỐ BỆNH DO DINH DƯỠNG</a:t>
            </a:r>
          </a:p>
          <a:p>
            <a:pPr>
              <a:lnSpc>
                <a:spcPct val="120000"/>
              </a:lnSpc>
            </a:pPr>
            <a:r>
              <a:rPr lang="en-US" sz="2300" b="1" spc="7">
                <a:solidFill>
                  <a:srgbClr val="051736"/>
                </a:solidFill>
                <a:latin typeface="Arial" pitchFamily="34" charset="0"/>
              </a:rPr>
              <a:t>VÀ VỆ SINH ĂN UỐNG KHÔNG HỢP LÍ</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2188825"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4" name="Group 4"/>
          <p:cNvGrpSpPr>
            <a:grpSpLocks noChangeAspect="1"/>
          </p:cNvGrpSpPr>
          <p:nvPr/>
        </p:nvGrpSpPr>
        <p:grpSpPr>
          <a:xfrm>
            <a:off x="-2237853" y="-397144"/>
            <a:ext cx="16559722" cy="2137044"/>
            <a:chOff x="0" y="0"/>
            <a:chExt cx="33128072" cy="4274088"/>
          </a:xfrm>
        </p:grpSpPr>
        <p:sp>
          <p:nvSpPr>
            <p:cNvPr id="5" name="Freeform 5"/>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11" name="Picture 11"/>
          <p:cNvPicPr>
            <a:picLocks noChangeAspect="1"/>
          </p:cNvPicPr>
          <p:nvPr/>
        </p:nvPicPr>
        <p:blipFill>
          <a:blip r:embed="rId2"/>
          <a:srcRect r="485" b="485"/>
          <a:stretch>
            <a:fillRect/>
          </a:stretch>
        </p:blipFill>
        <p:spPr>
          <a:xfrm rot="6542420">
            <a:off x="179499" y="-226392"/>
            <a:ext cx="1289108" cy="2347037"/>
          </a:xfrm>
          <a:prstGeom prst="rect">
            <a:avLst/>
          </a:prstGeom>
        </p:spPr>
      </p:pic>
      <p:pic>
        <p:nvPicPr>
          <p:cNvPr id="12" name="Picture 12"/>
          <p:cNvPicPr>
            <a:picLocks noChangeAspect="1"/>
          </p:cNvPicPr>
          <p:nvPr/>
        </p:nvPicPr>
        <p:blipFill>
          <a:blip r:embed="rId3"/>
          <a:srcRect r="823" b="823"/>
          <a:stretch>
            <a:fillRect/>
          </a:stretch>
        </p:blipFill>
        <p:spPr>
          <a:xfrm rot="-10800000">
            <a:off x="-251658" y="684541"/>
            <a:ext cx="1102310" cy="1303632"/>
          </a:xfrm>
          <a:prstGeom prst="rect">
            <a:avLst/>
          </a:prstGeom>
        </p:spPr>
      </p:pic>
      <p:grpSp>
        <p:nvGrpSpPr>
          <p:cNvPr id="13" name="Group 13"/>
          <p:cNvGrpSpPr>
            <a:grpSpLocks noChangeAspect="1"/>
          </p:cNvGrpSpPr>
          <p:nvPr/>
        </p:nvGrpSpPr>
        <p:grpSpPr>
          <a:xfrm rot="-1753129">
            <a:off x="-612933" y="-1422504"/>
            <a:ext cx="4501945" cy="2460514"/>
            <a:chOff x="0" y="0"/>
            <a:chExt cx="9006236" cy="4921028"/>
          </a:xfrm>
        </p:grpSpPr>
        <p:sp>
          <p:nvSpPr>
            <p:cNvPr id="14" name="Freeform 14"/>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5" name="Group 15"/>
          <p:cNvGrpSpPr>
            <a:grpSpLocks noChangeAspect="1"/>
          </p:cNvGrpSpPr>
          <p:nvPr/>
        </p:nvGrpSpPr>
        <p:grpSpPr>
          <a:xfrm rot="-1970258">
            <a:off x="-704141" y="-1721216"/>
            <a:ext cx="4501945" cy="2460514"/>
            <a:chOff x="0" y="0"/>
            <a:chExt cx="9006236" cy="4921028"/>
          </a:xfrm>
        </p:grpSpPr>
        <p:sp>
          <p:nvSpPr>
            <p:cNvPr id="16" name="Freeform 16"/>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19" name="Picture 19"/>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0" name="Picture 20"/>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1" name="Picture 21"/>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7"/>
          <a:srcRect r="361" b="361"/>
          <a:stretch>
            <a:fillRect/>
          </a:stretch>
        </p:blipFill>
        <p:spPr>
          <a:xfrm>
            <a:off x="10704161" y="-336566"/>
            <a:ext cx="1790084" cy="2361901"/>
          </a:xfrm>
          <a:prstGeom prst="rect">
            <a:avLst/>
          </a:prstGeom>
        </p:spPr>
      </p:pic>
      <p:sp>
        <p:nvSpPr>
          <p:cNvPr id="25" name="TextBox 25"/>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26" name="TextBox 26"/>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NHU CẦU NƯỚC </a:t>
            </a:r>
          </a:p>
          <a:p>
            <a:pPr>
              <a:lnSpc>
                <a:spcPct val="120000"/>
              </a:lnSpc>
            </a:pPr>
            <a:r>
              <a:rPr lang="en-US" sz="2300" b="1" spc="34">
                <a:solidFill>
                  <a:srgbClr val="051736"/>
                </a:solidFill>
                <a:latin typeface="Arial" pitchFamily="34" charset="0"/>
              </a:rPr>
              <a:t>CỦA CƠ THỂ ĐỘNG VẬT VÀ NGƯỜI</a:t>
            </a:r>
          </a:p>
        </p:txBody>
      </p:sp>
      <p:sp>
        <p:nvSpPr>
          <p:cNvPr id="27" name="TextBox 27"/>
          <p:cNvSpPr txBox="1"/>
          <p:nvPr/>
        </p:nvSpPr>
        <p:spPr>
          <a:xfrm>
            <a:off x="1029517" y="2158068"/>
            <a:ext cx="10564918" cy="810415"/>
          </a:xfrm>
          <a:prstGeom prst="rect">
            <a:avLst/>
          </a:prstGeom>
        </p:spPr>
        <p:txBody>
          <a:bodyPr lIns="0" tIns="0" rIns="0" bIns="0" rtlCol="0" anchor="t">
            <a:spAutoFit/>
          </a:bodyPr>
          <a:lstStyle/>
          <a:p>
            <a:pPr>
              <a:lnSpc>
                <a:spcPct val="120000"/>
              </a:lnSpc>
            </a:pPr>
            <a:r>
              <a:rPr lang="en-US" sz="2300" b="1" spc="34">
                <a:solidFill>
                  <a:srgbClr val="000000"/>
                </a:solidFill>
                <a:latin typeface="Arial" pitchFamily="34" charset="0"/>
              </a:rPr>
              <a:t>Trả lời: Nhu cầu nước của động vật phụ thuộc vào loài, kích thước cơ thể, độ tuổi, thức ăn, nhiệt độ của môi trường.</a:t>
            </a:r>
          </a:p>
        </p:txBody>
      </p:sp>
      <p:pic>
        <p:nvPicPr>
          <p:cNvPr id="28" name="Picture 28"/>
          <p:cNvPicPr>
            <a:picLocks noChangeAspect="1"/>
          </p:cNvPicPr>
          <p:nvPr/>
        </p:nvPicPr>
        <p:blipFill>
          <a:blip r:embed="rId8"/>
          <a:srcRect l="2582" t="2928" r="2839"/>
          <a:stretch>
            <a:fillRect/>
          </a:stretch>
        </p:blipFill>
        <p:spPr>
          <a:xfrm>
            <a:off x="1766092" y="3148669"/>
            <a:ext cx="4015610" cy="2769389"/>
          </a:xfrm>
          <a:prstGeom prst="rect">
            <a:avLst/>
          </a:prstGeom>
        </p:spPr>
      </p:pic>
      <p:pic>
        <p:nvPicPr>
          <p:cNvPr id="29" name="Picture 29"/>
          <p:cNvPicPr>
            <a:picLocks noChangeAspect="1"/>
          </p:cNvPicPr>
          <p:nvPr/>
        </p:nvPicPr>
        <p:blipFill>
          <a:blip r:embed="rId9"/>
          <a:srcRect l="976" t="5818" r="976"/>
          <a:stretch>
            <a:fillRect/>
          </a:stretch>
        </p:blipFill>
        <p:spPr>
          <a:xfrm>
            <a:off x="6177217" y="3148668"/>
            <a:ext cx="4290592" cy="2769391"/>
          </a:xfrm>
          <a:prstGeom prst="rect">
            <a:avLst/>
          </a:prstGeom>
        </p:spPr>
      </p:pic>
      <p:sp>
        <p:nvSpPr>
          <p:cNvPr id="30" name="TextBox 30"/>
          <p:cNvSpPr txBox="1"/>
          <p:nvPr/>
        </p:nvSpPr>
        <p:spPr>
          <a:xfrm>
            <a:off x="1766092" y="6139232"/>
            <a:ext cx="4251441" cy="346954"/>
          </a:xfrm>
          <a:prstGeom prst="rect">
            <a:avLst/>
          </a:prstGeom>
        </p:spPr>
        <p:txBody>
          <a:bodyPr lIns="0" tIns="0" rIns="0" bIns="0" rtlCol="0" anchor="t">
            <a:spAutoFit/>
          </a:bodyPr>
          <a:lstStyle/>
          <a:p>
            <a:pPr algn="ctr">
              <a:lnSpc>
                <a:spcPts val="2999"/>
              </a:lnSpc>
            </a:pPr>
            <a:r>
              <a:rPr lang="en-US" sz="2000" spc="29">
                <a:solidFill>
                  <a:srgbClr val="000000"/>
                </a:solidFill>
                <a:latin typeface="Arial" pitchFamily="34" charset="0"/>
              </a:rPr>
              <a:t>Voi cần khoảng 300 L nước/ ngày</a:t>
            </a:r>
          </a:p>
        </p:txBody>
      </p:sp>
      <p:sp>
        <p:nvSpPr>
          <p:cNvPr id="31" name="TextBox 31"/>
          <p:cNvSpPr txBox="1"/>
          <p:nvPr/>
        </p:nvSpPr>
        <p:spPr>
          <a:xfrm>
            <a:off x="6177217" y="6115050"/>
            <a:ext cx="4441048" cy="346954"/>
          </a:xfrm>
          <a:prstGeom prst="rect">
            <a:avLst/>
          </a:prstGeom>
        </p:spPr>
        <p:txBody>
          <a:bodyPr lIns="0" tIns="0" rIns="0" bIns="0" rtlCol="0" anchor="t">
            <a:spAutoFit/>
          </a:bodyPr>
          <a:lstStyle/>
          <a:p>
            <a:pPr algn="ctr">
              <a:lnSpc>
                <a:spcPts val="2999"/>
              </a:lnSpc>
            </a:pPr>
            <a:r>
              <a:rPr lang="en-US" sz="2000" spc="29">
                <a:solidFill>
                  <a:srgbClr val="000000"/>
                </a:solidFill>
                <a:latin typeface="Arial" pitchFamily="34" charset="0"/>
              </a:rPr>
              <a:t>Bò cần khoảng 30 - 40 L nước/ ngày</a:t>
            </a:r>
          </a:p>
        </p:txBody>
      </p:sp>
      <p:grpSp>
        <p:nvGrpSpPr>
          <p:cNvPr id="40" name="Group 39"/>
          <p:cNvGrpSpPr/>
          <p:nvPr/>
        </p:nvGrpSpPr>
        <p:grpSpPr>
          <a:xfrm>
            <a:off x="2085849" y="1309032"/>
            <a:ext cx="7912318" cy="861736"/>
            <a:chOff x="2085849" y="1309032"/>
            <a:chExt cx="7912318" cy="861736"/>
          </a:xfrm>
        </p:grpSpPr>
        <p:grpSp>
          <p:nvGrpSpPr>
            <p:cNvPr id="32" name="Group 32"/>
            <p:cNvGrpSpPr/>
            <p:nvPr/>
          </p:nvGrpSpPr>
          <p:grpSpPr>
            <a:xfrm>
              <a:off x="3019886" y="1447335"/>
              <a:ext cx="6978281" cy="536573"/>
              <a:chOff x="0" y="0"/>
              <a:chExt cx="13960197" cy="1073146"/>
            </a:xfrm>
          </p:grpSpPr>
          <p:sp>
            <p:nvSpPr>
              <p:cNvPr id="33" name="Freeform 33"/>
              <p:cNvSpPr/>
              <p:nvPr/>
            </p:nvSpPr>
            <p:spPr>
              <a:xfrm>
                <a:off x="0" y="0"/>
                <a:ext cx="13960204" cy="1073150"/>
              </a:xfrm>
              <a:custGeom>
                <a:avLst/>
                <a:gdLst/>
                <a:ahLst/>
                <a:cxnLst/>
                <a:rect l="l" t="t" r="r" b="b"/>
                <a:pathLst>
                  <a:path w="13960204" h="1073150">
                    <a:moveTo>
                      <a:pt x="0" y="536575"/>
                    </a:moveTo>
                    <a:cubicBezTo>
                      <a:pt x="0" y="240284"/>
                      <a:pt x="283562" y="0"/>
                      <a:pt x="633219" y="0"/>
                    </a:cubicBezTo>
                    <a:lnTo>
                      <a:pt x="13326985" y="0"/>
                    </a:lnTo>
                    <a:cubicBezTo>
                      <a:pt x="13676643" y="0"/>
                      <a:pt x="13960204" y="240284"/>
                      <a:pt x="13960204" y="536575"/>
                    </a:cubicBezTo>
                    <a:cubicBezTo>
                      <a:pt x="13960204" y="832866"/>
                      <a:pt x="13676641" y="1073150"/>
                      <a:pt x="13326985" y="1073150"/>
                    </a:cubicBezTo>
                    <a:lnTo>
                      <a:pt x="633219" y="1073150"/>
                    </a:lnTo>
                    <a:cubicBezTo>
                      <a:pt x="283562" y="1073150"/>
                      <a:pt x="0" y="832866"/>
                      <a:pt x="0" y="536575"/>
                    </a:cubicBezTo>
                    <a:close/>
                  </a:path>
                </a:pathLst>
              </a:custGeom>
              <a:solidFill>
                <a:srgbClr val="4DA195"/>
              </a:solidFill>
            </p:spPr>
          </p:sp>
          <p:sp>
            <p:nvSpPr>
              <p:cNvPr id="34" name="TextBox 34"/>
              <p:cNvSpPr txBox="1"/>
              <p:nvPr/>
            </p:nvSpPr>
            <p:spPr>
              <a:xfrm>
                <a:off x="0" y="-104775"/>
                <a:ext cx="11829536" cy="1177921"/>
              </a:xfrm>
              <a:prstGeom prst="rect">
                <a:avLst/>
              </a:prstGeom>
            </p:spPr>
            <p:txBody>
              <a:bodyPr lIns="50800" tIns="50800" rIns="50800" bIns="50800" rtlCol="0" anchor="ctr"/>
              <a:lstStyle/>
              <a:p>
                <a:pPr algn="ctr">
                  <a:lnSpc>
                    <a:spcPts val="3499"/>
                  </a:lnSpc>
                </a:pPr>
                <a:r>
                  <a:rPr lang="en-US" sz="2300" b="1" spc="34">
                    <a:solidFill>
                      <a:srgbClr val="FFFFFF"/>
                    </a:solidFill>
                    <a:latin typeface="Arial" pitchFamily="34" charset="0"/>
                  </a:rPr>
                  <a:t>Động vật có nhu cầu nước như thế nào?</a:t>
                </a:r>
              </a:p>
            </p:txBody>
          </p:sp>
        </p:grpSp>
        <p:grpSp>
          <p:nvGrpSpPr>
            <p:cNvPr id="35" name="Group 35"/>
            <p:cNvGrpSpPr/>
            <p:nvPr/>
          </p:nvGrpSpPr>
          <p:grpSpPr>
            <a:xfrm>
              <a:off x="2085849" y="1309032"/>
              <a:ext cx="861512" cy="861736"/>
              <a:chOff x="0" y="0"/>
              <a:chExt cx="1723472" cy="1723472"/>
            </a:xfrm>
          </p:grpSpPr>
          <p:grpSp>
            <p:nvGrpSpPr>
              <p:cNvPr id="36" name="Group 36"/>
              <p:cNvGrpSpPr>
                <a:grpSpLocks noChangeAspect="1"/>
              </p:cNvGrpSpPr>
              <p:nvPr/>
            </p:nvGrpSpPr>
            <p:grpSpPr>
              <a:xfrm>
                <a:off x="0" y="0"/>
                <a:ext cx="1723472" cy="1723472"/>
                <a:chOff x="0" y="0"/>
                <a:chExt cx="1723472" cy="1723472"/>
              </a:xfrm>
            </p:grpSpPr>
            <p:sp>
              <p:nvSpPr>
                <p:cNvPr id="37" name="Freeform 37"/>
                <p:cNvSpPr/>
                <p:nvPr/>
              </p:nvSpPr>
              <p:spPr>
                <a:xfrm>
                  <a:off x="0" y="0"/>
                  <a:ext cx="1723390" cy="1723390"/>
                </a:xfrm>
                <a:custGeom>
                  <a:avLst/>
                  <a:gdLst/>
                  <a:ahLst/>
                  <a:cxnLst/>
                  <a:rect l="l" t="t" r="r" b="b"/>
                  <a:pathLst>
                    <a:path w="1723390" h="1723390">
                      <a:moveTo>
                        <a:pt x="0" y="861695"/>
                      </a:moveTo>
                      <a:cubicBezTo>
                        <a:pt x="0" y="385826"/>
                        <a:pt x="385826" y="0"/>
                        <a:pt x="861695" y="0"/>
                      </a:cubicBezTo>
                      <a:cubicBezTo>
                        <a:pt x="1337564" y="0"/>
                        <a:pt x="1723390" y="385826"/>
                        <a:pt x="1723390" y="861695"/>
                      </a:cubicBezTo>
                      <a:cubicBezTo>
                        <a:pt x="1723390" y="1337564"/>
                        <a:pt x="1337564" y="1723390"/>
                        <a:pt x="861695" y="1723390"/>
                      </a:cubicBezTo>
                      <a:cubicBezTo>
                        <a:pt x="385826" y="1723390"/>
                        <a:pt x="0" y="1337691"/>
                        <a:pt x="0" y="861695"/>
                      </a:cubicBezTo>
                      <a:close/>
                    </a:path>
                  </a:pathLst>
                </a:custGeom>
                <a:solidFill>
                  <a:srgbClr val="4DA195"/>
                </a:solidFill>
              </p:spPr>
            </p:sp>
          </p:grpSp>
          <p:grpSp>
            <p:nvGrpSpPr>
              <p:cNvPr id="38" name="Group 38"/>
              <p:cNvGrpSpPr>
                <a:grpSpLocks noChangeAspect="1"/>
              </p:cNvGrpSpPr>
              <p:nvPr/>
            </p:nvGrpSpPr>
            <p:grpSpPr>
              <a:xfrm>
                <a:off x="613949" y="224076"/>
                <a:ext cx="664527" cy="1335040"/>
                <a:chOff x="0" y="0"/>
                <a:chExt cx="664527" cy="1335040"/>
              </a:xfrm>
            </p:grpSpPr>
            <p:sp>
              <p:nvSpPr>
                <p:cNvPr id="39" name="Freeform 39"/>
                <p:cNvSpPr/>
                <p:nvPr/>
              </p:nvSpPr>
              <p:spPr>
                <a:xfrm>
                  <a:off x="127" y="0"/>
                  <a:ext cx="664464" cy="1335278"/>
                </a:xfrm>
                <a:custGeom>
                  <a:avLst/>
                  <a:gdLst/>
                  <a:ahLst/>
                  <a:cxnLst/>
                  <a:rect l="l" t="t" r="r" b="b"/>
                  <a:pathLst>
                    <a:path w="664464" h="1335278">
                      <a:moveTo>
                        <a:pt x="163449" y="1073658"/>
                      </a:moveTo>
                      <a:cubicBezTo>
                        <a:pt x="199390" y="1073658"/>
                        <a:pt x="229997" y="1086358"/>
                        <a:pt x="255270" y="1111631"/>
                      </a:cubicBezTo>
                      <a:cubicBezTo>
                        <a:pt x="280543" y="1136904"/>
                        <a:pt x="293243" y="1167511"/>
                        <a:pt x="293243" y="1203452"/>
                      </a:cubicBezTo>
                      <a:cubicBezTo>
                        <a:pt x="293243" y="1240663"/>
                        <a:pt x="280543" y="1271905"/>
                        <a:pt x="255270" y="1297305"/>
                      </a:cubicBezTo>
                      <a:cubicBezTo>
                        <a:pt x="229997" y="1322705"/>
                        <a:pt x="199390" y="1335278"/>
                        <a:pt x="163449" y="1335278"/>
                      </a:cubicBezTo>
                      <a:cubicBezTo>
                        <a:pt x="127508" y="1335278"/>
                        <a:pt x="96901" y="1322578"/>
                        <a:pt x="71628" y="1297305"/>
                      </a:cubicBezTo>
                      <a:cubicBezTo>
                        <a:pt x="46355" y="1272032"/>
                        <a:pt x="33655" y="1240790"/>
                        <a:pt x="33655" y="1203452"/>
                      </a:cubicBezTo>
                      <a:cubicBezTo>
                        <a:pt x="33655" y="1167511"/>
                        <a:pt x="46355" y="1136904"/>
                        <a:pt x="71628" y="1111631"/>
                      </a:cubicBezTo>
                      <a:cubicBezTo>
                        <a:pt x="96901" y="1086358"/>
                        <a:pt x="127508" y="1073658"/>
                        <a:pt x="163449" y="1073658"/>
                      </a:cubicBezTo>
                      <a:close/>
                      <a:moveTo>
                        <a:pt x="233299" y="0"/>
                      </a:moveTo>
                      <a:cubicBezTo>
                        <a:pt x="381000" y="0"/>
                        <a:pt x="489839" y="28956"/>
                        <a:pt x="559689" y="86868"/>
                      </a:cubicBezTo>
                      <a:cubicBezTo>
                        <a:pt x="629539" y="144780"/>
                        <a:pt x="664464" y="242189"/>
                        <a:pt x="664464" y="379222"/>
                      </a:cubicBezTo>
                      <a:cubicBezTo>
                        <a:pt x="664464" y="428498"/>
                        <a:pt x="659130" y="471678"/>
                        <a:pt x="648462" y="508889"/>
                      </a:cubicBezTo>
                      <a:cubicBezTo>
                        <a:pt x="637794" y="546100"/>
                        <a:pt x="621665" y="579374"/>
                        <a:pt x="600329" y="608711"/>
                      </a:cubicBezTo>
                      <a:cubicBezTo>
                        <a:pt x="578993" y="638048"/>
                        <a:pt x="552196" y="664210"/>
                        <a:pt x="520065" y="687578"/>
                      </a:cubicBezTo>
                      <a:cubicBezTo>
                        <a:pt x="487934" y="710946"/>
                        <a:pt x="451231" y="733806"/>
                        <a:pt x="409829" y="756412"/>
                      </a:cubicBezTo>
                      <a:cubicBezTo>
                        <a:pt x="359029" y="784352"/>
                        <a:pt x="321564" y="812292"/>
                        <a:pt x="297561" y="840232"/>
                      </a:cubicBezTo>
                      <a:cubicBezTo>
                        <a:pt x="273558" y="868172"/>
                        <a:pt x="258064" y="902081"/>
                        <a:pt x="251460" y="941959"/>
                      </a:cubicBezTo>
                      <a:lnTo>
                        <a:pt x="75692" y="941959"/>
                      </a:lnTo>
                      <a:cubicBezTo>
                        <a:pt x="58420" y="864743"/>
                        <a:pt x="76327" y="796290"/>
                        <a:pt x="129540" y="736473"/>
                      </a:cubicBezTo>
                      <a:cubicBezTo>
                        <a:pt x="156210" y="707263"/>
                        <a:pt x="181102" y="682879"/>
                        <a:pt x="204343" y="663575"/>
                      </a:cubicBezTo>
                      <a:cubicBezTo>
                        <a:pt x="227584" y="644271"/>
                        <a:pt x="255905" y="623951"/>
                        <a:pt x="289179" y="602742"/>
                      </a:cubicBezTo>
                      <a:cubicBezTo>
                        <a:pt x="309118" y="589407"/>
                        <a:pt x="326390" y="578104"/>
                        <a:pt x="341122" y="568833"/>
                      </a:cubicBezTo>
                      <a:cubicBezTo>
                        <a:pt x="355854" y="559562"/>
                        <a:pt x="368427" y="550545"/>
                        <a:pt x="379095" y="541909"/>
                      </a:cubicBezTo>
                      <a:cubicBezTo>
                        <a:pt x="389763" y="533273"/>
                        <a:pt x="399034" y="524002"/>
                        <a:pt x="407035" y="513969"/>
                      </a:cubicBezTo>
                      <a:cubicBezTo>
                        <a:pt x="415036" y="503936"/>
                        <a:pt x="423037" y="491744"/>
                        <a:pt x="431038" y="477012"/>
                      </a:cubicBezTo>
                      <a:cubicBezTo>
                        <a:pt x="447040" y="449072"/>
                        <a:pt x="455041" y="416433"/>
                        <a:pt x="455041" y="379222"/>
                      </a:cubicBezTo>
                      <a:cubicBezTo>
                        <a:pt x="455041" y="308737"/>
                        <a:pt x="438404" y="260096"/>
                        <a:pt x="405130" y="233553"/>
                      </a:cubicBezTo>
                      <a:cubicBezTo>
                        <a:pt x="371856" y="207010"/>
                        <a:pt x="315341" y="193675"/>
                        <a:pt x="235458" y="193675"/>
                      </a:cubicBezTo>
                      <a:cubicBezTo>
                        <a:pt x="137033" y="193675"/>
                        <a:pt x="58547" y="208915"/>
                        <a:pt x="0" y="239522"/>
                      </a:cubicBezTo>
                      <a:lnTo>
                        <a:pt x="0" y="35941"/>
                      </a:lnTo>
                      <a:cubicBezTo>
                        <a:pt x="69088" y="11938"/>
                        <a:pt x="146939" y="0"/>
                        <a:pt x="233299" y="0"/>
                      </a:cubicBezTo>
                      <a:close/>
                    </a:path>
                  </a:pathLst>
                </a:custGeom>
                <a:solidFill>
                  <a:srgbClr val="FFFFFF"/>
                </a:solidFill>
              </p:spPr>
            </p:sp>
          </p:grpSp>
        </p:gr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1000"/>
                                        <p:tgtEl>
                                          <p:spTgt spid="40"/>
                                        </p:tgtEl>
                                      </p:cBhvr>
                                    </p:animEffect>
                                    <p:anim calcmode="lin" valueType="num">
                                      <p:cBhvr>
                                        <p:cTn id="20" dur="1000" fill="hold"/>
                                        <p:tgtEl>
                                          <p:spTgt spid="40"/>
                                        </p:tgtEl>
                                        <p:attrNameLst>
                                          <p:attrName>ppt_x</p:attrName>
                                        </p:attrNameLst>
                                      </p:cBhvr>
                                      <p:tavLst>
                                        <p:tav tm="0">
                                          <p:val>
                                            <p:strVal val="#ppt_x"/>
                                          </p:val>
                                        </p:tav>
                                        <p:tav tm="100000">
                                          <p:val>
                                            <p:strVal val="#ppt_x"/>
                                          </p:val>
                                        </p:tav>
                                      </p:tavLst>
                                    </p:anim>
                                    <p:anim calcmode="lin" valueType="num">
                                      <p:cBhvr>
                                        <p:cTn id="21"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1000"/>
                                        <p:tgtEl>
                                          <p:spTgt spid="27"/>
                                        </p:tgtEl>
                                      </p:cBhvr>
                                    </p:animEffect>
                                    <p:anim calcmode="lin" valueType="num">
                                      <p:cBhvr>
                                        <p:cTn id="27" dur="1000" fill="hold"/>
                                        <p:tgtEl>
                                          <p:spTgt spid="27"/>
                                        </p:tgtEl>
                                        <p:attrNameLst>
                                          <p:attrName>ppt_x</p:attrName>
                                        </p:attrNameLst>
                                      </p:cBhvr>
                                      <p:tavLst>
                                        <p:tav tm="0">
                                          <p:val>
                                            <p:strVal val="#ppt_x"/>
                                          </p:val>
                                        </p:tav>
                                        <p:tav tm="100000">
                                          <p:val>
                                            <p:strVal val="#ppt_x"/>
                                          </p:val>
                                        </p:tav>
                                      </p:tavLst>
                                    </p:anim>
                                    <p:anim calcmode="lin" valueType="num">
                                      <p:cBhvr>
                                        <p:cTn id="2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1000"/>
                                        <p:tgtEl>
                                          <p:spTgt spid="28"/>
                                        </p:tgtEl>
                                      </p:cBhvr>
                                    </p:animEffect>
                                    <p:anim calcmode="lin" valueType="num">
                                      <p:cBhvr>
                                        <p:cTn id="34" dur="1000" fill="hold"/>
                                        <p:tgtEl>
                                          <p:spTgt spid="28"/>
                                        </p:tgtEl>
                                        <p:attrNameLst>
                                          <p:attrName>ppt_x</p:attrName>
                                        </p:attrNameLst>
                                      </p:cBhvr>
                                      <p:tavLst>
                                        <p:tav tm="0">
                                          <p:val>
                                            <p:strVal val="#ppt_x"/>
                                          </p:val>
                                        </p:tav>
                                        <p:tav tm="100000">
                                          <p:val>
                                            <p:strVal val="#ppt_x"/>
                                          </p:val>
                                        </p:tav>
                                      </p:tavLst>
                                    </p:anim>
                                    <p:anim calcmode="lin" valueType="num">
                                      <p:cBhvr>
                                        <p:cTn id="35" dur="1000" fill="hold"/>
                                        <p:tgtEl>
                                          <p:spTgt spid="2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1000"/>
                                        <p:tgtEl>
                                          <p:spTgt spid="30"/>
                                        </p:tgtEl>
                                      </p:cBhvr>
                                    </p:animEffect>
                                    <p:anim calcmode="lin" valueType="num">
                                      <p:cBhvr>
                                        <p:cTn id="39" dur="1000" fill="hold"/>
                                        <p:tgtEl>
                                          <p:spTgt spid="30"/>
                                        </p:tgtEl>
                                        <p:attrNameLst>
                                          <p:attrName>ppt_x</p:attrName>
                                        </p:attrNameLst>
                                      </p:cBhvr>
                                      <p:tavLst>
                                        <p:tav tm="0">
                                          <p:val>
                                            <p:strVal val="#ppt_x"/>
                                          </p:val>
                                        </p:tav>
                                        <p:tav tm="100000">
                                          <p:val>
                                            <p:strVal val="#ppt_x"/>
                                          </p:val>
                                        </p:tav>
                                      </p:tavLst>
                                    </p:anim>
                                    <p:anim calcmode="lin" valueType="num">
                                      <p:cBhvr>
                                        <p:cTn id="4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1000"/>
                                        <p:tgtEl>
                                          <p:spTgt spid="29"/>
                                        </p:tgtEl>
                                      </p:cBhvr>
                                    </p:animEffect>
                                    <p:anim calcmode="lin" valueType="num">
                                      <p:cBhvr>
                                        <p:cTn id="46" dur="1000" fill="hold"/>
                                        <p:tgtEl>
                                          <p:spTgt spid="29"/>
                                        </p:tgtEl>
                                        <p:attrNameLst>
                                          <p:attrName>ppt_x</p:attrName>
                                        </p:attrNameLst>
                                      </p:cBhvr>
                                      <p:tavLst>
                                        <p:tav tm="0">
                                          <p:val>
                                            <p:strVal val="#ppt_x"/>
                                          </p:val>
                                        </p:tav>
                                        <p:tav tm="100000">
                                          <p:val>
                                            <p:strVal val="#ppt_x"/>
                                          </p:val>
                                        </p:tav>
                                      </p:tavLst>
                                    </p:anim>
                                    <p:anim calcmode="lin" valueType="num">
                                      <p:cBhvr>
                                        <p:cTn id="47" dur="1000" fill="hold"/>
                                        <p:tgtEl>
                                          <p:spTgt spid="29"/>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1000"/>
                                        <p:tgtEl>
                                          <p:spTgt spid="31"/>
                                        </p:tgtEl>
                                      </p:cBhvr>
                                    </p:animEffect>
                                    <p:anim calcmode="lin" valueType="num">
                                      <p:cBhvr>
                                        <p:cTn id="51" dur="1000" fill="hold"/>
                                        <p:tgtEl>
                                          <p:spTgt spid="31"/>
                                        </p:tgtEl>
                                        <p:attrNameLst>
                                          <p:attrName>ppt_x</p:attrName>
                                        </p:attrNameLst>
                                      </p:cBhvr>
                                      <p:tavLst>
                                        <p:tav tm="0">
                                          <p:val>
                                            <p:strVal val="#ppt_x"/>
                                          </p:val>
                                        </p:tav>
                                        <p:tav tm="100000">
                                          <p:val>
                                            <p:strVal val="#ppt_x"/>
                                          </p:val>
                                        </p:tav>
                                      </p:tavLst>
                                    </p:anim>
                                    <p:anim calcmode="lin" valueType="num">
                                      <p:cBhvr>
                                        <p:cTn id="52"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30" grpId="0"/>
      <p:bldP spid="31"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9"/>
          <a:srcRect l="9767" r="9767"/>
          <a:stretch>
            <a:fillRect/>
          </a:stretch>
        </p:blipFill>
        <p:spPr>
          <a:xfrm>
            <a:off x="6224857" y="2025335"/>
            <a:ext cx="5188762" cy="4305449"/>
          </a:xfrm>
          <a:prstGeom prst="rect">
            <a:avLst/>
          </a:prstGeom>
        </p:spPr>
      </p:pic>
      <p:pic>
        <p:nvPicPr>
          <p:cNvPr id="25" name="Picture 25"/>
          <p:cNvPicPr>
            <a:picLocks noChangeAspect="1"/>
          </p:cNvPicPr>
          <p:nvPr/>
        </p:nvPicPr>
        <p:blipFill>
          <a:blip r:embed="rId10"/>
          <a:srcRect l="8506" r="8506"/>
          <a:stretch>
            <a:fillRect/>
          </a:stretch>
        </p:blipFill>
        <p:spPr>
          <a:xfrm>
            <a:off x="685622" y="2025335"/>
            <a:ext cx="5356387" cy="4305449"/>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sp>
        <p:nvSpPr>
          <p:cNvPr id="28" name="TextBox 28"/>
          <p:cNvSpPr txBox="1"/>
          <p:nvPr/>
        </p:nvSpPr>
        <p:spPr>
          <a:xfrm>
            <a:off x="2168325" y="1425035"/>
            <a:ext cx="10442301" cy="403765"/>
          </a:xfrm>
          <a:prstGeom prst="rect">
            <a:avLst/>
          </a:prstGeom>
        </p:spPr>
        <p:txBody>
          <a:bodyPr lIns="0" tIns="0" rIns="0" bIns="0" rtlCol="0" anchor="t">
            <a:spAutoFit/>
          </a:bodyPr>
          <a:lstStyle/>
          <a:p>
            <a:pPr>
              <a:lnSpc>
                <a:spcPts val="3499"/>
              </a:lnSpc>
            </a:pPr>
            <a:r>
              <a:rPr lang="en-US" sz="2300" b="1" spc="34">
                <a:solidFill>
                  <a:srgbClr val="000000"/>
                </a:solidFill>
                <a:latin typeface="Arial" pitchFamily="34" charset="0"/>
              </a:rPr>
              <a:t>Rửa sạch rau quả tươi trước khi ăn, ăn chín, uống sôi.</a:t>
            </a:r>
          </a:p>
        </p:txBody>
      </p:sp>
      <p:sp>
        <p:nvSpPr>
          <p:cNvPr id="31" name="TextBox 27"/>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2" name="TextBox 28"/>
          <p:cNvSpPr txBox="1"/>
          <p:nvPr/>
        </p:nvSpPr>
        <p:spPr>
          <a:xfrm>
            <a:off x="2168325" y="140361"/>
            <a:ext cx="10442301" cy="810415"/>
          </a:xfrm>
          <a:prstGeom prst="rect">
            <a:avLst/>
          </a:prstGeom>
        </p:spPr>
        <p:txBody>
          <a:bodyPr lIns="0" tIns="0" rIns="0" bIns="0" rtlCol="0" anchor="t">
            <a:spAutoFit/>
          </a:bodyPr>
          <a:lstStyle/>
          <a:p>
            <a:pPr>
              <a:lnSpc>
                <a:spcPct val="120000"/>
              </a:lnSpc>
            </a:pPr>
            <a:r>
              <a:rPr lang="en-US" sz="2300" b="1" spc="7">
                <a:solidFill>
                  <a:srgbClr val="051736"/>
                </a:solidFill>
                <a:latin typeface="Arial" pitchFamily="34" charset="0"/>
              </a:rPr>
              <a:t>PHÒNG, TRÁNH MỘT SỐ BỆNH DO DINH DƯỠNG</a:t>
            </a:r>
          </a:p>
          <a:p>
            <a:pPr>
              <a:lnSpc>
                <a:spcPct val="120000"/>
              </a:lnSpc>
            </a:pPr>
            <a:r>
              <a:rPr lang="en-US" sz="2300" b="1" spc="7">
                <a:solidFill>
                  <a:srgbClr val="051736"/>
                </a:solidFill>
                <a:latin typeface="Arial" pitchFamily="34" charset="0"/>
              </a:rPr>
              <a:t>VÀ VỆ SINH ĂN UỐNG KHÔNG HỢP LÍ</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grpSp>
        <p:nvGrpSpPr>
          <p:cNvPr id="18" name="Group 18"/>
          <p:cNvGrpSpPr>
            <a:grpSpLocks noChangeAspect="1"/>
          </p:cNvGrpSpPr>
          <p:nvPr/>
        </p:nvGrpSpPr>
        <p:grpSpPr>
          <a:xfrm rot="-2668323">
            <a:off x="9861113" y="4782781"/>
            <a:ext cx="5005167" cy="3016847"/>
            <a:chOff x="0" y="0"/>
            <a:chExt cx="10012942" cy="6033694"/>
          </a:xfrm>
        </p:grpSpPr>
        <p:sp>
          <p:nvSpPr>
            <p:cNvPr id="19" name="Freeform 19"/>
            <p:cNvSpPr/>
            <p:nvPr/>
          </p:nvSpPr>
          <p:spPr>
            <a:xfrm>
              <a:off x="127" y="0"/>
              <a:ext cx="10012808" cy="6033643"/>
            </a:xfrm>
            <a:custGeom>
              <a:avLst/>
              <a:gdLst/>
              <a:ahLst/>
              <a:cxnLst/>
              <a:rect l="l" t="t" r="r" b="b"/>
              <a:pathLst>
                <a:path w="10012808" h="6033643">
                  <a:moveTo>
                    <a:pt x="6163437" y="0"/>
                  </a:moveTo>
                  <a:cubicBezTo>
                    <a:pt x="6346952" y="0"/>
                    <a:pt x="6531737" y="42672"/>
                    <a:pt x="6705600" y="108331"/>
                  </a:cubicBezTo>
                  <a:cubicBezTo>
                    <a:pt x="7203440" y="290576"/>
                    <a:pt x="7641336" y="677291"/>
                    <a:pt x="7803515" y="1181735"/>
                  </a:cubicBezTo>
                  <a:cubicBezTo>
                    <a:pt x="7925816" y="1559560"/>
                    <a:pt x="7890256" y="1968500"/>
                    <a:pt x="7934579" y="2364105"/>
                  </a:cubicBezTo>
                  <a:cubicBezTo>
                    <a:pt x="7976871" y="2759710"/>
                    <a:pt x="8139049" y="3186430"/>
                    <a:pt x="8499222" y="3353054"/>
                  </a:cubicBezTo>
                  <a:cubicBezTo>
                    <a:pt x="8628127" y="3413125"/>
                    <a:pt x="8772653" y="3433064"/>
                    <a:pt x="8910448" y="3475228"/>
                  </a:cubicBezTo>
                  <a:cubicBezTo>
                    <a:pt x="9572753" y="3675253"/>
                    <a:pt x="10012808" y="4437634"/>
                    <a:pt x="9850628" y="5113274"/>
                  </a:cubicBezTo>
                  <a:cubicBezTo>
                    <a:pt x="9423909" y="5142230"/>
                    <a:pt x="9048242" y="5448808"/>
                    <a:pt x="8639302" y="5575554"/>
                  </a:cubicBezTo>
                  <a:cubicBezTo>
                    <a:pt x="8350377" y="5666740"/>
                    <a:pt x="8048117" y="5704459"/>
                    <a:pt x="7748016" y="5742305"/>
                  </a:cubicBezTo>
                  <a:cubicBezTo>
                    <a:pt x="7087997" y="5826760"/>
                    <a:pt x="6425058" y="5909945"/>
                    <a:pt x="5762625" y="5909945"/>
                  </a:cubicBezTo>
                  <a:cubicBezTo>
                    <a:pt x="5588635" y="5909945"/>
                    <a:pt x="5414772" y="5904230"/>
                    <a:pt x="5240909" y="5891276"/>
                  </a:cubicBezTo>
                  <a:cubicBezTo>
                    <a:pt x="5052568" y="5876290"/>
                    <a:pt x="4862957" y="5853684"/>
                    <a:pt x="4672965" y="5853684"/>
                  </a:cubicBezTo>
                  <a:cubicBezTo>
                    <a:pt x="4609719" y="5853684"/>
                    <a:pt x="4546346" y="5856224"/>
                    <a:pt x="4482973" y="5862320"/>
                  </a:cubicBezTo>
                  <a:cubicBezTo>
                    <a:pt x="4238498" y="5888990"/>
                    <a:pt x="4002913" y="5969000"/>
                    <a:pt x="3758438" y="6006846"/>
                  </a:cubicBezTo>
                  <a:cubicBezTo>
                    <a:pt x="3640709" y="6025261"/>
                    <a:pt x="3522980" y="6033643"/>
                    <a:pt x="3405251" y="6033643"/>
                  </a:cubicBezTo>
                  <a:cubicBezTo>
                    <a:pt x="2843022" y="6033643"/>
                    <a:pt x="2283587" y="5843143"/>
                    <a:pt x="1746885" y="5655691"/>
                  </a:cubicBezTo>
                  <a:cubicBezTo>
                    <a:pt x="1122426" y="5437886"/>
                    <a:pt x="419989" y="5144516"/>
                    <a:pt x="206629" y="4517771"/>
                  </a:cubicBezTo>
                  <a:cubicBezTo>
                    <a:pt x="93345" y="4179951"/>
                    <a:pt x="148844" y="3813302"/>
                    <a:pt x="119888" y="3457575"/>
                  </a:cubicBezTo>
                  <a:cubicBezTo>
                    <a:pt x="93218" y="3146425"/>
                    <a:pt x="2159" y="2839720"/>
                    <a:pt x="2159" y="2528570"/>
                  </a:cubicBezTo>
                  <a:cubicBezTo>
                    <a:pt x="0" y="2035302"/>
                    <a:pt x="222123" y="1570736"/>
                    <a:pt x="439928" y="1128522"/>
                  </a:cubicBezTo>
                  <a:cubicBezTo>
                    <a:pt x="617855" y="1054862"/>
                    <a:pt x="797687" y="845820"/>
                    <a:pt x="984631" y="845820"/>
                  </a:cubicBezTo>
                  <a:cubicBezTo>
                    <a:pt x="1000887" y="845820"/>
                    <a:pt x="1017143" y="847344"/>
                    <a:pt x="1033399" y="850773"/>
                  </a:cubicBezTo>
                  <a:cubicBezTo>
                    <a:pt x="1218311" y="891667"/>
                    <a:pt x="1426210" y="1017905"/>
                    <a:pt x="1614805" y="1017905"/>
                  </a:cubicBezTo>
                  <a:cubicBezTo>
                    <a:pt x="1621028" y="1017905"/>
                    <a:pt x="1627251" y="1017778"/>
                    <a:pt x="1633474" y="1017524"/>
                  </a:cubicBezTo>
                  <a:cubicBezTo>
                    <a:pt x="2884805" y="961898"/>
                    <a:pt x="4180586" y="893064"/>
                    <a:pt x="5289677" y="312928"/>
                  </a:cubicBezTo>
                  <a:cubicBezTo>
                    <a:pt x="5498592" y="201803"/>
                    <a:pt x="5703062" y="75184"/>
                    <a:pt x="5934202" y="24003"/>
                  </a:cubicBezTo>
                  <a:cubicBezTo>
                    <a:pt x="6009767" y="7493"/>
                    <a:pt x="6086475" y="0"/>
                    <a:pt x="6163437" y="0"/>
                  </a:cubicBezTo>
                  <a:close/>
                </a:path>
              </a:pathLst>
            </a:custGeom>
            <a:solidFill>
              <a:srgbClr val="85C9C9"/>
            </a:solidFill>
          </p:spPr>
        </p:sp>
      </p:grpSp>
      <p:pic>
        <p:nvPicPr>
          <p:cNvPr id="20" name="Picture 20"/>
          <p:cNvPicPr>
            <a:picLocks noChangeAspect="1"/>
          </p:cNvPicPr>
          <p:nvPr/>
        </p:nvPicPr>
        <p:blipFill>
          <a:blip r:embed="rId6"/>
          <a:srcRect r="362" b="362"/>
          <a:stretch>
            <a:fillRect/>
          </a:stretch>
        </p:blipFill>
        <p:spPr>
          <a:xfrm>
            <a:off x="11484561" y="-341162"/>
            <a:ext cx="1461151" cy="2908897"/>
          </a:xfrm>
          <a:prstGeom prst="rect">
            <a:avLst/>
          </a:prstGeom>
        </p:spPr>
      </p:pic>
      <p:pic>
        <p:nvPicPr>
          <p:cNvPr id="21" name="Picture 21"/>
          <p:cNvPicPr>
            <a:picLocks noChangeAspect="1"/>
          </p:cNvPicPr>
          <p:nvPr/>
        </p:nvPicPr>
        <p:blipFill>
          <a:blip r:embed="rId7"/>
          <a:srcRect r="792" b="792"/>
          <a:stretch>
            <a:fillRect/>
          </a:stretch>
        </p:blipFill>
        <p:spPr>
          <a:xfrm>
            <a:off x="10176212" y="-744343"/>
            <a:ext cx="2433604" cy="1411134"/>
          </a:xfrm>
          <a:prstGeom prst="rect">
            <a:avLst/>
          </a:prstGeom>
        </p:spPr>
      </p:pic>
      <p:pic>
        <p:nvPicPr>
          <p:cNvPr id="22" name="Picture 22"/>
          <p:cNvPicPr>
            <a:picLocks noChangeAspect="1"/>
          </p:cNvPicPr>
          <p:nvPr/>
        </p:nvPicPr>
        <p:blipFill>
          <a:blip r:embed="rId8"/>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9"/>
          <a:srcRect l="8076" r="8076"/>
          <a:stretch>
            <a:fillRect/>
          </a:stretch>
        </p:blipFill>
        <p:spPr>
          <a:xfrm>
            <a:off x="6229792" y="2025335"/>
            <a:ext cx="5183826" cy="4127855"/>
          </a:xfrm>
          <a:prstGeom prst="rect">
            <a:avLst/>
          </a:prstGeom>
        </p:spPr>
      </p:pic>
      <p:pic>
        <p:nvPicPr>
          <p:cNvPr id="24" name="Picture 24"/>
          <p:cNvPicPr>
            <a:picLocks noChangeAspect="1"/>
          </p:cNvPicPr>
          <p:nvPr/>
        </p:nvPicPr>
        <p:blipFill>
          <a:blip r:embed="rId10"/>
          <a:srcRect r="629" b="629"/>
          <a:stretch>
            <a:fillRect/>
          </a:stretch>
        </p:blipFill>
        <p:spPr>
          <a:xfrm>
            <a:off x="10776470" y="4697254"/>
            <a:ext cx="1274297" cy="2073169"/>
          </a:xfrm>
          <a:prstGeom prst="rect">
            <a:avLst/>
          </a:prstGeom>
        </p:spPr>
      </p:pic>
      <p:pic>
        <p:nvPicPr>
          <p:cNvPr id="25" name="Picture 25"/>
          <p:cNvPicPr>
            <a:picLocks noChangeAspect="1"/>
          </p:cNvPicPr>
          <p:nvPr/>
        </p:nvPicPr>
        <p:blipFill>
          <a:blip r:embed="rId11"/>
          <a:srcRect l="6879" r="6879"/>
          <a:stretch>
            <a:fillRect/>
          </a:stretch>
        </p:blipFill>
        <p:spPr>
          <a:xfrm>
            <a:off x="685622" y="2025335"/>
            <a:ext cx="5356387" cy="4146865"/>
          </a:xfrm>
          <a:prstGeom prst="rect">
            <a:avLst/>
          </a:prstGeom>
        </p:spPr>
      </p:pic>
      <p:pic>
        <p:nvPicPr>
          <p:cNvPr id="26" name="Picture 26"/>
          <p:cNvPicPr>
            <a:picLocks noChangeAspect="1"/>
          </p:cNvPicPr>
          <p:nvPr/>
        </p:nvPicPr>
        <p:blipFill>
          <a:blip r:embed="rId12"/>
          <a:srcRect r="361" b="361"/>
          <a:stretch>
            <a:fillRect/>
          </a:stretch>
        </p:blipFill>
        <p:spPr>
          <a:xfrm>
            <a:off x="10704161" y="-336566"/>
            <a:ext cx="1790084" cy="2361901"/>
          </a:xfrm>
          <a:prstGeom prst="rect">
            <a:avLst/>
          </a:prstGeom>
        </p:spPr>
      </p:pic>
      <p:sp>
        <p:nvSpPr>
          <p:cNvPr id="28" name="TextBox 28"/>
          <p:cNvSpPr txBox="1"/>
          <p:nvPr/>
        </p:nvSpPr>
        <p:spPr>
          <a:xfrm>
            <a:off x="2168325" y="1425035"/>
            <a:ext cx="10442301" cy="403765"/>
          </a:xfrm>
          <a:prstGeom prst="rect">
            <a:avLst/>
          </a:prstGeom>
        </p:spPr>
        <p:txBody>
          <a:bodyPr lIns="0" tIns="0" rIns="0" bIns="0" rtlCol="0" anchor="t">
            <a:spAutoFit/>
          </a:bodyPr>
          <a:lstStyle/>
          <a:p>
            <a:pPr>
              <a:lnSpc>
                <a:spcPts val="3499"/>
              </a:lnSpc>
            </a:pPr>
            <a:r>
              <a:rPr lang="en-US" sz="2300" b="1" spc="34">
                <a:solidFill>
                  <a:srgbClr val="000000"/>
                </a:solidFill>
                <a:latin typeface="Arial" pitchFamily="34" charset="0"/>
              </a:rPr>
              <a:t>Rửa tay trước khi ăn và sau khi đi vệ sinh.</a:t>
            </a:r>
          </a:p>
        </p:txBody>
      </p:sp>
      <p:sp>
        <p:nvSpPr>
          <p:cNvPr id="31" name="TextBox 27"/>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2" name="TextBox 28"/>
          <p:cNvSpPr txBox="1"/>
          <p:nvPr/>
        </p:nvSpPr>
        <p:spPr>
          <a:xfrm>
            <a:off x="2168325" y="140361"/>
            <a:ext cx="10442301" cy="810415"/>
          </a:xfrm>
          <a:prstGeom prst="rect">
            <a:avLst/>
          </a:prstGeom>
        </p:spPr>
        <p:txBody>
          <a:bodyPr lIns="0" tIns="0" rIns="0" bIns="0" rtlCol="0" anchor="t">
            <a:spAutoFit/>
          </a:bodyPr>
          <a:lstStyle/>
          <a:p>
            <a:pPr>
              <a:lnSpc>
                <a:spcPct val="120000"/>
              </a:lnSpc>
            </a:pPr>
            <a:r>
              <a:rPr lang="en-US" sz="2300" b="1" spc="7">
                <a:solidFill>
                  <a:srgbClr val="051736"/>
                </a:solidFill>
                <a:latin typeface="Arial" pitchFamily="34" charset="0"/>
              </a:rPr>
              <a:t>PHÒNG, TRÁNH MỘT SỐ BỆNH DO DINH DƯỠNG</a:t>
            </a:r>
          </a:p>
          <a:p>
            <a:pPr>
              <a:lnSpc>
                <a:spcPct val="120000"/>
              </a:lnSpc>
            </a:pPr>
            <a:r>
              <a:rPr lang="en-US" sz="2300" b="1" spc="7">
                <a:solidFill>
                  <a:srgbClr val="051736"/>
                </a:solidFill>
                <a:latin typeface="Arial" pitchFamily="34" charset="0"/>
              </a:rPr>
              <a:t>VÀ VỆ SINH ĂN UỐNG KHÔNG HỢP LÍ</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a:off x="-2237853" y="-397144"/>
            <a:ext cx="16559722" cy="2137044"/>
            <a:chOff x="0" y="0"/>
            <a:chExt cx="33128072" cy="4274088"/>
          </a:xfrm>
        </p:grpSpPr>
        <p:sp>
          <p:nvSpPr>
            <p:cNvPr id="6" name="Freeform 6"/>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7" name="Picture 7"/>
          <p:cNvPicPr>
            <a:picLocks noChangeAspect="1"/>
          </p:cNvPicPr>
          <p:nvPr/>
        </p:nvPicPr>
        <p:blipFill>
          <a:blip r:embed="rId2"/>
          <a:srcRect r="400" b="400"/>
          <a:stretch>
            <a:fillRect/>
          </a:stretch>
        </p:blipFill>
        <p:spPr>
          <a:xfrm rot="469665">
            <a:off x="11043029" y="4305300"/>
            <a:ext cx="2276242" cy="3225517"/>
          </a:xfrm>
          <a:prstGeom prst="rect">
            <a:avLst/>
          </a:prstGeom>
        </p:spPr>
      </p:pic>
      <p:pic>
        <p:nvPicPr>
          <p:cNvPr id="8" name="Picture 8"/>
          <p:cNvPicPr>
            <a:picLocks noChangeAspect="1"/>
          </p:cNvPicPr>
          <p:nvPr/>
        </p:nvPicPr>
        <p:blipFill>
          <a:blip r:embed="rId3"/>
          <a:srcRect r="444" b="444"/>
          <a:stretch>
            <a:fillRect/>
          </a:stretch>
        </p:blipFill>
        <p:spPr>
          <a:xfrm>
            <a:off x="10467809" y="5238176"/>
            <a:ext cx="2253250" cy="2414916"/>
          </a:xfrm>
          <a:prstGeom prst="rect">
            <a:avLst/>
          </a:prstGeom>
        </p:spPr>
      </p:pic>
      <p:pic>
        <p:nvPicPr>
          <p:cNvPr id="9" name="Picture 9"/>
          <p:cNvPicPr>
            <a:picLocks noChangeAspect="1"/>
          </p:cNvPicPr>
          <p:nvPr/>
        </p:nvPicPr>
        <p:blipFill>
          <a:blip r:embed="rId4"/>
          <a:srcRect r="190" b="190"/>
          <a:stretch>
            <a:fillRect/>
          </a:stretch>
        </p:blipFill>
        <p:spPr>
          <a:xfrm>
            <a:off x="-1367632" y="4142569"/>
            <a:ext cx="2497367" cy="2953476"/>
          </a:xfrm>
          <a:prstGeom prst="rect">
            <a:avLst/>
          </a:prstGeom>
        </p:spPr>
      </p:pic>
      <p:grpSp>
        <p:nvGrpSpPr>
          <p:cNvPr id="10" name="Group 10"/>
          <p:cNvGrpSpPr>
            <a:grpSpLocks noChangeAspect="1"/>
          </p:cNvGrpSpPr>
          <p:nvPr/>
        </p:nvGrpSpPr>
        <p:grpSpPr>
          <a:xfrm rot="712848">
            <a:off x="-3824662" y="4278720"/>
            <a:ext cx="24333931" cy="7416164"/>
            <a:chOff x="0" y="0"/>
            <a:chExt cx="48680540" cy="14832328"/>
          </a:xfrm>
        </p:grpSpPr>
        <p:sp>
          <p:nvSpPr>
            <p:cNvPr id="11" name="Freeform 11"/>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pic>
        <p:nvPicPr>
          <p:cNvPr id="12" name="Picture 12"/>
          <p:cNvPicPr>
            <a:picLocks noChangeAspect="1"/>
          </p:cNvPicPr>
          <p:nvPr/>
        </p:nvPicPr>
        <p:blipFill>
          <a:blip r:embed="rId5"/>
          <a:srcRect r="485" b="485"/>
          <a:stretch>
            <a:fillRect/>
          </a:stretch>
        </p:blipFill>
        <p:spPr>
          <a:xfrm rot="6542420">
            <a:off x="179499" y="-226392"/>
            <a:ext cx="1289108" cy="2347037"/>
          </a:xfrm>
          <a:prstGeom prst="rect">
            <a:avLst/>
          </a:prstGeom>
        </p:spPr>
      </p:pic>
      <p:pic>
        <p:nvPicPr>
          <p:cNvPr id="13" name="Picture 13"/>
          <p:cNvPicPr>
            <a:picLocks noChangeAspect="1"/>
          </p:cNvPicPr>
          <p:nvPr/>
        </p:nvPicPr>
        <p:blipFill>
          <a:blip r:embed="rId4"/>
          <a:srcRect r="823" b="823"/>
          <a:stretch>
            <a:fillRect/>
          </a:stretch>
        </p:blipFill>
        <p:spPr>
          <a:xfrm rot="-10800000">
            <a:off x="-251658" y="684541"/>
            <a:ext cx="1102310" cy="1303632"/>
          </a:xfrm>
          <a:prstGeom prst="rect">
            <a:avLst/>
          </a:prstGeom>
        </p:spPr>
      </p:pic>
      <p:grpSp>
        <p:nvGrpSpPr>
          <p:cNvPr id="14" name="Group 14"/>
          <p:cNvGrpSpPr>
            <a:grpSpLocks noChangeAspect="1"/>
          </p:cNvGrpSpPr>
          <p:nvPr/>
        </p:nvGrpSpPr>
        <p:grpSpPr>
          <a:xfrm rot="-1753129">
            <a:off x="-612933" y="-1422504"/>
            <a:ext cx="4501945" cy="2460514"/>
            <a:chOff x="0" y="0"/>
            <a:chExt cx="9006236" cy="4921028"/>
          </a:xfrm>
        </p:grpSpPr>
        <p:sp>
          <p:nvSpPr>
            <p:cNvPr id="15" name="Freeform 15"/>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6" name="Group 16"/>
          <p:cNvGrpSpPr>
            <a:grpSpLocks noChangeAspect="1"/>
          </p:cNvGrpSpPr>
          <p:nvPr/>
        </p:nvGrpSpPr>
        <p:grpSpPr>
          <a:xfrm rot="-1970258">
            <a:off x="-704141" y="-1721216"/>
            <a:ext cx="4501945" cy="2460514"/>
            <a:chOff x="0" y="0"/>
            <a:chExt cx="9006236" cy="4921028"/>
          </a:xfrm>
        </p:grpSpPr>
        <p:sp>
          <p:nvSpPr>
            <p:cNvPr id="17" name="Freeform 17"/>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18" name="Picture 18"/>
          <p:cNvPicPr>
            <a:picLocks noChangeAspect="1"/>
          </p:cNvPicPr>
          <p:nvPr/>
        </p:nvPicPr>
        <p:blipFill>
          <a:blip r:embed="rId6"/>
          <a:srcRect/>
          <a:stretch>
            <a:fillRect/>
          </a:stretch>
        </p:blipFill>
        <p:spPr>
          <a:xfrm>
            <a:off x="7389476" y="2244303"/>
            <a:ext cx="3707650" cy="4201331"/>
          </a:xfrm>
          <a:prstGeom prst="rect">
            <a:avLst/>
          </a:prstGeom>
        </p:spPr>
      </p:pic>
      <p:pic>
        <p:nvPicPr>
          <p:cNvPr id="21" name="Picture 21"/>
          <p:cNvPicPr>
            <a:picLocks noChangeAspect="1"/>
          </p:cNvPicPr>
          <p:nvPr/>
        </p:nvPicPr>
        <p:blipFill>
          <a:blip r:embed="rId7"/>
          <a:srcRect r="362" b="362"/>
          <a:stretch>
            <a:fillRect/>
          </a:stretch>
        </p:blipFill>
        <p:spPr>
          <a:xfrm>
            <a:off x="11484561" y="-341162"/>
            <a:ext cx="1461151" cy="2908897"/>
          </a:xfrm>
          <a:prstGeom prst="rect">
            <a:avLst/>
          </a:prstGeom>
        </p:spPr>
      </p:pic>
      <p:pic>
        <p:nvPicPr>
          <p:cNvPr id="22" name="Picture 22"/>
          <p:cNvPicPr>
            <a:picLocks noChangeAspect="1"/>
          </p:cNvPicPr>
          <p:nvPr/>
        </p:nvPicPr>
        <p:blipFill>
          <a:blip r:embed="rId8"/>
          <a:srcRect r="792" b="792"/>
          <a:stretch>
            <a:fillRect/>
          </a:stretch>
        </p:blipFill>
        <p:spPr>
          <a:xfrm>
            <a:off x="10176212" y="-744343"/>
            <a:ext cx="2433604" cy="1411134"/>
          </a:xfrm>
          <a:prstGeom prst="rect">
            <a:avLst/>
          </a:prstGeom>
        </p:spPr>
      </p:pic>
      <p:pic>
        <p:nvPicPr>
          <p:cNvPr id="23" name="Picture 23"/>
          <p:cNvPicPr>
            <a:picLocks noChangeAspect="1"/>
          </p:cNvPicPr>
          <p:nvPr/>
        </p:nvPicPr>
        <p:blipFill>
          <a:blip r:embed="rId9"/>
          <a:srcRect r="248" b="248"/>
          <a:stretch>
            <a:fillRect/>
          </a:stretch>
        </p:blipFill>
        <p:spPr>
          <a:xfrm>
            <a:off x="10628024" y="-1029930"/>
            <a:ext cx="2284098" cy="2388012"/>
          </a:xfrm>
          <a:prstGeom prst="rect">
            <a:avLst/>
          </a:prstGeom>
        </p:spPr>
      </p:pic>
      <p:pic>
        <p:nvPicPr>
          <p:cNvPr id="24" name="Picture 24"/>
          <p:cNvPicPr>
            <a:picLocks noChangeAspect="1"/>
          </p:cNvPicPr>
          <p:nvPr/>
        </p:nvPicPr>
        <p:blipFill>
          <a:blip r:embed="rId10"/>
          <a:srcRect/>
          <a:stretch>
            <a:fillRect/>
          </a:stretch>
        </p:blipFill>
        <p:spPr>
          <a:xfrm>
            <a:off x="923010" y="2244303"/>
            <a:ext cx="6326829" cy="4201331"/>
          </a:xfrm>
          <a:prstGeom prst="rect">
            <a:avLst/>
          </a:prstGeom>
        </p:spPr>
      </p:pic>
      <p:pic>
        <p:nvPicPr>
          <p:cNvPr id="26" name="Picture 26"/>
          <p:cNvPicPr>
            <a:picLocks noChangeAspect="1"/>
          </p:cNvPicPr>
          <p:nvPr/>
        </p:nvPicPr>
        <p:blipFill>
          <a:blip r:embed="rId11"/>
          <a:srcRect r="361" b="361"/>
          <a:stretch>
            <a:fillRect/>
          </a:stretch>
        </p:blipFill>
        <p:spPr>
          <a:xfrm>
            <a:off x="10704161" y="-336566"/>
            <a:ext cx="1790084" cy="2361901"/>
          </a:xfrm>
          <a:prstGeom prst="rect">
            <a:avLst/>
          </a:prstGeom>
        </p:spPr>
      </p:pic>
      <p:sp>
        <p:nvSpPr>
          <p:cNvPr id="28" name="TextBox 28"/>
          <p:cNvSpPr txBox="1"/>
          <p:nvPr/>
        </p:nvSpPr>
        <p:spPr>
          <a:xfrm>
            <a:off x="2168326" y="1272857"/>
            <a:ext cx="8299484" cy="81041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Cần tuyên truyền giáo dục vệ sinh an toàn thực phẩm và sử dụng nước sạch.</a:t>
            </a:r>
          </a:p>
        </p:txBody>
      </p:sp>
      <p:sp>
        <p:nvSpPr>
          <p:cNvPr id="31" name="TextBox 27"/>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02</a:t>
            </a:r>
          </a:p>
        </p:txBody>
      </p:sp>
      <p:sp>
        <p:nvSpPr>
          <p:cNvPr id="32" name="TextBox 28"/>
          <p:cNvSpPr txBox="1"/>
          <p:nvPr/>
        </p:nvSpPr>
        <p:spPr>
          <a:xfrm>
            <a:off x="2168325" y="140361"/>
            <a:ext cx="10442301" cy="810415"/>
          </a:xfrm>
          <a:prstGeom prst="rect">
            <a:avLst/>
          </a:prstGeom>
        </p:spPr>
        <p:txBody>
          <a:bodyPr lIns="0" tIns="0" rIns="0" bIns="0" rtlCol="0" anchor="t">
            <a:spAutoFit/>
          </a:bodyPr>
          <a:lstStyle/>
          <a:p>
            <a:pPr>
              <a:lnSpc>
                <a:spcPct val="120000"/>
              </a:lnSpc>
            </a:pPr>
            <a:r>
              <a:rPr lang="en-US" sz="2300" b="1" spc="7">
                <a:solidFill>
                  <a:srgbClr val="051736"/>
                </a:solidFill>
                <a:latin typeface="Arial" pitchFamily="34" charset="0"/>
              </a:rPr>
              <a:t>PHÒNG, TRÁNH MỘT SỐ BỆNH DO DINH DƯỠNG</a:t>
            </a:r>
          </a:p>
          <a:p>
            <a:pPr>
              <a:lnSpc>
                <a:spcPct val="120000"/>
              </a:lnSpc>
            </a:pPr>
            <a:r>
              <a:rPr lang="en-US" sz="2300" b="1" spc="7">
                <a:solidFill>
                  <a:srgbClr val="051736"/>
                </a:solidFill>
                <a:latin typeface="Arial" pitchFamily="34" charset="0"/>
              </a:rPr>
              <a:t>VÀ VỆ SINH ĂN UỐNG KHÔNG HỢP LÍ</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4" name="Picture 24"/>
          <p:cNvPicPr>
            <a:picLocks noChangeAspect="1"/>
          </p:cNvPicPr>
          <p:nvPr/>
        </p:nvPicPr>
        <p:blipFill>
          <a:blip r:embed="rId11"/>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2"/>
          <a:srcRect r="629" b="629"/>
          <a:stretch>
            <a:fillRect/>
          </a:stretch>
        </p:blipFill>
        <p:spPr>
          <a:xfrm>
            <a:off x="10833605" y="182404"/>
            <a:ext cx="1274297" cy="2073169"/>
          </a:xfrm>
          <a:prstGeom prst="rect">
            <a:avLst/>
          </a:prstGeom>
        </p:spPr>
      </p:pic>
      <p:grpSp>
        <p:nvGrpSpPr>
          <p:cNvPr id="26" name="Group 26"/>
          <p:cNvGrpSpPr/>
          <p:nvPr/>
        </p:nvGrpSpPr>
        <p:grpSpPr>
          <a:xfrm>
            <a:off x="2874997" y="261448"/>
            <a:ext cx="7245683" cy="1659878"/>
            <a:chOff x="0" y="-95250"/>
            <a:chExt cx="14495142" cy="3319756"/>
          </a:xfrm>
        </p:grpSpPr>
        <p:grpSp>
          <p:nvGrpSpPr>
            <p:cNvPr id="27" name="Group 27"/>
            <p:cNvGrpSpPr>
              <a:grpSpLocks noChangeAspect="1"/>
            </p:cNvGrpSpPr>
            <p:nvPr/>
          </p:nvGrpSpPr>
          <p:grpSpPr>
            <a:xfrm>
              <a:off x="0" y="561217"/>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pic>
          <p:nvPicPr>
            <p:cNvPr id="29" name="Picture 29"/>
            <p:cNvPicPr>
              <a:picLocks noChangeAspect="1"/>
            </p:cNvPicPr>
            <p:nvPr/>
          </p:nvPicPr>
          <p:blipFill>
            <a:blip r:embed="rId13"/>
            <a:srcRect r="797" b="797"/>
            <a:stretch>
              <a:fillRect/>
            </a:stretch>
          </p:blipFill>
          <p:spPr>
            <a:xfrm>
              <a:off x="315748" y="831857"/>
              <a:ext cx="1952796" cy="1952796"/>
            </a:xfrm>
            <a:prstGeom prst="rect">
              <a:avLst/>
            </a:prstGeom>
          </p:spPr>
        </p:pic>
        <p:sp>
          <p:nvSpPr>
            <p:cNvPr id="30" name="TextBox 30"/>
            <p:cNvSpPr txBox="1"/>
            <p:nvPr/>
          </p:nvSpPr>
          <p:spPr>
            <a:xfrm>
              <a:off x="2971220" y="-95250"/>
              <a:ext cx="11523922" cy="3319756"/>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Nêu một số bệnh do chế độ dinh dưỡng, vệ sinh ăn uống chưa hợp lí ở địa phương em và biện pháp phòng, tránh theo gợi ý bảng 26.2. </a:t>
              </a:r>
            </a:p>
          </p:txBody>
        </p:sp>
      </p:grpSp>
      <p:graphicFrame>
        <p:nvGraphicFramePr>
          <p:cNvPr id="31" name="Table 31"/>
          <p:cNvGraphicFramePr>
            <a:graphicFrameLocks noGrp="1"/>
          </p:cNvGraphicFramePr>
          <p:nvPr>
            <p:extLst>
              <p:ext uri="{D42A27DB-BD31-4B8C-83A1-F6EECF244321}">
                <p14:modId xmlns:p14="http://schemas.microsoft.com/office/powerpoint/2010/main" val="2494893312"/>
              </p:ext>
            </p:extLst>
          </p:nvPr>
        </p:nvGraphicFramePr>
        <p:xfrm>
          <a:off x="1494470" y="2323566"/>
          <a:ext cx="8638542" cy="3957448"/>
        </p:xfrm>
        <a:graphic>
          <a:graphicData uri="http://schemas.openxmlformats.org/drawingml/2006/table">
            <a:tbl>
              <a:tblPr/>
              <a:tblGrid>
                <a:gridCol w="3910997">
                  <a:extLst>
                    <a:ext uri="{9D8B030D-6E8A-4147-A177-3AD203B41FA5}">
                      <a16:colId xmlns:a16="http://schemas.microsoft.com/office/drawing/2014/main" val="20000"/>
                    </a:ext>
                  </a:extLst>
                </a:gridCol>
                <a:gridCol w="4727545">
                  <a:extLst>
                    <a:ext uri="{9D8B030D-6E8A-4147-A177-3AD203B41FA5}">
                      <a16:colId xmlns:a16="http://schemas.microsoft.com/office/drawing/2014/main" val="20001"/>
                    </a:ext>
                  </a:extLst>
                </a:gridCol>
              </a:tblGrid>
              <a:tr h="748030">
                <a:tc>
                  <a:txBody>
                    <a:bodyPr/>
                    <a:lstStyle/>
                    <a:p>
                      <a:pPr algn="ctr">
                        <a:lnSpc>
                          <a:spcPct val="130000"/>
                        </a:lnSpc>
                        <a:defRPr/>
                      </a:pPr>
                      <a:r>
                        <a:rPr lang="en-US" sz="2000" b="1" dirty="0" err="1">
                          <a:solidFill>
                            <a:srgbClr val="FFFFFF"/>
                          </a:solidFill>
                          <a:latin typeface="Arial" pitchFamily="34" charset="0"/>
                        </a:rPr>
                        <a:t>Tình</a:t>
                      </a:r>
                      <a:r>
                        <a:rPr lang="en-US" sz="2000" b="1" dirty="0">
                          <a:solidFill>
                            <a:srgbClr val="FFFFFF"/>
                          </a:solidFill>
                          <a:latin typeface="Arial" pitchFamily="34" charset="0"/>
                        </a:rPr>
                        <a:t> </a:t>
                      </a:r>
                      <a:r>
                        <a:rPr lang="en-US" sz="2000" b="1" dirty="0" err="1">
                          <a:solidFill>
                            <a:srgbClr val="FFFFFF"/>
                          </a:solidFill>
                          <a:latin typeface="Arial" pitchFamily="34" charset="0"/>
                        </a:rPr>
                        <a:t>huống</a:t>
                      </a:r>
                      <a:endParaRPr lang="en-US" sz="600" b="1" dirty="0">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4DA195"/>
                    </a:solidFill>
                  </a:tcPr>
                </a:tc>
                <a:tc>
                  <a:txBody>
                    <a:bodyPr/>
                    <a:lstStyle/>
                    <a:p>
                      <a:pPr algn="ctr">
                        <a:lnSpc>
                          <a:spcPct val="130000"/>
                        </a:lnSpc>
                        <a:defRPr/>
                      </a:pPr>
                      <a:r>
                        <a:rPr lang="en-US" sz="2000" b="1">
                          <a:solidFill>
                            <a:srgbClr val="FFFFFF"/>
                          </a:solidFill>
                          <a:latin typeface="Arial" pitchFamily="34" charset="0"/>
                        </a:rPr>
                        <a:t>Biện pháp phòng tránh</a:t>
                      </a:r>
                      <a:endParaRPr lang="en-US" sz="6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4DA195"/>
                    </a:solidFill>
                  </a:tcPr>
                </a:tc>
                <a:extLst>
                  <a:ext uri="{0D108BD9-81ED-4DB2-BD59-A6C34878D82A}">
                    <a16:rowId xmlns:a16="http://schemas.microsoft.com/office/drawing/2014/main" val="10000"/>
                  </a:ext>
                </a:extLst>
              </a:tr>
              <a:tr h="748030">
                <a:tc>
                  <a:txBody>
                    <a:bodyPr/>
                    <a:lstStyle/>
                    <a:p>
                      <a:pPr algn="l">
                        <a:lnSpc>
                          <a:spcPct val="130000"/>
                        </a:lnSpc>
                        <a:defRPr/>
                      </a:pPr>
                      <a:r>
                        <a:rPr lang="en-US" sz="2000" b="1" dirty="0" err="1">
                          <a:solidFill>
                            <a:srgbClr val="000000"/>
                          </a:solidFill>
                          <a:latin typeface="Arial" pitchFamily="34" charset="0"/>
                        </a:rPr>
                        <a:t>Trẻ</a:t>
                      </a:r>
                      <a:r>
                        <a:rPr lang="en-US" sz="2000" b="1" dirty="0">
                          <a:solidFill>
                            <a:srgbClr val="000000"/>
                          </a:solidFill>
                          <a:latin typeface="Arial" pitchFamily="34" charset="0"/>
                        </a:rPr>
                        <a:t> </a:t>
                      </a:r>
                      <a:r>
                        <a:rPr lang="en-US" sz="2000" b="1" dirty="0" err="1">
                          <a:solidFill>
                            <a:srgbClr val="000000"/>
                          </a:solidFill>
                          <a:latin typeface="Arial" pitchFamily="34" charset="0"/>
                        </a:rPr>
                        <a:t>em</a:t>
                      </a:r>
                      <a:r>
                        <a:rPr lang="en-US" sz="2000" b="1" dirty="0">
                          <a:solidFill>
                            <a:srgbClr val="000000"/>
                          </a:solidFill>
                          <a:latin typeface="Arial" pitchFamily="34" charset="0"/>
                        </a:rPr>
                        <a:t> </a:t>
                      </a:r>
                      <a:r>
                        <a:rPr lang="en-US" sz="2000" b="1" dirty="0" err="1">
                          <a:solidFill>
                            <a:srgbClr val="000000"/>
                          </a:solidFill>
                          <a:latin typeface="Arial" pitchFamily="34" charset="0"/>
                        </a:rPr>
                        <a:t>bị</a:t>
                      </a:r>
                      <a:r>
                        <a:rPr lang="en-US" sz="2000" b="1" dirty="0">
                          <a:solidFill>
                            <a:srgbClr val="000000"/>
                          </a:solidFill>
                          <a:latin typeface="Arial" pitchFamily="34" charset="0"/>
                        </a:rPr>
                        <a:t> </a:t>
                      </a:r>
                      <a:r>
                        <a:rPr lang="en-US" sz="2000" b="1" dirty="0" err="1">
                          <a:solidFill>
                            <a:srgbClr val="000000"/>
                          </a:solidFill>
                          <a:latin typeface="Arial" pitchFamily="34" charset="0"/>
                        </a:rPr>
                        <a:t>suy</a:t>
                      </a:r>
                      <a:r>
                        <a:rPr lang="en-US" sz="2000" b="1" dirty="0">
                          <a:solidFill>
                            <a:srgbClr val="000000"/>
                          </a:solidFill>
                          <a:latin typeface="Arial" pitchFamily="34" charset="0"/>
                        </a:rPr>
                        <a:t> </a:t>
                      </a:r>
                      <a:r>
                        <a:rPr lang="en-US" sz="2000" b="1" dirty="0" err="1">
                          <a:solidFill>
                            <a:srgbClr val="000000"/>
                          </a:solidFill>
                          <a:latin typeface="Arial" pitchFamily="34" charset="0"/>
                        </a:rPr>
                        <a:t>dinh</a:t>
                      </a:r>
                      <a:r>
                        <a:rPr lang="en-US" sz="2000" b="1" dirty="0">
                          <a:solidFill>
                            <a:srgbClr val="000000"/>
                          </a:solidFill>
                          <a:latin typeface="Arial" pitchFamily="34" charset="0"/>
                        </a:rPr>
                        <a:t> </a:t>
                      </a:r>
                      <a:r>
                        <a:rPr lang="en-US" sz="2000" b="1" dirty="0" err="1">
                          <a:solidFill>
                            <a:srgbClr val="000000"/>
                          </a:solidFill>
                          <a:latin typeface="Arial" pitchFamily="34" charset="0"/>
                        </a:rPr>
                        <a:t>dưỡng</a:t>
                      </a:r>
                      <a:endParaRPr lang="en-US" sz="600" b="1" dirty="0">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ct val="130000"/>
                        </a:lnSpc>
                        <a:defRPr/>
                      </a:pPr>
                      <a:r>
                        <a:rPr lang="vi-VN" sz="2000" b="1" dirty="0">
                          <a:solidFill>
                            <a:srgbClr val="000000"/>
                          </a:solidFill>
                          <a:latin typeface="Arial" pitchFamily="34" charset="0"/>
                        </a:rPr>
                        <a:t>Quan tâm đến chế độ ăn của trẻ, bổ sung đầy đủ chất dinh dưỡng cho trẻ thông qua các thực phẩm giàu đạm, chất béo và vitamin.</a:t>
                      </a:r>
                      <a:endParaRPr lang="en-US" sz="600" b="1" dirty="0">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48030">
                <a:tc>
                  <a:txBody>
                    <a:bodyPr/>
                    <a:lstStyle/>
                    <a:p>
                      <a:pPr algn="l">
                        <a:lnSpc>
                          <a:spcPct val="130000"/>
                        </a:lnSpc>
                        <a:defRPr/>
                      </a:pPr>
                      <a:r>
                        <a:rPr lang="en-US" sz="2000" b="1">
                          <a:solidFill>
                            <a:srgbClr val="000000"/>
                          </a:solidFill>
                          <a:latin typeface="Arial" pitchFamily="34" charset="0"/>
                        </a:rPr>
                        <a:t>Trẻ em bị thừa cân béo phì</a:t>
                      </a:r>
                      <a:endParaRPr lang="en-US" sz="6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ct val="130000"/>
                        </a:lnSpc>
                        <a:defRPr/>
                      </a:pPr>
                      <a:r>
                        <a:rPr lang="vi-VN" sz="2000" b="1" dirty="0">
                          <a:solidFill>
                            <a:srgbClr val="000000"/>
                          </a:solidFill>
                          <a:latin typeface="Arial" pitchFamily="34" charset="0"/>
                        </a:rPr>
                        <a:t>Giảm lượng tinh bột và chất béo trong khẩu phần ăn của trẻ, đồng thời bổ sung nhiều rau xanh. Không nên ăn nhiều đồ chiên rán.</a:t>
                      </a:r>
                      <a:endParaRPr lang="en-US" sz="600" b="1" dirty="0">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0446042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4" name="Picture 24"/>
          <p:cNvPicPr>
            <a:picLocks noChangeAspect="1"/>
          </p:cNvPicPr>
          <p:nvPr/>
        </p:nvPicPr>
        <p:blipFill>
          <a:blip r:embed="rId11"/>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2"/>
          <a:srcRect r="629" b="629"/>
          <a:stretch>
            <a:fillRect/>
          </a:stretch>
        </p:blipFill>
        <p:spPr>
          <a:xfrm>
            <a:off x="10833605" y="182404"/>
            <a:ext cx="1274297" cy="2073169"/>
          </a:xfrm>
          <a:prstGeom prst="rect">
            <a:avLst/>
          </a:prstGeom>
        </p:spPr>
      </p:pic>
      <p:grpSp>
        <p:nvGrpSpPr>
          <p:cNvPr id="26" name="Group 26"/>
          <p:cNvGrpSpPr/>
          <p:nvPr/>
        </p:nvGrpSpPr>
        <p:grpSpPr>
          <a:xfrm>
            <a:off x="2874997" y="261448"/>
            <a:ext cx="7245683" cy="1659878"/>
            <a:chOff x="0" y="-95250"/>
            <a:chExt cx="14495142" cy="3319756"/>
          </a:xfrm>
        </p:grpSpPr>
        <p:grpSp>
          <p:nvGrpSpPr>
            <p:cNvPr id="27" name="Group 27"/>
            <p:cNvGrpSpPr>
              <a:grpSpLocks noChangeAspect="1"/>
            </p:cNvGrpSpPr>
            <p:nvPr/>
          </p:nvGrpSpPr>
          <p:grpSpPr>
            <a:xfrm>
              <a:off x="0" y="561217"/>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pic>
          <p:nvPicPr>
            <p:cNvPr id="29" name="Picture 29"/>
            <p:cNvPicPr>
              <a:picLocks noChangeAspect="1"/>
            </p:cNvPicPr>
            <p:nvPr/>
          </p:nvPicPr>
          <p:blipFill>
            <a:blip r:embed="rId13"/>
            <a:srcRect r="797" b="797"/>
            <a:stretch>
              <a:fillRect/>
            </a:stretch>
          </p:blipFill>
          <p:spPr>
            <a:xfrm>
              <a:off x="315748" y="831857"/>
              <a:ext cx="1952796" cy="1952796"/>
            </a:xfrm>
            <a:prstGeom prst="rect">
              <a:avLst/>
            </a:prstGeom>
          </p:spPr>
        </p:pic>
        <p:sp>
          <p:nvSpPr>
            <p:cNvPr id="30" name="TextBox 30"/>
            <p:cNvSpPr txBox="1"/>
            <p:nvPr/>
          </p:nvSpPr>
          <p:spPr>
            <a:xfrm>
              <a:off x="2971220" y="-95250"/>
              <a:ext cx="11523922" cy="3319756"/>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Nêu một số bệnh do chế độ dinh dưỡng, vệ sinh ăn uống chưa hợp lí ở địa phương em và biện pháp phòng, tránh theo gợi ý bảng 26.2. </a:t>
              </a:r>
            </a:p>
          </p:txBody>
        </p:sp>
      </p:grpSp>
      <p:graphicFrame>
        <p:nvGraphicFramePr>
          <p:cNvPr id="31" name="Table 31"/>
          <p:cNvGraphicFramePr>
            <a:graphicFrameLocks noGrp="1"/>
          </p:cNvGraphicFramePr>
          <p:nvPr>
            <p:extLst>
              <p:ext uri="{D42A27DB-BD31-4B8C-83A1-F6EECF244321}">
                <p14:modId xmlns:p14="http://schemas.microsoft.com/office/powerpoint/2010/main" val="1084329643"/>
              </p:ext>
            </p:extLst>
          </p:nvPr>
        </p:nvGraphicFramePr>
        <p:xfrm>
          <a:off x="1494470" y="2323566"/>
          <a:ext cx="8638542" cy="3499206"/>
        </p:xfrm>
        <a:graphic>
          <a:graphicData uri="http://schemas.openxmlformats.org/drawingml/2006/table">
            <a:tbl>
              <a:tblPr/>
              <a:tblGrid>
                <a:gridCol w="3910997">
                  <a:extLst>
                    <a:ext uri="{9D8B030D-6E8A-4147-A177-3AD203B41FA5}">
                      <a16:colId xmlns:a16="http://schemas.microsoft.com/office/drawing/2014/main" val="20000"/>
                    </a:ext>
                  </a:extLst>
                </a:gridCol>
                <a:gridCol w="4727545">
                  <a:extLst>
                    <a:ext uri="{9D8B030D-6E8A-4147-A177-3AD203B41FA5}">
                      <a16:colId xmlns:a16="http://schemas.microsoft.com/office/drawing/2014/main" val="20001"/>
                    </a:ext>
                  </a:extLst>
                </a:gridCol>
              </a:tblGrid>
              <a:tr h="827026">
                <a:tc>
                  <a:txBody>
                    <a:bodyPr/>
                    <a:lstStyle/>
                    <a:p>
                      <a:pPr algn="ctr">
                        <a:lnSpc>
                          <a:spcPct val="130000"/>
                        </a:lnSpc>
                        <a:defRPr/>
                      </a:pPr>
                      <a:r>
                        <a:rPr lang="en-US" sz="2000" b="1" dirty="0" err="1">
                          <a:solidFill>
                            <a:srgbClr val="FFFFFF"/>
                          </a:solidFill>
                          <a:latin typeface="Arial" pitchFamily="34" charset="0"/>
                        </a:rPr>
                        <a:t>Tình</a:t>
                      </a:r>
                      <a:r>
                        <a:rPr lang="en-US" sz="2000" b="1" dirty="0">
                          <a:solidFill>
                            <a:srgbClr val="FFFFFF"/>
                          </a:solidFill>
                          <a:latin typeface="Arial" pitchFamily="34" charset="0"/>
                        </a:rPr>
                        <a:t> </a:t>
                      </a:r>
                      <a:r>
                        <a:rPr lang="en-US" sz="2000" b="1" dirty="0" err="1">
                          <a:solidFill>
                            <a:srgbClr val="FFFFFF"/>
                          </a:solidFill>
                          <a:latin typeface="Arial" pitchFamily="34" charset="0"/>
                        </a:rPr>
                        <a:t>huống</a:t>
                      </a:r>
                      <a:endParaRPr lang="en-US" sz="600" b="1" dirty="0">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4DA195"/>
                    </a:solidFill>
                  </a:tcPr>
                </a:tc>
                <a:tc>
                  <a:txBody>
                    <a:bodyPr/>
                    <a:lstStyle/>
                    <a:p>
                      <a:pPr algn="ctr">
                        <a:lnSpc>
                          <a:spcPct val="130000"/>
                        </a:lnSpc>
                        <a:defRPr/>
                      </a:pPr>
                      <a:r>
                        <a:rPr lang="en-US" sz="2000" b="1">
                          <a:solidFill>
                            <a:srgbClr val="FFFFFF"/>
                          </a:solidFill>
                          <a:latin typeface="Arial" pitchFamily="34" charset="0"/>
                        </a:rPr>
                        <a:t>Biện pháp phòng tránh</a:t>
                      </a:r>
                      <a:endParaRPr lang="en-US" sz="6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4DA195"/>
                    </a:solidFill>
                  </a:tcPr>
                </a:tc>
                <a:extLst>
                  <a:ext uri="{0D108BD9-81ED-4DB2-BD59-A6C34878D82A}">
                    <a16:rowId xmlns:a16="http://schemas.microsoft.com/office/drawing/2014/main" val="10000"/>
                  </a:ext>
                </a:extLst>
              </a:tr>
              <a:tr h="1774175">
                <a:tc>
                  <a:txBody>
                    <a:bodyPr/>
                    <a:lstStyle/>
                    <a:p>
                      <a:pPr algn="l">
                        <a:lnSpc>
                          <a:spcPct val="130000"/>
                        </a:lnSpc>
                        <a:defRPr/>
                      </a:pPr>
                      <a:r>
                        <a:rPr lang="vi-VN" sz="2000" b="1" dirty="0">
                          <a:solidFill>
                            <a:srgbClr val="000000"/>
                          </a:solidFill>
                          <a:latin typeface="Arial" pitchFamily="34" charset="0"/>
                        </a:rPr>
                        <a:t>Trẻ em bị tiêu chảy do ăn uống</a:t>
                      </a:r>
                      <a:endParaRPr lang="en-US" sz="600" b="1" dirty="0">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ct val="130000"/>
                        </a:lnSpc>
                        <a:defRPr/>
                      </a:pPr>
                      <a:r>
                        <a:rPr lang="vi-VN" sz="2000" b="1" dirty="0">
                          <a:solidFill>
                            <a:srgbClr val="000000"/>
                          </a:solidFill>
                          <a:latin typeface="Arial" pitchFamily="34" charset="0"/>
                        </a:rPr>
                        <a:t>Đảm bảo vệ sinh an toàn thực phẩm trong quá trình chế biến thức ăn, tránh sử dụng những thực phẩm không rõ nguồn gốc.</a:t>
                      </a:r>
                      <a:endParaRPr lang="en-US" sz="600" b="1" dirty="0">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98005">
                <a:tc>
                  <a:txBody>
                    <a:bodyPr/>
                    <a:lstStyle/>
                    <a:p>
                      <a:pPr algn="l">
                        <a:lnSpc>
                          <a:spcPct val="130000"/>
                        </a:lnSpc>
                        <a:defRPr/>
                      </a:pPr>
                      <a:r>
                        <a:rPr lang="vi-VN" sz="2000" b="1" i="0" kern="1200">
                          <a:solidFill>
                            <a:schemeClr val="tx1"/>
                          </a:solidFill>
                          <a:effectLst/>
                          <a:latin typeface="+mn-lt"/>
                          <a:ea typeface="+mn-ea"/>
                          <a:cs typeface="+mn-cs"/>
                        </a:rPr>
                        <a:t>Trẻ chậm phát tiển tư duy</a:t>
                      </a:r>
                      <a:endParaRPr lang="en-US" sz="20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ct val="130000"/>
                        </a:lnSpc>
                        <a:defRPr/>
                      </a:pPr>
                      <a:r>
                        <a:rPr lang="vi-VN" sz="2000" b="1" dirty="0">
                          <a:solidFill>
                            <a:srgbClr val="000000"/>
                          </a:solidFill>
                          <a:latin typeface="Arial" pitchFamily="34" charset="0"/>
                        </a:rPr>
                        <a:t>Nên cho trẻ uống nhiều sữa và các thực phẩm hỗ trợ phát triển trí não.</a:t>
                      </a:r>
                      <a:endParaRPr lang="en-US" sz="600" b="1" dirty="0">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41406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grpSp>
        <p:nvGrpSpPr>
          <p:cNvPr id="18" name="Group 18"/>
          <p:cNvGrpSpPr>
            <a:grpSpLocks noChangeAspect="1"/>
          </p:cNvGrpSpPr>
          <p:nvPr/>
        </p:nvGrpSpPr>
        <p:grpSpPr>
          <a:xfrm rot="-1971619">
            <a:off x="8778362" y="4078375"/>
            <a:ext cx="6360770" cy="3833882"/>
            <a:chOff x="0" y="0"/>
            <a:chExt cx="12724854" cy="7667764"/>
          </a:xfrm>
        </p:grpSpPr>
        <p:sp>
          <p:nvSpPr>
            <p:cNvPr id="19" name="Freeform 19"/>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0" name="Picture 20"/>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1" name="Picture 21"/>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2" name="Picture 22"/>
          <p:cNvPicPr>
            <a:picLocks noChangeAspect="1"/>
          </p:cNvPicPr>
          <p:nvPr/>
        </p:nvPicPr>
        <p:blipFill>
          <a:blip r:embed="rId11"/>
          <a:srcRect r="674" b="674"/>
          <a:stretch>
            <a:fillRect/>
          </a:stretch>
        </p:blipFill>
        <p:spPr>
          <a:xfrm>
            <a:off x="10884983" y="4597184"/>
            <a:ext cx="1153909" cy="2154832"/>
          </a:xfrm>
          <a:prstGeom prst="rect">
            <a:avLst/>
          </a:prstGeom>
        </p:spPr>
      </p:pic>
      <p:pic>
        <p:nvPicPr>
          <p:cNvPr id="23" name="Picture 23"/>
          <p:cNvPicPr>
            <a:picLocks noChangeAspect="1"/>
          </p:cNvPicPr>
          <p:nvPr/>
        </p:nvPicPr>
        <p:blipFill>
          <a:blip r:embed="rId12"/>
          <a:srcRect r="387" b="387"/>
          <a:stretch>
            <a:fillRect/>
          </a:stretch>
        </p:blipFill>
        <p:spPr>
          <a:xfrm rot="-2700000">
            <a:off x="9708" y="4819738"/>
            <a:ext cx="1833892" cy="2119791"/>
          </a:xfrm>
          <a:prstGeom prst="rect">
            <a:avLst/>
          </a:prstGeom>
        </p:spPr>
      </p:pic>
      <p:pic>
        <p:nvPicPr>
          <p:cNvPr id="24" name="Picture 24"/>
          <p:cNvPicPr>
            <a:picLocks noChangeAspect="1"/>
          </p:cNvPicPr>
          <p:nvPr/>
        </p:nvPicPr>
        <p:blipFill>
          <a:blip r:embed="rId13"/>
          <a:srcRect r="720" b="720"/>
          <a:stretch>
            <a:fillRect/>
          </a:stretch>
        </p:blipFill>
        <p:spPr>
          <a:xfrm>
            <a:off x="-1819" y="25587"/>
            <a:ext cx="1304637" cy="2811053"/>
          </a:xfrm>
          <a:prstGeom prst="rect">
            <a:avLst/>
          </a:prstGeom>
        </p:spPr>
      </p:pic>
      <p:pic>
        <p:nvPicPr>
          <p:cNvPr id="25" name="Picture 25"/>
          <p:cNvPicPr>
            <a:picLocks noChangeAspect="1"/>
          </p:cNvPicPr>
          <p:nvPr/>
        </p:nvPicPr>
        <p:blipFill>
          <a:blip r:embed="rId14"/>
          <a:srcRect r="629" b="629"/>
          <a:stretch>
            <a:fillRect/>
          </a:stretch>
        </p:blipFill>
        <p:spPr>
          <a:xfrm>
            <a:off x="10833605" y="182404"/>
            <a:ext cx="1274297" cy="2073169"/>
          </a:xfrm>
          <a:prstGeom prst="rect">
            <a:avLst/>
          </a:prstGeom>
        </p:spPr>
      </p:pic>
      <p:grpSp>
        <p:nvGrpSpPr>
          <p:cNvPr id="26" name="Group 26"/>
          <p:cNvGrpSpPr/>
          <p:nvPr/>
        </p:nvGrpSpPr>
        <p:grpSpPr>
          <a:xfrm>
            <a:off x="2987664" y="363336"/>
            <a:ext cx="7133016" cy="1263614"/>
            <a:chOff x="0" y="0"/>
            <a:chExt cx="14269748" cy="2527229"/>
          </a:xfrm>
        </p:grpSpPr>
        <p:grpSp>
          <p:nvGrpSpPr>
            <p:cNvPr id="27" name="Group 27"/>
            <p:cNvGrpSpPr>
              <a:grpSpLocks noChangeAspect="1"/>
            </p:cNvGrpSpPr>
            <p:nvPr/>
          </p:nvGrpSpPr>
          <p:grpSpPr>
            <a:xfrm>
              <a:off x="0" y="0"/>
              <a:ext cx="2517226" cy="2517226"/>
              <a:chOff x="0" y="0"/>
              <a:chExt cx="2517226" cy="2517226"/>
            </a:xfrm>
          </p:grpSpPr>
          <p:sp>
            <p:nvSpPr>
              <p:cNvPr id="28" name="Freeform 28"/>
              <p:cNvSpPr/>
              <p:nvPr/>
            </p:nvSpPr>
            <p:spPr>
              <a:xfrm>
                <a:off x="0" y="0"/>
                <a:ext cx="2517140" cy="2517140"/>
              </a:xfrm>
              <a:custGeom>
                <a:avLst/>
                <a:gdLst/>
                <a:ahLst/>
                <a:cxnLst/>
                <a:rect l="l" t="t" r="r" b="b"/>
                <a:pathLst>
                  <a:path w="2517140" h="2517140">
                    <a:moveTo>
                      <a:pt x="0" y="1258570"/>
                    </a:moveTo>
                    <a:cubicBezTo>
                      <a:pt x="0" y="563499"/>
                      <a:pt x="563499" y="0"/>
                      <a:pt x="1258570" y="0"/>
                    </a:cubicBezTo>
                    <a:cubicBezTo>
                      <a:pt x="1953641" y="0"/>
                      <a:pt x="2517140" y="563499"/>
                      <a:pt x="2517140" y="1258570"/>
                    </a:cubicBezTo>
                    <a:cubicBezTo>
                      <a:pt x="2517140" y="1953641"/>
                      <a:pt x="1953641" y="2517140"/>
                      <a:pt x="1258570" y="2517140"/>
                    </a:cubicBezTo>
                    <a:cubicBezTo>
                      <a:pt x="563499" y="2517140"/>
                      <a:pt x="0" y="1953768"/>
                      <a:pt x="0" y="1258570"/>
                    </a:cubicBezTo>
                    <a:close/>
                  </a:path>
                </a:pathLst>
              </a:custGeom>
              <a:solidFill>
                <a:srgbClr val="4DA195"/>
              </a:solidFill>
            </p:spPr>
          </p:sp>
        </p:grpSp>
        <p:pic>
          <p:nvPicPr>
            <p:cNvPr id="29" name="Picture 29"/>
            <p:cNvPicPr>
              <a:picLocks noChangeAspect="1"/>
            </p:cNvPicPr>
            <p:nvPr/>
          </p:nvPicPr>
          <p:blipFill>
            <a:blip r:embed="rId15"/>
            <a:srcRect r="327" b="327"/>
            <a:stretch>
              <a:fillRect/>
            </a:stretch>
          </p:blipFill>
          <p:spPr>
            <a:xfrm>
              <a:off x="100372" y="100372"/>
              <a:ext cx="2316480" cy="2316480"/>
            </a:xfrm>
            <a:prstGeom prst="rect">
              <a:avLst/>
            </a:prstGeom>
          </p:spPr>
        </p:pic>
        <p:sp>
          <p:nvSpPr>
            <p:cNvPr id="30" name="TextBox 30"/>
            <p:cNvSpPr txBox="1"/>
            <p:nvPr/>
          </p:nvSpPr>
          <p:spPr>
            <a:xfrm>
              <a:off x="2745825" y="56936"/>
              <a:ext cx="11523923" cy="2470293"/>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Tìm hiểu các biện pháp tuyên truyền giáo dục vệ sinh an toàn thực phẩm và sử dụng nước sạch ở địa phương.</a:t>
              </a:r>
            </a:p>
          </p:txBody>
        </p:sp>
      </p:grpSp>
      <p:sp>
        <p:nvSpPr>
          <p:cNvPr id="31" name="TextBox 32"/>
          <p:cNvSpPr txBox="1"/>
          <p:nvPr/>
        </p:nvSpPr>
        <p:spPr>
          <a:xfrm>
            <a:off x="2987664" y="2053871"/>
            <a:ext cx="983696" cy="384529"/>
          </a:xfrm>
          <a:prstGeom prst="rect">
            <a:avLst/>
          </a:prstGeom>
        </p:spPr>
        <p:txBody>
          <a:bodyPr lIns="0" tIns="0" rIns="0" bIns="0" rtlCol="0" anchor="t">
            <a:spAutoFit/>
          </a:bodyPr>
          <a:lstStyle/>
          <a:p>
            <a:pPr algn="ctr">
              <a:lnSpc>
                <a:spcPts val="3266"/>
              </a:lnSpc>
            </a:pPr>
            <a:r>
              <a:rPr lang="en-US" sz="2300">
                <a:solidFill>
                  <a:srgbClr val="000000"/>
                </a:solidFill>
                <a:latin typeface="Arial" pitchFamily="34" charset="0"/>
              </a:rPr>
              <a:t>Đáp án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pic>
        <p:nvPicPr>
          <p:cNvPr id="19" name="Picture 19"/>
          <p:cNvPicPr>
            <a:picLocks noChangeAspect="1"/>
          </p:cNvPicPr>
          <p:nvPr/>
        </p:nvPicPr>
        <p:blipFill>
          <a:blip r:embed="rId9"/>
          <a:srcRect r="591" b="591"/>
          <a:stretch>
            <a:fillRect/>
          </a:stretch>
        </p:blipFill>
        <p:spPr>
          <a:xfrm>
            <a:off x="10490726" y="282404"/>
            <a:ext cx="1577701" cy="2026294"/>
          </a:xfrm>
          <a:prstGeom prst="rect">
            <a:avLst/>
          </a:prstGeom>
        </p:spPr>
      </p:pic>
      <p:pic>
        <p:nvPicPr>
          <p:cNvPr id="20" name="Picture 20"/>
          <p:cNvPicPr>
            <a:picLocks noChangeAspect="1"/>
          </p:cNvPicPr>
          <p:nvPr/>
        </p:nvPicPr>
        <p:blipFill>
          <a:blip r:embed="rId10"/>
          <a:srcRect r="385" b="385"/>
          <a:stretch>
            <a:fillRect/>
          </a:stretch>
        </p:blipFill>
        <p:spPr>
          <a:xfrm>
            <a:off x="186655" y="155215"/>
            <a:ext cx="2123828" cy="1783797"/>
          </a:xfrm>
          <a:prstGeom prst="rect">
            <a:avLst/>
          </a:prstGeom>
        </p:spPr>
      </p:pic>
      <p:grpSp>
        <p:nvGrpSpPr>
          <p:cNvPr id="21" name="Group 21"/>
          <p:cNvGrpSpPr>
            <a:grpSpLocks noChangeAspect="1"/>
          </p:cNvGrpSpPr>
          <p:nvPr/>
        </p:nvGrpSpPr>
        <p:grpSpPr>
          <a:xfrm rot="-1971619">
            <a:off x="8778362" y="4078375"/>
            <a:ext cx="6360770" cy="3833882"/>
            <a:chOff x="0" y="0"/>
            <a:chExt cx="12724854" cy="7667764"/>
          </a:xfrm>
        </p:grpSpPr>
        <p:sp>
          <p:nvSpPr>
            <p:cNvPr id="22" name="Freeform 22"/>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3" name="Picture 23"/>
          <p:cNvPicPr>
            <a:picLocks noChangeAspect="1"/>
          </p:cNvPicPr>
          <p:nvPr/>
        </p:nvPicPr>
        <p:blipFill>
          <a:blip r:embed="rId11"/>
          <a:srcRect r="419" b="419"/>
          <a:stretch>
            <a:fillRect/>
          </a:stretch>
        </p:blipFill>
        <p:spPr>
          <a:xfrm rot="469665">
            <a:off x="10943877" y="4882370"/>
            <a:ext cx="1883879" cy="2669524"/>
          </a:xfrm>
          <a:prstGeom prst="rect">
            <a:avLst/>
          </a:prstGeom>
        </p:spPr>
      </p:pic>
      <p:pic>
        <p:nvPicPr>
          <p:cNvPr id="24" name="Picture 24"/>
          <p:cNvPicPr>
            <a:picLocks noChangeAspect="1"/>
          </p:cNvPicPr>
          <p:nvPr/>
        </p:nvPicPr>
        <p:blipFill>
          <a:blip r:embed="rId12"/>
          <a:srcRect r="422" b="422"/>
          <a:stretch>
            <a:fillRect/>
          </a:stretch>
        </p:blipFill>
        <p:spPr>
          <a:xfrm>
            <a:off x="10467809" y="5654444"/>
            <a:ext cx="1864850" cy="1998649"/>
          </a:xfrm>
          <a:prstGeom prst="rect">
            <a:avLst/>
          </a:prstGeom>
        </p:spPr>
      </p:pic>
      <p:grpSp>
        <p:nvGrpSpPr>
          <p:cNvPr id="26" name="Group 26"/>
          <p:cNvGrpSpPr>
            <a:grpSpLocks noChangeAspect="1"/>
          </p:cNvGrpSpPr>
          <p:nvPr/>
        </p:nvGrpSpPr>
        <p:grpSpPr>
          <a:xfrm>
            <a:off x="3756472" y="-1276350"/>
            <a:ext cx="4675884" cy="2590800"/>
            <a:chOff x="0" y="0"/>
            <a:chExt cx="9354204" cy="5181600"/>
          </a:xfrm>
        </p:grpSpPr>
        <p:sp>
          <p:nvSpPr>
            <p:cNvPr id="27" name="Freeform 27"/>
            <p:cNvSpPr/>
            <p:nvPr/>
          </p:nvSpPr>
          <p:spPr>
            <a:xfrm>
              <a:off x="0" y="0"/>
              <a:ext cx="9354185" cy="5181600"/>
            </a:xfrm>
            <a:custGeom>
              <a:avLst/>
              <a:gdLst/>
              <a:ahLst/>
              <a:cxnLst/>
              <a:rect l="l" t="t" r="r" b="b"/>
              <a:pathLst>
                <a:path w="9354185" h="5181600">
                  <a:moveTo>
                    <a:pt x="0" y="2590800"/>
                  </a:moveTo>
                  <a:cubicBezTo>
                    <a:pt x="0" y="1159891"/>
                    <a:pt x="2093976" y="0"/>
                    <a:pt x="4677156" y="0"/>
                  </a:cubicBezTo>
                  <a:cubicBezTo>
                    <a:pt x="7260336" y="0"/>
                    <a:pt x="9354185" y="1159891"/>
                    <a:pt x="9354185" y="2590800"/>
                  </a:cubicBezTo>
                  <a:cubicBezTo>
                    <a:pt x="9354185" y="4021709"/>
                    <a:pt x="7260209" y="5181600"/>
                    <a:pt x="4677156" y="5181600"/>
                  </a:cubicBezTo>
                  <a:cubicBezTo>
                    <a:pt x="2094103" y="5181600"/>
                    <a:pt x="0" y="4021709"/>
                    <a:pt x="0" y="2590800"/>
                  </a:cubicBezTo>
                  <a:close/>
                </a:path>
              </a:pathLst>
            </a:custGeom>
            <a:solidFill>
              <a:srgbClr val="4DA195"/>
            </a:solidFill>
          </p:spPr>
        </p:sp>
      </p:grpSp>
      <p:grpSp>
        <p:nvGrpSpPr>
          <p:cNvPr id="28" name="Group 28"/>
          <p:cNvGrpSpPr/>
          <p:nvPr/>
        </p:nvGrpSpPr>
        <p:grpSpPr>
          <a:xfrm>
            <a:off x="1730774" y="1416523"/>
            <a:ext cx="9040139" cy="1698927"/>
            <a:chOff x="0" y="-95250"/>
            <a:chExt cx="18084987" cy="3397854"/>
          </a:xfrm>
        </p:grpSpPr>
        <p:sp>
          <p:nvSpPr>
            <p:cNvPr id="29" name="TextBox 29"/>
            <p:cNvSpPr txBox="1"/>
            <p:nvPr/>
          </p:nvSpPr>
          <p:spPr>
            <a:xfrm>
              <a:off x="2002661" y="-95250"/>
              <a:ext cx="16082326" cy="3397854"/>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Nhu cầu nước của động vật phụ thuộc vào loài, kích thước cơ thể, độ tuổi, thức ăn, nhiệt độ của môi trường, cường độ hoạt động của cơ thể. Cơ thể được cung cấp nước qua thức ăn và nước uống.</a:t>
              </a:r>
            </a:p>
          </p:txBody>
        </p:sp>
        <p:grpSp>
          <p:nvGrpSpPr>
            <p:cNvPr id="30" name="Group 30"/>
            <p:cNvGrpSpPr/>
            <p:nvPr/>
          </p:nvGrpSpPr>
          <p:grpSpPr>
            <a:xfrm>
              <a:off x="0" y="965200"/>
              <a:ext cx="1447800" cy="1447800"/>
              <a:chOff x="0" y="0"/>
              <a:chExt cx="812800" cy="812800"/>
            </a:xfrm>
          </p:grpSpPr>
          <p:sp>
            <p:nvSpPr>
              <p:cNvPr id="31" name="Freeform 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3006C"/>
              </a:solidFill>
            </p:spPr>
          </p:sp>
          <p:sp>
            <p:nvSpPr>
              <p:cNvPr id="32" name="TextBox 32"/>
              <p:cNvSpPr txBox="1"/>
              <p:nvPr/>
            </p:nvSpPr>
            <p:spPr>
              <a:xfrm>
                <a:off x="76200" y="85725"/>
                <a:ext cx="660400" cy="6508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pic>
        <p:nvPicPr>
          <p:cNvPr id="33" name="Picture 3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5972183" y="3429000"/>
            <a:ext cx="3677076" cy="2743200"/>
          </a:xfrm>
          <a:prstGeom prst="rect">
            <a:avLst/>
          </a:prstGeom>
        </p:spPr>
      </p:pic>
      <p:pic>
        <p:nvPicPr>
          <p:cNvPr id="34" name="Picture 34"/>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486253" y="4327800"/>
            <a:ext cx="3420192" cy="2075457"/>
          </a:xfrm>
          <a:prstGeom prst="rect">
            <a:avLst/>
          </a:prstGeom>
        </p:spPr>
      </p:pic>
      <p:sp>
        <p:nvSpPr>
          <p:cNvPr id="35" name="TextBox 35"/>
          <p:cNvSpPr txBox="1"/>
          <p:nvPr/>
        </p:nvSpPr>
        <p:spPr>
          <a:xfrm>
            <a:off x="4148145" y="198296"/>
            <a:ext cx="3892536" cy="497380"/>
          </a:xfrm>
          <a:prstGeom prst="rect">
            <a:avLst/>
          </a:prstGeom>
        </p:spPr>
        <p:txBody>
          <a:bodyPr lIns="0" tIns="0" rIns="0" bIns="0" rtlCol="0" anchor="t">
            <a:spAutoFit/>
          </a:bodyPr>
          <a:lstStyle/>
          <a:p>
            <a:pPr algn="ctr">
              <a:lnSpc>
                <a:spcPts val="4223"/>
              </a:lnSpc>
            </a:pPr>
            <a:r>
              <a:rPr lang="en-US" sz="3200" b="1" spc="47">
                <a:solidFill>
                  <a:srgbClr val="FFFFFF"/>
                </a:solidFill>
                <a:latin typeface="Arial" pitchFamily="34" charset="0"/>
              </a:rPr>
              <a:t>TỔNG KẾT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1" name="Picture 11"/>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2" name="Picture 12"/>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3" name="Picture 13"/>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8"/>
          <a:srcRect r="383" b="383"/>
          <a:stretch>
            <a:fillRect/>
          </a:stretch>
        </p:blipFill>
        <p:spPr>
          <a:xfrm rot="7354647">
            <a:off x="-459282" y="-670320"/>
            <a:ext cx="2074818" cy="3203387"/>
          </a:xfrm>
          <a:prstGeom prst="rect">
            <a:avLst/>
          </a:prstGeom>
        </p:spPr>
      </p:pic>
      <p:pic>
        <p:nvPicPr>
          <p:cNvPr id="19" name="Picture 19"/>
          <p:cNvPicPr>
            <a:picLocks noChangeAspect="1"/>
          </p:cNvPicPr>
          <p:nvPr/>
        </p:nvPicPr>
        <p:blipFill>
          <a:blip r:embed="rId9"/>
          <a:srcRect r="591" b="591"/>
          <a:stretch>
            <a:fillRect/>
          </a:stretch>
        </p:blipFill>
        <p:spPr>
          <a:xfrm>
            <a:off x="10490726" y="282404"/>
            <a:ext cx="1577701" cy="2026294"/>
          </a:xfrm>
          <a:prstGeom prst="rect">
            <a:avLst/>
          </a:prstGeom>
        </p:spPr>
      </p:pic>
      <p:pic>
        <p:nvPicPr>
          <p:cNvPr id="20" name="Picture 20"/>
          <p:cNvPicPr>
            <a:picLocks noChangeAspect="1"/>
          </p:cNvPicPr>
          <p:nvPr/>
        </p:nvPicPr>
        <p:blipFill>
          <a:blip r:embed="rId10"/>
          <a:srcRect r="385" b="385"/>
          <a:stretch>
            <a:fillRect/>
          </a:stretch>
        </p:blipFill>
        <p:spPr>
          <a:xfrm>
            <a:off x="186655" y="155215"/>
            <a:ext cx="2123828" cy="1783797"/>
          </a:xfrm>
          <a:prstGeom prst="rect">
            <a:avLst/>
          </a:prstGeom>
        </p:spPr>
      </p:pic>
      <p:grpSp>
        <p:nvGrpSpPr>
          <p:cNvPr id="21" name="Group 21"/>
          <p:cNvGrpSpPr>
            <a:grpSpLocks noChangeAspect="1"/>
          </p:cNvGrpSpPr>
          <p:nvPr/>
        </p:nvGrpSpPr>
        <p:grpSpPr>
          <a:xfrm rot="-1971619">
            <a:off x="8778362" y="4078375"/>
            <a:ext cx="6360770" cy="3833882"/>
            <a:chOff x="0" y="0"/>
            <a:chExt cx="12724854" cy="7667764"/>
          </a:xfrm>
        </p:grpSpPr>
        <p:sp>
          <p:nvSpPr>
            <p:cNvPr id="22" name="Freeform 22"/>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3" name="Picture 23"/>
          <p:cNvPicPr>
            <a:picLocks noChangeAspect="1"/>
          </p:cNvPicPr>
          <p:nvPr/>
        </p:nvPicPr>
        <p:blipFill>
          <a:blip r:embed="rId11"/>
          <a:srcRect r="419" b="419"/>
          <a:stretch>
            <a:fillRect/>
          </a:stretch>
        </p:blipFill>
        <p:spPr>
          <a:xfrm rot="469665">
            <a:off x="10943877" y="4882370"/>
            <a:ext cx="1883879" cy="2669524"/>
          </a:xfrm>
          <a:prstGeom prst="rect">
            <a:avLst/>
          </a:prstGeom>
        </p:spPr>
      </p:pic>
      <p:pic>
        <p:nvPicPr>
          <p:cNvPr id="24" name="Picture 24"/>
          <p:cNvPicPr>
            <a:picLocks noChangeAspect="1"/>
          </p:cNvPicPr>
          <p:nvPr/>
        </p:nvPicPr>
        <p:blipFill>
          <a:blip r:embed="rId12"/>
          <a:srcRect r="422" b="422"/>
          <a:stretch>
            <a:fillRect/>
          </a:stretch>
        </p:blipFill>
        <p:spPr>
          <a:xfrm>
            <a:off x="10467809" y="5654444"/>
            <a:ext cx="1864850" cy="1998649"/>
          </a:xfrm>
          <a:prstGeom prst="rect">
            <a:avLst/>
          </a:prstGeom>
        </p:spPr>
      </p:pic>
      <p:grpSp>
        <p:nvGrpSpPr>
          <p:cNvPr id="26" name="Group 26"/>
          <p:cNvGrpSpPr>
            <a:grpSpLocks noChangeAspect="1"/>
          </p:cNvGrpSpPr>
          <p:nvPr/>
        </p:nvGrpSpPr>
        <p:grpSpPr>
          <a:xfrm>
            <a:off x="3756472" y="-1276350"/>
            <a:ext cx="4675884" cy="2590800"/>
            <a:chOff x="0" y="0"/>
            <a:chExt cx="9354204" cy="5181600"/>
          </a:xfrm>
        </p:grpSpPr>
        <p:sp>
          <p:nvSpPr>
            <p:cNvPr id="27" name="Freeform 27"/>
            <p:cNvSpPr/>
            <p:nvPr/>
          </p:nvSpPr>
          <p:spPr>
            <a:xfrm>
              <a:off x="0" y="0"/>
              <a:ext cx="9354185" cy="5181600"/>
            </a:xfrm>
            <a:custGeom>
              <a:avLst/>
              <a:gdLst/>
              <a:ahLst/>
              <a:cxnLst/>
              <a:rect l="l" t="t" r="r" b="b"/>
              <a:pathLst>
                <a:path w="9354185" h="5181600">
                  <a:moveTo>
                    <a:pt x="0" y="2590800"/>
                  </a:moveTo>
                  <a:cubicBezTo>
                    <a:pt x="0" y="1159891"/>
                    <a:pt x="2093976" y="0"/>
                    <a:pt x="4677156" y="0"/>
                  </a:cubicBezTo>
                  <a:cubicBezTo>
                    <a:pt x="7260336" y="0"/>
                    <a:pt x="9354185" y="1159891"/>
                    <a:pt x="9354185" y="2590800"/>
                  </a:cubicBezTo>
                  <a:cubicBezTo>
                    <a:pt x="9354185" y="4021709"/>
                    <a:pt x="7260209" y="5181600"/>
                    <a:pt x="4677156" y="5181600"/>
                  </a:cubicBezTo>
                  <a:cubicBezTo>
                    <a:pt x="2094103" y="5181600"/>
                    <a:pt x="0" y="4021709"/>
                    <a:pt x="0" y="2590800"/>
                  </a:cubicBezTo>
                  <a:close/>
                </a:path>
              </a:pathLst>
            </a:custGeom>
            <a:solidFill>
              <a:srgbClr val="4DA195"/>
            </a:solidFill>
          </p:spPr>
        </p:sp>
      </p:grpSp>
      <p:grpSp>
        <p:nvGrpSpPr>
          <p:cNvPr id="28" name="Group 28"/>
          <p:cNvGrpSpPr/>
          <p:nvPr/>
        </p:nvGrpSpPr>
        <p:grpSpPr>
          <a:xfrm>
            <a:off x="1730774" y="1416523"/>
            <a:ext cx="9040139" cy="1235146"/>
            <a:chOff x="0" y="-95250"/>
            <a:chExt cx="18084987" cy="2470292"/>
          </a:xfrm>
        </p:grpSpPr>
        <p:sp>
          <p:nvSpPr>
            <p:cNvPr id="29" name="TextBox 29"/>
            <p:cNvSpPr txBox="1"/>
            <p:nvPr/>
          </p:nvSpPr>
          <p:spPr>
            <a:xfrm>
              <a:off x="2002661" y="-95250"/>
              <a:ext cx="16082326" cy="2470292"/>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Trao đổi dinh dưỡng ở động vật đa bào (ví dụ ở người) thực hiện chủ yếu qua con đường từ hệ tiêu hóa đến hệ vận chuyển và hệ bài tiết.</a:t>
              </a:r>
            </a:p>
          </p:txBody>
        </p:sp>
        <p:grpSp>
          <p:nvGrpSpPr>
            <p:cNvPr id="30" name="Group 30"/>
            <p:cNvGrpSpPr/>
            <p:nvPr/>
          </p:nvGrpSpPr>
          <p:grpSpPr>
            <a:xfrm>
              <a:off x="0" y="520700"/>
              <a:ext cx="1447800" cy="1447800"/>
              <a:chOff x="0" y="0"/>
              <a:chExt cx="812800" cy="812800"/>
            </a:xfrm>
          </p:grpSpPr>
          <p:sp>
            <p:nvSpPr>
              <p:cNvPr id="31" name="Freeform 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3006C"/>
              </a:solidFill>
            </p:spPr>
          </p:sp>
          <p:sp>
            <p:nvSpPr>
              <p:cNvPr id="32" name="TextBox 32"/>
              <p:cNvSpPr txBox="1"/>
              <p:nvPr/>
            </p:nvSpPr>
            <p:spPr>
              <a:xfrm>
                <a:off x="76200" y="85725"/>
                <a:ext cx="660400" cy="6508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pic>
        <p:nvPicPr>
          <p:cNvPr id="33" name="Picture 3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730774" y="2957371"/>
            <a:ext cx="3913976" cy="3611584"/>
          </a:xfrm>
          <a:prstGeom prst="rect">
            <a:avLst/>
          </a:prstGeom>
        </p:spPr>
      </p:pic>
      <p:pic>
        <p:nvPicPr>
          <p:cNvPr id="34" name="Picture 34"/>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6094413" y="2960694"/>
            <a:ext cx="1394611" cy="3611584"/>
          </a:xfrm>
          <a:prstGeom prst="rect">
            <a:avLst/>
          </a:prstGeom>
        </p:spPr>
      </p:pic>
      <p:pic>
        <p:nvPicPr>
          <p:cNvPr id="35" name="Picture 35"/>
          <p:cNvPicPr>
            <a:picLocks noChangeAspect="1"/>
          </p:cNvPicPr>
          <p:nvPr/>
        </p:nvPicPr>
        <p:blipFill>
          <a:blip r:embed="rId17"/>
          <a:srcRect/>
          <a:stretch>
            <a:fillRect/>
          </a:stretch>
        </p:blipFill>
        <p:spPr>
          <a:xfrm>
            <a:off x="7895317" y="2957371"/>
            <a:ext cx="1716634" cy="3614907"/>
          </a:xfrm>
          <a:prstGeom prst="rect">
            <a:avLst/>
          </a:prstGeom>
        </p:spPr>
      </p:pic>
      <p:sp>
        <p:nvSpPr>
          <p:cNvPr id="36" name="TextBox 36"/>
          <p:cNvSpPr txBox="1"/>
          <p:nvPr/>
        </p:nvSpPr>
        <p:spPr>
          <a:xfrm>
            <a:off x="4148145" y="198296"/>
            <a:ext cx="3892536" cy="497380"/>
          </a:xfrm>
          <a:prstGeom prst="rect">
            <a:avLst/>
          </a:prstGeom>
        </p:spPr>
        <p:txBody>
          <a:bodyPr lIns="0" tIns="0" rIns="0" bIns="0" rtlCol="0" anchor="t">
            <a:spAutoFit/>
          </a:bodyPr>
          <a:lstStyle/>
          <a:p>
            <a:pPr algn="ctr">
              <a:lnSpc>
                <a:spcPts val="4223"/>
              </a:lnSpc>
            </a:pPr>
            <a:r>
              <a:rPr lang="en-US" sz="3200" b="1" spc="47">
                <a:solidFill>
                  <a:srgbClr val="FFFFFF"/>
                </a:solidFill>
                <a:latin typeface="Arial" pitchFamily="34" charset="0"/>
              </a:rPr>
              <a:t>TỔNG KẾT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1000"/>
                                        <p:tgtEl>
                                          <p:spTgt spid="34"/>
                                        </p:tgtEl>
                                      </p:cBhvr>
                                    </p:animEffect>
                                    <p:anim calcmode="lin" valueType="num">
                                      <p:cBhvr>
                                        <p:cTn id="20" dur="1000" fill="hold"/>
                                        <p:tgtEl>
                                          <p:spTgt spid="34"/>
                                        </p:tgtEl>
                                        <p:attrNameLst>
                                          <p:attrName>ppt_x</p:attrName>
                                        </p:attrNameLst>
                                      </p:cBhvr>
                                      <p:tavLst>
                                        <p:tav tm="0">
                                          <p:val>
                                            <p:strVal val="#ppt_x"/>
                                          </p:val>
                                        </p:tav>
                                        <p:tav tm="100000">
                                          <p:val>
                                            <p:strVal val="#ppt_x"/>
                                          </p:val>
                                        </p:tav>
                                      </p:tavLst>
                                    </p:anim>
                                    <p:anim calcmode="lin" valueType="num">
                                      <p:cBhvr>
                                        <p:cTn id="21" dur="1000" fill="hold"/>
                                        <p:tgtEl>
                                          <p:spTgt spid="3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2188825"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4" name="Group 4"/>
          <p:cNvGrpSpPr>
            <a:grpSpLocks noChangeAspect="1"/>
          </p:cNvGrpSpPr>
          <p:nvPr/>
        </p:nvGrpSpPr>
        <p:grpSpPr>
          <a:xfrm rot="6172555">
            <a:off x="-13028428" y="3276795"/>
            <a:ext cx="24340270" cy="7414233"/>
            <a:chOff x="0" y="0"/>
            <a:chExt cx="48680540" cy="14832328"/>
          </a:xfrm>
        </p:grpSpPr>
        <p:sp>
          <p:nvSpPr>
            <p:cNvPr id="5" name="Freeform 5"/>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6" name="Group 6"/>
          <p:cNvGrpSpPr>
            <a:grpSpLocks noChangeAspect="1"/>
          </p:cNvGrpSpPr>
          <p:nvPr/>
        </p:nvGrpSpPr>
        <p:grpSpPr>
          <a:xfrm rot="-6172555">
            <a:off x="876986" y="3284171"/>
            <a:ext cx="24340270" cy="7414233"/>
            <a:chOff x="0" y="0"/>
            <a:chExt cx="48680540" cy="14832328"/>
          </a:xfrm>
        </p:grpSpPr>
        <p:sp>
          <p:nvSpPr>
            <p:cNvPr id="7" name="Freeform 7"/>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8" name="Picture 8"/>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9" name="Picture 9"/>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0" name="Picture 10"/>
          <p:cNvPicPr>
            <a:picLocks noChangeAspect="1"/>
          </p:cNvPicPr>
          <p:nvPr/>
        </p:nvPicPr>
        <p:blipFill>
          <a:blip r:embed="rId4"/>
          <a:srcRect r="362" b="362"/>
          <a:stretch>
            <a:fillRect/>
          </a:stretch>
        </p:blipFill>
        <p:spPr>
          <a:xfrm rot="-10800000">
            <a:off x="-823218" y="3660057"/>
            <a:ext cx="1461151" cy="2908897"/>
          </a:xfrm>
          <a:prstGeom prst="rect">
            <a:avLst/>
          </a:prstGeom>
        </p:spPr>
      </p:pic>
      <p:pic>
        <p:nvPicPr>
          <p:cNvPr id="11" name="Picture 11"/>
          <p:cNvPicPr>
            <a:picLocks noChangeAspect="1"/>
          </p:cNvPicPr>
          <p:nvPr/>
        </p:nvPicPr>
        <p:blipFill>
          <a:blip r:embed="rId5"/>
          <a:srcRect r="347" b="347"/>
          <a:stretch>
            <a:fillRect/>
          </a:stretch>
        </p:blipFill>
        <p:spPr>
          <a:xfrm rot="-10800000">
            <a:off x="-487321" y="5561002"/>
            <a:ext cx="2433604" cy="1411134"/>
          </a:xfrm>
          <a:prstGeom prst="rect">
            <a:avLst/>
          </a:prstGeom>
        </p:spPr>
      </p:pic>
      <p:pic>
        <p:nvPicPr>
          <p:cNvPr id="12" name="Picture 12"/>
          <p:cNvPicPr>
            <a:picLocks noChangeAspect="1"/>
          </p:cNvPicPr>
          <p:nvPr/>
        </p:nvPicPr>
        <p:blipFill>
          <a:blip r:embed="rId6"/>
          <a:srcRect r="334" b="334"/>
          <a:stretch>
            <a:fillRect/>
          </a:stretch>
        </p:blipFill>
        <p:spPr>
          <a:xfrm rot="-10800000">
            <a:off x="-789629" y="4869710"/>
            <a:ext cx="2284098" cy="2388012"/>
          </a:xfrm>
          <a:prstGeom prst="rect">
            <a:avLst/>
          </a:prstGeom>
        </p:spPr>
      </p:pic>
      <p:grpSp>
        <p:nvGrpSpPr>
          <p:cNvPr id="13" name="Group 13"/>
          <p:cNvGrpSpPr>
            <a:grpSpLocks noChangeAspect="1"/>
          </p:cNvGrpSpPr>
          <p:nvPr/>
        </p:nvGrpSpPr>
        <p:grpSpPr>
          <a:xfrm>
            <a:off x="-3892560" y="-1031094"/>
            <a:ext cx="6926761" cy="5544100"/>
            <a:chOff x="0" y="0"/>
            <a:chExt cx="13857130" cy="11088200"/>
          </a:xfrm>
        </p:grpSpPr>
        <p:sp>
          <p:nvSpPr>
            <p:cNvPr id="14" name="Freeform 14"/>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5" name="Picture 15"/>
          <p:cNvPicPr>
            <a:picLocks noChangeAspect="1"/>
          </p:cNvPicPr>
          <p:nvPr/>
        </p:nvPicPr>
        <p:blipFill>
          <a:blip r:embed="rId7"/>
          <a:srcRect r="532" b="532"/>
          <a:stretch>
            <a:fillRect/>
          </a:stretch>
        </p:blipFill>
        <p:spPr>
          <a:xfrm rot="5400000">
            <a:off x="264982" y="-1321359"/>
            <a:ext cx="1850636" cy="3369392"/>
          </a:xfrm>
          <a:prstGeom prst="rect">
            <a:avLst/>
          </a:prstGeom>
        </p:spPr>
      </p:pic>
      <p:pic>
        <p:nvPicPr>
          <p:cNvPr id="16" name="Picture 16"/>
          <p:cNvPicPr>
            <a:picLocks noChangeAspect="1"/>
          </p:cNvPicPr>
          <p:nvPr/>
        </p:nvPicPr>
        <p:blipFill>
          <a:blip r:embed="rId8"/>
          <a:srcRect r="383" b="383"/>
          <a:stretch>
            <a:fillRect/>
          </a:stretch>
        </p:blipFill>
        <p:spPr>
          <a:xfrm rot="7354647">
            <a:off x="-459282" y="-670320"/>
            <a:ext cx="2074818" cy="3203387"/>
          </a:xfrm>
          <a:prstGeom prst="rect">
            <a:avLst/>
          </a:prstGeom>
        </p:spPr>
      </p:pic>
      <p:pic>
        <p:nvPicPr>
          <p:cNvPr id="18" name="Picture 18"/>
          <p:cNvPicPr>
            <a:picLocks noChangeAspect="1"/>
          </p:cNvPicPr>
          <p:nvPr/>
        </p:nvPicPr>
        <p:blipFill>
          <a:blip r:embed="rId9"/>
          <a:srcRect r="591" b="591"/>
          <a:stretch>
            <a:fillRect/>
          </a:stretch>
        </p:blipFill>
        <p:spPr>
          <a:xfrm>
            <a:off x="10490726" y="282404"/>
            <a:ext cx="1577701" cy="2026294"/>
          </a:xfrm>
          <a:prstGeom prst="rect">
            <a:avLst/>
          </a:prstGeom>
        </p:spPr>
      </p:pic>
      <p:pic>
        <p:nvPicPr>
          <p:cNvPr id="19" name="Picture 19"/>
          <p:cNvPicPr>
            <a:picLocks noChangeAspect="1"/>
          </p:cNvPicPr>
          <p:nvPr/>
        </p:nvPicPr>
        <p:blipFill>
          <a:blip r:embed="rId10"/>
          <a:srcRect r="385" b="385"/>
          <a:stretch>
            <a:fillRect/>
          </a:stretch>
        </p:blipFill>
        <p:spPr>
          <a:xfrm>
            <a:off x="186655" y="155215"/>
            <a:ext cx="2123828" cy="1783797"/>
          </a:xfrm>
          <a:prstGeom prst="rect">
            <a:avLst/>
          </a:prstGeom>
        </p:spPr>
      </p:pic>
      <p:grpSp>
        <p:nvGrpSpPr>
          <p:cNvPr id="20" name="Group 20"/>
          <p:cNvGrpSpPr>
            <a:grpSpLocks noChangeAspect="1"/>
          </p:cNvGrpSpPr>
          <p:nvPr/>
        </p:nvGrpSpPr>
        <p:grpSpPr>
          <a:xfrm rot="-1971619">
            <a:off x="8778362" y="4078375"/>
            <a:ext cx="6360770" cy="3833882"/>
            <a:chOff x="0" y="0"/>
            <a:chExt cx="12724854" cy="7667764"/>
          </a:xfrm>
        </p:grpSpPr>
        <p:sp>
          <p:nvSpPr>
            <p:cNvPr id="21" name="Freeform 21"/>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pic>
        <p:nvPicPr>
          <p:cNvPr id="22" name="Picture 22"/>
          <p:cNvPicPr>
            <a:picLocks noChangeAspect="1"/>
          </p:cNvPicPr>
          <p:nvPr/>
        </p:nvPicPr>
        <p:blipFill>
          <a:blip r:embed="rId11"/>
          <a:srcRect r="419" b="419"/>
          <a:stretch>
            <a:fillRect/>
          </a:stretch>
        </p:blipFill>
        <p:spPr>
          <a:xfrm rot="469665">
            <a:off x="10943877" y="4882370"/>
            <a:ext cx="1883879" cy="2669524"/>
          </a:xfrm>
          <a:prstGeom prst="rect">
            <a:avLst/>
          </a:prstGeom>
        </p:spPr>
      </p:pic>
      <p:pic>
        <p:nvPicPr>
          <p:cNvPr id="23" name="Picture 23"/>
          <p:cNvPicPr>
            <a:picLocks noChangeAspect="1"/>
          </p:cNvPicPr>
          <p:nvPr/>
        </p:nvPicPr>
        <p:blipFill>
          <a:blip r:embed="rId12"/>
          <a:srcRect r="422" b="422"/>
          <a:stretch>
            <a:fillRect/>
          </a:stretch>
        </p:blipFill>
        <p:spPr>
          <a:xfrm>
            <a:off x="10467809" y="5654444"/>
            <a:ext cx="1864850" cy="1998649"/>
          </a:xfrm>
          <a:prstGeom prst="rect">
            <a:avLst/>
          </a:prstGeom>
        </p:spPr>
      </p:pic>
      <p:grpSp>
        <p:nvGrpSpPr>
          <p:cNvPr id="25" name="Group 25"/>
          <p:cNvGrpSpPr>
            <a:grpSpLocks noChangeAspect="1"/>
          </p:cNvGrpSpPr>
          <p:nvPr/>
        </p:nvGrpSpPr>
        <p:grpSpPr>
          <a:xfrm>
            <a:off x="3756472" y="-1276350"/>
            <a:ext cx="4675884" cy="2590800"/>
            <a:chOff x="0" y="0"/>
            <a:chExt cx="9354204" cy="5181600"/>
          </a:xfrm>
        </p:grpSpPr>
        <p:sp>
          <p:nvSpPr>
            <p:cNvPr id="26" name="Freeform 26"/>
            <p:cNvSpPr/>
            <p:nvPr/>
          </p:nvSpPr>
          <p:spPr>
            <a:xfrm>
              <a:off x="0" y="0"/>
              <a:ext cx="9354185" cy="5181600"/>
            </a:xfrm>
            <a:custGeom>
              <a:avLst/>
              <a:gdLst/>
              <a:ahLst/>
              <a:cxnLst/>
              <a:rect l="l" t="t" r="r" b="b"/>
              <a:pathLst>
                <a:path w="9354185" h="5181600">
                  <a:moveTo>
                    <a:pt x="0" y="2590800"/>
                  </a:moveTo>
                  <a:cubicBezTo>
                    <a:pt x="0" y="1159891"/>
                    <a:pt x="2093976" y="0"/>
                    <a:pt x="4677156" y="0"/>
                  </a:cubicBezTo>
                  <a:cubicBezTo>
                    <a:pt x="7260336" y="0"/>
                    <a:pt x="9354185" y="1159891"/>
                    <a:pt x="9354185" y="2590800"/>
                  </a:cubicBezTo>
                  <a:cubicBezTo>
                    <a:pt x="9354185" y="4021709"/>
                    <a:pt x="7260209" y="5181600"/>
                    <a:pt x="4677156" y="5181600"/>
                  </a:cubicBezTo>
                  <a:cubicBezTo>
                    <a:pt x="2094103" y="5181600"/>
                    <a:pt x="0" y="4021709"/>
                    <a:pt x="0" y="2590800"/>
                  </a:cubicBezTo>
                  <a:close/>
                </a:path>
              </a:pathLst>
            </a:custGeom>
            <a:solidFill>
              <a:srgbClr val="4DA195"/>
            </a:solidFill>
          </p:spPr>
        </p:sp>
      </p:grpSp>
      <p:sp>
        <p:nvSpPr>
          <p:cNvPr id="27" name="TextBox 27"/>
          <p:cNvSpPr txBox="1"/>
          <p:nvPr/>
        </p:nvSpPr>
        <p:spPr>
          <a:xfrm>
            <a:off x="4148145" y="198296"/>
            <a:ext cx="3892536" cy="497380"/>
          </a:xfrm>
          <a:prstGeom prst="rect">
            <a:avLst/>
          </a:prstGeom>
        </p:spPr>
        <p:txBody>
          <a:bodyPr lIns="0" tIns="0" rIns="0" bIns="0" rtlCol="0" anchor="t">
            <a:spAutoFit/>
          </a:bodyPr>
          <a:lstStyle/>
          <a:p>
            <a:pPr algn="ctr">
              <a:lnSpc>
                <a:spcPts val="4223"/>
              </a:lnSpc>
            </a:pPr>
            <a:r>
              <a:rPr lang="en-US" sz="3200" b="1" spc="47">
                <a:solidFill>
                  <a:srgbClr val="FFFFFF"/>
                </a:solidFill>
                <a:latin typeface="Arial" pitchFamily="34" charset="0"/>
              </a:rPr>
              <a:t>TỔNG KẾT</a:t>
            </a:r>
          </a:p>
        </p:txBody>
      </p:sp>
      <p:grpSp>
        <p:nvGrpSpPr>
          <p:cNvPr id="28" name="Group 28"/>
          <p:cNvGrpSpPr/>
          <p:nvPr/>
        </p:nvGrpSpPr>
        <p:grpSpPr>
          <a:xfrm>
            <a:off x="1730774" y="1491337"/>
            <a:ext cx="9040139" cy="810415"/>
            <a:chOff x="0" y="-95250"/>
            <a:chExt cx="18084987" cy="1620830"/>
          </a:xfrm>
        </p:grpSpPr>
        <p:sp>
          <p:nvSpPr>
            <p:cNvPr id="29" name="TextBox 29"/>
            <p:cNvSpPr txBox="1"/>
            <p:nvPr/>
          </p:nvSpPr>
          <p:spPr>
            <a:xfrm>
              <a:off x="2002661" y="-95250"/>
              <a:ext cx="16082326" cy="162083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Quá trình dinh dưỡng ở động vật gồm bốn giai đoạn: thu nhận, tiêu hóa, hấp thu, thải bã.</a:t>
              </a:r>
            </a:p>
          </p:txBody>
        </p:sp>
        <p:grpSp>
          <p:nvGrpSpPr>
            <p:cNvPr id="30" name="Group 30"/>
            <p:cNvGrpSpPr/>
            <p:nvPr/>
          </p:nvGrpSpPr>
          <p:grpSpPr>
            <a:xfrm>
              <a:off x="0" y="76200"/>
              <a:ext cx="1447800" cy="1447800"/>
              <a:chOff x="0" y="0"/>
              <a:chExt cx="812800" cy="812800"/>
            </a:xfrm>
          </p:grpSpPr>
          <p:sp>
            <p:nvSpPr>
              <p:cNvPr id="31" name="Freeform 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3006C"/>
              </a:solidFill>
            </p:spPr>
          </p:sp>
          <p:sp>
            <p:nvSpPr>
              <p:cNvPr id="32" name="TextBox 32"/>
              <p:cNvSpPr txBox="1"/>
              <p:nvPr/>
            </p:nvSpPr>
            <p:spPr>
              <a:xfrm>
                <a:off x="76200" y="85725"/>
                <a:ext cx="660400" cy="6508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pic>
        <p:nvPicPr>
          <p:cNvPr id="33" name="Picture 33"/>
          <p:cNvPicPr>
            <a:picLocks noChangeAspect="1"/>
          </p:cNvPicPr>
          <p:nvPr/>
        </p:nvPicPr>
        <p:blipFill>
          <a:blip r:embed="rId13"/>
          <a:srcRect l="1942"/>
          <a:stretch>
            <a:fillRect/>
          </a:stretch>
        </p:blipFill>
        <p:spPr>
          <a:xfrm>
            <a:off x="1775392" y="2472412"/>
            <a:ext cx="8345288" cy="2837618"/>
          </a:xfrm>
          <a:prstGeom prst="rect">
            <a:avLst/>
          </a:prstGeom>
        </p:spPr>
      </p:pic>
      <p:sp>
        <p:nvSpPr>
          <p:cNvPr id="34" name="TextBox 34"/>
          <p:cNvSpPr txBox="1"/>
          <p:nvPr/>
        </p:nvSpPr>
        <p:spPr>
          <a:xfrm>
            <a:off x="2683947" y="5753582"/>
            <a:ext cx="6820933" cy="704745"/>
          </a:xfrm>
          <a:prstGeom prst="rect">
            <a:avLst/>
          </a:prstGeom>
        </p:spPr>
        <p:txBody>
          <a:bodyPr lIns="0" tIns="0" rIns="0" bIns="0" rtlCol="0" anchor="t">
            <a:spAutoFit/>
          </a:bodyPr>
          <a:lstStyle/>
          <a:p>
            <a:pPr algn="ctr">
              <a:lnSpc>
                <a:spcPct val="120000"/>
              </a:lnSpc>
            </a:pPr>
            <a:r>
              <a:rPr lang="en-US" sz="2000" b="1" spc="34" dirty="0" err="1">
                <a:solidFill>
                  <a:srgbClr val="000000"/>
                </a:solidFill>
                <a:latin typeface="Arial" pitchFamily="34" charset="0"/>
              </a:rPr>
              <a:t>Hình</a:t>
            </a:r>
            <a:r>
              <a:rPr lang="en-US" sz="2000" b="1" spc="34" dirty="0">
                <a:solidFill>
                  <a:srgbClr val="000000"/>
                </a:solidFill>
                <a:latin typeface="Arial" pitchFamily="34" charset="0"/>
              </a:rPr>
              <a:t> 26.3. </a:t>
            </a:r>
            <a:r>
              <a:rPr lang="en-US" sz="2000" spc="34" dirty="0" err="1">
                <a:solidFill>
                  <a:srgbClr val="000000"/>
                </a:solidFill>
                <a:latin typeface="Arial" pitchFamily="34" charset="0"/>
              </a:rPr>
              <a:t>Sơ</a:t>
            </a:r>
            <a:r>
              <a:rPr lang="en-US" sz="2000" spc="34" dirty="0">
                <a:solidFill>
                  <a:srgbClr val="000000"/>
                </a:solidFill>
                <a:latin typeface="Arial" pitchFamily="34" charset="0"/>
              </a:rPr>
              <a:t> </a:t>
            </a:r>
            <a:r>
              <a:rPr lang="en-US" sz="2000" spc="34" dirty="0" err="1">
                <a:solidFill>
                  <a:srgbClr val="000000"/>
                </a:solidFill>
                <a:latin typeface="Arial" pitchFamily="34" charset="0"/>
              </a:rPr>
              <a:t>đồ</a:t>
            </a:r>
            <a:r>
              <a:rPr lang="en-US" sz="2000" spc="34" dirty="0">
                <a:solidFill>
                  <a:srgbClr val="000000"/>
                </a:solidFill>
                <a:latin typeface="Arial" pitchFamily="34" charset="0"/>
              </a:rPr>
              <a:t> con </a:t>
            </a:r>
            <a:r>
              <a:rPr lang="en-US" sz="2000" spc="34" dirty="0" err="1">
                <a:solidFill>
                  <a:srgbClr val="000000"/>
                </a:solidFill>
                <a:latin typeface="Arial" pitchFamily="34" charset="0"/>
              </a:rPr>
              <a:t>đường</a:t>
            </a:r>
            <a:r>
              <a:rPr lang="en-US" sz="2000" spc="34" dirty="0">
                <a:solidFill>
                  <a:srgbClr val="000000"/>
                </a:solidFill>
                <a:latin typeface="Arial" pitchFamily="34" charset="0"/>
              </a:rPr>
              <a:t> </a:t>
            </a:r>
            <a:r>
              <a:rPr lang="en-US" sz="2000" spc="34" dirty="0" err="1">
                <a:solidFill>
                  <a:srgbClr val="000000"/>
                </a:solidFill>
                <a:latin typeface="Arial" pitchFamily="34" charset="0"/>
              </a:rPr>
              <a:t>thu</a:t>
            </a:r>
            <a:r>
              <a:rPr lang="en-US" sz="2000" spc="34" dirty="0">
                <a:solidFill>
                  <a:srgbClr val="000000"/>
                </a:solidFill>
                <a:latin typeface="Arial" pitchFamily="34" charset="0"/>
              </a:rPr>
              <a:t> </a:t>
            </a:r>
            <a:r>
              <a:rPr lang="en-US" sz="2000" spc="34" dirty="0" err="1">
                <a:solidFill>
                  <a:srgbClr val="000000"/>
                </a:solidFill>
                <a:latin typeface="Arial" pitchFamily="34" charset="0"/>
              </a:rPr>
              <a:t>nhận</a:t>
            </a:r>
            <a:r>
              <a:rPr lang="en-US" sz="2000" spc="34" dirty="0">
                <a:solidFill>
                  <a:srgbClr val="000000"/>
                </a:solidFill>
                <a:latin typeface="Arial" pitchFamily="34" charset="0"/>
              </a:rPr>
              <a:t>, </a:t>
            </a:r>
            <a:r>
              <a:rPr lang="en-US" sz="2000" spc="34" dirty="0" err="1">
                <a:solidFill>
                  <a:srgbClr val="000000"/>
                </a:solidFill>
                <a:latin typeface="Arial" pitchFamily="34" charset="0"/>
              </a:rPr>
              <a:t>tiêu</a:t>
            </a:r>
            <a:r>
              <a:rPr lang="en-US" sz="2000" spc="34" dirty="0">
                <a:solidFill>
                  <a:srgbClr val="000000"/>
                </a:solidFill>
                <a:latin typeface="Arial" pitchFamily="34" charset="0"/>
              </a:rPr>
              <a:t> </a:t>
            </a:r>
            <a:r>
              <a:rPr lang="en-US" sz="2000" spc="34" dirty="0" err="1">
                <a:solidFill>
                  <a:srgbClr val="000000"/>
                </a:solidFill>
                <a:latin typeface="Arial" pitchFamily="34" charset="0"/>
              </a:rPr>
              <a:t>hóa</a:t>
            </a:r>
            <a:r>
              <a:rPr lang="en-US" sz="2000" spc="34" dirty="0">
                <a:solidFill>
                  <a:srgbClr val="000000"/>
                </a:solidFill>
                <a:latin typeface="Arial" pitchFamily="34" charset="0"/>
              </a:rPr>
              <a:t> </a:t>
            </a:r>
            <a:r>
              <a:rPr lang="en-US" sz="2000" spc="34" dirty="0" err="1">
                <a:solidFill>
                  <a:srgbClr val="000000"/>
                </a:solidFill>
                <a:latin typeface="Arial" pitchFamily="34" charset="0"/>
              </a:rPr>
              <a:t>thức</a:t>
            </a:r>
            <a:r>
              <a:rPr lang="en-US" sz="2000" spc="34" dirty="0">
                <a:solidFill>
                  <a:srgbClr val="000000"/>
                </a:solidFill>
                <a:latin typeface="Arial" pitchFamily="34" charset="0"/>
              </a:rPr>
              <a:t> </a:t>
            </a:r>
            <a:r>
              <a:rPr lang="en-US" sz="2000" spc="34" dirty="0" err="1">
                <a:solidFill>
                  <a:srgbClr val="000000"/>
                </a:solidFill>
                <a:latin typeface="Arial" pitchFamily="34" charset="0"/>
              </a:rPr>
              <a:t>ăn</a:t>
            </a:r>
            <a:r>
              <a:rPr lang="en-US" sz="2000" spc="34" dirty="0">
                <a:solidFill>
                  <a:srgbClr val="000000"/>
                </a:solidFill>
                <a:latin typeface="Arial" pitchFamily="34" charset="0"/>
              </a:rPr>
              <a:t>, </a:t>
            </a:r>
            <a:r>
              <a:rPr lang="en-US" sz="2000" spc="34" dirty="0" err="1">
                <a:solidFill>
                  <a:srgbClr val="000000"/>
                </a:solidFill>
                <a:latin typeface="Arial" pitchFamily="34" charset="0"/>
              </a:rPr>
              <a:t>hấp</a:t>
            </a:r>
            <a:r>
              <a:rPr lang="en-US" sz="2000" spc="34" dirty="0">
                <a:solidFill>
                  <a:srgbClr val="000000"/>
                </a:solidFill>
                <a:latin typeface="Arial" pitchFamily="34" charset="0"/>
              </a:rPr>
              <a:t> </a:t>
            </a:r>
            <a:r>
              <a:rPr lang="en-US" sz="2000" spc="34" dirty="0" err="1">
                <a:solidFill>
                  <a:srgbClr val="000000"/>
                </a:solidFill>
                <a:latin typeface="Arial" pitchFamily="34" charset="0"/>
              </a:rPr>
              <a:t>thu</a:t>
            </a:r>
            <a:r>
              <a:rPr lang="en-US" sz="2000" spc="34" dirty="0">
                <a:solidFill>
                  <a:srgbClr val="000000"/>
                </a:solidFill>
                <a:latin typeface="Arial" pitchFamily="34" charset="0"/>
              </a:rPr>
              <a:t> </a:t>
            </a:r>
            <a:r>
              <a:rPr lang="en-US" sz="2000" spc="34" dirty="0" err="1">
                <a:solidFill>
                  <a:srgbClr val="000000"/>
                </a:solidFill>
                <a:latin typeface="Arial" pitchFamily="34" charset="0"/>
              </a:rPr>
              <a:t>chất</a:t>
            </a:r>
            <a:r>
              <a:rPr lang="en-US" sz="2000" spc="34" dirty="0">
                <a:solidFill>
                  <a:srgbClr val="000000"/>
                </a:solidFill>
                <a:latin typeface="Arial" pitchFamily="34" charset="0"/>
              </a:rPr>
              <a:t> </a:t>
            </a:r>
            <a:r>
              <a:rPr lang="en-US" sz="2000" spc="34" dirty="0" err="1">
                <a:solidFill>
                  <a:srgbClr val="000000"/>
                </a:solidFill>
                <a:latin typeface="Arial" pitchFamily="34" charset="0"/>
              </a:rPr>
              <a:t>dinh</a:t>
            </a:r>
            <a:r>
              <a:rPr lang="en-US" sz="2000" spc="34" dirty="0">
                <a:solidFill>
                  <a:srgbClr val="000000"/>
                </a:solidFill>
                <a:latin typeface="Arial" pitchFamily="34" charset="0"/>
              </a:rPr>
              <a:t> </a:t>
            </a:r>
            <a:r>
              <a:rPr lang="en-US" sz="2000" spc="34" dirty="0" err="1">
                <a:solidFill>
                  <a:srgbClr val="000000"/>
                </a:solidFill>
                <a:latin typeface="Arial" pitchFamily="34" charset="0"/>
              </a:rPr>
              <a:t>dưỡng</a:t>
            </a:r>
            <a:r>
              <a:rPr lang="en-US" sz="2000" spc="34" dirty="0">
                <a:solidFill>
                  <a:srgbClr val="000000"/>
                </a:solidFill>
                <a:latin typeface="Arial" pitchFamily="34" charset="0"/>
              </a:rPr>
              <a:t> </a:t>
            </a:r>
            <a:r>
              <a:rPr lang="en-US" sz="2000" spc="34" dirty="0" err="1">
                <a:solidFill>
                  <a:srgbClr val="000000"/>
                </a:solidFill>
                <a:latin typeface="Arial" pitchFamily="34" charset="0"/>
              </a:rPr>
              <a:t>và</a:t>
            </a:r>
            <a:r>
              <a:rPr lang="en-US" sz="2000" spc="34" dirty="0">
                <a:solidFill>
                  <a:srgbClr val="000000"/>
                </a:solidFill>
                <a:latin typeface="Arial" pitchFamily="34" charset="0"/>
              </a:rPr>
              <a:t> </a:t>
            </a:r>
            <a:r>
              <a:rPr lang="en-US" sz="2000" spc="34" dirty="0" err="1">
                <a:solidFill>
                  <a:srgbClr val="000000"/>
                </a:solidFill>
                <a:latin typeface="Arial" pitchFamily="34" charset="0"/>
              </a:rPr>
              <a:t>thải</a:t>
            </a:r>
            <a:r>
              <a:rPr lang="en-US" sz="2000" spc="34" dirty="0">
                <a:solidFill>
                  <a:srgbClr val="000000"/>
                </a:solidFill>
                <a:latin typeface="Arial" pitchFamily="34" charset="0"/>
              </a:rPr>
              <a:t> </a:t>
            </a:r>
            <a:r>
              <a:rPr lang="en-US" sz="2000" spc="34" dirty="0" err="1">
                <a:solidFill>
                  <a:srgbClr val="000000"/>
                </a:solidFill>
                <a:latin typeface="Arial" pitchFamily="34" charset="0"/>
              </a:rPr>
              <a:t>bã</a:t>
            </a:r>
            <a:endParaRPr lang="en-US" sz="2000" spc="34"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1000"/>
                                        <p:tgtEl>
                                          <p:spTgt spid="34"/>
                                        </p:tgtEl>
                                      </p:cBhvr>
                                    </p:animEffect>
                                    <p:anim calcmode="lin" valueType="num">
                                      <p:cBhvr>
                                        <p:cTn id="20" dur="1000" fill="hold"/>
                                        <p:tgtEl>
                                          <p:spTgt spid="34"/>
                                        </p:tgtEl>
                                        <p:attrNameLst>
                                          <p:attrName>ppt_x</p:attrName>
                                        </p:attrNameLst>
                                      </p:cBhvr>
                                      <p:tavLst>
                                        <p:tav tm="0">
                                          <p:val>
                                            <p:strVal val="#ppt_x"/>
                                          </p:val>
                                        </p:tav>
                                        <p:tav tm="100000">
                                          <p:val>
                                            <p:strVal val="#ppt_x"/>
                                          </p:val>
                                        </p:tav>
                                      </p:tavLst>
                                    </p:anim>
                                    <p:anim calcmode="lin" valueType="num">
                                      <p:cBhvr>
                                        <p:cTn id="2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2188825"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4" name="Group 4"/>
          <p:cNvGrpSpPr>
            <a:grpSpLocks noChangeAspect="1"/>
          </p:cNvGrpSpPr>
          <p:nvPr/>
        </p:nvGrpSpPr>
        <p:grpSpPr>
          <a:xfrm rot="6172555">
            <a:off x="-13028428" y="3276795"/>
            <a:ext cx="24340270" cy="7414233"/>
            <a:chOff x="0" y="0"/>
            <a:chExt cx="48680540" cy="14832328"/>
          </a:xfrm>
        </p:grpSpPr>
        <p:sp>
          <p:nvSpPr>
            <p:cNvPr id="5" name="Freeform 5"/>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6" name="Group 6"/>
          <p:cNvGrpSpPr>
            <a:grpSpLocks noChangeAspect="1"/>
          </p:cNvGrpSpPr>
          <p:nvPr/>
        </p:nvGrpSpPr>
        <p:grpSpPr>
          <a:xfrm rot="-6172555">
            <a:off x="876986" y="3284171"/>
            <a:ext cx="24340270" cy="7414233"/>
            <a:chOff x="0" y="0"/>
            <a:chExt cx="48680540" cy="14832328"/>
          </a:xfrm>
        </p:grpSpPr>
        <p:sp>
          <p:nvSpPr>
            <p:cNvPr id="7" name="Freeform 7"/>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8" name="Picture 8"/>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9" name="Picture 9"/>
          <p:cNvPicPr>
            <a:picLocks noChangeAspect="1"/>
          </p:cNvPicPr>
          <p:nvPr/>
        </p:nvPicPr>
        <p:blipFill>
          <a:blip r:embed="rId3"/>
          <a:srcRect r="290" b="290"/>
          <a:stretch>
            <a:fillRect/>
          </a:stretch>
        </p:blipFill>
        <p:spPr>
          <a:xfrm rot="-9900000">
            <a:off x="10439157" y="-1407650"/>
            <a:ext cx="2753507" cy="2824246"/>
          </a:xfrm>
          <a:prstGeom prst="rect">
            <a:avLst/>
          </a:prstGeom>
        </p:spPr>
      </p:pic>
      <p:pic>
        <p:nvPicPr>
          <p:cNvPr id="13" name="Picture 13"/>
          <p:cNvPicPr>
            <a:picLocks noChangeAspect="1"/>
          </p:cNvPicPr>
          <p:nvPr/>
        </p:nvPicPr>
        <p:blipFill>
          <a:blip r:embed="rId4"/>
          <a:srcRect/>
          <a:stretch>
            <a:fillRect/>
          </a:stretch>
        </p:blipFill>
        <p:spPr>
          <a:xfrm>
            <a:off x="1494470" y="3028950"/>
            <a:ext cx="5092637" cy="3731329"/>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5"/>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6"/>
          <a:srcRect r="383" b="383"/>
          <a:stretch>
            <a:fillRect/>
          </a:stretch>
        </p:blipFill>
        <p:spPr>
          <a:xfrm rot="7354647">
            <a:off x="-459282" y="-670320"/>
            <a:ext cx="2074818" cy="3203387"/>
          </a:xfrm>
          <a:prstGeom prst="rect">
            <a:avLst/>
          </a:prstGeom>
        </p:spPr>
      </p:pic>
      <p:pic>
        <p:nvPicPr>
          <p:cNvPr id="19" name="Picture 19"/>
          <p:cNvPicPr>
            <a:picLocks noChangeAspect="1"/>
          </p:cNvPicPr>
          <p:nvPr/>
        </p:nvPicPr>
        <p:blipFill>
          <a:blip r:embed="rId7"/>
          <a:srcRect r="591" b="591"/>
          <a:stretch>
            <a:fillRect/>
          </a:stretch>
        </p:blipFill>
        <p:spPr>
          <a:xfrm>
            <a:off x="10490726" y="282404"/>
            <a:ext cx="1577701" cy="2026294"/>
          </a:xfrm>
          <a:prstGeom prst="rect">
            <a:avLst/>
          </a:prstGeom>
        </p:spPr>
      </p:pic>
      <p:pic>
        <p:nvPicPr>
          <p:cNvPr id="20" name="Picture 20"/>
          <p:cNvPicPr>
            <a:picLocks noChangeAspect="1"/>
          </p:cNvPicPr>
          <p:nvPr/>
        </p:nvPicPr>
        <p:blipFill>
          <a:blip r:embed="rId8"/>
          <a:srcRect r="385" b="385"/>
          <a:stretch>
            <a:fillRect/>
          </a:stretch>
        </p:blipFill>
        <p:spPr>
          <a:xfrm>
            <a:off x="186655" y="155215"/>
            <a:ext cx="2123828" cy="1783797"/>
          </a:xfrm>
          <a:prstGeom prst="rect">
            <a:avLst/>
          </a:prstGeom>
        </p:spPr>
      </p:pic>
      <p:grpSp>
        <p:nvGrpSpPr>
          <p:cNvPr id="26" name="Group 26"/>
          <p:cNvGrpSpPr>
            <a:grpSpLocks noChangeAspect="1"/>
          </p:cNvGrpSpPr>
          <p:nvPr/>
        </p:nvGrpSpPr>
        <p:grpSpPr>
          <a:xfrm>
            <a:off x="3756472" y="-1276350"/>
            <a:ext cx="4675884" cy="2590800"/>
            <a:chOff x="0" y="0"/>
            <a:chExt cx="9354204" cy="5181600"/>
          </a:xfrm>
        </p:grpSpPr>
        <p:sp>
          <p:nvSpPr>
            <p:cNvPr id="27" name="Freeform 27"/>
            <p:cNvSpPr/>
            <p:nvPr/>
          </p:nvSpPr>
          <p:spPr>
            <a:xfrm>
              <a:off x="0" y="0"/>
              <a:ext cx="9354185" cy="5181600"/>
            </a:xfrm>
            <a:custGeom>
              <a:avLst/>
              <a:gdLst/>
              <a:ahLst/>
              <a:cxnLst/>
              <a:rect l="l" t="t" r="r" b="b"/>
              <a:pathLst>
                <a:path w="9354185" h="5181600">
                  <a:moveTo>
                    <a:pt x="0" y="2590800"/>
                  </a:moveTo>
                  <a:cubicBezTo>
                    <a:pt x="0" y="1159891"/>
                    <a:pt x="2093976" y="0"/>
                    <a:pt x="4677156" y="0"/>
                  </a:cubicBezTo>
                  <a:cubicBezTo>
                    <a:pt x="7260336" y="0"/>
                    <a:pt x="9354185" y="1159891"/>
                    <a:pt x="9354185" y="2590800"/>
                  </a:cubicBezTo>
                  <a:cubicBezTo>
                    <a:pt x="9354185" y="4021709"/>
                    <a:pt x="7260209" y="5181600"/>
                    <a:pt x="4677156" y="5181600"/>
                  </a:cubicBezTo>
                  <a:cubicBezTo>
                    <a:pt x="2094103" y="5181600"/>
                    <a:pt x="0" y="4021709"/>
                    <a:pt x="0" y="2590800"/>
                  </a:cubicBezTo>
                  <a:close/>
                </a:path>
              </a:pathLst>
            </a:custGeom>
            <a:solidFill>
              <a:srgbClr val="4DA195"/>
            </a:solidFill>
          </p:spPr>
        </p:sp>
      </p:grpSp>
      <p:grpSp>
        <p:nvGrpSpPr>
          <p:cNvPr id="28" name="Group 28"/>
          <p:cNvGrpSpPr/>
          <p:nvPr/>
        </p:nvGrpSpPr>
        <p:grpSpPr>
          <a:xfrm>
            <a:off x="1762541" y="1266825"/>
            <a:ext cx="9008371" cy="1698927"/>
            <a:chOff x="0" y="-95250"/>
            <a:chExt cx="18021436" cy="3397854"/>
          </a:xfrm>
        </p:grpSpPr>
        <p:sp>
          <p:nvSpPr>
            <p:cNvPr id="29" name="TextBox 29"/>
            <p:cNvSpPr txBox="1"/>
            <p:nvPr/>
          </p:nvSpPr>
          <p:spPr>
            <a:xfrm>
              <a:off x="1939111" y="-95250"/>
              <a:ext cx="16082325" cy="3397854"/>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Động vật có cấu trúc cơ thể phức tạp, có hệ vận chuyển các chất là hệ tuần hoàn. Ở người, các chất được con đường vận chuyển các chất thông qua hai vòng tuần hoàn nhỏ và lớn.</a:t>
              </a:r>
            </a:p>
          </p:txBody>
        </p:sp>
        <p:grpSp>
          <p:nvGrpSpPr>
            <p:cNvPr id="30" name="Group 30"/>
            <p:cNvGrpSpPr/>
            <p:nvPr/>
          </p:nvGrpSpPr>
          <p:grpSpPr>
            <a:xfrm>
              <a:off x="0" y="815572"/>
              <a:ext cx="1447800" cy="1447800"/>
              <a:chOff x="0" y="0"/>
              <a:chExt cx="812800" cy="812800"/>
            </a:xfrm>
          </p:grpSpPr>
          <p:sp>
            <p:nvSpPr>
              <p:cNvPr id="31" name="Freeform 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3006C"/>
              </a:solidFill>
            </p:spPr>
          </p:sp>
          <p:sp>
            <p:nvSpPr>
              <p:cNvPr id="32" name="TextBox 32"/>
              <p:cNvSpPr txBox="1"/>
              <p:nvPr/>
            </p:nvSpPr>
            <p:spPr>
              <a:xfrm>
                <a:off x="76200" y="85725"/>
                <a:ext cx="660400" cy="6508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pic>
        <p:nvPicPr>
          <p:cNvPr id="33" name="Picture 33"/>
          <p:cNvPicPr>
            <a:picLocks noChangeAspect="1"/>
          </p:cNvPicPr>
          <p:nvPr/>
        </p:nvPicPr>
        <p:blipFill>
          <a:blip r:embed="rId9"/>
          <a:srcRect/>
          <a:stretch>
            <a:fillRect/>
          </a:stretch>
        </p:blipFill>
        <p:spPr>
          <a:xfrm>
            <a:off x="6809062" y="3003550"/>
            <a:ext cx="3246588" cy="3748466"/>
          </a:xfrm>
          <a:prstGeom prst="rect">
            <a:avLst/>
          </a:prstGeom>
        </p:spPr>
      </p:pic>
      <p:sp>
        <p:nvSpPr>
          <p:cNvPr id="34" name="TextBox 34"/>
          <p:cNvSpPr txBox="1"/>
          <p:nvPr/>
        </p:nvSpPr>
        <p:spPr>
          <a:xfrm>
            <a:off x="4148145" y="198296"/>
            <a:ext cx="3892536" cy="497380"/>
          </a:xfrm>
          <a:prstGeom prst="rect">
            <a:avLst/>
          </a:prstGeom>
        </p:spPr>
        <p:txBody>
          <a:bodyPr lIns="0" tIns="0" rIns="0" bIns="0" rtlCol="0" anchor="t">
            <a:spAutoFit/>
          </a:bodyPr>
          <a:lstStyle/>
          <a:p>
            <a:pPr algn="ctr">
              <a:lnSpc>
                <a:spcPts val="4223"/>
              </a:lnSpc>
            </a:pPr>
            <a:r>
              <a:rPr lang="en-US" sz="3200" b="1" spc="47">
                <a:solidFill>
                  <a:srgbClr val="FFFFFF"/>
                </a:solidFill>
                <a:latin typeface="Arial" pitchFamily="34" charset="0"/>
              </a:rPr>
              <a:t>TỔNG KẾT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1000"/>
                                        <p:tgtEl>
                                          <p:spTgt spid="33"/>
                                        </p:tgtEl>
                                      </p:cBhvr>
                                    </p:animEffect>
                                    <p:anim calcmode="lin" valueType="num">
                                      <p:cBhvr>
                                        <p:cTn id="20" dur="1000" fill="hold"/>
                                        <p:tgtEl>
                                          <p:spTgt spid="33"/>
                                        </p:tgtEl>
                                        <p:attrNameLst>
                                          <p:attrName>ppt_x</p:attrName>
                                        </p:attrNameLst>
                                      </p:cBhvr>
                                      <p:tavLst>
                                        <p:tav tm="0">
                                          <p:val>
                                            <p:strVal val="#ppt_x"/>
                                          </p:val>
                                        </p:tav>
                                        <p:tav tm="100000">
                                          <p:val>
                                            <p:strVal val="#ppt_x"/>
                                          </p:val>
                                        </p:tav>
                                      </p:tavLst>
                                    </p:anim>
                                    <p:anim calcmode="lin" valueType="num">
                                      <p:cBhvr>
                                        <p:cTn id="21"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2188825"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4" name="Group 4"/>
          <p:cNvGrpSpPr>
            <a:grpSpLocks noChangeAspect="1"/>
          </p:cNvGrpSpPr>
          <p:nvPr/>
        </p:nvGrpSpPr>
        <p:grpSpPr>
          <a:xfrm>
            <a:off x="-2237853" y="-397144"/>
            <a:ext cx="16559722" cy="2137044"/>
            <a:chOff x="0" y="0"/>
            <a:chExt cx="33128072" cy="4274088"/>
          </a:xfrm>
        </p:grpSpPr>
        <p:sp>
          <p:nvSpPr>
            <p:cNvPr id="5" name="Freeform 5"/>
            <p:cNvSpPr/>
            <p:nvPr/>
          </p:nvSpPr>
          <p:spPr>
            <a:xfrm>
              <a:off x="-410972" y="-23242"/>
              <a:ext cx="33587056" cy="4321175"/>
            </a:xfrm>
            <a:custGeom>
              <a:avLst/>
              <a:gdLst/>
              <a:ahLst/>
              <a:cxnLst/>
              <a:rect l="l" t="t" r="r" b="b"/>
              <a:pathLst>
                <a:path w="33587056" h="4321175">
                  <a:moveTo>
                    <a:pt x="2314829" y="3151760"/>
                  </a:moveTo>
                  <a:cubicBezTo>
                    <a:pt x="3296031" y="3685541"/>
                    <a:pt x="4836795" y="3939795"/>
                    <a:pt x="6419088" y="3952495"/>
                  </a:cubicBezTo>
                  <a:cubicBezTo>
                    <a:pt x="8001382" y="3965195"/>
                    <a:pt x="9963659" y="3221610"/>
                    <a:pt x="11808460" y="3228087"/>
                  </a:cubicBezTo>
                  <a:cubicBezTo>
                    <a:pt x="13653261" y="3234564"/>
                    <a:pt x="15663926" y="3971672"/>
                    <a:pt x="17488027" y="3990722"/>
                  </a:cubicBezTo>
                  <a:cubicBezTo>
                    <a:pt x="19312128" y="4009772"/>
                    <a:pt x="21053298" y="3291713"/>
                    <a:pt x="22753066" y="3342513"/>
                  </a:cubicBezTo>
                  <a:cubicBezTo>
                    <a:pt x="24452833" y="3393313"/>
                    <a:pt x="26083386" y="4270375"/>
                    <a:pt x="27686380" y="4295775"/>
                  </a:cubicBezTo>
                  <a:cubicBezTo>
                    <a:pt x="29289374" y="4321175"/>
                    <a:pt x="31396684" y="4067048"/>
                    <a:pt x="32371030" y="3495041"/>
                  </a:cubicBezTo>
                  <a:cubicBezTo>
                    <a:pt x="33345377" y="2923033"/>
                    <a:pt x="33587055" y="1423289"/>
                    <a:pt x="33531809" y="864109"/>
                  </a:cubicBezTo>
                  <a:cubicBezTo>
                    <a:pt x="33476563" y="304928"/>
                    <a:pt x="33338389" y="279400"/>
                    <a:pt x="32039432" y="139700"/>
                  </a:cubicBezTo>
                  <a:cubicBezTo>
                    <a:pt x="30740476" y="0"/>
                    <a:pt x="25737820" y="25020"/>
                    <a:pt x="25737820" y="25020"/>
                  </a:cubicBezTo>
                  <a:lnTo>
                    <a:pt x="17114901" y="63120"/>
                  </a:lnTo>
                  <a:lnTo>
                    <a:pt x="10564749" y="63120"/>
                  </a:lnTo>
                  <a:lnTo>
                    <a:pt x="5548503" y="139320"/>
                  </a:lnTo>
                  <a:cubicBezTo>
                    <a:pt x="3876294" y="253874"/>
                    <a:pt x="1064260" y="247524"/>
                    <a:pt x="532130" y="749555"/>
                  </a:cubicBezTo>
                  <a:cubicBezTo>
                    <a:pt x="0" y="1251586"/>
                    <a:pt x="1333627" y="2617852"/>
                    <a:pt x="2314829" y="3151760"/>
                  </a:cubicBezTo>
                  <a:close/>
                </a:path>
              </a:pathLst>
            </a:custGeom>
            <a:solidFill>
              <a:srgbClr val="D9EEC3"/>
            </a:solidFill>
          </p:spPr>
        </p:sp>
      </p:grpSp>
      <p:pic>
        <p:nvPicPr>
          <p:cNvPr id="11" name="Picture 11"/>
          <p:cNvPicPr>
            <a:picLocks noChangeAspect="1"/>
          </p:cNvPicPr>
          <p:nvPr/>
        </p:nvPicPr>
        <p:blipFill>
          <a:blip r:embed="rId2"/>
          <a:srcRect r="485" b="485"/>
          <a:stretch>
            <a:fillRect/>
          </a:stretch>
        </p:blipFill>
        <p:spPr>
          <a:xfrm rot="6542420">
            <a:off x="179499" y="-226392"/>
            <a:ext cx="1289108" cy="2347037"/>
          </a:xfrm>
          <a:prstGeom prst="rect">
            <a:avLst/>
          </a:prstGeom>
        </p:spPr>
      </p:pic>
      <p:pic>
        <p:nvPicPr>
          <p:cNvPr id="12" name="Picture 12"/>
          <p:cNvPicPr>
            <a:picLocks noChangeAspect="1"/>
          </p:cNvPicPr>
          <p:nvPr/>
        </p:nvPicPr>
        <p:blipFill>
          <a:blip r:embed="rId3"/>
          <a:srcRect r="823" b="823"/>
          <a:stretch>
            <a:fillRect/>
          </a:stretch>
        </p:blipFill>
        <p:spPr>
          <a:xfrm rot="-10800000">
            <a:off x="-251658" y="684541"/>
            <a:ext cx="1102310" cy="1303632"/>
          </a:xfrm>
          <a:prstGeom prst="rect">
            <a:avLst/>
          </a:prstGeom>
        </p:spPr>
      </p:pic>
      <p:grpSp>
        <p:nvGrpSpPr>
          <p:cNvPr id="13" name="Group 13"/>
          <p:cNvGrpSpPr>
            <a:grpSpLocks noChangeAspect="1"/>
          </p:cNvGrpSpPr>
          <p:nvPr/>
        </p:nvGrpSpPr>
        <p:grpSpPr>
          <a:xfrm rot="-1753129">
            <a:off x="-612933" y="-1422504"/>
            <a:ext cx="4501945" cy="2460514"/>
            <a:chOff x="0" y="0"/>
            <a:chExt cx="9006236" cy="4921028"/>
          </a:xfrm>
        </p:grpSpPr>
        <p:sp>
          <p:nvSpPr>
            <p:cNvPr id="14" name="Freeform 14"/>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85C9C9"/>
            </a:solidFill>
          </p:spPr>
        </p:sp>
      </p:grpSp>
      <p:grpSp>
        <p:nvGrpSpPr>
          <p:cNvPr id="15" name="Group 15"/>
          <p:cNvGrpSpPr>
            <a:grpSpLocks noChangeAspect="1"/>
          </p:cNvGrpSpPr>
          <p:nvPr/>
        </p:nvGrpSpPr>
        <p:grpSpPr>
          <a:xfrm rot="-1970258">
            <a:off x="-704141" y="-1721216"/>
            <a:ext cx="4501945" cy="2460514"/>
            <a:chOff x="0" y="0"/>
            <a:chExt cx="9006236" cy="4921028"/>
          </a:xfrm>
        </p:grpSpPr>
        <p:sp>
          <p:nvSpPr>
            <p:cNvPr id="16" name="Freeform 16"/>
            <p:cNvSpPr/>
            <p:nvPr/>
          </p:nvSpPr>
          <p:spPr>
            <a:xfrm>
              <a:off x="0" y="0"/>
              <a:ext cx="9006205" cy="4920996"/>
            </a:xfrm>
            <a:custGeom>
              <a:avLst/>
              <a:gdLst/>
              <a:ahLst/>
              <a:cxnLst/>
              <a:rect l="l" t="t" r="r" b="b"/>
              <a:pathLst>
                <a:path w="9006205" h="4920996">
                  <a:moveTo>
                    <a:pt x="2967228" y="0"/>
                  </a:moveTo>
                  <a:cubicBezTo>
                    <a:pt x="2470404" y="0"/>
                    <a:pt x="1974850" y="42926"/>
                    <a:pt x="1482725" y="143002"/>
                  </a:cubicBezTo>
                  <a:cubicBezTo>
                    <a:pt x="1254633" y="188722"/>
                    <a:pt x="1018159" y="252984"/>
                    <a:pt x="852297" y="414655"/>
                  </a:cubicBezTo>
                  <a:cubicBezTo>
                    <a:pt x="671830" y="591058"/>
                    <a:pt x="603504" y="846074"/>
                    <a:pt x="551561" y="1090803"/>
                  </a:cubicBezTo>
                  <a:cubicBezTo>
                    <a:pt x="369062" y="1947291"/>
                    <a:pt x="0" y="2930144"/>
                    <a:pt x="335915" y="3738880"/>
                  </a:cubicBezTo>
                  <a:cubicBezTo>
                    <a:pt x="645541" y="4479925"/>
                    <a:pt x="1472946" y="4920996"/>
                    <a:pt x="2278126" y="4920996"/>
                  </a:cubicBezTo>
                  <a:cubicBezTo>
                    <a:pt x="2281809" y="4920996"/>
                    <a:pt x="2285619" y="4920996"/>
                    <a:pt x="2289429" y="4920996"/>
                  </a:cubicBezTo>
                  <a:cubicBezTo>
                    <a:pt x="3098165" y="4914773"/>
                    <a:pt x="3865499" y="4522851"/>
                    <a:pt x="4473067" y="3991991"/>
                  </a:cubicBezTo>
                  <a:cubicBezTo>
                    <a:pt x="4972812" y="3554476"/>
                    <a:pt x="5447665" y="2988310"/>
                    <a:pt x="6109208" y="2917825"/>
                  </a:cubicBezTo>
                  <a:cubicBezTo>
                    <a:pt x="6161278" y="2911983"/>
                    <a:pt x="6213475" y="2909570"/>
                    <a:pt x="6265672" y="2909570"/>
                  </a:cubicBezTo>
                  <a:cubicBezTo>
                    <a:pt x="6541897" y="2909570"/>
                    <a:pt x="6819011" y="2977896"/>
                    <a:pt x="7095236" y="2977896"/>
                  </a:cubicBezTo>
                  <a:cubicBezTo>
                    <a:pt x="7140575" y="2977896"/>
                    <a:pt x="7185787" y="2975991"/>
                    <a:pt x="7230999" y="2971800"/>
                  </a:cubicBezTo>
                  <a:cubicBezTo>
                    <a:pt x="7718298" y="2924048"/>
                    <a:pt x="8143494" y="2594356"/>
                    <a:pt x="8421370" y="2192020"/>
                  </a:cubicBezTo>
                  <a:cubicBezTo>
                    <a:pt x="8699246" y="1789684"/>
                    <a:pt x="8854821" y="1316863"/>
                    <a:pt x="9006205" y="850265"/>
                  </a:cubicBezTo>
                  <a:lnTo>
                    <a:pt x="8487790" y="814959"/>
                  </a:lnTo>
                  <a:cubicBezTo>
                    <a:pt x="8362569" y="859155"/>
                    <a:pt x="8232774" y="876681"/>
                    <a:pt x="8101330" y="876681"/>
                  </a:cubicBezTo>
                  <a:cubicBezTo>
                    <a:pt x="7849870" y="876681"/>
                    <a:pt x="7592313" y="812673"/>
                    <a:pt x="7347203" y="748665"/>
                  </a:cubicBezTo>
                  <a:cubicBezTo>
                    <a:pt x="5912739" y="373761"/>
                    <a:pt x="4434332" y="0"/>
                    <a:pt x="2967228" y="0"/>
                  </a:cubicBezTo>
                  <a:close/>
                </a:path>
              </a:pathLst>
            </a:custGeom>
            <a:solidFill>
              <a:srgbClr val="4DA195"/>
            </a:solidFill>
          </p:spPr>
        </p:sp>
      </p:grpSp>
      <p:pic>
        <p:nvPicPr>
          <p:cNvPr id="19" name="Picture 19"/>
          <p:cNvPicPr>
            <a:picLocks noChangeAspect="1"/>
          </p:cNvPicPr>
          <p:nvPr/>
        </p:nvPicPr>
        <p:blipFill>
          <a:blip r:embed="rId4"/>
          <a:srcRect r="362" b="362"/>
          <a:stretch>
            <a:fillRect/>
          </a:stretch>
        </p:blipFill>
        <p:spPr>
          <a:xfrm>
            <a:off x="11484561" y="-341162"/>
            <a:ext cx="1461151" cy="2908897"/>
          </a:xfrm>
          <a:prstGeom prst="rect">
            <a:avLst/>
          </a:prstGeom>
        </p:spPr>
      </p:pic>
      <p:pic>
        <p:nvPicPr>
          <p:cNvPr id="20" name="Picture 20"/>
          <p:cNvPicPr>
            <a:picLocks noChangeAspect="1"/>
          </p:cNvPicPr>
          <p:nvPr/>
        </p:nvPicPr>
        <p:blipFill>
          <a:blip r:embed="rId5"/>
          <a:srcRect r="792" b="792"/>
          <a:stretch>
            <a:fillRect/>
          </a:stretch>
        </p:blipFill>
        <p:spPr>
          <a:xfrm>
            <a:off x="10176212" y="-744343"/>
            <a:ext cx="2433604" cy="1411134"/>
          </a:xfrm>
          <a:prstGeom prst="rect">
            <a:avLst/>
          </a:prstGeom>
        </p:spPr>
      </p:pic>
      <p:pic>
        <p:nvPicPr>
          <p:cNvPr id="21" name="Picture 21"/>
          <p:cNvPicPr>
            <a:picLocks noChangeAspect="1"/>
          </p:cNvPicPr>
          <p:nvPr/>
        </p:nvPicPr>
        <p:blipFill>
          <a:blip r:embed="rId6"/>
          <a:srcRect r="248" b="248"/>
          <a:stretch>
            <a:fillRect/>
          </a:stretch>
        </p:blipFill>
        <p:spPr>
          <a:xfrm>
            <a:off x="10628024" y="-1029930"/>
            <a:ext cx="2284098" cy="2388012"/>
          </a:xfrm>
          <a:prstGeom prst="rect">
            <a:avLst/>
          </a:prstGeom>
        </p:spPr>
      </p:pic>
      <p:pic>
        <p:nvPicPr>
          <p:cNvPr id="23" name="Picture 23"/>
          <p:cNvPicPr>
            <a:picLocks noChangeAspect="1"/>
          </p:cNvPicPr>
          <p:nvPr/>
        </p:nvPicPr>
        <p:blipFill>
          <a:blip r:embed="rId7"/>
          <a:srcRect r="361" b="361"/>
          <a:stretch>
            <a:fillRect/>
          </a:stretch>
        </p:blipFill>
        <p:spPr>
          <a:xfrm>
            <a:off x="10704161" y="-336566"/>
            <a:ext cx="1790084" cy="2361901"/>
          </a:xfrm>
          <a:prstGeom prst="rect">
            <a:avLst/>
          </a:prstGeom>
        </p:spPr>
      </p:pic>
      <p:sp>
        <p:nvSpPr>
          <p:cNvPr id="25" name="TextBox 25"/>
          <p:cNvSpPr txBox="1"/>
          <p:nvPr/>
        </p:nvSpPr>
        <p:spPr>
          <a:xfrm>
            <a:off x="1123891" y="1938142"/>
            <a:ext cx="10442301" cy="810415"/>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Trả lời: Nhu cầu nước của động vật phụ thuộc vào loài, kích thước cơ thể, độ tuổi, thức ăn, nhiệt độ của môi trường.</a:t>
            </a:r>
          </a:p>
        </p:txBody>
      </p:sp>
      <p:pic>
        <p:nvPicPr>
          <p:cNvPr id="26" name="Picture 26"/>
          <p:cNvPicPr>
            <a:picLocks noChangeAspect="1"/>
          </p:cNvPicPr>
          <p:nvPr/>
        </p:nvPicPr>
        <p:blipFill>
          <a:blip r:embed="rId8"/>
          <a:srcRect l="785" r="931"/>
          <a:stretch>
            <a:fillRect/>
          </a:stretch>
        </p:blipFill>
        <p:spPr>
          <a:xfrm>
            <a:off x="1788628" y="2971800"/>
            <a:ext cx="4342269" cy="2762039"/>
          </a:xfrm>
          <a:prstGeom prst="rect">
            <a:avLst/>
          </a:prstGeom>
        </p:spPr>
      </p:pic>
      <p:pic>
        <p:nvPicPr>
          <p:cNvPr id="27" name="Picture 27"/>
          <p:cNvPicPr>
            <a:picLocks noChangeAspect="1"/>
          </p:cNvPicPr>
          <p:nvPr/>
        </p:nvPicPr>
        <p:blipFill>
          <a:blip r:embed="rId9"/>
          <a:srcRect r="3858" b="160"/>
          <a:stretch>
            <a:fillRect/>
          </a:stretch>
        </p:blipFill>
        <p:spPr>
          <a:xfrm>
            <a:off x="6359438" y="2971800"/>
            <a:ext cx="3961368" cy="2723745"/>
          </a:xfrm>
          <a:prstGeom prst="rect">
            <a:avLst/>
          </a:prstGeom>
        </p:spPr>
      </p:pic>
      <p:sp>
        <p:nvSpPr>
          <p:cNvPr id="28" name="TextBox 28"/>
          <p:cNvSpPr txBox="1"/>
          <p:nvPr/>
        </p:nvSpPr>
        <p:spPr>
          <a:xfrm>
            <a:off x="1752143" y="5866995"/>
            <a:ext cx="4189869" cy="810415"/>
          </a:xfrm>
          <a:prstGeom prst="rect">
            <a:avLst/>
          </a:prstGeom>
        </p:spPr>
        <p:txBody>
          <a:bodyPr wrap="square" lIns="0" tIns="0" rIns="0" bIns="0" rtlCol="0" anchor="t">
            <a:spAutoFit/>
          </a:bodyPr>
          <a:lstStyle/>
          <a:p>
            <a:pPr algn="ctr">
              <a:lnSpc>
                <a:spcPct val="120000"/>
              </a:lnSpc>
            </a:pPr>
            <a:r>
              <a:rPr lang="en-US" sz="2300" spc="34" dirty="0" err="1">
                <a:solidFill>
                  <a:srgbClr val="000000"/>
                </a:solidFill>
                <a:latin typeface="Arial" pitchFamily="34" charset="0"/>
              </a:rPr>
              <a:t>Trẻ</a:t>
            </a:r>
            <a:r>
              <a:rPr lang="en-US" sz="2300" spc="34" dirty="0">
                <a:solidFill>
                  <a:srgbClr val="000000"/>
                </a:solidFill>
                <a:latin typeface="Arial" pitchFamily="34" charset="0"/>
              </a:rPr>
              <a:t> </a:t>
            </a:r>
            <a:r>
              <a:rPr lang="en-US" sz="2300" spc="34" dirty="0" err="1">
                <a:solidFill>
                  <a:srgbClr val="000000"/>
                </a:solidFill>
                <a:latin typeface="Arial" pitchFamily="34" charset="0"/>
              </a:rPr>
              <a:t>em</a:t>
            </a:r>
            <a:r>
              <a:rPr lang="en-US" sz="2300" spc="34" dirty="0">
                <a:solidFill>
                  <a:srgbClr val="000000"/>
                </a:solidFill>
                <a:latin typeface="Arial" pitchFamily="34" charset="0"/>
              </a:rPr>
              <a:t> </a:t>
            </a:r>
            <a:r>
              <a:rPr lang="en-US" sz="2300" spc="34" dirty="0" err="1">
                <a:solidFill>
                  <a:srgbClr val="000000"/>
                </a:solidFill>
                <a:latin typeface="Arial" pitchFamily="34" charset="0"/>
              </a:rPr>
              <a:t>cần</a:t>
            </a:r>
            <a:r>
              <a:rPr lang="en-US" sz="2300" spc="34" dirty="0">
                <a:solidFill>
                  <a:srgbClr val="000000"/>
                </a:solidFill>
                <a:latin typeface="Arial" pitchFamily="34" charset="0"/>
              </a:rPr>
              <a:t> </a:t>
            </a:r>
            <a:r>
              <a:rPr lang="en-US" sz="2300" spc="34" dirty="0" err="1">
                <a:solidFill>
                  <a:srgbClr val="000000"/>
                </a:solidFill>
                <a:latin typeface="Arial" pitchFamily="34" charset="0"/>
              </a:rPr>
              <a:t>khoảng</a:t>
            </a:r>
            <a:r>
              <a:rPr lang="en-US" sz="2300" spc="34" dirty="0">
                <a:solidFill>
                  <a:srgbClr val="000000"/>
                </a:solidFill>
                <a:latin typeface="Arial" pitchFamily="34" charset="0"/>
              </a:rPr>
              <a:t> 1,5 L </a:t>
            </a:r>
            <a:r>
              <a:rPr lang="en-US" sz="2300" spc="34" dirty="0" err="1">
                <a:solidFill>
                  <a:srgbClr val="000000"/>
                </a:solidFill>
                <a:latin typeface="Arial" pitchFamily="34" charset="0"/>
              </a:rPr>
              <a:t>nước</a:t>
            </a:r>
            <a:r>
              <a:rPr lang="en-US" sz="2300" spc="34" dirty="0">
                <a:solidFill>
                  <a:srgbClr val="000000"/>
                </a:solidFill>
                <a:latin typeface="Arial" pitchFamily="34" charset="0"/>
              </a:rPr>
              <a:t>/ </a:t>
            </a:r>
            <a:r>
              <a:rPr lang="en-US" sz="2300" spc="34" dirty="0" err="1">
                <a:solidFill>
                  <a:srgbClr val="000000"/>
                </a:solidFill>
                <a:latin typeface="Arial" pitchFamily="34" charset="0"/>
              </a:rPr>
              <a:t>ngày</a:t>
            </a:r>
            <a:endParaRPr lang="en-US" sz="2300" spc="34" dirty="0">
              <a:solidFill>
                <a:srgbClr val="000000"/>
              </a:solidFill>
              <a:latin typeface="Arial" pitchFamily="34" charset="0"/>
            </a:endParaRPr>
          </a:p>
        </p:txBody>
      </p:sp>
      <p:sp>
        <p:nvSpPr>
          <p:cNvPr id="31" name="TextBox 31"/>
          <p:cNvSpPr txBox="1"/>
          <p:nvPr/>
        </p:nvSpPr>
        <p:spPr>
          <a:xfrm>
            <a:off x="6359438" y="5866995"/>
            <a:ext cx="3961368" cy="810415"/>
          </a:xfrm>
          <a:prstGeom prst="rect">
            <a:avLst/>
          </a:prstGeom>
        </p:spPr>
        <p:txBody>
          <a:bodyPr wrap="square" lIns="0" tIns="0" rIns="0" bIns="0" rtlCol="0" anchor="t">
            <a:spAutoFit/>
          </a:bodyPr>
          <a:lstStyle>
            <a:defPPr>
              <a:defRPr lang="en-US"/>
            </a:defPPr>
            <a:lvl1pPr algn="ctr">
              <a:lnSpc>
                <a:spcPct val="120000"/>
              </a:lnSpc>
              <a:defRPr sz="2300" spc="34">
                <a:solidFill>
                  <a:srgbClr val="000000"/>
                </a:solidFill>
                <a:latin typeface="Arial" pitchFamily="34" charset="0"/>
              </a:defRPr>
            </a:lvl1pPr>
          </a:lstStyle>
          <a:p>
            <a:r>
              <a:rPr lang="en-US" dirty="0" err="1"/>
              <a:t>Người</a:t>
            </a:r>
            <a:r>
              <a:rPr lang="en-US" dirty="0"/>
              <a:t> </a:t>
            </a:r>
            <a:r>
              <a:rPr lang="en-US" dirty="0" err="1"/>
              <a:t>trưởng</a:t>
            </a:r>
            <a:r>
              <a:rPr lang="en-US" dirty="0"/>
              <a:t> </a:t>
            </a:r>
            <a:r>
              <a:rPr lang="en-US" dirty="0" err="1"/>
              <a:t>thành</a:t>
            </a:r>
            <a:r>
              <a:rPr lang="en-US" dirty="0"/>
              <a:t> </a:t>
            </a:r>
            <a:r>
              <a:rPr lang="en-US" dirty="0" err="1"/>
              <a:t>cần</a:t>
            </a:r>
            <a:r>
              <a:rPr lang="en-US" dirty="0"/>
              <a:t> </a:t>
            </a:r>
            <a:r>
              <a:rPr lang="en-US" dirty="0" err="1"/>
              <a:t>khoảng</a:t>
            </a:r>
            <a:r>
              <a:rPr lang="en-US" dirty="0"/>
              <a:t> 2 L </a:t>
            </a:r>
            <a:r>
              <a:rPr lang="en-US" dirty="0" err="1"/>
              <a:t>nước</a:t>
            </a:r>
            <a:r>
              <a:rPr lang="en-US" dirty="0"/>
              <a:t>/ </a:t>
            </a:r>
            <a:r>
              <a:rPr lang="en-US" dirty="0" err="1"/>
              <a:t>ngày</a:t>
            </a:r>
            <a:endParaRPr lang="en-US" dirty="0"/>
          </a:p>
        </p:txBody>
      </p:sp>
      <p:sp>
        <p:nvSpPr>
          <p:cNvPr id="32" name="TextBox 25"/>
          <p:cNvSpPr txBox="1"/>
          <p:nvPr/>
        </p:nvSpPr>
        <p:spPr>
          <a:xfrm>
            <a:off x="303451" y="56055"/>
            <a:ext cx="939555" cy="686278"/>
          </a:xfrm>
          <a:prstGeom prst="rect">
            <a:avLst/>
          </a:prstGeom>
        </p:spPr>
        <p:txBody>
          <a:bodyPr lIns="0" tIns="0" rIns="0" bIns="0" rtlCol="0" anchor="t">
            <a:spAutoFit/>
          </a:bodyPr>
          <a:lstStyle/>
          <a:p>
            <a:pPr algn="ctr">
              <a:lnSpc>
                <a:spcPts val="5807"/>
              </a:lnSpc>
            </a:pPr>
            <a:r>
              <a:rPr lang="en-US" sz="4400" b="1" spc="65">
                <a:solidFill>
                  <a:srgbClr val="FFFFFF"/>
                </a:solidFill>
                <a:latin typeface="Arial" pitchFamily="34" charset="0"/>
              </a:rPr>
              <a:t>01</a:t>
            </a:r>
          </a:p>
        </p:txBody>
      </p:sp>
      <p:sp>
        <p:nvSpPr>
          <p:cNvPr id="33" name="TextBox 26"/>
          <p:cNvSpPr txBox="1"/>
          <p:nvPr/>
        </p:nvSpPr>
        <p:spPr>
          <a:xfrm>
            <a:off x="2219112" y="140361"/>
            <a:ext cx="10442301" cy="810415"/>
          </a:xfrm>
          <a:prstGeom prst="rect">
            <a:avLst/>
          </a:prstGeom>
        </p:spPr>
        <p:txBody>
          <a:bodyPr lIns="0" tIns="0" rIns="0" bIns="0" rtlCol="0" anchor="t">
            <a:spAutoFit/>
          </a:bodyPr>
          <a:lstStyle/>
          <a:p>
            <a:pPr>
              <a:lnSpc>
                <a:spcPct val="120000"/>
              </a:lnSpc>
            </a:pPr>
            <a:r>
              <a:rPr lang="en-US" sz="2300" b="1" spc="34">
                <a:solidFill>
                  <a:srgbClr val="051736"/>
                </a:solidFill>
                <a:latin typeface="Arial" pitchFamily="34" charset="0"/>
              </a:rPr>
              <a:t>NHU CẦU NƯỚC </a:t>
            </a:r>
          </a:p>
          <a:p>
            <a:pPr>
              <a:lnSpc>
                <a:spcPct val="120000"/>
              </a:lnSpc>
            </a:pPr>
            <a:r>
              <a:rPr lang="en-US" sz="2300" b="1" spc="34">
                <a:solidFill>
                  <a:srgbClr val="051736"/>
                </a:solidFill>
                <a:latin typeface="Arial" pitchFamily="34" charset="0"/>
              </a:rPr>
              <a:t>CỦA CƠ THỂ ĐỘNG VẬT VÀ NGƯỜI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1000"/>
                                        <p:tgtEl>
                                          <p:spTgt spid="27"/>
                                        </p:tgtEl>
                                      </p:cBhvr>
                                    </p:animEffect>
                                    <p:anim calcmode="lin" valueType="num">
                                      <p:cBhvr>
                                        <p:cTn id="27" dur="1000" fill="hold"/>
                                        <p:tgtEl>
                                          <p:spTgt spid="27"/>
                                        </p:tgtEl>
                                        <p:attrNameLst>
                                          <p:attrName>ppt_x</p:attrName>
                                        </p:attrNameLst>
                                      </p:cBhvr>
                                      <p:tavLst>
                                        <p:tav tm="0">
                                          <p:val>
                                            <p:strVal val="#ppt_x"/>
                                          </p:val>
                                        </p:tav>
                                        <p:tav tm="100000">
                                          <p:val>
                                            <p:strVal val="#ppt_x"/>
                                          </p:val>
                                        </p:tav>
                                      </p:tavLst>
                                    </p:anim>
                                    <p:anim calcmode="lin" valueType="num">
                                      <p:cBhvr>
                                        <p:cTn id="28" dur="1000" fill="hold"/>
                                        <p:tgtEl>
                                          <p:spTgt spid="2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1000"/>
                                        <p:tgtEl>
                                          <p:spTgt spid="31"/>
                                        </p:tgtEl>
                                      </p:cBhvr>
                                    </p:animEffect>
                                    <p:anim calcmode="lin" valueType="num">
                                      <p:cBhvr>
                                        <p:cTn id="32" dur="1000" fill="hold"/>
                                        <p:tgtEl>
                                          <p:spTgt spid="31"/>
                                        </p:tgtEl>
                                        <p:attrNameLst>
                                          <p:attrName>ppt_x</p:attrName>
                                        </p:attrNameLst>
                                      </p:cBhvr>
                                      <p:tavLst>
                                        <p:tav tm="0">
                                          <p:val>
                                            <p:strVal val="#ppt_x"/>
                                          </p:val>
                                        </p:tav>
                                        <p:tav tm="100000">
                                          <p:val>
                                            <p:strVal val="#ppt_x"/>
                                          </p:val>
                                        </p:tav>
                                      </p:tavLst>
                                    </p:anim>
                                    <p:anim calcmode="lin" valueType="num">
                                      <p:cBhvr>
                                        <p:cTn id="3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p:bldP spid="31" grpId="0"/>
    </p:bldLst>
  </p:timing>
</p:sld>
</file>

<file path=ppt/slides/slide9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6172555">
            <a:off x="-13028428" y="3276795"/>
            <a:ext cx="24340270" cy="7414233"/>
            <a:chOff x="0" y="0"/>
            <a:chExt cx="48680540" cy="14832328"/>
          </a:xfrm>
        </p:grpSpPr>
        <p:sp>
          <p:nvSpPr>
            <p:cNvPr id="6" name="Freeform 6"/>
            <p:cNvSpPr/>
            <p:nvPr/>
          </p:nvSpPr>
          <p:spPr>
            <a:xfrm>
              <a:off x="-228474" y="-327279"/>
              <a:ext cx="49402366" cy="15196948"/>
            </a:xfrm>
            <a:custGeom>
              <a:avLst/>
              <a:gdLst/>
              <a:ahLst/>
              <a:cxnLst/>
              <a:rect l="l" t="t" r="r" b="b"/>
              <a:pathLst>
                <a:path w="49402366" h="15196948">
                  <a:moveTo>
                    <a:pt x="3198750" y="7680452"/>
                  </a:moveTo>
                  <a:cubicBezTo>
                    <a:pt x="3909569" y="7376922"/>
                    <a:pt x="5461255" y="6041136"/>
                    <a:pt x="7619747" y="5859018"/>
                  </a:cubicBezTo>
                  <a:cubicBezTo>
                    <a:pt x="9778238" y="5676901"/>
                    <a:pt x="13583794" y="7012559"/>
                    <a:pt x="16149702" y="6587617"/>
                  </a:cubicBezTo>
                  <a:cubicBezTo>
                    <a:pt x="18715611" y="6162675"/>
                    <a:pt x="20319366" y="3873627"/>
                    <a:pt x="23015195" y="3308985"/>
                  </a:cubicBezTo>
                  <a:cubicBezTo>
                    <a:pt x="25711024" y="2744343"/>
                    <a:pt x="29802709" y="3642868"/>
                    <a:pt x="32325312" y="3199638"/>
                  </a:cubicBezTo>
                  <a:cubicBezTo>
                    <a:pt x="34847914" y="2756408"/>
                    <a:pt x="35974782" y="1001776"/>
                    <a:pt x="38150547" y="649605"/>
                  </a:cubicBezTo>
                  <a:cubicBezTo>
                    <a:pt x="40326312" y="297434"/>
                    <a:pt x="43603166" y="0"/>
                    <a:pt x="45380149" y="1086739"/>
                  </a:cubicBezTo>
                  <a:cubicBezTo>
                    <a:pt x="47157132" y="2173478"/>
                    <a:pt x="49402366" y="5956046"/>
                    <a:pt x="48812960" y="7170420"/>
                  </a:cubicBezTo>
                  <a:cubicBezTo>
                    <a:pt x="48223554" y="8384795"/>
                    <a:pt x="44530647" y="7789672"/>
                    <a:pt x="41843453" y="8372602"/>
                  </a:cubicBezTo>
                  <a:cubicBezTo>
                    <a:pt x="39156259" y="8955531"/>
                    <a:pt x="34787208" y="10102977"/>
                    <a:pt x="32689420" y="10667619"/>
                  </a:cubicBezTo>
                  <a:cubicBezTo>
                    <a:pt x="30591632" y="11232261"/>
                    <a:pt x="30912310" y="11359769"/>
                    <a:pt x="29256609" y="11760454"/>
                  </a:cubicBezTo>
                  <a:cubicBezTo>
                    <a:pt x="27600909" y="12161139"/>
                    <a:pt x="24367491" y="12768326"/>
                    <a:pt x="22755099" y="13071856"/>
                  </a:cubicBezTo>
                  <a:cubicBezTo>
                    <a:pt x="21142707" y="13375386"/>
                    <a:pt x="20891374" y="13411835"/>
                    <a:pt x="19582384" y="13581889"/>
                  </a:cubicBezTo>
                  <a:cubicBezTo>
                    <a:pt x="18273394" y="13751942"/>
                    <a:pt x="16401034" y="13855066"/>
                    <a:pt x="14901292" y="14091921"/>
                  </a:cubicBezTo>
                  <a:cubicBezTo>
                    <a:pt x="13401549" y="14328776"/>
                    <a:pt x="11841226" y="14832584"/>
                    <a:pt x="10584307" y="15002637"/>
                  </a:cubicBezTo>
                  <a:cubicBezTo>
                    <a:pt x="9327388" y="15172691"/>
                    <a:pt x="8443214" y="15196948"/>
                    <a:pt x="7359523" y="15111984"/>
                  </a:cubicBezTo>
                  <a:cubicBezTo>
                    <a:pt x="6275832" y="15027021"/>
                    <a:pt x="5209667" y="14832711"/>
                    <a:pt x="4082796" y="14492732"/>
                  </a:cubicBezTo>
                  <a:cubicBezTo>
                    <a:pt x="2955925" y="14152753"/>
                    <a:pt x="1196086" y="13733780"/>
                    <a:pt x="598043" y="13071983"/>
                  </a:cubicBezTo>
                  <a:cubicBezTo>
                    <a:pt x="0" y="12410186"/>
                    <a:pt x="251333" y="11371961"/>
                    <a:pt x="494030" y="10521951"/>
                  </a:cubicBezTo>
                  <a:cubicBezTo>
                    <a:pt x="736727" y="9671940"/>
                    <a:pt x="1577594" y="8445501"/>
                    <a:pt x="2054352" y="7971918"/>
                  </a:cubicBezTo>
                  <a:cubicBezTo>
                    <a:pt x="2531110" y="7498335"/>
                    <a:pt x="3146552" y="7735190"/>
                    <a:pt x="3354705" y="7680453"/>
                  </a:cubicBezTo>
                  <a:cubicBezTo>
                    <a:pt x="3562858" y="7625716"/>
                    <a:pt x="2487803" y="7983983"/>
                    <a:pt x="3198622" y="7680453"/>
                  </a:cubicBezTo>
                  <a:close/>
                </a:path>
              </a:pathLst>
            </a:custGeom>
            <a:solidFill>
              <a:srgbClr val="D9EEC3"/>
            </a:solidFill>
          </p:spPr>
        </p:sp>
      </p:grpSp>
      <p:grpSp>
        <p:nvGrpSpPr>
          <p:cNvPr id="7" name="Group 7"/>
          <p:cNvGrpSpPr>
            <a:grpSpLocks noChangeAspect="1"/>
          </p:cNvGrpSpPr>
          <p:nvPr/>
        </p:nvGrpSpPr>
        <p:grpSpPr>
          <a:xfrm rot="-6172555">
            <a:off x="876986" y="3284171"/>
            <a:ext cx="24340270" cy="7414233"/>
            <a:chOff x="0" y="0"/>
            <a:chExt cx="48680540" cy="14832328"/>
          </a:xfrm>
        </p:grpSpPr>
        <p:sp>
          <p:nvSpPr>
            <p:cNvPr id="8" name="Freeform 8"/>
            <p:cNvSpPr/>
            <p:nvPr/>
          </p:nvSpPr>
          <p:spPr>
            <a:xfrm>
              <a:off x="-493395" y="-327279"/>
              <a:ext cx="49402360" cy="15196948"/>
            </a:xfrm>
            <a:custGeom>
              <a:avLst/>
              <a:gdLst/>
              <a:ahLst/>
              <a:cxnLst/>
              <a:rect l="l" t="t" r="r" b="b"/>
              <a:pathLst>
                <a:path w="49402360" h="15196948">
                  <a:moveTo>
                    <a:pt x="46203616" y="7680452"/>
                  </a:moveTo>
                  <a:cubicBezTo>
                    <a:pt x="45492797" y="7376922"/>
                    <a:pt x="43941112" y="6041136"/>
                    <a:pt x="41782620" y="5859018"/>
                  </a:cubicBezTo>
                  <a:cubicBezTo>
                    <a:pt x="39624129" y="5676901"/>
                    <a:pt x="35818575" y="7012559"/>
                    <a:pt x="33252667" y="6587617"/>
                  </a:cubicBezTo>
                  <a:cubicBezTo>
                    <a:pt x="30686758" y="6162675"/>
                    <a:pt x="29083002" y="3873627"/>
                    <a:pt x="26387173" y="3308985"/>
                  </a:cubicBezTo>
                  <a:cubicBezTo>
                    <a:pt x="23691343" y="2744343"/>
                    <a:pt x="19599658" y="3642868"/>
                    <a:pt x="17077056" y="3199638"/>
                  </a:cubicBezTo>
                  <a:cubicBezTo>
                    <a:pt x="14554453" y="2756408"/>
                    <a:pt x="13427583" y="1001776"/>
                    <a:pt x="11251819" y="649605"/>
                  </a:cubicBezTo>
                  <a:cubicBezTo>
                    <a:pt x="9076055" y="297434"/>
                    <a:pt x="5799201" y="0"/>
                    <a:pt x="4022217" y="1086739"/>
                  </a:cubicBezTo>
                  <a:cubicBezTo>
                    <a:pt x="2245233" y="2173478"/>
                    <a:pt x="0" y="5956173"/>
                    <a:pt x="589407" y="7170420"/>
                  </a:cubicBezTo>
                  <a:cubicBezTo>
                    <a:pt x="1178814" y="8384668"/>
                    <a:pt x="4871720" y="7789672"/>
                    <a:pt x="7558913" y="8372602"/>
                  </a:cubicBezTo>
                  <a:cubicBezTo>
                    <a:pt x="10246107" y="8955531"/>
                    <a:pt x="14615159" y="10102977"/>
                    <a:pt x="16712946" y="10667619"/>
                  </a:cubicBezTo>
                  <a:cubicBezTo>
                    <a:pt x="18810733" y="11232261"/>
                    <a:pt x="18490058" y="11359769"/>
                    <a:pt x="20145755" y="11760454"/>
                  </a:cubicBezTo>
                  <a:cubicBezTo>
                    <a:pt x="21801453" y="12161139"/>
                    <a:pt x="25034874" y="12768326"/>
                    <a:pt x="26647265" y="13071856"/>
                  </a:cubicBezTo>
                  <a:cubicBezTo>
                    <a:pt x="28259657" y="13375386"/>
                    <a:pt x="28510990" y="13411835"/>
                    <a:pt x="29819980" y="13581889"/>
                  </a:cubicBezTo>
                  <a:cubicBezTo>
                    <a:pt x="31128970" y="13751942"/>
                    <a:pt x="33001330" y="13855066"/>
                    <a:pt x="34501074" y="14091921"/>
                  </a:cubicBezTo>
                  <a:cubicBezTo>
                    <a:pt x="36000818" y="14328776"/>
                    <a:pt x="37561139" y="14832584"/>
                    <a:pt x="38818057" y="15002637"/>
                  </a:cubicBezTo>
                  <a:cubicBezTo>
                    <a:pt x="40074976" y="15172691"/>
                    <a:pt x="40959151" y="15196948"/>
                    <a:pt x="42042840" y="15111984"/>
                  </a:cubicBezTo>
                  <a:cubicBezTo>
                    <a:pt x="43126529" y="15027021"/>
                    <a:pt x="44192697" y="14832711"/>
                    <a:pt x="45319567" y="14492732"/>
                  </a:cubicBezTo>
                  <a:cubicBezTo>
                    <a:pt x="46446438" y="14152753"/>
                    <a:pt x="48206278" y="13733780"/>
                    <a:pt x="48804319" y="13071983"/>
                  </a:cubicBezTo>
                  <a:cubicBezTo>
                    <a:pt x="49402360" y="12410186"/>
                    <a:pt x="49151030" y="11371961"/>
                    <a:pt x="48908331" y="10521951"/>
                  </a:cubicBezTo>
                  <a:cubicBezTo>
                    <a:pt x="48665633" y="9671940"/>
                    <a:pt x="47824766" y="8445501"/>
                    <a:pt x="47348008" y="7971918"/>
                  </a:cubicBezTo>
                  <a:cubicBezTo>
                    <a:pt x="46871249" y="7498335"/>
                    <a:pt x="46255808" y="7735190"/>
                    <a:pt x="46047656" y="7680453"/>
                  </a:cubicBezTo>
                  <a:cubicBezTo>
                    <a:pt x="45839505" y="7625716"/>
                    <a:pt x="46914558" y="7983983"/>
                    <a:pt x="46203740" y="7680453"/>
                  </a:cubicBezTo>
                  <a:close/>
                </a:path>
              </a:pathLst>
            </a:custGeom>
            <a:solidFill>
              <a:srgbClr val="D9EEC3"/>
            </a:solidFill>
          </p:spPr>
        </p:sp>
      </p:grpSp>
      <p:pic>
        <p:nvPicPr>
          <p:cNvPr id="9" name="Picture 9"/>
          <p:cNvPicPr>
            <a:picLocks noChangeAspect="1"/>
          </p:cNvPicPr>
          <p:nvPr/>
        </p:nvPicPr>
        <p:blipFill>
          <a:blip r:embed="rId2"/>
          <a:srcRect r="407" b="407"/>
          <a:stretch>
            <a:fillRect/>
          </a:stretch>
        </p:blipFill>
        <p:spPr>
          <a:xfrm rot="-9900000">
            <a:off x="11520987" y="-472474"/>
            <a:ext cx="2497367" cy="2953476"/>
          </a:xfrm>
          <a:prstGeom prst="rect">
            <a:avLst/>
          </a:prstGeom>
        </p:spPr>
      </p:pic>
      <p:pic>
        <p:nvPicPr>
          <p:cNvPr id="10" name="Picture 10"/>
          <p:cNvPicPr>
            <a:picLocks noChangeAspect="1"/>
          </p:cNvPicPr>
          <p:nvPr/>
        </p:nvPicPr>
        <p:blipFill>
          <a:blip r:embed="rId3"/>
          <a:srcRect r="290" b="290"/>
          <a:stretch>
            <a:fillRect/>
          </a:stretch>
        </p:blipFill>
        <p:spPr>
          <a:xfrm rot="-9900000">
            <a:off x="10439157" y="-1407650"/>
            <a:ext cx="2753507" cy="2824246"/>
          </a:xfrm>
          <a:prstGeom prst="rect">
            <a:avLst/>
          </a:prstGeom>
        </p:spPr>
      </p:pic>
      <p:grpSp>
        <p:nvGrpSpPr>
          <p:cNvPr id="14" name="Group 14"/>
          <p:cNvGrpSpPr>
            <a:grpSpLocks noChangeAspect="1"/>
          </p:cNvGrpSpPr>
          <p:nvPr/>
        </p:nvGrpSpPr>
        <p:grpSpPr>
          <a:xfrm>
            <a:off x="-3892560" y="-1031094"/>
            <a:ext cx="6926761" cy="5544100"/>
            <a:chOff x="0" y="0"/>
            <a:chExt cx="13857130" cy="11088200"/>
          </a:xfrm>
        </p:grpSpPr>
        <p:sp>
          <p:nvSpPr>
            <p:cNvPr id="15" name="Freeform 15"/>
            <p:cNvSpPr/>
            <p:nvPr/>
          </p:nvSpPr>
          <p:spPr>
            <a:xfrm>
              <a:off x="0" y="0"/>
              <a:ext cx="13857225" cy="11088116"/>
            </a:xfrm>
            <a:custGeom>
              <a:avLst/>
              <a:gdLst/>
              <a:ahLst/>
              <a:cxnLst/>
              <a:rect l="l" t="t" r="r" b="b"/>
              <a:pathLst>
                <a:path w="13857225" h="11088116">
                  <a:moveTo>
                    <a:pt x="4565396" y="0"/>
                  </a:moveTo>
                  <a:cubicBezTo>
                    <a:pt x="3800856" y="0"/>
                    <a:pt x="3038475" y="96647"/>
                    <a:pt x="2281301" y="322326"/>
                  </a:cubicBezTo>
                  <a:cubicBezTo>
                    <a:pt x="1930400" y="425196"/>
                    <a:pt x="1566545" y="570103"/>
                    <a:pt x="1311402" y="934593"/>
                  </a:cubicBezTo>
                  <a:cubicBezTo>
                    <a:pt x="1033780" y="1331722"/>
                    <a:pt x="928497" y="1906397"/>
                    <a:pt x="848741" y="2457704"/>
                  </a:cubicBezTo>
                  <a:cubicBezTo>
                    <a:pt x="567944" y="4387596"/>
                    <a:pt x="0" y="6602349"/>
                    <a:pt x="516890" y="8424545"/>
                  </a:cubicBezTo>
                  <a:cubicBezTo>
                    <a:pt x="993267" y="10094341"/>
                    <a:pt x="2266315" y="11088116"/>
                    <a:pt x="3505200" y="11088116"/>
                  </a:cubicBezTo>
                  <a:cubicBezTo>
                    <a:pt x="3510915" y="11088116"/>
                    <a:pt x="3516757" y="11088116"/>
                    <a:pt x="3522599" y="11088116"/>
                  </a:cubicBezTo>
                  <a:cubicBezTo>
                    <a:pt x="4766945" y="11074147"/>
                    <a:pt x="5947537" y="10190861"/>
                    <a:pt x="6882384" y="8994775"/>
                  </a:cubicBezTo>
                  <a:cubicBezTo>
                    <a:pt x="7651242" y="8008874"/>
                    <a:pt x="8382000" y="6733286"/>
                    <a:pt x="9399778" y="6574409"/>
                  </a:cubicBezTo>
                  <a:cubicBezTo>
                    <a:pt x="9480042" y="6561327"/>
                    <a:pt x="9560306" y="6555740"/>
                    <a:pt x="9640570" y="6555740"/>
                  </a:cubicBezTo>
                  <a:cubicBezTo>
                    <a:pt x="10065640" y="6555740"/>
                    <a:pt x="10491978" y="6709537"/>
                    <a:pt x="10916920" y="6709537"/>
                  </a:cubicBezTo>
                  <a:cubicBezTo>
                    <a:pt x="10986643" y="6709537"/>
                    <a:pt x="11056366" y="6705346"/>
                    <a:pt x="11125963" y="6695821"/>
                  </a:cubicBezTo>
                  <a:cubicBezTo>
                    <a:pt x="11875770" y="6588378"/>
                    <a:pt x="12529948" y="5845429"/>
                    <a:pt x="12957430" y="4938903"/>
                  </a:cubicBezTo>
                  <a:cubicBezTo>
                    <a:pt x="13384912" y="4032377"/>
                    <a:pt x="13624306" y="2966974"/>
                    <a:pt x="13857225" y="1915668"/>
                  </a:cubicBezTo>
                  <a:lnTo>
                    <a:pt x="13059538" y="1836166"/>
                  </a:lnTo>
                  <a:cubicBezTo>
                    <a:pt x="12866752" y="1935734"/>
                    <a:pt x="12667235" y="1975104"/>
                    <a:pt x="12465051" y="1975104"/>
                  </a:cubicBezTo>
                  <a:cubicBezTo>
                    <a:pt x="12078208" y="1975104"/>
                    <a:pt x="11681842" y="1830959"/>
                    <a:pt x="11304779" y="1686687"/>
                  </a:cubicBezTo>
                  <a:cubicBezTo>
                    <a:pt x="9097518" y="842137"/>
                    <a:pt x="6822694" y="0"/>
                    <a:pt x="4565396" y="0"/>
                  </a:cubicBezTo>
                  <a:close/>
                </a:path>
              </a:pathLst>
            </a:custGeom>
            <a:solidFill>
              <a:srgbClr val="FFEBB9"/>
            </a:solidFill>
          </p:spPr>
        </p:sp>
      </p:grpSp>
      <p:pic>
        <p:nvPicPr>
          <p:cNvPr id="16" name="Picture 16"/>
          <p:cNvPicPr>
            <a:picLocks noChangeAspect="1"/>
          </p:cNvPicPr>
          <p:nvPr/>
        </p:nvPicPr>
        <p:blipFill>
          <a:blip r:embed="rId4"/>
          <a:srcRect r="532" b="532"/>
          <a:stretch>
            <a:fillRect/>
          </a:stretch>
        </p:blipFill>
        <p:spPr>
          <a:xfrm rot="5400000">
            <a:off x="264982" y="-1321359"/>
            <a:ext cx="1850636" cy="3369392"/>
          </a:xfrm>
          <a:prstGeom prst="rect">
            <a:avLst/>
          </a:prstGeom>
        </p:spPr>
      </p:pic>
      <p:pic>
        <p:nvPicPr>
          <p:cNvPr id="17" name="Picture 17"/>
          <p:cNvPicPr>
            <a:picLocks noChangeAspect="1"/>
          </p:cNvPicPr>
          <p:nvPr/>
        </p:nvPicPr>
        <p:blipFill>
          <a:blip r:embed="rId5"/>
          <a:srcRect r="383" b="383"/>
          <a:stretch>
            <a:fillRect/>
          </a:stretch>
        </p:blipFill>
        <p:spPr>
          <a:xfrm rot="7354647">
            <a:off x="-459282" y="-670320"/>
            <a:ext cx="2074818" cy="3203387"/>
          </a:xfrm>
          <a:prstGeom prst="rect">
            <a:avLst/>
          </a:prstGeom>
        </p:spPr>
      </p:pic>
      <p:pic>
        <p:nvPicPr>
          <p:cNvPr id="18" name="Picture 18"/>
          <p:cNvPicPr>
            <a:picLocks noChangeAspect="1"/>
          </p:cNvPicPr>
          <p:nvPr/>
        </p:nvPicPr>
        <p:blipFill>
          <a:blip r:embed="rId6"/>
          <a:srcRect/>
          <a:stretch>
            <a:fillRect/>
          </a:stretch>
        </p:blipFill>
        <p:spPr>
          <a:xfrm>
            <a:off x="842052" y="2809215"/>
            <a:ext cx="10817582" cy="3746563"/>
          </a:xfrm>
          <a:prstGeom prst="rect">
            <a:avLst/>
          </a:prstGeom>
        </p:spPr>
      </p:pic>
      <p:pic>
        <p:nvPicPr>
          <p:cNvPr id="20" name="Picture 20"/>
          <p:cNvPicPr>
            <a:picLocks noChangeAspect="1"/>
          </p:cNvPicPr>
          <p:nvPr/>
        </p:nvPicPr>
        <p:blipFill>
          <a:blip r:embed="rId7"/>
          <a:srcRect r="591" b="591"/>
          <a:stretch>
            <a:fillRect/>
          </a:stretch>
        </p:blipFill>
        <p:spPr>
          <a:xfrm>
            <a:off x="10490726" y="282404"/>
            <a:ext cx="1577701" cy="2026294"/>
          </a:xfrm>
          <a:prstGeom prst="rect">
            <a:avLst/>
          </a:prstGeom>
        </p:spPr>
      </p:pic>
      <p:pic>
        <p:nvPicPr>
          <p:cNvPr id="21" name="Picture 21"/>
          <p:cNvPicPr>
            <a:picLocks noChangeAspect="1"/>
          </p:cNvPicPr>
          <p:nvPr/>
        </p:nvPicPr>
        <p:blipFill>
          <a:blip r:embed="rId8"/>
          <a:srcRect r="385" b="385"/>
          <a:stretch>
            <a:fillRect/>
          </a:stretch>
        </p:blipFill>
        <p:spPr>
          <a:xfrm>
            <a:off x="186655" y="155215"/>
            <a:ext cx="2123828" cy="1783797"/>
          </a:xfrm>
          <a:prstGeom prst="rect">
            <a:avLst/>
          </a:prstGeom>
        </p:spPr>
      </p:pic>
      <p:grpSp>
        <p:nvGrpSpPr>
          <p:cNvPr id="27" name="Group 27"/>
          <p:cNvGrpSpPr>
            <a:grpSpLocks noChangeAspect="1"/>
          </p:cNvGrpSpPr>
          <p:nvPr/>
        </p:nvGrpSpPr>
        <p:grpSpPr>
          <a:xfrm>
            <a:off x="3756472" y="-1276350"/>
            <a:ext cx="4675884" cy="2590800"/>
            <a:chOff x="0" y="0"/>
            <a:chExt cx="9354204" cy="5181600"/>
          </a:xfrm>
        </p:grpSpPr>
        <p:sp>
          <p:nvSpPr>
            <p:cNvPr id="28" name="Freeform 28"/>
            <p:cNvSpPr/>
            <p:nvPr/>
          </p:nvSpPr>
          <p:spPr>
            <a:xfrm>
              <a:off x="0" y="0"/>
              <a:ext cx="9354185" cy="5181600"/>
            </a:xfrm>
            <a:custGeom>
              <a:avLst/>
              <a:gdLst/>
              <a:ahLst/>
              <a:cxnLst/>
              <a:rect l="l" t="t" r="r" b="b"/>
              <a:pathLst>
                <a:path w="9354185" h="5181600">
                  <a:moveTo>
                    <a:pt x="0" y="2590800"/>
                  </a:moveTo>
                  <a:cubicBezTo>
                    <a:pt x="0" y="1159891"/>
                    <a:pt x="2093976" y="0"/>
                    <a:pt x="4677156" y="0"/>
                  </a:cubicBezTo>
                  <a:cubicBezTo>
                    <a:pt x="7260336" y="0"/>
                    <a:pt x="9354185" y="1159891"/>
                    <a:pt x="9354185" y="2590800"/>
                  </a:cubicBezTo>
                  <a:cubicBezTo>
                    <a:pt x="9354185" y="4021709"/>
                    <a:pt x="7260209" y="5181600"/>
                    <a:pt x="4677156" y="5181600"/>
                  </a:cubicBezTo>
                  <a:cubicBezTo>
                    <a:pt x="2094103" y="5181600"/>
                    <a:pt x="0" y="4021709"/>
                    <a:pt x="0" y="2590800"/>
                  </a:cubicBezTo>
                  <a:close/>
                </a:path>
              </a:pathLst>
            </a:custGeom>
            <a:solidFill>
              <a:srgbClr val="4DA195"/>
            </a:solidFill>
          </p:spPr>
        </p:sp>
      </p:grpSp>
      <p:grpSp>
        <p:nvGrpSpPr>
          <p:cNvPr id="29" name="Group 29"/>
          <p:cNvGrpSpPr/>
          <p:nvPr/>
        </p:nvGrpSpPr>
        <p:grpSpPr>
          <a:xfrm>
            <a:off x="1730774" y="1416523"/>
            <a:ext cx="9040139" cy="1274195"/>
            <a:chOff x="0" y="-95250"/>
            <a:chExt cx="18084987" cy="2548390"/>
          </a:xfrm>
        </p:grpSpPr>
        <p:sp>
          <p:nvSpPr>
            <p:cNvPr id="30" name="TextBox 30"/>
            <p:cNvSpPr txBox="1"/>
            <p:nvPr/>
          </p:nvSpPr>
          <p:spPr>
            <a:xfrm>
              <a:off x="2002661" y="-95250"/>
              <a:ext cx="16082326" cy="2548390"/>
            </a:xfrm>
            <a:prstGeom prst="rect">
              <a:avLst/>
            </a:prstGeom>
          </p:spPr>
          <p:txBody>
            <a:bodyPr lIns="0" tIns="0" rIns="0" bIns="0" rtlCol="0" anchor="t">
              <a:spAutoFit/>
            </a:bodyPr>
            <a:lstStyle/>
            <a:p>
              <a:pPr algn="just">
                <a:lnSpc>
                  <a:spcPct val="120000"/>
                </a:lnSpc>
              </a:pPr>
              <a:r>
                <a:rPr lang="en-US" sz="2300" b="1" spc="34">
                  <a:solidFill>
                    <a:srgbClr val="000000"/>
                  </a:solidFill>
                  <a:latin typeface="Arial" pitchFamily="34" charset="0"/>
                </a:rPr>
                <a:t>Thực hiện chế độ dinh dưỡng đủ chất, đủ lượng và vệ sinh an toàn thực phẩm giúp cơ thể khỏe mạnh, phòng tránh bệnh tật.</a:t>
              </a:r>
            </a:p>
          </p:txBody>
        </p:sp>
        <p:grpSp>
          <p:nvGrpSpPr>
            <p:cNvPr id="31" name="Group 31"/>
            <p:cNvGrpSpPr/>
            <p:nvPr/>
          </p:nvGrpSpPr>
          <p:grpSpPr>
            <a:xfrm>
              <a:off x="0" y="520700"/>
              <a:ext cx="1447800" cy="1447800"/>
              <a:chOff x="0" y="0"/>
              <a:chExt cx="812800" cy="812800"/>
            </a:xfrm>
          </p:grpSpPr>
          <p:sp>
            <p:nvSpPr>
              <p:cNvPr id="32" name="Freeform 3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3006C"/>
              </a:solidFill>
            </p:spPr>
          </p:sp>
          <p:sp>
            <p:nvSpPr>
              <p:cNvPr id="33" name="TextBox 33"/>
              <p:cNvSpPr txBox="1"/>
              <p:nvPr/>
            </p:nvSpPr>
            <p:spPr>
              <a:xfrm>
                <a:off x="76200" y="85725"/>
                <a:ext cx="660400" cy="65087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sp>
        <p:nvSpPr>
          <p:cNvPr id="34" name="TextBox 34"/>
          <p:cNvSpPr txBox="1"/>
          <p:nvPr/>
        </p:nvSpPr>
        <p:spPr>
          <a:xfrm>
            <a:off x="4148145" y="198296"/>
            <a:ext cx="3892536" cy="497380"/>
          </a:xfrm>
          <a:prstGeom prst="rect">
            <a:avLst/>
          </a:prstGeom>
        </p:spPr>
        <p:txBody>
          <a:bodyPr lIns="0" tIns="0" rIns="0" bIns="0" rtlCol="0" anchor="t">
            <a:spAutoFit/>
          </a:bodyPr>
          <a:lstStyle/>
          <a:p>
            <a:pPr algn="ctr">
              <a:lnSpc>
                <a:spcPts val="4223"/>
              </a:lnSpc>
            </a:pPr>
            <a:r>
              <a:rPr lang="en-US" sz="3200" b="1" spc="47">
                <a:solidFill>
                  <a:srgbClr val="FFFFFF"/>
                </a:solidFill>
                <a:latin typeface="Arial" pitchFamily="34" charset="0"/>
              </a:rPr>
              <a:t>TỔNG KẾT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44" y="-767735"/>
            <a:ext cx="12066937" cy="243656"/>
          </a:xfrm>
          <a:prstGeom prst="rect">
            <a:avLst/>
          </a:prstGeom>
        </p:spPr>
        <p:txBody>
          <a:bodyPr lIns="0" tIns="0" rIns="0" bIns="0" rtlCol="0" anchor="t">
            <a:spAutoFit/>
          </a:bodyPr>
          <a:lstStyle/>
          <a:p>
            <a:pPr algn="ctr">
              <a:lnSpc>
                <a:spcPts val="1919"/>
              </a:lnSpc>
            </a:pPr>
            <a:r>
              <a:rPr lang="en-US" sz="1600" spc="23">
                <a:solidFill>
                  <a:srgbClr val="CFCFCF"/>
                </a:solidFill>
                <a:latin typeface="Arial" pitchFamily="34" charset="0"/>
              </a:rPr>
              <a:t>www.9slide.vn</a:t>
            </a:r>
          </a:p>
        </p:txBody>
      </p:sp>
      <p:grpSp>
        <p:nvGrpSpPr>
          <p:cNvPr id="3" name="Group 3"/>
          <p:cNvGrpSpPr>
            <a:grpSpLocks noChangeAspect="1"/>
          </p:cNvGrpSpPr>
          <p:nvPr/>
        </p:nvGrpSpPr>
        <p:grpSpPr>
          <a:xfrm>
            <a:off x="0" y="0"/>
            <a:ext cx="12188825" cy="6858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F6E1"/>
            </a:solidFill>
          </p:spPr>
        </p:sp>
      </p:grpSp>
      <p:grpSp>
        <p:nvGrpSpPr>
          <p:cNvPr id="5" name="Group 5"/>
          <p:cNvGrpSpPr>
            <a:grpSpLocks noChangeAspect="1"/>
          </p:cNvGrpSpPr>
          <p:nvPr/>
        </p:nvGrpSpPr>
        <p:grpSpPr>
          <a:xfrm rot="-872599">
            <a:off x="-3117143" y="-4764853"/>
            <a:ext cx="17864828" cy="7416164"/>
            <a:chOff x="0" y="0"/>
            <a:chExt cx="35738964" cy="14832328"/>
          </a:xfrm>
        </p:grpSpPr>
        <p:sp>
          <p:nvSpPr>
            <p:cNvPr id="6" name="Freeform 6"/>
            <p:cNvSpPr/>
            <p:nvPr/>
          </p:nvSpPr>
          <p:spPr>
            <a:xfrm>
              <a:off x="-167767" y="-37338"/>
              <a:ext cx="36269039" cy="15196948"/>
            </a:xfrm>
            <a:custGeom>
              <a:avLst/>
              <a:gdLst/>
              <a:ahLst/>
              <a:cxnLst/>
              <a:rect l="l" t="t" r="r" b="b"/>
              <a:pathLst>
                <a:path w="36269039" h="15196948">
                  <a:moveTo>
                    <a:pt x="2348357" y="7516495"/>
                  </a:moveTo>
                  <a:cubicBezTo>
                    <a:pt x="2870200" y="7820025"/>
                    <a:pt x="4009390" y="9155811"/>
                    <a:pt x="5594096" y="9337928"/>
                  </a:cubicBezTo>
                  <a:cubicBezTo>
                    <a:pt x="7178803" y="9520046"/>
                    <a:pt x="9972548" y="8184387"/>
                    <a:pt x="11856339" y="8609330"/>
                  </a:cubicBezTo>
                  <a:cubicBezTo>
                    <a:pt x="13740129" y="9034272"/>
                    <a:pt x="14917420" y="11323320"/>
                    <a:pt x="16896715" y="11887962"/>
                  </a:cubicBezTo>
                  <a:cubicBezTo>
                    <a:pt x="18876010" y="12452604"/>
                    <a:pt x="21879814" y="11554079"/>
                    <a:pt x="23731727" y="11997309"/>
                  </a:cubicBezTo>
                  <a:cubicBezTo>
                    <a:pt x="25583640" y="12440538"/>
                    <a:pt x="26411046" y="14195171"/>
                    <a:pt x="28008452" y="14547342"/>
                  </a:cubicBezTo>
                  <a:cubicBezTo>
                    <a:pt x="29605859" y="14899513"/>
                    <a:pt x="32011492" y="15196948"/>
                    <a:pt x="33316162" y="14110208"/>
                  </a:cubicBezTo>
                  <a:cubicBezTo>
                    <a:pt x="34620833" y="13023468"/>
                    <a:pt x="36269039" y="9240900"/>
                    <a:pt x="35836350" y="8026526"/>
                  </a:cubicBezTo>
                  <a:cubicBezTo>
                    <a:pt x="35403660" y="6812152"/>
                    <a:pt x="32692464" y="7407274"/>
                    <a:pt x="30719645" y="6824344"/>
                  </a:cubicBezTo>
                  <a:cubicBezTo>
                    <a:pt x="28746826" y="6241414"/>
                    <a:pt x="25539314" y="5093969"/>
                    <a:pt x="23999187" y="4529327"/>
                  </a:cubicBezTo>
                  <a:cubicBezTo>
                    <a:pt x="22459059" y="3964684"/>
                    <a:pt x="22694516" y="3837177"/>
                    <a:pt x="21479000" y="3436492"/>
                  </a:cubicBezTo>
                  <a:cubicBezTo>
                    <a:pt x="20263483" y="3035807"/>
                    <a:pt x="17889598" y="2428620"/>
                    <a:pt x="16705959" y="2125090"/>
                  </a:cubicBezTo>
                  <a:cubicBezTo>
                    <a:pt x="15522320" y="1821560"/>
                    <a:pt x="15337661" y="1785111"/>
                    <a:pt x="14376652" y="1615058"/>
                  </a:cubicBezTo>
                  <a:cubicBezTo>
                    <a:pt x="13415642" y="1445005"/>
                    <a:pt x="12040994" y="1341881"/>
                    <a:pt x="10940032" y="1105026"/>
                  </a:cubicBezTo>
                  <a:cubicBezTo>
                    <a:pt x="9839070" y="868171"/>
                    <a:pt x="8693404" y="364236"/>
                    <a:pt x="7770622" y="194310"/>
                  </a:cubicBezTo>
                  <a:cubicBezTo>
                    <a:pt x="6847841" y="24384"/>
                    <a:pt x="6198616" y="0"/>
                    <a:pt x="5403215" y="84963"/>
                  </a:cubicBezTo>
                  <a:cubicBezTo>
                    <a:pt x="4607814" y="169926"/>
                    <a:pt x="3824859" y="364236"/>
                    <a:pt x="2997581" y="704215"/>
                  </a:cubicBezTo>
                  <a:cubicBezTo>
                    <a:pt x="2170303" y="1044194"/>
                    <a:pt x="878332" y="1463167"/>
                    <a:pt x="439166" y="2124964"/>
                  </a:cubicBezTo>
                  <a:cubicBezTo>
                    <a:pt x="0" y="2786761"/>
                    <a:pt x="184658" y="3824986"/>
                    <a:pt x="362839" y="4674997"/>
                  </a:cubicBezTo>
                  <a:cubicBezTo>
                    <a:pt x="541020" y="5525008"/>
                    <a:pt x="1158367" y="6751447"/>
                    <a:pt x="1508379" y="7225030"/>
                  </a:cubicBezTo>
                  <a:cubicBezTo>
                    <a:pt x="1858391" y="7698614"/>
                    <a:pt x="2310257" y="7461758"/>
                    <a:pt x="2463038" y="7516495"/>
                  </a:cubicBezTo>
                  <a:cubicBezTo>
                    <a:pt x="2615819" y="7571232"/>
                    <a:pt x="1826641" y="7212965"/>
                    <a:pt x="2348484" y="7516495"/>
                  </a:cubicBezTo>
                  <a:close/>
                </a:path>
              </a:pathLst>
            </a:custGeom>
            <a:solidFill>
              <a:srgbClr val="D9EEC3"/>
            </a:solidFill>
          </p:spPr>
        </p:sp>
      </p:grpSp>
      <p:grpSp>
        <p:nvGrpSpPr>
          <p:cNvPr id="7" name="Group 7"/>
          <p:cNvGrpSpPr>
            <a:grpSpLocks noChangeAspect="1"/>
          </p:cNvGrpSpPr>
          <p:nvPr/>
        </p:nvGrpSpPr>
        <p:grpSpPr>
          <a:xfrm rot="872599">
            <a:off x="-168233" y="4082606"/>
            <a:ext cx="17864828" cy="7416164"/>
            <a:chOff x="0" y="0"/>
            <a:chExt cx="35738964" cy="14832328"/>
          </a:xfrm>
        </p:grpSpPr>
        <p:sp>
          <p:nvSpPr>
            <p:cNvPr id="8" name="Freeform 8"/>
            <p:cNvSpPr/>
            <p:nvPr/>
          </p:nvSpPr>
          <p:spPr>
            <a:xfrm>
              <a:off x="-167642" y="-327279"/>
              <a:ext cx="36268914" cy="15196948"/>
            </a:xfrm>
            <a:custGeom>
              <a:avLst/>
              <a:gdLst/>
              <a:ahLst/>
              <a:cxnLst/>
              <a:rect l="l" t="t" r="r" b="b"/>
              <a:pathLst>
                <a:path w="36268914" h="15196948">
                  <a:moveTo>
                    <a:pt x="2348232" y="7680452"/>
                  </a:moveTo>
                  <a:cubicBezTo>
                    <a:pt x="2870075" y="7376922"/>
                    <a:pt x="4009265" y="6041136"/>
                    <a:pt x="5593971" y="5859018"/>
                  </a:cubicBezTo>
                  <a:cubicBezTo>
                    <a:pt x="7178678" y="5676901"/>
                    <a:pt x="9972423" y="7012559"/>
                    <a:pt x="11856214" y="6587617"/>
                  </a:cubicBezTo>
                  <a:cubicBezTo>
                    <a:pt x="13740004" y="6162675"/>
                    <a:pt x="14917295" y="3873627"/>
                    <a:pt x="16896590" y="3308985"/>
                  </a:cubicBezTo>
                  <a:cubicBezTo>
                    <a:pt x="18875885" y="2744343"/>
                    <a:pt x="21879689" y="3642868"/>
                    <a:pt x="23731602" y="3199638"/>
                  </a:cubicBezTo>
                  <a:cubicBezTo>
                    <a:pt x="25583515" y="2756408"/>
                    <a:pt x="26410921" y="1001776"/>
                    <a:pt x="28008327" y="649605"/>
                  </a:cubicBezTo>
                  <a:cubicBezTo>
                    <a:pt x="29605734" y="297434"/>
                    <a:pt x="32011367" y="0"/>
                    <a:pt x="33316037" y="1086739"/>
                  </a:cubicBezTo>
                  <a:cubicBezTo>
                    <a:pt x="34620708" y="2173478"/>
                    <a:pt x="36268914" y="5956046"/>
                    <a:pt x="35836225" y="7170420"/>
                  </a:cubicBezTo>
                  <a:cubicBezTo>
                    <a:pt x="35403535" y="8384795"/>
                    <a:pt x="32692339" y="7789672"/>
                    <a:pt x="30719520" y="8372602"/>
                  </a:cubicBezTo>
                  <a:cubicBezTo>
                    <a:pt x="28746701" y="8955531"/>
                    <a:pt x="25539189" y="10102977"/>
                    <a:pt x="23999062" y="10667619"/>
                  </a:cubicBezTo>
                  <a:cubicBezTo>
                    <a:pt x="22458934" y="11232261"/>
                    <a:pt x="22694391" y="11359769"/>
                    <a:pt x="21478875" y="11760454"/>
                  </a:cubicBezTo>
                  <a:cubicBezTo>
                    <a:pt x="20263358" y="12161139"/>
                    <a:pt x="17889473" y="12768326"/>
                    <a:pt x="16705834" y="13071856"/>
                  </a:cubicBezTo>
                  <a:cubicBezTo>
                    <a:pt x="15522195" y="13375386"/>
                    <a:pt x="15337536" y="13411835"/>
                    <a:pt x="14376527" y="13581889"/>
                  </a:cubicBezTo>
                  <a:cubicBezTo>
                    <a:pt x="13415517" y="13751942"/>
                    <a:pt x="12040869" y="13855066"/>
                    <a:pt x="10939907" y="14091921"/>
                  </a:cubicBezTo>
                  <a:cubicBezTo>
                    <a:pt x="9838945" y="14328776"/>
                    <a:pt x="8693404" y="14832584"/>
                    <a:pt x="7770622" y="15002637"/>
                  </a:cubicBezTo>
                  <a:cubicBezTo>
                    <a:pt x="6847840" y="15172691"/>
                    <a:pt x="6198743" y="15196948"/>
                    <a:pt x="5403215" y="15111984"/>
                  </a:cubicBezTo>
                  <a:cubicBezTo>
                    <a:pt x="4607687" y="15027021"/>
                    <a:pt x="3824859" y="14832711"/>
                    <a:pt x="2997581" y="14492732"/>
                  </a:cubicBezTo>
                  <a:cubicBezTo>
                    <a:pt x="2170303" y="14152753"/>
                    <a:pt x="878332" y="13733780"/>
                    <a:pt x="439166" y="13071983"/>
                  </a:cubicBezTo>
                  <a:cubicBezTo>
                    <a:pt x="0" y="12410186"/>
                    <a:pt x="184533" y="11371961"/>
                    <a:pt x="362714" y="10521950"/>
                  </a:cubicBezTo>
                  <a:cubicBezTo>
                    <a:pt x="540895" y="9671939"/>
                    <a:pt x="1158242" y="8445500"/>
                    <a:pt x="1508254" y="7971917"/>
                  </a:cubicBezTo>
                  <a:cubicBezTo>
                    <a:pt x="1858266" y="7498334"/>
                    <a:pt x="2310132" y="7735189"/>
                    <a:pt x="2462913" y="7680452"/>
                  </a:cubicBezTo>
                  <a:cubicBezTo>
                    <a:pt x="2615694" y="7625715"/>
                    <a:pt x="1826516" y="7983982"/>
                    <a:pt x="2348359" y="7680452"/>
                  </a:cubicBezTo>
                  <a:close/>
                </a:path>
              </a:pathLst>
            </a:custGeom>
            <a:solidFill>
              <a:srgbClr val="D9EEC3"/>
            </a:solidFill>
          </p:spPr>
        </p:sp>
      </p:grpSp>
      <p:grpSp>
        <p:nvGrpSpPr>
          <p:cNvPr id="9" name="Group 9"/>
          <p:cNvGrpSpPr>
            <a:grpSpLocks noChangeAspect="1"/>
          </p:cNvGrpSpPr>
          <p:nvPr/>
        </p:nvGrpSpPr>
        <p:grpSpPr>
          <a:xfrm rot="3030627">
            <a:off x="8603974" y="-313320"/>
            <a:ext cx="5753311" cy="3142803"/>
            <a:chOff x="0" y="0"/>
            <a:chExt cx="11506622" cy="6287242"/>
          </a:xfrm>
        </p:grpSpPr>
        <p:sp>
          <p:nvSpPr>
            <p:cNvPr id="10" name="Freeform 10"/>
            <p:cNvSpPr/>
            <p:nvPr/>
          </p:nvSpPr>
          <p:spPr>
            <a:xfrm>
              <a:off x="0" y="0"/>
              <a:ext cx="11506453" cy="6287262"/>
            </a:xfrm>
            <a:custGeom>
              <a:avLst/>
              <a:gdLst/>
              <a:ahLst/>
              <a:cxnLst/>
              <a:rect l="l" t="t" r="r" b="b"/>
              <a:pathLst>
                <a:path w="11506453" h="6287262">
                  <a:moveTo>
                    <a:pt x="3791077" y="0"/>
                  </a:moveTo>
                  <a:cubicBezTo>
                    <a:pt x="3156204" y="0"/>
                    <a:pt x="2523109" y="54864"/>
                    <a:pt x="1894459" y="182753"/>
                  </a:cubicBezTo>
                  <a:cubicBezTo>
                    <a:pt x="1602994" y="241046"/>
                    <a:pt x="1300988" y="323215"/>
                    <a:pt x="1089025" y="529844"/>
                  </a:cubicBezTo>
                  <a:cubicBezTo>
                    <a:pt x="858520" y="755015"/>
                    <a:pt x="771144" y="1080897"/>
                    <a:pt x="704850" y="1393444"/>
                  </a:cubicBezTo>
                  <a:cubicBezTo>
                    <a:pt x="471551" y="2487803"/>
                    <a:pt x="0" y="3743706"/>
                    <a:pt x="429260" y="4776978"/>
                  </a:cubicBezTo>
                  <a:cubicBezTo>
                    <a:pt x="824865" y="5723763"/>
                    <a:pt x="1881886" y="6287262"/>
                    <a:pt x="2910713" y="6287262"/>
                  </a:cubicBezTo>
                  <a:cubicBezTo>
                    <a:pt x="2915412" y="6287262"/>
                    <a:pt x="2920238" y="6287262"/>
                    <a:pt x="2925064" y="6287262"/>
                  </a:cubicBezTo>
                  <a:cubicBezTo>
                    <a:pt x="3958336" y="6279388"/>
                    <a:pt x="4938649" y="5778500"/>
                    <a:pt x="5714873" y="5100320"/>
                  </a:cubicBezTo>
                  <a:cubicBezTo>
                    <a:pt x="6353429" y="4541266"/>
                    <a:pt x="6960108" y="3818001"/>
                    <a:pt x="7805293" y="3727958"/>
                  </a:cubicBezTo>
                  <a:cubicBezTo>
                    <a:pt x="7871840" y="3720465"/>
                    <a:pt x="7938515" y="3717417"/>
                    <a:pt x="8005190" y="3717417"/>
                  </a:cubicBezTo>
                  <a:cubicBezTo>
                    <a:pt x="8358123" y="3717417"/>
                    <a:pt x="8712199" y="3804666"/>
                    <a:pt x="9065006" y="3804666"/>
                  </a:cubicBezTo>
                  <a:cubicBezTo>
                    <a:pt x="9122918" y="3804666"/>
                    <a:pt x="9180830" y="3802253"/>
                    <a:pt x="9238487" y="3796919"/>
                  </a:cubicBezTo>
                  <a:cubicBezTo>
                    <a:pt x="9861169" y="3735960"/>
                    <a:pt x="10404347" y="3314700"/>
                    <a:pt x="10759312" y="2800731"/>
                  </a:cubicBezTo>
                  <a:cubicBezTo>
                    <a:pt x="11114277" y="2286762"/>
                    <a:pt x="11313032" y="1682623"/>
                    <a:pt x="11506453" y="1086485"/>
                  </a:cubicBezTo>
                  <a:lnTo>
                    <a:pt x="10844022" y="1041400"/>
                  </a:lnTo>
                  <a:cubicBezTo>
                    <a:pt x="10684002" y="1097915"/>
                    <a:pt x="10518267" y="1120140"/>
                    <a:pt x="10350373" y="1120140"/>
                  </a:cubicBezTo>
                  <a:cubicBezTo>
                    <a:pt x="10029190" y="1120140"/>
                    <a:pt x="9700006" y="1038352"/>
                    <a:pt x="9386951" y="956564"/>
                  </a:cubicBezTo>
                  <a:cubicBezTo>
                    <a:pt x="7554341" y="477520"/>
                    <a:pt x="5665470" y="0"/>
                    <a:pt x="3791077" y="0"/>
                  </a:cubicBezTo>
                  <a:close/>
                </a:path>
              </a:pathLst>
            </a:custGeom>
            <a:solidFill>
              <a:srgbClr val="ECCCB2"/>
            </a:solidFill>
          </p:spPr>
        </p:sp>
      </p:grpSp>
      <p:grpSp>
        <p:nvGrpSpPr>
          <p:cNvPr id="11" name="Group 11"/>
          <p:cNvGrpSpPr>
            <a:grpSpLocks noChangeAspect="1"/>
          </p:cNvGrpSpPr>
          <p:nvPr/>
        </p:nvGrpSpPr>
        <p:grpSpPr>
          <a:xfrm rot="-7752832">
            <a:off x="-3374138" y="3246152"/>
            <a:ext cx="7117989" cy="3888271"/>
            <a:chOff x="0" y="0"/>
            <a:chExt cx="14235978" cy="7778568"/>
          </a:xfrm>
        </p:grpSpPr>
        <p:sp>
          <p:nvSpPr>
            <p:cNvPr id="12" name="Freeform 12"/>
            <p:cNvSpPr/>
            <p:nvPr/>
          </p:nvSpPr>
          <p:spPr>
            <a:xfrm>
              <a:off x="0" y="0"/>
              <a:ext cx="14235810" cy="7778369"/>
            </a:xfrm>
            <a:custGeom>
              <a:avLst/>
              <a:gdLst/>
              <a:ahLst/>
              <a:cxnLst/>
              <a:rect l="l" t="t" r="r" b="b"/>
              <a:pathLst>
                <a:path w="14235810" h="7778369">
                  <a:moveTo>
                    <a:pt x="4690237" y="0"/>
                  </a:moveTo>
                  <a:cubicBezTo>
                    <a:pt x="3904869" y="0"/>
                    <a:pt x="3121660" y="67818"/>
                    <a:pt x="2343658" y="226187"/>
                  </a:cubicBezTo>
                  <a:cubicBezTo>
                    <a:pt x="1983105" y="298323"/>
                    <a:pt x="1609344" y="400050"/>
                    <a:pt x="1347216" y="655701"/>
                  </a:cubicBezTo>
                  <a:cubicBezTo>
                    <a:pt x="1061974" y="934212"/>
                    <a:pt x="953897" y="1337437"/>
                    <a:pt x="871855" y="1724152"/>
                  </a:cubicBezTo>
                  <a:cubicBezTo>
                    <a:pt x="583438" y="3077972"/>
                    <a:pt x="0" y="4631690"/>
                    <a:pt x="530987" y="5909945"/>
                  </a:cubicBezTo>
                  <a:cubicBezTo>
                    <a:pt x="1020445" y="7081266"/>
                    <a:pt x="2328164" y="7778369"/>
                    <a:pt x="3600958" y="7778369"/>
                  </a:cubicBezTo>
                  <a:cubicBezTo>
                    <a:pt x="3606800" y="7778369"/>
                    <a:pt x="3612769" y="7778369"/>
                    <a:pt x="3618738" y="7778369"/>
                  </a:cubicBezTo>
                  <a:cubicBezTo>
                    <a:pt x="4897120" y="7768589"/>
                    <a:pt x="6109970" y="7148957"/>
                    <a:pt x="7070344" y="6309868"/>
                  </a:cubicBezTo>
                  <a:cubicBezTo>
                    <a:pt x="7860284" y="5618226"/>
                    <a:pt x="8610981" y="4723384"/>
                    <a:pt x="9656572" y="4612005"/>
                  </a:cubicBezTo>
                  <a:cubicBezTo>
                    <a:pt x="9738995" y="4602733"/>
                    <a:pt x="9821418" y="4598924"/>
                    <a:pt x="9903968" y="4598924"/>
                  </a:cubicBezTo>
                  <a:cubicBezTo>
                    <a:pt x="10340594" y="4598924"/>
                    <a:pt x="10778617" y="4706874"/>
                    <a:pt x="11215243" y="4706874"/>
                  </a:cubicBezTo>
                  <a:cubicBezTo>
                    <a:pt x="11286871" y="4706874"/>
                    <a:pt x="11358499" y="4703952"/>
                    <a:pt x="11429999" y="4697221"/>
                  </a:cubicBezTo>
                  <a:cubicBezTo>
                    <a:pt x="12200255" y="4621783"/>
                    <a:pt x="12872338" y="4100575"/>
                    <a:pt x="13311504" y="3464686"/>
                  </a:cubicBezTo>
                  <a:cubicBezTo>
                    <a:pt x="13750669" y="2828797"/>
                    <a:pt x="13996541" y="2081402"/>
                    <a:pt x="14235810" y="1343913"/>
                  </a:cubicBezTo>
                  <a:lnTo>
                    <a:pt x="13416279" y="1288160"/>
                  </a:lnTo>
                  <a:cubicBezTo>
                    <a:pt x="13218286" y="1358010"/>
                    <a:pt x="13013181" y="1385696"/>
                    <a:pt x="12805535" y="1385696"/>
                  </a:cubicBezTo>
                  <a:cubicBezTo>
                    <a:pt x="12408153" y="1385696"/>
                    <a:pt x="12000864" y="1284604"/>
                    <a:pt x="11613514" y="1183385"/>
                  </a:cubicBezTo>
                  <a:cubicBezTo>
                    <a:pt x="9346184" y="590677"/>
                    <a:pt x="7009257" y="0"/>
                    <a:pt x="4690237" y="0"/>
                  </a:cubicBezTo>
                  <a:close/>
                </a:path>
              </a:pathLst>
            </a:custGeom>
            <a:solidFill>
              <a:srgbClr val="ECCCB2"/>
            </a:solidFill>
          </p:spPr>
        </p:sp>
      </p:grpSp>
      <p:grpSp>
        <p:nvGrpSpPr>
          <p:cNvPr id="13" name="Group 13"/>
          <p:cNvGrpSpPr>
            <a:grpSpLocks noChangeAspect="1"/>
          </p:cNvGrpSpPr>
          <p:nvPr/>
        </p:nvGrpSpPr>
        <p:grpSpPr>
          <a:xfrm rot="-1971619">
            <a:off x="8397460" y="3773576"/>
            <a:ext cx="6360770" cy="3833882"/>
            <a:chOff x="0" y="0"/>
            <a:chExt cx="12724854" cy="7667764"/>
          </a:xfrm>
        </p:grpSpPr>
        <p:sp>
          <p:nvSpPr>
            <p:cNvPr id="14" name="Freeform 14"/>
            <p:cNvSpPr/>
            <p:nvPr/>
          </p:nvSpPr>
          <p:spPr>
            <a:xfrm>
              <a:off x="127" y="0"/>
              <a:ext cx="12724892" cy="7667626"/>
            </a:xfrm>
            <a:custGeom>
              <a:avLst/>
              <a:gdLst/>
              <a:ahLst/>
              <a:cxnLst/>
              <a:rect l="l" t="t" r="r" b="b"/>
              <a:pathLst>
                <a:path w="12724892" h="7667626">
                  <a:moveTo>
                    <a:pt x="4891913" y="0"/>
                  </a:moveTo>
                  <a:cubicBezTo>
                    <a:pt x="4658741" y="0"/>
                    <a:pt x="4423918" y="54102"/>
                    <a:pt x="4202938" y="137668"/>
                  </a:cubicBezTo>
                  <a:cubicBezTo>
                    <a:pt x="3570351" y="369316"/>
                    <a:pt x="3013837" y="860679"/>
                    <a:pt x="2807589" y="1501902"/>
                  </a:cubicBezTo>
                  <a:cubicBezTo>
                    <a:pt x="2652268" y="1982089"/>
                    <a:pt x="2697480" y="2501773"/>
                    <a:pt x="2640965" y="3004439"/>
                  </a:cubicBezTo>
                  <a:cubicBezTo>
                    <a:pt x="2587244" y="3507105"/>
                    <a:pt x="2380996" y="4049522"/>
                    <a:pt x="1923415" y="4261231"/>
                  </a:cubicBezTo>
                  <a:cubicBezTo>
                    <a:pt x="1759585" y="4337558"/>
                    <a:pt x="1575943" y="4362958"/>
                    <a:pt x="1400810" y="4416552"/>
                  </a:cubicBezTo>
                  <a:cubicBezTo>
                    <a:pt x="559181" y="4670806"/>
                    <a:pt x="0" y="5639562"/>
                    <a:pt x="206121" y="6498209"/>
                  </a:cubicBezTo>
                  <a:cubicBezTo>
                    <a:pt x="748538" y="6534912"/>
                    <a:pt x="1225804" y="6924675"/>
                    <a:pt x="1745488" y="7085585"/>
                  </a:cubicBezTo>
                  <a:cubicBezTo>
                    <a:pt x="2112645" y="7201408"/>
                    <a:pt x="2496820" y="7249415"/>
                    <a:pt x="2878201" y="7297420"/>
                  </a:cubicBezTo>
                  <a:cubicBezTo>
                    <a:pt x="3717036" y="7404736"/>
                    <a:pt x="4559427" y="7510400"/>
                    <a:pt x="5401310" y="7510400"/>
                  </a:cubicBezTo>
                  <a:cubicBezTo>
                    <a:pt x="5622417" y="7510400"/>
                    <a:pt x="5843397" y="7503033"/>
                    <a:pt x="6064377" y="7486651"/>
                  </a:cubicBezTo>
                  <a:cubicBezTo>
                    <a:pt x="6303772" y="7467601"/>
                    <a:pt x="6544691" y="7438899"/>
                    <a:pt x="6786118" y="7438899"/>
                  </a:cubicBezTo>
                  <a:cubicBezTo>
                    <a:pt x="6866509" y="7438899"/>
                    <a:pt x="6947026" y="7442074"/>
                    <a:pt x="7027545" y="7449948"/>
                  </a:cubicBezTo>
                  <a:cubicBezTo>
                    <a:pt x="7338187" y="7483729"/>
                    <a:pt x="7637653" y="7585456"/>
                    <a:pt x="7948422" y="7633590"/>
                  </a:cubicBezTo>
                  <a:cubicBezTo>
                    <a:pt x="8098028" y="7657085"/>
                    <a:pt x="8247634" y="7667626"/>
                    <a:pt x="8397240" y="7667626"/>
                  </a:cubicBezTo>
                  <a:cubicBezTo>
                    <a:pt x="9111742" y="7667626"/>
                    <a:pt x="9822688" y="7425564"/>
                    <a:pt x="10504805" y="7187312"/>
                  </a:cubicBezTo>
                  <a:cubicBezTo>
                    <a:pt x="11298428" y="6910579"/>
                    <a:pt x="12190985" y="6537706"/>
                    <a:pt x="12462256" y="5741290"/>
                  </a:cubicBezTo>
                  <a:cubicBezTo>
                    <a:pt x="12606275" y="5312030"/>
                    <a:pt x="12535663" y="4845940"/>
                    <a:pt x="12572365" y="4394074"/>
                  </a:cubicBezTo>
                  <a:cubicBezTo>
                    <a:pt x="12606147" y="3998723"/>
                    <a:pt x="12722098" y="3608960"/>
                    <a:pt x="12722098" y="3213482"/>
                  </a:cubicBezTo>
                  <a:cubicBezTo>
                    <a:pt x="12724892" y="2586483"/>
                    <a:pt x="12442444" y="1996187"/>
                    <a:pt x="12165711" y="1434212"/>
                  </a:cubicBezTo>
                  <a:cubicBezTo>
                    <a:pt x="11939524" y="1340613"/>
                    <a:pt x="11711051" y="1074929"/>
                    <a:pt x="11473434" y="1074929"/>
                  </a:cubicBezTo>
                  <a:cubicBezTo>
                    <a:pt x="11452860" y="1074929"/>
                    <a:pt x="11432159" y="1076961"/>
                    <a:pt x="11411458" y="1081152"/>
                  </a:cubicBezTo>
                  <a:cubicBezTo>
                    <a:pt x="11176381" y="1133095"/>
                    <a:pt x="10912221" y="1293496"/>
                    <a:pt x="10672572" y="1293496"/>
                  </a:cubicBezTo>
                  <a:cubicBezTo>
                    <a:pt x="10664698" y="1293496"/>
                    <a:pt x="10656697" y="1293369"/>
                    <a:pt x="10648823" y="1292988"/>
                  </a:cubicBezTo>
                  <a:cubicBezTo>
                    <a:pt x="9058275" y="1222248"/>
                    <a:pt x="7411593" y="1134745"/>
                    <a:pt x="6002147" y="397510"/>
                  </a:cubicBezTo>
                  <a:cubicBezTo>
                    <a:pt x="5736590" y="256286"/>
                    <a:pt x="5476748" y="95377"/>
                    <a:pt x="5182997" y="30480"/>
                  </a:cubicBezTo>
                  <a:cubicBezTo>
                    <a:pt x="5087112" y="9652"/>
                    <a:pt x="4989703" y="0"/>
                    <a:pt x="4891913" y="0"/>
                  </a:cubicBezTo>
                  <a:close/>
                </a:path>
              </a:pathLst>
            </a:custGeom>
            <a:solidFill>
              <a:srgbClr val="FFE298"/>
            </a:solidFill>
          </p:spPr>
        </p:sp>
      </p:grpSp>
      <p:grpSp>
        <p:nvGrpSpPr>
          <p:cNvPr id="15" name="Group 15"/>
          <p:cNvGrpSpPr>
            <a:grpSpLocks noChangeAspect="1"/>
          </p:cNvGrpSpPr>
          <p:nvPr/>
        </p:nvGrpSpPr>
        <p:grpSpPr>
          <a:xfrm>
            <a:off x="-2512115" y="-674633"/>
            <a:ext cx="6710073" cy="3667354"/>
            <a:chOff x="0" y="0"/>
            <a:chExt cx="13423642" cy="7334708"/>
          </a:xfrm>
        </p:grpSpPr>
        <p:sp>
          <p:nvSpPr>
            <p:cNvPr id="16" name="Freeform 16"/>
            <p:cNvSpPr/>
            <p:nvPr/>
          </p:nvSpPr>
          <p:spPr>
            <a:xfrm>
              <a:off x="0" y="0"/>
              <a:ext cx="13423646" cy="7334631"/>
            </a:xfrm>
            <a:custGeom>
              <a:avLst/>
              <a:gdLst/>
              <a:ahLst/>
              <a:cxnLst/>
              <a:rect l="l" t="t" r="r" b="b"/>
              <a:pathLst>
                <a:path w="13423646" h="7334631">
                  <a:moveTo>
                    <a:pt x="4422648" y="0"/>
                  </a:moveTo>
                  <a:cubicBezTo>
                    <a:pt x="3682111" y="0"/>
                    <a:pt x="2943479" y="64008"/>
                    <a:pt x="2209927" y="213233"/>
                  </a:cubicBezTo>
                  <a:cubicBezTo>
                    <a:pt x="1869948" y="281305"/>
                    <a:pt x="1517523" y="377063"/>
                    <a:pt x="1270381" y="618236"/>
                  </a:cubicBezTo>
                  <a:cubicBezTo>
                    <a:pt x="1001395" y="880872"/>
                    <a:pt x="899414" y="1261110"/>
                    <a:pt x="822198" y="1625727"/>
                  </a:cubicBezTo>
                  <a:cubicBezTo>
                    <a:pt x="550164" y="2902331"/>
                    <a:pt x="0" y="4367403"/>
                    <a:pt x="500761" y="5572760"/>
                  </a:cubicBezTo>
                  <a:cubicBezTo>
                    <a:pt x="962279" y="6677279"/>
                    <a:pt x="2195449" y="7334631"/>
                    <a:pt x="3395599" y="7334631"/>
                  </a:cubicBezTo>
                  <a:cubicBezTo>
                    <a:pt x="3401187" y="7334631"/>
                    <a:pt x="3406775" y="7334631"/>
                    <a:pt x="3412363" y="7334631"/>
                  </a:cubicBezTo>
                  <a:cubicBezTo>
                    <a:pt x="4617720" y="7325360"/>
                    <a:pt x="5761355" y="6741160"/>
                    <a:pt x="6666992" y="5949950"/>
                  </a:cubicBezTo>
                  <a:cubicBezTo>
                    <a:pt x="7411847" y="5297805"/>
                    <a:pt x="8119745" y="4454017"/>
                    <a:pt x="9105646" y="4348988"/>
                  </a:cubicBezTo>
                  <a:cubicBezTo>
                    <a:pt x="9183370" y="4340352"/>
                    <a:pt x="9261094" y="4336669"/>
                    <a:pt x="9338945" y="4336669"/>
                  </a:cubicBezTo>
                  <a:cubicBezTo>
                    <a:pt x="9750678" y="4336669"/>
                    <a:pt x="10163683" y="4438396"/>
                    <a:pt x="10575417" y="4438396"/>
                  </a:cubicBezTo>
                  <a:cubicBezTo>
                    <a:pt x="10642981" y="4438396"/>
                    <a:pt x="10710418" y="4435602"/>
                    <a:pt x="10777855" y="4429379"/>
                  </a:cubicBezTo>
                  <a:cubicBezTo>
                    <a:pt x="11504168" y="4358259"/>
                    <a:pt x="12137898" y="3866769"/>
                    <a:pt x="12552045" y="3267202"/>
                  </a:cubicBezTo>
                  <a:cubicBezTo>
                    <a:pt x="12966192" y="2667634"/>
                    <a:pt x="13197967" y="1962785"/>
                    <a:pt x="13423646" y="1267460"/>
                  </a:cubicBezTo>
                  <a:lnTo>
                    <a:pt x="12650851" y="1214882"/>
                  </a:lnTo>
                  <a:cubicBezTo>
                    <a:pt x="12464161" y="1280795"/>
                    <a:pt x="12270740" y="1306830"/>
                    <a:pt x="12074906" y="1306830"/>
                  </a:cubicBezTo>
                  <a:cubicBezTo>
                    <a:pt x="11700129" y="1306830"/>
                    <a:pt x="11316208" y="1211453"/>
                    <a:pt x="10950956" y="1116076"/>
                  </a:cubicBezTo>
                  <a:cubicBezTo>
                    <a:pt x="8812911" y="557022"/>
                    <a:pt x="6609334" y="0"/>
                    <a:pt x="4422648" y="0"/>
                  </a:cubicBezTo>
                  <a:close/>
                </a:path>
              </a:pathLst>
            </a:custGeom>
            <a:solidFill>
              <a:srgbClr val="FFEBB9"/>
            </a:solidFill>
          </p:spPr>
        </p:sp>
      </p:grpSp>
      <p:pic>
        <p:nvPicPr>
          <p:cNvPr id="17" name="Picture 17"/>
          <p:cNvPicPr>
            <a:picLocks noChangeAspect="1"/>
          </p:cNvPicPr>
          <p:nvPr/>
        </p:nvPicPr>
        <p:blipFill>
          <a:blip r:embed="rId2"/>
          <a:srcRect r="532" b="532"/>
          <a:stretch>
            <a:fillRect/>
          </a:stretch>
        </p:blipFill>
        <p:spPr>
          <a:xfrm rot="5400000">
            <a:off x="264982" y="-1321359"/>
            <a:ext cx="1850636" cy="3369392"/>
          </a:xfrm>
          <a:prstGeom prst="rect">
            <a:avLst/>
          </a:prstGeom>
        </p:spPr>
      </p:pic>
      <p:pic>
        <p:nvPicPr>
          <p:cNvPr id="18" name="Picture 18"/>
          <p:cNvPicPr>
            <a:picLocks noChangeAspect="1"/>
          </p:cNvPicPr>
          <p:nvPr/>
        </p:nvPicPr>
        <p:blipFill>
          <a:blip r:embed="rId3"/>
          <a:srcRect r="383" b="383"/>
          <a:stretch>
            <a:fillRect/>
          </a:stretch>
        </p:blipFill>
        <p:spPr>
          <a:xfrm rot="7354647">
            <a:off x="-459282" y="-670320"/>
            <a:ext cx="2074818" cy="3203387"/>
          </a:xfrm>
          <a:prstGeom prst="rect">
            <a:avLst/>
          </a:prstGeom>
        </p:spPr>
      </p:pic>
      <p:pic>
        <p:nvPicPr>
          <p:cNvPr id="19" name="Picture 19"/>
          <p:cNvPicPr>
            <a:picLocks noChangeAspect="1"/>
          </p:cNvPicPr>
          <p:nvPr/>
        </p:nvPicPr>
        <p:blipFill>
          <a:blip r:embed="rId4"/>
          <a:srcRect r="190" b="190"/>
          <a:stretch>
            <a:fillRect/>
          </a:stretch>
        </p:blipFill>
        <p:spPr>
          <a:xfrm>
            <a:off x="-1062911" y="4142569"/>
            <a:ext cx="2497367" cy="2953476"/>
          </a:xfrm>
          <a:prstGeom prst="rect">
            <a:avLst/>
          </a:prstGeom>
        </p:spPr>
      </p:pic>
      <p:pic>
        <p:nvPicPr>
          <p:cNvPr id="20" name="Picture 20"/>
          <p:cNvPicPr>
            <a:picLocks noChangeAspect="1"/>
          </p:cNvPicPr>
          <p:nvPr/>
        </p:nvPicPr>
        <p:blipFill>
          <a:blip r:embed="rId5"/>
          <a:srcRect r="277" b="277"/>
          <a:stretch>
            <a:fillRect/>
          </a:stretch>
        </p:blipFill>
        <p:spPr>
          <a:xfrm>
            <a:off x="-11023" y="4925994"/>
            <a:ext cx="2753507" cy="2824246"/>
          </a:xfrm>
          <a:prstGeom prst="rect">
            <a:avLst/>
          </a:prstGeom>
        </p:spPr>
      </p:pic>
      <p:pic>
        <p:nvPicPr>
          <p:cNvPr id="21" name="Picture 21"/>
          <p:cNvPicPr>
            <a:picLocks noChangeAspect="1"/>
          </p:cNvPicPr>
          <p:nvPr/>
        </p:nvPicPr>
        <p:blipFill>
          <a:blip r:embed="rId6"/>
          <a:srcRect r="362" b="362"/>
          <a:stretch>
            <a:fillRect/>
          </a:stretch>
        </p:blipFill>
        <p:spPr>
          <a:xfrm>
            <a:off x="11189671" y="-105187"/>
            <a:ext cx="1461151" cy="2908897"/>
          </a:xfrm>
          <a:prstGeom prst="rect">
            <a:avLst/>
          </a:prstGeom>
        </p:spPr>
      </p:pic>
      <p:pic>
        <p:nvPicPr>
          <p:cNvPr id="22" name="Picture 22"/>
          <p:cNvPicPr>
            <a:picLocks noChangeAspect="1"/>
          </p:cNvPicPr>
          <p:nvPr/>
        </p:nvPicPr>
        <p:blipFill>
          <a:blip r:embed="rId7"/>
          <a:srcRect r="792" b="792"/>
          <a:stretch>
            <a:fillRect/>
          </a:stretch>
        </p:blipFill>
        <p:spPr>
          <a:xfrm>
            <a:off x="9881321" y="-508368"/>
            <a:ext cx="2433604" cy="1411134"/>
          </a:xfrm>
          <a:prstGeom prst="rect">
            <a:avLst/>
          </a:prstGeom>
        </p:spPr>
      </p:pic>
      <p:pic>
        <p:nvPicPr>
          <p:cNvPr id="23" name="Picture 23"/>
          <p:cNvPicPr>
            <a:picLocks noChangeAspect="1"/>
          </p:cNvPicPr>
          <p:nvPr/>
        </p:nvPicPr>
        <p:blipFill>
          <a:blip r:embed="rId8"/>
          <a:srcRect r="511" b="511"/>
          <a:stretch>
            <a:fillRect/>
          </a:stretch>
        </p:blipFill>
        <p:spPr>
          <a:xfrm>
            <a:off x="10333134" y="-793955"/>
            <a:ext cx="2284098" cy="2388012"/>
          </a:xfrm>
          <a:prstGeom prst="rect">
            <a:avLst/>
          </a:prstGeom>
        </p:spPr>
      </p:pic>
      <p:pic>
        <p:nvPicPr>
          <p:cNvPr id="24" name="Picture 24"/>
          <p:cNvPicPr>
            <a:picLocks noChangeAspect="1"/>
          </p:cNvPicPr>
          <p:nvPr/>
        </p:nvPicPr>
        <p:blipFill>
          <a:blip r:embed="rId9"/>
          <a:srcRect r="419" b="419"/>
          <a:stretch>
            <a:fillRect/>
          </a:stretch>
        </p:blipFill>
        <p:spPr>
          <a:xfrm rot="469665">
            <a:off x="10943877" y="4882370"/>
            <a:ext cx="1883879" cy="2669524"/>
          </a:xfrm>
          <a:prstGeom prst="rect">
            <a:avLst/>
          </a:prstGeom>
        </p:spPr>
      </p:pic>
      <p:pic>
        <p:nvPicPr>
          <p:cNvPr id="25" name="Picture 25"/>
          <p:cNvPicPr>
            <a:picLocks noChangeAspect="1"/>
          </p:cNvPicPr>
          <p:nvPr/>
        </p:nvPicPr>
        <p:blipFill>
          <a:blip r:embed="rId10"/>
          <a:srcRect r="422" b="422"/>
          <a:stretch>
            <a:fillRect/>
          </a:stretch>
        </p:blipFill>
        <p:spPr>
          <a:xfrm>
            <a:off x="10467809" y="5654444"/>
            <a:ext cx="1864850" cy="1998649"/>
          </a:xfrm>
          <a:prstGeom prst="rect">
            <a:avLst/>
          </a:prstGeom>
        </p:spPr>
      </p:pic>
      <p:pic>
        <p:nvPicPr>
          <p:cNvPr id="26" name="Picture 26"/>
          <p:cNvPicPr>
            <a:picLocks noChangeAspect="1"/>
          </p:cNvPicPr>
          <p:nvPr/>
        </p:nvPicPr>
        <p:blipFill>
          <a:blip r:embed="rId11"/>
          <a:srcRect r="387" b="387"/>
          <a:stretch>
            <a:fillRect/>
          </a:stretch>
        </p:blipFill>
        <p:spPr>
          <a:xfrm rot="2700000">
            <a:off x="10027161" y="324213"/>
            <a:ext cx="1834369" cy="2119239"/>
          </a:xfrm>
          <a:prstGeom prst="rect">
            <a:avLst/>
          </a:prstGeom>
        </p:spPr>
      </p:pic>
      <p:pic>
        <p:nvPicPr>
          <p:cNvPr id="27" name="Picture 27"/>
          <p:cNvPicPr>
            <a:picLocks noChangeAspect="1"/>
          </p:cNvPicPr>
          <p:nvPr/>
        </p:nvPicPr>
        <p:blipFill>
          <a:blip r:embed="rId12"/>
          <a:srcRect r="320" b="320"/>
          <a:stretch>
            <a:fillRect/>
          </a:stretch>
        </p:blipFill>
        <p:spPr>
          <a:xfrm>
            <a:off x="9801847" y="5118100"/>
            <a:ext cx="2786924" cy="1595072"/>
          </a:xfrm>
          <a:prstGeom prst="rect">
            <a:avLst/>
          </a:prstGeom>
        </p:spPr>
      </p:pic>
      <p:pic>
        <p:nvPicPr>
          <p:cNvPr id="28" name="Picture 28"/>
          <p:cNvPicPr>
            <a:picLocks noChangeAspect="1"/>
          </p:cNvPicPr>
          <p:nvPr/>
        </p:nvPicPr>
        <p:blipFill>
          <a:blip r:embed="rId13"/>
          <a:srcRect r="428" b="428"/>
          <a:stretch>
            <a:fillRect/>
          </a:stretch>
        </p:blipFill>
        <p:spPr>
          <a:xfrm>
            <a:off x="69604" y="4419600"/>
            <a:ext cx="2623277" cy="2286345"/>
          </a:xfrm>
          <a:prstGeom prst="rect">
            <a:avLst/>
          </a:prstGeom>
        </p:spPr>
      </p:pic>
      <p:pic>
        <p:nvPicPr>
          <p:cNvPr id="29" name="Picture 29"/>
          <p:cNvPicPr>
            <a:picLocks noChangeAspect="1"/>
          </p:cNvPicPr>
          <p:nvPr/>
        </p:nvPicPr>
        <p:blipFill>
          <a:blip r:embed="rId14"/>
          <a:srcRect r="162" b="162"/>
          <a:stretch>
            <a:fillRect/>
          </a:stretch>
        </p:blipFill>
        <p:spPr>
          <a:xfrm>
            <a:off x="184780" y="97395"/>
            <a:ext cx="2423849" cy="2180856"/>
          </a:xfrm>
          <a:prstGeom prst="rect">
            <a:avLst/>
          </a:prstGeom>
        </p:spPr>
      </p:pic>
      <p:sp>
        <p:nvSpPr>
          <p:cNvPr id="30" name="TextBox 30"/>
          <p:cNvSpPr txBox="1"/>
          <p:nvPr/>
        </p:nvSpPr>
        <p:spPr>
          <a:xfrm>
            <a:off x="873263" y="2269433"/>
            <a:ext cx="10442301" cy="1656094"/>
          </a:xfrm>
          <a:prstGeom prst="rect">
            <a:avLst/>
          </a:prstGeom>
        </p:spPr>
        <p:txBody>
          <a:bodyPr lIns="0" tIns="0" rIns="0" bIns="0" rtlCol="0" anchor="t">
            <a:spAutoFit/>
          </a:bodyPr>
          <a:lstStyle/>
          <a:p>
            <a:pPr algn="ctr">
              <a:lnSpc>
                <a:spcPct val="120000"/>
              </a:lnSpc>
            </a:pPr>
            <a:r>
              <a:rPr lang="en-US" sz="4700" b="1" spc="69">
                <a:solidFill>
                  <a:srgbClr val="051736"/>
                </a:solidFill>
                <a:latin typeface="Arial" pitchFamily="34" charset="0"/>
              </a:rPr>
              <a:t>CẢM ƠN CÁC EM</a:t>
            </a:r>
          </a:p>
          <a:p>
            <a:pPr algn="ctr">
              <a:lnSpc>
                <a:spcPct val="120000"/>
              </a:lnSpc>
            </a:pPr>
            <a:r>
              <a:rPr lang="en-US" sz="4700" b="1" spc="69">
                <a:solidFill>
                  <a:srgbClr val="051736"/>
                </a:solidFill>
                <a:latin typeface="Arial" pitchFamily="34" charset="0"/>
              </a:rPr>
              <a:t>ĐÃ CHÚ Ý LẮNG NGHE</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TotalTime>
  <Words>5702</Words>
  <Application>Microsoft Office PowerPoint</Application>
  <PresentationFormat>Custom</PresentationFormat>
  <Paragraphs>530</Paragraphs>
  <Slides>91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91</vt:i4>
      </vt:variant>
    </vt:vector>
  </HeadingPairs>
  <TitlesOfParts>
    <vt:vector size="94" baseType="lpstr">
      <vt:lpstr>Arial</vt:lpstr>
      <vt:lpstr>Calibri</vt:lpstr>
      <vt:lpstr>Office Theme</vt:lpstr>
      <vt:lpstr>KIỂM TRA 15 PHÚT 1/ Con đường thu nhận , tiêu hóa thức ăn, hấp thu chất dinh dưỡng ở người 2/ Vẽ sơ đồ và giải thích Con đường vận chuyển các chất ở động vật?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Cánh diều KHTN 7 B26(có nội dung, chưa có ảnh).pptx</dc:title>
  <cp:lastModifiedBy>DELL</cp:lastModifiedBy>
  <cp:revision>20</cp:revision>
  <dcterms:created xsi:type="dcterms:W3CDTF">2006-08-16T00:00:00Z</dcterms:created>
  <dcterms:modified xsi:type="dcterms:W3CDTF">2023-04-10T02:03:39Z</dcterms:modified>
  <dc:identifier>DAFHuO5m6Zs</dc:identifier>
</cp:coreProperties>
</file>