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0" r:id="rId3"/>
    <p:sldId id="259" r:id="rId4"/>
    <p:sldId id="287" r:id="rId5"/>
    <p:sldId id="278" r:id="rId6"/>
    <p:sldId id="288" r:id="rId7"/>
    <p:sldId id="261" r:id="rId8"/>
    <p:sldId id="295" r:id="rId9"/>
    <p:sldId id="294" r:id="rId10"/>
    <p:sldId id="263" r:id="rId11"/>
    <p:sldId id="286" r:id="rId12"/>
    <p:sldId id="289" r:id="rId13"/>
    <p:sldId id="290" r:id="rId14"/>
    <p:sldId id="291" r:id="rId15"/>
    <p:sldId id="292" r:id="rId16"/>
    <p:sldId id="293"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FF00FF"/>
    <a:srgbClr val="CC00CC"/>
    <a:srgbClr val="3333CC"/>
    <a:srgbClr val="FF0066"/>
    <a:srgbClr val="CC0000"/>
    <a:srgbClr val="00FF00"/>
    <a:srgbClr val="99CCFF"/>
    <a:srgbClr val="FF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5B6116D-D749-4333-8A20-75867DF24F7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5B6116D-D749-4333-8A20-75867DF24F75}" type="datetimeFigureOut">
              <a:rPr lang="en-US" smtClean="0"/>
              <a:t>9/29/2022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5B6116D-D749-4333-8A20-75867DF24F75}" type="datetimeFigureOut">
              <a:rPr lang="en-US" smtClean="0"/>
              <a:t>9/29/2022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9/29/2022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9/29/2022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33016" y="1228299"/>
            <a:ext cx="9512488" cy="51179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pPr>
            <a:endParaRPr lang="en-US"/>
          </a:p>
        </p:txBody>
      </p:sp>
      <p:sp>
        <p:nvSpPr>
          <p:cNvPr id="6" name="Rounded Rectangle 5"/>
          <p:cNvSpPr/>
          <p:nvPr/>
        </p:nvSpPr>
        <p:spPr>
          <a:xfrm>
            <a:off x="3865174" y="334359"/>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41719C"/>
                </a:solidFill>
                <a:latin typeface="Times New Roman" panose="02020603050405020304" pitchFamily="18" charset="0"/>
                <a:ea typeface="Tahoma" panose="020B0604030504040204" pitchFamily="34" charset="0"/>
                <a:cs typeface="Times New Roman" panose="02020603050405020304" pitchFamily="18" charset="0"/>
              </a:rPr>
              <a:t>Kiểm</a:t>
            </a:r>
            <a:r>
              <a:rPr lang="en-US" sz="36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rgbClr val="41719C"/>
                </a:solidFill>
                <a:latin typeface="Times New Roman" panose="02020603050405020304" pitchFamily="18" charset="0"/>
                <a:ea typeface="Tahoma" panose="020B0604030504040204" pitchFamily="34" charset="0"/>
                <a:cs typeface="Times New Roman" panose="02020603050405020304" pitchFamily="18" charset="0"/>
              </a:rPr>
              <a:t>tra</a:t>
            </a:r>
            <a:r>
              <a:rPr lang="en-US" sz="36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rgbClr val="41719C"/>
                </a:solidFill>
                <a:latin typeface="Times New Roman" panose="02020603050405020304" pitchFamily="18" charset="0"/>
                <a:ea typeface="Tahoma" panose="020B0604030504040204" pitchFamily="34" charset="0"/>
                <a:cs typeface="Times New Roman" panose="02020603050405020304" pitchFamily="18" charset="0"/>
              </a:rPr>
              <a:t>bài</a:t>
            </a:r>
            <a:r>
              <a:rPr lang="en-US" sz="36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rgbClr val="41719C"/>
                </a:solidFill>
                <a:latin typeface="Times New Roman" panose="02020603050405020304" pitchFamily="18" charset="0"/>
                <a:ea typeface="Tahoma" panose="020B0604030504040204" pitchFamily="34" charset="0"/>
                <a:cs typeface="Times New Roman" panose="02020603050405020304" pitchFamily="18" charset="0"/>
              </a:rPr>
              <a:t>cũ</a:t>
            </a:r>
            <a:endParaRPr lang="en-US" sz="3600" b="1" dirty="0">
              <a:solidFill>
                <a:srgbClr val="41719C"/>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Cloud Callout 1">
            <a:extLst>
              <a:ext uri="{FF2B5EF4-FFF2-40B4-BE49-F238E27FC236}">
                <a16:creationId xmlns:a16="http://schemas.microsoft.com/office/drawing/2014/main" id="{CEF4D80B-0136-DA40-A050-C7F1E816987F}"/>
              </a:ext>
            </a:extLst>
          </p:cNvPr>
          <p:cNvSpPr/>
          <p:nvPr/>
        </p:nvSpPr>
        <p:spPr>
          <a:xfrm>
            <a:off x="1869743" y="1405719"/>
            <a:ext cx="8802806" cy="4707273"/>
          </a:xfrm>
          <a:prstGeom prst="cloudCallout">
            <a:avLst>
              <a:gd name="adj1" fmla="val -36925"/>
              <a:gd name="adj2" fmla="val -1924"/>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ts val="600"/>
              </a:spcBef>
              <a:spcAft>
                <a:spcPts val="600"/>
              </a:spcAft>
            </a:pPr>
            <a:r>
              <a:rPr lang="en-US" sz="2800">
                <a:latin typeface="Times New Roman" panose="02020603050405020304" pitchFamily="18" charset="0"/>
                <a:cs typeface="Times New Roman" panose="02020603050405020304" pitchFamily="18" charset="0"/>
              </a:rPr>
              <a:t>Trong các câu sau, câu nào đúng?</a:t>
            </a:r>
          </a:p>
          <a:p>
            <a:pPr lvl="0" algn="just">
              <a:spcBef>
                <a:spcPts val="600"/>
              </a:spcBef>
              <a:spcAft>
                <a:spcPts val="600"/>
              </a:spcAft>
            </a:pPr>
            <a:r>
              <a:rPr lang="en-US" sz="2800">
                <a:latin typeface="Times New Roman" panose="02020603050405020304" pitchFamily="18" charset="0"/>
                <a:cs typeface="Times New Roman" panose="02020603050405020304" pitchFamily="18" charset="0"/>
              </a:rPr>
              <a:t>a) Phòng chống virus và sao lưu dự phòng là chức năng của hệ điều hành, ta không cần làm gì thêm.</a:t>
            </a:r>
          </a:p>
          <a:p>
            <a:pPr lvl="0" algn="just">
              <a:spcBef>
                <a:spcPts val="600"/>
              </a:spcBef>
              <a:spcAft>
                <a:spcPts val="600"/>
              </a:spcAft>
            </a:pPr>
            <a:r>
              <a:rPr lang="en-US" sz="2800">
                <a:latin typeface="Times New Roman" panose="02020603050405020304" pitchFamily="18" charset="0"/>
                <a:cs typeface="Times New Roman" panose="02020603050405020304" pitchFamily="18" charset="0"/>
              </a:rPr>
              <a:t>b) Hệ điều hành hỗ trợ phòng chống virus và sao lưu dự phòng</a:t>
            </a: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3909173" y="79732"/>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sp>
        <p:nvSpPr>
          <p:cNvPr id="2" name="Rounded Rectangle 1"/>
          <p:cNvSpPr/>
          <p:nvPr/>
        </p:nvSpPr>
        <p:spPr>
          <a:xfrm>
            <a:off x="620648" y="811931"/>
            <a:ext cx="10972800" cy="605782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Tìm hiểu Quick access</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Hiển thị nội dung Quick access</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Mở cửa sổ File Explorer</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Hoặc nháy chuột vào mục Quick access trong vùng điều hướng của cửa sổ File Explorer đang mở</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Quan sát và cho biết thanh tiêu đề hiển thị gì?</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Quan sát vùng hiển thị nội dung và cho biết có những gì được hiển thị?</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4) Rút ra kết luận Quick access để làm gì? Khi nào thì nên dùng nó?</a:t>
            </a:r>
          </a:p>
        </p:txBody>
      </p:sp>
    </p:spTree>
    <p:extLst>
      <p:ext uri="{BB962C8B-B14F-4D97-AF65-F5344CB8AC3E}">
        <p14:creationId xmlns:p14="http://schemas.microsoft.com/office/powerpoint/2010/main" val="3287810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2"/>
            <a:stretch>
              <a:fillRect/>
            </a:stretch>
          </p:blipFill>
          <p:spPr>
            <a:xfrm>
              <a:off x="4712495" y="845675"/>
              <a:ext cx="576956" cy="614616"/>
            </a:xfrm>
            <a:prstGeom prst="rect">
              <a:avLst/>
            </a:prstGeom>
          </p:spPr>
        </p:pic>
      </p:grpSp>
      <p:sp>
        <p:nvSpPr>
          <p:cNvPr id="2" name="Rounded Rectangle 1"/>
          <p:cNvSpPr/>
          <p:nvPr/>
        </p:nvSpPr>
        <p:spPr>
          <a:xfrm>
            <a:off x="808074" y="1603663"/>
            <a:ext cx="10483703" cy="4280321"/>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Khám phá vùng điều hướng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Nháy chuột vào một mục nào đó trong vùng điều hướng; quan sát thanhb tiêu đề, vùng hiển thị nội dung và cho biết tác dụng của thao tác.</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Trỏ chuột vào một mục nào đó trong vùng điều hướng, nếu có dấu trỏ xuống hay dấu trỏ sang phải cạnh tên mục, hãy nháy chuột vào dấu này và cho biết tác dụng của thao tác.</a:t>
            </a:r>
          </a:p>
        </p:txBody>
      </p:sp>
    </p:spTree>
    <p:extLst>
      <p:ext uri="{BB962C8B-B14F-4D97-AF65-F5344CB8AC3E}">
        <p14:creationId xmlns:p14="http://schemas.microsoft.com/office/powerpoint/2010/main" val="2922171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61995" y="2119411"/>
            <a:ext cx="11268012" cy="3524369"/>
          </a:xfrm>
          <a:prstGeom prst="round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3. </a:t>
            </a:r>
            <a:r>
              <a:rPr lang="en-US" sz="2800">
                <a:latin typeface="Times New Roman" panose="02020603050405020304" pitchFamily="18" charset="0"/>
                <a:ea typeface="Times New Roman" panose="02020603050405020304" pitchFamily="18" charset="0"/>
              </a:rPr>
              <a:t>Xem nội dung một thư mục cụ thể</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Nháy đúp chuột vào biểu tượng một thư mục</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Quan sát vùng hiển thị nội dung một thư mục và cho biết: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Tệp nào mới được sửa đổi gần đây nhất? Tệp nào có kích thước lớn nhất?</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bao nhiêu tệp văn bản Word?</a:t>
            </a:r>
          </a:p>
        </p:txBody>
      </p:sp>
    </p:spTree>
    <p:extLst>
      <p:ext uri="{BB962C8B-B14F-4D97-AF65-F5344CB8AC3E}">
        <p14:creationId xmlns:p14="http://schemas.microsoft.com/office/powerpoint/2010/main" val="99336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10362" y="685085"/>
            <a:ext cx="11222207" cy="5717310"/>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4. </a:t>
            </a:r>
            <a:r>
              <a:rPr lang="en-US" sz="2800">
                <a:solidFill>
                  <a:schemeClr val="tx1"/>
                </a:solidFill>
                <a:latin typeface="Times New Roman" panose="02020603050405020304" pitchFamily="18" charset="0"/>
                <a:ea typeface="Times New Roman" panose="02020603050405020304" pitchFamily="18" charset="0"/>
              </a:rPr>
              <a:t>Khám phá cách hiển thị nội dung thư mục bằng cách lựa chọn ở trên dải lệnh View</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1) Trỏ chuột vào mỗi lệnh trong nhóm lệnh Layout và cho biết kết quả</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2) Nháy chuột chọn (hoặc ỏ chọn) File name extensions trong nhóm lệnh Show/hide và cho biết kết quả</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3) Trong nhóm lệnh Current view nháy chuột chọn Sort by và cho biết tên những mục đang được đánh dấu trong danh sách thẻ xuống</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4) Nháy chuột để thay đổi đánh dấu sang mục khác, quan sát vùng hiển thị nội dung và cho biết sự thay đổi.</a:t>
            </a:r>
          </a:p>
        </p:txBody>
      </p:sp>
    </p:spTree>
    <p:extLst>
      <p:ext uri="{BB962C8B-B14F-4D97-AF65-F5344CB8AC3E}">
        <p14:creationId xmlns:p14="http://schemas.microsoft.com/office/powerpoint/2010/main" val="3898312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6740" y="2196355"/>
            <a:ext cx="11678523" cy="2805875"/>
          </a:xfrm>
          <a:prstGeom prst="round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5. </a:t>
            </a:r>
            <a:r>
              <a:rPr lang="en-US" sz="2800">
                <a:solidFill>
                  <a:schemeClr val="tx1"/>
                </a:solidFill>
                <a:latin typeface="Times New Roman" panose="02020603050405020304" pitchFamily="18" charset="0"/>
                <a:ea typeface="Times New Roman" panose="02020603050405020304" pitchFamily="18" charset="0"/>
              </a:rPr>
              <a:t>Đuôi tên tệp và phần mềm để mở một số kiểu tệp.</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Quan sát và trả lời các câu hỏi sau đây (mở xem các thư mục khác nếu cần):</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1) Tệp có đuôi là “pdf”, “rar”, “zip” có thể mở bằng phần mềm ứng dụng nào?</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2) Em nhận được cảnh báo gì khi thay đổi một đuôi tên tệp?</a:t>
            </a:r>
          </a:p>
        </p:txBody>
      </p:sp>
    </p:spTree>
    <p:extLst>
      <p:ext uri="{BB962C8B-B14F-4D97-AF65-F5344CB8AC3E}">
        <p14:creationId xmlns:p14="http://schemas.microsoft.com/office/powerpoint/2010/main" val="301472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95422" y="1077848"/>
            <a:ext cx="10823821" cy="462083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Bài 6. </a:t>
            </a:r>
            <a:r>
              <a:rPr lang="en-US" sz="2800">
                <a:solidFill>
                  <a:schemeClr val="tx1"/>
                </a:solidFill>
                <a:latin typeface="Times New Roman" panose="02020603050405020304" pitchFamily="18" charset="0"/>
                <a:ea typeface="Times New Roman" panose="02020603050405020304" pitchFamily="18" charset="0"/>
              </a:rPr>
              <a:t>Khám phá thanh đường dẫn (Hình 2)</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Thao tác và trả lời các câu hỏi sau đây:</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1) Nháy chuột vào mũi tên trỏ lên ở bên trái thanh đường dẫn, có thể thay đổi gì trong thanh đường dẫn và trong vùng hiển thị nội dung?</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2) Nháy chuột vào mũi tên trỏ sang trái, điều gì xảy ra?</a:t>
            </a:r>
          </a:p>
          <a:p>
            <a:pPr algn="just">
              <a:lnSpc>
                <a:spcPct val="115000"/>
              </a:lnSpc>
              <a:spcBef>
                <a:spcPts val="600"/>
              </a:spcBef>
              <a:spcAft>
                <a:spcPts val="600"/>
              </a:spcAft>
            </a:pPr>
            <a:r>
              <a:rPr lang="en-US" sz="2800">
                <a:solidFill>
                  <a:schemeClr val="tx1"/>
                </a:solidFill>
                <a:latin typeface="Times New Roman" panose="02020603050405020304" pitchFamily="18" charset="0"/>
                <a:ea typeface="Times New Roman" panose="02020603050405020304" pitchFamily="18" charset="0"/>
              </a:rPr>
              <a:t>3) Nháy chuột vào một tên thư mục trong thanh đường dẫn, điều gì xảy ra?</a:t>
            </a:r>
          </a:p>
        </p:txBody>
      </p:sp>
    </p:spTree>
    <p:extLst>
      <p:ext uri="{BB962C8B-B14F-4D97-AF65-F5344CB8AC3E}">
        <p14:creationId xmlns:p14="http://schemas.microsoft.com/office/powerpoint/2010/main" val="2092937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1551" t="29936" r="1901" b="34196"/>
          <a:stretch/>
        </p:blipFill>
        <p:spPr bwMode="auto">
          <a:xfrm>
            <a:off x="935664" y="607938"/>
            <a:ext cx="10462437" cy="564400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83298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933487" y="155474"/>
            <a:ext cx="4353220" cy="645358"/>
            <a:chOff x="4041063" y="747142"/>
            <a:chExt cx="4353220" cy="645358"/>
          </a:xfrm>
        </p:grpSpPr>
        <p:sp>
          <p:nvSpPr>
            <p:cNvPr id="12" name="Rounded Rectangle 11"/>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Arial" panose="020B0604020202020204" pitchFamily="34" charset="0"/>
                  <a:cs typeface="Arial" panose="020B0604020202020204" pitchFamily="34" charset="0"/>
                </a:rPr>
                <a:t>VẬN 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a:stretch>
              <a:fillRect/>
            </a:stretch>
          </p:blipFill>
          <p:spPr>
            <a:xfrm>
              <a:off x="4902348" y="773790"/>
              <a:ext cx="589389" cy="565168"/>
            </a:xfrm>
            <a:prstGeom prst="rect">
              <a:avLst/>
            </a:prstGeom>
          </p:spPr>
        </p:pic>
      </p:grpSp>
      <p:sp>
        <p:nvSpPr>
          <p:cNvPr id="3" name="Rounded Rectangle 2"/>
          <p:cNvSpPr/>
          <p:nvPr/>
        </p:nvSpPr>
        <p:spPr>
          <a:xfrm>
            <a:off x="574158" y="2033140"/>
            <a:ext cx="10972799" cy="1198626"/>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Bef>
                <a:spcPts val="600"/>
              </a:spcBef>
              <a:spcAft>
                <a:spcPts val="600"/>
              </a:spcAft>
            </a:pPr>
            <a:r>
              <a:rPr lang="en-US" sz="2800" b="1" i="1">
                <a:solidFill>
                  <a:srgbClr val="CC00CC"/>
                </a:solidFill>
                <a:latin typeface="Times New Roman" panose="02020603050405020304" pitchFamily="18" charset="0"/>
                <a:ea typeface="Times New Roman" panose="02020603050405020304" pitchFamily="18" charset="0"/>
              </a:rPr>
              <a:t>Câu 1. </a:t>
            </a:r>
            <a:r>
              <a:rPr lang="en-US" sz="2800">
                <a:solidFill>
                  <a:schemeClr val="tx1"/>
                </a:solidFill>
                <a:latin typeface="Times New Roman" panose="02020603050405020304" pitchFamily="18" charset="0"/>
                <a:ea typeface="Times New Roman" panose="02020603050405020304" pitchFamily="18" charset="0"/>
              </a:rPr>
              <a:t>Theo em, nên hiển thị nội dung thư mục được sắp xếp theo tên hay theo thời gian sửa đổi gần nhất? Hãy thao tác chọn cách hiển thị đó.</a:t>
            </a:r>
          </a:p>
        </p:txBody>
      </p:sp>
    </p:spTree>
    <p:extLst>
      <p:ext uri="{BB962C8B-B14F-4D97-AF65-F5344CB8AC3E}">
        <p14:creationId xmlns:p14="http://schemas.microsoft.com/office/powerpoint/2010/main" val="228140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435371" y="69174"/>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3013145" y="747850"/>
            <a:ext cx="5983941" cy="3573195"/>
          </a:xfrm>
          <a:prstGeom prst="rect">
            <a:avLst/>
          </a:prstGeom>
          <a:solidFill>
            <a:srgbClr val="FF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Times New Roman" panose="02020603050405020304" pitchFamily="18" charset="0"/>
                <a:cs typeface="Times New Roman" panose="02020603050405020304" pitchFamily="18" charset="0"/>
              </a:rPr>
              <a:t>BÀI 5 </a:t>
            </a:r>
            <a:endParaRPr lang="en-US" sz="3600">
              <a:solidFill>
                <a:schemeClr val="tx1"/>
              </a:solidFill>
              <a:latin typeface="Times New Roman" panose="02020603050405020304" pitchFamily="18" charset="0"/>
              <a:cs typeface="Times New Roman" panose="02020603050405020304" pitchFamily="18" charset="0"/>
            </a:endParaRPr>
          </a:p>
          <a:p>
            <a:pPr algn="ctr"/>
            <a:r>
              <a:rPr lang="en-US" sz="3600" b="1">
                <a:solidFill>
                  <a:schemeClr val="tx1"/>
                </a:solidFill>
                <a:latin typeface="Times New Roman" panose="02020603050405020304" pitchFamily="18" charset="0"/>
                <a:cs typeface="Times New Roman" panose="02020603050405020304" pitchFamily="18" charset="0"/>
              </a:rPr>
              <a:t>THỰC HÀNH KHÁM PHÁ TRÌNH QUẢN LÍ HỆ THỐNG TỆP</a:t>
            </a:r>
            <a:endParaRPr lang="en-US" sz="36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187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763923" y="334359"/>
            <a:ext cx="4019108" cy="601146"/>
            <a:chOff x="3865174" y="226783"/>
            <a:chExt cx="4353220" cy="601146"/>
          </a:xfrm>
          <a:solidFill>
            <a:srgbClr val="FFFF00"/>
          </a:solidFill>
        </p:grpSpPr>
        <p:sp>
          <p:nvSpPr>
            <p:cNvPr id="6" name="Rounded Rectangle 5"/>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HOẠT ĐỘNG 1</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959848" y="265954"/>
              <a:ext cx="561975" cy="561975"/>
            </a:xfrm>
            <a:prstGeom prst="rect">
              <a:avLst/>
            </a:prstGeom>
            <a:grpFill/>
          </p:spPr>
        </p:pic>
      </p:grpSp>
      <p:sp>
        <p:nvSpPr>
          <p:cNvPr id="7" name="Rounded Rectangle 6"/>
          <p:cNvSpPr/>
          <p:nvPr/>
        </p:nvSpPr>
        <p:spPr>
          <a:xfrm>
            <a:off x="407961" y="1290916"/>
            <a:ext cx="11451101" cy="52043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tx1"/>
              </a:solidFill>
            </a:endParaRPr>
          </a:p>
        </p:txBody>
      </p:sp>
      <p:sp>
        <p:nvSpPr>
          <p:cNvPr id="12" name="Cloud 11"/>
          <p:cNvSpPr/>
          <p:nvPr/>
        </p:nvSpPr>
        <p:spPr>
          <a:xfrm>
            <a:off x="1538477" y="2670666"/>
            <a:ext cx="8604983" cy="164915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Trong windows, trình quản lí hệ thống tệp ở đâu?</a:t>
            </a:r>
          </a:p>
        </p:txBody>
      </p:sp>
    </p:spTree>
    <p:extLst>
      <p:ext uri="{BB962C8B-B14F-4D97-AF65-F5344CB8AC3E}">
        <p14:creationId xmlns:p14="http://schemas.microsoft.com/office/powerpoint/2010/main" val="2741954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015108" y="419420"/>
            <a:ext cx="7614063" cy="601146"/>
            <a:chOff x="3865174" y="226783"/>
            <a:chExt cx="4353220" cy="601146"/>
          </a:xfrm>
          <a:solidFill>
            <a:srgbClr val="FFFF00"/>
          </a:solidFill>
        </p:grpSpPr>
        <p:sp>
          <p:nvSpPr>
            <p:cNvPr id="6" name="Rounded Rectangle 5"/>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1. CỬA SỔ FILE EXPLORER </a:t>
              </a:r>
            </a:p>
          </p:txBody>
        </p:sp>
        <p:pic>
          <p:nvPicPr>
            <p:cNvPr id="3" name="Picture 2"/>
            <p:cNvPicPr>
              <a:picLocks noChangeAspect="1"/>
            </p:cNvPicPr>
            <p:nvPr/>
          </p:nvPicPr>
          <p:blipFill>
            <a:blip r:embed="rId2"/>
            <a:stretch>
              <a:fillRect/>
            </a:stretch>
          </p:blipFill>
          <p:spPr>
            <a:xfrm>
              <a:off x="3959848" y="265954"/>
              <a:ext cx="561975" cy="561975"/>
            </a:xfrm>
            <a:prstGeom prst="rect">
              <a:avLst/>
            </a:prstGeom>
            <a:grpFill/>
          </p:spPr>
        </p:pic>
      </p:grpSp>
      <p:sp>
        <p:nvSpPr>
          <p:cNvPr id="11" name="Rounded Rectangle 10"/>
          <p:cNvSpPr/>
          <p:nvPr/>
        </p:nvSpPr>
        <p:spPr>
          <a:xfrm>
            <a:off x="675611" y="1720405"/>
            <a:ext cx="10637431" cy="3183850"/>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Trình quản lí hệ thống tệp là File Explorer</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File Explorer có 3 vùng chính: vùng nút lệnh, vùng điều hướng, vùng hiển thị nội dung</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Vùng hiển thị nội dung thường có: tên tệp, tên thư mục; thời điểm sửa đổi gần nhất (Date); kiểu tệp (Type); kích thước (Size); …</a:t>
            </a:r>
          </a:p>
        </p:txBody>
      </p:sp>
    </p:spTree>
    <p:extLst>
      <p:ext uri="{BB962C8B-B14F-4D97-AF65-F5344CB8AC3E}">
        <p14:creationId xmlns:p14="http://schemas.microsoft.com/office/powerpoint/2010/main" val="337351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p:nvPr/>
        </p:nvPicPr>
        <p:blipFill rotWithShape="1">
          <a:blip r:embed="rId2"/>
          <a:srcRect l="49724" t="22319" r="1263" b="32201"/>
          <a:stretch/>
        </p:blipFill>
        <p:spPr bwMode="auto">
          <a:xfrm>
            <a:off x="1127051" y="694328"/>
            <a:ext cx="9973340" cy="547255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5345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426840" y="2224099"/>
            <a:ext cx="7125669" cy="1649159"/>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Bef>
                <a:spcPts val="600"/>
              </a:spcBef>
              <a:spcAft>
                <a:spcPts val="600"/>
              </a:spcAft>
            </a:pPr>
            <a:r>
              <a:rPr lang="en-US" sz="2800">
                <a:solidFill>
                  <a:schemeClr val="dk1"/>
                </a:solidFill>
                <a:latin typeface="Times New Roman" panose="02020603050405020304" pitchFamily="18" charset="0"/>
                <a:ea typeface="Times New Roman" panose="02020603050405020304" pitchFamily="18" charset="0"/>
              </a:rPr>
              <a:t>Em có biết ý nghĩa của đuôi tên tệp là gì không?</a:t>
            </a:r>
          </a:p>
        </p:txBody>
      </p:sp>
    </p:spTree>
    <p:extLst>
      <p:ext uri="{BB962C8B-B14F-4D97-AF65-F5344CB8AC3E}">
        <p14:creationId xmlns:p14="http://schemas.microsoft.com/office/powerpoint/2010/main" val="113255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2334085" y="275944"/>
            <a:ext cx="7563063" cy="595086"/>
            <a:chOff x="3865174" y="148353"/>
            <a:chExt cx="4353220" cy="595086"/>
          </a:xfrm>
        </p:grpSpPr>
        <p:sp>
          <p:nvSpPr>
            <p:cNvPr id="21" name="Rounded Rectangle 20"/>
            <p:cNvSpPr/>
            <p:nvPr/>
          </p:nvSpPr>
          <p:spPr>
            <a:xfrm>
              <a:off x="3865174" y="148353"/>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2. Ý NGHĨA CỦA ĐUÔI TÊN TỆP</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a:blip r:embed="rId2"/>
            <a:stretch>
              <a:fillRect/>
            </a:stretch>
          </p:blipFill>
          <p:spPr>
            <a:xfrm>
              <a:off x="3892296" y="186233"/>
              <a:ext cx="571500" cy="552450"/>
            </a:xfrm>
            <a:prstGeom prst="rect">
              <a:avLst/>
            </a:prstGeom>
          </p:spPr>
        </p:pic>
      </p:grpSp>
      <p:sp>
        <p:nvSpPr>
          <p:cNvPr id="2" name="Rounded Rectangle 1"/>
          <p:cNvSpPr/>
          <p:nvPr/>
        </p:nvSpPr>
        <p:spPr>
          <a:xfrm>
            <a:off x="729163" y="2064092"/>
            <a:ext cx="10772906" cy="2826306"/>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rPr>
              <a:t>- Khi sử dụng một phần mềm nào đó, nếu tạo và lưu một tệp thì phần mềm ứng dụng đó sẽ tự động thêm một dấu “.” và một số kí tự vào sau tên tệp. Phần các kí hiệu thêm vào đó được gọi là phần mở rộng của tên tệp (đuôi tên tệp).</a:t>
            </a:r>
          </a:p>
          <a:p>
            <a:pPr algn="just">
              <a:spcBef>
                <a:spcPts val="1200"/>
              </a:spcBef>
              <a:spcAft>
                <a:spcPts val="1200"/>
              </a:spcAft>
            </a:pPr>
            <a:r>
              <a:rPr lang="en-US" sz="2800">
                <a:latin typeface="Times New Roman" panose="02020603050405020304" pitchFamily="18" charset="0"/>
                <a:ea typeface="Times New Roman" panose="02020603050405020304" pitchFamily="18" charset="0"/>
              </a:rPr>
              <a:t>- Một số đuôi tên tệp: docx, pdf, txt, xlsx, pptx,…</a:t>
            </a:r>
          </a:p>
        </p:txBody>
      </p:sp>
    </p:spTree>
    <p:extLst>
      <p:ext uri="{BB962C8B-B14F-4D97-AF65-F5344CB8AC3E}">
        <p14:creationId xmlns:p14="http://schemas.microsoft.com/office/powerpoint/2010/main" val="642174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88539" y="1921092"/>
            <a:ext cx="858610" cy="760964"/>
          </a:xfrm>
          <a:prstGeom prst="rect">
            <a:avLst/>
          </a:prstGeom>
        </p:spPr>
      </p:pic>
      <p:pic>
        <p:nvPicPr>
          <p:cNvPr id="5" name="Picture 4"/>
          <p:cNvPicPr>
            <a:picLocks noChangeAspect="1"/>
          </p:cNvPicPr>
          <p:nvPr/>
        </p:nvPicPr>
        <p:blipFill>
          <a:blip r:embed="rId3"/>
          <a:stretch>
            <a:fillRect/>
          </a:stretch>
        </p:blipFill>
        <p:spPr>
          <a:xfrm>
            <a:off x="582719" y="2972869"/>
            <a:ext cx="834053" cy="739200"/>
          </a:xfrm>
          <a:prstGeom prst="rect">
            <a:avLst/>
          </a:prstGeom>
        </p:spPr>
      </p:pic>
      <p:pic>
        <p:nvPicPr>
          <p:cNvPr id="7" name="Picture 6"/>
          <p:cNvPicPr>
            <a:picLocks noChangeAspect="1"/>
          </p:cNvPicPr>
          <p:nvPr/>
        </p:nvPicPr>
        <p:blipFill>
          <a:blip r:embed="rId4"/>
          <a:stretch>
            <a:fillRect/>
          </a:stretch>
        </p:blipFill>
        <p:spPr>
          <a:xfrm>
            <a:off x="582719" y="4122351"/>
            <a:ext cx="742403" cy="657972"/>
          </a:xfrm>
          <a:prstGeom prst="rect">
            <a:avLst/>
          </a:prstGeom>
        </p:spPr>
      </p:pic>
      <p:pic>
        <p:nvPicPr>
          <p:cNvPr id="8" name="Picture 7"/>
          <p:cNvPicPr>
            <a:picLocks noChangeAspect="1"/>
          </p:cNvPicPr>
          <p:nvPr/>
        </p:nvPicPr>
        <p:blipFill>
          <a:blip r:embed="rId5"/>
          <a:stretch>
            <a:fillRect/>
          </a:stretch>
        </p:blipFill>
        <p:spPr>
          <a:xfrm>
            <a:off x="537163" y="4961081"/>
            <a:ext cx="961363" cy="916163"/>
          </a:xfrm>
          <a:prstGeom prst="rect">
            <a:avLst/>
          </a:prstGeom>
        </p:spPr>
      </p:pic>
      <p:pic>
        <p:nvPicPr>
          <p:cNvPr id="9" name="Picture 8"/>
          <p:cNvPicPr>
            <a:picLocks noChangeAspect="1"/>
          </p:cNvPicPr>
          <p:nvPr/>
        </p:nvPicPr>
        <p:blipFill>
          <a:blip r:embed="rId6"/>
          <a:stretch>
            <a:fillRect/>
          </a:stretch>
        </p:blipFill>
        <p:spPr>
          <a:xfrm>
            <a:off x="674413" y="5965440"/>
            <a:ext cx="824113" cy="756808"/>
          </a:xfrm>
          <a:prstGeom prst="rect">
            <a:avLst/>
          </a:prstGeom>
        </p:spPr>
      </p:pic>
      <p:sp>
        <p:nvSpPr>
          <p:cNvPr id="10" name="Rounded Rectangle 9"/>
          <p:cNvSpPr/>
          <p:nvPr/>
        </p:nvSpPr>
        <p:spPr>
          <a:xfrm>
            <a:off x="9849287" y="3993817"/>
            <a:ext cx="1314895" cy="58694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a:latin typeface="Times New Roman" panose="02020603050405020304" pitchFamily="18" charset="0"/>
                <a:cs typeface="Times New Roman" panose="02020603050405020304" pitchFamily="18" charset="0"/>
              </a:rPr>
              <a:t>.docx</a:t>
            </a:r>
          </a:p>
        </p:txBody>
      </p:sp>
      <p:sp>
        <p:nvSpPr>
          <p:cNvPr id="11" name="Rounded Rectangle 10"/>
          <p:cNvSpPr/>
          <p:nvPr/>
        </p:nvSpPr>
        <p:spPr>
          <a:xfrm>
            <a:off x="9849286" y="5109865"/>
            <a:ext cx="1314895" cy="61859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a:solidFill>
                  <a:schemeClr val="bg1"/>
                </a:solidFill>
                <a:latin typeface="Times New Roman" panose="02020603050405020304" pitchFamily="18" charset="0"/>
                <a:cs typeface="Times New Roman" panose="02020603050405020304" pitchFamily="18" charset="0"/>
              </a:rPr>
              <a:t>.pdf</a:t>
            </a:r>
          </a:p>
        </p:txBody>
      </p:sp>
      <p:sp>
        <p:nvSpPr>
          <p:cNvPr id="12" name="Rounded Rectangle 11"/>
          <p:cNvSpPr/>
          <p:nvPr/>
        </p:nvSpPr>
        <p:spPr>
          <a:xfrm>
            <a:off x="9849291" y="6066542"/>
            <a:ext cx="1314895" cy="586941"/>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3200">
                <a:solidFill>
                  <a:schemeClr val="bg1"/>
                </a:solidFill>
                <a:latin typeface="Times New Roman" panose="02020603050405020304" pitchFamily="18" charset="0"/>
                <a:cs typeface="Times New Roman" panose="02020603050405020304" pitchFamily="18" charset="0"/>
              </a:rPr>
              <a:t>.txt</a:t>
            </a:r>
          </a:p>
        </p:txBody>
      </p:sp>
      <p:sp>
        <p:nvSpPr>
          <p:cNvPr id="13" name="Rounded Rectangle 12"/>
          <p:cNvSpPr/>
          <p:nvPr/>
        </p:nvSpPr>
        <p:spPr>
          <a:xfrm>
            <a:off x="9849287" y="3003464"/>
            <a:ext cx="1314895" cy="58694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a:latin typeface="Times New Roman" panose="02020603050405020304" pitchFamily="18" charset="0"/>
                <a:cs typeface="Times New Roman" panose="02020603050405020304" pitchFamily="18" charset="0"/>
              </a:rPr>
              <a:t>.pptx</a:t>
            </a:r>
          </a:p>
        </p:txBody>
      </p:sp>
      <p:sp>
        <p:nvSpPr>
          <p:cNvPr id="14" name="Rounded Rectangle 13"/>
          <p:cNvSpPr/>
          <p:nvPr/>
        </p:nvSpPr>
        <p:spPr>
          <a:xfrm>
            <a:off x="9849287" y="1921092"/>
            <a:ext cx="1314895" cy="58694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a:latin typeface="Times New Roman" panose="02020603050405020304" pitchFamily="18" charset="0"/>
                <a:cs typeface="Times New Roman" panose="02020603050405020304" pitchFamily="18" charset="0"/>
              </a:rPr>
              <a:t>.xlsx</a:t>
            </a:r>
          </a:p>
        </p:txBody>
      </p:sp>
      <p:sp>
        <p:nvSpPr>
          <p:cNvPr id="15" name="Rounded Rectangle 14"/>
          <p:cNvSpPr/>
          <p:nvPr/>
        </p:nvSpPr>
        <p:spPr>
          <a:xfrm>
            <a:off x="4112864" y="1777894"/>
            <a:ext cx="3487480" cy="873335"/>
          </a:xfrm>
          <a:prstGeom prst="roundRect">
            <a:avLst/>
          </a:prstGeom>
          <a:solidFill>
            <a:srgbClr val="FF0000"/>
          </a:solidFill>
          <a:ln>
            <a:solidFill>
              <a:srgbClr val="FF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a:solidFill>
                  <a:schemeClr val="bg1"/>
                </a:solidFill>
                <a:latin typeface="Times New Roman" panose="02020603050405020304" pitchFamily="18" charset="0"/>
                <a:cs typeface="Times New Roman" panose="02020603050405020304" pitchFamily="18" charset="0"/>
              </a:rPr>
              <a:t>TRÒ CHƠI</a:t>
            </a:r>
          </a:p>
        </p:txBody>
      </p:sp>
      <p:sp>
        <p:nvSpPr>
          <p:cNvPr id="16" name="Cloud 15"/>
          <p:cNvSpPr/>
          <p:nvPr/>
        </p:nvSpPr>
        <p:spPr>
          <a:xfrm>
            <a:off x="3436729" y="2948559"/>
            <a:ext cx="4839750" cy="2305915"/>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a:latin typeface="Times New Roman" panose="02020603050405020304" pitchFamily="18" charset="0"/>
                <a:cs typeface="Times New Roman" panose="02020603050405020304" pitchFamily="18" charset="0"/>
              </a:rPr>
              <a:t>Ghép hình ở cột A với hình ở Cột B sao cho đúng</a:t>
            </a:r>
          </a:p>
        </p:txBody>
      </p:sp>
      <p:sp>
        <p:nvSpPr>
          <p:cNvPr id="17" name="Rounded Rectangle 16"/>
          <p:cNvSpPr/>
          <p:nvPr/>
        </p:nvSpPr>
        <p:spPr>
          <a:xfrm>
            <a:off x="501678" y="603371"/>
            <a:ext cx="1169581" cy="945336"/>
          </a:xfrm>
          <a:prstGeom prst="roundRect">
            <a:avLst/>
          </a:prstGeom>
          <a:solidFill>
            <a:srgbClr val="FF66FF"/>
          </a:solidFill>
          <a:ln>
            <a:solidFill>
              <a:srgbClr val="FF00FF"/>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a:solidFill>
                  <a:schemeClr val="tx1"/>
                </a:solidFill>
                <a:latin typeface="Times New Roman" panose="02020603050405020304" pitchFamily="18" charset="0"/>
                <a:cs typeface="Times New Roman" panose="02020603050405020304" pitchFamily="18" charset="0"/>
              </a:rPr>
              <a:t>A</a:t>
            </a:r>
          </a:p>
        </p:txBody>
      </p:sp>
      <p:sp>
        <p:nvSpPr>
          <p:cNvPr id="18" name="Rounded Rectangle 17"/>
          <p:cNvSpPr/>
          <p:nvPr/>
        </p:nvSpPr>
        <p:spPr>
          <a:xfrm>
            <a:off x="9831234" y="603371"/>
            <a:ext cx="1169581" cy="945336"/>
          </a:xfrm>
          <a:prstGeom prst="roundRect">
            <a:avLst/>
          </a:prstGeom>
          <a:solidFill>
            <a:srgbClr val="FF66FF"/>
          </a:solidFill>
          <a:ln>
            <a:solidFill>
              <a:srgbClr val="FF00FF"/>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600">
                <a:latin typeface="Times New Roman" panose="02020603050405020304" pitchFamily="18" charset="0"/>
                <a:cs typeface="Times New Roman" panose="02020603050405020304" pitchFamily="18" charset="0"/>
              </a:rPr>
              <a:t>B</a:t>
            </a:r>
          </a:p>
        </p:txBody>
      </p:sp>
    </p:spTree>
    <p:extLst>
      <p:ext uri="{BB962C8B-B14F-4D97-AF65-F5344CB8AC3E}">
        <p14:creationId xmlns:p14="http://schemas.microsoft.com/office/powerpoint/2010/main" val="382418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54167E-6 3.33333E-6 L 0.67995 0.14421 " pathEditMode="relative" rAng="0" ptsTypes="AA">
                                      <p:cBhvr>
                                        <p:cTn id="6" dur="2000" fill="hold"/>
                                        <p:tgtEl>
                                          <p:spTgt spid="4"/>
                                        </p:tgtEl>
                                        <p:attrNameLst>
                                          <p:attrName>ppt_x</p:attrName>
                                          <p:attrName>ppt_y</p:attrName>
                                        </p:attrNameLst>
                                      </p:cBhvr>
                                      <p:rCtr x="33997" y="7199"/>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04167E-6 1.48148E-6 L 0.67591 0.1375 " pathEditMode="relative" rAng="0" ptsTypes="AA">
                                      <p:cBhvr>
                                        <p:cTn id="10" dur="2000" fill="hold"/>
                                        <p:tgtEl>
                                          <p:spTgt spid="5"/>
                                        </p:tgtEl>
                                        <p:attrNameLst>
                                          <p:attrName>ppt_x</p:attrName>
                                          <p:attrName>ppt_y</p:attrName>
                                        </p:attrNameLst>
                                      </p:cBhvr>
                                      <p:rCtr x="33789" y="6875"/>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4.79167E-6 -4.07407E-6 L 0.68411 -0.32476 " pathEditMode="relative" rAng="0" ptsTypes="AA">
                                      <p:cBhvr>
                                        <p:cTn id="14" dur="2000" fill="hold"/>
                                        <p:tgtEl>
                                          <p:spTgt spid="7"/>
                                        </p:tgtEl>
                                        <p:attrNameLst>
                                          <p:attrName>ppt_x</p:attrName>
                                          <p:attrName>ppt_y</p:attrName>
                                        </p:attrNameLst>
                                      </p:cBhvr>
                                      <p:rCtr x="34206" y="-16250"/>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3.54167E-6 3.7037E-6 L 0.67331 0.13935 " pathEditMode="relative" rAng="0" ptsTypes="AA">
                                      <p:cBhvr>
                                        <p:cTn id="18" dur="2000" fill="hold"/>
                                        <p:tgtEl>
                                          <p:spTgt spid="8"/>
                                        </p:tgtEl>
                                        <p:attrNameLst>
                                          <p:attrName>ppt_x</p:attrName>
                                          <p:attrName>ppt_y</p:attrName>
                                        </p:attrNameLst>
                                      </p:cBhvr>
                                      <p:rCtr x="33659" y="6968"/>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2.5E-6 0 L 0.67331 -0.13241 " pathEditMode="relative" rAng="0" ptsTypes="AA">
                                      <p:cBhvr>
                                        <p:cTn id="22" dur="2000" fill="hold"/>
                                        <p:tgtEl>
                                          <p:spTgt spid="9"/>
                                        </p:tgtEl>
                                        <p:attrNameLst>
                                          <p:attrName>ppt_x</p:attrName>
                                          <p:attrName>ppt_y</p:attrName>
                                        </p:attrNameLst>
                                      </p:cBhvr>
                                      <p:rCtr x="33659" y="-662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2334085" y="275944"/>
            <a:ext cx="7563063" cy="595086"/>
            <a:chOff x="3865174" y="148353"/>
            <a:chExt cx="4353220" cy="595086"/>
          </a:xfrm>
        </p:grpSpPr>
        <p:sp>
          <p:nvSpPr>
            <p:cNvPr id="21" name="Rounded Rectangle 20"/>
            <p:cNvSpPr/>
            <p:nvPr/>
          </p:nvSpPr>
          <p:spPr>
            <a:xfrm>
              <a:off x="3865174" y="148353"/>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2. Ý NGHĨA CỦA ĐUÔI TÊN TỆP</a:t>
              </a:r>
              <a:endParaRPr lang="en-US" sz="2800">
                <a:solidFill>
                  <a:schemeClr val="tx1"/>
                </a:solidFill>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a:blip r:embed="rId2"/>
            <a:stretch>
              <a:fillRect/>
            </a:stretch>
          </p:blipFill>
          <p:spPr>
            <a:xfrm>
              <a:off x="3892296" y="186233"/>
              <a:ext cx="571500" cy="552450"/>
            </a:xfrm>
            <a:prstGeom prst="rect">
              <a:avLst/>
            </a:prstGeom>
          </p:spPr>
        </p:pic>
      </p:grpSp>
      <p:sp>
        <p:nvSpPr>
          <p:cNvPr id="2" name="Rounded Rectangle 1"/>
          <p:cNvSpPr/>
          <p:nvPr/>
        </p:nvSpPr>
        <p:spPr>
          <a:xfrm>
            <a:off x="729163" y="2021562"/>
            <a:ext cx="10772906" cy="2826306"/>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tệp</a:t>
            </a:r>
            <a:r>
              <a:rPr lang="en-US" sz="2800" dirty="0">
                <a:latin typeface="Times New Roman" panose="02020603050405020304" pitchFamily="18" charset="0"/>
                <a:ea typeface="Times New Roman" panose="02020603050405020304" pitchFamily="18" charset="0"/>
              </a:rPr>
              <a:t> “exe” </a:t>
            </a:r>
            <a:r>
              <a:rPr lang="en-US" sz="2800" dirty="0" err="1">
                <a:latin typeface="Times New Roman" panose="02020603050405020304" pitchFamily="18" charset="0"/>
                <a:ea typeface="Times New Roman" panose="02020603050405020304" pitchFamily="18" charset="0"/>
              </a:rPr>
              <a:t>dành</a:t>
            </a:r>
            <a:r>
              <a:rPr lang="en-US" sz="2800">
                <a:latin typeface="Times New Roman" panose="02020603050405020304" pitchFamily="18" charset="0"/>
                <a:ea typeface="Times New Roman" panose="02020603050405020304" pitchFamily="18" charset="0"/>
              </a:rPr>
              <a:t> riêng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chương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máy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endParaRPr lang="en-US" sz="2800" dirty="0">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giúp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mềm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ứng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tệp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tùy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sửa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đuôi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tệp</a:t>
            </a:r>
            <a:r>
              <a:rPr lang="en-US" sz="28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20892132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1781</TotalTime>
  <Words>914</Words>
  <Application>Microsoft Office PowerPoint</Application>
  <PresentationFormat>Widescreen</PresentationFormat>
  <Paragraphs>61</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 Chien</cp:lastModifiedBy>
  <cp:revision>222</cp:revision>
  <dcterms:created xsi:type="dcterms:W3CDTF">2022-01-16T07:26:14Z</dcterms:created>
  <dcterms:modified xsi:type="dcterms:W3CDTF">2022-09-29T03:47:36Z</dcterms:modified>
</cp:coreProperties>
</file>