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62" r:id="rId3"/>
    <p:sldId id="259" r:id="rId4"/>
    <p:sldId id="276" r:id="rId5"/>
    <p:sldId id="261" r:id="rId6"/>
    <p:sldId id="277" r:id="rId7"/>
    <p:sldId id="282" r:id="rId8"/>
    <p:sldId id="273" r:id="rId9"/>
    <p:sldId id="281" r:id="rId10"/>
    <p:sldId id="283" r:id="rId11"/>
    <p:sldId id="263" r:id="rId12"/>
    <p:sldId id="279" r:id="rId13"/>
    <p:sldId id="275"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3333CC"/>
    <a:srgbClr val="FF00FF"/>
    <a:srgbClr val="CC0000"/>
    <a:srgbClr val="FFCCFF"/>
    <a:srgbClr val="FFFFCC"/>
    <a:srgbClr val="41719C"/>
    <a:srgbClr val="CC00CC"/>
    <a:srgbClr val="FF99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10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5B6116D-D749-4333-8A20-75867DF24F75}"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B6116D-D749-4333-8A20-75867DF24F75}"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B6116D-D749-4333-8A20-75867DF24F75}"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B6116D-D749-4333-8A20-75867DF24F75}"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B6116D-D749-4333-8A20-75867DF24F75}"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B6116D-D749-4333-8A20-75867DF24F75}" type="datetimeFigureOut">
              <a:rPr lang="en-US" smtClean="0"/>
              <a:t>10/6/2022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B6116D-D749-4333-8A20-75867DF24F75}" type="datetimeFigureOut">
              <a:rPr lang="en-US" smtClean="0"/>
              <a:t>10/6/2022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10/6/2022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10/6/2022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356143" y="-7466"/>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944906" y="661180"/>
            <a:ext cx="5983941" cy="3573195"/>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tx1"/>
                </a:solidFill>
                <a:latin typeface="Times New Roman" panose="02020603050405020304" pitchFamily="18" charset="0"/>
                <a:cs typeface="Times New Roman" panose="02020603050405020304" pitchFamily="18" charset="0"/>
              </a:rPr>
              <a:t>BÀI 6</a:t>
            </a:r>
          </a:p>
          <a:p>
            <a:pPr algn="ctr"/>
            <a:r>
              <a:rPr lang="en-US" sz="4800" b="1">
                <a:solidFill>
                  <a:schemeClr val="tx1"/>
                </a:solidFill>
                <a:latin typeface="Times New Roman" panose="02020603050405020304" pitchFamily="18" charset="0"/>
                <a:cs typeface="Times New Roman" panose="02020603050405020304" pitchFamily="18" charset="0"/>
              </a:rPr>
              <a:t>THỰC HÀNH THAO TÁC VỚI TỆP VÀ THƯ MỤC</a:t>
            </a:r>
            <a:endParaRPr lang="en-US" sz="48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187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a:latin typeface="Times New Roman" panose="02020603050405020304" pitchFamily="18" charset="0"/>
                <a:cs typeface="Times New Roman" panose="02020603050405020304" pitchFamily="18" charset="0"/>
              </a:rPr>
              <a:t>B1. Chọn ThuMucMoi</a:t>
            </a:r>
          </a:p>
          <a:p>
            <a:pPr>
              <a:spcBef>
                <a:spcPts val="1200"/>
              </a:spcBef>
              <a:spcAft>
                <a:spcPts val="1200"/>
              </a:spcAft>
            </a:pPr>
            <a:r>
              <a:rPr lang="en-US" sz="2800">
                <a:latin typeface="Times New Roman" panose="02020603050405020304" pitchFamily="18" charset="0"/>
                <a:cs typeface="Times New Roman" panose="02020603050405020304" pitchFamily="18" charset="0"/>
              </a:rPr>
              <a:t>B2. Nhấn Ctrl+X</a:t>
            </a:r>
          </a:p>
          <a:p>
            <a:pPr>
              <a:spcBef>
                <a:spcPts val="1200"/>
              </a:spcBef>
              <a:spcAft>
                <a:spcPts val="1200"/>
              </a:spcAft>
            </a:pPr>
            <a:r>
              <a:rPr lang="en-US" sz="2800">
                <a:latin typeface="Times New Roman" panose="02020603050405020304" pitchFamily="18" charset="0"/>
                <a:cs typeface="Times New Roman" panose="02020603050405020304" pitchFamily="18" charset="0"/>
              </a:rPr>
              <a:t>B3. Di chuyển đến thư mục Documents</a:t>
            </a:r>
          </a:p>
          <a:p>
            <a:pPr>
              <a:spcBef>
                <a:spcPts val="1200"/>
              </a:spcBef>
              <a:spcAft>
                <a:spcPts val="1200"/>
              </a:spcAft>
            </a:pPr>
            <a:r>
              <a:rPr lang="en-US" sz="2800">
                <a:latin typeface="Times New Roman" panose="02020603050405020304" pitchFamily="18" charset="0"/>
                <a:cs typeface="Times New Roman" panose="02020603050405020304" pitchFamily="18" charset="0"/>
              </a:rPr>
              <a:t>B4. Nhấn Ctrl+V</a:t>
            </a:r>
          </a:p>
        </p:txBody>
      </p:sp>
      <p:sp>
        <p:nvSpPr>
          <p:cNvPr id="3" name="Rectangle 2"/>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2: </a:t>
            </a:r>
            <a:endParaRPr lang="en-US" sz="2800">
              <a:solidFill>
                <a:srgbClr val="0070C0"/>
              </a:solidFill>
            </a:endParaRPr>
          </a:p>
        </p:txBody>
      </p:sp>
    </p:spTree>
    <p:extLst>
      <p:ext uri="{BB962C8B-B14F-4D97-AF65-F5344CB8AC3E}">
        <p14:creationId xmlns:p14="http://schemas.microsoft.com/office/powerpoint/2010/main" val="401009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470647" y="1132363"/>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p:cNvGrpSpPr/>
          <p:nvPr/>
        </p:nvGrpSpPr>
        <p:grpSpPr>
          <a:xfrm>
            <a:off x="3865174" y="232761"/>
            <a:ext cx="4353220" cy="595086"/>
            <a:chOff x="3865174" y="232761"/>
            <a:chExt cx="4353220" cy="595086"/>
          </a:xfrm>
        </p:grpSpPr>
        <p:sp>
          <p:nvSpPr>
            <p:cNvPr id="11" name="Rounded Rectangle 1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12" name="Picture 11"/>
            <p:cNvPicPr>
              <a:picLocks noChangeAspect="1"/>
            </p:cNvPicPr>
            <p:nvPr/>
          </p:nvPicPr>
          <p:blipFill>
            <a:blip r:embed="rId3"/>
            <a:stretch>
              <a:fillRect/>
            </a:stretch>
          </p:blipFill>
          <p:spPr>
            <a:xfrm>
              <a:off x="4663621" y="254079"/>
              <a:ext cx="571500" cy="552450"/>
            </a:xfrm>
            <a:prstGeom prst="rect">
              <a:avLst/>
            </a:prstGeom>
          </p:spPr>
        </p:pic>
      </p:grpSp>
      <p:sp>
        <p:nvSpPr>
          <p:cNvPr id="3" name="Rectangle 2"/>
          <p:cNvSpPr/>
          <p:nvPr/>
        </p:nvSpPr>
        <p:spPr>
          <a:xfrm>
            <a:off x="1233378" y="2368779"/>
            <a:ext cx="9654362" cy="2862322"/>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4. </a:t>
            </a:r>
            <a:r>
              <a:rPr lang="en-US" sz="2800">
                <a:latin typeface="Times New Roman" panose="02020603050405020304" pitchFamily="18" charset="0"/>
                <a:ea typeface="Times New Roman" panose="02020603050405020304" pitchFamily="18" charset="0"/>
              </a:rPr>
              <a:t>Đổi tên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Đổi tên vài tệp đang có trong thư mục Documents\ThuMucMoi, thêm vào cuối tên “_tam” hoặc tên mới khác tùy ý. Chú ý không thay đổi phần đuôi mở rộng</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rPr>
              <a:t> Đổi tên ThuMucMoi thành ThuMucXoa </a:t>
            </a:r>
          </a:p>
        </p:txBody>
      </p:sp>
    </p:spTree>
    <p:extLst>
      <p:ext uri="{BB962C8B-B14F-4D97-AF65-F5344CB8AC3E}">
        <p14:creationId xmlns:p14="http://schemas.microsoft.com/office/powerpoint/2010/main" val="3287810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28550" y="2555181"/>
            <a:ext cx="5345723" cy="2000548"/>
          </a:xfrm>
          <a:prstGeom prst="rect">
            <a:avLst/>
          </a:prstGeom>
          <a:noFill/>
        </p:spPr>
        <p:txBody>
          <a:bodyPr wrap="square" rtlCol="0">
            <a:spAutoFit/>
          </a:bodyPr>
          <a:lstStyle/>
          <a:p>
            <a:pPr>
              <a:spcBef>
                <a:spcPts val="1200"/>
              </a:spcBef>
              <a:spcAft>
                <a:spcPts val="1200"/>
              </a:spcAft>
            </a:pPr>
            <a:r>
              <a:rPr lang="en-US" sz="2800">
                <a:latin typeface="Times New Roman" panose="02020603050405020304" pitchFamily="18" charset="0"/>
                <a:cs typeface="Times New Roman" panose="02020603050405020304" pitchFamily="18" charset="0"/>
              </a:rPr>
              <a:t>B1. Chọn tên tệp cần đổi tên</a:t>
            </a:r>
          </a:p>
          <a:p>
            <a:pPr>
              <a:spcBef>
                <a:spcPts val="1200"/>
              </a:spcBef>
              <a:spcAft>
                <a:spcPts val="1200"/>
              </a:spcAft>
            </a:pPr>
            <a:r>
              <a:rPr lang="en-US" sz="2800">
                <a:latin typeface="Times New Roman" panose="02020603050405020304" pitchFamily="18" charset="0"/>
                <a:cs typeface="Times New Roman" panose="02020603050405020304" pitchFamily="18" charset="0"/>
              </a:rPr>
              <a:t>B2. Nhấn phím F2</a:t>
            </a:r>
          </a:p>
          <a:p>
            <a:pPr>
              <a:spcBef>
                <a:spcPts val="1200"/>
              </a:spcBef>
              <a:spcAft>
                <a:spcPts val="1200"/>
              </a:spcAft>
            </a:pPr>
            <a:r>
              <a:rPr lang="en-US" sz="2800">
                <a:latin typeface="Times New Roman" panose="02020603050405020304" pitchFamily="18" charset="0"/>
                <a:cs typeface="Times New Roman" panose="02020603050405020304" pitchFamily="18" charset="0"/>
              </a:rPr>
              <a:t>B3. Đổi tên tệp rồi nhấn Enter</a:t>
            </a:r>
          </a:p>
        </p:txBody>
      </p:sp>
      <p:sp>
        <p:nvSpPr>
          <p:cNvPr id="2" name="Rectangle 1"/>
          <p:cNvSpPr/>
          <p:nvPr/>
        </p:nvSpPr>
        <p:spPr>
          <a:xfrm>
            <a:off x="2045698" y="735051"/>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1: </a:t>
            </a:r>
            <a:endParaRPr lang="en-US" sz="2800">
              <a:solidFill>
                <a:srgbClr val="0070C0"/>
              </a:solidFill>
            </a:endParaRPr>
          </a:p>
        </p:txBody>
      </p:sp>
      <p:sp>
        <p:nvSpPr>
          <p:cNvPr id="3" name="Rectangle 2"/>
          <p:cNvSpPr/>
          <p:nvPr/>
        </p:nvSpPr>
        <p:spPr>
          <a:xfrm>
            <a:off x="7277502" y="888939"/>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2:</a:t>
            </a:r>
            <a:r>
              <a:rPr lang="en-US" sz="2800">
                <a:solidFill>
                  <a:srgbClr val="0070C0"/>
                </a:solidFill>
                <a:latin typeface="Times New Roman" panose="02020603050405020304" pitchFamily="18" charset="0"/>
                <a:ea typeface="Times New Roman" panose="02020603050405020304" pitchFamily="18" charset="0"/>
              </a:rPr>
              <a:t> </a:t>
            </a:r>
            <a:endParaRPr lang="en-US" sz="2800">
              <a:solidFill>
                <a:srgbClr val="0070C0"/>
              </a:solidFill>
            </a:endParaRPr>
          </a:p>
        </p:txBody>
      </p:sp>
      <p:sp>
        <p:nvSpPr>
          <p:cNvPr id="10" name="TextBox 9"/>
          <p:cNvSpPr txBox="1"/>
          <p:nvPr/>
        </p:nvSpPr>
        <p:spPr>
          <a:xfrm>
            <a:off x="6374273" y="2124294"/>
            <a:ext cx="5345723" cy="2862322"/>
          </a:xfrm>
          <a:prstGeom prst="rect">
            <a:avLst/>
          </a:prstGeom>
          <a:noFill/>
        </p:spPr>
        <p:txBody>
          <a:bodyPr wrap="square" rtlCol="0">
            <a:spAutoFit/>
          </a:bodyPr>
          <a:lstStyle/>
          <a:p>
            <a:pPr>
              <a:spcBef>
                <a:spcPts val="1200"/>
              </a:spcBef>
              <a:spcAft>
                <a:spcPts val="1200"/>
              </a:spcAft>
            </a:pPr>
            <a:r>
              <a:rPr lang="en-US" sz="2800">
                <a:latin typeface="Times New Roman" panose="02020603050405020304" pitchFamily="18" charset="0"/>
                <a:cs typeface="Times New Roman" panose="02020603050405020304" pitchFamily="18" charset="0"/>
              </a:rPr>
              <a:t>B1. Chọn tên thư mục </a:t>
            </a:r>
            <a:r>
              <a:rPr lang="en-US" sz="2800">
                <a:latin typeface="Times New Roman" panose="02020603050405020304" pitchFamily="18" charset="0"/>
                <a:ea typeface="Times New Roman" panose="02020603050405020304" pitchFamily="18" charset="0"/>
              </a:rPr>
              <a:t>ThuMucMoi </a:t>
            </a:r>
            <a:r>
              <a:rPr lang="en-US" sz="2800">
                <a:latin typeface="Times New Roman" panose="02020603050405020304" pitchFamily="18" charset="0"/>
                <a:cs typeface="Times New Roman" panose="02020603050405020304" pitchFamily="18" charset="0"/>
              </a:rPr>
              <a:t>cần đổi tên</a:t>
            </a:r>
          </a:p>
          <a:p>
            <a:pPr>
              <a:spcBef>
                <a:spcPts val="1200"/>
              </a:spcBef>
              <a:spcAft>
                <a:spcPts val="1200"/>
              </a:spcAft>
            </a:pPr>
            <a:r>
              <a:rPr lang="en-US" sz="2800">
                <a:latin typeface="Times New Roman" panose="02020603050405020304" pitchFamily="18" charset="0"/>
                <a:cs typeface="Times New Roman" panose="02020603050405020304" pitchFamily="18" charset="0"/>
              </a:rPr>
              <a:t>B2. Nhấn phím F2</a:t>
            </a:r>
          </a:p>
          <a:p>
            <a:pPr>
              <a:spcBef>
                <a:spcPts val="1200"/>
              </a:spcBef>
              <a:spcAft>
                <a:spcPts val="1200"/>
              </a:spcAft>
            </a:pPr>
            <a:r>
              <a:rPr lang="en-US" sz="2800">
                <a:latin typeface="Times New Roman" panose="02020603050405020304" pitchFamily="18" charset="0"/>
                <a:cs typeface="Times New Roman" panose="02020603050405020304" pitchFamily="18" charset="0"/>
              </a:rPr>
              <a:t>B3. Đổi tên thành </a:t>
            </a:r>
            <a:r>
              <a:rPr lang="en-US" sz="2800">
                <a:latin typeface="Times New Roman" panose="02020603050405020304" pitchFamily="18" charset="0"/>
                <a:ea typeface="Times New Roman" panose="02020603050405020304" pitchFamily="18" charset="0"/>
              </a:rPr>
              <a:t>ThuMucXoa</a:t>
            </a:r>
            <a:r>
              <a:rPr lang="en-US" sz="2800">
                <a:latin typeface="Times New Roman" panose="02020603050405020304" pitchFamily="18" charset="0"/>
                <a:cs typeface="Times New Roman" panose="02020603050405020304" pitchFamily="18" charset="0"/>
              </a:rPr>
              <a:t> rồi nhấn Enter</a:t>
            </a:r>
          </a:p>
        </p:txBody>
      </p:sp>
    </p:spTree>
    <p:extLst>
      <p:ext uri="{BB962C8B-B14F-4D97-AF65-F5344CB8AC3E}">
        <p14:creationId xmlns:p14="http://schemas.microsoft.com/office/powerpoint/2010/main" val="906799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511590" y="1132363"/>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p:cNvGrpSpPr/>
          <p:nvPr/>
        </p:nvGrpSpPr>
        <p:grpSpPr>
          <a:xfrm>
            <a:off x="3865174" y="232761"/>
            <a:ext cx="4353220" cy="595086"/>
            <a:chOff x="3865174" y="232761"/>
            <a:chExt cx="4353220" cy="595086"/>
          </a:xfrm>
        </p:grpSpPr>
        <p:sp>
          <p:nvSpPr>
            <p:cNvPr id="11" name="Rounded Rectangle 1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12" name="Picture 11"/>
            <p:cNvPicPr>
              <a:picLocks noChangeAspect="1"/>
            </p:cNvPicPr>
            <p:nvPr/>
          </p:nvPicPr>
          <p:blipFill>
            <a:blip r:embed="rId3"/>
            <a:stretch>
              <a:fillRect/>
            </a:stretch>
          </p:blipFill>
          <p:spPr>
            <a:xfrm>
              <a:off x="4663621" y="254079"/>
              <a:ext cx="571500" cy="552450"/>
            </a:xfrm>
            <a:prstGeom prst="rect">
              <a:avLst/>
            </a:prstGeom>
          </p:spPr>
        </p:pic>
      </p:grpSp>
      <p:sp>
        <p:nvSpPr>
          <p:cNvPr id="3" name="Rectangle 2"/>
          <p:cNvSpPr/>
          <p:nvPr/>
        </p:nvSpPr>
        <p:spPr>
          <a:xfrm>
            <a:off x="1446027" y="1702161"/>
            <a:ext cx="9781953" cy="2000548"/>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5. </a:t>
            </a:r>
            <a:r>
              <a:rPr lang="en-US" sz="2800">
                <a:latin typeface="Times New Roman" panose="02020603050405020304" pitchFamily="18" charset="0"/>
                <a:ea typeface="Times New Roman" panose="02020603050405020304" pitchFamily="18" charset="0"/>
              </a:rPr>
              <a:t>Xóa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Xóa các tệp trong ThuMucXoa</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rPr>
              <a:t> Xóa tất cả các thư mục vừa tạo ra trong bài thực hành</a:t>
            </a:r>
          </a:p>
        </p:txBody>
      </p:sp>
      <p:pic>
        <p:nvPicPr>
          <p:cNvPr id="21" name="Picture 20"/>
          <p:cNvPicPr/>
          <p:nvPr/>
        </p:nvPicPr>
        <p:blipFill rotWithShape="1">
          <a:blip r:embed="rId4"/>
          <a:srcRect l="57010" t="42340" r="3417" b="35545"/>
          <a:stretch/>
        </p:blipFill>
        <p:spPr bwMode="auto">
          <a:xfrm>
            <a:off x="1553737" y="3937845"/>
            <a:ext cx="9144000" cy="23853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03017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362073" y="1089212"/>
            <a:ext cx="11390656" cy="5580529"/>
          </a:xfrm>
          <a:prstGeom prst="roundRect">
            <a:avLst/>
          </a:prstGeom>
          <a:solidFill>
            <a:schemeClr val="bg1"/>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3933487" y="155474"/>
            <a:ext cx="4353220" cy="645358"/>
            <a:chOff x="4041063" y="747142"/>
            <a:chExt cx="4353220" cy="645358"/>
          </a:xfrm>
        </p:grpSpPr>
        <p:sp>
          <p:nvSpPr>
            <p:cNvPr id="16" name="Rounded Rectangle 15"/>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Arial" panose="020B0604020202020204" pitchFamily="34" charset="0"/>
                  <a:cs typeface="Arial" panose="020B0604020202020204" pitchFamily="34" charset="0"/>
                </a:rPr>
                <a:t>VẬN 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3"/>
            <a:stretch>
              <a:fillRect/>
            </a:stretch>
          </p:blipFill>
          <p:spPr>
            <a:xfrm>
              <a:off x="4902348" y="773790"/>
              <a:ext cx="589389" cy="565168"/>
            </a:xfrm>
            <a:prstGeom prst="rect">
              <a:avLst/>
            </a:prstGeom>
          </p:spPr>
        </p:pic>
      </p:grpSp>
      <p:sp>
        <p:nvSpPr>
          <p:cNvPr id="3" name="Rectangle 2"/>
          <p:cNvSpPr/>
          <p:nvPr/>
        </p:nvSpPr>
        <p:spPr>
          <a:xfrm>
            <a:off x="1212112" y="2828836"/>
            <a:ext cx="9760688" cy="1815882"/>
          </a:xfrm>
          <a:prstGeom prst="rect">
            <a:avLst/>
          </a:prstGeom>
        </p:spPr>
        <p:txBody>
          <a:bodyPr wrap="square">
            <a:spAutoFit/>
          </a:bodyPr>
          <a:lstStyle/>
          <a:p>
            <a:pPr algn="just"/>
            <a:r>
              <a:rPr lang="en-US" sz="2800">
                <a:latin typeface="Times New Roman" panose="02020603050405020304" pitchFamily="18" charset="0"/>
                <a:ea typeface="Times New Roman" panose="02020603050405020304" pitchFamily="18" charset="0"/>
              </a:rPr>
              <a:t>	Trong máy tính thường có một số tệp bài hát rải rác nhiều nơi. Hãy tìm và di chuyển tất cả các tệp bài hát ấy tới thư mục Music và tổ chức thành các thư mục con, phân loại theo cách mà em muốn để tiện truy cập.</a:t>
            </a:r>
            <a:endParaRPr lang="en-US" sz="2800"/>
          </a:p>
        </p:txBody>
      </p:sp>
    </p:spTree>
    <p:extLst>
      <p:ext uri="{BB962C8B-B14F-4D97-AF65-F5344CB8AC3E}">
        <p14:creationId xmlns:p14="http://schemas.microsoft.com/office/powerpoint/2010/main" val="2502020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Rounded Rectangle 21"/>
          <p:cNvSpPr/>
          <p:nvPr/>
        </p:nvSpPr>
        <p:spPr>
          <a:xfrm>
            <a:off x="319314" y="1204686"/>
            <a:ext cx="11582400"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p:cNvGrpSpPr/>
          <p:nvPr/>
        </p:nvGrpSpPr>
        <p:grpSpPr>
          <a:xfrm>
            <a:off x="3865174" y="334359"/>
            <a:ext cx="4353220" cy="595086"/>
            <a:chOff x="3865174" y="226783"/>
            <a:chExt cx="4353220" cy="595086"/>
          </a:xfrm>
          <a:solidFill>
            <a:srgbClr val="FFFF00"/>
          </a:solidFill>
        </p:grpSpPr>
        <p:sp>
          <p:nvSpPr>
            <p:cNvPr id="18" name="Rounded Rectangle 17"/>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MỞ ĐẦU</a:t>
              </a:r>
            </a:p>
          </p:txBody>
        </p:sp>
        <p:pic>
          <p:nvPicPr>
            <p:cNvPr id="20" name="Picture 19"/>
            <p:cNvPicPr>
              <a:picLocks noChangeAspect="1"/>
            </p:cNvPicPr>
            <p:nvPr/>
          </p:nvPicPr>
          <p:blipFill>
            <a:blip r:embed="rId3"/>
            <a:stretch>
              <a:fillRect/>
            </a:stretch>
          </p:blipFill>
          <p:spPr>
            <a:xfrm>
              <a:off x="4753883" y="247862"/>
              <a:ext cx="561975" cy="561975"/>
            </a:xfrm>
            <a:prstGeom prst="rect">
              <a:avLst/>
            </a:prstGeom>
            <a:grpFill/>
          </p:spPr>
        </p:pic>
      </p:grpSp>
      <p:sp>
        <p:nvSpPr>
          <p:cNvPr id="2" name="Rectangle 1"/>
          <p:cNvSpPr/>
          <p:nvPr/>
        </p:nvSpPr>
        <p:spPr>
          <a:xfrm>
            <a:off x="810565" y="1544343"/>
            <a:ext cx="10462437" cy="4647426"/>
          </a:xfrm>
          <a:prstGeom prst="rect">
            <a:avLst/>
          </a:prstGeom>
        </p:spPr>
        <p:txBody>
          <a:bodyPr wrap="square">
            <a:spAutoFit/>
          </a:bodyPr>
          <a:lstStyle/>
          <a:p>
            <a:pPr algn="just">
              <a:spcBef>
                <a:spcPts val="1200"/>
              </a:spcBef>
              <a:spcAft>
                <a:spcPts val="1200"/>
              </a:spcAft>
            </a:pPr>
            <a:r>
              <a:rPr lang="en-US" sz="2800" b="1" dirty="0">
                <a:latin typeface="Times New Roman" panose="02020603050405020304" pitchFamily="18" charset="0"/>
                <a:ea typeface="Times New Roman" panose="02020603050405020304" pitchFamily="18" charset="0"/>
              </a:rPr>
              <a:t>NHỮNG ĐIỀU CẦN BIẾT</a:t>
            </a:r>
            <a:endParaRPr lang="en-US" sz="2800" dirty="0">
              <a:latin typeface="Times New Roman" panose="02020603050405020304" pitchFamily="18" charset="0"/>
              <a:ea typeface="Times New Roman" panose="02020603050405020304" pitchFamily="18" charset="0"/>
            </a:endParaRPr>
          </a:p>
          <a:p>
            <a:pPr marL="457200" indent="-457200" algn="just">
              <a:spcBef>
                <a:spcPts val="1200"/>
              </a:spcBef>
              <a:spcAft>
                <a:spcPts val="1200"/>
              </a:spcAft>
              <a:buFontTx/>
              <a:buChar char="-"/>
            </a:pPr>
            <a:r>
              <a:rPr lang="en-US" sz="2800" dirty="0" err="1">
                <a:latin typeface="Times New Roman" panose="02020603050405020304" pitchFamily="18" charset="0"/>
                <a:ea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Windows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phép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 </a:t>
            </a:r>
          </a:p>
          <a:p>
            <a:pPr marL="457200" indent="-457200" algn="just">
              <a:spcBef>
                <a:spcPts val="1200"/>
              </a:spcBef>
              <a:spcAft>
                <a:spcPts val="1200"/>
              </a:spcAft>
              <a:buFontTx/>
              <a:buChar char="-"/>
            </a:pPr>
            <a:r>
              <a:rPr lang="en-US" sz="2800" dirty="0" err="1">
                <a:latin typeface="Times New Roman" panose="02020603050405020304" pitchFamily="18" charset="0"/>
                <a:ea typeface="Times New Roman" panose="02020603050405020304" pitchFamily="18" charset="0"/>
              </a:rPr>
              <a:t>Ví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a:t>
            </a:r>
          </a:p>
          <a:p>
            <a:pPr algn="just">
              <a:spcBef>
                <a:spcPts val="1200"/>
              </a:spcBef>
              <a:spcAft>
                <a:spcPts val="1200"/>
              </a:spcAft>
            </a:pP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Nháy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lệnh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sẵn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cửa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endParaRPr lang="en-US" sz="2800" dirty="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lệnh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nháy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endParaRPr lang="en-US" sz="2800" dirty="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phím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phím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tắt</a:t>
            </a:r>
            <a:r>
              <a:rPr lang="en-US" sz="28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403470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365760" y="1241945"/>
            <a:ext cx="11465169" cy="52407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p:cNvGrpSpPr/>
          <p:nvPr/>
        </p:nvGrpSpPr>
        <p:grpSpPr>
          <a:xfrm>
            <a:off x="3865174" y="232761"/>
            <a:ext cx="4353220" cy="595086"/>
            <a:chOff x="3865174" y="232761"/>
            <a:chExt cx="4353220" cy="595086"/>
          </a:xfrm>
        </p:grpSpPr>
        <p:sp>
          <p:nvSpPr>
            <p:cNvPr id="27" name="Rounded Rectangle 26"/>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41719C"/>
                  </a:solidFill>
                  <a:latin typeface="Tahoma" panose="020B0604030504040204" pitchFamily="34" charset="0"/>
                  <a:ea typeface="Tahoma" panose="020B0604030504040204" pitchFamily="34" charset="0"/>
                  <a:cs typeface="Tahoma" panose="020B0604030504040204" pitchFamily="34" charset="0"/>
                </a:rPr>
                <a:t>THỰC HÀNH</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8" name="Picture 27"/>
            <p:cNvPicPr>
              <a:picLocks noChangeAspect="1"/>
            </p:cNvPicPr>
            <p:nvPr/>
          </p:nvPicPr>
          <p:blipFill>
            <a:blip r:embed="rId3"/>
            <a:stretch>
              <a:fillRect/>
            </a:stretch>
          </p:blipFill>
          <p:spPr>
            <a:xfrm>
              <a:off x="3865174" y="254079"/>
              <a:ext cx="571500" cy="552450"/>
            </a:xfrm>
            <a:prstGeom prst="rect">
              <a:avLst/>
            </a:prstGeom>
          </p:spPr>
        </p:pic>
      </p:grpSp>
      <p:sp>
        <p:nvSpPr>
          <p:cNvPr id="2" name="Rectangle 1"/>
          <p:cNvSpPr/>
          <p:nvPr/>
        </p:nvSpPr>
        <p:spPr>
          <a:xfrm>
            <a:off x="1388673" y="1827655"/>
            <a:ext cx="9562861" cy="1083374"/>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Tạo thư mục mới tên là ThuMucMoi trên màn hình nền Desktop và thư mục ThuMucTam nằm trong thư mục Documents</a:t>
            </a:r>
          </a:p>
        </p:txBody>
      </p:sp>
      <p:pic>
        <p:nvPicPr>
          <p:cNvPr id="18" name="Picture 17"/>
          <p:cNvPicPr/>
          <p:nvPr/>
        </p:nvPicPr>
        <p:blipFill rotWithShape="1">
          <a:blip r:embed="rId4"/>
          <a:srcRect l="58526" t="33711" r="1901" b="57390"/>
          <a:stretch/>
        </p:blipFill>
        <p:spPr bwMode="auto">
          <a:xfrm>
            <a:off x="1388673" y="3325127"/>
            <a:ext cx="9442435" cy="19438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1954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6877" t="55451" r="63511" b="7921"/>
          <a:stretch/>
        </p:blipFill>
        <p:spPr>
          <a:xfrm>
            <a:off x="1420837" y="2782782"/>
            <a:ext cx="2551815" cy="2679406"/>
          </a:xfrm>
          <a:prstGeom prst="rect">
            <a:avLst/>
          </a:prstGeom>
        </p:spPr>
      </p:pic>
      <p:pic>
        <p:nvPicPr>
          <p:cNvPr id="5" name="Picture 4"/>
          <p:cNvPicPr>
            <a:picLocks noChangeAspect="1"/>
          </p:cNvPicPr>
          <p:nvPr/>
        </p:nvPicPr>
        <p:blipFill rotWithShape="1">
          <a:blip r:embed="rId3"/>
          <a:srcRect l="16618" t="59095" r="63545" b="8442"/>
          <a:stretch/>
        </p:blipFill>
        <p:spPr>
          <a:xfrm>
            <a:off x="7588049" y="2782782"/>
            <a:ext cx="2912013" cy="2679406"/>
          </a:xfrm>
          <a:prstGeom prst="rect">
            <a:avLst/>
          </a:prstGeom>
        </p:spPr>
      </p:pic>
      <p:sp>
        <p:nvSpPr>
          <p:cNvPr id="6" name="TextBox 5"/>
          <p:cNvSpPr txBox="1"/>
          <p:nvPr/>
        </p:nvSpPr>
        <p:spPr>
          <a:xfrm>
            <a:off x="1280157" y="379826"/>
            <a:ext cx="5345723" cy="2000548"/>
          </a:xfrm>
          <a:prstGeom prst="rect">
            <a:avLst/>
          </a:prstGeom>
          <a:noFill/>
        </p:spPr>
        <p:txBody>
          <a:bodyPr wrap="square" rtlCol="0">
            <a:spAutoFit/>
          </a:bodyPr>
          <a:lstStyle/>
          <a:p>
            <a:pPr>
              <a:spcBef>
                <a:spcPts val="1200"/>
              </a:spcBef>
              <a:spcAft>
                <a:spcPts val="1200"/>
              </a:spcAft>
            </a:pPr>
            <a:r>
              <a:rPr lang="en-US" sz="2800">
                <a:latin typeface="Times New Roman" panose="02020603050405020304" pitchFamily="18" charset="0"/>
                <a:cs typeface="Times New Roman" panose="02020603050405020304" pitchFamily="18" charset="0"/>
              </a:rPr>
              <a:t>B1. Ấn tổ hợp phím Ctrl+Shift+N</a:t>
            </a:r>
          </a:p>
          <a:p>
            <a:pPr>
              <a:spcBef>
                <a:spcPts val="1200"/>
              </a:spcBef>
              <a:spcAft>
                <a:spcPts val="1200"/>
              </a:spcAft>
            </a:pPr>
            <a:r>
              <a:rPr lang="en-US" sz="2800">
                <a:latin typeface="Times New Roman" panose="02020603050405020304" pitchFamily="18" charset="0"/>
                <a:cs typeface="Times New Roman" panose="02020603050405020304" pitchFamily="18" charset="0"/>
              </a:rPr>
              <a:t>B2. Đổi tên thành ThuMucMoi</a:t>
            </a:r>
          </a:p>
          <a:p>
            <a:pPr>
              <a:spcBef>
                <a:spcPts val="1200"/>
              </a:spcBef>
              <a:spcAft>
                <a:spcPts val="1200"/>
              </a:spcAft>
            </a:pPr>
            <a:r>
              <a:rPr lang="en-US" sz="2800">
                <a:latin typeface="Times New Roman" panose="02020603050405020304" pitchFamily="18" charset="0"/>
                <a:cs typeface="Times New Roman" panose="02020603050405020304" pitchFamily="18" charset="0"/>
              </a:rPr>
              <a:t>B3. Ấn Enter </a:t>
            </a:r>
          </a:p>
        </p:txBody>
      </p:sp>
      <p:sp>
        <p:nvSpPr>
          <p:cNvPr id="8" name="Right Arrow 7"/>
          <p:cNvSpPr/>
          <p:nvPr/>
        </p:nvSpPr>
        <p:spPr>
          <a:xfrm>
            <a:off x="5252812" y="3742657"/>
            <a:ext cx="1055077" cy="7596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56852" y="5864595"/>
            <a:ext cx="10102074" cy="523220"/>
          </a:xfrm>
          <a:prstGeom prst="rect">
            <a:avLst/>
          </a:prstGeom>
          <a:noFill/>
        </p:spPr>
        <p:txBody>
          <a:bodyPr wrap="square" rtlCol="0">
            <a:spAutoFit/>
          </a:bodyPr>
          <a:lstStyle/>
          <a:p>
            <a:pPr algn="just">
              <a:spcBef>
                <a:spcPts val="1200"/>
              </a:spcBef>
              <a:spcAft>
                <a:spcPts val="1200"/>
              </a:spcAft>
            </a:pPr>
            <a:r>
              <a:rPr lang="en-US" sz="2800">
                <a:latin typeface="Times New Roman" panose="02020603050405020304" pitchFamily="18" charset="0"/>
                <a:cs typeface="Times New Roman" panose="02020603050405020304" pitchFamily="18" charset="0"/>
              </a:rPr>
              <a:t>Làm tương tự ta tạo được ThuMucTam trong thư mục Document</a:t>
            </a:r>
          </a:p>
        </p:txBody>
      </p:sp>
    </p:spTree>
    <p:extLst>
      <p:ext uri="{BB962C8B-B14F-4D97-AF65-F5344CB8AC3E}">
        <p14:creationId xmlns:p14="http://schemas.microsoft.com/office/powerpoint/2010/main" val="150645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440742" y="1186551"/>
            <a:ext cx="11309979" cy="5337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sp>
        <p:nvSpPr>
          <p:cNvPr id="3" name="Rectangle 2"/>
          <p:cNvSpPr/>
          <p:nvPr/>
        </p:nvSpPr>
        <p:spPr>
          <a:xfrm>
            <a:off x="1084521" y="2432574"/>
            <a:ext cx="9781953" cy="2877711"/>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Sao chép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Sao chép vài tệp (một tệp văn bản bất kì, một tệp ảnh bất kì, …) vào thư mục ThuMucTam</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rPr>
              <a:t> Sao chép thư mục ThuMucTam vào trong thư mục ThuMucMoi trên màn hình nền.</a:t>
            </a:r>
          </a:p>
        </p:txBody>
      </p:sp>
    </p:spTree>
    <p:extLst>
      <p:ext uri="{BB962C8B-B14F-4D97-AF65-F5344CB8AC3E}">
        <p14:creationId xmlns:p14="http://schemas.microsoft.com/office/powerpoint/2010/main" val="642174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a:latin typeface="Times New Roman" panose="02020603050405020304" pitchFamily="18" charset="0"/>
                <a:cs typeface="Times New Roman" panose="02020603050405020304" pitchFamily="18" charset="0"/>
              </a:rPr>
              <a:t>B1. Chọn tệp cần sao chép</a:t>
            </a:r>
          </a:p>
          <a:p>
            <a:pPr>
              <a:spcBef>
                <a:spcPts val="1200"/>
              </a:spcBef>
              <a:spcAft>
                <a:spcPts val="1200"/>
              </a:spcAft>
            </a:pPr>
            <a:r>
              <a:rPr lang="en-US" sz="2800">
                <a:latin typeface="Times New Roman" panose="02020603050405020304" pitchFamily="18" charset="0"/>
                <a:cs typeface="Times New Roman" panose="02020603050405020304" pitchFamily="18" charset="0"/>
              </a:rPr>
              <a:t>B2. Nhấn Ctrl+C</a:t>
            </a:r>
          </a:p>
          <a:p>
            <a:pPr>
              <a:spcBef>
                <a:spcPts val="1200"/>
              </a:spcBef>
              <a:spcAft>
                <a:spcPts val="1200"/>
              </a:spcAft>
            </a:pPr>
            <a:r>
              <a:rPr lang="en-US" sz="2800">
                <a:latin typeface="Times New Roman" panose="02020603050405020304" pitchFamily="18" charset="0"/>
                <a:cs typeface="Times New Roman" panose="02020603050405020304" pitchFamily="18" charset="0"/>
              </a:rPr>
              <a:t>B3. Di chuyển đến thư mục ThuMucTam</a:t>
            </a:r>
          </a:p>
          <a:p>
            <a:pPr>
              <a:spcBef>
                <a:spcPts val="1200"/>
              </a:spcBef>
              <a:spcAft>
                <a:spcPts val="1200"/>
              </a:spcAft>
            </a:pPr>
            <a:r>
              <a:rPr lang="en-US" sz="2800">
                <a:latin typeface="Times New Roman" panose="02020603050405020304" pitchFamily="18" charset="0"/>
                <a:cs typeface="Times New Roman" panose="02020603050405020304" pitchFamily="18" charset="0"/>
              </a:rPr>
              <a:t>B4. Nhấn Ctrl+V</a:t>
            </a:r>
          </a:p>
        </p:txBody>
      </p:sp>
      <p:sp>
        <p:nvSpPr>
          <p:cNvPr id="2" name="Rectangle 1"/>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1: </a:t>
            </a:r>
            <a:endParaRPr lang="en-US" sz="2800">
              <a:solidFill>
                <a:srgbClr val="0070C0"/>
              </a:solidFill>
            </a:endParaRPr>
          </a:p>
        </p:txBody>
      </p:sp>
    </p:spTree>
    <p:extLst>
      <p:ext uri="{BB962C8B-B14F-4D97-AF65-F5344CB8AC3E}">
        <p14:creationId xmlns:p14="http://schemas.microsoft.com/office/powerpoint/2010/main" val="4204750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a:latin typeface="Times New Roman" panose="02020603050405020304" pitchFamily="18" charset="0"/>
                <a:cs typeface="Times New Roman" panose="02020603050405020304" pitchFamily="18" charset="0"/>
              </a:rPr>
              <a:t>B1. Chọn thư mục ThuMucTam </a:t>
            </a:r>
          </a:p>
          <a:p>
            <a:pPr>
              <a:spcBef>
                <a:spcPts val="1200"/>
              </a:spcBef>
              <a:spcAft>
                <a:spcPts val="1200"/>
              </a:spcAft>
            </a:pPr>
            <a:r>
              <a:rPr lang="en-US" sz="2800">
                <a:latin typeface="Times New Roman" panose="02020603050405020304" pitchFamily="18" charset="0"/>
                <a:cs typeface="Times New Roman" panose="02020603050405020304" pitchFamily="18" charset="0"/>
              </a:rPr>
              <a:t>B2. Nhấn Ctrl+C</a:t>
            </a:r>
          </a:p>
          <a:p>
            <a:pPr>
              <a:spcBef>
                <a:spcPts val="1200"/>
              </a:spcBef>
              <a:spcAft>
                <a:spcPts val="1200"/>
              </a:spcAft>
            </a:pPr>
            <a:r>
              <a:rPr lang="en-US" sz="2800">
                <a:latin typeface="Times New Roman" panose="02020603050405020304" pitchFamily="18" charset="0"/>
                <a:cs typeface="Times New Roman" panose="02020603050405020304" pitchFamily="18" charset="0"/>
              </a:rPr>
              <a:t>B3. Di chuyển đến thư mục ThuMucMoi</a:t>
            </a:r>
          </a:p>
          <a:p>
            <a:pPr>
              <a:spcBef>
                <a:spcPts val="1200"/>
              </a:spcBef>
              <a:spcAft>
                <a:spcPts val="1200"/>
              </a:spcAft>
            </a:pPr>
            <a:r>
              <a:rPr lang="en-US" sz="2800">
                <a:latin typeface="Times New Roman" panose="02020603050405020304" pitchFamily="18" charset="0"/>
                <a:cs typeface="Times New Roman" panose="02020603050405020304" pitchFamily="18" charset="0"/>
              </a:rPr>
              <a:t>B4. Nhấn Ctrl+V</a:t>
            </a:r>
          </a:p>
        </p:txBody>
      </p:sp>
      <p:sp>
        <p:nvSpPr>
          <p:cNvPr id="3" name="Rectangle 2"/>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2: </a:t>
            </a:r>
            <a:endParaRPr lang="en-US" sz="2800">
              <a:solidFill>
                <a:srgbClr val="0070C0"/>
              </a:solidFill>
            </a:endParaRPr>
          </a:p>
        </p:txBody>
      </p:sp>
    </p:spTree>
    <p:extLst>
      <p:ext uri="{BB962C8B-B14F-4D97-AF65-F5344CB8AC3E}">
        <p14:creationId xmlns:p14="http://schemas.microsoft.com/office/powerpoint/2010/main" val="1833024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16056" y="1354814"/>
            <a:ext cx="11255188" cy="50596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sp>
        <p:nvSpPr>
          <p:cNvPr id="5" name="Rectangle 4"/>
          <p:cNvSpPr/>
          <p:nvPr/>
        </p:nvSpPr>
        <p:spPr>
          <a:xfrm>
            <a:off x="1212112" y="2432574"/>
            <a:ext cx="9675628" cy="2877711"/>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Di chuyển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Di chuyển các tệp đang có trong thư mục Documents\ThuMucTam sang ThuMucMoi trên màn hình nền</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rPr>
              <a:t> Di chuyển ThuMucMoi thành thư mục con của Documents</a:t>
            </a:r>
          </a:p>
        </p:txBody>
      </p:sp>
    </p:spTree>
    <p:extLst>
      <p:ext uri="{BB962C8B-B14F-4D97-AF65-F5344CB8AC3E}">
        <p14:creationId xmlns:p14="http://schemas.microsoft.com/office/powerpoint/2010/main" val="261975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a:latin typeface="Times New Roman" panose="02020603050405020304" pitchFamily="18" charset="0"/>
                <a:cs typeface="Times New Roman" panose="02020603050405020304" pitchFamily="18" charset="0"/>
              </a:rPr>
              <a:t>B1. Chọn ThuMucTam</a:t>
            </a:r>
          </a:p>
          <a:p>
            <a:pPr>
              <a:spcBef>
                <a:spcPts val="1200"/>
              </a:spcBef>
              <a:spcAft>
                <a:spcPts val="1200"/>
              </a:spcAft>
            </a:pPr>
            <a:r>
              <a:rPr lang="en-US" sz="2800">
                <a:latin typeface="Times New Roman" panose="02020603050405020304" pitchFamily="18" charset="0"/>
                <a:cs typeface="Times New Roman" panose="02020603050405020304" pitchFamily="18" charset="0"/>
              </a:rPr>
              <a:t>B2. Nhấn Ctrl+X</a:t>
            </a:r>
          </a:p>
          <a:p>
            <a:pPr>
              <a:spcBef>
                <a:spcPts val="1200"/>
              </a:spcBef>
              <a:spcAft>
                <a:spcPts val="1200"/>
              </a:spcAft>
            </a:pPr>
            <a:r>
              <a:rPr lang="en-US" sz="2800">
                <a:latin typeface="Times New Roman" panose="02020603050405020304" pitchFamily="18" charset="0"/>
                <a:cs typeface="Times New Roman" panose="02020603050405020304" pitchFamily="18" charset="0"/>
              </a:rPr>
              <a:t>B3. Di chuyển đến thư mục ThuMucMoi</a:t>
            </a:r>
          </a:p>
          <a:p>
            <a:pPr>
              <a:spcBef>
                <a:spcPts val="1200"/>
              </a:spcBef>
              <a:spcAft>
                <a:spcPts val="1200"/>
              </a:spcAft>
            </a:pPr>
            <a:r>
              <a:rPr lang="en-US" sz="2800">
                <a:latin typeface="Times New Roman" panose="02020603050405020304" pitchFamily="18" charset="0"/>
                <a:cs typeface="Times New Roman" panose="02020603050405020304" pitchFamily="18" charset="0"/>
              </a:rPr>
              <a:t>B4. Nhấn Ctrl+V</a:t>
            </a:r>
          </a:p>
        </p:txBody>
      </p:sp>
      <p:sp>
        <p:nvSpPr>
          <p:cNvPr id="3" name="Rectangle 2"/>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1: </a:t>
            </a:r>
            <a:endParaRPr lang="en-US" sz="2800">
              <a:solidFill>
                <a:srgbClr val="0070C0"/>
              </a:solidFill>
            </a:endParaRPr>
          </a:p>
        </p:txBody>
      </p:sp>
    </p:spTree>
    <p:extLst>
      <p:ext uri="{BB962C8B-B14F-4D97-AF65-F5344CB8AC3E}">
        <p14:creationId xmlns:p14="http://schemas.microsoft.com/office/powerpoint/2010/main" val="366286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1319</TotalTime>
  <Words>571</Words>
  <Application>Microsoft Office PowerPoint</Application>
  <PresentationFormat>Widescreen</PresentationFormat>
  <Paragraphs>61</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 Chien</cp:lastModifiedBy>
  <cp:revision>172</cp:revision>
  <dcterms:created xsi:type="dcterms:W3CDTF">2022-01-16T07:26:14Z</dcterms:created>
  <dcterms:modified xsi:type="dcterms:W3CDTF">2022-10-06T03:28:19Z</dcterms:modified>
</cp:coreProperties>
</file>