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2" r:id="rId1"/>
  </p:sldMasterIdLst>
  <p:notesMasterIdLst>
    <p:notesMasterId r:id="rId38"/>
  </p:notesMasterIdLst>
  <p:sldIdLst>
    <p:sldId id="321" r:id="rId2"/>
    <p:sldId id="256" r:id="rId3"/>
    <p:sldId id="332" r:id="rId4"/>
    <p:sldId id="347" r:id="rId5"/>
    <p:sldId id="260" r:id="rId6"/>
    <p:sldId id="259" r:id="rId7"/>
    <p:sldId id="348" r:id="rId8"/>
    <p:sldId id="324" r:id="rId9"/>
    <p:sldId id="333" r:id="rId10"/>
    <p:sldId id="316" r:id="rId11"/>
    <p:sldId id="480" r:id="rId12"/>
    <p:sldId id="481" r:id="rId13"/>
    <p:sldId id="482" r:id="rId14"/>
    <p:sldId id="479" r:id="rId15"/>
    <p:sldId id="477" r:id="rId16"/>
    <p:sldId id="335" r:id="rId17"/>
    <p:sldId id="336" r:id="rId18"/>
    <p:sldId id="337" r:id="rId19"/>
    <p:sldId id="338" r:id="rId20"/>
    <p:sldId id="483" r:id="rId21"/>
    <p:sldId id="484" r:id="rId22"/>
    <p:sldId id="485" r:id="rId23"/>
    <p:sldId id="339" r:id="rId24"/>
    <p:sldId id="487" r:id="rId25"/>
    <p:sldId id="486" r:id="rId26"/>
    <p:sldId id="340" r:id="rId27"/>
    <p:sldId id="341" r:id="rId28"/>
    <p:sldId id="342" r:id="rId29"/>
    <p:sldId id="491" r:id="rId30"/>
    <p:sldId id="488" r:id="rId31"/>
    <p:sldId id="343" r:id="rId32"/>
    <p:sldId id="344" r:id="rId33"/>
    <p:sldId id="489" r:id="rId34"/>
    <p:sldId id="345" r:id="rId35"/>
    <p:sldId id="490" r:id="rId36"/>
    <p:sldId id="346" r:id="rId37"/>
  </p:sldIdLst>
  <p:sldSz cx="9144000" cy="5143500" type="screen16x9"/>
  <p:notesSz cx="6858000" cy="9144000"/>
  <p:embeddedFontLst>
    <p:embeddedFont>
      <p:font typeface="Barlow SemiBold" panose="00000700000000000000" pitchFamily="2" charset="0"/>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Lucida Sans Unicode" panose="020B0602030504020204" pitchFamily="34" charset="0"/>
      <p:regular r:id="rId47"/>
    </p:embeddedFont>
    <p:embeddedFont>
      <p:font typeface="Roboto" panose="02000000000000000000" pitchFamily="2" charset="0"/>
      <p:regular r:id="rId48"/>
      <p:bold r:id="rId49"/>
      <p:italic r:id="rId50"/>
      <p:boldItalic r:id="rId51"/>
    </p:embeddedFont>
    <p:embeddedFont>
      <p:font typeface="Verdana" panose="020B0604030504040204" pitchFamily="34" charset="0"/>
      <p:regular r:id="rId52"/>
      <p:bold r:id="rId53"/>
      <p:italic r:id="rId54"/>
      <p:boldItalic r:id="rId55"/>
    </p:embeddedFont>
    <p:embeddedFont>
      <p:font typeface="Wingdings 2" panose="05020102010507070707" pitchFamily="18" charset="2"/>
      <p:regular r:id="rId56"/>
    </p:embeddedFont>
    <p:embeddedFont>
      <p:font typeface="Wingdings 3" panose="05040102010807070707" pitchFamily="18" charset="2"/>
      <p:regular r:id="rId57"/>
    </p:embeddedFont>
  </p:embeddedFontLst>
  <p:custDataLst>
    <p:tags r:id="rId5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1105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60CA2F-AD4F-43A7-B7A6-27E5CA5AA7E8}">
  <a:tblStyle styleId="{E960CA2F-AD4F-43A7-B7A6-27E5CA5AA7E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31679FC-7606-471D-BB11-6C18445E7FC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844" y="52"/>
      </p:cViewPr>
      <p:guideLst>
        <p:guide orient="horz" pos="162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677773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35810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96659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75815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7543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07342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161870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A6EB90-BBAF-4B34-AFA6-0FD21D72C62D}" type="slidenum">
              <a:rPr lang="en-US"/>
              <a:pPr/>
              <a:t>15</a:t>
            </a:fld>
            <a:endParaRPr lang="en-US"/>
          </a:p>
        </p:txBody>
      </p:sp>
      <p:sp>
        <p:nvSpPr>
          <p:cNvPr id="893954" name="Rectangle 2"/>
          <p:cNvSpPr>
            <a:spLocks noGrp="1" noRot="1" noChangeAspect="1" noChangeArrowheads="1" noTextEdit="1"/>
          </p:cNvSpPr>
          <p:nvPr>
            <p:ph type="sldImg"/>
          </p:nvPr>
        </p:nvSpPr>
        <p:spPr>
          <a:ln/>
        </p:spPr>
      </p:sp>
      <p:sp>
        <p:nvSpPr>
          <p:cNvPr id="893955" name="Rectangle 3"/>
          <p:cNvSpPr>
            <a:spLocks noGrp="1" noChangeArrowheads="1"/>
          </p:cNvSpPr>
          <p:nvPr>
            <p:ph type="body" idx="1"/>
          </p:nvPr>
        </p:nvSpPr>
        <p:spPr/>
        <p:txBody>
          <a:bodyPr/>
          <a:lstStyle/>
          <a:p>
            <a:r>
              <a:rPr lang="en-US"/>
              <a:t>Figure 36.2 An overview of resource acquisition and transport in a vascular plant</a:t>
            </a:r>
          </a:p>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8464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57783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660881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79024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51649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50717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4439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1751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260294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96135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217177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21042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20534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162759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01660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0455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232980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1596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37859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11912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019235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29769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4156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42282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4543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1284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92009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15552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65247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314451"/>
            <a:ext cx="7772400" cy="1372321"/>
          </a:xfrm>
          <a:prstGeom prst="rect">
            <a:avLst/>
          </a:prstGeo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2708705"/>
            <a:ext cx="7772400" cy="899778"/>
          </a:xfrm>
          <a:prstGeom prst="rect">
            <a:avLst/>
          </a:prstGeo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3714750"/>
            <a:ext cx="9147765" cy="1434066"/>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a:xfrm>
            <a:off x="6727032" y="4805958"/>
            <a:ext cx="1920240" cy="274320"/>
          </a:xfrm>
          <a:prstGeom prst="rect">
            <a:avLst/>
          </a:prstGeom>
        </p:spPr>
        <p:txBody>
          <a:bodyPr/>
          <a:lstStyle>
            <a:lvl1pPr>
              <a:defRPr>
                <a:solidFill>
                  <a:srgbClr val="FFFFFF"/>
                </a:solidFill>
              </a:defRPr>
            </a:lvl1pPr>
            <a:extLst/>
          </a:lstStyle>
          <a:p>
            <a:pPr>
              <a:defRPr/>
            </a:pPr>
            <a:endParaRPr lang="en-US"/>
          </a:p>
        </p:txBody>
      </p:sp>
      <p:sp>
        <p:nvSpPr>
          <p:cNvPr id="19" name="Footer Placeholder 18"/>
          <p:cNvSpPr>
            <a:spLocks noGrp="1"/>
          </p:cNvSpPr>
          <p:nvPr>
            <p:ph type="ftr" sz="quarter" idx="11"/>
          </p:nvPr>
        </p:nvSpPr>
        <p:spPr>
          <a:xfrm>
            <a:off x="4380073" y="4805958"/>
            <a:ext cx="2350681" cy="273844"/>
          </a:xfrm>
          <a:prstGeom prst="rect">
            <a:avLst/>
          </a:prstGeom>
        </p:spPr>
        <p:txBody>
          <a:bodyPr/>
          <a:lstStyle>
            <a:lvl1pPr>
              <a:defRPr>
                <a:solidFill>
                  <a:schemeClr val="accent1">
                    <a:tint val="20000"/>
                  </a:schemeClr>
                </a:solidFill>
              </a:defRPr>
            </a:lvl1pPr>
            <a:extLst/>
          </a:lstStyle>
          <a:p>
            <a:pPr>
              <a:defRPr/>
            </a:pPr>
            <a:endParaRPr lang="en-US"/>
          </a:p>
        </p:txBody>
      </p:sp>
      <p:sp>
        <p:nvSpPr>
          <p:cNvPr id="27" name="Slide Number Placeholder 26"/>
          <p:cNvSpPr>
            <a:spLocks noGrp="1"/>
          </p:cNvSpPr>
          <p:nvPr>
            <p:ph type="sldNum" sz="quarter" idx="12"/>
          </p:nvPr>
        </p:nvSpPr>
        <p:spPr>
          <a:xfrm>
            <a:off x="8647272" y="4805958"/>
            <a:ext cx="365760" cy="273844"/>
          </a:xfrm>
          <a:prstGeom prst="rect">
            <a:avLst/>
          </a:prstGeom>
        </p:spPr>
        <p:txBody>
          <a:bodyPr/>
          <a:lstStyle>
            <a:lvl1pPr>
              <a:defRPr>
                <a:solidFill>
                  <a:srgbClr val="FFFFFF"/>
                </a:solidFill>
              </a:defRPr>
            </a:lvl1pPr>
            <a:extLst/>
          </a:lstStyle>
          <a:p>
            <a:pPr>
              <a:defRPr/>
            </a:pPr>
            <a:fld id="{D9BEB3CC-76AF-49FF-94C4-3A594C49201F}"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a:prstGeom prst="rect">
            <a:avLst/>
          </a:prstGeom>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110997"/>
            <a:ext cx="8229600" cy="3289553"/>
          </a:xfrm>
          <a:prstGeom prst="rect">
            <a:avLst/>
          </a:prstGeo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5" name="Footer Placeholder 4"/>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6" name="Slide Number Placeholder 5"/>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0"/>
            <a:ext cx="1777470" cy="4194571"/>
          </a:xfrm>
          <a:prstGeom prst="rect">
            <a:avLst/>
          </a:prstGeo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05981"/>
            <a:ext cx="6324600" cy="4194570"/>
          </a:xfrm>
          <a:prstGeom prst="rect">
            <a:avLst/>
          </a:prstGeo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5" name="Footer Placeholder 4"/>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6" name="Slide Number Placeholder 5"/>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4" name="Google Shape;104;p2"/>
          <p:cNvSpPr txBox="1">
            <a:spLocks noGrp="1"/>
          </p:cNvSpPr>
          <p:nvPr>
            <p:ph type="ctrTitle"/>
          </p:nvPr>
        </p:nvSpPr>
        <p:spPr>
          <a:xfrm>
            <a:off x="685800" y="1541675"/>
            <a:ext cx="5740200" cy="2060100"/>
          </a:xfrm>
          <a:prstGeom prst="rect">
            <a:avLst/>
          </a:prstGeom>
        </p:spPr>
        <p:txBody>
          <a:bodyPr spcFirstLastPara="1" wrap="square" lIns="0" tIns="0" rIns="0" bIns="0"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21"/>
        <p:cNvGrpSpPr/>
        <p:nvPr/>
      </p:nvGrpSpPr>
      <p:grpSpPr>
        <a:xfrm>
          <a:off x="0" y="0"/>
          <a:ext cx="0" cy="0"/>
          <a:chOff x="0" y="0"/>
          <a:chExt cx="0" cy="0"/>
        </a:xfrm>
      </p:grpSpPr>
      <p:sp>
        <p:nvSpPr>
          <p:cNvPr id="351" name="Google Shape;351;p7"/>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52" name="Google Shape;352;p7"/>
          <p:cNvSpPr txBox="1">
            <a:spLocks noGrp="1"/>
          </p:cNvSpPr>
          <p:nvPr>
            <p:ph type="body" idx="1"/>
          </p:nvPr>
        </p:nvSpPr>
        <p:spPr>
          <a:xfrm>
            <a:off x="1172650" y="1599700"/>
            <a:ext cx="3447300" cy="28902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353" name="Google Shape;353;p7"/>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354" name="Google Shape;354;p7"/>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variant 2">
  <p:cSld name="Blank variant 2">
    <p:spTree>
      <p:nvGrpSpPr>
        <p:cNvPr id="1" name="Shape 483"/>
        <p:cNvGrpSpPr/>
        <p:nvPr/>
      </p:nvGrpSpPr>
      <p:grpSpPr>
        <a:xfrm>
          <a:off x="0" y="0"/>
          <a:ext cx="0" cy="0"/>
          <a:chOff x="0" y="0"/>
          <a:chExt cx="0" cy="0"/>
        </a:xfrm>
      </p:grpSpPr>
      <p:sp>
        <p:nvSpPr>
          <p:cNvPr id="511" name="Google Shape;511;p12"/>
          <p:cNvSpPr txBox="1">
            <a:spLocks noGrp="1"/>
          </p:cNvSpPr>
          <p:nvPr>
            <p:ph type="sldNum" idx="12"/>
          </p:nvPr>
        </p:nvSpPr>
        <p:spPr>
          <a:xfrm>
            <a:off x="8490504" y="4489800"/>
            <a:ext cx="653700" cy="653700"/>
          </a:xfrm>
          <a:prstGeom prst="rect">
            <a:avLst/>
          </a:prstGeom>
        </p:spPr>
        <p:txBody>
          <a:bodyPr spcFirstLastPara="1" wrap="square" lIns="0" tIns="0" rIns="0" bIns="0" anchor="ctr" anchorCtr="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90"/>
        <p:cNvGrpSpPr/>
        <p:nvPr/>
      </p:nvGrpSpPr>
      <p:grpSpPr>
        <a:xfrm>
          <a:off x="0" y="0"/>
          <a:ext cx="0" cy="0"/>
          <a:chOff x="0" y="0"/>
          <a:chExt cx="0" cy="0"/>
        </a:xfrm>
      </p:grpSpPr>
      <p:sp>
        <p:nvSpPr>
          <p:cNvPr id="253" name="Google Shape;253;p4"/>
          <p:cNvSpPr txBox="1">
            <a:spLocks noGrp="1"/>
          </p:cNvSpPr>
          <p:nvPr>
            <p:ph type="body" idx="1"/>
          </p:nvPr>
        </p:nvSpPr>
        <p:spPr>
          <a:xfrm>
            <a:off x="1699000" y="660475"/>
            <a:ext cx="5045400" cy="3829200"/>
          </a:xfrm>
          <a:prstGeom prst="rect">
            <a:avLst/>
          </a:prstGeom>
        </p:spPr>
        <p:txBody>
          <a:bodyPr spcFirstLastPara="1" wrap="square" lIns="0" tIns="0" rIns="0" bIns="0" anchor="t" anchorCtr="0">
            <a:noAutofit/>
          </a:bodyPr>
          <a:lstStyle>
            <a:lvl1pPr marL="457200" lvl="0" indent="-457200" rtl="0">
              <a:lnSpc>
                <a:spcPct val="100000"/>
              </a:lnSpc>
              <a:spcBef>
                <a:spcPts val="600"/>
              </a:spcBef>
              <a:spcAft>
                <a:spcPts val="0"/>
              </a:spcAft>
              <a:buClr>
                <a:schemeClr val="lt1"/>
              </a:buClr>
              <a:buSzPts val="3600"/>
              <a:buFont typeface="Barlow SemiBold"/>
              <a:buChar char="▪"/>
              <a:defRPr sz="3600">
                <a:latin typeface="Barlow SemiBold"/>
                <a:ea typeface="Barlow SemiBold"/>
                <a:cs typeface="Barlow SemiBold"/>
                <a:sym typeface="Barlow SemiBold"/>
              </a:defRPr>
            </a:lvl1pPr>
            <a:lvl2pPr marL="914400" lvl="1" indent="-457200" rtl="0">
              <a:lnSpc>
                <a:spcPct val="100000"/>
              </a:lnSpc>
              <a:spcBef>
                <a:spcPts val="0"/>
              </a:spcBef>
              <a:spcAft>
                <a:spcPts val="0"/>
              </a:spcAft>
              <a:buClr>
                <a:schemeClr val="lt1"/>
              </a:buClr>
              <a:buSzPts val="3600"/>
              <a:buFont typeface="Barlow SemiBold"/>
              <a:buChar char="▫"/>
              <a:defRPr sz="3600">
                <a:latin typeface="Barlow SemiBold"/>
                <a:ea typeface="Barlow SemiBold"/>
                <a:cs typeface="Barlow SemiBold"/>
                <a:sym typeface="Barlow SemiBold"/>
              </a:defRPr>
            </a:lvl2pPr>
            <a:lvl3pPr marL="1371600" lvl="2"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3pPr>
            <a:lvl4pPr marL="1828800" lvl="3"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4pPr>
            <a:lvl5pPr marL="2286000" lvl="4"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5pPr>
            <a:lvl6pPr marL="2743200" lvl="5"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6pPr>
            <a:lvl7pPr marL="3200400" lvl="6"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7pPr>
            <a:lvl8pPr marL="3657600" lvl="7"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8pPr>
            <a:lvl9pPr marL="4114800" lvl="8"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9pPr>
          </a:lstStyle>
          <a:p>
            <a:endParaRPr/>
          </a:p>
        </p:txBody>
      </p:sp>
      <p:sp>
        <p:nvSpPr>
          <p:cNvPr id="255" name="Google Shape;255;p4"/>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10997"/>
            <a:ext cx="8229600" cy="3394472"/>
          </a:xfrm>
          <a:prstGeom prst="rect">
            <a:avLst/>
          </a:prstGeo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4805958"/>
            <a:ext cx="1920240" cy="274320"/>
          </a:xfrm>
          <a:prstGeom prst="rect">
            <a:avLst/>
          </a:prstGeom>
        </p:spPr>
        <p:txBody>
          <a:bodyPr/>
          <a:lstStyle/>
          <a:p>
            <a:pPr>
              <a:defRPr/>
            </a:pPr>
            <a:endParaRPr lang="en-US"/>
          </a:p>
        </p:txBody>
      </p:sp>
      <p:sp>
        <p:nvSpPr>
          <p:cNvPr id="5" name="Footer Placeholder 4"/>
          <p:cNvSpPr>
            <a:spLocks noGrp="1"/>
          </p:cNvSpPr>
          <p:nvPr>
            <p:ph type="ftr" sz="quarter" idx="11"/>
          </p:nvPr>
        </p:nvSpPr>
        <p:spPr>
          <a:xfrm>
            <a:off x="4380073" y="4805958"/>
            <a:ext cx="2350681" cy="273844"/>
          </a:xfrm>
          <a:prstGeom prst="rect">
            <a:avLst/>
          </a:prstGeom>
        </p:spPr>
        <p:txBody>
          <a:bodyPr/>
          <a:lstStyle/>
          <a:p>
            <a:pPr>
              <a:defRPr/>
            </a:pPr>
            <a:endParaRPr lang="en-US"/>
          </a:p>
        </p:txBody>
      </p:sp>
      <p:sp>
        <p:nvSpPr>
          <p:cNvPr id="6" name="Slide Number Placeholder 5"/>
          <p:cNvSpPr>
            <a:spLocks noGrp="1"/>
          </p:cNvSpPr>
          <p:nvPr>
            <p:ph type="sldNum" sz="quarter" idx="12"/>
          </p:nvPr>
        </p:nvSpPr>
        <p:spPr>
          <a:xfrm>
            <a:off x="8647272" y="4805958"/>
            <a:ext cx="365760" cy="273844"/>
          </a:xfrm>
          <a:prstGeom prst="rect">
            <a:avLst/>
          </a:prstGeom>
        </p:spPr>
        <p:txBody>
          <a:bodyPr/>
          <a:lstStyle/>
          <a:p>
            <a:pPr>
              <a:defRPr/>
            </a:pPr>
            <a:fld id="{1C64ECF5-20D0-41D5-AD49-0BB54D680DD8}" type="slidenum">
              <a:rPr lang="en-US" smtClean="0"/>
              <a:pPr>
                <a:defRPr/>
              </a:pPr>
              <a:t>‹#›</a:t>
            </a:fld>
            <a:endParaRPr lang="en-US"/>
          </a:p>
        </p:txBody>
      </p:sp>
      <p:sp>
        <p:nvSpPr>
          <p:cNvPr id="7" name="Title 6"/>
          <p:cNvSpPr>
            <a:spLocks noGrp="1"/>
          </p:cNvSpPr>
          <p:nvPr>
            <p:ph type="title"/>
          </p:nvPr>
        </p:nvSpPr>
        <p:spPr>
          <a:xfrm>
            <a:off x="457200" y="205979"/>
            <a:ext cx="8229600" cy="857250"/>
          </a:xfrm>
          <a:prstGeom prst="rect">
            <a:avLst/>
          </a:prstGeom>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a:prstGeom prst="rect">
            <a:avLst/>
          </a:prstGeo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198784"/>
            <a:ext cx="4572000" cy="1091166"/>
          </a:xfrm>
          <a:prstGeom prst="rect">
            <a:avLst/>
          </a:prstGeo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5" name="Footer Placeholder 4"/>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6" name="Slide Number Placeholder 5"/>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a:prstGeom prst="rect">
            <a:avLst/>
          </a:prstGeo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110997"/>
            <a:ext cx="4038600" cy="3394472"/>
          </a:xfrm>
          <a:prstGeom prst="rect">
            <a:avLst/>
          </a:prstGeo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6" name="Footer Placeholder 5"/>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7" name="Slide Number Placeholder 6"/>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
        <p:nvSpPr>
          <p:cNvPr id="8" name="Title 7"/>
          <p:cNvSpPr>
            <a:spLocks noGrp="1"/>
          </p:cNvSpPr>
          <p:nvPr>
            <p:ph type="title"/>
          </p:nvPr>
        </p:nvSpPr>
        <p:spPr>
          <a:xfrm>
            <a:off x="457200" y="205979"/>
            <a:ext cx="8229600" cy="857250"/>
          </a:xfrm>
          <a:prstGeom prst="rect">
            <a:avLst/>
          </a:prstGeom>
        </p:spPr>
        <p:txBody>
          <a:bodyPr rtlCol="0"/>
          <a:lstStyle/>
          <a:p>
            <a:r>
              <a:rPr kumimoji="0" lang="en-US"/>
              <a:t>Click to edit Master title style</a:t>
            </a:r>
          </a:p>
        </p:txBody>
      </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a:prstGeom prst="rect">
            <a:avLst/>
          </a:prstGeo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4057650"/>
            <a:ext cx="4040188" cy="571500"/>
          </a:xfrm>
          <a:prstGeom prst="rect">
            <a:avLst/>
          </a:prstGeo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7" y="4057650"/>
            <a:ext cx="4041775" cy="571500"/>
          </a:xfrm>
          <a:prstGeom prst="rect">
            <a:avLst/>
          </a:prstGeo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083221"/>
            <a:ext cx="4040188" cy="2956322"/>
          </a:xfrm>
          <a:prstGeom prst="rect">
            <a:avLst/>
          </a:prstGeo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6" y="1083221"/>
            <a:ext cx="4041775" cy="2956322"/>
          </a:xfrm>
          <a:prstGeom prst="rect">
            <a:avLst/>
          </a:prstGeo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8" name="Footer Placeholder 7"/>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9" name="Slide Number Placeholder 8"/>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4" name="Footer Placeholder 3"/>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5" name="Slide Number Placeholder 4"/>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
        <p:nvSpPr>
          <p:cNvPr id="6" name="Title 5"/>
          <p:cNvSpPr>
            <a:spLocks noGrp="1"/>
          </p:cNvSpPr>
          <p:nvPr>
            <p:ph type="title"/>
          </p:nvPr>
        </p:nvSpPr>
        <p:spPr>
          <a:xfrm>
            <a:off x="457200" y="205979"/>
            <a:ext cx="8229600" cy="857250"/>
          </a:xfrm>
          <a:prstGeom prst="rect">
            <a:avLst/>
          </a:prstGeom>
        </p:spPr>
        <p:txBody>
          <a:bodyPr rtlCol="0"/>
          <a:lstStyle/>
          <a:p>
            <a:r>
              <a:rPr kumimoji="0" lang="en-US"/>
              <a:t>Click to edit Master title style</a:t>
            </a:r>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3" name="Footer Placeholder 2"/>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4" name="Slide Number Placeholder 3"/>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a:prstGeom prst="rect">
            <a:avLst/>
          </a:prstGeo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4016327"/>
            <a:ext cx="3974592" cy="685800"/>
          </a:xfrm>
          <a:prstGeom prst="rect">
            <a:avLst/>
          </a:prstGeo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05740"/>
            <a:ext cx="7479792" cy="3429000"/>
          </a:xfrm>
          <a:prstGeom prst="rect">
            <a:avLst/>
          </a:prstGeo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4805958"/>
            <a:ext cx="1920240" cy="274320"/>
          </a:xfrm>
          <a:prstGeom prst="rect">
            <a:avLst/>
          </a:prstGeom>
        </p:spPr>
        <p:txBody>
          <a:bodyPr/>
          <a:lstStyle/>
          <a:p>
            <a:pPr eaLnBrk="1" latinLnBrk="0" hangingPunct="1"/>
            <a:fld id="{544213AF-26F6-41FA-8D85-E2C5388D6E58}" type="datetimeFigureOut">
              <a:rPr lang="en-US" smtClean="0"/>
              <a:pPr eaLnBrk="1" latinLnBrk="0" hangingPunct="1"/>
              <a:t>8/9/2023</a:t>
            </a:fld>
            <a:endParaRPr lang="en-US"/>
          </a:p>
        </p:txBody>
      </p:sp>
      <p:sp>
        <p:nvSpPr>
          <p:cNvPr id="6" name="Footer Placeholder 5"/>
          <p:cNvSpPr>
            <a:spLocks noGrp="1"/>
          </p:cNvSpPr>
          <p:nvPr>
            <p:ph type="ftr" sz="quarter" idx="11"/>
          </p:nvPr>
        </p:nvSpPr>
        <p:spPr>
          <a:xfrm>
            <a:off x="4380073" y="4805958"/>
            <a:ext cx="2350681" cy="273844"/>
          </a:xfrm>
          <a:prstGeom prst="rect">
            <a:avLst/>
          </a:prstGeom>
        </p:spPr>
        <p:txBody>
          <a:bodyPr/>
          <a:lstStyle/>
          <a:p>
            <a:endParaRPr kumimoji="0" lang="en-US"/>
          </a:p>
        </p:txBody>
      </p:sp>
      <p:sp>
        <p:nvSpPr>
          <p:cNvPr id="7" name="Slide Number Placeholder 6"/>
          <p:cNvSpPr>
            <a:spLocks noGrp="1"/>
          </p:cNvSpPr>
          <p:nvPr>
            <p:ph type="sldNum" sz="quarter" idx="12"/>
          </p:nvPr>
        </p:nvSpPr>
        <p:spPr>
          <a:xfrm>
            <a:off x="8647272" y="4805958"/>
            <a:ext cx="365760" cy="273844"/>
          </a:xfrm>
          <a:prstGeom prst="rect">
            <a:avLst/>
          </a:prstGeom>
        </p:spPr>
        <p:txBody>
          <a:bodyPr/>
          <a:lstStyle/>
          <a:p>
            <a:pPr marL="0" lvl="0" indent="0" algn="ctr" rtl="0">
              <a:spcBef>
                <a:spcPts val="0"/>
              </a:spcBef>
              <a:spcAft>
                <a:spcPts val="0"/>
              </a:spcAft>
              <a:buNone/>
            </a:pPr>
            <a:fld id="{00000000-1234-1234-1234-123412341234}" type="slidenum">
              <a:rPr lang="en" smtClean="0"/>
              <a:t>‹#›</a:t>
            </a:fld>
            <a:endParaRPr lang="en"/>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prstGeom prst="rect">
            <a:avLst/>
          </a:prstGeo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a:xfrm>
            <a:off x="6727032" y="4805958"/>
            <a:ext cx="1920240" cy="274320"/>
          </a:xfrm>
          <a:prstGeom prst="rect">
            <a:avLst/>
          </a:prstGeom>
        </p:spPr>
        <p:txBody>
          <a:bodyPr/>
          <a:lstStyle>
            <a:lvl1pPr>
              <a:defRPr>
                <a:solidFill>
                  <a:schemeClr val="tx1"/>
                </a:solidFill>
              </a:defRPr>
            </a:lvl1pPr>
            <a:extLst/>
          </a:lstStyle>
          <a:p>
            <a:pPr eaLnBrk="1" latinLnBrk="0" hangingPunct="1"/>
            <a:fld id="{544213AF-26F6-41FA-8D85-E2C5388D6E58}" type="datetimeFigureOut">
              <a:rPr lang="en-US" smtClean="0"/>
              <a:pPr eaLnBrk="1" latinLnBrk="0" hangingPunct="1"/>
              <a:t>8/9/2023</a:t>
            </a:fld>
            <a:endParaRPr lang="en-US">
              <a:solidFill>
                <a:schemeClr val="tx1"/>
              </a:solidFill>
            </a:endParaRPr>
          </a:p>
        </p:txBody>
      </p:sp>
      <p:sp>
        <p:nvSpPr>
          <p:cNvPr id="6" name="Footer Placeholder 5"/>
          <p:cNvSpPr>
            <a:spLocks noGrp="1"/>
          </p:cNvSpPr>
          <p:nvPr>
            <p:ph type="ftr" sz="quarter" idx="11"/>
          </p:nvPr>
        </p:nvSpPr>
        <p:spPr>
          <a:xfrm>
            <a:off x="4380073" y="4805958"/>
            <a:ext cx="2350681" cy="273844"/>
          </a:xfrm>
          <a:prstGeom prst="rect">
            <a:avLst/>
          </a:prstGeom>
        </p:spPr>
        <p:txBody>
          <a:bodyPr/>
          <a:lstStyle>
            <a:lvl1pPr>
              <a:defRPr>
                <a:solidFill>
                  <a:schemeClr val="tx1"/>
                </a:solidFill>
              </a:defRPr>
            </a:lvl1pPr>
            <a:extLst/>
          </a:lstStyle>
          <a:p>
            <a:endParaRPr kumimoji="0" lang="en-US">
              <a:solidFill>
                <a:schemeClr val="tx1"/>
              </a:solidFill>
            </a:endParaRPr>
          </a:p>
        </p:txBody>
      </p:sp>
      <p:sp>
        <p:nvSpPr>
          <p:cNvPr id="7" name="Slide Number Placeholder 6"/>
          <p:cNvSpPr>
            <a:spLocks noGrp="1"/>
          </p:cNvSpPr>
          <p:nvPr>
            <p:ph type="sldNum" sz="quarter" idx="12"/>
          </p:nvPr>
        </p:nvSpPr>
        <p:spPr>
          <a:xfrm>
            <a:off x="8647272" y="4805958"/>
            <a:ext cx="365760" cy="273844"/>
          </a:xfrm>
          <a:prstGeom prst="rect">
            <a:avLst/>
          </a:prstGeom>
        </p:spPr>
        <p:txBody>
          <a:bodyPr/>
          <a:lstStyle>
            <a:lvl1pPr>
              <a:defRPr>
                <a:solidFill>
                  <a:schemeClr val="tx1"/>
                </a:solidFill>
              </a:defRPr>
            </a:lvl1pPr>
            <a:extLst/>
          </a:lstStyle>
          <a:p>
            <a:pPr marL="0" lvl="0" indent="0" algn="ctr" rtl="0">
              <a:spcBef>
                <a:spcPts val="0"/>
              </a:spcBef>
              <a:spcAft>
                <a:spcPts val="0"/>
              </a:spcAft>
              <a:buNone/>
            </a:pPr>
            <a:fld id="{00000000-1234-1234-1234-123412341234}" type="slidenum">
              <a:rPr lang="en" smtClean="0"/>
              <a:t>‹#›</a:t>
            </a:fld>
            <a:endParaRPr lang="en"/>
          </a:p>
        </p:txBody>
      </p:sp>
      <p:sp>
        <p:nvSpPr>
          <p:cNvPr id="2" name="Title 1"/>
          <p:cNvSpPr>
            <a:spLocks noGrp="1"/>
          </p:cNvSpPr>
          <p:nvPr>
            <p:ph type="title"/>
          </p:nvPr>
        </p:nvSpPr>
        <p:spPr>
          <a:xfrm>
            <a:off x="228600" y="3648842"/>
            <a:ext cx="8075432" cy="422004"/>
          </a:xfrm>
          <a:prstGeom prst="rect">
            <a:avLst/>
          </a:prstGeo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4458702"/>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4454258"/>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4343440"/>
            <a:ext cx="3402314" cy="810651"/>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Lst>
  <p:transition>
    <p:fade thruBlk="1"/>
  </p:transition>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 Id="rId5" Type="http://schemas.openxmlformats.org/officeDocument/2006/relationships/image" Target="../media/image9.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5" Type="http://schemas.microsoft.com/office/2007/relationships/hdphoto" Target="../media/hdphoto1.wdp"/><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 Id="rId5" Type="http://schemas.microsoft.com/office/2007/relationships/hdphoto" Target="../media/hdphoto1.wdp"/><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2.xml"/><Relationship Id="rId5" Type="http://schemas.openxmlformats.org/officeDocument/2006/relationships/image" Target="../media/image18.jpg"/><Relationship Id="rId4" Type="http://schemas.openxmlformats.org/officeDocument/2006/relationships/image" Target="../media/image17.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3.xml"/><Relationship Id="rId4" Type="http://schemas.openxmlformats.org/officeDocument/2006/relationships/hyperlink" Target="https://www.youtube.com/watch?time_continue=87&amp;v=y9hprlmck44&amp;feature=emb_logo"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5" Type="http://schemas.openxmlformats.org/officeDocument/2006/relationships/image" Target="../media/image20.jpg"/><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5.xml"/><Relationship Id="rId5" Type="http://schemas.openxmlformats.org/officeDocument/2006/relationships/image" Target="../media/image20.jpg"/><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hyperlink" Target="https://www.youtube.com/watch?v=RS1nkPt7Jak"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image" Target="../media/image22.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9.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0.xml"/><Relationship Id="rId5" Type="http://schemas.openxmlformats.org/officeDocument/2006/relationships/hyperlink" Target="https://www.youtube.com/watch?v=Hloqv8mVJzY" TargetMode="Externa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261971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488" y="1020201"/>
            <a:ext cx="8901112" cy="399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WordArt 7"/>
          <p:cNvSpPr>
            <a:spLocks noChangeArrowheads="1" noChangeShapeType="1" noTextEdit="1"/>
          </p:cNvSpPr>
          <p:nvPr/>
        </p:nvSpPr>
        <p:spPr bwMode="auto">
          <a:xfrm>
            <a:off x="250399" y="203981"/>
            <a:ext cx="8581293" cy="816219"/>
          </a:xfrm>
          <a:prstGeom prst="rect">
            <a:avLst/>
          </a:prstGeom>
        </p:spPr>
        <p:txBody>
          <a:bodyPr wrap="none" fromWordArt="1">
            <a:prstTxWarp prst="textPlain">
              <a:avLst>
                <a:gd name="adj" fmla="val 50000"/>
              </a:avLst>
            </a:prstTxWarp>
          </a:bodyPr>
          <a:lstStyle/>
          <a:p>
            <a:endParaRPr lang="en-US" sz="3600" i="1" kern="10" dirty="0">
              <a:ln w="9525">
                <a:solidFill>
                  <a:srgbClr val="FF6600"/>
                </a:solidFill>
                <a:round/>
                <a:headEnd/>
                <a:tailEnd/>
              </a:ln>
              <a:solidFill>
                <a:schemeClr val="tx2"/>
              </a:solidFill>
              <a:effectLst>
                <a:outerShdw dist="35921" dir="2700000" algn="ctr" rotWithShape="0">
                  <a:srgbClr val="808080">
                    <a:alpha val="79999"/>
                  </a:srgbClr>
                </a:outerShdw>
              </a:effectLst>
              <a:latin typeface="Arial" panose="020B0604020202020204" pitchFamily="34" charset="0"/>
              <a:cs typeface="Arial" panose="020B0604020202020204" pitchFamily="34" charset="0"/>
            </a:endParaRPr>
          </a:p>
        </p:txBody>
      </p:sp>
      <p:sp>
        <p:nvSpPr>
          <p:cNvPr id="2052" name="Rectangle 20"/>
          <p:cNvSpPr txBox="1">
            <a:spLocks noChangeArrowheads="1"/>
          </p:cNvSpPr>
          <p:nvPr/>
        </p:nvSpPr>
        <p:spPr bwMode="auto">
          <a:xfrm>
            <a:off x="426244" y="1525843"/>
            <a:ext cx="82296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20000"/>
              </a:spcBef>
            </a:pPr>
            <a:r>
              <a:rPr lang="en-US" sz="4000" b="1" dirty="0">
                <a:solidFill>
                  <a:srgbClr val="FFFF00"/>
                </a:solidFill>
                <a:latin typeface="Arial" panose="020B0604020202020204" pitchFamily="34" charset="0"/>
                <a:cs typeface="Arial" panose="020B0604020202020204" pitchFamily="34" charset="0"/>
              </a:rPr>
              <a:t>MÔN KHOA HỌC TỰ NHIÊN 7</a:t>
            </a:r>
          </a:p>
          <a:p>
            <a:pPr algn="ctr" eaLnBrk="1" hangingPunct="1">
              <a:spcBef>
                <a:spcPct val="20000"/>
              </a:spcBef>
            </a:pPr>
            <a:r>
              <a:rPr lang="en-US" sz="4000" b="1" dirty="0">
                <a:solidFill>
                  <a:srgbClr val="FFFF00"/>
                </a:solidFill>
                <a:latin typeface="Arial" panose="020B0604020202020204" pitchFamily="34" charset="0"/>
                <a:cs typeface="Arial" panose="020B0604020202020204" pitchFamily="34" charset="0"/>
              </a:rPr>
              <a:t>CÁNH DIỀU</a:t>
            </a:r>
          </a:p>
        </p:txBody>
      </p:sp>
    </p:spTree>
    <p:custDataLst>
      <p:tags r:id="rId1"/>
    </p:custDataLst>
    <p:extLst>
      <p:ext uri="{BB962C8B-B14F-4D97-AF65-F5344CB8AC3E}">
        <p14:creationId xmlns:p14="http://schemas.microsoft.com/office/powerpoint/2010/main" val="264130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530;p15"/>
          <p:cNvSpPr txBox="1">
            <a:spLocks/>
          </p:cNvSpPr>
          <p:nvPr/>
        </p:nvSpPr>
        <p:spPr>
          <a:xfrm>
            <a:off x="123491" y="104814"/>
            <a:ext cx="6438580" cy="464950"/>
          </a:xfrm>
          <a:prstGeom prst="rect">
            <a:avLst/>
          </a:prstGeom>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Trao</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đổi</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nước</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và</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các</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chất</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dinh</a:t>
            </a:r>
            <a:r>
              <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400" b="1" dirty="0" err="1">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dưỡng</a:t>
            </a:r>
            <a:endParaRPr lang="en-US" sz="24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Rectangle 8"/>
          <p:cNvSpPr/>
          <p:nvPr/>
        </p:nvSpPr>
        <p:spPr>
          <a:xfrm>
            <a:off x="72830" y="507803"/>
            <a:ext cx="5407249" cy="504305"/>
          </a:xfrm>
          <a:prstGeom prst="rect">
            <a:avLst/>
          </a:prstGeom>
        </p:spPr>
        <p:txBody>
          <a:bodyPr wrap="none">
            <a:spAutoFit/>
          </a:bodyPr>
          <a:lstStyle/>
          <a:p>
            <a:pPr>
              <a:lnSpc>
                <a:spcPct val="150000"/>
              </a:lnSpc>
              <a:spcAft>
                <a:spcPts val="1000"/>
              </a:spcAft>
            </a:pP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1.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Hấp</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thụ</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khoáng</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ở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thực</a:t>
            </a:r>
            <a:r>
              <a:rPr lang="en-GB" sz="20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000" b="1" i="1" dirty="0" err="1">
                <a:solidFill>
                  <a:schemeClr val="tx1"/>
                </a:solidFill>
                <a:latin typeface="Arial" panose="020B0604020202020204" pitchFamily="34" charset="0"/>
                <a:ea typeface="Calibri" panose="020F0502020204030204" pitchFamily="34" charset="0"/>
                <a:cs typeface="Arial" panose="020B0604020202020204" pitchFamily="34" charset="0"/>
              </a:rPr>
              <a:t>vật</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6661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7B95EE-EB76-CE8B-0DD7-FBC002656551}"/>
              </a:ext>
            </a:extLst>
          </p:cNvPr>
          <p:cNvPicPr>
            <a:picLocks noChangeAspect="1"/>
          </p:cNvPicPr>
          <p:nvPr/>
        </p:nvPicPr>
        <p:blipFill>
          <a:blip r:embed="rId4"/>
          <a:stretch>
            <a:fillRect/>
          </a:stretch>
        </p:blipFill>
        <p:spPr>
          <a:xfrm>
            <a:off x="2313542" y="37761"/>
            <a:ext cx="3910988" cy="2505539"/>
          </a:xfrm>
          <a:prstGeom prst="rect">
            <a:avLst/>
          </a:prstGeom>
        </p:spPr>
      </p:pic>
      <p:pic>
        <p:nvPicPr>
          <p:cNvPr id="8" name="Picture 7" descr="Diagram&#10;&#10;Description automatically generated">
            <a:extLst>
              <a:ext uri="{FF2B5EF4-FFF2-40B4-BE49-F238E27FC236}">
                <a16:creationId xmlns:a16="http://schemas.microsoft.com/office/drawing/2014/main" id="{8065EE86-FDD5-A64C-0EE2-DF7319896AEE}"/>
              </a:ext>
            </a:extLst>
          </p:cNvPr>
          <p:cNvPicPr>
            <a:picLocks noChangeAspect="1"/>
          </p:cNvPicPr>
          <p:nvPr/>
        </p:nvPicPr>
        <p:blipFill>
          <a:blip r:embed="rId5"/>
          <a:stretch>
            <a:fillRect/>
          </a:stretch>
        </p:blipFill>
        <p:spPr>
          <a:xfrm>
            <a:off x="3294043" y="2785054"/>
            <a:ext cx="5849957" cy="2369128"/>
          </a:xfrm>
          <a:prstGeom prst="rect">
            <a:avLst/>
          </a:prstGeom>
        </p:spPr>
      </p:pic>
      <p:pic>
        <p:nvPicPr>
          <p:cNvPr id="10" name="Picture 9" descr="Diagram&#10;&#10;Description automatically generated">
            <a:extLst>
              <a:ext uri="{FF2B5EF4-FFF2-40B4-BE49-F238E27FC236}">
                <a16:creationId xmlns:a16="http://schemas.microsoft.com/office/drawing/2014/main" id="{CC601597-A21A-806C-E902-C4FFA98D9563}"/>
              </a:ext>
            </a:extLst>
          </p:cNvPr>
          <p:cNvPicPr>
            <a:picLocks noChangeAspect="1"/>
          </p:cNvPicPr>
          <p:nvPr/>
        </p:nvPicPr>
        <p:blipFill>
          <a:blip r:embed="rId6"/>
          <a:stretch>
            <a:fillRect/>
          </a:stretch>
        </p:blipFill>
        <p:spPr>
          <a:xfrm>
            <a:off x="6069495" y="37761"/>
            <a:ext cx="3074505" cy="2881509"/>
          </a:xfrm>
          <a:prstGeom prst="rect">
            <a:avLst/>
          </a:prstGeom>
        </p:spPr>
      </p:pic>
      <p:sp>
        <p:nvSpPr>
          <p:cNvPr id="14" name="Rectangle 13">
            <a:extLst>
              <a:ext uri="{FF2B5EF4-FFF2-40B4-BE49-F238E27FC236}">
                <a16:creationId xmlns:a16="http://schemas.microsoft.com/office/drawing/2014/main" id="{EBA7A52C-4192-619D-64C4-C7CAFE7E3A36}"/>
              </a:ext>
            </a:extLst>
          </p:cNvPr>
          <p:cNvSpPr/>
          <p:nvPr/>
        </p:nvSpPr>
        <p:spPr>
          <a:xfrm>
            <a:off x="11017" y="336479"/>
            <a:ext cx="2313542" cy="4524315"/>
          </a:xfrm>
          <a:prstGeom prst="rect">
            <a:avLst/>
          </a:prstGeom>
          <a:solidFill>
            <a:schemeClr val="bg1"/>
          </a:solidFill>
        </p:spPr>
        <p:txBody>
          <a:bodyPr wrap="square">
            <a:spAutoFit/>
          </a:bodyPr>
          <a:lstStyle/>
          <a:p>
            <a:r>
              <a:rPr lang="en-GB" sz="2400" b="1" u="sng">
                <a:solidFill>
                  <a:srgbClr val="FFC000"/>
                </a:solidFill>
                <a:latin typeface="Arial" panose="020B0604020202020204" pitchFamily="34" charset="0"/>
                <a:ea typeface="Calibri" panose="020F0502020204030204" pitchFamily="34" charset="0"/>
                <a:cs typeface="Arial" panose="020B0604020202020204" pitchFamily="34" charset="0"/>
              </a:rPr>
              <a:t>NV1</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Nghiên</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cứu</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nội</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dung ở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mục</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I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các</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hình</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25.2, 25.3, 25.4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cho</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biết</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quá</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trình</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trao</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đổi</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nước</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khoáng</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ở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thực</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vật</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gồm</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những</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giai</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đoạn</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400" b="1" dirty="0" err="1">
                <a:solidFill>
                  <a:srgbClr val="FFC000"/>
                </a:solidFill>
                <a:latin typeface="Arial" panose="020B0604020202020204" pitchFamily="34" charset="0"/>
                <a:ea typeface="Calibri" panose="020F0502020204030204" pitchFamily="34" charset="0"/>
                <a:cs typeface="Arial" panose="020B0604020202020204" pitchFamily="34" charset="0"/>
              </a:rPr>
              <a:t>nào</a:t>
            </a:r>
            <a:r>
              <a:rPr lang="en-GB" sz="2400" b="1" dirty="0">
                <a:solidFill>
                  <a:srgbClr val="FFC000"/>
                </a:solidFill>
                <a:latin typeface="Arial" panose="020B0604020202020204" pitchFamily="34" charset="0"/>
                <a:ea typeface="Calibri" panose="020F0502020204030204" pitchFamily="34" charset="0"/>
                <a:cs typeface="Arial" panose="020B0604020202020204" pitchFamily="34" charset="0"/>
              </a:rPr>
              <a:t>?</a:t>
            </a:r>
            <a:endParaRPr lang="en-US" sz="24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087240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portance of aquatic plants and algae in a lake's ecosystem - LG Sonic">
            <a:extLst>
              <a:ext uri="{FF2B5EF4-FFF2-40B4-BE49-F238E27FC236}">
                <a16:creationId xmlns:a16="http://schemas.microsoft.com/office/drawing/2014/main" id="{73938A14-79EE-4348-5CFD-21599283B6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493537" cy="22467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5C8D5A1-FAC5-78B5-E57E-EF8DB448A141}"/>
              </a:ext>
            </a:extLst>
          </p:cNvPr>
          <p:cNvPicPr>
            <a:picLocks noChangeAspect="1"/>
          </p:cNvPicPr>
          <p:nvPr/>
        </p:nvPicPr>
        <p:blipFill>
          <a:blip r:embed="rId5"/>
          <a:stretch>
            <a:fillRect/>
          </a:stretch>
        </p:blipFill>
        <p:spPr>
          <a:xfrm>
            <a:off x="4307594" y="0"/>
            <a:ext cx="5056743" cy="3239557"/>
          </a:xfrm>
          <a:prstGeom prst="rect">
            <a:avLst/>
          </a:prstGeom>
        </p:spPr>
      </p:pic>
      <p:sp>
        <p:nvSpPr>
          <p:cNvPr id="5" name="Rectangle 4">
            <a:extLst>
              <a:ext uri="{FF2B5EF4-FFF2-40B4-BE49-F238E27FC236}">
                <a16:creationId xmlns:a16="http://schemas.microsoft.com/office/drawing/2014/main" id="{0040735D-C9EF-F30A-C19A-4C385BE15E54}"/>
              </a:ext>
            </a:extLst>
          </p:cNvPr>
          <p:cNvSpPr/>
          <p:nvPr/>
        </p:nvSpPr>
        <p:spPr>
          <a:xfrm>
            <a:off x="0" y="2974802"/>
            <a:ext cx="8961001" cy="2246769"/>
          </a:xfrm>
          <a:prstGeom prst="rect">
            <a:avLst/>
          </a:prstGeom>
        </p:spPr>
        <p:txBody>
          <a:bodyPr wrap="square">
            <a:spAutoFit/>
          </a:bodyPr>
          <a:lstStyle/>
          <a:p>
            <a:pPr algn="just"/>
            <a:r>
              <a:rPr lang="en-GB" sz="2800" b="1" u="sng">
                <a:solidFill>
                  <a:srgbClr val="FFC000"/>
                </a:solidFill>
                <a:latin typeface="Arial" panose="020B0604020202020204" pitchFamily="34" charset="0"/>
                <a:ea typeface="Calibri" panose="020F0502020204030204" pitchFamily="34" charset="0"/>
                <a:cs typeface="Arial" panose="020B0604020202020204" pitchFamily="34" charset="0"/>
              </a:rPr>
              <a:t>NV2</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Quan</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sát</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hình</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25.2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nêu</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con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đường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hấp</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thụ</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vận</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chuyển</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nước</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từ</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đất</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vào</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trong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rễ</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cây</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Sự</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hấp</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thụ</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nước</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và</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khoáng</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của</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thực</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vật</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thuỷ</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sinh</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thực</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vật</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sống</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dưới</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nước</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có</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gì</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khác</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với</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thực</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vật</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sống</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trên</a:t>
            </a:r>
            <a:r>
              <a:rPr lang="en-GB" sz="2800" b="1" dirty="0">
                <a:solidFill>
                  <a:srgbClr val="FFC000"/>
                </a:solidFill>
                <a:latin typeface="Arial" panose="020B0604020202020204" pitchFamily="34" charset="0"/>
                <a:cs typeface="Arial" panose="020B0604020202020204" pitchFamily="34" charset="0"/>
              </a:rPr>
              <a:t> </a:t>
            </a:r>
            <a:r>
              <a:rPr lang="en-GB" sz="2800" b="1" dirty="0" err="1">
                <a:solidFill>
                  <a:srgbClr val="FFC000"/>
                </a:solidFill>
                <a:latin typeface="Arial" panose="020B0604020202020204" pitchFamily="34" charset="0"/>
                <a:cs typeface="Arial" panose="020B0604020202020204" pitchFamily="34" charset="0"/>
              </a:rPr>
              <a:t>cạn</a:t>
            </a:r>
            <a:r>
              <a:rPr lang="en-GB" sz="2800" b="1" dirty="0">
                <a:solidFill>
                  <a:srgbClr val="FFC000"/>
                </a:solidFill>
                <a:latin typeface="Arial" panose="020B0604020202020204" pitchFamily="34" charset="0"/>
                <a:cs typeface="Arial" panose="020B0604020202020204" pitchFamily="34" charset="0"/>
              </a:rPr>
              <a:t>?</a:t>
            </a:r>
            <a:endParaRPr lang="en-US" sz="2800" b="1" dirty="0">
              <a:solidFill>
                <a:srgbClr val="FFC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AAD13AD-8E2C-DA0F-1BE7-7D891BA82A69}"/>
              </a:ext>
            </a:extLst>
          </p:cNvPr>
          <p:cNvSpPr txBox="1"/>
          <p:nvPr/>
        </p:nvSpPr>
        <p:spPr>
          <a:xfrm>
            <a:off x="1696598" y="0"/>
            <a:ext cx="2389315" cy="400110"/>
          </a:xfrm>
          <a:prstGeom prst="rect">
            <a:avLst/>
          </a:prstGeom>
          <a:solidFill>
            <a:srgbClr val="002060"/>
          </a:solidFill>
        </p:spPr>
        <p:txBody>
          <a:bodyPr wrap="square">
            <a:spAutoFit/>
          </a:bodyPr>
          <a:lstStyle/>
          <a:p>
            <a:r>
              <a:rPr lang="en-GB" sz="2000" b="1">
                <a:solidFill>
                  <a:srgbClr val="FFC000"/>
                </a:solidFill>
                <a:latin typeface="Arial" panose="020B0604020202020204" pitchFamily="34" charset="0"/>
                <a:cs typeface="Arial" panose="020B0604020202020204" pitchFamily="34" charset="0"/>
              </a:rPr>
              <a:t>thực vật thuỷ sinh </a:t>
            </a:r>
            <a:endParaRPr lang="en-US" sz="2000"/>
          </a:p>
        </p:txBody>
      </p:sp>
    </p:spTree>
    <p:custDataLst>
      <p:tags r:id="rId1"/>
    </p:custDataLst>
    <p:extLst>
      <p:ext uri="{BB962C8B-B14F-4D97-AF65-F5344CB8AC3E}">
        <p14:creationId xmlns:p14="http://schemas.microsoft.com/office/powerpoint/2010/main" val="520142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B8C732-E050-9A8E-4577-F48B50BBD9F9}"/>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pic>
        <p:nvPicPr>
          <p:cNvPr id="3" name="Picture 2" descr="Diagram&#10;&#10;Description automatically generated">
            <a:extLst>
              <a:ext uri="{FF2B5EF4-FFF2-40B4-BE49-F238E27FC236}">
                <a16:creationId xmlns:a16="http://schemas.microsoft.com/office/drawing/2014/main" id="{2C76E962-3D53-1588-3974-299926E71C46}"/>
              </a:ext>
            </a:extLst>
          </p:cNvPr>
          <p:cNvPicPr>
            <a:picLocks noChangeAspect="1"/>
          </p:cNvPicPr>
          <p:nvPr/>
        </p:nvPicPr>
        <p:blipFill>
          <a:blip r:embed="rId4"/>
          <a:stretch>
            <a:fillRect/>
          </a:stretch>
        </p:blipFill>
        <p:spPr>
          <a:xfrm>
            <a:off x="3710763" y="37761"/>
            <a:ext cx="5433237" cy="5092176"/>
          </a:xfrm>
          <a:prstGeom prst="rect">
            <a:avLst/>
          </a:prstGeom>
        </p:spPr>
      </p:pic>
      <p:sp>
        <p:nvSpPr>
          <p:cNvPr id="4" name="Rectangle 3">
            <a:extLst>
              <a:ext uri="{FF2B5EF4-FFF2-40B4-BE49-F238E27FC236}">
                <a16:creationId xmlns:a16="http://schemas.microsoft.com/office/drawing/2014/main" id="{07F89C56-E6F8-CF09-6946-AFA15E44B984}"/>
              </a:ext>
            </a:extLst>
          </p:cNvPr>
          <p:cNvSpPr/>
          <p:nvPr/>
        </p:nvSpPr>
        <p:spPr>
          <a:xfrm>
            <a:off x="0" y="276074"/>
            <a:ext cx="3710763" cy="4401205"/>
          </a:xfrm>
          <a:prstGeom prst="rect">
            <a:avLst/>
          </a:prstGeom>
          <a:solidFill>
            <a:schemeClr val="bg1"/>
          </a:solidFill>
        </p:spPr>
        <p:txBody>
          <a:bodyPr wrap="square">
            <a:spAutoFit/>
          </a:bodyPr>
          <a:lstStyle/>
          <a:p>
            <a:r>
              <a:rPr lang="en-GB" sz="2800" b="1">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u="sng">
                <a:solidFill>
                  <a:srgbClr val="FFC000"/>
                </a:solidFill>
                <a:latin typeface="Arial" panose="020B0604020202020204" pitchFamily="34" charset="0"/>
                <a:ea typeface="Calibri" panose="020F0502020204030204" pitchFamily="34" charset="0"/>
                <a:cs typeface="Arial" panose="020B0604020202020204" pitchFamily="34" charset="0"/>
              </a:rPr>
              <a:t>NV3 </a:t>
            </a:r>
            <a:r>
              <a:rPr lang="en-GB" sz="2800" b="1">
                <a:solidFill>
                  <a:srgbClr val="FFC000"/>
                </a:solidFill>
                <a:latin typeface="Arial" panose="020B0604020202020204" pitchFamily="34" charset="0"/>
                <a:ea typeface="Calibri" panose="020F0502020204030204" pitchFamily="34" charset="0"/>
                <a:cs typeface="Arial" panose="020B0604020202020204" pitchFamily="34" charset="0"/>
              </a:rPr>
              <a:t>Quan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sát</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hình</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25.3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cho</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biết</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nước</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chất</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khoáng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chất</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hữu</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cơ</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được</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vận</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chuyển</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trong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thân</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như</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thế</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nào</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Nêu</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những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điểm</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khác</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nhau</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của</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dòng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mạch</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gỗ</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dòng</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mạch</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rgbClr val="FFC000"/>
                </a:solidFill>
                <a:latin typeface="Arial" panose="020B0604020202020204" pitchFamily="34" charset="0"/>
                <a:ea typeface="Calibri" panose="020F0502020204030204" pitchFamily="34" charset="0"/>
                <a:cs typeface="Arial" panose="020B0604020202020204" pitchFamily="34" charset="0"/>
              </a:rPr>
              <a:t>rây</a:t>
            </a:r>
            <a:r>
              <a:rPr lang="en-GB" sz="2800" b="1" dirty="0">
                <a:solidFill>
                  <a:srgbClr val="FFC000"/>
                </a:solidFill>
                <a:latin typeface="Arial" panose="020B0604020202020204" pitchFamily="34" charset="0"/>
                <a:ea typeface="Calibri" panose="020F0502020204030204" pitchFamily="34" charset="0"/>
                <a:cs typeface="Arial" panose="020B0604020202020204" pitchFamily="34" charset="0"/>
              </a:rPr>
              <a:t>? </a:t>
            </a:r>
            <a:endParaRPr lang="en-US" sz="2800" b="1" dirty="0">
              <a:solidFill>
                <a:srgbClr val="FFC000"/>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0031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10;&#10;Description automatically generated">
            <a:extLst>
              <a:ext uri="{FF2B5EF4-FFF2-40B4-BE49-F238E27FC236}">
                <a16:creationId xmlns:a16="http://schemas.microsoft.com/office/drawing/2014/main" id="{6E136000-5F26-1984-0441-CDF804966FB1}"/>
              </a:ext>
            </a:extLst>
          </p:cNvPr>
          <p:cNvPicPr>
            <a:picLocks noChangeAspect="1"/>
          </p:cNvPicPr>
          <p:nvPr/>
        </p:nvPicPr>
        <p:blipFill rotWithShape="1">
          <a:blip r:embed="rId4"/>
          <a:srcRect l="17055" t="7871" r="3792" b="11383"/>
          <a:stretch/>
        </p:blipFill>
        <p:spPr>
          <a:xfrm>
            <a:off x="2434728" y="716096"/>
            <a:ext cx="6114361" cy="3260993"/>
          </a:xfrm>
          <a:prstGeom prst="rect">
            <a:avLst/>
          </a:prstGeom>
        </p:spPr>
      </p:pic>
      <p:sp>
        <p:nvSpPr>
          <p:cNvPr id="13" name="TextBox 12">
            <a:extLst>
              <a:ext uri="{FF2B5EF4-FFF2-40B4-BE49-F238E27FC236}">
                <a16:creationId xmlns:a16="http://schemas.microsoft.com/office/drawing/2014/main" id="{AA10D4C7-F326-705C-09E9-3AB86F4D16AD}"/>
              </a:ext>
            </a:extLst>
          </p:cNvPr>
          <p:cNvSpPr txBox="1"/>
          <p:nvPr/>
        </p:nvSpPr>
        <p:spPr>
          <a:xfrm>
            <a:off x="7226553" y="939563"/>
            <a:ext cx="1322536" cy="830997"/>
          </a:xfrm>
          <a:prstGeom prst="rect">
            <a:avLst/>
          </a:prstGeom>
          <a:noFill/>
        </p:spPr>
        <p:txBody>
          <a:bodyPr wrap="square" rtlCol="0">
            <a:spAutoFit/>
          </a:bodyPr>
          <a:lstStyle/>
          <a:p>
            <a:pPr algn="ctr"/>
            <a:r>
              <a:rPr lang="en-US" sz="2400" b="1"/>
              <a:t>TB lông hút</a:t>
            </a:r>
          </a:p>
        </p:txBody>
      </p:sp>
      <p:sp>
        <p:nvSpPr>
          <p:cNvPr id="14" name="TextBox 13">
            <a:extLst>
              <a:ext uri="{FF2B5EF4-FFF2-40B4-BE49-F238E27FC236}">
                <a16:creationId xmlns:a16="http://schemas.microsoft.com/office/drawing/2014/main" id="{816A4133-C187-F6D1-AF6F-C090B322F2D9}"/>
              </a:ext>
            </a:extLst>
          </p:cNvPr>
          <p:cNvSpPr txBox="1"/>
          <p:nvPr/>
        </p:nvSpPr>
        <p:spPr>
          <a:xfrm>
            <a:off x="7028246" y="2801414"/>
            <a:ext cx="1786479" cy="1200329"/>
          </a:xfrm>
          <a:prstGeom prst="rect">
            <a:avLst/>
          </a:prstGeom>
          <a:noFill/>
        </p:spPr>
        <p:txBody>
          <a:bodyPr wrap="square" rtlCol="0">
            <a:spAutoFit/>
          </a:bodyPr>
          <a:lstStyle/>
          <a:p>
            <a:pPr algn="ctr"/>
            <a:r>
              <a:rPr lang="en-US" sz="2400" b="1">
                <a:solidFill>
                  <a:srgbClr val="FF0000"/>
                </a:solidFill>
              </a:rPr>
              <a:t>Nước và muối khoáng</a:t>
            </a:r>
          </a:p>
        </p:txBody>
      </p:sp>
    </p:spTree>
    <p:custDataLst>
      <p:tags r:id="rId1"/>
    </p:custDataLst>
    <p:extLst>
      <p:ext uri="{BB962C8B-B14F-4D97-AF65-F5344CB8AC3E}">
        <p14:creationId xmlns:p14="http://schemas.microsoft.com/office/powerpoint/2010/main" val="1758106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2930" name="Picture 2" descr="36_02TransportOverview_3-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6019" y="104775"/>
            <a:ext cx="4250531" cy="4932760"/>
          </a:xfrm>
          <a:prstGeom prst="rect">
            <a:avLst/>
          </a:prstGeom>
          <a:noFill/>
          <a:extLst>
            <a:ext uri="{909E8E84-426E-40DD-AFC4-6F175D3DCCD1}">
              <a14:hiddenFill xmlns:a14="http://schemas.microsoft.com/office/drawing/2010/main">
                <a:solidFill>
                  <a:srgbClr val="FFFFFF"/>
                </a:solidFill>
              </a14:hiddenFill>
            </a:ext>
          </a:extLst>
        </p:spPr>
      </p:pic>
      <p:sp>
        <p:nvSpPr>
          <p:cNvPr id="892932" name="Text Box 4"/>
          <p:cNvSpPr txBox="1">
            <a:spLocks noChangeArrowheads="1"/>
          </p:cNvSpPr>
          <p:nvPr/>
        </p:nvSpPr>
        <p:spPr bwMode="auto">
          <a:xfrm>
            <a:off x="2739629" y="744142"/>
            <a:ext cx="592931" cy="16311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a:solidFill>
                  <a:srgbClr val="FF0000"/>
                </a:solidFill>
                <a:latin typeface="Arial" pitchFamily="34" charset="0"/>
              </a:rPr>
              <a:t>H</a:t>
            </a:r>
            <a:r>
              <a:rPr kumimoji="0" lang="en-US" sz="1500" b="1" baseline="-25000">
                <a:solidFill>
                  <a:srgbClr val="FF0000"/>
                </a:solidFill>
                <a:latin typeface="Arial" pitchFamily="34" charset="0"/>
              </a:rPr>
              <a:t>2</a:t>
            </a:r>
            <a:r>
              <a:rPr kumimoji="0" lang="en-US" sz="1500" b="1">
                <a:solidFill>
                  <a:srgbClr val="FF0000"/>
                </a:solidFill>
                <a:latin typeface="Arial" pitchFamily="34" charset="0"/>
              </a:rPr>
              <a:t>O</a:t>
            </a:r>
          </a:p>
        </p:txBody>
      </p:sp>
      <p:sp>
        <p:nvSpPr>
          <p:cNvPr id="892933" name="Text Box 5"/>
          <p:cNvSpPr txBox="1">
            <a:spLocks noChangeArrowheads="1"/>
          </p:cNvSpPr>
          <p:nvPr/>
        </p:nvSpPr>
        <p:spPr bwMode="auto">
          <a:xfrm>
            <a:off x="2759869" y="4046935"/>
            <a:ext cx="1010841" cy="684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50000"/>
              </a:spcBef>
            </a:pPr>
            <a:r>
              <a:rPr lang="en-US" sz="1425" b="1">
                <a:solidFill>
                  <a:srgbClr val="FF0000"/>
                </a:solidFill>
              </a:rPr>
              <a:t>H</a:t>
            </a:r>
            <a:r>
              <a:rPr lang="en-US" sz="1425" b="1" baseline="-25000">
                <a:solidFill>
                  <a:srgbClr val="FF0000"/>
                </a:solidFill>
              </a:rPr>
              <a:t>2</a:t>
            </a:r>
            <a:r>
              <a:rPr lang="en-US" sz="1425" b="1">
                <a:solidFill>
                  <a:srgbClr val="FF0000"/>
                </a:solidFill>
              </a:rPr>
              <a:t>O</a:t>
            </a:r>
            <a:br>
              <a:rPr lang="en-US" sz="1425" b="1">
                <a:solidFill>
                  <a:srgbClr val="FF0000"/>
                </a:solidFill>
              </a:rPr>
            </a:br>
            <a:r>
              <a:rPr lang="en-US" sz="1425" b="1">
                <a:solidFill>
                  <a:srgbClr val="FF0000"/>
                </a:solidFill>
              </a:rPr>
              <a:t>và muối khoáng</a:t>
            </a:r>
          </a:p>
        </p:txBody>
      </p:sp>
      <p:sp>
        <p:nvSpPr>
          <p:cNvPr id="892934" name="Text Box 6"/>
          <p:cNvSpPr txBox="1">
            <a:spLocks noChangeArrowheads="1"/>
          </p:cNvSpPr>
          <p:nvPr/>
        </p:nvSpPr>
        <p:spPr bwMode="auto">
          <a:xfrm>
            <a:off x="3681413" y="158354"/>
            <a:ext cx="592931" cy="16311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a:solidFill>
                  <a:srgbClr val="FF0000"/>
                </a:solidFill>
                <a:latin typeface="Arial" pitchFamily="34" charset="0"/>
              </a:rPr>
              <a:t>CO</a:t>
            </a:r>
            <a:r>
              <a:rPr kumimoji="0" lang="en-US" sz="1500" b="1" baseline="-25000">
                <a:solidFill>
                  <a:srgbClr val="FF0000"/>
                </a:solidFill>
                <a:latin typeface="Arial" pitchFamily="34" charset="0"/>
              </a:rPr>
              <a:t>2</a:t>
            </a:r>
            <a:endParaRPr kumimoji="0" lang="en-US" sz="1500" b="1">
              <a:solidFill>
                <a:srgbClr val="FF0000"/>
              </a:solidFill>
              <a:latin typeface="Arial" pitchFamily="34" charset="0"/>
            </a:endParaRPr>
          </a:p>
        </p:txBody>
      </p:sp>
      <p:sp>
        <p:nvSpPr>
          <p:cNvPr id="892935" name="Text Box 7"/>
          <p:cNvSpPr txBox="1">
            <a:spLocks noChangeArrowheads="1"/>
          </p:cNvSpPr>
          <p:nvPr/>
        </p:nvSpPr>
        <p:spPr bwMode="auto">
          <a:xfrm>
            <a:off x="4902994" y="163117"/>
            <a:ext cx="592931" cy="16311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a:solidFill>
                  <a:srgbClr val="FF0000"/>
                </a:solidFill>
                <a:latin typeface="Arial" pitchFamily="34" charset="0"/>
              </a:rPr>
              <a:t>O</a:t>
            </a:r>
            <a:r>
              <a:rPr kumimoji="0" lang="en-US" sz="1500" b="1" baseline="-25000">
                <a:solidFill>
                  <a:srgbClr val="FF0000"/>
                </a:solidFill>
                <a:latin typeface="Arial" pitchFamily="34" charset="0"/>
              </a:rPr>
              <a:t>2</a:t>
            </a:r>
            <a:endParaRPr kumimoji="0" lang="en-US" sz="1500" b="1">
              <a:solidFill>
                <a:srgbClr val="FF0000"/>
              </a:solidFill>
              <a:latin typeface="Arial" pitchFamily="34" charset="0"/>
            </a:endParaRPr>
          </a:p>
        </p:txBody>
      </p:sp>
      <p:sp>
        <p:nvSpPr>
          <p:cNvPr id="892936" name="Text Box 8"/>
          <p:cNvSpPr txBox="1">
            <a:spLocks noChangeArrowheads="1"/>
          </p:cNvSpPr>
          <p:nvPr/>
        </p:nvSpPr>
        <p:spPr bwMode="auto">
          <a:xfrm>
            <a:off x="5694760" y="3818335"/>
            <a:ext cx="592931" cy="16311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a:solidFill>
                  <a:srgbClr val="FF0000"/>
                </a:solidFill>
                <a:latin typeface="Arial" pitchFamily="34" charset="0"/>
              </a:rPr>
              <a:t>O</a:t>
            </a:r>
            <a:r>
              <a:rPr kumimoji="0" lang="en-US" sz="1500" b="1" baseline="-25000">
                <a:solidFill>
                  <a:srgbClr val="FF0000"/>
                </a:solidFill>
                <a:latin typeface="Arial" pitchFamily="34" charset="0"/>
              </a:rPr>
              <a:t>2</a:t>
            </a:r>
            <a:endParaRPr kumimoji="0" lang="en-US" sz="1500" b="1">
              <a:solidFill>
                <a:srgbClr val="FF0000"/>
              </a:solidFill>
              <a:latin typeface="Arial" pitchFamily="34" charset="0"/>
            </a:endParaRPr>
          </a:p>
        </p:txBody>
      </p:sp>
      <p:sp>
        <p:nvSpPr>
          <p:cNvPr id="892937" name="Text Box 9"/>
          <p:cNvSpPr txBox="1">
            <a:spLocks noChangeArrowheads="1"/>
          </p:cNvSpPr>
          <p:nvPr/>
        </p:nvSpPr>
        <p:spPr bwMode="auto">
          <a:xfrm>
            <a:off x="5870973" y="4233863"/>
            <a:ext cx="592931" cy="163116"/>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a:solidFill>
                  <a:srgbClr val="FF0000"/>
                </a:solidFill>
                <a:latin typeface="Arial" pitchFamily="34" charset="0"/>
              </a:rPr>
              <a:t>CO</a:t>
            </a:r>
            <a:r>
              <a:rPr kumimoji="0" lang="en-US" sz="1500" b="1" baseline="-25000">
                <a:solidFill>
                  <a:srgbClr val="FF0000"/>
                </a:solidFill>
                <a:latin typeface="Arial" pitchFamily="34" charset="0"/>
              </a:rPr>
              <a:t>2</a:t>
            </a:r>
            <a:endParaRPr kumimoji="0" lang="en-US" sz="1500" b="1">
              <a:solidFill>
                <a:srgbClr val="FF0000"/>
              </a:solidFill>
              <a:latin typeface="Arial" pitchFamily="34" charset="0"/>
            </a:endParaRPr>
          </a:p>
        </p:txBody>
      </p:sp>
      <p:sp>
        <p:nvSpPr>
          <p:cNvPr id="892938" name="Text Box 10"/>
          <p:cNvSpPr txBox="1">
            <a:spLocks noChangeArrowheads="1"/>
          </p:cNvSpPr>
          <p:nvPr/>
        </p:nvSpPr>
        <p:spPr bwMode="auto">
          <a:xfrm>
            <a:off x="4948238" y="719138"/>
            <a:ext cx="592931" cy="163116"/>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a:solidFill>
                  <a:srgbClr val="FF0000"/>
                </a:solidFill>
                <a:latin typeface="Arial" pitchFamily="34" charset="0"/>
              </a:rPr>
              <a:t>Sugar</a:t>
            </a:r>
          </a:p>
        </p:txBody>
      </p:sp>
      <p:sp>
        <p:nvSpPr>
          <p:cNvPr id="892939" name="Text Box 11"/>
          <p:cNvSpPr txBox="1">
            <a:spLocks noChangeArrowheads="1"/>
          </p:cNvSpPr>
          <p:nvPr/>
        </p:nvSpPr>
        <p:spPr bwMode="auto">
          <a:xfrm>
            <a:off x="6093619" y="479823"/>
            <a:ext cx="592931" cy="16311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marL="457200" indent="-457200">
              <a:defRPr kumimoji="1" sz="2400">
                <a:solidFill>
                  <a:schemeClr val="tx1"/>
                </a:solidFill>
                <a:latin typeface="Times New Roman" pitchFamily="18" charset="0"/>
              </a:defRPr>
            </a:lvl1pPr>
            <a:lvl2pPr marL="914400" indent="-457200">
              <a:defRPr kumimoji="1" sz="2400">
                <a:solidFill>
                  <a:schemeClr val="tx1"/>
                </a:solidFill>
                <a:latin typeface="Times New Roman" pitchFamily="18" charset="0"/>
              </a:defRPr>
            </a:lvl2pPr>
            <a:lvl3pPr marL="1371600" indent="-457200">
              <a:defRPr kumimoji="1" sz="2400">
                <a:solidFill>
                  <a:schemeClr val="tx1"/>
                </a:solidFill>
                <a:latin typeface="Times New Roman" pitchFamily="18" charset="0"/>
              </a:defRPr>
            </a:lvl3pPr>
            <a:lvl4pPr marL="1828800" indent="-457200">
              <a:defRPr kumimoji="1" sz="2400">
                <a:solidFill>
                  <a:schemeClr val="tx1"/>
                </a:solidFill>
                <a:latin typeface="Times New Roman" pitchFamily="18" charset="0"/>
              </a:defRPr>
            </a:lvl4pPr>
            <a:lvl5pPr marL="2286000" indent="-457200">
              <a:defRPr kumimoji="1" sz="2400">
                <a:solidFill>
                  <a:schemeClr val="tx1"/>
                </a:solidFill>
                <a:latin typeface="Times New Roman" pitchFamily="18" charset="0"/>
              </a:defRPr>
            </a:lvl5pPr>
            <a:lvl6pPr marL="2743200" indent="-457200" eaLnBrk="0" fontAlgn="base" hangingPunct="0">
              <a:spcBef>
                <a:spcPct val="0"/>
              </a:spcBef>
              <a:spcAft>
                <a:spcPct val="0"/>
              </a:spcAft>
              <a:defRPr kumimoji="1" sz="2400">
                <a:solidFill>
                  <a:schemeClr val="tx1"/>
                </a:solidFill>
                <a:latin typeface="Times New Roman" pitchFamily="18" charset="0"/>
              </a:defRPr>
            </a:lvl6pPr>
            <a:lvl7pPr marL="3200400" indent="-457200" eaLnBrk="0" fontAlgn="base" hangingPunct="0">
              <a:spcBef>
                <a:spcPct val="0"/>
              </a:spcBef>
              <a:spcAft>
                <a:spcPct val="0"/>
              </a:spcAft>
              <a:defRPr kumimoji="1" sz="2400">
                <a:solidFill>
                  <a:schemeClr val="tx1"/>
                </a:solidFill>
                <a:latin typeface="Times New Roman" pitchFamily="18" charset="0"/>
              </a:defRPr>
            </a:lvl7pPr>
            <a:lvl8pPr marL="3657600" indent="-457200" eaLnBrk="0" fontAlgn="base" hangingPunct="0">
              <a:spcBef>
                <a:spcPct val="0"/>
              </a:spcBef>
              <a:spcAft>
                <a:spcPct val="0"/>
              </a:spcAft>
              <a:defRPr kumimoji="1" sz="2400">
                <a:solidFill>
                  <a:schemeClr val="tx1"/>
                </a:solidFill>
                <a:latin typeface="Times New Roman" pitchFamily="18" charset="0"/>
              </a:defRPr>
            </a:lvl8pPr>
            <a:lvl9pPr marL="4114800" indent="-457200" eaLnBrk="0" fontAlgn="base" hangingPunct="0">
              <a:spcBef>
                <a:spcPct val="0"/>
              </a:spcBef>
              <a:spcAft>
                <a:spcPct val="0"/>
              </a:spcAft>
              <a:defRPr kumimoji="1" sz="2400">
                <a:solidFill>
                  <a:schemeClr val="tx1"/>
                </a:solidFill>
                <a:latin typeface="Times New Roman" pitchFamily="18" charset="0"/>
              </a:defRPr>
            </a:lvl9pPr>
          </a:lstStyle>
          <a:p>
            <a:pPr>
              <a:buFont typeface="Arial" pitchFamily="34" charset="0"/>
              <a:buNone/>
            </a:pPr>
            <a:r>
              <a:rPr kumimoji="0" lang="en-US" sz="1500" b="1" dirty="0">
                <a:solidFill>
                  <a:srgbClr val="FF0000"/>
                </a:solidFill>
                <a:latin typeface="Arial" pitchFamily="34" charset="0"/>
              </a:rPr>
              <a:t>Light – </a:t>
            </a:r>
            <a:r>
              <a:rPr kumimoji="0" lang="en-US" sz="1500" b="1" dirty="0" err="1">
                <a:solidFill>
                  <a:srgbClr val="FF0000"/>
                </a:solidFill>
                <a:latin typeface="Arial" pitchFamily="34" charset="0"/>
              </a:rPr>
              <a:t>ánh</a:t>
            </a:r>
            <a:r>
              <a:rPr kumimoji="0" lang="en-US" sz="1500" b="1" dirty="0">
                <a:solidFill>
                  <a:srgbClr val="FF0000"/>
                </a:solidFill>
                <a:latin typeface="Arial" pitchFamily="34" charset="0"/>
              </a:rPr>
              <a:t> </a:t>
            </a:r>
            <a:r>
              <a:rPr kumimoji="0" lang="en-US" sz="1500" b="1" dirty="0" err="1">
                <a:solidFill>
                  <a:srgbClr val="FF0000"/>
                </a:solidFill>
                <a:latin typeface="Arial" pitchFamily="34" charset="0"/>
              </a:rPr>
              <a:t>sáng</a:t>
            </a:r>
            <a:endParaRPr kumimoji="0" lang="en-US" sz="1500" b="1" dirty="0">
              <a:solidFill>
                <a:srgbClr val="FF0000"/>
              </a:solidFill>
              <a:latin typeface="Arial" pitchFamily="34" charset="0"/>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945755"/>
            <a:ext cx="9144000" cy="3293209"/>
          </a:xfrm>
          <a:prstGeom prst="rect">
            <a:avLst/>
          </a:prstGeom>
        </p:spPr>
        <p:txBody>
          <a:bodyPr wrap="square">
            <a:spAutoFit/>
          </a:bodyPr>
          <a:lstStyle/>
          <a:p>
            <a:pPr algn="just"/>
            <a:r>
              <a:rPr lang="en-GB" sz="2600" b="1" u="sng" dirty="0">
                <a:solidFill>
                  <a:srgbClr val="FFC000"/>
                </a:solidFill>
                <a:latin typeface="Arial" panose="020B0604020202020204" pitchFamily="34" charset="0"/>
                <a:ea typeface="Calibri" panose="020F0502020204030204" pitchFamily="34" charset="0"/>
                <a:cs typeface="Arial" panose="020B0604020202020204" pitchFamily="34" charset="0"/>
              </a:rPr>
              <a:t>NV4</a:t>
            </a:r>
          </a:p>
          <a:p>
            <a:pPr algn="just"/>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Lượng</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nước</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do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rễ</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hấp</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thụ</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có</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được</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cây</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sử</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dụng</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hết</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không</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a:t>
            </a:r>
            <a:endParaRPr lang="en-US" sz="2600" b="1" dirty="0">
              <a:solidFill>
                <a:srgbClr val="FFC000"/>
              </a:solidFill>
              <a:latin typeface="Arial" panose="020B0604020202020204" pitchFamily="34" charset="0"/>
              <a:ea typeface="Calibri" panose="020F0502020204030204" pitchFamily="34" charset="0"/>
              <a:cs typeface="Arial" panose="020B0604020202020204" pitchFamily="34" charset="0"/>
            </a:endParaRPr>
          </a:p>
          <a:p>
            <a:pPr algn="just"/>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Quan</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sát</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phân</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tích</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hình</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25.4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cho</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biết</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cấu</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tạo</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và</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hoạt</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động</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của</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tế</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bào</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khí</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khổng</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như</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thế</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nào</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để</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phù</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hợp</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với</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hoạt</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động</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thoát</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hơi</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 </a:t>
            </a:r>
            <a:r>
              <a:rPr lang="en-GB" sz="2600" b="1" dirty="0" err="1">
                <a:solidFill>
                  <a:srgbClr val="FFC000"/>
                </a:solidFill>
                <a:latin typeface="Arial" panose="020B0604020202020204" pitchFamily="34" charset="0"/>
                <a:ea typeface="Calibri" panose="020F0502020204030204" pitchFamily="34" charset="0"/>
                <a:cs typeface="Arial" panose="020B0604020202020204" pitchFamily="34" charset="0"/>
              </a:rPr>
              <a:t>nước</a:t>
            </a:r>
            <a:r>
              <a:rPr lang="en-GB" sz="2600" b="1" dirty="0">
                <a:solidFill>
                  <a:srgbClr val="FFC000"/>
                </a:solidFill>
                <a:latin typeface="Arial" panose="020B0604020202020204" pitchFamily="34" charset="0"/>
                <a:ea typeface="Calibri" panose="020F0502020204030204" pitchFamily="34" charset="0"/>
                <a:cs typeface="Arial" panose="020B0604020202020204" pitchFamily="34" charset="0"/>
              </a:rPr>
              <a:t>?</a:t>
            </a:r>
          </a:p>
          <a:p>
            <a:pPr algn="just"/>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Việc</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thoát</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hơi</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nước</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có</a:t>
            </a:r>
            <a:r>
              <a:rPr lang="en-GB" sz="2600" b="1" dirty="0">
                <a:solidFill>
                  <a:srgbClr val="FFC000"/>
                </a:solidFill>
                <a:latin typeface="Arial" panose="020B0604020202020204" pitchFamily="34" charset="0"/>
                <a:cs typeface="Arial" panose="020B0604020202020204" pitchFamily="34" charset="0"/>
              </a:rPr>
              <a:t> ý </a:t>
            </a:r>
            <a:r>
              <a:rPr lang="en-GB" sz="2600" b="1" dirty="0" err="1">
                <a:solidFill>
                  <a:srgbClr val="FFC000"/>
                </a:solidFill>
                <a:latin typeface="Arial" panose="020B0604020202020204" pitchFamily="34" charset="0"/>
                <a:cs typeface="Arial" panose="020B0604020202020204" pitchFamily="34" charset="0"/>
              </a:rPr>
              <a:t>nghĩa</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như</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thế</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nào</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đối</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với</a:t>
            </a:r>
            <a:r>
              <a:rPr lang="en-GB" sz="2600" b="1" dirty="0">
                <a:solidFill>
                  <a:srgbClr val="FFC000"/>
                </a:solidFill>
                <a:latin typeface="Arial" panose="020B0604020202020204" pitchFamily="34" charset="0"/>
                <a:cs typeface="Arial" panose="020B0604020202020204" pitchFamily="34" charset="0"/>
              </a:rPr>
              <a:t> </a:t>
            </a:r>
            <a:r>
              <a:rPr lang="en-GB" sz="2600" b="1" dirty="0" err="1">
                <a:solidFill>
                  <a:srgbClr val="FFC000"/>
                </a:solidFill>
                <a:latin typeface="Arial" panose="020B0604020202020204" pitchFamily="34" charset="0"/>
                <a:cs typeface="Arial" panose="020B0604020202020204" pitchFamily="34" charset="0"/>
              </a:rPr>
              <a:t>cây</a:t>
            </a:r>
            <a:r>
              <a:rPr lang="en-GB" sz="2600" b="1" dirty="0">
                <a:solidFill>
                  <a:srgbClr val="FFC000"/>
                </a:solidFill>
                <a:latin typeface="Arial" panose="020B0604020202020204" pitchFamily="34" charset="0"/>
                <a:cs typeface="Arial" panose="020B0604020202020204" pitchFamily="34" charset="0"/>
              </a:rPr>
              <a:t>?</a:t>
            </a:r>
            <a:endParaRPr lang="en-US" sz="2600" b="1" dirty="0">
              <a:solidFill>
                <a:srgbClr val="FFC000"/>
              </a:solidFill>
              <a:latin typeface="Arial" panose="020B0604020202020204" pitchFamily="34" charset="0"/>
              <a:cs typeface="Arial" panose="020B0604020202020204" pitchFamily="34" charset="0"/>
            </a:endParaRPr>
          </a:p>
        </p:txBody>
      </p:sp>
      <p:pic>
        <p:nvPicPr>
          <p:cNvPr id="2" name="Picture 1" descr="Diagram&#10;&#10;Description automatically generated">
            <a:extLst>
              <a:ext uri="{FF2B5EF4-FFF2-40B4-BE49-F238E27FC236}">
                <a16:creationId xmlns:a16="http://schemas.microsoft.com/office/drawing/2014/main" id="{AF2DD7A4-37C9-5FD8-C30B-1D23D797458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2432809" y="0"/>
            <a:ext cx="5849957" cy="2369128"/>
          </a:xfrm>
          <a:prstGeom prst="rect">
            <a:avLst/>
          </a:prstGeom>
        </p:spPr>
      </p:pic>
    </p:spTree>
    <p:custDataLst>
      <p:tags r:id="rId1"/>
    </p:custDataLst>
    <p:extLst>
      <p:ext uri="{BB962C8B-B14F-4D97-AF65-F5344CB8AC3E}">
        <p14:creationId xmlns:p14="http://schemas.microsoft.com/office/powerpoint/2010/main" val="4020551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855" y="284006"/>
            <a:ext cx="5035463" cy="1384995"/>
          </a:xfrm>
          <a:prstGeom prst="rect">
            <a:avLst/>
          </a:prstGeom>
        </p:spPr>
        <p:txBody>
          <a:bodyPr wrap="square">
            <a:spAutoFit/>
          </a:bodyPr>
          <a:lstStyle/>
          <a:p>
            <a:pPr algn="just"/>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Thực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vật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trên</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cạn</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hấp</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thụ</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khoáng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từ</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đất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qua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tế</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bào</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lông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hút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ở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rễ</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253993" y="1905945"/>
            <a:ext cx="5085567" cy="1815882"/>
          </a:xfrm>
          <a:prstGeom prst="rect">
            <a:avLst/>
          </a:prstGeom>
        </p:spPr>
        <p:txBody>
          <a:bodyPr wrap="square">
            <a:spAutoFit/>
          </a:bodyPr>
          <a:lstStyle/>
          <a:p>
            <a:pPr algn="just"/>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Con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đường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hấp</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thụ</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a:t>
            </a:r>
            <a:r>
              <a:rPr lang="en-US" sz="2800" dirty="0">
                <a:solidFill>
                  <a:schemeClr val="tx1"/>
                </a:solidFill>
                <a:latin typeface="Calibri" panose="020F050202020403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khoáng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hoà</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tan →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Lông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hút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vỏ</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rễ</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mạch</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gỗ</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rễ</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196783" y="3614104"/>
            <a:ext cx="5286296" cy="1384995"/>
          </a:xfrm>
          <a:prstGeom prst="rect">
            <a:avLst/>
          </a:prstGeom>
        </p:spPr>
        <p:txBody>
          <a:bodyPr wrap="square">
            <a:spAutoFit/>
          </a:bodyPr>
          <a:lstStyle/>
          <a:p>
            <a:pPr algn="just"/>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Thực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vật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thuỷ</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sinh</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hấp</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thụ</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khoáng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qua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bề</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mặt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tế</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bào</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biểu</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bì</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12" name="Picture 11" descr="C:\Users\Admin\Desktop\hình ảnh\2.jpg"/>
          <p:cNvPicPr/>
          <p:nvPr/>
        </p:nvPicPr>
        <p:blipFill>
          <a:blip r:embed="rId4">
            <a:extLst>
              <a:ext uri="{28A0092B-C50C-407E-A947-70E740481C1C}">
                <a14:useLocalDpi xmlns:a14="http://schemas.microsoft.com/office/drawing/2010/main" val="0"/>
              </a:ext>
            </a:extLst>
          </a:blip>
          <a:srcRect/>
          <a:stretch>
            <a:fillRect/>
          </a:stretch>
        </p:blipFill>
        <p:spPr bwMode="auto">
          <a:xfrm>
            <a:off x="5570803" y="1098052"/>
            <a:ext cx="3348506" cy="3000777"/>
          </a:xfrm>
          <a:prstGeom prst="rect">
            <a:avLst/>
          </a:prstGeom>
          <a:noFill/>
          <a:ln>
            <a:noFill/>
          </a:ln>
        </p:spPr>
      </p:pic>
    </p:spTree>
    <p:custDataLst>
      <p:tags r:id="rId1"/>
    </p:custDataLst>
    <p:extLst>
      <p:ext uri="{BB962C8B-B14F-4D97-AF65-F5344CB8AC3E}">
        <p14:creationId xmlns:p14="http://schemas.microsoft.com/office/powerpoint/2010/main" val="3818415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1027" y="2556120"/>
            <a:ext cx="1551959" cy="2246769"/>
          </a:xfrm>
          <a:prstGeom prst="rect">
            <a:avLst/>
          </a:prstGeom>
          <a:solidFill>
            <a:srgbClr val="7030A0"/>
          </a:solidFill>
        </p:spPr>
        <p:txBody>
          <a:bodyPr wrap="square">
            <a:spAutoFit/>
          </a:bodyPr>
          <a:lstStyle/>
          <a:p>
            <a:r>
              <a:rPr lang="en-GB" sz="2000" dirty="0" err="1">
                <a:solidFill>
                  <a:schemeClr val="tx1"/>
                </a:solidFill>
                <a:latin typeface="Arial" panose="020B0604020202020204" pitchFamily="34" charset="0"/>
                <a:ea typeface="Calibri" panose="020F0502020204030204" pitchFamily="34" charset="0"/>
              </a:rPr>
              <a:t>Vận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chuyển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nước</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và</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chất</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khoáng</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từ</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rễ</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lên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lá</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dòng</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đi</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lên</a:t>
            </a:r>
            <a:r>
              <a:rPr lang="en-GB" sz="2000" dirty="0">
                <a:solidFill>
                  <a:schemeClr val="tx1"/>
                </a:solidFill>
                <a:latin typeface="Arial" panose="020B0604020202020204" pitchFamily="34" charset="0"/>
                <a:ea typeface="Calibri" panose="020F0502020204030204" pitchFamily="34" charset="0"/>
              </a:rPr>
              <a:t>) </a:t>
            </a:r>
            <a:endParaRPr lang="en-US" sz="2000" dirty="0">
              <a:solidFill>
                <a:schemeClr val="tx1"/>
              </a:solidFill>
            </a:endParaRPr>
          </a:p>
        </p:txBody>
      </p:sp>
      <p:pic>
        <p:nvPicPr>
          <p:cNvPr id="2" name="Picture 1" descr="Diagram&#10;&#10;Description automatically generated">
            <a:extLst>
              <a:ext uri="{FF2B5EF4-FFF2-40B4-BE49-F238E27FC236}">
                <a16:creationId xmlns:a16="http://schemas.microsoft.com/office/drawing/2014/main" id="{7184CF5A-83EF-B220-6451-8AB8FE6188C9}"/>
              </a:ext>
            </a:extLst>
          </p:cNvPr>
          <p:cNvPicPr>
            <a:picLocks noChangeAspect="1"/>
          </p:cNvPicPr>
          <p:nvPr/>
        </p:nvPicPr>
        <p:blipFill>
          <a:blip r:embed="rId4"/>
          <a:stretch>
            <a:fillRect/>
          </a:stretch>
        </p:blipFill>
        <p:spPr>
          <a:xfrm>
            <a:off x="3710763" y="51324"/>
            <a:ext cx="5433237" cy="5092176"/>
          </a:xfrm>
          <a:prstGeom prst="rect">
            <a:avLst/>
          </a:prstGeom>
        </p:spPr>
      </p:pic>
      <p:sp>
        <p:nvSpPr>
          <p:cNvPr id="4" name="Rectangle 3">
            <a:extLst>
              <a:ext uri="{FF2B5EF4-FFF2-40B4-BE49-F238E27FC236}">
                <a16:creationId xmlns:a16="http://schemas.microsoft.com/office/drawing/2014/main" id="{2E6A6E45-DC73-BCCD-7246-25FE2A1599B8}"/>
              </a:ext>
            </a:extLst>
          </p:cNvPr>
          <p:cNvSpPr/>
          <p:nvPr/>
        </p:nvSpPr>
        <p:spPr>
          <a:xfrm>
            <a:off x="0" y="409967"/>
            <a:ext cx="4572000" cy="1815882"/>
          </a:xfrm>
          <a:prstGeom prst="rect">
            <a:avLst/>
          </a:prstGeom>
          <a:solidFill>
            <a:srgbClr val="7030A0"/>
          </a:solidFill>
        </p:spPr>
        <p:txBody>
          <a:bodyPr wrap="square">
            <a:spAutoFit/>
          </a:bodyPr>
          <a:lstStyle/>
          <a:p>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khoáng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chất</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hữu</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cơ</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được</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vận</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chuyển</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trong</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thân</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nhờ</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mạch</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gỗ</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chemeClr val="tx1"/>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err="1">
                <a:solidFill>
                  <a:schemeClr val="tx1"/>
                </a:solidFill>
                <a:latin typeface="Arial" panose="020B0604020202020204" pitchFamily="34" charset="0"/>
                <a:ea typeface="Calibri" panose="020F0502020204030204" pitchFamily="34" charset="0"/>
                <a:cs typeface="Arial" panose="020B0604020202020204" pitchFamily="34" charset="0"/>
              </a:rPr>
              <a:t>mạch</a:t>
            </a:r>
            <a:r>
              <a:rPr lang="en-GB" sz="2800">
                <a:solidFill>
                  <a:schemeClr val="tx1"/>
                </a:solidFill>
                <a:latin typeface="Arial" panose="020B0604020202020204" pitchFamily="34" charset="0"/>
                <a:ea typeface="Calibri" panose="020F0502020204030204" pitchFamily="34" charset="0"/>
                <a:cs typeface="Arial" panose="020B0604020202020204" pitchFamily="34" charset="0"/>
              </a:rPr>
              <a:t> rây.</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77E9C5A0-B128-A465-28B7-88F046CABF91}"/>
              </a:ext>
            </a:extLst>
          </p:cNvPr>
          <p:cNvSpPr/>
          <p:nvPr/>
        </p:nvSpPr>
        <p:spPr>
          <a:xfrm>
            <a:off x="1704687" y="2542920"/>
            <a:ext cx="2006076" cy="2554545"/>
          </a:xfrm>
          <a:prstGeom prst="rect">
            <a:avLst/>
          </a:prstGeom>
          <a:solidFill>
            <a:srgbClr val="7030A0"/>
          </a:solidFill>
        </p:spPr>
        <p:txBody>
          <a:bodyPr wrap="square">
            <a:spAutoFit/>
          </a:bodyPr>
          <a:lstStyle/>
          <a:p>
            <a:pPr algn="just"/>
            <a:r>
              <a:rPr lang="en-GB" sz="2000" dirty="0" err="1">
                <a:solidFill>
                  <a:schemeClr val="tx1"/>
                </a:solidFill>
                <a:latin typeface="Arial" panose="020B0604020202020204" pitchFamily="34" charset="0"/>
                <a:ea typeface="Calibri" panose="020F0502020204030204" pitchFamily="34" charset="0"/>
              </a:rPr>
              <a:t>Vận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chuyển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chủ</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yếu</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các</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chất</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hữu</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cơ</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được</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tổng</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hợp</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từ</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lá</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tới</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cơ</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quan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dự</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trữ</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hoặc</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cơ</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quan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cần</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dùng</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dòng</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đi</a:t>
            </a:r>
            <a:r>
              <a:rPr lang="en-GB" sz="2000" dirty="0">
                <a:solidFill>
                  <a:schemeClr val="tx1"/>
                </a:solidFill>
                <a:latin typeface="Arial" panose="020B0604020202020204" pitchFamily="34" charset="0"/>
                <a:ea typeface="Calibri" panose="020F0502020204030204" pitchFamily="34" charset="0"/>
              </a:rPr>
              <a:t> </a:t>
            </a:r>
            <a:r>
              <a:rPr lang="en-GB" sz="2000" dirty="0" err="1">
                <a:solidFill>
                  <a:schemeClr val="tx1"/>
                </a:solidFill>
                <a:latin typeface="Arial" panose="020B0604020202020204" pitchFamily="34" charset="0"/>
                <a:ea typeface="Calibri" panose="020F0502020204030204" pitchFamily="34" charset="0"/>
              </a:rPr>
              <a:t>xuống</a:t>
            </a:r>
            <a:r>
              <a:rPr lang="en-GB" sz="2000" dirty="0">
                <a:solidFill>
                  <a:schemeClr val="tx1"/>
                </a:solidFill>
                <a:latin typeface="Arial" panose="020B0604020202020204" pitchFamily="34" charset="0"/>
                <a:ea typeface="Calibri" panose="020F0502020204030204" pitchFamily="34" charset="0"/>
              </a:rPr>
              <a:t>)</a:t>
            </a:r>
            <a:endParaRPr lang="en-US" sz="2000" dirty="0">
              <a:solidFill>
                <a:schemeClr val="tx1"/>
              </a:solidFill>
            </a:endParaRPr>
          </a:p>
        </p:txBody>
      </p:sp>
    </p:spTree>
    <p:custDataLst>
      <p:tags r:id="rId1"/>
    </p:custDataLst>
    <p:extLst>
      <p:ext uri="{BB962C8B-B14F-4D97-AF65-F5344CB8AC3E}">
        <p14:creationId xmlns:p14="http://schemas.microsoft.com/office/powerpoint/2010/main" val="158133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25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4030270" cy="586699"/>
          </a:xfrm>
          <a:prstGeom prst="rect">
            <a:avLst/>
          </a:prstGeom>
        </p:spPr>
        <p:txBody>
          <a:bodyPr wrap="none">
            <a:spAutoFit/>
          </a:bodyPr>
          <a:lstStyle/>
          <a:p>
            <a:pPr>
              <a:lnSpc>
                <a:spcPct val="150000"/>
              </a:lnSpc>
              <a:spcAft>
                <a:spcPts val="1000"/>
              </a:spcAft>
            </a:pPr>
            <a:r>
              <a:rPr lang="en-GB" sz="2400" b="1" i="1" dirty="0">
                <a:solidFill>
                  <a:schemeClr val="tx1"/>
                </a:solidFill>
                <a:latin typeface="Arial" panose="020B0604020202020204" pitchFamily="34" charset="0"/>
                <a:ea typeface="Calibri" panose="020F0502020204030204" pitchFamily="34" charset="0"/>
                <a:cs typeface="Arial" panose="020B0604020202020204" pitchFamily="34" charset="0"/>
              </a:rPr>
              <a:t>3. </a:t>
            </a:r>
            <a:r>
              <a:rPr lang="en-GB" sz="2400" b="1" i="1"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GB" sz="24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400" b="1" i="1" dirty="0" err="1">
                <a:solidFill>
                  <a:schemeClr val="tx1"/>
                </a:solidFill>
                <a:latin typeface="Arial" panose="020B0604020202020204" pitchFamily="34" charset="0"/>
                <a:ea typeface="Calibri" panose="020F0502020204030204" pitchFamily="34" charset="0"/>
                <a:cs typeface="Arial" panose="020B0604020202020204" pitchFamily="34" charset="0"/>
              </a:rPr>
              <a:t>hơi</a:t>
            </a:r>
            <a:r>
              <a:rPr lang="en-GB" sz="24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400" b="1" i="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400" b="1" i="1" dirty="0">
                <a:solidFill>
                  <a:schemeClr val="tx1"/>
                </a:solidFill>
                <a:latin typeface="Arial" panose="020B0604020202020204" pitchFamily="34" charset="0"/>
                <a:ea typeface="Calibri" panose="020F0502020204030204" pitchFamily="34" charset="0"/>
                <a:cs typeface="Arial" panose="020B0604020202020204" pitchFamily="34" charset="0"/>
              </a:rPr>
              <a:t> ở </a:t>
            </a:r>
            <a:r>
              <a:rPr lang="en-GB" sz="2400" b="1" i="1" dirty="0" err="1">
                <a:solidFill>
                  <a:schemeClr val="tx1"/>
                </a:solidFill>
                <a:latin typeface="Arial" panose="020B0604020202020204" pitchFamily="34" charset="0"/>
                <a:ea typeface="Calibri" panose="020F0502020204030204" pitchFamily="34" charset="0"/>
                <a:cs typeface="Arial" panose="020B0604020202020204" pitchFamily="34" charset="0"/>
              </a:rPr>
              <a:t>lá</a:t>
            </a:r>
            <a:r>
              <a:rPr lang="en-GB" sz="2400" b="1" i="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400" b="1" i="1"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67728" y="677293"/>
            <a:ext cx="5651942" cy="830997"/>
          </a:xfrm>
          <a:prstGeom prst="rect">
            <a:avLst/>
          </a:prstGeom>
        </p:spPr>
        <p:txBody>
          <a:bodyPr wrap="square">
            <a:spAutoFit/>
          </a:bodyPr>
          <a:lstStyle/>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Phần</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lớn</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do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rễ</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hút</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vào</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được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ra</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ngoài</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qua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khổng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a:solidFill>
                  <a:schemeClr val="tx1"/>
                </a:solidFill>
                <a:latin typeface="Arial" panose="020B0604020202020204" pitchFamily="34" charset="0"/>
                <a:ea typeface="Calibri" panose="020F0502020204030204" pitchFamily="34" charset="0"/>
                <a:cs typeface="Arial" panose="020B0604020202020204" pitchFamily="34" charset="0"/>
              </a:rPr>
              <a:t>ở lá.</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8" name="Rectangle 7"/>
          <p:cNvSpPr/>
          <p:nvPr/>
        </p:nvSpPr>
        <p:spPr>
          <a:xfrm>
            <a:off x="123615" y="1546769"/>
            <a:ext cx="6148137" cy="1938992"/>
          </a:xfrm>
          <a:prstGeom prst="rect">
            <a:avLst/>
          </a:prstGeom>
        </p:spPr>
        <p:txBody>
          <a:bodyPr wrap="square">
            <a:spAutoFit/>
          </a:bodyPr>
          <a:lstStyle/>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Hoạt</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động</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đóng</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mở</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khổng</a:t>
            </a:r>
            <a:endPar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Tế</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bào</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khổng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no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lỗ</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khổng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mở</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hơi</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nhiều</a:t>
            </a:r>
            <a:endParaRPr lang="en-US" sz="24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Tế</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bào</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khổng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ít</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thì</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lỗ</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đóng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hơi</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ít</a:t>
            </a:r>
            <a:endPar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226737" y="3681377"/>
            <a:ext cx="8233194" cy="1569660"/>
          </a:xfrm>
          <a:prstGeom prst="rect">
            <a:avLst/>
          </a:prstGeom>
        </p:spPr>
        <p:txBody>
          <a:bodyPr wrap="square">
            <a:spAutoFit/>
          </a:bodyPr>
          <a:lstStyle/>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Ý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nghĩa</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hơi</a:t>
            </a:r>
            <a:r>
              <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b="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endPar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Là</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động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lực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trên</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của</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dòng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mạch</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gỗ</a:t>
            </a:r>
            <a:endParaRPr lang="en-US" sz="24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Giúp</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lá</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không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bị</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đốt</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nóng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p>
          <a:p>
            <a:pPr algn="just"/>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Khi</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hơi</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khổng</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mở</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giúp</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khí</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CO</a:t>
            </a:r>
            <a:r>
              <a:rPr lang="en-US" sz="2400" baseline="-25000" dirty="0">
                <a:solidFill>
                  <a:schemeClr val="tx1"/>
                </a:solidFill>
                <a:latin typeface="Arial" panose="020B0604020202020204" pitchFamily="34" charset="0"/>
                <a:ea typeface="Calibri" panose="020F0502020204030204" pitchFamily="34" charset="0"/>
                <a:cs typeface="Arial" panose="020B0604020202020204" pitchFamily="34" charset="0"/>
              </a:rPr>
              <a:t>2</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đi</a:t>
            </a:r>
            <a:r>
              <a:rPr lang="en-US" sz="2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latin typeface="Arial" panose="020B0604020202020204" pitchFamily="34" charset="0"/>
                <a:ea typeface="Calibri" panose="020F0502020204030204" pitchFamily="34" charset="0"/>
                <a:cs typeface="Arial" panose="020B0604020202020204" pitchFamily="34" charset="0"/>
              </a:rPr>
              <a:t>vào</a:t>
            </a:r>
            <a:endParaRPr lang="en-US" sz="2400" dirty="0">
              <a:solidFill>
                <a:schemeClr val="tx1"/>
              </a:solidFill>
              <a:latin typeface="Arial" panose="020B0604020202020204" pitchFamily="34" charset="0"/>
              <a:cs typeface="Arial" panose="020B0604020202020204" pitchFamily="34" charset="0"/>
            </a:endParaRPr>
          </a:p>
        </p:txBody>
      </p:sp>
      <p:pic>
        <p:nvPicPr>
          <p:cNvPr id="2" name="Picture 1" descr="Diagram&#10;&#10;Description automatically generated">
            <a:extLst>
              <a:ext uri="{FF2B5EF4-FFF2-40B4-BE49-F238E27FC236}">
                <a16:creationId xmlns:a16="http://schemas.microsoft.com/office/drawing/2014/main" id="{A23D3BE8-738A-8690-A6EF-D29D2D9F8D6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r="47438" b="12511"/>
          <a:stretch/>
        </p:blipFill>
        <p:spPr>
          <a:xfrm>
            <a:off x="5719670" y="0"/>
            <a:ext cx="3424330" cy="2308324"/>
          </a:xfrm>
          <a:prstGeom prst="rect">
            <a:avLst/>
          </a:prstGeom>
        </p:spPr>
      </p:pic>
      <p:pic>
        <p:nvPicPr>
          <p:cNvPr id="3" name="Picture 2" descr="Diagram&#10;&#10;Description automatically generated">
            <a:extLst>
              <a:ext uri="{FF2B5EF4-FFF2-40B4-BE49-F238E27FC236}">
                <a16:creationId xmlns:a16="http://schemas.microsoft.com/office/drawing/2014/main" id="{2D17DE50-E20B-A6A5-4776-B40CAEE5358F}"/>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53460" t="7181" b="11587"/>
          <a:stretch/>
        </p:blipFill>
        <p:spPr>
          <a:xfrm>
            <a:off x="6271752" y="2319350"/>
            <a:ext cx="2872248" cy="2030287"/>
          </a:xfrm>
          <a:prstGeom prst="rect">
            <a:avLst/>
          </a:prstGeom>
        </p:spPr>
      </p:pic>
    </p:spTree>
    <p:custDataLst>
      <p:tags r:id="rId1"/>
    </p:custDataLst>
    <p:extLst>
      <p:ext uri="{BB962C8B-B14F-4D97-AF65-F5344CB8AC3E}">
        <p14:creationId xmlns:p14="http://schemas.microsoft.com/office/powerpoint/2010/main" val="420517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3"/>
          <p:cNvSpPr txBox="1">
            <a:spLocks noGrp="1"/>
          </p:cNvSpPr>
          <p:nvPr>
            <p:ph type="ctrTitle"/>
          </p:nvPr>
        </p:nvSpPr>
        <p:spPr>
          <a:xfrm>
            <a:off x="0" y="1361113"/>
            <a:ext cx="8498575" cy="1883128"/>
          </a:xfrm>
          <a:prstGeom prst="rect">
            <a:avLst/>
          </a:prstGeom>
        </p:spPr>
        <p:txBody>
          <a:bodyPr spcFirstLastPara="1" wrap="square" lIns="0" tIns="0" rIns="0" bIns="0" anchor="ctr" anchorCtr="0">
            <a:noAutofit/>
          </a:bodyPr>
          <a:lstStyle/>
          <a:p>
            <a:pPr marL="0" lvl="0" indent="0" algn="ctr" rtl="0">
              <a:lnSpc>
                <a:spcPts val="4000"/>
              </a:lnSpc>
              <a:spcBef>
                <a:spcPts val="400"/>
              </a:spcBef>
              <a:spcAft>
                <a:spcPts val="400"/>
              </a:spcAft>
              <a:buNone/>
            </a:pPr>
            <a:r>
              <a:rPr lang="en" sz="3200" b="1" dirty="0">
                <a:latin typeface="Arial" panose="020B0604020202020204" pitchFamily="34" charset="0"/>
                <a:cs typeface="Arial" panose="020B0604020202020204" pitchFamily="34" charset="0"/>
              </a:rPr>
              <a:t>CHỦ ĐỀ 8: TRAO ĐỔI CHẤT VÀ CHUYỂN HOÁ NĂNG LƯỢNG Ở SINH VẬT</a:t>
            </a:r>
            <a:br>
              <a:rPr lang="en" sz="3200" b="1" dirty="0">
                <a:latin typeface="Arial" panose="020B0604020202020204" pitchFamily="34" charset="0"/>
                <a:cs typeface="Arial" panose="020B0604020202020204" pitchFamily="34" charset="0"/>
              </a:rPr>
            </a:br>
            <a:r>
              <a:rPr lang="en" sz="3200" b="1" dirty="0">
                <a:solidFill>
                  <a:srgbClr val="FF0000"/>
                </a:solidFill>
                <a:latin typeface="Arial" panose="020B0604020202020204" pitchFamily="34" charset="0"/>
                <a:cs typeface="Arial" panose="020B0604020202020204" pitchFamily="34" charset="0"/>
              </a:rPr>
              <a:t>Bài 25. TIẾT 107,108,109,110</a:t>
            </a:r>
            <a:br>
              <a:rPr lang="en" sz="3200" b="1" dirty="0">
                <a:latin typeface="Arial" panose="020B0604020202020204" pitchFamily="34" charset="0"/>
                <a:cs typeface="Arial" panose="020B0604020202020204" pitchFamily="34" charset="0"/>
              </a:rPr>
            </a:br>
            <a:r>
              <a:rPr lang="en" sz="3200" b="1" dirty="0">
                <a:latin typeface="Arial" panose="020B0604020202020204" pitchFamily="34" charset="0"/>
                <a:cs typeface="Arial" panose="020B0604020202020204" pitchFamily="34" charset="0"/>
              </a:rPr>
              <a:t> TRAO ĐỔI NƯỚC VÀ CÁC CHẤT DINH DƯỠNG Ở THỰC VẬT</a:t>
            </a:r>
            <a:endParaRPr sz="3200" b="1" dirty="0">
              <a:latin typeface="Arial" panose="020B0604020202020204" pitchFamily="34" charset="0"/>
              <a:cs typeface="Arial" panose="020B0604020202020204" pitchFamily="3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6"/>
                                        </p:tgtEl>
                                        <p:attrNameLst>
                                          <p:attrName>style.visibility</p:attrName>
                                        </p:attrNameLst>
                                      </p:cBhvr>
                                      <p:to>
                                        <p:strVal val="visible"/>
                                      </p:to>
                                    </p:set>
                                    <p:animEffect transition="in" filter="wipe(down)">
                                      <p:cBhvr>
                                        <p:cTn id="7" dur="10"/>
                                        <p:tgtEl>
                                          <p:spTgt spid="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66C9AB-A775-556F-80A1-AD578F9F9483}"/>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20</a:t>
            </a:fld>
            <a:endParaRPr lang="en"/>
          </a:p>
        </p:txBody>
      </p:sp>
      <p:sp>
        <p:nvSpPr>
          <p:cNvPr id="3" name="Rectangle 2">
            <a:extLst>
              <a:ext uri="{FF2B5EF4-FFF2-40B4-BE49-F238E27FC236}">
                <a16:creationId xmlns:a16="http://schemas.microsoft.com/office/drawing/2014/main" id="{27DBDE51-8B21-0DA1-9B6F-0C9DBBA9D2E3}"/>
              </a:ext>
            </a:extLst>
          </p:cNvPr>
          <p:cNvSpPr/>
          <p:nvPr/>
        </p:nvSpPr>
        <p:spPr>
          <a:xfrm>
            <a:off x="86968" y="361092"/>
            <a:ext cx="8970063" cy="1315425"/>
          </a:xfrm>
          <a:prstGeom prst="rect">
            <a:avLst/>
          </a:prstGeom>
        </p:spPr>
        <p:txBody>
          <a:bodyPr wrap="square">
            <a:spAutoFit/>
          </a:bodyPr>
          <a:lstStyle/>
          <a:p>
            <a:pPr>
              <a:lnSpc>
                <a:spcPct val="150000"/>
              </a:lnSpc>
              <a:spcAft>
                <a:spcPts val="1000"/>
              </a:spcAft>
            </a:pP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II.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Thí</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nghiệm</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vận</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chuyển</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ở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thân</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thoát</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hơi</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ở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lá</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039ABA4-2345-A48C-5749-072975E9D84E}"/>
              </a:ext>
            </a:extLst>
          </p:cNvPr>
          <p:cNvSpPr/>
          <p:nvPr/>
        </p:nvSpPr>
        <p:spPr>
          <a:xfrm>
            <a:off x="86968" y="1790451"/>
            <a:ext cx="8948748" cy="523220"/>
          </a:xfrm>
          <a:prstGeom prst="rect">
            <a:avLst/>
          </a:prstGeom>
        </p:spPr>
        <p:txBody>
          <a:bodyPr wrap="square">
            <a:spAutoFit/>
          </a:bodyPr>
          <a:lstStyle/>
          <a:p>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1.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Thí</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nghiệm</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vận</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chuyển</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nước</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ở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thân</a:t>
            </a:r>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en-GB" sz="2800" b="1" dirty="0" err="1">
                <a:solidFill>
                  <a:schemeClr val="tx1"/>
                </a:solidFill>
                <a:latin typeface="Arial" panose="020B0604020202020204" pitchFamily="34" charset="0"/>
                <a:ea typeface="Calibri" panose="020F0502020204030204" pitchFamily="34" charset="0"/>
                <a:cs typeface="Arial" panose="020B0604020202020204" pitchFamily="34" charset="0"/>
              </a:rPr>
              <a:t>cây</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79461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89BE1FA-859F-DA31-9ABA-59EB70A593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91" y="2073208"/>
            <a:ext cx="4424037" cy="3070292"/>
          </a:xfrm>
          <a:prstGeom prst="rect">
            <a:avLst/>
          </a:prstGeom>
        </p:spPr>
      </p:pic>
      <p:pic>
        <p:nvPicPr>
          <p:cNvPr id="7" name="Picture 6">
            <a:extLst>
              <a:ext uri="{FF2B5EF4-FFF2-40B4-BE49-F238E27FC236}">
                <a16:creationId xmlns:a16="http://schemas.microsoft.com/office/drawing/2014/main" id="{6C0E4CD1-A417-0118-873B-6781F7E9F3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2320" y="2073208"/>
            <a:ext cx="4544504" cy="3070292"/>
          </a:xfrm>
          <a:prstGeom prst="rect">
            <a:avLst/>
          </a:prstGeom>
        </p:spPr>
      </p:pic>
      <p:sp>
        <p:nvSpPr>
          <p:cNvPr id="8" name="Rectangle 7">
            <a:extLst>
              <a:ext uri="{FF2B5EF4-FFF2-40B4-BE49-F238E27FC236}">
                <a16:creationId xmlns:a16="http://schemas.microsoft.com/office/drawing/2014/main" id="{EC3BA8C6-D2B3-94AB-16F8-08D7533F3858}"/>
              </a:ext>
            </a:extLst>
          </p:cNvPr>
          <p:cNvSpPr/>
          <p:nvPr/>
        </p:nvSpPr>
        <p:spPr>
          <a:xfrm>
            <a:off x="108284" y="63698"/>
            <a:ext cx="8760699" cy="2246769"/>
          </a:xfrm>
          <a:prstGeom prst="rect">
            <a:avLst/>
          </a:prstGeom>
        </p:spPr>
        <p:txBody>
          <a:bodyPr wrap="square">
            <a:spAutoFit/>
          </a:bodyPr>
          <a:lstStyle/>
          <a:p>
            <a:pPr algn="just"/>
            <a:r>
              <a:rPr lang="en-GB" sz="2800" b="1" u="sng"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u="sng" dirty="0" err="1">
                <a:solidFill>
                  <a:srgbClr val="FFFF00"/>
                </a:solidFill>
                <a:latin typeface="Arial" panose="020B0604020202020204" pitchFamily="34" charset="0"/>
                <a:ea typeface="Calibri" panose="020F0502020204030204" pitchFamily="34" charset="0"/>
                <a:cs typeface="Arial" panose="020B0604020202020204" pitchFamily="34" charset="0"/>
              </a:rPr>
              <a:t>Chuẩn</a:t>
            </a:r>
            <a:r>
              <a:rPr lang="en-GB" sz="2800" b="1" u="sng"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u="sng" dirty="0" err="1">
                <a:solidFill>
                  <a:srgbClr val="FFFF00"/>
                </a:solidFill>
                <a:latin typeface="Arial" panose="020B0604020202020204" pitchFamily="34" charset="0"/>
                <a:ea typeface="Calibri" panose="020F0502020204030204" pitchFamily="34" charset="0"/>
                <a:cs typeface="Arial" panose="020B0604020202020204" pitchFamily="34" charset="0"/>
              </a:rPr>
              <a:t>bị</a:t>
            </a:r>
            <a:r>
              <a:rPr lang="en-GB" sz="2800">
                <a:solidFill>
                  <a:srgbClr val="FFFF00"/>
                </a:solidFill>
                <a:latin typeface="Arial" panose="020B0604020202020204" pitchFamily="34" charset="0"/>
                <a:ea typeface="Calibri" panose="020F0502020204030204" pitchFamily="34" charset="0"/>
                <a:cs typeface="Arial" panose="020B0604020202020204" pitchFamily="34" charset="0"/>
              </a:rPr>
              <a:t>: 					</a:t>
            </a:r>
            <a:endParaRPr lang="en-GB" sz="2800"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2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cốc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thuỷ</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tinh</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cốc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thuỷ</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tinh</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uống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sạch</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hai</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lọ</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phẩm</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màu</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xanh</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mêtylen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fucshin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kiềm</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có</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thể</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thay</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bằng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a:solidFill>
                  <a:srgbClr val="FFFF00"/>
                </a:solidFill>
                <a:latin typeface="Arial" panose="020B0604020202020204" pitchFamily="34" charset="0"/>
                <a:ea typeface="Calibri" panose="020F0502020204030204" pitchFamily="34" charset="0"/>
                <a:cs typeface="Arial" panose="020B0604020202020204" pitchFamily="34" charset="0"/>
              </a:rPr>
              <a:t>sting),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hai</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cây</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err="1">
                <a:solidFill>
                  <a:srgbClr val="FFFF00"/>
                </a:solidFill>
                <a:latin typeface="Arial" panose="020B0604020202020204" pitchFamily="34" charset="0"/>
                <a:ea typeface="Calibri" panose="020F0502020204030204" pitchFamily="34" charset="0"/>
                <a:cs typeface="Arial" panose="020B0604020202020204" pitchFamily="34" charset="0"/>
              </a:rPr>
              <a:t>cần</a:t>
            </a:r>
            <a:r>
              <a:rPr lang="en-GB" sz="2800">
                <a:solidFill>
                  <a:srgbClr val="FFFF00"/>
                </a:solidFill>
                <a:latin typeface="Arial" panose="020B0604020202020204" pitchFamily="34" charset="0"/>
                <a:ea typeface="Calibri" panose="020F0502020204030204" pitchFamily="34" charset="0"/>
                <a:cs typeface="Arial" panose="020B0604020202020204" pitchFamily="34" charset="0"/>
              </a:rPr>
              <a:t> tây, có thể hoa hồng bạch</a:t>
            </a:r>
            <a:endParaRPr lang="en-US" sz="2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693324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22C1F1-624D-2EE5-0F9E-5A17825C711E}"/>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sp>
        <p:nvSpPr>
          <p:cNvPr id="7" name="TextBox 6">
            <a:extLst>
              <a:ext uri="{FF2B5EF4-FFF2-40B4-BE49-F238E27FC236}">
                <a16:creationId xmlns:a16="http://schemas.microsoft.com/office/drawing/2014/main" id="{6A97E952-5683-D145-A6A8-7368C9C463F3}"/>
              </a:ext>
            </a:extLst>
          </p:cNvPr>
          <p:cNvSpPr txBox="1"/>
          <p:nvPr/>
        </p:nvSpPr>
        <p:spPr>
          <a:xfrm>
            <a:off x="2081463" y="1482968"/>
            <a:ext cx="4572000" cy="1815882"/>
          </a:xfrm>
          <a:prstGeom prst="rect">
            <a:avLst/>
          </a:prstGeom>
          <a:noFill/>
        </p:spPr>
        <p:txBody>
          <a:bodyPr wrap="square">
            <a:spAutoFit/>
          </a:bodyPr>
          <a:lstStyle/>
          <a:p>
            <a:r>
              <a:rPr lang="en-US" sz="2800">
                <a:hlinkClick r:id="rId4"/>
              </a:rPr>
              <a:t>Colored flowers | Color changing flower experiment | Science experiments for kids | Elearnin - YouTube</a:t>
            </a:r>
            <a:endParaRPr lang="en-US" sz="2800"/>
          </a:p>
        </p:txBody>
      </p:sp>
    </p:spTree>
    <p:custDataLst>
      <p:tags r:id="rId1"/>
    </p:custDataLst>
    <p:extLst>
      <p:ext uri="{BB962C8B-B14F-4D97-AF65-F5344CB8AC3E}">
        <p14:creationId xmlns:p14="http://schemas.microsoft.com/office/powerpoint/2010/main" val="498940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90364" y="341778"/>
            <a:ext cx="8763271" cy="523220"/>
          </a:xfrm>
          <a:prstGeom prst="rect">
            <a:avLst/>
          </a:prstGeom>
        </p:spPr>
        <p:txBody>
          <a:bodyPr wrap="square">
            <a:spAutoFit/>
          </a:bodyPr>
          <a:lstStyle/>
          <a:p>
            <a:pPr algn="ct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2.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Thí</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nghiệm</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chứng</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minh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thoát</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hơi</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nước</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ở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lá</a:t>
            </a:r>
            <a:r>
              <a:rPr lang="en-GB" sz="2800" b="1" i="1"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i="1" dirty="0" err="1">
                <a:solidFill>
                  <a:srgbClr val="FFFF00"/>
                </a:solidFill>
                <a:latin typeface="Arial" panose="020B0604020202020204" pitchFamily="34" charset="0"/>
                <a:ea typeface="Calibri" panose="020F0502020204030204" pitchFamily="34" charset="0"/>
                <a:cs typeface="Arial" panose="020B0604020202020204" pitchFamily="34" charset="0"/>
              </a:rPr>
              <a:t>cây</a:t>
            </a:r>
            <a:endParaRPr lang="en-US" sz="28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6" name="Rectangle 15"/>
          <p:cNvSpPr/>
          <p:nvPr/>
        </p:nvSpPr>
        <p:spPr>
          <a:xfrm>
            <a:off x="190364" y="1068273"/>
            <a:ext cx="8763270" cy="2246769"/>
          </a:xfrm>
          <a:prstGeom prst="rect">
            <a:avLst/>
          </a:prstGeom>
        </p:spPr>
        <p:txBody>
          <a:bodyPr wrap="square">
            <a:spAutoFit/>
          </a:bodyPr>
          <a:lstStyle/>
          <a:p>
            <a:pPr algn="just"/>
            <a:r>
              <a:rPr lang="en-GB" sz="2800" b="1" u="sng"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u="sng" dirty="0" err="1">
                <a:solidFill>
                  <a:srgbClr val="FFFF00"/>
                </a:solidFill>
                <a:latin typeface="Arial" panose="020B0604020202020204" pitchFamily="34" charset="0"/>
                <a:ea typeface="Calibri" panose="020F0502020204030204" pitchFamily="34" charset="0"/>
                <a:cs typeface="Arial" panose="020B0604020202020204" pitchFamily="34" charset="0"/>
              </a:rPr>
              <a:t>Chuẩn</a:t>
            </a:r>
            <a:r>
              <a:rPr lang="en-GB" sz="2800" b="1" u="sng"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b="1" u="sng" dirty="0" err="1">
                <a:solidFill>
                  <a:srgbClr val="FFFF00"/>
                </a:solidFill>
                <a:latin typeface="Arial" panose="020B0604020202020204" pitchFamily="34" charset="0"/>
                <a:ea typeface="Calibri" panose="020F0502020204030204" pitchFamily="34" charset="0"/>
                <a:cs typeface="Arial" panose="020B0604020202020204" pitchFamily="34" charset="0"/>
              </a:rPr>
              <a:t>bị</a:t>
            </a:r>
            <a:r>
              <a:rPr lang="en-GB" sz="2800" b="1" u="sng" dirty="0">
                <a:solidFill>
                  <a:srgbClr val="FFFF00"/>
                </a:solidFill>
                <a:latin typeface="Arial" panose="020B0604020202020204" pitchFamily="34" charset="0"/>
                <a:ea typeface="Calibri" panose="020F0502020204030204" pitchFamily="34" charset="0"/>
                <a:cs typeface="Arial" panose="020B0604020202020204" pitchFamily="34" charset="0"/>
              </a:rPr>
              <a:t>: </a:t>
            </a:r>
            <a:endParaRPr lang="en-US" sz="2800" b="1" u="sng"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2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túi</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nilong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to, 2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chậu</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cây</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nhỏ</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cùng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loài</a:t>
            </a:r>
            <a:endParaRPr lang="en-US" sz="2800"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2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bình</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tam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giác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có</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nước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dầu</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ăn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kéo</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2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cây</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nhỏ</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còn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nguyên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thân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lá</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rễ</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cùng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loài</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cùng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kích</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cỡ</a:t>
            </a:r>
            <a:endParaRPr lang="en-US" sz="2800"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GV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chuẩn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bị</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cân</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thăng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bằng</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và</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các</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quả</a:t>
            </a:r>
            <a:r>
              <a:rPr lang="en-GB" sz="2800" dirty="0">
                <a:solidFill>
                  <a:srgbClr val="FFFF00"/>
                </a:solidFill>
                <a:latin typeface="Arial" panose="020B0604020202020204" pitchFamily="34" charset="0"/>
                <a:ea typeface="Calibri" panose="020F0502020204030204" pitchFamily="34" charset="0"/>
                <a:cs typeface="Arial" panose="020B0604020202020204" pitchFamily="34" charset="0"/>
              </a:rPr>
              <a:t> </a:t>
            </a:r>
            <a:r>
              <a:rPr lang="en-GB" sz="2800" dirty="0" err="1">
                <a:solidFill>
                  <a:srgbClr val="FFFF00"/>
                </a:solidFill>
                <a:latin typeface="Arial" panose="020B0604020202020204" pitchFamily="34" charset="0"/>
                <a:ea typeface="Calibri" panose="020F0502020204030204" pitchFamily="34" charset="0"/>
                <a:cs typeface="Arial" panose="020B0604020202020204" pitchFamily="34" charset="0"/>
              </a:rPr>
              <a:t>cân</a:t>
            </a:r>
            <a:endParaRPr lang="en-US" sz="2800" dirty="0">
              <a:solidFill>
                <a:srgbClr val="FFFF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7576" y="3518317"/>
            <a:ext cx="1965847" cy="1879698"/>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1056" y="3315042"/>
            <a:ext cx="2190521" cy="1880210"/>
          </a:xfrm>
          <a:prstGeom prst="rect">
            <a:avLst/>
          </a:prstGeom>
        </p:spPr>
      </p:pic>
    </p:spTree>
    <p:custDataLst>
      <p:tags r:id="rId1"/>
    </p:custDataLst>
    <p:extLst>
      <p:ext uri="{BB962C8B-B14F-4D97-AF65-F5344CB8AC3E}">
        <p14:creationId xmlns:p14="http://schemas.microsoft.com/office/powerpoint/2010/main" val="3804916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61EA4A7-4274-B395-2A8D-3120FAF867C7}"/>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24</a:t>
            </a:fld>
            <a:endParaRPr lang="en"/>
          </a:p>
        </p:txBody>
      </p:sp>
      <p:pic>
        <p:nvPicPr>
          <p:cNvPr id="3" name="Picture 2">
            <a:extLst>
              <a:ext uri="{FF2B5EF4-FFF2-40B4-BE49-F238E27FC236}">
                <a16:creationId xmlns:a16="http://schemas.microsoft.com/office/drawing/2014/main" id="{58E0B7E3-5736-6EDD-6E2E-FA3C72B93F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315970" cy="4126832"/>
          </a:xfrm>
          <a:prstGeom prst="rect">
            <a:avLst/>
          </a:prstGeom>
        </p:spPr>
      </p:pic>
      <p:pic>
        <p:nvPicPr>
          <p:cNvPr id="4" name="Picture 3">
            <a:extLst>
              <a:ext uri="{FF2B5EF4-FFF2-40B4-BE49-F238E27FC236}">
                <a16:creationId xmlns:a16="http://schemas.microsoft.com/office/drawing/2014/main" id="{EADB2CBC-C69F-7F55-0B3A-D44C9F15F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5747" y="1468844"/>
            <a:ext cx="4668253" cy="3674656"/>
          </a:xfrm>
          <a:prstGeom prst="rect">
            <a:avLst/>
          </a:prstGeom>
        </p:spPr>
      </p:pic>
    </p:spTree>
    <p:custDataLst>
      <p:tags r:id="rId1"/>
    </p:custDataLst>
    <p:extLst>
      <p:ext uri="{BB962C8B-B14F-4D97-AF65-F5344CB8AC3E}">
        <p14:creationId xmlns:p14="http://schemas.microsoft.com/office/powerpoint/2010/main" val="1733918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60132-8EE0-53D9-F4BC-BEB569550D79}"/>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25</a:t>
            </a:fld>
            <a:endParaRPr lang="en"/>
          </a:p>
        </p:txBody>
      </p:sp>
      <p:sp>
        <p:nvSpPr>
          <p:cNvPr id="4" name="TextBox 3">
            <a:extLst>
              <a:ext uri="{FF2B5EF4-FFF2-40B4-BE49-F238E27FC236}">
                <a16:creationId xmlns:a16="http://schemas.microsoft.com/office/drawing/2014/main" id="{B7BDAA43-3B7A-A375-7E54-ECABD54F2B71}"/>
              </a:ext>
            </a:extLst>
          </p:cNvPr>
          <p:cNvSpPr txBox="1"/>
          <p:nvPr/>
        </p:nvSpPr>
        <p:spPr>
          <a:xfrm>
            <a:off x="1540043" y="1002090"/>
            <a:ext cx="4572000" cy="1569660"/>
          </a:xfrm>
          <a:prstGeom prst="rect">
            <a:avLst/>
          </a:prstGeom>
          <a:noFill/>
        </p:spPr>
        <p:txBody>
          <a:bodyPr wrap="square">
            <a:spAutoFit/>
          </a:bodyPr>
          <a:lstStyle/>
          <a:p>
            <a:r>
              <a:rPr lang="en-US" sz="2400">
                <a:hlinkClick r:id="rId4"/>
              </a:rPr>
              <a:t>Biology - Transpiration Experiment | Transpiration in Plants experiment for Kids - YouTube</a:t>
            </a:r>
            <a:endParaRPr lang="en-US" sz="2400"/>
          </a:p>
        </p:txBody>
      </p:sp>
    </p:spTree>
    <p:custDataLst>
      <p:tags r:id="rId1"/>
    </p:custDataLst>
    <p:extLst>
      <p:ext uri="{BB962C8B-B14F-4D97-AF65-F5344CB8AC3E}">
        <p14:creationId xmlns:p14="http://schemas.microsoft.com/office/powerpoint/2010/main" val="3340272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BEB98C-15B3-B531-6957-36B0C715CB37}"/>
              </a:ext>
            </a:extLst>
          </p:cNvPr>
          <p:cNvSpPr txBox="1"/>
          <p:nvPr/>
        </p:nvSpPr>
        <p:spPr>
          <a:xfrm>
            <a:off x="90237" y="324853"/>
            <a:ext cx="2689058" cy="3970318"/>
          </a:xfrm>
          <a:prstGeom prst="rect">
            <a:avLst/>
          </a:prstGeom>
          <a:noFill/>
        </p:spPr>
        <p:txBody>
          <a:bodyPr wrap="square">
            <a:spAutoFit/>
          </a:bodyPr>
          <a:lstStyle/>
          <a:p>
            <a:r>
              <a:rPr lang="en-US" sz="2800" b="1">
                <a:solidFill>
                  <a:srgbClr val="FFFF00"/>
                </a:solidFill>
              </a:rPr>
              <a:t>Các nhóm về nhà làm thí nghiệm theo hướng dẫn, đưa sản phẩm lên lớp báo cáo và làm bản báo cáo theo mẫu</a:t>
            </a:r>
            <a:endParaRPr lang="en-US" sz="2800" b="1" dirty="0">
              <a:solidFill>
                <a:srgbClr val="FFFF00"/>
              </a:solidFill>
            </a:endParaRPr>
          </a:p>
        </p:txBody>
      </p:sp>
      <p:sp>
        <p:nvSpPr>
          <p:cNvPr id="5" name="TextBox 4">
            <a:extLst>
              <a:ext uri="{FF2B5EF4-FFF2-40B4-BE49-F238E27FC236}">
                <a16:creationId xmlns:a16="http://schemas.microsoft.com/office/drawing/2014/main" id="{F9EE0A82-4F7B-C216-B7D7-D0520A6C6BBC}"/>
              </a:ext>
            </a:extLst>
          </p:cNvPr>
          <p:cNvSpPr txBox="1"/>
          <p:nvPr/>
        </p:nvSpPr>
        <p:spPr>
          <a:xfrm>
            <a:off x="4069684" y="0"/>
            <a:ext cx="4590046" cy="5120954"/>
          </a:xfrm>
          <a:prstGeom prst="rect">
            <a:avLst/>
          </a:prstGeom>
          <a:noFill/>
        </p:spPr>
        <p:txBody>
          <a:bodyPr wrap="square">
            <a:spAutoFit/>
          </a:bodyPr>
          <a:lstStyle/>
          <a:p>
            <a:pPr algn="ct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Tên nhóm</a:t>
            </a: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Các thành viên</a:t>
            </a:r>
            <a:endParaRPr lang="en-US" sz="2000" b="1">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BÁO CÁO KẾT QUẢ THÍ NGHIỆM</a:t>
            </a:r>
            <a:endParaRPr lang="en-US" sz="2000" b="1">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TÊN THÍ NGHIỆM </a:t>
            </a:r>
          </a:p>
          <a:p>
            <a:pPr>
              <a:lnSpc>
                <a:spcPct val="150000"/>
              </a:lnSpc>
              <a:spcAft>
                <a:spcPts val="0"/>
              </a:spcAft>
            </a:pPr>
            <a:r>
              <a:rPr lang="en-US" sz="2000" b="1">
                <a:solidFill>
                  <a:srgbClr val="FFFF00"/>
                </a:solidFill>
                <a:latin typeface="Arial" panose="020B0604020202020204" pitchFamily="34" charset="0"/>
                <a:ea typeface="Calibri" panose="020F0502020204030204" pitchFamily="34" charset="0"/>
                <a:cs typeface="Arial" panose="020B0604020202020204" pitchFamily="34" charset="0"/>
              </a:rPr>
              <a:t>1.</a:t>
            </a: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 Mục đích thí nghiệm</a:t>
            </a:r>
            <a:endParaRPr lang="en-US" sz="2000" b="1">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2. Chuẩn bị thí nghiệm</a:t>
            </a:r>
            <a:endParaRPr lang="en-US" sz="2000" b="1">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Mẫu vật</a:t>
            </a: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Dụng cụ, hoá chất</a:t>
            </a: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3. Các bước tiến hành</a:t>
            </a: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4. Giải thích thí kết quả thí nghiệm</a:t>
            </a:r>
            <a:endParaRPr lang="en-US" sz="2000" b="1">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en-US" sz="2000" b="1">
                <a:solidFill>
                  <a:srgbClr val="FFFF00"/>
                </a:solidFill>
                <a:effectLst/>
                <a:latin typeface="Arial" panose="020B0604020202020204" pitchFamily="34" charset="0"/>
                <a:ea typeface="Calibri" panose="020F0502020204030204" pitchFamily="34" charset="0"/>
                <a:cs typeface="Arial" panose="020B0604020202020204" pitchFamily="34" charset="0"/>
              </a:rPr>
              <a:t>5. Kết luận</a:t>
            </a:r>
            <a:endParaRPr lang="en-US" sz="2000" b="1"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8738758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471" y="-41792"/>
            <a:ext cx="8812060" cy="954107"/>
          </a:xfrm>
          <a:prstGeom prst="rect">
            <a:avLst/>
          </a:prstGeom>
        </p:spPr>
        <p:txBody>
          <a:bodyPr wrap="square">
            <a:spAutoFit/>
          </a:bodyPr>
          <a:lstStyle/>
          <a:p>
            <a:r>
              <a:rPr lang="en-GB" sz="2800" b="1" dirty="0">
                <a:solidFill>
                  <a:schemeClr val="tx1"/>
                </a:solidFill>
                <a:latin typeface="Arial" panose="020B0604020202020204" pitchFamily="34" charset="0"/>
                <a:ea typeface="Calibri" panose="020F0502020204030204" pitchFamily="34" charset="0"/>
                <a:cs typeface="Arial" panose="020B0604020202020204" pitchFamily="34" charset="0"/>
              </a:rPr>
              <a:t>III. </a:t>
            </a:r>
            <a:r>
              <a:rPr lang="nl-NL" sz="2800" b="1" dirty="0">
                <a:solidFill>
                  <a:schemeClr val="tx1"/>
                </a:solidFill>
                <a:latin typeface="Arial" panose="020B0604020202020204" pitchFamily="34" charset="0"/>
                <a:ea typeface="Calibri" panose="020F0502020204030204" pitchFamily="34" charset="0"/>
                <a:cs typeface="Arial" panose="020B0604020202020204" pitchFamily="34" charset="0"/>
              </a:rPr>
              <a:t>Một số yếu tố ảnh hưởng đến trao đổi nước và dinh dưỡng ở thực vật</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35" name="Freeform 34"/>
          <p:cNvSpPr/>
          <p:nvPr/>
        </p:nvSpPr>
        <p:spPr>
          <a:xfrm>
            <a:off x="150187" y="1266377"/>
            <a:ext cx="2555435" cy="1078564"/>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2"/>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nvGrpSpPr>
          <p:cNvPr id="36" name="Group 11"/>
          <p:cNvGrpSpPr>
            <a:grpSpLocks/>
          </p:cNvGrpSpPr>
          <p:nvPr/>
        </p:nvGrpSpPr>
        <p:grpSpPr bwMode="auto">
          <a:xfrm>
            <a:off x="3007687" y="1697240"/>
            <a:ext cx="369888" cy="647700"/>
            <a:chOff x="2057400" y="2332412"/>
            <a:chExt cx="324766" cy="568896"/>
          </a:xfrm>
          <a:solidFill>
            <a:schemeClr val="accent2"/>
          </a:solidFill>
        </p:grpSpPr>
        <p:sp>
          <p:nvSpPr>
            <p:cNvPr id="37" name="Oval 36"/>
            <p:cNvSpPr/>
            <p:nvPr/>
          </p:nvSpPr>
          <p:spPr>
            <a:xfrm>
              <a:off x="2057400" y="2743747"/>
              <a:ext cx="157505" cy="157561"/>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38" name="Oval 37"/>
            <p:cNvSpPr/>
            <p:nvPr/>
          </p:nvSpPr>
          <p:spPr>
            <a:xfrm>
              <a:off x="2214905" y="2562481"/>
              <a:ext cx="158898" cy="157561"/>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39" name="Oval 38"/>
            <p:cNvSpPr/>
            <p:nvPr/>
          </p:nvSpPr>
          <p:spPr>
            <a:xfrm>
              <a:off x="2224661" y="2332412"/>
              <a:ext cx="157505" cy="157562"/>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sp>
        <p:nvSpPr>
          <p:cNvPr id="40" name="Rectangle 31"/>
          <p:cNvSpPr>
            <a:spLocks noChangeArrowheads="1"/>
          </p:cNvSpPr>
          <p:nvPr/>
        </p:nvSpPr>
        <p:spPr bwMode="auto">
          <a:xfrm>
            <a:off x="304113" y="1584566"/>
            <a:ext cx="2604694" cy="400110"/>
          </a:xfrm>
          <a:prstGeom prst="rect">
            <a:avLst/>
          </a:prstGeom>
          <a:noFill/>
          <a:ln w="9525">
            <a:noFill/>
            <a:miter lim="800000"/>
            <a:headEnd/>
            <a:tailEnd/>
          </a:ln>
        </p:spPr>
        <p:txBody>
          <a:bodyPr wrap="square" anchor="ctr">
            <a:spAutoFit/>
          </a:bodyPr>
          <a:lstStyle/>
          <a:p>
            <a:pPr algn="ctr"/>
            <a:r>
              <a:rPr lang="en-US" sz="2000" b="1" dirty="0" err="1">
                <a:solidFill>
                  <a:schemeClr val="bg1"/>
                </a:solidFill>
                <a:latin typeface="Arial" panose="020B0604020202020204" pitchFamily="34" charset="0"/>
                <a:cs typeface="Arial" panose="020B0604020202020204" pitchFamily="34" charset="0"/>
              </a:rPr>
              <a:t>Ánh</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sáng</a:t>
            </a:r>
            <a:endParaRPr lang="en-US" sz="2000" b="1" dirty="0">
              <a:solidFill>
                <a:schemeClr val="bg1"/>
              </a:solidFill>
              <a:latin typeface="Arial" panose="020B0604020202020204" pitchFamily="34" charset="0"/>
              <a:cs typeface="Arial" panose="020B0604020202020204" pitchFamily="34" charset="0"/>
            </a:endParaRPr>
          </a:p>
        </p:txBody>
      </p:sp>
      <p:sp>
        <p:nvSpPr>
          <p:cNvPr id="41" name="Freeform 40"/>
          <p:cNvSpPr/>
          <p:nvPr/>
        </p:nvSpPr>
        <p:spPr>
          <a:xfrm>
            <a:off x="267117" y="2974042"/>
            <a:ext cx="2678686" cy="1247853"/>
          </a:xfrm>
          <a:custGeom>
            <a:avLst/>
            <a:gdLst>
              <a:gd name="connsiteX0" fmla="*/ 257175 w 2320925"/>
              <a:gd name="connsiteY0" fmla="*/ 1203325 h 1203325"/>
              <a:gd name="connsiteX1" fmla="*/ 2070100 w 2320925"/>
              <a:gd name="connsiteY1" fmla="*/ 1203325 h 1203325"/>
              <a:gd name="connsiteX2" fmla="*/ 2320925 w 2320925"/>
              <a:gd name="connsiteY2" fmla="*/ 508000 h 1203325"/>
              <a:gd name="connsiteX3" fmla="*/ 2089150 w 2320925"/>
              <a:gd name="connsiteY3" fmla="*/ 349250 h 1203325"/>
              <a:gd name="connsiteX4" fmla="*/ 1863725 w 2320925"/>
              <a:gd name="connsiteY4" fmla="*/ 123825 h 1203325"/>
              <a:gd name="connsiteX5" fmla="*/ 1435100 w 2320925"/>
              <a:gd name="connsiteY5" fmla="*/ 0 h 1203325"/>
              <a:gd name="connsiteX6" fmla="*/ 936625 w 2320925"/>
              <a:gd name="connsiteY6" fmla="*/ 31750 h 1203325"/>
              <a:gd name="connsiteX7" fmla="*/ 650875 w 2320925"/>
              <a:gd name="connsiteY7" fmla="*/ 177800 h 1203325"/>
              <a:gd name="connsiteX8" fmla="*/ 0 w 2320925"/>
              <a:gd name="connsiteY8" fmla="*/ 415925 h 1203325"/>
              <a:gd name="connsiteX9" fmla="*/ 82550 w 2320925"/>
              <a:gd name="connsiteY9" fmla="*/ 1111250 h 1203325"/>
              <a:gd name="connsiteX10" fmla="*/ 257175 w 2320925"/>
              <a:gd name="connsiteY10" fmla="*/ 1203325 h 1203325"/>
              <a:gd name="connsiteX0" fmla="*/ 366911 w 2430661"/>
              <a:gd name="connsiteY0" fmla="*/ 1203325 h 1203325"/>
              <a:gd name="connsiteX1" fmla="*/ 2179836 w 2430661"/>
              <a:gd name="connsiteY1" fmla="*/ 1203325 h 1203325"/>
              <a:gd name="connsiteX2" fmla="*/ 2430661 w 2430661"/>
              <a:gd name="connsiteY2" fmla="*/ 508000 h 1203325"/>
              <a:gd name="connsiteX3" fmla="*/ 2198886 w 2430661"/>
              <a:gd name="connsiteY3" fmla="*/ 349250 h 1203325"/>
              <a:gd name="connsiteX4" fmla="*/ 1973461 w 2430661"/>
              <a:gd name="connsiteY4" fmla="*/ 123825 h 1203325"/>
              <a:gd name="connsiteX5" fmla="*/ 1544836 w 2430661"/>
              <a:gd name="connsiteY5" fmla="*/ 0 h 1203325"/>
              <a:gd name="connsiteX6" fmla="*/ 1046361 w 2430661"/>
              <a:gd name="connsiteY6" fmla="*/ 31750 h 1203325"/>
              <a:gd name="connsiteX7" fmla="*/ 760611 w 2430661"/>
              <a:gd name="connsiteY7" fmla="*/ 177800 h 1203325"/>
              <a:gd name="connsiteX8" fmla="*/ 109736 w 2430661"/>
              <a:gd name="connsiteY8" fmla="*/ 415925 h 1203325"/>
              <a:gd name="connsiteX9" fmla="*/ 192286 w 2430661"/>
              <a:gd name="connsiteY9" fmla="*/ 1111250 h 1203325"/>
              <a:gd name="connsiteX10" fmla="*/ 366911 w 2430661"/>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23825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10965 h 1210965"/>
              <a:gd name="connsiteX1" fmla="*/ 2236737 w 2487562"/>
              <a:gd name="connsiteY1" fmla="*/ 1210965 h 1210965"/>
              <a:gd name="connsiteX2" fmla="*/ 2487562 w 2487562"/>
              <a:gd name="connsiteY2" fmla="*/ 515640 h 1210965"/>
              <a:gd name="connsiteX3" fmla="*/ 2255787 w 2487562"/>
              <a:gd name="connsiteY3" fmla="*/ 356890 h 1210965"/>
              <a:gd name="connsiteX4" fmla="*/ 2030362 w 2487562"/>
              <a:gd name="connsiteY4" fmla="*/ 131465 h 1210965"/>
              <a:gd name="connsiteX5" fmla="*/ 1601737 w 2487562"/>
              <a:gd name="connsiteY5" fmla="*/ 7640 h 1210965"/>
              <a:gd name="connsiteX6" fmla="*/ 1103262 w 2487562"/>
              <a:gd name="connsiteY6" fmla="*/ 39390 h 1210965"/>
              <a:gd name="connsiteX7" fmla="*/ 817512 w 2487562"/>
              <a:gd name="connsiteY7" fmla="*/ 131465 h 1210965"/>
              <a:gd name="connsiteX8" fmla="*/ 166637 w 2487562"/>
              <a:gd name="connsiteY8" fmla="*/ 423565 h 1210965"/>
              <a:gd name="connsiteX9" fmla="*/ 249187 w 2487562"/>
              <a:gd name="connsiteY9" fmla="*/ 1118890 h 1210965"/>
              <a:gd name="connsiteX10" fmla="*/ 423812 w 2487562"/>
              <a:gd name="connsiteY10" fmla="*/ 1210965 h 1210965"/>
              <a:gd name="connsiteX0" fmla="*/ 423812 w 2487562"/>
              <a:gd name="connsiteY0" fmla="*/ 1224763 h 1224763"/>
              <a:gd name="connsiteX1" fmla="*/ 2236737 w 2487562"/>
              <a:gd name="connsiteY1" fmla="*/ 1224763 h 1224763"/>
              <a:gd name="connsiteX2" fmla="*/ 2487562 w 2487562"/>
              <a:gd name="connsiteY2" fmla="*/ 529438 h 1224763"/>
              <a:gd name="connsiteX3" fmla="*/ 2255787 w 2487562"/>
              <a:gd name="connsiteY3" fmla="*/ 370688 h 1224763"/>
              <a:gd name="connsiteX4" fmla="*/ 2030362 w 2487562"/>
              <a:gd name="connsiteY4" fmla="*/ 145263 h 1224763"/>
              <a:gd name="connsiteX5" fmla="*/ 1601737 w 2487562"/>
              <a:gd name="connsiteY5" fmla="*/ 21438 h 1224763"/>
              <a:gd name="connsiteX6" fmla="*/ 1112787 w 2487562"/>
              <a:gd name="connsiteY6" fmla="*/ 30963 h 1224763"/>
              <a:gd name="connsiteX7" fmla="*/ 817512 w 2487562"/>
              <a:gd name="connsiteY7" fmla="*/ 145263 h 1224763"/>
              <a:gd name="connsiteX8" fmla="*/ 166637 w 2487562"/>
              <a:gd name="connsiteY8" fmla="*/ 437363 h 1224763"/>
              <a:gd name="connsiteX9" fmla="*/ 249187 w 2487562"/>
              <a:gd name="connsiteY9" fmla="*/ 1132688 h 1224763"/>
              <a:gd name="connsiteX10" fmla="*/ 423812 w 2487562"/>
              <a:gd name="connsiteY10" fmla="*/ 1224763 h 1224763"/>
              <a:gd name="connsiteX0" fmla="*/ 423812 w 2487562"/>
              <a:gd name="connsiteY0" fmla="*/ 1276040 h 1276040"/>
              <a:gd name="connsiteX1" fmla="*/ 2236737 w 2487562"/>
              <a:gd name="connsiteY1" fmla="*/ 1276040 h 1276040"/>
              <a:gd name="connsiteX2" fmla="*/ 2487562 w 2487562"/>
              <a:gd name="connsiteY2" fmla="*/ 580715 h 1276040"/>
              <a:gd name="connsiteX3" fmla="*/ 2255787 w 2487562"/>
              <a:gd name="connsiteY3" fmla="*/ 421965 h 1276040"/>
              <a:gd name="connsiteX4" fmla="*/ 2030362 w 2487562"/>
              <a:gd name="connsiteY4" fmla="*/ 196540 h 1276040"/>
              <a:gd name="connsiteX5" fmla="*/ 1601737 w 2487562"/>
              <a:gd name="connsiteY5" fmla="*/ 72715 h 1276040"/>
              <a:gd name="connsiteX6" fmla="*/ 1112787 w 2487562"/>
              <a:gd name="connsiteY6" fmla="*/ 82240 h 1276040"/>
              <a:gd name="connsiteX7" fmla="*/ 817512 w 2487562"/>
              <a:gd name="connsiteY7" fmla="*/ 196540 h 1276040"/>
              <a:gd name="connsiteX8" fmla="*/ 166637 w 2487562"/>
              <a:gd name="connsiteY8" fmla="*/ 488640 h 1276040"/>
              <a:gd name="connsiteX9" fmla="*/ 249187 w 2487562"/>
              <a:gd name="connsiteY9" fmla="*/ 1183965 h 1276040"/>
              <a:gd name="connsiteX10" fmla="*/ 423812 w 2487562"/>
              <a:gd name="connsiteY10" fmla="*/ 1276040 h 1276040"/>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8256"/>
              <a:gd name="connsiteY0" fmla="*/ 1359584 h 1359584"/>
              <a:gd name="connsiteX1" fmla="*/ 2236737 w 2488256"/>
              <a:gd name="connsiteY1" fmla="*/ 1359584 h 1359584"/>
              <a:gd name="connsiteX2" fmla="*/ 2487562 w 2488256"/>
              <a:gd name="connsiteY2" fmla="*/ 664259 h 1359584"/>
              <a:gd name="connsiteX3" fmla="*/ 2255787 w 2488256"/>
              <a:gd name="connsiteY3" fmla="*/ 505509 h 1359584"/>
              <a:gd name="connsiteX4" fmla="*/ 2030362 w 2488256"/>
              <a:gd name="connsiteY4" fmla="*/ 280084 h 1359584"/>
              <a:gd name="connsiteX5" fmla="*/ 1601737 w 2488256"/>
              <a:gd name="connsiteY5" fmla="*/ 156259 h 1359584"/>
              <a:gd name="connsiteX6" fmla="*/ 1112787 w 2488256"/>
              <a:gd name="connsiteY6" fmla="*/ 165784 h 1359584"/>
              <a:gd name="connsiteX7" fmla="*/ 817512 w 2488256"/>
              <a:gd name="connsiteY7" fmla="*/ 280084 h 1359584"/>
              <a:gd name="connsiteX8" fmla="*/ 166637 w 2488256"/>
              <a:gd name="connsiteY8" fmla="*/ 572184 h 1359584"/>
              <a:gd name="connsiteX9" fmla="*/ 249187 w 2488256"/>
              <a:gd name="connsiteY9" fmla="*/ 1267509 h 1359584"/>
              <a:gd name="connsiteX10" fmla="*/ 423812 w 2488256"/>
              <a:gd name="connsiteY10" fmla="*/ 1359584 h 1359584"/>
              <a:gd name="connsiteX0" fmla="*/ 423812 w 2613718"/>
              <a:gd name="connsiteY0" fmla="*/ 1359584 h 1359584"/>
              <a:gd name="connsiteX1" fmla="*/ 2236737 w 2613718"/>
              <a:gd name="connsiteY1" fmla="*/ 1359584 h 1359584"/>
              <a:gd name="connsiteX2" fmla="*/ 2487562 w 2613718"/>
              <a:gd name="connsiteY2" fmla="*/ 664259 h 1359584"/>
              <a:gd name="connsiteX3" fmla="*/ 2255787 w 2613718"/>
              <a:gd name="connsiteY3" fmla="*/ 505509 h 1359584"/>
              <a:gd name="connsiteX4" fmla="*/ 2030362 w 2613718"/>
              <a:gd name="connsiteY4" fmla="*/ 280084 h 1359584"/>
              <a:gd name="connsiteX5" fmla="*/ 1601737 w 2613718"/>
              <a:gd name="connsiteY5" fmla="*/ 156259 h 1359584"/>
              <a:gd name="connsiteX6" fmla="*/ 1112787 w 2613718"/>
              <a:gd name="connsiteY6" fmla="*/ 165784 h 1359584"/>
              <a:gd name="connsiteX7" fmla="*/ 817512 w 2613718"/>
              <a:gd name="connsiteY7" fmla="*/ 280084 h 1359584"/>
              <a:gd name="connsiteX8" fmla="*/ 166637 w 2613718"/>
              <a:gd name="connsiteY8" fmla="*/ 572184 h 1359584"/>
              <a:gd name="connsiteX9" fmla="*/ 249187 w 2613718"/>
              <a:gd name="connsiteY9" fmla="*/ 1267509 h 1359584"/>
              <a:gd name="connsiteX10" fmla="*/ 423812 w 2613718"/>
              <a:gd name="connsiteY10" fmla="*/ 1359584 h 1359584"/>
              <a:gd name="connsiteX0" fmla="*/ 423812 w 2679088"/>
              <a:gd name="connsiteY0" fmla="*/ 1359584 h 1359584"/>
              <a:gd name="connsiteX1" fmla="*/ 2236737 w 2679088"/>
              <a:gd name="connsiteY1" fmla="*/ 1359584 h 1359584"/>
              <a:gd name="connsiteX2" fmla="*/ 2487562 w 2679088"/>
              <a:gd name="connsiteY2" fmla="*/ 664259 h 1359584"/>
              <a:gd name="connsiteX3" fmla="*/ 2255787 w 2679088"/>
              <a:gd name="connsiteY3" fmla="*/ 505509 h 1359584"/>
              <a:gd name="connsiteX4" fmla="*/ 2030362 w 2679088"/>
              <a:gd name="connsiteY4" fmla="*/ 280084 h 1359584"/>
              <a:gd name="connsiteX5" fmla="*/ 1601737 w 2679088"/>
              <a:gd name="connsiteY5" fmla="*/ 156259 h 1359584"/>
              <a:gd name="connsiteX6" fmla="*/ 1112787 w 2679088"/>
              <a:gd name="connsiteY6" fmla="*/ 165784 h 1359584"/>
              <a:gd name="connsiteX7" fmla="*/ 817512 w 2679088"/>
              <a:gd name="connsiteY7" fmla="*/ 280084 h 1359584"/>
              <a:gd name="connsiteX8" fmla="*/ 166637 w 2679088"/>
              <a:gd name="connsiteY8" fmla="*/ 572184 h 1359584"/>
              <a:gd name="connsiteX9" fmla="*/ 249187 w 2679088"/>
              <a:gd name="connsiteY9" fmla="*/ 1267509 h 1359584"/>
              <a:gd name="connsiteX10" fmla="*/ 423812 w 2679088"/>
              <a:gd name="connsiteY10" fmla="*/ 1359584 h 135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9088" h="1359584">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rgbClr val="FFC00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46" name="Rectangle 31"/>
          <p:cNvSpPr>
            <a:spLocks noChangeArrowheads="1"/>
          </p:cNvSpPr>
          <p:nvPr/>
        </p:nvSpPr>
        <p:spPr bwMode="auto">
          <a:xfrm>
            <a:off x="415253" y="3514009"/>
            <a:ext cx="2493555" cy="707886"/>
          </a:xfrm>
          <a:prstGeom prst="rect">
            <a:avLst/>
          </a:prstGeom>
          <a:noFill/>
          <a:ln w="9525">
            <a:noFill/>
            <a:miter lim="800000"/>
            <a:headEnd/>
            <a:tailEnd/>
          </a:ln>
        </p:spPr>
        <p:txBody>
          <a:bodyPr wrap="square" anchor="ctr">
            <a:spAutoFit/>
          </a:bodyPr>
          <a:lstStyle/>
          <a:p>
            <a:pPr algn="ctr"/>
            <a:r>
              <a:rPr lang="en-US" sz="2000" b="1" dirty="0" err="1">
                <a:solidFill>
                  <a:schemeClr val="bg1"/>
                </a:solidFill>
                <a:latin typeface="Arial" panose="020B0604020202020204" pitchFamily="34" charset="0"/>
                <a:cs typeface="Arial" panose="020B0604020202020204" pitchFamily="34" charset="0"/>
              </a:rPr>
              <a:t>Độ</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ẩm</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không</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khí</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độ</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ẩm</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đất</a:t>
            </a:r>
            <a:endParaRPr lang="en-US" sz="2000" b="1" dirty="0">
              <a:solidFill>
                <a:schemeClr val="bg1"/>
              </a:solidFill>
              <a:latin typeface="Arial" panose="020B0604020202020204" pitchFamily="34" charset="0"/>
              <a:cs typeface="Arial" panose="020B0604020202020204" pitchFamily="34" charset="0"/>
            </a:endParaRPr>
          </a:p>
        </p:txBody>
      </p:sp>
      <p:sp>
        <p:nvSpPr>
          <p:cNvPr id="47" name="Freeform 46"/>
          <p:cNvSpPr/>
          <p:nvPr/>
        </p:nvSpPr>
        <p:spPr>
          <a:xfrm>
            <a:off x="5867023" y="1621776"/>
            <a:ext cx="2666960" cy="1087555"/>
          </a:xfrm>
          <a:custGeom>
            <a:avLst/>
            <a:gdLst>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704185"/>
              <a:gd name="connsiteY0" fmla="*/ 1006475 h 1006475"/>
              <a:gd name="connsiteX1" fmla="*/ 2200275 w 2704185"/>
              <a:gd name="connsiteY1" fmla="*/ 1006475 h 1006475"/>
              <a:gd name="connsiteX2" fmla="*/ 2679700 w 2704185"/>
              <a:gd name="connsiteY2" fmla="*/ 806450 h 1006475"/>
              <a:gd name="connsiteX3" fmla="*/ 2501900 w 2704185"/>
              <a:gd name="connsiteY3" fmla="*/ 396875 h 1006475"/>
              <a:gd name="connsiteX4" fmla="*/ 1666875 w 2704185"/>
              <a:gd name="connsiteY4" fmla="*/ 0 h 1006475"/>
              <a:gd name="connsiteX5" fmla="*/ 600075 w 2704185"/>
              <a:gd name="connsiteY5" fmla="*/ 25400 h 1006475"/>
              <a:gd name="connsiteX6" fmla="*/ 0 w 2704185"/>
              <a:gd name="connsiteY6" fmla="*/ 615950 h 1006475"/>
              <a:gd name="connsiteX7" fmla="*/ 123825 w 2704185"/>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101363 h 1101363"/>
              <a:gd name="connsiteX1" fmla="*/ 2200275 w 2710992"/>
              <a:gd name="connsiteY1" fmla="*/ 1101363 h 1101363"/>
              <a:gd name="connsiteX2" fmla="*/ 2679700 w 2710992"/>
              <a:gd name="connsiteY2" fmla="*/ 901338 h 1101363"/>
              <a:gd name="connsiteX3" fmla="*/ 2501900 w 2710992"/>
              <a:gd name="connsiteY3" fmla="*/ 491763 h 1101363"/>
              <a:gd name="connsiteX4" fmla="*/ 1666875 w 2710992"/>
              <a:gd name="connsiteY4" fmla="*/ 94888 h 1101363"/>
              <a:gd name="connsiteX5" fmla="*/ 600075 w 2710992"/>
              <a:gd name="connsiteY5" fmla="*/ 120288 h 1101363"/>
              <a:gd name="connsiteX6" fmla="*/ 0 w 2710992"/>
              <a:gd name="connsiteY6" fmla="*/ 710838 h 1101363"/>
              <a:gd name="connsiteX7" fmla="*/ 123825 w 2710992"/>
              <a:gd name="connsiteY7" fmla="*/ 1101363 h 1101363"/>
              <a:gd name="connsiteX0" fmla="*/ 123825 w 2710992"/>
              <a:gd name="connsiteY0" fmla="*/ 1173121 h 1173121"/>
              <a:gd name="connsiteX1" fmla="*/ 2200275 w 2710992"/>
              <a:gd name="connsiteY1" fmla="*/ 1173121 h 1173121"/>
              <a:gd name="connsiteX2" fmla="*/ 2679700 w 2710992"/>
              <a:gd name="connsiteY2" fmla="*/ 973096 h 1173121"/>
              <a:gd name="connsiteX3" fmla="*/ 2501900 w 2710992"/>
              <a:gd name="connsiteY3" fmla="*/ 563521 h 1173121"/>
              <a:gd name="connsiteX4" fmla="*/ 1666875 w 2710992"/>
              <a:gd name="connsiteY4" fmla="*/ 166646 h 1173121"/>
              <a:gd name="connsiteX5" fmla="*/ 600075 w 2710992"/>
              <a:gd name="connsiteY5" fmla="*/ 192046 h 1173121"/>
              <a:gd name="connsiteX6" fmla="*/ 0 w 2710992"/>
              <a:gd name="connsiteY6" fmla="*/ 782596 h 1173121"/>
              <a:gd name="connsiteX7" fmla="*/ 123825 w 2710992"/>
              <a:gd name="connsiteY7" fmla="*/ 1173121 h 1173121"/>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216585 w 2803752"/>
              <a:gd name="connsiteY0" fmla="*/ 1285704 h 1285704"/>
              <a:gd name="connsiteX1" fmla="*/ 2293035 w 2803752"/>
              <a:gd name="connsiteY1" fmla="*/ 1285704 h 1285704"/>
              <a:gd name="connsiteX2" fmla="*/ 2772460 w 2803752"/>
              <a:gd name="connsiteY2" fmla="*/ 1085679 h 1285704"/>
              <a:gd name="connsiteX3" fmla="*/ 2594660 w 2803752"/>
              <a:gd name="connsiteY3" fmla="*/ 676104 h 1285704"/>
              <a:gd name="connsiteX4" fmla="*/ 1759635 w 2803752"/>
              <a:gd name="connsiteY4" fmla="*/ 279229 h 1285704"/>
              <a:gd name="connsiteX5" fmla="*/ 692835 w 2803752"/>
              <a:gd name="connsiteY5" fmla="*/ 304629 h 1285704"/>
              <a:gd name="connsiteX6" fmla="*/ 92760 w 2803752"/>
              <a:gd name="connsiteY6" fmla="*/ 895179 h 1285704"/>
              <a:gd name="connsiteX7" fmla="*/ 216585 w 2803752"/>
              <a:gd name="connsiteY7" fmla="*/ 1285704 h 1285704"/>
              <a:gd name="connsiteX0" fmla="*/ 319131 w 2906298"/>
              <a:gd name="connsiteY0" fmla="*/ 1285704 h 1285704"/>
              <a:gd name="connsiteX1" fmla="*/ 2395581 w 2906298"/>
              <a:gd name="connsiteY1" fmla="*/ 1285704 h 1285704"/>
              <a:gd name="connsiteX2" fmla="*/ 2875006 w 2906298"/>
              <a:gd name="connsiteY2" fmla="*/ 1085679 h 1285704"/>
              <a:gd name="connsiteX3" fmla="*/ 2697206 w 2906298"/>
              <a:gd name="connsiteY3" fmla="*/ 676104 h 1285704"/>
              <a:gd name="connsiteX4" fmla="*/ 1862181 w 2906298"/>
              <a:gd name="connsiteY4" fmla="*/ 279229 h 1285704"/>
              <a:gd name="connsiteX5" fmla="*/ 795381 w 2906298"/>
              <a:gd name="connsiteY5" fmla="*/ 304629 h 1285704"/>
              <a:gd name="connsiteX6" fmla="*/ 195306 w 2906298"/>
              <a:gd name="connsiteY6" fmla="*/ 895179 h 1285704"/>
              <a:gd name="connsiteX7" fmla="*/ 319131 w 2906298"/>
              <a:gd name="connsiteY7" fmla="*/ 1285704 h 1285704"/>
              <a:gd name="connsiteX0" fmla="*/ 420994 w 3008161"/>
              <a:gd name="connsiteY0" fmla="*/ 1285704 h 1285704"/>
              <a:gd name="connsiteX1" fmla="*/ 2497444 w 3008161"/>
              <a:gd name="connsiteY1" fmla="*/ 1285704 h 1285704"/>
              <a:gd name="connsiteX2" fmla="*/ 2976869 w 3008161"/>
              <a:gd name="connsiteY2" fmla="*/ 1085679 h 1285704"/>
              <a:gd name="connsiteX3" fmla="*/ 2799069 w 3008161"/>
              <a:gd name="connsiteY3" fmla="*/ 676104 h 1285704"/>
              <a:gd name="connsiteX4" fmla="*/ 1964044 w 3008161"/>
              <a:gd name="connsiteY4" fmla="*/ 279229 h 1285704"/>
              <a:gd name="connsiteX5" fmla="*/ 897244 w 3008161"/>
              <a:gd name="connsiteY5" fmla="*/ 304629 h 1285704"/>
              <a:gd name="connsiteX6" fmla="*/ 297169 w 3008161"/>
              <a:gd name="connsiteY6" fmla="*/ 895179 h 1285704"/>
              <a:gd name="connsiteX7" fmla="*/ 420994 w 3008161"/>
              <a:gd name="connsiteY7" fmla="*/ 1285704 h 128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8161" h="1285704">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52" name="Rectangle 31"/>
          <p:cNvSpPr>
            <a:spLocks noChangeArrowheads="1"/>
          </p:cNvSpPr>
          <p:nvPr/>
        </p:nvSpPr>
        <p:spPr bwMode="auto">
          <a:xfrm>
            <a:off x="5442926" y="2012636"/>
            <a:ext cx="3091381" cy="400110"/>
          </a:xfrm>
          <a:prstGeom prst="rect">
            <a:avLst/>
          </a:prstGeom>
          <a:noFill/>
          <a:ln w="9525">
            <a:noFill/>
            <a:miter lim="800000"/>
            <a:headEnd/>
            <a:tailEnd/>
          </a:ln>
        </p:spPr>
        <p:txBody>
          <a:bodyPr wrap="square" anchor="ctr">
            <a:spAutoFit/>
          </a:bodyPr>
          <a:lstStyle/>
          <a:p>
            <a:pPr algn="ctr"/>
            <a:r>
              <a:rPr lang="en-US" sz="2000" b="1" dirty="0" err="1">
                <a:solidFill>
                  <a:schemeClr val="bg1"/>
                </a:solidFill>
                <a:latin typeface="Arial" panose="020B0604020202020204" pitchFamily="34" charset="0"/>
                <a:cs typeface="Arial" panose="020B0604020202020204" pitchFamily="34" charset="0"/>
              </a:rPr>
              <a:t>Nhiệt</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độ</a:t>
            </a:r>
            <a:endParaRPr lang="en-US" sz="2000" b="1" dirty="0">
              <a:solidFill>
                <a:schemeClr val="bg1"/>
              </a:solidFill>
              <a:latin typeface="Arial" panose="020B0604020202020204" pitchFamily="34" charset="0"/>
              <a:cs typeface="Arial" panose="020B0604020202020204" pitchFamily="34" charset="0"/>
            </a:endParaRPr>
          </a:p>
        </p:txBody>
      </p:sp>
      <p:sp>
        <p:nvSpPr>
          <p:cNvPr id="53" name="Freeform 52"/>
          <p:cNvSpPr/>
          <p:nvPr/>
        </p:nvSpPr>
        <p:spPr>
          <a:xfrm>
            <a:off x="5905089" y="3347613"/>
            <a:ext cx="2502226" cy="1367102"/>
          </a:xfrm>
          <a:custGeom>
            <a:avLst/>
            <a:gdLst>
              <a:gd name="connsiteX0" fmla="*/ 171450 w 2209800"/>
              <a:gd name="connsiteY0" fmla="*/ 1162050 h 1162050"/>
              <a:gd name="connsiteX1" fmla="*/ 2076450 w 2209800"/>
              <a:gd name="connsiteY1" fmla="*/ 1162050 h 1162050"/>
              <a:gd name="connsiteX2" fmla="*/ 2209800 w 2209800"/>
              <a:gd name="connsiteY2" fmla="*/ 476250 h 1162050"/>
              <a:gd name="connsiteX3" fmla="*/ 1701800 w 2209800"/>
              <a:gd name="connsiteY3" fmla="*/ 0 h 1162050"/>
              <a:gd name="connsiteX4" fmla="*/ 1235075 w 2209800"/>
              <a:gd name="connsiteY4" fmla="*/ 63500 h 1162050"/>
              <a:gd name="connsiteX5" fmla="*/ 720725 w 2209800"/>
              <a:gd name="connsiteY5" fmla="*/ 79375 h 1162050"/>
              <a:gd name="connsiteX6" fmla="*/ 177800 w 2209800"/>
              <a:gd name="connsiteY6" fmla="*/ 320675 h 1162050"/>
              <a:gd name="connsiteX7" fmla="*/ 6350 w 2209800"/>
              <a:gd name="connsiteY7" fmla="*/ 552450 h 1162050"/>
              <a:gd name="connsiteX8" fmla="*/ 0 w 2209800"/>
              <a:gd name="connsiteY8" fmla="*/ 790575 h 1162050"/>
              <a:gd name="connsiteX9" fmla="*/ 171450 w 2209800"/>
              <a:gd name="connsiteY9" fmla="*/ 1162050 h 1162050"/>
              <a:gd name="connsiteX0" fmla="*/ 171450 w 2273864"/>
              <a:gd name="connsiteY0" fmla="*/ 1162050 h 1162050"/>
              <a:gd name="connsiteX1" fmla="*/ 2076450 w 2273864"/>
              <a:gd name="connsiteY1" fmla="*/ 1162050 h 1162050"/>
              <a:gd name="connsiteX2" fmla="*/ 2209800 w 2273864"/>
              <a:gd name="connsiteY2" fmla="*/ 476250 h 1162050"/>
              <a:gd name="connsiteX3" fmla="*/ 1701800 w 2273864"/>
              <a:gd name="connsiteY3" fmla="*/ 0 h 1162050"/>
              <a:gd name="connsiteX4" fmla="*/ 1235075 w 2273864"/>
              <a:gd name="connsiteY4" fmla="*/ 63500 h 1162050"/>
              <a:gd name="connsiteX5" fmla="*/ 720725 w 2273864"/>
              <a:gd name="connsiteY5" fmla="*/ 79375 h 1162050"/>
              <a:gd name="connsiteX6" fmla="*/ 177800 w 2273864"/>
              <a:gd name="connsiteY6" fmla="*/ 320675 h 1162050"/>
              <a:gd name="connsiteX7" fmla="*/ 6350 w 2273864"/>
              <a:gd name="connsiteY7" fmla="*/ 552450 h 1162050"/>
              <a:gd name="connsiteX8" fmla="*/ 0 w 2273864"/>
              <a:gd name="connsiteY8" fmla="*/ 790575 h 1162050"/>
              <a:gd name="connsiteX9" fmla="*/ 171450 w 2273864"/>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39825 h 1139825"/>
              <a:gd name="connsiteX1" fmla="*/ 2076450 w 2413593"/>
              <a:gd name="connsiteY1" fmla="*/ 1139825 h 1139825"/>
              <a:gd name="connsiteX2" fmla="*/ 2209800 w 2413593"/>
              <a:gd name="connsiteY2" fmla="*/ 454025 h 1139825"/>
              <a:gd name="connsiteX3" fmla="*/ 1704975 w 2413593"/>
              <a:gd name="connsiteY3" fmla="*/ 0 h 1139825"/>
              <a:gd name="connsiteX4" fmla="*/ 1235075 w 2413593"/>
              <a:gd name="connsiteY4" fmla="*/ 41275 h 1139825"/>
              <a:gd name="connsiteX5" fmla="*/ 720725 w 2413593"/>
              <a:gd name="connsiteY5" fmla="*/ 57150 h 1139825"/>
              <a:gd name="connsiteX6" fmla="*/ 177800 w 2413593"/>
              <a:gd name="connsiteY6" fmla="*/ 298450 h 1139825"/>
              <a:gd name="connsiteX7" fmla="*/ 6350 w 2413593"/>
              <a:gd name="connsiteY7" fmla="*/ 530225 h 1139825"/>
              <a:gd name="connsiteX8" fmla="*/ 0 w 2413593"/>
              <a:gd name="connsiteY8" fmla="*/ 768350 h 1139825"/>
              <a:gd name="connsiteX9" fmla="*/ 171450 w 2413593"/>
              <a:gd name="connsiteY9" fmla="*/ 1139825 h 1139825"/>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6648 w 2468791"/>
              <a:gd name="connsiteY0" fmla="*/ 1319019 h 1319019"/>
              <a:gd name="connsiteX1" fmla="*/ 2131648 w 2468791"/>
              <a:gd name="connsiteY1" fmla="*/ 1319019 h 1319019"/>
              <a:gd name="connsiteX2" fmla="*/ 2264998 w 2468791"/>
              <a:gd name="connsiteY2" fmla="*/ 633219 h 1319019"/>
              <a:gd name="connsiteX3" fmla="*/ 1760173 w 2468791"/>
              <a:gd name="connsiteY3" fmla="*/ 179194 h 1319019"/>
              <a:gd name="connsiteX4" fmla="*/ 1290273 w 2468791"/>
              <a:gd name="connsiteY4" fmla="*/ 220469 h 1319019"/>
              <a:gd name="connsiteX5" fmla="*/ 775923 w 2468791"/>
              <a:gd name="connsiteY5" fmla="*/ 236344 h 1319019"/>
              <a:gd name="connsiteX6" fmla="*/ 232998 w 2468791"/>
              <a:gd name="connsiteY6" fmla="*/ 477644 h 1319019"/>
              <a:gd name="connsiteX7" fmla="*/ 61548 w 2468791"/>
              <a:gd name="connsiteY7" fmla="*/ 709419 h 1319019"/>
              <a:gd name="connsiteX8" fmla="*/ 55198 w 2468791"/>
              <a:gd name="connsiteY8" fmla="*/ 947544 h 1319019"/>
              <a:gd name="connsiteX9" fmla="*/ 226648 w 2468791"/>
              <a:gd name="connsiteY9" fmla="*/ 1319019 h 1319019"/>
              <a:gd name="connsiteX0" fmla="*/ 282836 w 2524979"/>
              <a:gd name="connsiteY0" fmla="*/ 1319019 h 1319019"/>
              <a:gd name="connsiteX1" fmla="*/ 2187836 w 2524979"/>
              <a:gd name="connsiteY1" fmla="*/ 1319019 h 1319019"/>
              <a:gd name="connsiteX2" fmla="*/ 2321186 w 2524979"/>
              <a:gd name="connsiteY2" fmla="*/ 633219 h 1319019"/>
              <a:gd name="connsiteX3" fmla="*/ 1816361 w 2524979"/>
              <a:gd name="connsiteY3" fmla="*/ 179194 h 1319019"/>
              <a:gd name="connsiteX4" fmla="*/ 1346461 w 2524979"/>
              <a:gd name="connsiteY4" fmla="*/ 220469 h 1319019"/>
              <a:gd name="connsiteX5" fmla="*/ 832111 w 2524979"/>
              <a:gd name="connsiteY5" fmla="*/ 236344 h 1319019"/>
              <a:gd name="connsiteX6" fmla="*/ 289186 w 2524979"/>
              <a:gd name="connsiteY6" fmla="*/ 477644 h 1319019"/>
              <a:gd name="connsiteX7" fmla="*/ 117736 w 2524979"/>
              <a:gd name="connsiteY7" fmla="*/ 709419 h 1319019"/>
              <a:gd name="connsiteX8" fmla="*/ 111386 w 2524979"/>
              <a:gd name="connsiteY8" fmla="*/ 947544 h 1319019"/>
              <a:gd name="connsiteX9" fmla="*/ 282836 w 2524979"/>
              <a:gd name="connsiteY9" fmla="*/ 1319019 h 1319019"/>
              <a:gd name="connsiteX0" fmla="*/ 336258 w 2578401"/>
              <a:gd name="connsiteY0" fmla="*/ 1319019 h 1319019"/>
              <a:gd name="connsiteX1" fmla="*/ 2241258 w 2578401"/>
              <a:gd name="connsiteY1" fmla="*/ 1319019 h 1319019"/>
              <a:gd name="connsiteX2" fmla="*/ 2374608 w 2578401"/>
              <a:gd name="connsiteY2" fmla="*/ 633219 h 1319019"/>
              <a:gd name="connsiteX3" fmla="*/ 1869783 w 2578401"/>
              <a:gd name="connsiteY3" fmla="*/ 179194 h 1319019"/>
              <a:gd name="connsiteX4" fmla="*/ 1399883 w 2578401"/>
              <a:gd name="connsiteY4" fmla="*/ 220469 h 1319019"/>
              <a:gd name="connsiteX5" fmla="*/ 885533 w 2578401"/>
              <a:gd name="connsiteY5" fmla="*/ 236344 h 1319019"/>
              <a:gd name="connsiteX6" fmla="*/ 342608 w 2578401"/>
              <a:gd name="connsiteY6" fmla="*/ 477644 h 1319019"/>
              <a:gd name="connsiteX7" fmla="*/ 171158 w 2578401"/>
              <a:gd name="connsiteY7" fmla="*/ 709419 h 1319019"/>
              <a:gd name="connsiteX8" fmla="*/ 164808 w 2578401"/>
              <a:gd name="connsiteY8" fmla="*/ 947544 h 1319019"/>
              <a:gd name="connsiteX9" fmla="*/ 336258 w 2578401"/>
              <a:gd name="connsiteY9" fmla="*/ 1319019 h 1319019"/>
              <a:gd name="connsiteX0" fmla="*/ 323711 w 2565854"/>
              <a:gd name="connsiteY0" fmla="*/ 1319019 h 1319019"/>
              <a:gd name="connsiteX1" fmla="*/ 2228711 w 2565854"/>
              <a:gd name="connsiteY1" fmla="*/ 1319019 h 1319019"/>
              <a:gd name="connsiteX2" fmla="*/ 2362061 w 2565854"/>
              <a:gd name="connsiteY2" fmla="*/ 633219 h 1319019"/>
              <a:gd name="connsiteX3" fmla="*/ 1857236 w 2565854"/>
              <a:gd name="connsiteY3" fmla="*/ 179194 h 1319019"/>
              <a:gd name="connsiteX4" fmla="*/ 1387336 w 2565854"/>
              <a:gd name="connsiteY4" fmla="*/ 220469 h 1319019"/>
              <a:gd name="connsiteX5" fmla="*/ 872986 w 2565854"/>
              <a:gd name="connsiteY5" fmla="*/ 236344 h 1319019"/>
              <a:gd name="connsiteX6" fmla="*/ 330061 w 2565854"/>
              <a:gd name="connsiteY6" fmla="*/ 477644 h 1319019"/>
              <a:gd name="connsiteX7" fmla="*/ 158611 w 2565854"/>
              <a:gd name="connsiteY7" fmla="*/ 709419 h 1319019"/>
              <a:gd name="connsiteX8" fmla="*/ 152261 w 2565854"/>
              <a:gd name="connsiteY8" fmla="*/ 947544 h 1319019"/>
              <a:gd name="connsiteX9" fmla="*/ 323711 w 2565854"/>
              <a:gd name="connsiteY9" fmla="*/ 1319019 h 131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5854" h="1319019">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chemeClr val="accent2">
              <a:lumMod val="60000"/>
              <a:lumOff val="40000"/>
            </a:schemeClr>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58" name="Rectangle 31"/>
          <p:cNvSpPr>
            <a:spLocks noChangeArrowheads="1"/>
          </p:cNvSpPr>
          <p:nvPr/>
        </p:nvSpPr>
        <p:spPr bwMode="auto">
          <a:xfrm>
            <a:off x="5867023" y="4031164"/>
            <a:ext cx="2467372" cy="400110"/>
          </a:xfrm>
          <a:prstGeom prst="rect">
            <a:avLst/>
          </a:prstGeom>
          <a:noFill/>
          <a:ln w="9525">
            <a:noFill/>
            <a:miter lim="800000"/>
            <a:headEnd/>
            <a:tailEnd/>
          </a:ln>
        </p:spPr>
        <p:txBody>
          <a:bodyPr wrap="square" anchor="ctr">
            <a:spAutoFit/>
          </a:bodyPr>
          <a:lstStyle/>
          <a:p>
            <a:pPr algn="ctr"/>
            <a:r>
              <a:rPr lang="en-US" sz="2000" b="1" dirty="0" err="1">
                <a:solidFill>
                  <a:schemeClr val="bg1"/>
                </a:solidFill>
                <a:latin typeface="Arial" panose="020B0604020202020204" pitchFamily="34" charset="0"/>
                <a:cs typeface="Arial" panose="020B0604020202020204" pitchFamily="34" charset="0"/>
              </a:rPr>
              <a:t>Độ</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thoáng</a:t>
            </a:r>
            <a:r>
              <a:rPr lang="en-US" sz="2000" b="1" dirty="0">
                <a:solidFill>
                  <a:schemeClr val="bg1"/>
                </a:solidFill>
                <a:latin typeface="Arial" panose="020B0604020202020204" pitchFamily="34" charset="0"/>
                <a:cs typeface="Arial" panose="020B0604020202020204" pitchFamily="34" charset="0"/>
              </a:rPr>
              <a:t> </a:t>
            </a:r>
            <a:r>
              <a:rPr lang="en-US" sz="2000" b="1" dirty="0" err="1">
                <a:solidFill>
                  <a:schemeClr val="bg1"/>
                </a:solidFill>
                <a:latin typeface="Arial" panose="020B0604020202020204" pitchFamily="34" charset="0"/>
                <a:cs typeface="Arial" panose="020B0604020202020204" pitchFamily="34" charset="0"/>
              </a:rPr>
              <a:t>khí</a:t>
            </a:r>
            <a:endParaRPr lang="en-US" sz="2000" b="1"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2558" y="1307167"/>
            <a:ext cx="3025470" cy="3333750"/>
          </a:xfrm>
          <a:prstGeom prst="rect">
            <a:avLst/>
          </a:prstGeom>
        </p:spPr>
      </p:pic>
    </p:spTree>
    <p:custDataLst>
      <p:tags r:id="rId1"/>
    </p:custDataLst>
    <p:extLst>
      <p:ext uri="{BB962C8B-B14F-4D97-AF65-F5344CB8AC3E}">
        <p14:creationId xmlns:p14="http://schemas.microsoft.com/office/powerpoint/2010/main" val="325887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wipe(down)">
                                      <p:cBhvr>
                                        <p:cTn id="12" dur="10"/>
                                        <p:tgtEl>
                                          <p:spTgt spid="4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down)">
                                      <p:cBhvr>
                                        <p:cTn id="15" dur="10"/>
                                        <p:tgtEl>
                                          <p:spTgt spid="35"/>
                                        </p:tgtEl>
                                      </p:cBhvr>
                                    </p:animEffect>
                                  </p:childTnLst>
                                </p:cTn>
                              </p:par>
                              <p:par>
                                <p:cTn id="16" presetID="22" presetClass="entr" presetSubtype="4"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ipe(down)">
                                      <p:cBhvr>
                                        <p:cTn id="18" dur="10"/>
                                        <p:tgtEl>
                                          <p:spTgt spid="3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wipe(down)">
                                      <p:cBhvr>
                                        <p:cTn id="21" dur="10"/>
                                        <p:tgtEl>
                                          <p:spTgt spid="4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41"/>
                                        </p:tgtEl>
                                        <p:attrNameLst>
                                          <p:attrName>style.visibility</p:attrName>
                                        </p:attrNameLst>
                                      </p:cBhvr>
                                      <p:to>
                                        <p:strVal val="visible"/>
                                      </p:to>
                                    </p:set>
                                    <p:animEffect transition="in" filter="wipe(down)">
                                      <p:cBhvr>
                                        <p:cTn id="24" dur="10"/>
                                        <p:tgtEl>
                                          <p:spTgt spid="4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animEffect transition="in" filter="wipe(down)">
                                      <p:cBhvr>
                                        <p:cTn id="27" dur="10"/>
                                        <p:tgtEl>
                                          <p:spTgt spid="5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down)">
                                      <p:cBhvr>
                                        <p:cTn id="30" dur="10"/>
                                        <p:tgtEl>
                                          <p:spTgt spid="4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animEffect transition="in" filter="wipe(down)">
                                      <p:cBhvr>
                                        <p:cTn id="33" dur="10"/>
                                        <p:tgtEl>
                                          <p:spTgt spid="58"/>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wipe(down)">
                                      <p:cBhvr>
                                        <p:cTn id="36" dur="1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40" grpId="0"/>
      <p:bldP spid="41" grpId="0" animBg="1"/>
      <p:bldP spid="46" grpId="0"/>
      <p:bldP spid="47" grpId="0" animBg="1"/>
      <p:bldP spid="52" grpId="0"/>
      <p:bldP spid="53" grpId="0" animBg="1"/>
      <p:bldP spid="5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470" y="181577"/>
            <a:ext cx="8730641" cy="965970"/>
          </a:xfrm>
          <a:prstGeom prst="rect">
            <a:avLst/>
          </a:prstGeom>
        </p:spPr>
        <p:txBody>
          <a:bodyPr wrap="square">
            <a:spAutoFit/>
          </a:bodyPr>
          <a:lstStyle/>
          <a:p>
            <a:pPr>
              <a:lnSpc>
                <a:spcPct val="150000"/>
              </a:lnSpc>
              <a:spcAft>
                <a:spcPts val="1000"/>
              </a:spcAft>
            </a:pPr>
            <a:r>
              <a:rPr lang="en-GB" sz="2000" b="1" dirty="0">
                <a:solidFill>
                  <a:srgbClr val="FF0000"/>
                </a:solidFill>
                <a:latin typeface="Arial" panose="020B0604020202020204" pitchFamily="34" charset="0"/>
                <a:ea typeface="Calibri" panose="020F0502020204030204" pitchFamily="34" charset="0"/>
                <a:cs typeface="Arial" panose="020B0604020202020204" pitchFamily="34" charset="0"/>
              </a:rPr>
              <a:t>IV. </a:t>
            </a:r>
            <a:r>
              <a:rPr lang="nl-NL" sz="2000" b="1" dirty="0">
                <a:solidFill>
                  <a:srgbClr val="FF0000"/>
                </a:solidFill>
                <a:latin typeface="Arial" panose="020B0604020202020204" pitchFamily="34" charset="0"/>
                <a:ea typeface="Calibri" panose="020F0502020204030204" pitchFamily="34" charset="0"/>
                <a:cs typeface="Arial" panose="020B0604020202020204" pitchFamily="34" charset="0"/>
              </a:rPr>
              <a:t>Vận dụng hiểu biết trao đổi chất và chuyển hoá năng lượng vào thực tiễn</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0854" y="1271553"/>
            <a:ext cx="4884629" cy="3509897"/>
          </a:xfrm>
          <a:prstGeom prst="rect">
            <a:avLst/>
          </a:prstGeom>
        </p:spPr>
      </p:pic>
      <p:sp>
        <p:nvSpPr>
          <p:cNvPr id="6" name="Rectangle 5"/>
          <p:cNvSpPr/>
          <p:nvPr/>
        </p:nvSpPr>
        <p:spPr>
          <a:xfrm>
            <a:off x="244257" y="1303575"/>
            <a:ext cx="3613760" cy="3785652"/>
          </a:xfrm>
          <a:prstGeom prst="rect">
            <a:avLst/>
          </a:prstGeom>
        </p:spPr>
        <p:txBody>
          <a:bodyPr wrap="square">
            <a:spAutoFit/>
          </a:bodyPr>
          <a:lstStyle/>
          <a:p>
            <a:pPr algn="just"/>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Thế</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nào</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là</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cân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bằng</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nước</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của</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cây</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trồng</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endParaRPr lang="en-GB"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Khi</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nào</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cần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tưới</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nước</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cho</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cây</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Cần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tưới</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với</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lượng</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nước</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và</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cách</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tưới</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như</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thế</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nào</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để</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cây</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sinh</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trưởng</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phát</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triển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tốt</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endParaRPr lang="en-GB"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Quan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sát</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hình</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25.10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nêu</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nguyên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tắc</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bón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phân</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hợp</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lí</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cho</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cây</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GB" sz="2000" dirty="0" err="1">
                <a:solidFill>
                  <a:srgbClr val="FF0000"/>
                </a:solidFill>
                <a:latin typeface="Arial" panose="020B0604020202020204" pitchFamily="34" charset="0"/>
                <a:ea typeface="Calibri" panose="020F0502020204030204" pitchFamily="34" charset="0"/>
                <a:cs typeface="Arial" panose="020B0604020202020204" pitchFamily="34" charset="0"/>
              </a:rPr>
              <a:t>trồng</a:t>
            </a:r>
            <a:r>
              <a:rPr lang="en-GB" sz="2000" dirty="0">
                <a:solidFill>
                  <a:srgbClr val="FF0000"/>
                </a:solidFill>
                <a:latin typeface="Arial" panose="020B0604020202020204" pitchFamily="34" charset="0"/>
                <a:ea typeface="Calibri" panose="020F0502020204030204" pitchFamily="34" charset="0"/>
                <a:cs typeface="Arial" panose="020B0604020202020204" pitchFamily="34" charset="0"/>
              </a:rPr>
              <a:t>?</a:t>
            </a:r>
            <a:endParaRPr lang="en-US" sz="20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18043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6489096-500A-6987-450D-F8ED051EDE0F}"/>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29</a:t>
            </a:fld>
            <a:endParaRPr lang="en"/>
          </a:p>
        </p:txBody>
      </p:sp>
      <p:sp>
        <p:nvSpPr>
          <p:cNvPr id="6" name="TextBox 5">
            <a:extLst>
              <a:ext uri="{FF2B5EF4-FFF2-40B4-BE49-F238E27FC236}">
                <a16:creationId xmlns:a16="http://schemas.microsoft.com/office/drawing/2014/main" id="{715CD177-1F1F-1FF8-D04C-9D222D12F419}"/>
              </a:ext>
            </a:extLst>
          </p:cNvPr>
          <p:cNvSpPr txBox="1"/>
          <p:nvPr/>
        </p:nvSpPr>
        <p:spPr>
          <a:xfrm>
            <a:off x="627681" y="395207"/>
            <a:ext cx="7811146" cy="8125301"/>
          </a:xfrm>
          <a:prstGeom prst="rect">
            <a:avLst/>
          </a:prstGeom>
          <a:noFill/>
        </p:spPr>
        <p:txBody>
          <a:bodyPr wrap="square" rtlCol="0">
            <a:spAutoFit/>
          </a:bodyPr>
          <a:lstStyle/>
          <a:p>
            <a:pPr algn="ctr"/>
            <a:r>
              <a:rPr lang="vi-VN" sz="2400" b="1" i="0">
                <a:solidFill>
                  <a:srgbClr val="FF0000"/>
                </a:solidFill>
                <a:effectLst/>
                <a:latin typeface="Roboto" panose="02000000000000000000" pitchFamily="2" charset="0"/>
              </a:rPr>
              <a:t>BÁO </a:t>
            </a:r>
            <a:r>
              <a:rPr lang="vi-VN" sz="2400" b="1" i="0" dirty="0">
                <a:solidFill>
                  <a:srgbClr val="FF0000"/>
                </a:solidFill>
                <a:effectLst/>
                <a:latin typeface="Roboto" panose="02000000000000000000" pitchFamily="2" charset="0"/>
              </a:rPr>
              <a:t>CÁO KẾT QUẢ</a:t>
            </a:r>
            <a:endParaRPr lang="vi-VN" sz="2400" b="0" i="0" dirty="0">
              <a:solidFill>
                <a:srgbClr val="FF0000"/>
              </a:solidFill>
              <a:effectLst/>
              <a:latin typeface="Roboto" panose="02000000000000000000" pitchFamily="2" charset="0"/>
            </a:endParaRPr>
          </a:p>
          <a:p>
            <a:pPr algn="r"/>
            <a:r>
              <a:rPr lang="vi-VN" sz="2400" b="0" i="1" dirty="0">
                <a:solidFill>
                  <a:srgbClr val="FF0000"/>
                </a:solidFill>
                <a:effectLst/>
                <a:latin typeface="Roboto" panose="02000000000000000000" pitchFamily="2" charset="0"/>
              </a:rPr>
              <a:t>Ngày 25 tháng 3 năm 2023</a:t>
            </a:r>
            <a:endParaRPr lang="vi-VN" sz="2400" b="0" i="0" dirty="0">
              <a:solidFill>
                <a:srgbClr val="FF0000"/>
              </a:solidFill>
              <a:effectLst/>
              <a:latin typeface="Roboto" panose="02000000000000000000" pitchFamily="2" charset="0"/>
            </a:endParaRPr>
          </a:p>
          <a:p>
            <a:pPr algn="just"/>
            <a:r>
              <a:rPr lang="vi-VN" sz="2400" b="0" i="0" dirty="0">
                <a:solidFill>
                  <a:srgbClr val="FF0000"/>
                </a:solidFill>
                <a:effectLst/>
                <a:latin typeface="Roboto" panose="02000000000000000000" pitchFamily="2" charset="0"/>
              </a:rPr>
              <a:t>Tên thí nghiệm: Vận chuyển nước ở thân cây.</a:t>
            </a:r>
          </a:p>
          <a:p>
            <a:pPr algn="just"/>
            <a:r>
              <a:rPr lang="vi-VN" sz="2400" b="0" i="0" dirty="0">
                <a:solidFill>
                  <a:srgbClr val="FF0000"/>
                </a:solidFill>
                <a:effectLst/>
                <a:latin typeface="Roboto" panose="02000000000000000000" pitchFamily="2" charset="0"/>
              </a:rPr>
              <a:t>Tên nhóm: Nhóm 1</a:t>
            </a:r>
          </a:p>
          <a:p>
            <a:pPr algn="just"/>
            <a:r>
              <a:rPr lang="vi-VN" sz="2400" b="1" i="0" dirty="0">
                <a:solidFill>
                  <a:srgbClr val="FF0000"/>
                </a:solidFill>
                <a:effectLst/>
                <a:latin typeface="Roboto" panose="02000000000000000000" pitchFamily="2" charset="0"/>
              </a:rPr>
              <a:t>1.</a:t>
            </a:r>
            <a:r>
              <a:rPr lang="vi-VN" sz="2400" b="0" i="0" dirty="0">
                <a:solidFill>
                  <a:srgbClr val="FF0000"/>
                </a:solidFill>
                <a:effectLst/>
                <a:latin typeface="Roboto" panose="02000000000000000000" pitchFamily="2" charset="0"/>
              </a:rPr>
              <a:t>Mục đích thí nghiệm</a:t>
            </a:r>
          </a:p>
          <a:p>
            <a:pPr algn="just"/>
            <a:r>
              <a:rPr lang="vi-VN" sz="2400" b="0" i="0" dirty="0">
                <a:solidFill>
                  <a:srgbClr val="FF0000"/>
                </a:solidFill>
                <a:effectLst/>
                <a:latin typeface="Roboto" panose="02000000000000000000" pitchFamily="2" charset="0"/>
              </a:rPr>
              <a:t>- Xác định bộ phận thực hiện việc vận chuyển nước trong cây.</a:t>
            </a:r>
          </a:p>
          <a:p>
            <a:pPr algn="just"/>
            <a:r>
              <a:rPr lang="vi-VN" sz="2400" b="1" i="0" dirty="0">
                <a:solidFill>
                  <a:srgbClr val="FF0000"/>
                </a:solidFill>
                <a:effectLst/>
                <a:latin typeface="Roboto" panose="02000000000000000000" pitchFamily="2" charset="0"/>
              </a:rPr>
              <a:t>2.</a:t>
            </a:r>
            <a:r>
              <a:rPr lang="vi-VN" sz="2400" b="0" i="0" dirty="0">
                <a:solidFill>
                  <a:srgbClr val="FF0000"/>
                </a:solidFill>
                <a:effectLst/>
                <a:latin typeface="Roboto" panose="02000000000000000000" pitchFamily="2" charset="0"/>
              </a:rPr>
              <a:t>Chuẩn bị thí nghiệm</a:t>
            </a:r>
          </a:p>
          <a:p>
            <a:pPr algn="just"/>
            <a:r>
              <a:rPr lang="vi-VN" sz="2400" b="0" i="0" dirty="0">
                <a:solidFill>
                  <a:srgbClr val="FF0000"/>
                </a:solidFill>
                <a:effectLst/>
                <a:latin typeface="Roboto" panose="02000000000000000000" pitchFamily="2" charset="0"/>
              </a:rPr>
              <a:t>• Mẫu vật: hai cây cần tây.</a:t>
            </a:r>
          </a:p>
          <a:p>
            <a:pPr algn="just"/>
            <a:r>
              <a:rPr lang="vi-VN" sz="2400" b="0" i="0" dirty="0">
                <a:solidFill>
                  <a:srgbClr val="FF0000"/>
                </a:solidFill>
                <a:effectLst/>
                <a:latin typeface="Roboto" panose="02000000000000000000" pitchFamily="2" charset="0"/>
              </a:rPr>
              <a:t>• Dụng cụ, hóa chất: hai cốc thủy tinh, nước sạch, dao nhỏ hoặc kéo, hai lọ phẩm màu khác nhau (màu xanh và màu đỏ).</a:t>
            </a:r>
          </a:p>
          <a:p>
            <a:pPr algn="just"/>
            <a:r>
              <a:rPr lang="vi-VN" sz="2400" b="1" i="0" dirty="0">
                <a:solidFill>
                  <a:srgbClr val="FF0000"/>
                </a:solidFill>
                <a:effectLst/>
                <a:latin typeface="Roboto" panose="02000000000000000000" pitchFamily="2" charset="0"/>
              </a:rPr>
              <a:t>3.</a:t>
            </a:r>
            <a:r>
              <a:rPr lang="vi-VN" sz="2400" b="0" i="0" dirty="0">
                <a:solidFill>
                  <a:srgbClr val="FF0000"/>
                </a:solidFill>
                <a:effectLst/>
                <a:latin typeface="Roboto" panose="02000000000000000000" pitchFamily="2" charset="0"/>
              </a:rPr>
              <a:t>Các bước tiến hành</a:t>
            </a:r>
          </a:p>
          <a:p>
            <a:pPr algn="just"/>
            <a:r>
              <a:rPr lang="vi-VN" b="0" i="1" dirty="0">
                <a:solidFill>
                  <a:srgbClr val="FF0000"/>
                </a:solidFill>
                <a:effectLst/>
                <a:latin typeface="Roboto" panose="02000000000000000000" pitchFamily="2" charset="0"/>
              </a:rPr>
              <a:t>Bước 1.</a:t>
            </a:r>
            <a:r>
              <a:rPr lang="vi-VN" b="0" i="0" dirty="0">
                <a:solidFill>
                  <a:srgbClr val="FF0000"/>
                </a:solidFill>
                <a:effectLst/>
                <a:latin typeface="Roboto" panose="02000000000000000000" pitchFamily="2" charset="0"/>
              </a:rPr>
              <a:t> Cắt và cắm hai cuống cần tây có lá vào hai cốc nước màu:</a:t>
            </a:r>
          </a:p>
          <a:p>
            <a:pPr algn="just"/>
            <a:r>
              <a:rPr lang="vi-VN" b="0" i="0" dirty="0">
                <a:solidFill>
                  <a:srgbClr val="333333"/>
                </a:solidFill>
                <a:effectLst/>
                <a:latin typeface="Roboto" panose="02000000000000000000" pitchFamily="2" charset="0"/>
              </a:rPr>
              <a:t>- Cốc A: nước có pha màu đỏ.</a:t>
            </a:r>
          </a:p>
          <a:p>
            <a:pPr algn="just"/>
            <a:r>
              <a:rPr lang="vi-VN" b="0" i="0" dirty="0">
                <a:solidFill>
                  <a:srgbClr val="333333"/>
                </a:solidFill>
                <a:effectLst/>
                <a:latin typeface="Roboto" panose="02000000000000000000" pitchFamily="2" charset="0"/>
              </a:rPr>
              <a:t>- Cốc B: nước có pha màu xanh.</a:t>
            </a:r>
          </a:p>
          <a:p>
            <a:pPr algn="just"/>
            <a:r>
              <a:rPr lang="vi-VN" b="0" i="0" dirty="0">
                <a:solidFill>
                  <a:srgbClr val="333333"/>
                </a:solidFill>
                <a:effectLst/>
                <a:latin typeface="Roboto" panose="02000000000000000000" pitchFamily="2" charset="0"/>
              </a:rPr>
              <a:t>Đặt cả hai cốc ra chỗ thoáng gió. Quan sát sự chuyển màu của lá cần tây ở mỗi cốc sau 30 – 60 phút.</a:t>
            </a:r>
          </a:p>
          <a:p>
            <a:pPr algn="just"/>
            <a:r>
              <a:rPr lang="vi-VN" b="0" i="1" dirty="0">
                <a:solidFill>
                  <a:srgbClr val="333333"/>
                </a:solidFill>
                <a:effectLst/>
                <a:latin typeface="Roboto" panose="02000000000000000000" pitchFamily="2" charset="0"/>
              </a:rPr>
              <a:t>Bước 2.</a:t>
            </a:r>
            <a:r>
              <a:rPr lang="vi-VN" b="0" i="0" dirty="0">
                <a:solidFill>
                  <a:srgbClr val="333333"/>
                </a:solidFill>
                <a:effectLst/>
                <a:latin typeface="Roboto" panose="02000000000000000000" pitchFamily="2" charset="0"/>
              </a:rPr>
              <a:t> Dùng dao cắt ngang hai cuống lá cần tây thí nghiệm. Quan sát lát cắt ngang bằng kính lúp.</a:t>
            </a:r>
          </a:p>
          <a:p>
            <a:pPr algn="just"/>
            <a:r>
              <a:rPr lang="vi-VN" b="1" i="0" dirty="0">
                <a:solidFill>
                  <a:srgbClr val="333333"/>
                </a:solidFill>
                <a:effectLst/>
                <a:latin typeface="Roboto" panose="02000000000000000000" pitchFamily="2" charset="0"/>
              </a:rPr>
              <a:t>4.</a:t>
            </a:r>
            <a:r>
              <a:rPr lang="vi-VN" b="0" i="0" dirty="0">
                <a:solidFill>
                  <a:srgbClr val="333333"/>
                </a:solidFill>
                <a:effectLst/>
                <a:latin typeface="Roboto" panose="02000000000000000000" pitchFamily="2" charset="0"/>
              </a:rPr>
              <a:t> Giải thích thí nghiệm</a:t>
            </a:r>
          </a:p>
          <a:p>
            <a:pPr algn="just"/>
            <a:r>
              <a:rPr lang="vi-VN" b="0" i="0" dirty="0">
                <a:solidFill>
                  <a:srgbClr val="333333"/>
                </a:solidFill>
                <a:effectLst/>
                <a:latin typeface="Roboto" panose="02000000000000000000" pitchFamily="2" charset="0"/>
              </a:rPr>
              <a:t>- Cốc A có màu đỏ, khi cắm cây cần tây trong cốc A, mạch gỗ vận chuyển nước có màu đỏ lên thân cây và lên lá khiến cho mạch gỗ trong thân và phần lá chuyển dần sang màu đỏ.</a:t>
            </a:r>
          </a:p>
          <a:p>
            <a:pPr algn="just"/>
            <a:r>
              <a:rPr lang="vi-VN" b="0" i="0" dirty="0">
                <a:solidFill>
                  <a:srgbClr val="333333"/>
                </a:solidFill>
                <a:effectLst/>
                <a:latin typeface="Roboto" panose="02000000000000000000" pitchFamily="2" charset="0"/>
              </a:rPr>
              <a:t>- Cốc B có màu xanh, khi cắm cây cần tây trong cốc B, mạch gỗ vận chuyển nước có màu xanh lên thân cây và lên lá khiến cho mạch gỗ trong thân và phần lá chuyển dần sang màu xanh.</a:t>
            </a:r>
          </a:p>
          <a:p>
            <a:pPr algn="just"/>
            <a:r>
              <a:rPr lang="vi-VN" b="1" i="0" dirty="0">
                <a:solidFill>
                  <a:srgbClr val="333333"/>
                </a:solidFill>
                <a:effectLst/>
                <a:latin typeface="Roboto" panose="02000000000000000000" pitchFamily="2" charset="0"/>
              </a:rPr>
              <a:t>5.</a:t>
            </a:r>
            <a:r>
              <a:rPr lang="vi-VN" b="0" i="0" dirty="0">
                <a:solidFill>
                  <a:srgbClr val="333333"/>
                </a:solidFill>
                <a:effectLst/>
                <a:latin typeface="Roboto" panose="02000000000000000000" pitchFamily="2" charset="0"/>
              </a:rPr>
              <a:t> Kết luận</a:t>
            </a:r>
          </a:p>
          <a:p>
            <a:pPr algn="just"/>
            <a:r>
              <a:rPr lang="vi-VN" b="0" i="0" dirty="0">
                <a:solidFill>
                  <a:srgbClr val="333333"/>
                </a:solidFill>
                <a:effectLst/>
                <a:latin typeface="Roboto" panose="02000000000000000000" pitchFamily="2" charset="0"/>
              </a:rPr>
              <a:t>- Mạch gỗ tham gia vận chuyển nước trong thân cây.</a:t>
            </a:r>
          </a:p>
          <a:p>
            <a:endParaRPr lang="en-US" dirty="0"/>
          </a:p>
        </p:txBody>
      </p:sp>
    </p:spTree>
    <p:custDataLst>
      <p:tags r:id="rId1"/>
    </p:custDataLst>
    <p:extLst>
      <p:ext uri="{BB962C8B-B14F-4D97-AF65-F5344CB8AC3E}">
        <p14:creationId xmlns:p14="http://schemas.microsoft.com/office/powerpoint/2010/main" val="3437688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419" y="488037"/>
            <a:ext cx="9006213" cy="1815882"/>
          </a:xfrm>
          <a:prstGeom prst="rect">
            <a:avLst/>
          </a:prstGeom>
          <a:solidFill>
            <a:srgbClr val="FFFF00"/>
          </a:solidFill>
        </p:spPr>
        <p:txBody>
          <a:bodyPr wrap="square">
            <a:spAutoFit/>
          </a:bodyPr>
          <a:lstStyle/>
          <a:p>
            <a:pPr marL="457200" algn="just">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Dựa</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vào</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sơ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đồ</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đơn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giản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mô</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tả</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được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con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đường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hấp</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thụ</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vận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chuyển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chất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khoáng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của</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từ</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môi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trường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ngoài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vào</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miền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lông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hút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vào</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rễ</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lên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thân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81419" y="2333223"/>
            <a:ext cx="8924795" cy="1815882"/>
          </a:xfrm>
          <a:prstGeom prst="rect">
            <a:avLst/>
          </a:prstGeom>
          <a:solidFill>
            <a:srgbClr val="00B050"/>
          </a:solidFill>
        </p:spPr>
        <p:txBody>
          <a:bodyPr wrap="square">
            <a:spAutoFit/>
          </a:bodyPr>
          <a:lstStyle/>
          <a:p>
            <a:pPr marL="457200" algn="just">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Dựa</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vào</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sơ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đồ</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hình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ảnh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phân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biệt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được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sự</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vận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chuyển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các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chất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trong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mạch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gỗ</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từ</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rễ</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lên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dòng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lên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từ</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xuống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các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quan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trong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mạch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rây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dòng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xuống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0" y="4178409"/>
            <a:ext cx="8924795" cy="954107"/>
          </a:xfrm>
          <a:prstGeom prst="rect">
            <a:avLst/>
          </a:prstGeom>
          <a:solidFill>
            <a:srgbClr val="FFFF00"/>
          </a:solidFill>
        </p:spPr>
        <p:txBody>
          <a:bodyPr wrap="square">
            <a:spAutoFit/>
          </a:bodyPr>
          <a:lstStyle/>
          <a:p>
            <a:pPr marL="457200" algn="just">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Nêu</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được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vai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trò</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thoát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hơi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ở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đóng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mở</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khí</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khổng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trong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quá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trình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thoát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hơi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2" name="TextBox 1"/>
          <p:cNvSpPr txBox="1"/>
          <p:nvPr/>
        </p:nvSpPr>
        <p:spPr>
          <a:xfrm>
            <a:off x="2112500" y="-35183"/>
            <a:ext cx="4536955" cy="523220"/>
          </a:xfrm>
          <a:prstGeom prst="rect">
            <a:avLst/>
          </a:prstGeom>
          <a:noFill/>
        </p:spPr>
        <p:txBody>
          <a:bodyPr wrap="square" rtlCol="0">
            <a:spAutoFit/>
          </a:bodyPr>
          <a:lstStyle/>
          <a:p>
            <a:pPr algn="ctr"/>
            <a:r>
              <a:rPr lang="en-US" sz="2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MỤC TIÊU BÀI HỌC</a:t>
            </a:r>
          </a:p>
        </p:txBody>
      </p:sp>
    </p:spTree>
    <p:custDataLst>
      <p:tags r:id="rId1"/>
    </p:custDataLst>
    <p:extLst>
      <p:ext uri="{BB962C8B-B14F-4D97-AF65-F5344CB8AC3E}">
        <p14:creationId xmlns:p14="http://schemas.microsoft.com/office/powerpoint/2010/main" val="151053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5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25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612" y="530762"/>
            <a:ext cx="9020387" cy="3539430"/>
          </a:xfrm>
          <a:prstGeom prst="rect">
            <a:avLst/>
          </a:prstGeom>
        </p:spPr>
        <p:txBody>
          <a:bodyPr wrap="square">
            <a:spAutoFit/>
          </a:bodyPr>
          <a:lstStyle/>
          <a:p>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Câu 1: Bộ phận thực hiện hút nước và khoáng của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cây là</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lá cây.	B. thân cây.	C. quả.	D. rễ cây.</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endPar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Câu 2: Nước được vận chuyển từ rễ lên các bộ phận phía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trên nhờ</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marL="514350" indent="-514350">
              <a:buAutoNum type="alphaUcPeriod"/>
            </a:pP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 dòng mạch rây.	</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B</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dòng mạch gỗ.	</a:t>
            </a:r>
          </a:p>
          <a:p>
            <a:pPr marL="514350" indent="-514350">
              <a:buAutoNum type="alphaUcPeriod"/>
            </a:pP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 lá cây.</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D. rễ cây.</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30" name="TextBox 29"/>
          <p:cNvSpPr txBox="1"/>
          <p:nvPr/>
        </p:nvSpPr>
        <p:spPr>
          <a:xfrm>
            <a:off x="2920377" y="0"/>
            <a:ext cx="2536521" cy="461665"/>
          </a:xfrm>
          <a:prstGeom prst="rect">
            <a:avLst/>
          </a:prstGeom>
          <a:noFill/>
        </p:spPr>
        <p:txBody>
          <a:bodyPr wrap="square" rtlCol="0">
            <a:spAutoFit/>
          </a:bodyPr>
          <a:lstStyle/>
          <a:p>
            <a:r>
              <a:rPr lang="en-US"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LUYỆN TẬP</a:t>
            </a:r>
          </a:p>
        </p:txBody>
      </p:sp>
    </p:spTree>
    <p:custDataLst>
      <p:tags r:id="rId1"/>
    </p:custDataLst>
    <p:extLst>
      <p:ext uri="{BB962C8B-B14F-4D97-AF65-F5344CB8AC3E}">
        <p14:creationId xmlns:p14="http://schemas.microsoft.com/office/powerpoint/2010/main" val="33653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613" y="530762"/>
            <a:ext cx="8711852" cy="2677656"/>
          </a:xfrm>
          <a:prstGeom prst="rect">
            <a:avLst/>
          </a:prstGeom>
        </p:spPr>
        <p:txBody>
          <a:bodyPr wrap="square">
            <a:spAutoFit/>
          </a:bodyPr>
          <a:lstStyle/>
          <a:p>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Câu </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3: Bộ phận thực hiện vận chuyển các chất hữu cơ tổng hợp ở lá đến cơ quan dự trữ hoặc cơ quan sử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dụng là</a:t>
            </a:r>
          </a:p>
          <a:p>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dòng mạch rây.</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B. dòng mạch gỗ.</a:t>
            </a:r>
          </a:p>
          <a:p>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 lá cây.</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D. rễ cây.</a:t>
            </a:r>
            <a:endParaRPr lang="en-US" sz="2800" b="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810013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111" y="589548"/>
            <a:ext cx="9228221" cy="2246769"/>
          </a:xfrm>
          <a:prstGeom prst="rect">
            <a:avLst/>
          </a:prstGeom>
        </p:spPr>
        <p:txBody>
          <a:bodyPr wrap="square">
            <a:spAutoFit/>
          </a:bodyPr>
          <a:lstStyle/>
          <a:p>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Câu 4: Bộ phận thực hiện nhiệm vụ thoát hơi nước của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cây là</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endPar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marL="514350" indent="-514350">
              <a:buAutoNum type="alphaUcPeriod"/>
            </a:pP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 rễ cây.</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B</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thân </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cây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p>
          <a:p>
            <a:pPr marL="514350" indent="-514350">
              <a:buAutoNum type="alphaUcPeriod"/>
            </a:pP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 quả</a:t>
            </a:r>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nl-NL"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D. lá cây</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7012457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228221" cy="3970318"/>
          </a:xfrm>
          <a:prstGeom prst="rect">
            <a:avLst/>
          </a:prstGeom>
        </p:spPr>
        <p:txBody>
          <a:bodyPr wrap="square">
            <a:spAutoFit/>
          </a:bodyPr>
          <a:lstStyle/>
          <a:p>
            <a:endPar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r>
              <a:rPr lang="nl-NL"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Câu 5: Đâu không phải là vai trò của thoát hơi nước?</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endParaRPr lang="en-US"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r>
              <a:rPr lang="en-US"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Giúp</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đẩy</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nước</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và</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khoáng</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dưới</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rễ</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đi</a:t>
            </a:r>
            <a:r>
              <a:rPr lang="en-US"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lên.</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B.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Giúp</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lá</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cây</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không</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bị</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đốt</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nóng</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dưới</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ánh</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nắng</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mặt</a:t>
            </a:r>
            <a:r>
              <a:rPr lang="en-US"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trời.</a:t>
            </a:r>
            <a:endPar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endParaRPr>
          </a:p>
          <a:p>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Giúp</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khí</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CO</a:t>
            </a:r>
            <a:r>
              <a:rPr lang="en-US" sz="2800" b="1" baseline="-25000"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2</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đi</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vào</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cung</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cấp</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nguyên</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liệu</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cho</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cây</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quang</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hợp</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a:t>
            </a:r>
          </a:p>
          <a:p>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D.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Làm</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cho</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cây</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bị</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héo</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dirty="0"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vì</a:t>
            </a:r>
            <a:r>
              <a:rPr lang="en-US" sz="2800" b="1" dirty="0">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a:t>
            </a:r>
            <a:r>
              <a:rPr lang="en-US" sz="2800" b="1" err="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mất</a:t>
            </a:r>
            <a:r>
              <a:rPr lang="en-US" sz="2800" b="1">
                <a:solidFill>
                  <a:schemeClr val="tx2">
                    <a:lumMod val="50000"/>
                  </a:schemeClr>
                </a:solidFill>
                <a:latin typeface="Arial" panose="020B0604020202020204" pitchFamily="34" charset="0"/>
                <a:ea typeface="Calibri" panose="020F0502020204030204" pitchFamily="34" charset="0"/>
                <a:cs typeface="Arial" panose="020B0604020202020204" pitchFamily="34" charset="0"/>
              </a:rPr>
              <a:t> nước.</a:t>
            </a:r>
            <a:endParaRPr lang="en-US" sz="2800" b="1" dirty="0">
              <a:solidFill>
                <a:schemeClr val="tx2">
                  <a:lumMod val="50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312244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97266" y="0"/>
            <a:ext cx="2536521" cy="584775"/>
          </a:xfrm>
          <a:prstGeom prst="rect">
            <a:avLst/>
          </a:prstGeom>
          <a:noFill/>
        </p:spPr>
        <p:txBody>
          <a:bodyPr wrap="square" rtlCol="0">
            <a:spAutoFit/>
          </a:bodyPr>
          <a:lstStyle/>
          <a:p>
            <a:r>
              <a:rPr lang="en-US"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VẬN DỤNG</a:t>
            </a:r>
          </a:p>
        </p:txBody>
      </p:sp>
      <p:sp>
        <p:nvSpPr>
          <p:cNvPr id="2" name="Rectangle 1"/>
          <p:cNvSpPr/>
          <p:nvPr/>
        </p:nvSpPr>
        <p:spPr>
          <a:xfrm>
            <a:off x="1" y="473130"/>
            <a:ext cx="9144000" cy="3108543"/>
          </a:xfrm>
          <a:prstGeom prst="rect">
            <a:avLst/>
          </a:prstGeom>
        </p:spPr>
        <p:txBody>
          <a:bodyPr wrap="square">
            <a:spAutoFit/>
          </a:bodyPr>
          <a:lstStyle/>
          <a:p>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Tình </a:t>
            </a:r>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huống 1</a:t>
            </a:r>
          </a:p>
          <a:p>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a:p>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	Bạn Na mua cành hoa hồng trắng về để cắm. Mẹ bạn Na bảo phải cho nước sạch vào bình hoa và cắt bỏ phần gốc của cành hoa trước khi cắm. Na thắc mắc tại sao phải làm như vậy. Em hãy giải thích để bạn hiểu </a:t>
            </a:r>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nhé?</a:t>
            </a:r>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52832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97266" y="0"/>
            <a:ext cx="2536521" cy="584775"/>
          </a:xfrm>
          <a:prstGeom prst="rect">
            <a:avLst/>
          </a:prstGeom>
          <a:noFill/>
        </p:spPr>
        <p:txBody>
          <a:bodyPr wrap="square" rtlCol="0">
            <a:spAutoFit/>
          </a:bodyPr>
          <a:lstStyle/>
          <a:p>
            <a:r>
              <a:rPr lang="en-US"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VẬN DỤNG</a:t>
            </a:r>
          </a:p>
        </p:txBody>
      </p:sp>
      <p:sp>
        <p:nvSpPr>
          <p:cNvPr id="2" name="Rectangle 1"/>
          <p:cNvSpPr/>
          <p:nvPr/>
        </p:nvSpPr>
        <p:spPr>
          <a:xfrm>
            <a:off x="1" y="473130"/>
            <a:ext cx="9144000" cy="3108543"/>
          </a:xfrm>
          <a:prstGeom prst="rect">
            <a:avLst/>
          </a:prstGeom>
        </p:spPr>
        <p:txBody>
          <a:bodyPr wrap="square">
            <a:spAutoFit/>
          </a:bodyPr>
          <a:lstStyle/>
          <a:p>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Tình </a:t>
            </a:r>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huống </a:t>
            </a:r>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2:</a:t>
            </a:r>
          </a:p>
          <a:p>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a:p>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	Bạn An mua hoa lay ơn màu trắng về cắm. Bạn nảy ra ý tưởng cắm hoa vào dung dịch xanh mêtylen (màu xanh) để nhuộm hoa thành màu xanh. Em hãy giải thích tại sao khi làm như vậy thì hoa lại có màu xanh?</a:t>
            </a:r>
            <a:endParaRPr lang="en-US" sz="2800" b="1" dirty="0">
              <a:solidFill>
                <a:srgbClr val="FFFF00"/>
              </a:solidFill>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651178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9059779" cy="3970318"/>
          </a:xfrm>
          <a:prstGeom prst="rect">
            <a:avLst/>
          </a:prstGeom>
        </p:spPr>
        <p:txBody>
          <a:bodyPr wrap="square">
            <a:spAutoFit/>
          </a:bodyPr>
          <a:lstStyle/>
          <a:p>
            <a:pPr algn="just"/>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Tình huống </a:t>
            </a:r>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3:</a:t>
            </a:r>
          </a:p>
          <a:p>
            <a:pPr algn="just"/>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Tại sao về mùa hè ngồi dưới các tán cây lớn lại mát hơn ngồi dưới mái che bằng </a:t>
            </a:r>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tôn?</a:t>
            </a:r>
          </a:p>
          <a:p>
            <a:pPr algn="just"/>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Tình huống </a:t>
            </a:r>
            <a:r>
              <a:rPr lang="nl-NL" sz="2800" b="1">
                <a:solidFill>
                  <a:srgbClr val="FFFF00"/>
                </a:solidFill>
                <a:latin typeface="Arial" panose="020B0604020202020204" pitchFamily="34" charset="0"/>
                <a:ea typeface="Calibri" panose="020F0502020204030204" pitchFamily="34" charset="0"/>
                <a:cs typeface="Arial" panose="020B0604020202020204" pitchFamily="34" charset="0"/>
              </a:rPr>
              <a:t>4:</a:t>
            </a:r>
          </a:p>
          <a:p>
            <a:pPr algn="just"/>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a:p>
            <a:pPr algn="just"/>
            <a:r>
              <a:rPr lang="nl-NL" sz="2800" b="1" dirty="0">
                <a:solidFill>
                  <a:srgbClr val="FFFF00"/>
                </a:solidFill>
                <a:latin typeface="Arial" panose="020B0604020202020204" pitchFamily="34" charset="0"/>
                <a:ea typeface="Calibri" panose="020F0502020204030204" pitchFamily="34" charset="0"/>
                <a:cs typeface="Arial" panose="020B0604020202020204" pitchFamily="34" charset="0"/>
              </a:rPr>
              <a:t>Tại sao khi dịch chuyển các cây cảnh lớn đến trồng nơi khác người ta lại cắt bỏ bớt các cành lá?</a:t>
            </a:r>
            <a:endParaRPr lang="en-US" sz="2800" b="1" dirty="0">
              <a:solidFill>
                <a:srgbClr val="FFFF00"/>
              </a:solidFill>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243396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0523" y="221428"/>
            <a:ext cx="9006213" cy="954107"/>
          </a:xfrm>
          <a:prstGeom prst="rect">
            <a:avLst/>
          </a:prstGeom>
        </p:spPr>
        <p:txBody>
          <a:bodyPr wrap="square">
            <a:spAutoFit/>
          </a:bodyPr>
          <a:lstStyle/>
          <a:p>
            <a:pPr marL="457200" algn="just">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Nêu</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được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một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số</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yếu</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tố</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ảnh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hưởng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đến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trao</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đổi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các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chất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dinh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dưỡng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ở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thực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vật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0" y="1424392"/>
            <a:ext cx="8549013" cy="954107"/>
          </a:xfrm>
          <a:prstGeom prst="rect">
            <a:avLst/>
          </a:prstGeom>
          <a:solidFill>
            <a:srgbClr val="FFFF00"/>
          </a:solidFill>
        </p:spPr>
        <p:txBody>
          <a:bodyPr wrap="square">
            <a:spAutoFit/>
          </a:bodyPr>
          <a:lstStyle/>
          <a:p>
            <a:pPr marL="457200" algn="just">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Tiến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hành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được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thí</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nghiệm</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chứng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minh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thân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vận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chuyển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lá</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thoát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hơi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75086" y="2502927"/>
            <a:ext cx="8999879" cy="954107"/>
          </a:xfrm>
          <a:prstGeom prst="rect">
            <a:avLst/>
          </a:prstGeom>
        </p:spPr>
        <p:txBody>
          <a:bodyPr wrap="square">
            <a:spAutoFit/>
          </a:bodyPr>
          <a:lstStyle/>
          <a:p>
            <a:pPr marL="457200">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Nhận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biết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được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các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yếu</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tố</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ảnh</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hưởng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đến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hút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khoáng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ở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rễ</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75086" y="3711991"/>
            <a:ext cx="8924795" cy="954107"/>
          </a:xfrm>
          <a:prstGeom prst="rect">
            <a:avLst/>
          </a:prstGeom>
          <a:solidFill>
            <a:srgbClr val="FFFF00"/>
          </a:solidFill>
        </p:spPr>
        <p:txBody>
          <a:bodyPr wrap="square">
            <a:spAutoFit/>
          </a:bodyPr>
          <a:lstStyle/>
          <a:p>
            <a:pPr marL="457200" algn="just">
              <a:tabLst>
                <a:tab pos="450215" algn="l"/>
              </a:tabLst>
            </a:pP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Vận</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dụng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hiểu</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biết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về</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trao</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đổi</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nước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khoáng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của</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trong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trồng</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trọt</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chăm</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sóc</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cây</a:t>
            </a:r>
            <a:r>
              <a:rPr lang="en-US" sz="2800" dirty="0">
                <a:solidFill>
                  <a:srgbClr val="FF0000"/>
                </a:solidFill>
                <a:latin typeface="Arial" panose="020B0604020202020204" pitchFamily="34" charset="0"/>
                <a:ea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ea typeface="Arial" panose="020B0604020202020204" pitchFamily="34" charset="0"/>
                <a:cs typeface="Arial" panose="020B0604020202020204" pitchFamily="34" charset="0"/>
              </a:rPr>
              <a:t>trồng</a:t>
            </a:r>
            <a:endParaRPr lang="en-US" sz="2800" dirty="0">
              <a:solidFill>
                <a:srgbClr val="FF0000"/>
              </a:solidFill>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4734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2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25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17"/>
          <p:cNvSpPr txBox="1">
            <a:spLocks noGrp="1"/>
          </p:cNvSpPr>
          <p:nvPr>
            <p:ph type="body" idx="1"/>
          </p:nvPr>
        </p:nvSpPr>
        <p:spPr>
          <a:xfrm>
            <a:off x="1391748" y="493466"/>
            <a:ext cx="6481267" cy="454053"/>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600" b="1" dirty="0">
                <a:latin typeface="Arial" panose="020B0604020202020204" pitchFamily="34" charset="0"/>
                <a:cs typeface="Arial" panose="020B0604020202020204" pitchFamily="34" charset="0"/>
              </a:rPr>
              <a:t>NỘI DUNG BÀI HỌC</a:t>
            </a:r>
            <a:endParaRPr sz="2600" b="1" dirty="0">
              <a:latin typeface="Arial" panose="020B0604020202020204" pitchFamily="34" charset="0"/>
              <a:cs typeface="Arial" panose="020B0604020202020204" pitchFamily="34" charset="0"/>
            </a:endParaRPr>
          </a:p>
        </p:txBody>
      </p:sp>
      <p:sp>
        <p:nvSpPr>
          <p:cNvPr id="545" name="Google Shape;545;p17"/>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latin typeface="Arial" panose="020B0604020202020204" pitchFamily="34" charset="0"/>
                <a:cs typeface="Arial" panose="020B0604020202020204" pitchFamily="34" charset="0"/>
              </a:rPr>
              <a:t>5</a:t>
            </a:fld>
            <a:endParaRPr>
              <a:latin typeface="Arial" panose="020B0604020202020204" pitchFamily="34" charset="0"/>
              <a:cs typeface="Arial" panose="020B0604020202020204" pitchFamily="34" charset="0"/>
            </a:endParaRPr>
          </a:p>
        </p:txBody>
      </p:sp>
      <p:sp>
        <p:nvSpPr>
          <p:cNvPr id="4" name="Freeform 3"/>
          <p:cNvSpPr/>
          <p:nvPr/>
        </p:nvSpPr>
        <p:spPr>
          <a:xfrm>
            <a:off x="0" y="829340"/>
            <a:ext cx="3574187" cy="1925061"/>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2"/>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nvGrpSpPr>
          <p:cNvPr id="5" name="Group 11"/>
          <p:cNvGrpSpPr>
            <a:grpSpLocks/>
          </p:cNvGrpSpPr>
          <p:nvPr/>
        </p:nvGrpSpPr>
        <p:grpSpPr bwMode="auto">
          <a:xfrm>
            <a:off x="3383687" y="2106700"/>
            <a:ext cx="369888" cy="647700"/>
            <a:chOff x="2057400" y="2332412"/>
            <a:chExt cx="324766" cy="568896"/>
          </a:xfrm>
          <a:solidFill>
            <a:schemeClr val="accent2"/>
          </a:solidFill>
        </p:grpSpPr>
        <p:sp>
          <p:nvSpPr>
            <p:cNvPr id="6" name="Oval 5"/>
            <p:cNvSpPr/>
            <p:nvPr/>
          </p:nvSpPr>
          <p:spPr>
            <a:xfrm>
              <a:off x="2057400" y="2743747"/>
              <a:ext cx="157505" cy="157561"/>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7" name="Oval 6"/>
            <p:cNvSpPr/>
            <p:nvPr/>
          </p:nvSpPr>
          <p:spPr>
            <a:xfrm>
              <a:off x="2214905" y="2562481"/>
              <a:ext cx="158898" cy="157561"/>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8" name="Oval 7"/>
            <p:cNvSpPr/>
            <p:nvPr/>
          </p:nvSpPr>
          <p:spPr>
            <a:xfrm>
              <a:off x="2224661" y="2332412"/>
              <a:ext cx="157505" cy="157562"/>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sp>
        <p:nvSpPr>
          <p:cNvPr id="9" name="Rectangle 31"/>
          <p:cNvSpPr>
            <a:spLocks noChangeArrowheads="1"/>
          </p:cNvSpPr>
          <p:nvPr/>
        </p:nvSpPr>
        <p:spPr bwMode="auto">
          <a:xfrm>
            <a:off x="552894" y="1365727"/>
            <a:ext cx="2731914" cy="1384995"/>
          </a:xfrm>
          <a:prstGeom prst="rect">
            <a:avLst/>
          </a:prstGeom>
          <a:noFill/>
          <a:ln w="9525">
            <a:noFill/>
            <a:miter lim="800000"/>
            <a:headEnd/>
            <a:tailEnd/>
          </a:ln>
        </p:spPr>
        <p:txBody>
          <a:bodyPr wrap="square" anchor="ctr">
            <a:spAutoFit/>
          </a:bodyPr>
          <a:lstStyle/>
          <a:p>
            <a:pPr algn="ctr"/>
            <a:r>
              <a:rPr lang="en-US" sz="2800" b="1" dirty="0" err="1">
                <a:solidFill>
                  <a:schemeClr val="bg1"/>
                </a:solidFill>
                <a:latin typeface="Arial" panose="020B0604020202020204" pitchFamily="34" charset="0"/>
                <a:cs typeface="Arial" panose="020B0604020202020204" pitchFamily="34" charset="0"/>
              </a:rPr>
              <a:t>Trao</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đổi</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nước</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và</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các</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chất</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dinh</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dưỡng</a:t>
            </a:r>
            <a:endParaRPr lang="en-US" sz="2800" b="1" dirty="0">
              <a:solidFill>
                <a:schemeClr val="bg1"/>
              </a:solidFill>
              <a:latin typeface="Arial" panose="020B0604020202020204" pitchFamily="34" charset="0"/>
              <a:cs typeface="Arial" panose="020B0604020202020204" pitchFamily="34" charset="0"/>
            </a:endParaRPr>
          </a:p>
        </p:txBody>
      </p:sp>
      <p:sp>
        <p:nvSpPr>
          <p:cNvPr id="10" name="Freeform 9"/>
          <p:cNvSpPr/>
          <p:nvPr/>
        </p:nvSpPr>
        <p:spPr>
          <a:xfrm>
            <a:off x="0" y="2750722"/>
            <a:ext cx="3744051" cy="2122594"/>
          </a:xfrm>
          <a:custGeom>
            <a:avLst/>
            <a:gdLst>
              <a:gd name="connsiteX0" fmla="*/ 257175 w 2320925"/>
              <a:gd name="connsiteY0" fmla="*/ 1203325 h 1203325"/>
              <a:gd name="connsiteX1" fmla="*/ 2070100 w 2320925"/>
              <a:gd name="connsiteY1" fmla="*/ 1203325 h 1203325"/>
              <a:gd name="connsiteX2" fmla="*/ 2320925 w 2320925"/>
              <a:gd name="connsiteY2" fmla="*/ 508000 h 1203325"/>
              <a:gd name="connsiteX3" fmla="*/ 2089150 w 2320925"/>
              <a:gd name="connsiteY3" fmla="*/ 349250 h 1203325"/>
              <a:gd name="connsiteX4" fmla="*/ 1863725 w 2320925"/>
              <a:gd name="connsiteY4" fmla="*/ 123825 h 1203325"/>
              <a:gd name="connsiteX5" fmla="*/ 1435100 w 2320925"/>
              <a:gd name="connsiteY5" fmla="*/ 0 h 1203325"/>
              <a:gd name="connsiteX6" fmla="*/ 936625 w 2320925"/>
              <a:gd name="connsiteY6" fmla="*/ 31750 h 1203325"/>
              <a:gd name="connsiteX7" fmla="*/ 650875 w 2320925"/>
              <a:gd name="connsiteY7" fmla="*/ 177800 h 1203325"/>
              <a:gd name="connsiteX8" fmla="*/ 0 w 2320925"/>
              <a:gd name="connsiteY8" fmla="*/ 415925 h 1203325"/>
              <a:gd name="connsiteX9" fmla="*/ 82550 w 2320925"/>
              <a:gd name="connsiteY9" fmla="*/ 1111250 h 1203325"/>
              <a:gd name="connsiteX10" fmla="*/ 257175 w 2320925"/>
              <a:gd name="connsiteY10" fmla="*/ 1203325 h 1203325"/>
              <a:gd name="connsiteX0" fmla="*/ 366911 w 2430661"/>
              <a:gd name="connsiteY0" fmla="*/ 1203325 h 1203325"/>
              <a:gd name="connsiteX1" fmla="*/ 2179836 w 2430661"/>
              <a:gd name="connsiteY1" fmla="*/ 1203325 h 1203325"/>
              <a:gd name="connsiteX2" fmla="*/ 2430661 w 2430661"/>
              <a:gd name="connsiteY2" fmla="*/ 508000 h 1203325"/>
              <a:gd name="connsiteX3" fmla="*/ 2198886 w 2430661"/>
              <a:gd name="connsiteY3" fmla="*/ 349250 h 1203325"/>
              <a:gd name="connsiteX4" fmla="*/ 1973461 w 2430661"/>
              <a:gd name="connsiteY4" fmla="*/ 123825 h 1203325"/>
              <a:gd name="connsiteX5" fmla="*/ 1544836 w 2430661"/>
              <a:gd name="connsiteY5" fmla="*/ 0 h 1203325"/>
              <a:gd name="connsiteX6" fmla="*/ 1046361 w 2430661"/>
              <a:gd name="connsiteY6" fmla="*/ 31750 h 1203325"/>
              <a:gd name="connsiteX7" fmla="*/ 760611 w 2430661"/>
              <a:gd name="connsiteY7" fmla="*/ 177800 h 1203325"/>
              <a:gd name="connsiteX8" fmla="*/ 109736 w 2430661"/>
              <a:gd name="connsiteY8" fmla="*/ 415925 h 1203325"/>
              <a:gd name="connsiteX9" fmla="*/ 192286 w 2430661"/>
              <a:gd name="connsiteY9" fmla="*/ 1111250 h 1203325"/>
              <a:gd name="connsiteX10" fmla="*/ 366911 w 2430661"/>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23825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10965 h 1210965"/>
              <a:gd name="connsiteX1" fmla="*/ 2236737 w 2487562"/>
              <a:gd name="connsiteY1" fmla="*/ 1210965 h 1210965"/>
              <a:gd name="connsiteX2" fmla="*/ 2487562 w 2487562"/>
              <a:gd name="connsiteY2" fmla="*/ 515640 h 1210965"/>
              <a:gd name="connsiteX3" fmla="*/ 2255787 w 2487562"/>
              <a:gd name="connsiteY3" fmla="*/ 356890 h 1210965"/>
              <a:gd name="connsiteX4" fmla="*/ 2030362 w 2487562"/>
              <a:gd name="connsiteY4" fmla="*/ 131465 h 1210965"/>
              <a:gd name="connsiteX5" fmla="*/ 1601737 w 2487562"/>
              <a:gd name="connsiteY5" fmla="*/ 7640 h 1210965"/>
              <a:gd name="connsiteX6" fmla="*/ 1103262 w 2487562"/>
              <a:gd name="connsiteY6" fmla="*/ 39390 h 1210965"/>
              <a:gd name="connsiteX7" fmla="*/ 817512 w 2487562"/>
              <a:gd name="connsiteY7" fmla="*/ 131465 h 1210965"/>
              <a:gd name="connsiteX8" fmla="*/ 166637 w 2487562"/>
              <a:gd name="connsiteY8" fmla="*/ 423565 h 1210965"/>
              <a:gd name="connsiteX9" fmla="*/ 249187 w 2487562"/>
              <a:gd name="connsiteY9" fmla="*/ 1118890 h 1210965"/>
              <a:gd name="connsiteX10" fmla="*/ 423812 w 2487562"/>
              <a:gd name="connsiteY10" fmla="*/ 1210965 h 1210965"/>
              <a:gd name="connsiteX0" fmla="*/ 423812 w 2487562"/>
              <a:gd name="connsiteY0" fmla="*/ 1224763 h 1224763"/>
              <a:gd name="connsiteX1" fmla="*/ 2236737 w 2487562"/>
              <a:gd name="connsiteY1" fmla="*/ 1224763 h 1224763"/>
              <a:gd name="connsiteX2" fmla="*/ 2487562 w 2487562"/>
              <a:gd name="connsiteY2" fmla="*/ 529438 h 1224763"/>
              <a:gd name="connsiteX3" fmla="*/ 2255787 w 2487562"/>
              <a:gd name="connsiteY3" fmla="*/ 370688 h 1224763"/>
              <a:gd name="connsiteX4" fmla="*/ 2030362 w 2487562"/>
              <a:gd name="connsiteY4" fmla="*/ 145263 h 1224763"/>
              <a:gd name="connsiteX5" fmla="*/ 1601737 w 2487562"/>
              <a:gd name="connsiteY5" fmla="*/ 21438 h 1224763"/>
              <a:gd name="connsiteX6" fmla="*/ 1112787 w 2487562"/>
              <a:gd name="connsiteY6" fmla="*/ 30963 h 1224763"/>
              <a:gd name="connsiteX7" fmla="*/ 817512 w 2487562"/>
              <a:gd name="connsiteY7" fmla="*/ 145263 h 1224763"/>
              <a:gd name="connsiteX8" fmla="*/ 166637 w 2487562"/>
              <a:gd name="connsiteY8" fmla="*/ 437363 h 1224763"/>
              <a:gd name="connsiteX9" fmla="*/ 249187 w 2487562"/>
              <a:gd name="connsiteY9" fmla="*/ 1132688 h 1224763"/>
              <a:gd name="connsiteX10" fmla="*/ 423812 w 2487562"/>
              <a:gd name="connsiteY10" fmla="*/ 1224763 h 1224763"/>
              <a:gd name="connsiteX0" fmla="*/ 423812 w 2487562"/>
              <a:gd name="connsiteY0" fmla="*/ 1276040 h 1276040"/>
              <a:gd name="connsiteX1" fmla="*/ 2236737 w 2487562"/>
              <a:gd name="connsiteY1" fmla="*/ 1276040 h 1276040"/>
              <a:gd name="connsiteX2" fmla="*/ 2487562 w 2487562"/>
              <a:gd name="connsiteY2" fmla="*/ 580715 h 1276040"/>
              <a:gd name="connsiteX3" fmla="*/ 2255787 w 2487562"/>
              <a:gd name="connsiteY3" fmla="*/ 421965 h 1276040"/>
              <a:gd name="connsiteX4" fmla="*/ 2030362 w 2487562"/>
              <a:gd name="connsiteY4" fmla="*/ 196540 h 1276040"/>
              <a:gd name="connsiteX5" fmla="*/ 1601737 w 2487562"/>
              <a:gd name="connsiteY5" fmla="*/ 72715 h 1276040"/>
              <a:gd name="connsiteX6" fmla="*/ 1112787 w 2487562"/>
              <a:gd name="connsiteY6" fmla="*/ 82240 h 1276040"/>
              <a:gd name="connsiteX7" fmla="*/ 817512 w 2487562"/>
              <a:gd name="connsiteY7" fmla="*/ 196540 h 1276040"/>
              <a:gd name="connsiteX8" fmla="*/ 166637 w 2487562"/>
              <a:gd name="connsiteY8" fmla="*/ 488640 h 1276040"/>
              <a:gd name="connsiteX9" fmla="*/ 249187 w 2487562"/>
              <a:gd name="connsiteY9" fmla="*/ 1183965 h 1276040"/>
              <a:gd name="connsiteX10" fmla="*/ 423812 w 2487562"/>
              <a:gd name="connsiteY10" fmla="*/ 1276040 h 1276040"/>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8256"/>
              <a:gd name="connsiteY0" fmla="*/ 1359584 h 1359584"/>
              <a:gd name="connsiteX1" fmla="*/ 2236737 w 2488256"/>
              <a:gd name="connsiteY1" fmla="*/ 1359584 h 1359584"/>
              <a:gd name="connsiteX2" fmla="*/ 2487562 w 2488256"/>
              <a:gd name="connsiteY2" fmla="*/ 664259 h 1359584"/>
              <a:gd name="connsiteX3" fmla="*/ 2255787 w 2488256"/>
              <a:gd name="connsiteY3" fmla="*/ 505509 h 1359584"/>
              <a:gd name="connsiteX4" fmla="*/ 2030362 w 2488256"/>
              <a:gd name="connsiteY4" fmla="*/ 280084 h 1359584"/>
              <a:gd name="connsiteX5" fmla="*/ 1601737 w 2488256"/>
              <a:gd name="connsiteY5" fmla="*/ 156259 h 1359584"/>
              <a:gd name="connsiteX6" fmla="*/ 1112787 w 2488256"/>
              <a:gd name="connsiteY6" fmla="*/ 165784 h 1359584"/>
              <a:gd name="connsiteX7" fmla="*/ 817512 w 2488256"/>
              <a:gd name="connsiteY7" fmla="*/ 280084 h 1359584"/>
              <a:gd name="connsiteX8" fmla="*/ 166637 w 2488256"/>
              <a:gd name="connsiteY8" fmla="*/ 572184 h 1359584"/>
              <a:gd name="connsiteX9" fmla="*/ 249187 w 2488256"/>
              <a:gd name="connsiteY9" fmla="*/ 1267509 h 1359584"/>
              <a:gd name="connsiteX10" fmla="*/ 423812 w 2488256"/>
              <a:gd name="connsiteY10" fmla="*/ 1359584 h 1359584"/>
              <a:gd name="connsiteX0" fmla="*/ 423812 w 2613718"/>
              <a:gd name="connsiteY0" fmla="*/ 1359584 h 1359584"/>
              <a:gd name="connsiteX1" fmla="*/ 2236737 w 2613718"/>
              <a:gd name="connsiteY1" fmla="*/ 1359584 h 1359584"/>
              <a:gd name="connsiteX2" fmla="*/ 2487562 w 2613718"/>
              <a:gd name="connsiteY2" fmla="*/ 664259 h 1359584"/>
              <a:gd name="connsiteX3" fmla="*/ 2255787 w 2613718"/>
              <a:gd name="connsiteY3" fmla="*/ 505509 h 1359584"/>
              <a:gd name="connsiteX4" fmla="*/ 2030362 w 2613718"/>
              <a:gd name="connsiteY4" fmla="*/ 280084 h 1359584"/>
              <a:gd name="connsiteX5" fmla="*/ 1601737 w 2613718"/>
              <a:gd name="connsiteY5" fmla="*/ 156259 h 1359584"/>
              <a:gd name="connsiteX6" fmla="*/ 1112787 w 2613718"/>
              <a:gd name="connsiteY6" fmla="*/ 165784 h 1359584"/>
              <a:gd name="connsiteX7" fmla="*/ 817512 w 2613718"/>
              <a:gd name="connsiteY7" fmla="*/ 280084 h 1359584"/>
              <a:gd name="connsiteX8" fmla="*/ 166637 w 2613718"/>
              <a:gd name="connsiteY8" fmla="*/ 572184 h 1359584"/>
              <a:gd name="connsiteX9" fmla="*/ 249187 w 2613718"/>
              <a:gd name="connsiteY9" fmla="*/ 1267509 h 1359584"/>
              <a:gd name="connsiteX10" fmla="*/ 423812 w 2613718"/>
              <a:gd name="connsiteY10" fmla="*/ 1359584 h 1359584"/>
              <a:gd name="connsiteX0" fmla="*/ 423812 w 2679088"/>
              <a:gd name="connsiteY0" fmla="*/ 1359584 h 1359584"/>
              <a:gd name="connsiteX1" fmla="*/ 2236737 w 2679088"/>
              <a:gd name="connsiteY1" fmla="*/ 1359584 h 1359584"/>
              <a:gd name="connsiteX2" fmla="*/ 2487562 w 2679088"/>
              <a:gd name="connsiteY2" fmla="*/ 664259 h 1359584"/>
              <a:gd name="connsiteX3" fmla="*/ 2255787 w 2679088"/>
              <a:gd name="connsiteY3" fmla="*/ 505509 h 1359584"/>
              <a:gd name="connsiteX4" fmla="*/ 2030362 w 2679088"/>
              <a:gd name="connsiteY4" fmla="*/ 280084 h 1359584"/>
              <a:gd name="connsiteX5" fmla="*/ 1601737 w 2679088"/>
              <a:gd name="connsiteY5" fmla="*/ 156259 h 1359584"/>
              <a:gd name="connsiteX6" fmla="*/ 1112787 w 2679088"/>
              <a:gd name="connsiteY6" fmla="*/ 165784 h 1359584"/>
              <a:gd name="connsiteX7" fmla="*/ 817512 w 2679088"/>
              <a:gd name="connsiteY7" fmla="*/ 280084 h 1359584"/>
              <a:gd name="connsiteX8" fmla="*/ 166637 w 2679088"/>
              <a:gd name="connsiteY8" fmla="*/ 572184 h 1359584"/>
              <a:gd name="connsiteX9" fmla="*/ 249187 w 2679088"/>
              <a:gd name="connsiteY9" fmla="*/ 1267509 h 1359584"/>
              <a:gd name="connsiteX10" fmla="*/ 423812 w 2679088"/>
              <a:gd name="connsiteY10" fmla="*/ 1359584 h 135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9088" h="1359584">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rgbClr val="FFC00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nvGrpSpPr>
          <p:cNvPr id="11" name="Group 10"/>
          <p:cNvGrpSpPr/>
          <p:nvPr/>
        </p:nvGrpSpPr>
        <p:grpSpPr>
          <a:xfrm rot="21164505">
            <a:off x="3955010" y="4474951"/>
            <a:ext cx="369802" cy="647785"/>
            <a:chOff x="2057400" y="2332412"/>
            <a:chExt cx="324766" cy="568896"/>
          </a:xfrm>
          <a:solidFill>
            <a:srgbClr val="FFC000"/>
          </a:solidFill>
        </p:grpSpPr>
        <p:sp>
          <p:nvSpPr>
            <p:cNvPr id="12" name="Oval 11"/>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13" name="Oval 12"/>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14" name="Oval 13"/>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sp>
        <p:nvSpPr>
          <p:cNvPr id="15" name="Rectangle 31"/>
          <p:cNvSpPr>
            <a:spLocks noChangeArrowheads="1"/>
          </p:cNvSpPr>
          <p:nvPr/>
        </p:nvSpPr>
        <p:spPr bwMode="auto">
          <a:xfrm>
            <a:off x="347266" y="3197162"/>
            <a:ext cx="2810604" cy="1569660"/>
          </a:xfrm>
          <a:prstGeom prst="rect">
            <a:avLst/>
          </a:prstGeom>
          <a:noFill/>
          <a:ln w="9525">
            <a:noFill/>
            <a:miter lim="800000"/>
            <a:headEnd/>
            <a:tailEnd/>
          </a:ln>
        </p:spPr>
        <p:txBody>
          <a:bodyPr wrap="square" anchor="ctr">
            <a:spAutoFit/>
          </a:bodyPr>
          <a:lstStyle/>
          <a:p>
            <a:pPr algn="ctr"/>
            <a:r>
              <a:rPr lang="en-US" sz="2400" b="1" dirty="0" err="1">
                <a:solidFill>
                  <a:schemeClr val="bg1"/>
                </a:solidFill>
                <a:latin typeface="Arial" panose="020B0604020202020204" pitchFamily="34" charset="0"/>
                <a:cs typeface="Arial" panose="020B0604020202020204" pitchFamily="34" charset="0"/>
              </a:rPr>
              <a:t>Một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số</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yếu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tố</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ảnh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hưởng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đến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trao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nước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dinh</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dưỡng</a:t>
            </a:r>
            <a:r>
              <a:rPr lang="en-US" sz="2400" b="1" dirty="0">
                <a:solidFill>
                  <a:schemeClr val="bg1"/>
                </a:solidFill>
                <a:latin typeface="Arial" panose="020B0604020202020204" pitchFamily="34" charset="0"/>
                <a:cs typeface="Arial" panose="020B0604020202020204" pitchFamily="34" charset="0"/>
              </a:rPr>
              <a:t> ở </a:t>
            </a:r>
            <a:r>
              <a:rPr lang="en-US" sz="2400" b="1" dirty="0" err="1">
                <a:solidFill>
                  <a:schemeClr val="bg1"/>
                </a:solidFill>
                <a:latin typeface="Arial" panose="020B0604020202020204" pitchFamily="34" charset="0"/>
                <a:cs typeface="Arial" panose="020B0604020202020204" pitchFamily="34" charset="0"/>
              </a:rPr>
              <a:t>thực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vật</a:t>
            </a:r>
            <a:endParaRPr lang="en-US" sz="2400" b="1" dirty="0">
              <a:solidFill>
                <a:schemeClr val="bg1"/>
              </a:solidFill>
              <a:latin typeface="Arial" panose="020B0604020202020204" pitchFamily="34" charset="0"/>
              <a:cs typeface="Arial" panose="020B0604020202020204" pitchFamily="34" charset="0"/>
            </a:endParaRPr>
          </a:p>
        </p:txBody>
      </p:sp>
      <p:sp>
        <p:nvSpPr>
          <p:cNvPr id="16" name="Freeform 15"/>
          <p:cNvSpPr/>
          <p:nvPr/>
        </p:nvSpPr>
        <p:spPr>
          <a:xfrm>
            <a:off x="3926798" y="849317"/>
            <a:ext cx="5036449" cy="2018128"/>
          </a:xfrm>
          <a:custGeom>
            <a:avLst/>
            <a:gdLst>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704185"/>
              <a:gd name="connsiteY0" fmla="*/ 1006475 h 1006475"/>
              <a:gd name="connsiteX1" fmla="*/ 2200275 w 2704185"/>
              <a:gd name="connsiteY1" fmla="*/ 1006475 h 1006475"/>
              <a:gd name="connsiteX2" fmla="*/ 2679700 w 2704185"/>
              <a:gd name="connsiteY2" fmla="*/ 806450 h 1006475"/>
              <a:gd name="connsiteX3" fmla="*/ 2501900 w 2704185"/>
              <a:gd name="connsiteY3" fmla="*/ 396875 h 1006475"/>
              <a:gd name="connsiteX4" fmla="*/ 1666875 w 2704185"/>
              <a:gd name="connsiteY4" fmla="*/ 0 h 1006475"/>
              <a:gd name="connsiteX5" fmla="*/ 600075 w 2704185"/>
              <a:gd name="connsiteY5" fmla="*/ 25400 h 1006475"/>
              <a:gd name="connsiteX6" fmla="*/ 0 w 2704185"/>
              <a:gd name="connsiteY6" fmla="*/ 615950 h 1006475"/>
              <a:gd name="connsiteX7" fmla="*/ 123825 w 2704185"/>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101363 h 1101363"/>
              <a:gd name="connsiteX1" fmla="*/ 2200275 w 2710992"/>
              <a:gd name="connsiteY1" fmla="*/ 1101363 h 1101363"/>
              <a:gd name="connsiteX2" fmla="*/ 2679700 w 2710992"/>
              <a:gd name="connsiteY2" fmla="*/ 901338 h 1101363"/>
              <a:gd name="connsiteX3" fmla="*/ 2501900 w 2710992"/>
              <a:gd name="connsiteY3" fmla="*/ 491763 h 1101363"/>
              <a:gd name="connsiteX4" fmla="*/ 1666875 w 2710992"/>
              <a:gd name="connsiteY4" fmla="*/ 94888 h 1101363"/>
              <a:gd name="connsiteX5" fmla="*/ 600075 w 2710992"/>
              <a:gd name="connsiteY5" fmla="*/ 120288 h 1101363"/>
              <a:gd name="connsiteX6" fmla="*/ 0 w 2710992"/>
              <a:gd name="connsiteY6" fmla="*/ 710838 h 1101363"/>
              <a:gd name="connsiteX7" fmla="*/ 123825 w 2710992"/>
              <a:gd name="connsiteY7" fmla="*/ 1101363 h 1101363"/>
              <a:gd name="connsiteX0" fmla="*/ 123825 w 2710992"/>
              <a:gd name="connsiteY0" fmla="*/ 1173121 h 1173121"/>
              <a:gd name="connsiteX1" fmla="*/ 2200275 w 2710992"/>
              <a:gd name="connsiteY1" fmla="*/ 1173121 h 1173121"/>
              <a:gd name="connsiteX2" fmla="*/ 2679700 w 2710992"/>
              <a:gd name="connsiteY2" fmla="*/ 973096 h 1173121"/>
              <a:gd name="connsiteX3" fmla="*/ 2501900 w 2710992"/>
              <a:gd name="connsiteY3" fmla="*/ 563521 h 1173121"/>
              <a:gd name="connsiteX4" fmla="*/ 1666875 w 2710992"/>
              <a:gd name="connsiteY4" fmla="*/ 166646 h 1173121"/>
              <a:gd name="connsiteX5" fmla="*/ 600075 w 2710992"/>
              <a:gd name="connsiteY5" fmla="*/ 192046 h 1173121"/>
              <a:gd name="connsiteX6" fmla="*/ 0 w 2710992"/>
              <a:gd name="connsiteY6" fmla="*/ 782596 h 1173121"/>
              <a:gd name="connsiteX7" fmla="*/ 123825 w 2710992"/>
              <a:gd name="connsiteY7" fmla="*/ 1173121 h 1173121"/>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216585 w 2803752"/>
              <a:gd name="connsiteY0" fmla="*/ 1285704 h 1285704"/>
              <a:gd name="connsiteX1" fmla="*/ 2293035 w 2803752"/>
              <a:gd name="connsiteY1" fmla="*/ 1285704 h 1285704"/>
              <a:gd name="connsiteX2" fmla="*/ 2772460 w 2803752"/>
              <a:gd name="connsiteY2" fmla="*/ 1085679 h 1285704"/>
              <a:gd name="connsiteX3" fmla="*/ 2594660 w 2803752"/>
              <a:gd name="connsiteY3" fmla="*/ 676104 h 1285704"/>
              <a:gd name="connsiteX4" fmla="*/ 1759635 w 2803752"/>
              <a:gd name="connsiteY4" fmla="*/ 279229 h 1285704"/>
              <a:gd name="connsiteX5" fmla="*/ 692835 w 2803752"/>
              <a:gd name="connsiteY5" fmla="*/ 304629 h 1285704"/>
              <a:gd name="connsiteX6" fmla="*/ 92760 w 2803752"/>
              <a:gd name="connsiteY6" fmla="*/ 895179 h 1285704"/>
              <a:gd name="connsiteX7" fmla="*/ 216585 w 2803752"/>
              <a:gd name="connsiteY7" fmla="*/ 1285704 h 1285704"/>
              <a:gd name="connsiteX0" fmla="*/ 319131 w 2906298"/>
              <a:gd name="connsiteY0" fmla="*/ 1285704 h 1285704"/>
              <a:gd name="connsiteX1" fmla="*/ 2395581 w 2906298"/>
              <a:gd name="connsiteY1" fmla="*/ 1285704 h 1285704"/>
              <a:gd name="connsiteX2" fmla="*/ 2875006 w 2906298"/>
              <a:gd name="connsiteY2" fmla="*/ 1085679 h 1285704"/>
              <a:gd name="connsiteX3" fmla="*/ 2697206 w 2906298"/>
              <a:gd name="connsiteY3" fmla="*/ 676104 h 1285704"/>
              <a:gd name="connsiteX4" fmla="*/ 1862181 w 2906298"/>
              <a:gd name="connsiteY4" fmla="*/ 279229 h 1285704"/>
              <a:gd name="connsiteX5" fmla="*/ 795381 w 2906298"/>
              <a:gd name="connsiteY5" fmla="*/ 304629 h 1285704"/>
              <a:gd name="connsiteX6" fmla="*/ 195306 w 2906298"/>
              <a:gd name="connsiteY6" fmla="*/ 895179 h 1285704"/>
              <a:gd name="connsiteX7" fmla="*/ 319131 w 2906298"/>
              <a:gd name="connsiteY7" fmla="*/ 1285704 h 1285704"/>
              <a:gd name="connsiteX0" fmla="*/ 420994 w 3008161"/>
              <a:gd name="connsiteY0" fmla="*/ 1285704 h 1285704"/>
              <a:gd name="connsiteX1" fmla="*/ 2497444 w 3008161"/>
              <a:gd name="connsiteY1" fmla="*/ 1285704 h 1285704"/>
              <a:gd name="connsiteX2" fmla="*/ 2976869 w 3008161"/>
              <a:gd name="connsiteY2" fmla="*/ 1085679 h 1285704"/>
              <a:gd name="connsiteX3" fmla="*/ 2799069 w 3008161"/>
              <a:gd name="connsiteY3" fmla="*/ 676104 h 1285704"/>
              <a:gd name="connsiteX4" fmla="*/ 1964044 w 3008161"/>
              <a:gd name="connsiteY4" fmla="*/ 279229 h 1285704"/>
              <a:gd name="connsiteX5" fmla="*/ 897244 w 3008161"/>
              <a:gd name="connsiteY5" fmla="*/ 304629 h 1285704"/>
              <a:gd name="connsiteX6" fmla="*/ 297169 w 3008161"/>
              <a:gd name="connsiteY6" fmla="*/ 895179 h 1285704"/>
              <a:gd name="connsiteX7" fmla="*/ 420994 w 3008161"/>
              <a:gd name="connsiteY7" fmla="*/ 1285704 h 128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8161" h="1285704">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nvGrpSpPr>
          <p:cNvPr id="17" name="Group 16"/>
          <p:cNvGrpSpPr/>
          <p:nvPr/>
        </p:nvGrpSpPr>
        <p:grpSpPr>
          <a:xfrm rot="20620448">
            <a:off x="7601130" y="2219942"/>
            <a:ext cx="369802" cy="647785"/>
            <a:chOff x="2057400" y="2332412"/>
            <a:chExt cx="324766" cy="568896"/>
          </a:xfrm>
          <a:solidFill>
            <a:schemeClr val="accent3"/>
          </a:solidFill>
        </p:grpSpPr>
        <p:sp>
          <p:nvSpPr>
            <p:cNvPr id="18" name="Oval 17"/>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19" name="Oval 18"/>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20" name="Oval 19"/>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sp>
        <p:nvSpPr>
          <p:cNvPr id="21" name="Rectangle 31"/>
          <p:cNvSpPr>
            <a:spLocks noChangeArrowheads="1"/>
          </p:cNvSpPr>
          <p:nvPr/>
        </p:nvSpPr>
        <p:spPr bwMode="auto">
          <a:xfrm>
            <a:off x="4227903" y="1566847"/>
            <a:ext cx="4269232" cy="1384995"/>
          </a:xfrm>
          <a:prstGeom prst="rect">
            <a:avLst/>
          </a:prstGeom>
          <a:noFill/>
          <a:ln w="9525">
            <a:noFill/>
            <a:miter lim="800000"/>
            <a:headEnd/>
            <a:tailEnd/>
          </a:ln>
        </p:spPr>
        <p:txBody>
          <a:bodyPr wrap="square" anchor="ctr">
            <a:spAutoFit/>
          </a:bodyPr>
          <a:lstStyle/>
          <a:p>
            <a:pPr algn="ctr"/>
            <a:r>
              <a:rPr lang="en-US" sz="2800" b="1" dirty="0" err="1">
                <a:solidFill>
                  <a:schemeClr val="bg1"/>
                </a:solidFill>
                <a:latin typeface="Arial" panose="020B0604020202020204" pitchFamily="34" charset="0"/>
                <a:cs typeface="Arial" panose="020B0604020202020204" pitchFamily="34" charset="0"/>
              </a:rPr>
              <a:t>Thí</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nghiệm</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vận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chuyển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nước</a:t>
            </a:r>
            <a:r>
              <a:rPr lang="en-US" sz="2800" b="1" dirty="0">
                <a:solidFill>
                  <a:schemeClr val="bg1"/>
                </a:solidFill>
                <a:latin typeface="Arial" panose="020B0604020202020204" pitchFamily="34" charset="0"/>
                <a:cs typeface="Arial" panose="020B0604020202020204" pitchFamily="34" charset="0"/>
              </a:rPr>
              <a:t> ở </a:t>
            </a:r>
            <a:r>
              <a:rPr lang="en-US" sz="2800" b="1" dirty="0" err="1">
                <a:solidFill>
                  <a:schemeClr val="bg1"/>
                </a:solidFill>
                <a:latin typeface="Arial" panose="020B0604020202020204" pitchFamily="34" charset="0"/>
                <a:cs typeface="Arial" panose="020B0604020202020204" pitchFamily="34" charset="0"/>
              </a:rPr>
              <a:t>thân</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cây</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và</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thoát</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hơi</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nước</a:t>
            </a:r>
            <a:r>
              <a:rPr lang="en-US" sz="2800" b="1" dirty="0">
                <a:solidFill>
                  <a:schemeClr val="bg1"/>
                </a:solidFill>
                <a:latin typeface="Arial" panose="020B0604020202020204" pitchFamily="34" charset="0"/>
                <a:cs typeface="Arial" panose="020B0604020202020204" pitchFamily="34" charset="0"/>
              </a:rPr>
              <a:t> ở </a:t>
            </a:r>
            <a:r>
              <a:rPr lang="en-US" sz="2800" b="1" dirty="0" err="1">
                <a:solidFill>
                  <a:schemeClr val="bg1"/>
                </a:solidFill>
                <a:latin typeface="Arial" panose="020B0604020202020204" pitchFamily="34" charset="0"/>
                <a:cs typeface="Arial" panose="020B0604020202020204" pitchFamily="34" charset="0"/>
              </a:rPr>
              <a:t>lá</a:t>
            </a:r>
            <a:r>
              <a:rPr lang="en-US" sz="2800" b="1" dirty="0">
                <a:solidFill>
                  <a:schemeClr val="bg1"/>
                </a:solidFill>
                <a:latin typeface="Arial" panose="020B0604020202020204" pitchFamily="34" charset="0"/>
                <a:cs typeface="Arial" panose="020B0604020202020204" pitchFamily="34" charset="0"/>
              </a:rPr>
              <a:t> </a:t>
            </a:r>
            <a:r>
              <a:rPr lang="en-US" sz="2800" b="1" dirty="0" err="1">
                <a:solidFill>
                  <a:schemeClr val="bg1"/>
                </a:solidFill>
                <a:latin typeface="Arial" panose="020B0604020202020204" pitchFamily="34" charset="0"/>
                <a:cs typeface="Arial" panose="020B0604020202020204" pitchFamily="34" charset="0"/>
              </a:rPr>
              <a:t>cây</a:t>
            </a:r>
            <a:endParaRPr lang="en-US" sz="2800" b="1" dirty="0">
              <a:solidFill>
                <a:schemeClr val="bg1"/>
              </a:solidFill>
              <a:latin typeface="Arial" panose="020B0604020202020204" pitchFamily="34" charset="0"/>
              <a:cs typeface="Arial" panose="020B0604020202020204" pitchFamily="34" charset="0"/>
            </a:endParaRPr>
          </a:p>
        </p:txBody>
      </p:sp>
      <p:sp>
        <p:nvSpPr>
          <p:cNvPr id="22" name="Freeform 21"/>
          <p:cNvSpPr/>
          <p:nvPr/>
        </p:nvSpPr>
        <p:spPr>
          <a:xfrm>
            <a:off x="4335689" y="3146299"/>
            <a:ext cx="4046574" cy="1905466"/>
          </a:xfrm>
          <a:custGeom>
            <a:avLst/>
            <a:gdLst>
              <a:gd name="connsiteX0" fmla="*/ 171450 w 2209800"/>
              <a:gd name="connsiteY0" fmla="*/ 1162050 h 1162050"/>
              <a:gd name="connsiteX1" fmla="*/ 2076450 w 2209800"/>
              <a:gd name="connsiteY1" fmla="*/ 1162050 h 1162050"/>
              <a:gd name="connsiteX2" fmla="*/ 2209800 w 2209800"/>
              <a:gd name="connsiteY2" fmla="*/ 476250 h 1162050"/>
              <a:gd name="connsiteX3" fmla="*/ 1701800 w 2209800"/>
              <a:gd name="connsiteY3" fmla="*/ 0 h 1162050"/>
              <a:gd name="connsiteX4" fmla="*/ 1235075 w 2209800"/>
              <a:gd name="connsiteY4" fmla="*/ 63500 h 1162050"/>
              <a:gd name="connsiteX5" fmla="*/ 720725 w 2209800"/>
              <a:gd name="connsiteY5" fmla="*/ 79375 h 1162050"/>
              <a:gd name="connsiteX6" fmla="*/ 177800 w 2209800"/>
              <a:gd name="connsiteY6" fmla="*/ 320675 h 1162050"/>
              <a:gd name="connsiteX7" fmla="*/ 6350 w 2209800"/>
              <a:gd name="connsiteY7" fmla="*/ 552450 h 1162050"/>
              <a:gd name="connsiteX8" fmla="*/ 0 w 2209800"/>
              <a:gd name="connsiteY8" fmla="*/ 790575 h 1162050"/>
              <a:gd name="connsiteX9" fmla="*/ 171450 w 2209800"/>
              <a:gd name="connsiteY9" fmla="*/ 1162050 h 1162050"/>
              <a:gd name="connsiteX0" fmla="*/ 171450 w 2273864"/>
              <a:gd name="connsiteY0" fmla="*/ 1162050 h 1162050"/>
              <a:gd name="connsiteX1" fmla="*/ 2076450 w 2273864"/>
              <a:gd name="connsiteY1" fmla="*/ 1162050 h 1162050"/>
              <a:gd name="connsiteX2" fmla="*/ 2209800 w 2273864"/>
              <a:gd name="connsiteY2" fmla="*/ 476250 h 1162050"/>
              <a:gd name="connsiteX3" fmla="*/ 1701800 w 2273864"/>
              <a:gd name="connsiteY3" fmla="*/ 0 h 1162050"/>
              <a:gd name="connsiteX4" fmla="*/ 1235075 w 2273864"/>
              <a:gd name="connsiteY4" fmla="*/ 63500 h 1162050"/>
              <a:gd name="connsiteX5" fmla="*/ 720725 w 2273864"/>
              <a:gd name="connsiteY5" fmla="*/ 79375 h 1162050"/>
              <a:gd name="connsiteX6" fmla="*/ 177800 w 2273864"/>
              <a:gd name="connsiteY6" fmla="*/ 320675 h 1162050"/>
              <a:gd name="connsiteX7" fmla="*/ 6350 w 2273864"/>
              <a:gd name="connsiteY7" fmla="*/ 552450 h 1162050"/>
              <a:gd name="connsiteX8" fmla="*/ 0 w 2273864"/>
              <a:gd name="connsiteY8" fmla="*/ 790575 h 1162050"/>
              <a:gd name="connsiteX9" fmla="*/ 171450 w 2273864"/>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39825 h 1139825"/>
              <a:gd name="connsiteX1" fmla="*/ 2076450 w 2413593"/>
              <a:gd name="connsiteY1" fmla="*/ 1139825 h 1139825"/>
              <a:gd name="connsiteX2" fmla="*/ 2209800 w 2413593"/>
              <a:gd name="connsiteY2" fmla="*/ 454025 h 1139825"/>
              <a:gd name="connsiteX3" fmla="*/ 1704975 w 2413593"/>
              <a:gd name="connsiteY3" fmla="*/ 0 h 1139825"/>
              <a:gd name="connsiteX4" fmla="*/ 1235075 w 2413593"/>
              <a:gd name="connsiteY4" fmla="*/ 41275 h 1139825"/>
              <a:gd name="connsiteX5" fmla="*/ 720725 w 2413593"/>
              <a:gd name="connsiteY5" fmla="*/ 57150 h 1139825"/>
              <a:gd name="connsiteX6" fmla="*/ 177800 w 2413593"/>
              <a:gd name="connsiteY6" fmla="*/ 298450 h 1139825"/>
              <a:gd name="connsiteX7" fmla="*/ 6350 w 2413593"/>
              <a:gd name="connsiteY7" fmla="*/ 530225 h 1139825"/>
              <a:gd name="connsiteX8" fmla="*/ 0 w 2413593"/>
              <a:gd name="connsiteY8" fmla="*/ 768350 h 1139825"/>
              <a:gd name="connsiteX9" fmla="*/ 171450 w 2413593"/>
              <a:gd name="connsiteY9" fmla="*/ 1139825 h 1139825"/>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6648 w 2468791"/>
              <a:gd name="connsiteY0" fmla="*/ 1319019 h 1319019"/>
              <a:gd name="connsiteX1" fmla="*/ 2131648 w 2468791"/>
              <a:gd name="connsiteY1" fmla="*/ 1319019 h 1319019"/>
              <a:gd name="connsiteX2" fmla="*/ 2264998 w 2468791"/>
              <a:gd name="connsiteY2" fmla="*/ 633219 h 1319019"/>
              <a:gd name="connsiteX3" fmla="*/ 1760173 w 2468791"/>
              <a:gd name="connsiteY3" fmla="*/ 179194 h 1319019"/>
              <a:gd name="connsiteX4" fmla="*/ 1290273 w 2468791"/>
              <a:gd name="connsiteY4" fmla="*/ 220469 h 1319019"/>
              <a:gd name="connsiteX5" fmla="*/ 775923 w 2468791"/>
              <a:gd name="connsiteY5" fmla="*/ 236344 h 1319019"/>
              <a:gd name="connsiteX6" fmla="*/ 232998 w 2468791"/>
              <a:gd name="connsiteY6" fmla="*/ 477644 h 1319019"/>
              <a:gd name="connsiteX7" fmla="*/ 61548 w 2468791"/>
              <a:gd name="connsiteY7" fmla="*/ 709419 h 1319019"/>
              <a:gd name="connsiteX8" fmla="*/ 55198 w 2468791"/>
              <a:gd name="connsiteY8" fmla="*/ 947544 h 1319019"/>
              <a:gd name="connsiteX9" fmla="*/ 226648 w 2468791"/>
              <a:gd name="connsiteY9" fmla="*/ 1319019 h 1319019"/>
              <a:gd name="connsiteX0" fmla="*/ 282836 w 2524979"/>
              <a:gd name="connsiteY0" fmla="*/ 1319019 h 1319019"/>
              <a:gd name="connsiteX1" fmla="*/ 2187836 w 2524979"/>
              <a:gd name="connsiteY1" fmla="*/ 1319019 h 1319019"/>
              <a:gd name="connsiteX2" fmla="*/ 2321186 w 2524979"/>
              <a:gd name="connsiteY2" fmla="*/ 633219 h 1319019"/>
              <a:gd name="connsiteX3" fmla="*/ 1816361 w 2524979"/>
              <a:gd name="connsiteY3" fmla="*/ 179194 h 1319019"/>
              <a:gd name="connsiteX4" fmla="*/ 1346461 w 2524979"/>
              <a:gd name="connsiteY4" fmla="*/ 220469 h 1319019"/>
              <a:gd name="connsiteX5" fmla="*/ 832111 w 2524979"/>
              <a:gd name="connsiteY5" fmla="*/ 236344 h 1319019"/>
              <a:gd name="connsiteX6" fmla="*/ 289186 w 2524979"/>
              <a:gd name="connsiteY6" fmla="*/ 477644 h 1319019"/>
              <a:gd name="connsiteX7" fmla="*/ 117736 w 2524979"/>
              <a:gd name="connsiteY7" fmla="*/ 709419 h 1319019"/>
              <a:gd name="connsiteX8" fmla="*/ 111386 w 2524979"/>
              <a:gd name="connsiteY8" fmla="*/ 947544 h 1319019"/>
              <a:gd name="connsiteX9" fmla="*/ 282836 w 2524979"/>
              <a:gd name="connsiteY9" fmla="*/ 1319019 h 1319019"/>
              <a:gd name="connsiteX0" fmla="*/ 336258 w 2578401"/>
              <a:gd name="connsiteY0" fmla="*/ 1319019 h 1319019"/>
              <a:gd name="connsiteX1" fmla="*/ 2241258 w 2578401"/>
              <a:gd name="connsiteY1" fmla="*/ 1319019 h 1319019"/>
              <a:gd name="connsiteX2" fmla="*/ 2374608 w 2578401"/>
              <a:gd name="connsiteY2" fmla="*/ 633219 h 1319019"/>
              <a:gd name="connsiteX3" fmla="*/ 1869783 w 2578401"/>
              <a:gd name="connsiteY3" fmla="*/ 179194 h 1319019"/>
              <a:gd name="connsiteX4" fmla="*/ 1399883 w 2578401"/>
              <a:gd name="connsiteY4" fmla="*/ 220469 h 1319019"/>
              <a:gd name="connsiteX5" fmla="*/ 885533 w 2578401"/>
              <a:gd name="connsiteY5" fmla="*/ 236344 h 1319019"/>
              <a:gd name="connsiteX6" fmla="*/ 342608 w 2578401"/>
              <a:gd name="connsiteY6" fmla="*/ 477644 h 1319019"/>
              <a:gd name="connsiteX7" fmla="*/ 171158 w 2578401"/>
              <a:gd name="connsiteY7" fmla="*/ 709419 h 1319019"/>
              <a:gd name="connsiteX8" fmla="*/ 164808 w 2578401"/>
              <a:gd name="connsiteY8" fmla="*/ 947544 h 1319019"/>
              <a:gd name="connsiteX9" fmla="*/ 336258 w 2578401"/>
              <a:gd name="connsiteY9" fmla="*/ 1319019 h 1319019"/>
              <a:gd name="connsiteX0" fmla="*/ 323711 w 2565854"/>
              <a:gd name="connsiteY0" fmla="*/ 1319019 h 1319019"/>
              <a:gd name="connsiteX1" fmla="*/ 2228711 w 2565854"/>
              <a:gd name="connsiteY1" fmla="*/ 1319019 h 1319019"/>
              <a:gd name="connsiteX2" fmla="*/ 2362061 w 2565854"/>
              <a:gd name="connsiteY2" fmla="*/ 633219 h 1319019"/>
              <a:gd name="connsiteX3" fmla="*/ 1857236 w 2565854"/>
              <a:gd name="connsiteY3" fmla="*/ 179194 h 1319019"/>
              <a:gd name="connsiteX4" fmla="*/ 1387336 w 2565854"/>
              <a:gd name="connsiteY4" fmla="*/ 220469 h 1319019"/>
              <a:gd name="connsiteX5" fmla="*/ 872986 w 2565854"/>
              <a:gd name="connsiteY5" fmla="*/ 236344 h 1319019"/>
              <a:gd name="connsiteX6" fmla="*/ 330061 w 2565854"/>
              <a:gd name="connsiteY6" fmla="*/ 477644 h 1319019"/>
              <a:gd name="connsiteX7" fmla="*/ 158611 w 2565854"/>
              <a:gd name="connsiteY7" fmla="*/ 709419 h 1319019"/>
              <a:gd name="connsiteX8" fmla="*/ 152261 w 2565854"/>
              <a:gd name="connsiteY8" fmla="*/ 947544 h 1319019"/>
              <a:gd name="connsiteX9" fmla="*/ 323711 w 2565854"/>
              <a:gd name="connsiteY9" fmla="*/ 1319019 h 131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5854" h="1319019">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chemeClr val="accent2">
              <a:lumMod val="60000"/>
              <a:lumOff val="40000"/>
            </a:schemeClr>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nvGrpSpPr>
          <p:cNvPr id="23" name="Group 22"/>
          <p:cNvGrpSpPr/>
          <p:nvPr/>
        </p:nvGrpSpPr>
        <p:grpSpPr>
          <a:xfrm rot="20620448">
            <a:off x="8110987" y="4208473"/>
            <a:ext cx="369802" cy="647785"/>
            <a:chOff x="2057400" y="2332412"/>
            <a:chExt cx="324766" cy="568896"/>
          </a:xfrm>
          <a:solidFill>
            <a:schemeClr val="accent2">
              <a:lumMod val="60000"/>
              <a:lumOff val="40000"/>
            </a:schemeClr>
          </a:solidFill>
        </p:grpSpPr>
        <p:sp>
          <p:nvSpPr>
            <p:cNvPr id="24" name="Oval 23"/>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25" name="Oval 24"/>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sp>
          <p:nvSpPr>
            <p:cNvPr id="26" name="Oval 25"/>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Arial" panose="020B0604020202020204" pitchFamily="34" charset="0"/>
                <a:cs typeface="Arial" panose="020B0604020202020204" pitchFamily="34" charset="0"/>
              </a:endParaRPr>
            </a:p>
          </p:txBody>
        </p:sp>
      </p:grpSp>
      <p:sp>
        <p:nvSpPr>
          <p:cNvPr id="27" name="Rectangle 31"/>
          <p:cNvSpPr>
            <a:spLocks noChangeArrowheads="1"/>
          </p:cNvSpPr>
          <p:nvPr/>
        </p:nvSpPr>
        <p:spPr bwMode="auto">
          <a:xfrm>
            <a:off x="4767642" y="3536081"/>
            <a:ext cx="3621740" cy="1569660"/>
          </a:xfrm>
          <a:prstGeom prst="rect">
            <a:avLst/>
          </a:prstGeom>
          <a:noFill/>
          <a:ln w="9525">
            <a:noFill/>
            <a:miter lim="800000"/>
            <a:headEnd/>
            <a:tailEnd/>
          </a:ln>
        </p:spPr>
        <p:txBody>
          <a:bodyPr wrap="square" anchor="ctr">
            <a:spAutoFit/>
          </a:bodyPr>
          <a:lstStyle/>
          <a:p>
            <a:pPr algn="ctr"/>
            <a:r>
              <a:rPr lang="en-US" sz="2400" b="1" dirty="0" err="1">
                <a:solidFill>
                  <a:schemeClr val="bg1"/>
                </a:solidFill>
                <a:latin typeface="Arial" panose="020B0604020202020204" pitchFamily="34" charset="0"/>
                <a:cs typeface="Arial" panose="020B0604020202020204" pitchFamily="34" charset="0"/>
              </a:rPr>
              <a:t>Vận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dụng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hiểu</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biết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trao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đổi</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chất</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chuyển</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hoá</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năng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lượng</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vào</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thực</a:t>
            </a:r>
            <a:r>
              <a:rPr lang="en-US" sz="2400" b="1" dirty="0">
                <a:solidFill>
                  <a:schemeClr val="bg1"/>
                </a:solidFill>
                <a:latin typeface="Arial" panose="020B0604020202020204" pitchFamily="34" charset="0"/>
                <a:cs typeface="Arial" panose="020B0604020202020204" pitchFamily="34" charset="0"/>
              </a:rPr>
              <a:t> </a:t>
            </a:r>
            <a:r>
              <a:rPr lang="en-US" sz="2400" b="1" dirty="0" err="1">
                <a:solidFill>
                  <a:schemeClr val="bg1"/>
                </a:solidFill>
                <a:latin typeface="Arial" panose="020B0604020202020204" pitchFamily="34" charset="0"/>
                <a:cs typeface="Arial" panose="020B0604020202020204" pitchFamily="34" charset="0"/>
              </a:rPr>
              <a:t>tiễn</a:t>
            </a:r>
            <a:endParaRPr lang="en-US" sz="2400" b="1" dirty="0">
              <a:solidFill>
                <a:schemeClr val="bg1"/>
              </a:solidFill>
              <a:latin typeface="Arial" panose="020B0604020202020204" pitchFamily="34" charset="0"/>
              <a:cs typeface="Arial" panose="020B0604020202020204" pitchFamily="34"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44">
                                            <p:txEl>
                                              <p:pRg st="0" end="0"/>
                                            </p:txEl>
                                          </p:spTgt>
                                        </p:tgtEl>
                                        <p:attrNameLst>
                                          <p:attrName>style.visibility</p:attrName>
                                        </p:attrNameLst>
                                      </p:cBhvr>
                                      <p:to>
                                        <p:strVal val="visible"/>
                                      </p:to>
                                    </p:set>
                                    <p:animEffect transition="in" filter="barn(inVertical)">
                                      <p:cBhvr>
                                        <p:cTn id="7" dur="10"/>
                                        <p:tgtEl>
                                          <p:spTgt spid="5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1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1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10"/>
                                        <p:tgtEl>
                                          <p:spTgt spid="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10"/>
                                        <p:tgtEl>
                                          <p:spTgt spid="1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10"/>
                                        <p:tgtEl>
                                          <p:spTgt spid="10"/>
                                        </p:tgtEl>
                                      </p:cBhvr>
                                    </p:animEffect>
                                  </p:childTnLst>
                                </p:cTn>
                              </p:par>
                              <p:par>
                                <p:cTn id="25" presetID="2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1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10"/>
                                        <p:tgtEl>
                                          <p:spTgt spid="21"/>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10"/>
                                        <p:tgtEl>
                                          <p:spTgt spid="16"/>
                                        </p:tgtEl>
                                      </p:cBhvr>
                                    </p:animEffect>
                                  </p:childTnLst>
                                </p:cTn>
                              </p:par>
                              <p:par>
                                <p:cTn id="34" presetID="22" presetClass="entr" presetSubtype="4"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10"/>
                                        <p:tgtEl>
                                          <p:spTgt spid="1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10"/>
                                        <p:tgtEl>
                                          <p:spTgt spid="2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10"/>
                                        <p:tgtEl>
                                          <p:spTgt spid="22"/>
                                        </p:tgtEl>
                                      </p:cBhvr>
                                    </p:animEffect>
                                  </p:childTnLst>
                                </p:cTn>
                              </p:par>
                              <p:par>
                                <p:cTn id="43" presetID="22" presetClass="entr" presetSubtype="4"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down)">
                                      <p:cBhvr>
                                        <p:cTn id="45" dur="1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 grpId="0" build="p"/>
      <p:bldP spid="4" grpId="0" animBg="1"/>
      <p:bldP spid="9" grpId="0"/>
      <p:bldP spid="10" grpId="0" animBg="1"/>
      <p:bldP spid="15" grpId="0"/>
      <p:bldP spid="16" grpId="0" animBg="1"/>
      <p:bldP spid="21" grpId="0"/>
      <p:bldP spid="22" grpId="0" animBg="1"/>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Shape 535"/>
        <p:cNvGrpSpPr/>
        <p:nvPr/>
      </p:nvGrpSpPr>
      <p:grpSpPr>
        <a:xfrm>
          <a:off x="0" y="0"/>
          <a:ext cx="0" cy="0"/>
          <a:chOff x="0" y="0"/>
          <a:chExt cx="0" cy="0"/>
        </a:xfrm>
      </p:grpSpPr>
      <p:sp>
        <p:nvSpPr>
          <p:cNvPr id="536" name="Google Shape;536;p16"/>
          <p:cNvSpPr txBox="1">
            <a:spLocks noGrp="1"/>
          </p:cNvSpPr>
          <p:nvPr>
            <p:ph type="ctrTitle" idx="4294967295"/>
          </p:nvPr>
        </p:nvSpPr>
        <p:spPr>
          <a:xfrm>
            <a:off x="3148818" y="0"/>
            <a:ext cx="3048000" cy="525462"/>
          </a:xfrm>
          <a:prstGeom prst="rect">
            <a:avLst/>
          </a:prstGeom>
          <a:solidFill>
            <a:schemeClr val="accent2"/>
          </a:solidFill>
        </p:spPr>
        <p:txBody>
          <a:bodyPr spcFirstLastPara="1" wrap="square" lIns="0" tIns="0" rIns="0" bIns="0" anchor="ctr" anchorCtr="0">
            <a:noAutofit/>
          </a:bodyPr>
          <a:lstStyle/>
          <a:p>
            <a:pPr marL="0" lvl="0" indent="0" algn="l" rtl="0">
              <a:spcBef>
                <a:spcPts val="0"/>
              </a:spcBef>
              <a:spcAft>
                <a:spcPts val="0"/>
              </a:spcAft>
              <a:buNone/>
            </a:pPr>
            <a:r>
              <a:rPr lang="en" sz="2700" b="1" dirty="0">
                <a:solidFill>
                  <a:schemeClr val="accent1"/>
                </a:solidFill>
                <a:latin typeface="Arial" panose="020B0604020202020204" pitchFamily="34" charset="0"/>
                <a:cs typeface="Arial" panose="020B0604020202020204" pitchFamily="34" charset="0"/>
              </a:rPr>
              <a:t>Ai biết nhiều hơn?</a:t>
            </a:r>
            <a:endParaRPr sz="2700" b="1" dirty="0">
              <a:solidFill>
                <a:schemeClr val="accent1"/>
              </a:solidFill>
              <a:latin typeface="Arial" panose="020B0604020202020204" pitchFamily="34" charset="0"/>
              <a:cs typeface="Arial" panose="020B0604020202020204" pitchFamily="34" charset="0"/>
            </a:endParaRPr>
          </a:p>
        </p:txBody>
      </p:sp>
      <p:sp>
        <p:nvSpPr>
          <p:cNvPr id="4" name="Rectangle 3"/>
          <p:cNvSpPr/>
          <p:nvPr/>
        </p:nvSpPr>
        <p:spPr>
          <a:xfrm>
            <a:off x="0" y="525462"/>
            <a:ext cx="8532285" cy="1384995"/>
          </a:xfrm>
          <a:prstGeom prst="rect">
            <a:avLst/>
          </a:prstGeom>
          <a:solidFill>
            <a:srgbClr val="FFC000"/>
          </a:solidFill>
        </p:spPr>
        <p:txBody>
          <a:bodyPr wrap="square">
            <a:spAutoFit/>
          </a:bodyPr>
          <a:lstStyle/>
          <a:p>
            <a:pPr algn="just"/>
            <a:r>
              <a:rPr lang="nl-NL" sz="2800" b="1" i="1" dirty="0">
                <a:solidFill>
                  <a:srgbClr val="FF0000"/>
                </a:solidFill>
                <a:latin typeface="Arial" panose="020B0604020202020204" pitchFamily="34" charset="0"/>
                <a:ea typeface="Calibri" panose="020F0502020204030204" pitchFamily="34" charset="0"/>
                <a:cs typeface="Arial" panose="020B0604020202020204" pitchFamily="34" charset="0"/>
              </a:rPr>
              <a:t>1. Quan sát hình ảnh sau và nhận xét về tác dụng của nước và dinh dưỡng đối với cây trồng?</a:t>
            </a:r>
            <a:endParaRPr lang="en-US" sz="2000" b="1" i="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descr="C:\Users\Admin\Desktop\image(4016).png"/>
          <p:cNvPicPr/>
          <p:nvPr/>
        </p:nvPicPr>
        <p:blipFill>
          <a:blip r:embed="rId4">
            <a:extLst>
              <a:ext uri="{28A0092B-C50C-407E-A947-70E740481C1C}">
                <a14:useLocalDpi xmlns:a14="http://schemas.microsoft.com/office/drawing/2010/main" val="0"/>
              </a:ext>
            </a:extLst>
          </a:blip>
          <a:srcRect/>
          <a:stretch>
            <a:fillRect/>
          </a:stretch>
        </p:blipFill>
        <p:spPr bwMode="auto">
          <a:xfrm>
            <a:off x="85060" y="2075499"/>
            <a:ext cx="2796515" cy="2294482"/>
          </a:xfrm>
          <a:prstGeom prst="rect">
            <a:avLst/>
          </a:prstGeom>
          <a:noFill/>
          <a:ln>
            <a:noFill/>
          </a:ln>
        </p:spPr>
      </p:pic>
      <p:pic>
        <p:nvPicPr>
          <p:cNvPr id="8" name="Picture 7" descr="C:\Users\Admin\Desktop\images.jfif"/>
          <p:cNvPicPr/>
          <p:nvPr/>
        </p:nvPicPr>
        <p:blipFill>
          <a:blip r:embed="rId5">
            <a:extLst>
              <a:ext uri="{28A0092B-C50C-407E-A947-70E740481C1C}">
                <a14:useLocalDpi xmlns:a14="http://schemas.microsoft.com/office/drawing/2010/main" val="0"/>
              </a:ext>
            </a:extLst>
          </a:blip>
          <a:srcRect/>
          <a:stretch>
            <a:fillRect/>
          </a:stretch>
        </p:blipFill>
        <p:spPr bwMode="auto">
          <a:xfrm>
            <a:off x="2989937" y="2136754"/>
            <a:ext cx="2471909" cy="2294481"/>
          </a:xfrm>
          <a:prstGeom prst="rect">
            <a:avLst/>
          </a:prstGeom>
          <a:noFill/>
          <a:ln>
            <a:noFill/>
          </a:ln>
        </p:spPr>
      </p:pic>
      <p:pic>
        <p:nvPicPr>
          <p:cNvPr id="9" name="Picture 8" descr="C:\Users\Admin\Desktop\tải xuống.jfif"/>
          <p:cNvPicPr/>
          <p:nvPr/>
        </p:nvPicPr>
        <p:blipFill>
          <a:blip r:embed="rId6">
            <a:extLst>
              <a:ext uri="{28A0092B-C50C-407E-A947-70E740481C1C}">
                <a14:useLocalDpi xmlns:a14="http://schemas.microsoft.com/office/drawing/2010/main" val="0"/>
              </a:ext>
            </a:extLst>
          </a:blip>
          <a:srcRect/>
          <a:stretch>
            <a:fillRect/>
          </a:stretch>
        </p:blipFill>
        <p:spPr bwMode="auto">
          <a:xfrm>
            <a:off x="5570208" y="2136754"/>
            <a:ext cx="3191019" cy="2481284"/>
          </a:xfrm>
          <a:prstGeom prst="rect">
            <a:avLst/>
          </a:prstGeom>
          <a:noFill/>
          <a:ln>
            <a:noFill/>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6"/>
                                        </p:tgtEl>
                                        <p:attrNameLst>
                                          <p:attrName>style.visibility</p:attrName>
                                        </p:attrNameLst>
                                      </p:cBhvr>
                                      <p:to>
                                        <p:strVal val="visible"/>
                                      </p:to>
                                    </p:set>
                                    <p:animEffect transition="in" filter="barn(inVertical)">
                                      <p:cBhvr>
                                        <p:cTn id="7" dur="10"/>
                                        <p:tgtEl>
                                          <p:spTgt spid="53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1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10"/>
                                        <p:tgtEl>
                                          <p:spTgt spid="7"/>
                                        </p:tgtEl>
                                      </p:cBhvr>
                                    </p:animEffect>
                                  </p:childTnLst>
                                </p:cTn>
                              </p:par>
                              <p:par>
                                <p:cTn id="18" presetID="2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10"/>
                                        <p:tgtEl>
                                          <p:spTgt spid="8"/>
                                        </p:tgtEl>
                                      </p:cBhvr>
                                    </p:animEffect>
                                  </p:childTnLst>
                                </p:cTn>
                              </p:par>
                              <p:par>
                                <p:cTn id="21" presetID="2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467420-7494-2F30-4EB6-BD5209286C39}"/>
              </a:ext>
            </a:extLst>
          </p:cNvPr>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t>7</a:t>
            </a:fld>
            <a:endParaRPr lang="en"/>
          </a:p>
        </p:txBody>
      </p:sp>
      <p:pic>
        <p:nvPicPr>
          <p:cNvPr id="1026" name="Picture 2">
            <a:extLst>
              <a:ext uri="{FF2B5EF4-FFF2-40B4-BE49-F238E27FC236}">
                <a16:creationId xmlns:a16="http://schemas.microsoft.com/office/drawing/2014/main" id="{87DB5089-0852-2626-32FE-90E26AD651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8950" y="1119188"/>
            <a:ext cx="3086100" cy="2905125"/>
          </a:xfrm>
          <a:prstGeom prst="rect">
            <a:avLst/>
          </a:prstGeom>
          <a:noFill/>
          <a:extLst>
            <a:ext uri="{909E8E84-426E-40DD-AFC4-6F175D3DCCD1}">
              <a14:hiddenFill xmlns:a14="http://schemas.microsoft.com/office/drawing/2010/main">
                <a:solidFill>
                  <a:srgbClr val="FFFFFF"/>
                </a:solidFill>
              </a14:hiddenFill>
            </a:ext>
          </a:extLst>
        </p:spPr>
      </p:pic>
      <p:sp>
        <p:nvSpPr>
          <p:cNvPr id="3" name="Google Shape;544;p17">
            <a:extLst>
              <a:ext uri="{FF2B5EF4-FFF2-40B4-BE49-F238E27FC236}">
                <a16:creationId xmlns:a16="http://schemas.microsoft.com/office/drawing/2014/main" id="{902C3A40-67DE-2177-CACC-E01FF2954B48}"/>
              </a:ext>
            </a:extLst>
          </p:cNvPr>
          <p:cNvSpPr txBox="1">
            <a:spLocks/>
          </p:cNvSpPr>
          <p:nvPr/>
        </p:nvSpPr>
        <p:spPr>
          <a:xfrm>
            <a:off x="361508" y="238285"/>
            <a:ext cx="8059478" cy="454053"/>
          </a:xfrm>
          <a:prstGeom prst="rect">
            <a:avLst/>
          </a:prstGeom>
        </p:spPr>
        <p:txBody>
          <a:bodyPr spcFirstLastPara="1" wrap="square" lIns="0" tIns="0" rIns="0" bIns="0" anchor="t" anchorCtr="0">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a:t>Photosynthesis and Van Helmont Experiment</a:t>
            </a:r>
          </a:p>
        </p:txBody>
      </p:sp>
    </p:spTree>
    <p:custDataLst>
      <p:tags r:id="rId1"/>
    </p:custDataLst>
    <p:extLst>
      <p:ext uri="{BB962C8B-B14F-4D97-AF65-F5344CB8AC3E}">
        <p14:creationId xmlns:p14="http://schemas.microsoft.com/office/powerpoint/2010/main" val="4939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1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srcRect l="38822" t="12105" r="7480" b="19092"/>
          <a:stretch/>
        </p:blipFill>
        <p:spPr>
          <a:xfrm>
            <a:off x="0" y="-7128"/>
            <a:ext cx="9144000" cy="5150628"/>
          </a:xfrm>
          <a:prstGeom prst="rect">
            <a:avLst/>
          </a:prstGeom>
        </p:spPr>
      </p:pic>
    </p:spTree>
    <p:custDataLst>
      <p:tags r:id="rId1"/>
    </p:custDataLst>
    <p:extLst>
      <p:ext uri="{BB962C8B-B14F-4D97-AF65-F5344CB8AC3E}">
        <p14:creationId xmlns:p14="http://schemas.microsoft.com/office/powerpoint/2010/main" val="164714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sp>
        <p:nvSpPr>
          <p:cNvPr id="3" name="Rectangle 2"/>
          <p:cNvSpPr/>
          <p:nvPr/>
        </p:nvSpPr>
        <p:spPr>
          <a:xfrm>
            <a:off x="3031297" y="1211623"/>
            <a:ext cx="5292247" cy="461665"/>
          </a:xfrm>
          <a:prstGeom prst="rect">
            <a:avLst/>
          </a:prstGeom>
        </p:spPr>
        <p:txBody>
          <a:bodyPr wrap="square">
            <a:spAutoFit/>
          </a:bodyPr>
          <a:lstStyle/>
          <a:p>
            <a:pPr algn="just"/>
            <a:r>
              <a:rPr lang="nl-NL" sz="2400" i="1" dirty="0">
                <a:solidFill>
                  <a:srgbClr val="0070C0"/>
                </a:solidFill>
                <a:latin typeface="Arial" panose="020B0604020202020204" pitchFamily="34" charset="0"/>
                <a:ea typeface="Calibri" panose="020F0502020204030204" pitchFamily="34" charset="0"/>
                <a:cs typeface="Arial" panose="020B0604020202020204" pitchFamily="34" charset="0"/>
              </a:rPr>
              <a:t>            </a:t>
            </a: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7" y="1044661"/>
            <a:ext cx="2498942" cy="3445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B910FE1B-F663-2514-31D7-5B59ACFDDFD9}"/>
              </a:ext>
            </a:extLst>
          </p:cNvPr>
          <p:cNvSpPr txBox="1"/>
          <p:nvPr/>
        </p:nvSpPr>
        <p:spPr>
          <a:xfrm>
            <a:off x="2945219" y="0"/>
            <a:ext cx="6007395" cy="3108543"/>
          </a:xfrm>
          <a:prstGeom prst="rect">
            <a:avLst/>
          </a:prstGeom>
          <a:noFill/>
        </p:spPr>
        <p:txBody>
          <a:bodyPr wrap="square">
            <a:spAutoFit/>
          </a:bodyPr>
          <a:lstStyle/>
          <a:p>
            <a:r>
              <a:rPr lang="nl-NL" sz="2800">
                <a:solidFill>
                  <a:srgbClr val="FFFF00"/>
                </a:solidFill>
                <a:latin typeface="Arial" panose="020B0604020202020204" pitchFamily="34" charset="0"/>
                <a:ea typeface="Calibri" panose="020F0502020204030204" pitchFamily="34" charset="0"/>
                <a:cs typeface="Arial" panose="020B0604020202020204" pitchFamily="34" charset="0"/>
              </a:rPr>
              <a:t>Nước và dinh dưỡng khoáng rất cần thiết đối với cây trồng, nếu thiếu nước và dinh dưỡng khoáng dẫn tới cây trồng sẽ còi cọc, chậm lớn, có thể bị héo và chết. Vậy nước và dinh dưỡng được cây hấp thụ như thế nào? Lưu thông trong cây ra sao? </a:t>
            </a:r>
            <a:endParaRPr lang="nl-NL" sz="2800" dirty="0">
              <a:solidFill>
                <a:srgbClr val="FFFF00"/>
              </a:solidFill>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7CE243AE-141D-6FCA-71D2-338B3CC6FEB2}"/>
              </a:ext>
            </a:extLst>
          </p:cNvPr>
          <p:cNvSpPr txBox="1"/>
          <p:nvPr/>
        </p:nvSpPr>
        <p:spPr>
          <a:xfrm>
            <a:off x="3567363" y="3518393"/>
            <a:ext cx="4584030" cy="707886"/>
          </a:xfrm>
          <a:prstGeom prst="rect">
            <a:avLst/>
          </a:prstGeom>
          <a:noFill/>
        </p:spPr>
        <p:txBody>
          <a:bodyPr wrap="square">
            <a:spAutoFit/>
          </a:bodyPr>
          <a:lstStyle/>
          <a:p>
            <a:r>
              <a:rPr lang="en-US" sz="2000">
                <a:hlinkClick r:id="rId5"/>
              </a:rPr>
              <a:t>Animation 10.3 Absorption of water in plants - YouTube</a:t>
            </a:r>
            <a:endParaRPr lang="en-US" sz="2000"/>
          </a:p>
        </p:txBody>
      </p:sp>
    </p:spTree>
    <p:custDataLst>
      <p:tags r:id="rId1"/>
    </p:custDataLst>
    <p:extLst>
      <p:ext uri="{BB962C8B-B14F-4D97-AF65-F5344CB8AC3E}">
        <p14:creationId xmlns:p14="http://schemas.microsoft.com/office/powerpoint/2010/main" val="33780734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E0DCA3F-A821-48AA-8376-E1EA39416588"/>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H\uFFFDf{0D2705B9-D6C1-460B-8D3B-08F57244EAC7}&quot;,&quot;C:\\Users\\DELL\\Downloads\\GIÁO ÁN KHTN 7 22.23&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ai 25"/>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AF0617A8-E84B-4AE0-AC1A-A185CFD2C3B9}:333"/>
</p:tagLst>
</file>

<file path=ppt/tags/tag11.xml><?xml version="1.0" encoding="utf-8"?>
<p:tagLst xmlns:a="http://schemas.openxmlformats.org/drawingml/2006/main" xmlns:r="http://schemas.openxmlformats.org/officeDocument/2006/relationships" xmlns:p="http://schemas.openxmlformats.org/presentationml/2006/main">
  <p:tag name="GENSWF_SLIDE_UID" val="{BCC63991-FEB0-43F8-A003-4F14634D4A42}:316"/>
</p:tagLst>
</file>

<file path=ppt/tags/tag12.xml><?xml version="1.0" encoding="utf-8"?>
<p:tagLst xmlns:a="http://schemas.openxmlformats.org/drawingml/2006/main" xmlns:r="http://schemas.openxmlformats.org/officeDocument/2006/relationships" xmlns:p="http://schemas.openxmlformats.org/presentationml/2006/main">
  <p:tag name="GENSWF_SLIDE_UID" val="{64019CA0-24A4-4945-9475-669D28E7A07D}:480"/>
</p:tagLst>
</file>

<file path=ppt/tags/tag13.xml><?xml version="1.0" encoding="utf-8"?>
<p:tagLst xmlns:a="http://schemas.openxmlformats.org/drawingml/2006/main" xmlns:r="http://schemas.openxmlformats.org/officeDocument/2006/relationships" xmlns:p="http://schemas.openxmlformats.org/presentationml/2006/main">
  <p:tag name="GENSWF_SLIDE_UID" val="{EA86788F-B95D-4623-B0AE-E568835F81EF}:481"/>
</p:tagLst>
</file>

<file path=ppt/tags/tag14.xml><?xml version="1.0" encoding="utf-8"?>
<p:tagLst xmlns:a="http://schemas.openxmlformats.org/drawingml/2006/main" xmlns:r="http://schemas.openxmlformats.org/officeDocument/2006/relationships" xmlns:p="http://schemas.openxmlformats.org/presentationml/2006/main">
  <p:tag name="GENSWF_SLIDE_UID" val="{B3C29B7D-14EF-4B7F-9AEF-858E754C6D21}:482"/>
</p:tagLst>
</file>

<file path=ppt/tags/tag15.xml><?xml version="1.0" encoding="utf-8"?>
<p:tagLst xmlns:a="http://schemas.openxmlformats.org/drawingml/2006/main" xmlns:r="http://schemas.openxmlformats.org/officeDocument/2006/relationships" xmlns:p="http://schemas.openxmlformats.org/presentationml/2006/main">
  <p:tag name="GENSWF_SLIDE_UID" val="{E979366A-7505-494D-99EA-8C99A3F4472B}:479"/>
</p:tagLst>
</file>

<file path=ppt/tags/tag16.xml><?xml version="1.0" encoding="utf-8"?>
<p:tagLst xmlns:a="http://schemas.openxmlformats.org/drawingml/2006/main" xmlns:r="http://schemas.openxmlformats.org/officeDocument/2006/relationships" xmlns:p="http://schemas.openxmlformats.org/presentationml/2006/main">
  <p:tag name="GENSWF_SLIDE_UID" val="{6BE2F2C0-8D8C-4D24-8AA7-6FE4124D2F77}:477"/>
</p:tagLst>
</file>

<file path=ppt/tags/tag17.xml><?xml version="1.0" encoding="utf-8"?>
<p:tagLst xmlns:a="http://schemas.openxmlformats.org/drawingml/2006/main" xmlns:r="http://schemas.openxmlformats.org/officeDocument/2006/relationships" xmlns:p="http://schemas.openxmlformats.org/presentationml/2006/main">
  <p:tag name="GENSWF_SLIDE_UID" val="{534D9EDC-1B77-4B61-819C-06F962EF444C}:335"/>
</p:tagLst>
</file>

<file path=ppt/tags/tag18.xml><?xml version="1.0" encoding="utf-8"?>
<p:tagLst xmlns:a="http://schemas.openxmlformats.org/drawingml/2006/main" xmlns:r="http://schemas.openxmlformats.org/officeDocument/2006/relationships" xmlns:p="http://schemas.openxmlformats.org/presentationml/2006/main">
  <p:tag name="GENSWF_SLIDE_UID" val="{2FBA4FE6-5759-4263-AB0E-D532EA0ABD15}:336"/>
</p:tagLst>
</file>

<file path=ppt/tags/tag19.xml><?xml version="1.0" encoding="utf-8"?>
<p:tagLst xmlns:a="http://schemas.openxmlformats.org/drawingml/2006/main" xmlns:r="http://schemas.openxmlformats.org/officeDocument/2006/relationships" xmlns:p="http://schemas.openxmlformats.org/presentationml/2006/main">
  <p:tag name="GENSWF_SLIDE_UID" val="{E933D656-0532-4545-B858-3867BC6F7E2E}:337"/>
</p:tagLst>
</file>

<file path=ppt/tags/tag2.xml><?xml version="1.0" encoding="utf-8"?>
<p:tagLst xmlns:a="http://schemas.openxmlformats.org/drawingml/2006/main" xmlns:r="http://schemas.openxmlformats.org/officeDocument/2006/relationships" xmlns:p="http://schemas.openxmlformats.org/presentationml/2006/main">
  <p:tag name="GENSWF_SLIDE_UID" val="{ECEDFF1B-BD5E-4A22-A242-B2C4724F4151}:321"/>
</p:tagLst>
</file>

<file path=ppt/tags/tag20.xml><?xml version="1.0" encoding="utf-8"?>
<p:tagLst xmlns:a="http://schemas.openxmlformats.org/drawingml/2006/main" xmlns:r="http://schemas.openxmlformats.org/officeDocument/2006/relationships" xmlns:p="http://schemas.openxmlformats.org/presentationml/2006/main">
  <p:tag name="GENSWF_SLIDE_UID" val="{7850887D-9CC6-4F97-82B7-529F5F71F54B}:338"/>
</p:tagLst>
</file>

<file path=ppt/tags/tag21.xml><?xml version="1.0" encoding="utf-8"?>
<p:tagLst xmlns:a="http://schemas.openxmlformats.org/drawingml/2006/main" xmlns:r="http://schemas.openxmlformats.org/officeDocument/2006/relationships" xmlns:p="http://schemas.openxmlformats.org/presentationml/2006/main">
  <p:tag name="GENSWF_SLIDE_UID" val="{C16507A8-BDC0-4A8E-A8C7-50DB13DF77FA}:483"/>
</p:tagLst>
</file>

<file path=ppt/tags/tag22.xml><?xml version="1.0" encoding="utf-8"?>
<p:tagLst xmlns:a="http://schemas.openxmlformats.org/drawingml/2006/main" xmlns:r="http://schemas.openxmlformats.org/officeDocument/2006/relationships" xmlns:p="http://schemas.openxmlformats.org/presentationml/2006/main">
  <p:tag name="GENSWF_SLIDE_UID" val="{C8AB02B7-F9E2-47A7-9D05-2E8EFC18DC67}:484"/>
</p:tagLst>
</file>

<file path=ppt/tags/tag23.xml><?xml version="1.0" encoding="utf-8"?>
<p:tagLst xmlns:a="http://schemas.openxmlformats.org/drawingml/2006/main" xmlns:r="http://schemas.openxmlformats.org/officeDocument/2006/relationships" xmlns:p="http://schemas.openxmlformats.org/presentationml/2006/main">
  <p:tag name="GENSWF_SLIDE_UID" val="{CD937025-39EB-4F31-B851-C6215FFC9E3A}:485"/>
</p:tagLst>
</file>

<file path=ppt/tags/tag24.xml><?xml version="1.0" encoding="utf-8"?>
<p:tagLst xmlns:a="http://schemas.openxmlformats.org/drawingml/2006/main" xmlns:r="http://schemas.openxmlformats.org/officeDocument/2006/relationships" xmlns:p="http://schemas.openxmlformats.org/presentationml/2006/main">
  <p:tag name="GENSWF_SLIDE_UID" val="{D0B5AE59-8069-4418-98AD-5EFE2B82AAE4}:339"/>
</p:tagLst>
</file>

<file path=ppt/tags/tag25.xml><?xml version="1.0" encoding="utf-8"?>
<p:tagLst xmlns:a="http://schemas.openxmlformats.org/drawingml/2006/main" xmlns:r="http://schemas.openxmlformats.org/officeDocument/2006/relationships" xmlns:p="http://schemas.openxmlformats.org/presentationml/2006/main">
  <p:tag name="GENSWF_SLIDE_UID" val="{7D916E71-06B1-4BE4-AD46-CC4A952651C6}:487"/>
</p:tagLst>
</file>

<file path=ppt/tags/tag26.xml><?xml version="1.0" encoding="utf-8"?>
<p:tagLst xmlns:a="http://schemas.openxmlformats.org/drawingml/2006/main" xmlns:r="http://schemas.openxmlformats.org/officeDocument/2006/relationships" xmlns:p="http://schemas.openxmlformats.org/presentationml/2006/main">
  <p:tag name="GENSWF_SLIDE_UID" val="{196ABA2F-F0EB-489F-82D4-C71CE6B0CFF2}:486"/>
</p:tagLst>
</file>

<file path=ppt/tags/tag27.xml><?xml version="1.0" encoding="utf-8"?>
<p:tagLst xmlns:a="http://schemas.openxmlformats.org/drawingml/2006/main" xmlns:r="http://schemas.openxmlformats.org/officeDocument/2006/relationships" xmlns:p="http://schemas.openxmlformats.org/presentationml/2006/main">
  <p:tag name="GENSWF_SLIDE_UID" val="{F5FF4474-880B-4914-9977-5430094628DD}:340"/>
</p:tagLst>
</file>

<file path=ppt/tags/tag28.xml><?xml version="1.0" encoding="utf-8"?>
<p:tagLst xmlns:a="http://schemas.openxmlformats.org/drawingml/2006/main" xmlns:r="http://schemas.openxmlformats.org/officeDocument/2006/relationships" xmlns:p="http://schemas.openxmlformats.org/presentationml/2006/main">
  <p:tag name="GENSWF_SLIDE_UID" val="{7A026763-775A-422A-832E-59C35B20802E}:341"/>
</p:tagLst>
</file>

<file path=ppt/tags/tag29.xml><?xml version="1.0" encoding="utf-8"?>
<p:tagLst xmlns:a="http://schemas.openxmlformats.org/drawingml/2006/main" xmlns:r="http://schemas.openxmlformats.org/officeDocument/2006/relationships" xmlns:p="http://schemas.openxmlformats.org/presentationml/2006/main">
  <p:tag name="GENSWF_SLIDE_UID" val="{C830AF58-0042-433D-9643-51A6194B0304}:342"/>
</p:tagLst>
</file>

<file path=ppt/tags/tag3.xml><?xml version="1.0" encoding="utf-8"?>
<p:tagLst xmlns:a="http://schemas.openxmlformats.org/drawingml/2006/main" xmlns:r="http://schemas.openxmlformats.org/officeDocument/2006/relationships" xmlns:p="http://schemas.openxmlformats.org/presentationml/2006/main">
  <p:tag name="GENSWF_SLIDE_UID" val="{A7DB193D-797B-4C5E-8139-E5CE645A3767}:256"/>
</p:tagLst>
</file>

<file path=ppt/tags/tag30.xml><?xml version="1.0" encoding="utf-8"?>
<p:tagLst xmlns:a="http://schemas.openxmlformats.org/drawingml/2006/main" xmlns:r="http://schemas.openxmlformats.org/officeDocument/2006/relationships" xmlns:p="http://schemas.openxmlformats.org/presentationml/2006/main">
  <p:tag name="GENSWF_SLIDE_UID" val="{694E225F-9317-4787-9342-0925C885AB56}:491"/>
</p:tagLst>
</file>

<file path=ppt/tags/tag31.xml><?xml version="1.0" encoding="utf-8"?>
<p:tagLst xmlns:a="http://schemas.openxmlformats.org/drawingml/2006/main" xmlns:r="http://schemas.openxmlformats.org/officeDocument/2006/relationships" xmlns:p="http://schemas.openxmlformats.org/presentationml/2006/main">
  <p:tag name="GENSWF_SLIDE_UID" val="{4D246CA8-333C-488D-887F-6AE782DF1547}:488"/>
</p:tagLst>
</file>

<file path=ppt/tags/tag32.xml><?xml version="1.0" encoding="utf-8"?>
<p:tagLst xmlns:a="http://schemas.openxmlformats.org/drawingml/2006/main" xmlns:r="http://schemas.openxmlformats.org/officeDocument/2006/relationships" xmlns:p="http://schemas.openxmlformats.org/presentationml/2006/main">
  <p:tag name="GENSWF_SLIDE_UID" val="{9EF74BA2-9278-41BA-8F10-417A9B2B3131}:343"/>
</p:tagLst>
</file>

<file path=ppt/tags/tag33.xml><?xml version="1.0" encoding="utf-8"?>
<p:tagLst xmlns:a="http://schemas.openxmlformats.org/drawingml/2006/main" xmlns:r="http://schemas.openxmlformats.org/officeDocument/2006/relationships" xmlns:p="http://schemas.openxmlformats.org/presentationml/2006/main">
  <p:tag name="GENSWF_SLIDE_UID" val="{58AE0387-5494-44B0-92D2-17DA65A73C35}:344"/>
</p:tagLst>
</file>

<file path=ppt/tags/tag34.xml><?xml version="1.0" encoding="utf-8"?>
<p:tagLst xmlns:a="http://schemas.openxmlformats.org/drawingml/2006/main" xmlns:r="http://schemas.openxmlformats.org/officeDocument/2006/relationships" xmlns:p="http://schemas.openxmlformats.org/presentationml/2006/main">
  <p:tag name="GENSWF_SLIDE_UID" val="{193BA06B-283A-455D-A4A5-1F80BDA8ACC1}:489"/>
</p:tagLst>
</file>

<file path=ppt/tags/tag35.xml><?xml version="1.0" encoding="utf-8"?>
<p:tagLst xmlns:a="http://schemas.openxmlformats.org/drawingml/2006/main" xmlns:r="http://schemas.openxmlformats.org/officeDocument/2006/relationships" xmlns:p="http://schemas.openxmlformats.org/presentationml/2006/main">
  <p:tag name="GENSWF_SLIDE_UID" val="{7EFE88D5-AA3D-4A05-9CCB-481AA14A78D8}:345"/>
</p:tagLst>
</file>

<file path=ppt/tags/tag36.xml><?xml version="1.0" encoding="utf-8"?>
<p:tagLst xmlns:a="http://schemas.openxmlformats.org/drawingml/2006/main" xmlns:r="http://schemas.openxmlformats.org/officeDocument/2006/relationships" xmlns:p="http://schemas.openxmlformats.org/presentationml/2006/main">
  <p:tag name="GENSWF_SLIDE_UID" val="{D41852D3-56CF-465E-A133-5FB1E55A9FDB}:490"/>
</p:tagLst>
</file>

<file path=ppt/tags/tag37.xml><?xml version="1.0" encoding="utf-8"?>
<p:tagLst xmlns:a="http://schemas.openxmlformats.org/drawingml/2006/main" xmlns:r="http://schemas.openxmlformats.org/officeDocument/2006/relationships" xmlns:p="http://schemas.openxmlformats.org/presentationml/2006/main">
  <p:tag name="GENSWF_SLIDE_UID" val="{0FA8EFEA-4BA5-42BC-9943-DA620D45B140}:346"/>
</p:tagLst>
</file>

<file path=ppt/tags/tag4.xml><?xml version="1.0" encoding="utf-8"?>
<p:tagLst xmlns:a="http://schemas.openxmlformats.org/drawingml/2006/main" xmlns:r="http://schemas.openxmlformats.org/officeDocument/2006/relationships" xmlns:p="http://schemas.openxmlformats.org/presentationml/2006/main">
  <p:tag name="GENSWF_SLIDE_UID" val="{4D056AE5-5AE9-472D-BE37-6A8DF09B6D8A}:332"/>
</p:tagLst>
</file>

<file path=ppt/tags/tag5.xml><?xml version="1.0" encoding="utf-8"?>
<p:tagLst xmlns:a="http://schemas.openxmlformats.org/drawingml/2006/main" xmlns:r="http://schemas.openxmlformats.org/officeDocument/2006/relationships" xmlns:p="http://schemas.openxmlformats.org/presentationml/2006/main">
  <p:tag name="GENSWF_SLIDE_UID" val="{1D38C87A-B0AE-4D2E-BA9E-B8D4AB7133CB}:347"/>
</p:tagLst>
</file>

<file path=ppt/tags/tag6.xml><?xml version="1.0" encoding="utf-8"?>
<p:tagLst xmlns:a="http://schemas.openxmlformats.org/drawingml/2006/main" xmlns:r="http://schemas.openxmlformats.org/officeDocument/2006/relationships" xmlns:p="http://schemas.openxmlformats.org/presentationml/2006/main">
  <p:tag name="GENSWF_SLIDE_UID" val="{A9E877B7-D8B3-4BDF-BE63-B5CE02A71835}:260"/>
</p:tagLst>
</file>

<file path=ppt/tags/tag7.xml><?xml version="1.0" encoding="utf-8"?>
<p:tagLst xmlns:a="http://schemas.openxmlformats.org/drawingml/2006/main" xmlns:r="http://schemas.openxmlformats.org/officeDocument/2006/relationships" xmlns:p="http://schemas.openxmlformats.org/presentationml/2006/main">
  <p:tag name="GENSWF_SLIDE_UID" val="{8942BFF6-21BA-421F-B8D4-FD2E66DE2969}:259"/>
</p:tagLst>
</file>

<file path=ppt/tags/tag8.xml><?xml version="1.0" encoding="utf-8"?>
<p:tagLst xmlns:a="http://schemas.openxmlformats.org/drawingml/2006/main" xmlns:r="http://schemas.openxmlformats.org/officeDocument/2006/relationships" xmlns:p="http://schemas.openxmlformats.org/presentationml/2006/main">
  <p:tag name="GENSWF_SLIDE_UID" val="{579C1602-A9AD-4266-8DA1-E96A0F766552}:348"/>
</p:tagLst>
</file>

<file path=ppt/tags/tag9.xml><?xml version="1.0" encoding="utf-8"?>
<p:tagLst xmlns:a="http://schemas.openxmlformats.org/drawingml/2006/main" xmlns:r="http://schemas.openxmlformats.org/officeDocument/2006/relationships" xmlns:p="http://schemas.openxmlformats.org/presentationml/2006/main">
  <p:tag name="GENSWF_SLIDE_UID" val="{068E928D-D975-4D9B-A320-550B9B7FEFCE}:32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1604</TotalTime>
  <Words>1951</Words>
  <Application>Microsoft Office PowerPoint</Application>
  <PresentationFormat>On-screen Show (16:9)</PresentationFormat>
  <Paragraphs>159</Paragraphs>
  <Slides>36</Slides>
  <Notes>36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Arial</vt:lpstr>
      <vt:lpstr>Lucida Sans Unicode</vt:lpstr>
      <vt:lpstr>Wingdings 2</vt:lpstr>
      <vt:lpstr>Verdana</vt:lpstr>
      <vt:lpstr>Calibri</vt:lpstr>
      <vt:lpstr>Barlow SemiBold</vt:lpstr>
      <vt:lpstr>Wingdings 3</vt:lpstr>
      <vt:lpstr>Roboto</vt:lpstr>
      <vt:lpstr>Concourse</vt:lpstr>
      <vt:lpstr>PowerPoint Presentation</vt:lpstr>
      <vt:lpstr>CHỦ ĐỀ 8: TRAO ĐỔI CHẤT VÀ CHUYỂN HOÁ NĂNG LƯỢNG Ở SINH VẬT Bài 25. TIẾT 107,108,109,110  TRAO ĐỔI NƯỚC VÀ CÁC CHẤT DINH DƯỠNG Ở THỰC VẬT</vt:lpstr>
      <vt:lpstr>PowerPoint Presentation</vt:lpstr>
      <vt:lpstr>PowerPoint Presentation</vt:lpstr>
      <vt:lpstr>PowerPoint Presentation</vt:lpstr>
      <vt:lpstr>Ai biết nhiều hơn?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25</dc:title>
  <dc:creator>dtv</dc:creator>
  <cp:lastModifiedBy>DELL</cp:lastModifiedBy>
  <cp:revision>22</cp:revision>
  <dcterms:modified xsi:type="dcterms:W3CDTF">2023-08-09T03:09:06Z</dcterms:modified>
</cp:coreProperties>
</file>