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73" r:id="rId2"/>
    <p:sldId id="256" r:id="rId3"/>
    <p:sldId id="269" r:id="rId4"/>
    <p:sldId id="274" r:id="rId5"/>
    <p:sldId id="278" r:id="rId6"/>
    <p:sldId id="260" r:id="rId7"/>
    <p:sldId id="259" r:id="rId8"/>
    <p:sldId id="261" r:id="rId9"/>
    <p:sldId id="263" r:id="rId10"/>
    <p:sldId id="262" r:id="rId11"/>
    <p:sldId id="270" r:id="rId12"/>
    <p:sldId id="265" r:id="rId13"/>
    <p:sldId id="276" r:id="rId14"/>
    <p:sldId id="275" r:id="rId15"/>
    <p:sldId id="277" r:id="rId16"/>
    <p:sldId id="268" r:id="rId17"/>
  </p:sldIdLst>
  <p:sldSz cx="12192000" cy="6858000"/>
  <p:notesSz cx="6858000" cy="9144000"/>
  <p:embeddedFontLst>
    <p:embeddedFont>
      <p:font typeface="A3.BoosterNextFYBlackRegular-Sa" panose="020B0604020202020204" charset="0"/>
      <p:regular r:id="rId18"/>
    </p:embeddedFont>
    <p:embeddedFont>
      <p:font typeface="A3.NotoSans-San" panose="020B0604020202020204" charset="0"/>
      <p:regular r:id="rId19"/>
    </p:embeddedFon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Calibri Light" panose="020F0302020204030204" pitchFamily="34" charset="0"/>
      <p:regular r:id="rId24"/>
      <p:italic r:id="rId25"/>
    </p:embeddedFont>
  </p:embeddedFontLst>
  <p:custDataLst>
    <p:tags r:id="rId2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ED7D31"/>
    <a:srgbClr val="C55A11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829A6C-A5B4-4DD7-B25B-84751EBD5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8FA50B-29BD-4CA5-82B7-1ECDBF3CFE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E3AE56-2AFC-436E-B3F8-FC2D542E5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04EE4-0155-48B6-885B-995119B0241B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8FAC20-9CAE-45CF-84D0-A713356EAF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24DAD2-AF2B-4822-BF15-E0FB11FE1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45404-FC73-4E28-961E-2C11B01C8E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334834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C4700E-1EEB-4F64-BF20-02430BBFF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3940FC-C049-4741-AD1B-6CAA421B8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7AD059-8BC0-4DDC-94A0-055DF69555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04EE4-0155-48B6-885B-995119B0241B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29AB2E-27B0-4A86-BAFA-9193790317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1D4F72-128B-4D69-BB05-6BB9C4581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45404-FC73-4E28-961E-2C11B01C8E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887367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EB5115B-A530-4BEF-B35D-C04E7BDFAC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4E0BB3-5D9B-44EA-AE3D-80AB5E69CA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FE5C36-3CB1-4227-AA0A-2C2332F9E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04EE4-0155-48B6-885B-995119B0241B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3E0D5A-B012-4A0F-8C6C-0053EB3D0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565205-17BC-421B-B01F-C5F2E41BB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45404-FC73-4E28-961E-2C11B01C8E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203681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FBE57-6762-47BE-98BD-A1696C12B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375FA6-DC88-4025-92AE-10D67C7FF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16FBCF-6A59-445F-B966-CCBBC3CB8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04EE4-0155-48B6-885B-995119B0241B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36A1E8-9E5A-4D10-9093-315789933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FBC34-54E6-4AA8-BB6C-EAE9596F7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45404-FC73-4E28-961E-2C11B01C8E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803553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99540-78F0-4598-8014-F0F09EBAE5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1A4B83-D15B-4744-878F-86D623BDC1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BC32E6-68BF-4175-BA70-1B3554BFFD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04EE4-0155-48B6-885B-995119B0241B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AB5C57-6309-4A19-B7FD-950F296F19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36AEE5-14BA-423C-99FA-A42097B98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45404-FC73-4E28-961E-2C11B01C8E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990577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664143-1427-4266-B56E-7A870CB36D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E2EE16-AE11-47B7-AA07-3AC239EBB5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837955-7ECA-4B30-8C85-2D54346CFA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CAADB6-CD5C-494E-BABB-B2FB02D14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04EE4-0155-48B6-885B-995119B0241B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49FA93-6832-4BE4-9F8B-3A85389453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58A328-D634-440F-89B7-39ABCFD1C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45404-FC73-4E28-961E-2C11B01C8E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076416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587556-8E08-4FE3-8782-224A7F9D1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CC1ED1-A640-4BF6-89FA-A12B37CA45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C6A501-DF94-4B84-9035-07778FF1AA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562503-0ACE-4C53-8B94-8BBBA8B97B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13BB4B8-5FA3-4628-BEA2-7F6CB441E7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C9CE156-A705-48A6-87BF-DFE201A4C8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04EE4-0155-48B6-885B-995119B0241B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25C225-A8DF-41F9-8234-DB834B832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C5240AF-AAB2-4C20-98EB-360CB4E0D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45404-FC73-4E28-961E-2C11B01C8E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882817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AB9C9E-D3B5-4C85-AC65-D0D94B9DD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5618C6B-D697-4EFE-853C-DDDDBB4CD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04EE4-0155-48B6-885B-995119B0241B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83FED8-CC09-43CE-B12B-448EFBF04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A4DC13-94AC-41B6-9DDD-8A9AF18FE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45404-FC73-4E28-961E-2C11B01C8E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206919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81C244-1C02-480C-BDB7-AB2F4A1D2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04EE4-0155-48B6-885B-995119B0241B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AB5378-39F3-4F36-B6D4-D36808223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8EA5C5-EAB4-4E5B-A59E-7B46D360C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45404-FC73-4E28-961E-2C11B01C8E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700600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C24E76-3C49-4DFA-9FD2-F23DADCDD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903DA5-A8E2-474C-A2FF-20C784B29C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E7707D-E764-463B-92C8-EDCAF29760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9DDE61-CB8E-4DFB-8A47-06A69DC345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04EE4-0155-48B6-885B-995119B0241B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01C57E-6588-4B71-9369-7037849C8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42AF08-BAB0-460A-AB2C-95AB5BB8C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45404-FC73-4E28-961E-2C11B01C8E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073982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9BCB84-14A4-4CD0-A1E7-6DE305381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3D023F-591C-4A6E-9B11-4EB53CE1A7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A95F94-D8C8-4792-AAAD-924C490386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396EDF-F6E6-4AFE-BFBA-A0ED300E5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04EE4-0155-48B6-885B-995119B0241B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ABB562-951E-42E7-AC64-BC96B4EDC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511E05-9B75-4CE7-A9D1-F4DE27F21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45404-FC73-4E28-961E-2C11B01C8E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542005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61CDF8-3E97-476D-AD0E-BF5CA73C4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46F84B-363F-4B34-A20E-DB00BFDA45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8AB359-6A07-4F0C-86E7-F605C032BF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204EE4-0155-48B6-885B-995119B0241B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A60661-517E-481E-BE5C-CE464E6CE3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9A4104-E23F-4A20-909A-04CCB63E61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345404-FC73-4E28-961E-2C11B01C8E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267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29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mathleadership.org/1683-2/" TargetMode="External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clock-hourglass-time-2029613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g"/><Relationship Id="rId5" Type="http://schemas.openxmlformats.org/officeDocument/2006/relationships/hyperlink" Target="http://www.freefoto.com/preview/11-22-1/Sun-Dial" TargetMode="External"/><Relationship Id="rId4" Type="http://schemas.openxmlformats.org/officeDocument/2006/relationships/image" Target="../media/image1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s://www.youtube.com/watch?v=4gxq85-R4Vc&amp;ab_channel=Xwatch.vn-XChanne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ngall.com/alarm-clock-png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pixabay.com/en/clock-hourglass-time-2029613/" TargetMode="Externa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rstreet.org/2016/01/15/the-split-screen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freefoto.com/preview/11-22-1/Sun-Dial" TargetMode="External"/><Relationship Id="rId3" Type="http://schemas.openxmlformats.org/officeDocument/2006/relationships/image" Target="../media/image4.png"/><Relationship Id="rId7" Type="http://schemas.openxmlformats.org/officeDocument/2006/relationships/image" Target="../media/image13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descargandolamemoria.com/2010_04_01_archive.html" TargetMode="External"/><Relationship Id="rId5" Type="http://schemas.openxmlformats.org/officeDocument/2006/relationships/image" Target="../media/image12.jpg"/><Relationship Id="rId10" Type="http://schemas.openxmlformats.org/officeDocument/2006/relationships/hyperlink" Target="http://www.flickr.com/photos/curiousexpeditions/962395582/" TargetMode="External"/><Relationship Id="rId4" Type="http://schemas.openxmlformats.org/officeDocument/2006/relationships/hyperlink" Target="https://pixabay.com/en/clock-hourglass-time-2029613/" TargetMode="External"/><Relationship Id="rId9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hyperlink" Target="http://mathleadership.org/1683-2/" TargetMode="External"/><Relationship Id="rId7" Type="http://schemas.openxmlformats.org/officeDocument/2006/relationships/image" Target="../media/image18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pngall.com/alarm-clock-png" TargetMode="External"/><Relationship Id="rId5" Type="http://schemas.openxmlformats.org/officeDocument/2006/relationships/image" Target="../media/image17.png"/><Relationship Id="rId4" Type="http://schemas.openxmlformats.org/officeDocument/2006/relationships/image" Target="../media/image16.jpg"/><Relationship Id="rId9" Type="http://schemas.openxmlformats.org/officeDocument/2006/relationships/image" Target="../media/image2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5F7744D-1F9C-420D-B67E-3AD40FD3A1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77" y="21463"/>
            <a:ext cx="11931587" cy="68365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029A99C-8843-40E8-9322-E016D955A8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2289" y="384720"/>
            <a:ext cx="7129387" cy="427763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7F86242-6384-422D-9AD7-46ED6664638F}"/>
              </a:ext>
            </a:extLst>
          </p:cNvPr>
          <p:cNvSpPr txBox="1"/>
          <p:nvPr/>
        </p:nvSpPr>
        <p:spPr>
          <a:xfrm>
            <a:off x="239697" y="0"/>
            <a:ext cx="330249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291803059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8307A86-20A6-4131-AAD1-FC9E489470C8}"/>
              </a:ext>
            </a:extLst>
          </p:cNvPr>
          <p:cNvSpPr/>
          <p:nvPr/>
        </p:nvSpPr>
        <p:spPr>
          <a:xfrm rot="1860000">
            <a:off x="-293515" y="-416264"/>
            <a:ext cx="911806" cy="8325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18646F6-A4A8-4746-8FEF-2ECDA34C04CC}"/>
              </a:ext>
            </a:extLst>
          </p:cNvPr>
          <p:cNvSpPr/>
          <p:nvPr/>
        </p:nvSpPr>
        <p:spPr>
          <a:xfrm rot="3480000">
            <a:off x="11116231" y="5883843"/>
            <a:ext cx="2481740" cy="19737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A7C422-3E40-4A14-AB93-F8EE66628D2D}"/>
              </a:ext>
            </a:extLst>
          </p:cNvPr>
          <p:cNvSpPr txBox="1"/>
          <p:nvPr/>
        </p:nvSpPr>
        <p:spPr>
          <a:xfrm>
            <a:off x="0" y="71994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latin typeface="A3.BoosterNextFYBlackRegular-Sa" panose="02000A03000000020004" pitchFamily="2" charset="0"/>
              </a:rPr>
              <a:t>ĐCNN CỦA DỤNG CỤ ĐO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97D9B75-5D84-430F-9143-A3D1E698A6A3}"/>
              </a:ext>
            </a:extLst>
          </p:cNvPr>
          <p:cNvSpPr/>
          <p:nvPr/>
        </p:nvSpPr>
        <p:spPr>
          <a:xfrm>
            <a:off x="431800" y="860370"/>
            <a:ext cx="4148922" cy="4064371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3"/>
                </a:ext>
              </a:extLst>
            </a:blip>
            <a:srcRect/>
            <a:stretch>
              <a:fillRect l="-4912" t="-6095" r="-1582" b="-2613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4635570-1162-4BD8-A47D-9F81B545BB6C}"/>
              </a:ext>
            </a:extLst>
          </p:cNvPr>
          <p:cNvSpPr/>
          <p:nvPr/>
        </p:nvSpPr>
        <p:spPr>
          <a:xfrm>
            <a:off x="3715888" y="4198174"/>
            <a:ext cx="582615" cy="5826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727BB6B-1C0F-41A0-AEBF-F77F108993E0}"/>
              </a:ext>
            </a:extLst>
          </p:cNvPr>
          <p:cNvSpPr/>
          <p:nvPr/>
        </p:nvSpPr>
        <p:spPr>
          <a:xfrm>
            <a:off x="4709365" y="733662"/>
            <a:ext cx="3135653" cy="4191080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266" b="-418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6B4BD09-B6A6-4A2D-A67A-811B65C11CF7}"/>
              </a:ext>
            </a:extLst>
          </p:cNvPr>
          <p:cNvSpPr/>
          <p:nvPr/>
        </p:nvSpPr>
        <p:spPr>
          <a:xfrm>
            <a:off x="8168384" y="733662"/>
            <a:ext cx="3870218" cy="4191080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3092" t="-2923" r="-6462" b="-3183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7D00402-2B9A-4204-B9ED-3C35A7274A2F}"/>
              </a:ext>
            </a:extLst>
          </p:cNvPr>
          <p:cNvSpPr/>
          <p:nvPr/>
        </p:nvSpPr>
        <p:spPr>
          <a:xfrm>
            <a:off x="7339102" y="4326698"/>
            <a:ext cx="582615" cy="5826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2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206B8F8-8824-4A1D-B351-0E6EFC2D18C7}"/>
              </a:ext>
            </a:extLst>
          </p:cNvPr>
          <p:cNvSpPr/>
          <p:nvPr/>
        </p:nvSpPr>
        <p:spPr>
          <a:xfrm>
            <a:off x="11382934" y="4317821"/>
            <a:ext cx="582615" cy="5826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FAB0EF3-3342-46D5-B1CF-059FBB91C81E}"/>
              </a:ext>
            </a:extLst>
          </p:cNvPr>
          <p:cNvSpPr txBox="1"/>
          <p:nvPr/>
        </p:nvSpPr>
        <p:spPr>
          <a:xfrm>
            <a:off x="559293" y="5290473"/>
            <a:ext cx="370728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ĐCNN: 1s</a:t>
            </a:r>
            <a:endParaRPr lang="en-US" sz="32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6E8D7BE-81A8-48F4-99A7-A77F7E1B7449}"/>
              </a:ext>
            </a:extLst>
          </p:cNvPr>
          <p:cNvSpPr txBox="1"/>
          <p:nvPr/>
        </p:nvSpPr>
        <p:spPr>
          <a:xfrm>
            <a:off x="4457935" y="5346462"/>
            <a:ext cx="370728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ĐCNN: 0,2s</a:t>
            </a:r>
            <a:endParaRPr lang="en-US" sz="32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2F8708C-4838-4471-8400-71FB47A4F6CE}"/>
              </a:ext>
            </a:extLst>
          </p:cNvPr>
          <p:cNvSpPr txBox="1"/>
          <p:nvPr/>
        </p:nvSpPr>
        <p:spPr>
          <a:xfrm>
            <a:off x="8165218" y="5346461"/>
            <a:ext cx="370728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ĐCNN: 0,01s</a:t>
            </a:r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3672003661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/>
      <p:bldP spid="14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8307A86-20A6-4131-AAD1-FC9E489470C8}"/>
              </a:ext>
            </a:extLst>
          </p:cNvPr>
          <p:cNvSpPr/>
          <p:nvPr/>
        </p:nvSpPr>
        <p:spPr>
          <a:xfrm rot="1860000">
            <a:off x="-293515" y="-416264"/>
            <a:ext cx="911806" cy="8325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18646F6-A4A8-4746-8FEF-2ECDA34C04CC}"/>
              </a:ext>
            </a:extLst>
          </p:cNvPr>
          <p:cNvSpPr/>
          <p:nvPr/>
        </p:nvSpPr>
        <p:spPr>
          <a:xfrm rot="3480000">
            <a:off x="11116231" y="5883843"/>
            <a:ext cx="2481740" cy="19737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DEAFEC-A287-41D7-8A41-049CDC5F625C}"/>
              </a:ext>
            </a:extLst>
          </p:cNvPr>
          <p:cNvSpPr/>
          <p:nvPr/>
        </p:nvSpPr>
        <p:spPr>
          <a:xfrm>
            <a:off x="4799863" y="931844"/>
            <a:ext cx="2355535" cy="3794536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3"/>
                </a:ext>
              </a:extLst>
            </a:blip>
            <a:srcRect/>
            <a:stretch>
              <a:fillRect t="1560" b="1618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07BF0FA-E90B-41F9-A669-24089031EA36}"/>
              </a:ext>
            </a:extLst>
          </p:cNvPr>
          <p:cNvSpPr/>
          <p:nvPr/>
        </p:nvSpPr>
        <p:spPr>
          <a:xfrm>
            <a:off x="508489" y="931844"/>
            <a:ext cx="3742877" cy="3794535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5"/>
                </a:ext>
              </a:extLst>
            </a:blip>
            <a:srcRect/>
            <a:stretch>
              <a:fillRect l="-5215" r="-5215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5801E460-BBB3-4645-A371-A0C02A359E5C}"/>
              </a:ext>
            </a:extLst>
          </p:cNvPr>
          <p:cNvSpPr/>
          <p:nvPr/>
        </p:nvSpPr>
        <p:spPr>
          <a:xfrm>
            <a:off x="1910901" y="5019531"/>
            <a:ext cx="582615" cy="5826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1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E8EE805-792C-457C-B806-93A147C558D6}"/>
              </a:ext>
            </a:extLst>
          </p:cNvPr>
          <p:cNvSpPr/>
          <p:nvPr/>
        </p:nvSpPr>
        <p:spPr>
          <a:xfrm>
            <a:off x="5767630" y="4906348"/>
            <a:ext cx="582615" cy="5826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2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B3F7242-9B61-4737-A540-99A36E1D50C1}"/>
              </a:ext>
            </a:extLst>
          </p:cNvPr>
          <p:cNvSpPr/>
          <p:nvPr/>
        </p:nvSpPr>
        <p:spPr>
          <a:xfrm>
            <a:off x="737560" y="62960"/>
            <a:ext cx="11225371" cy="58261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C4C627-23EA-4037-B86A-24BB662C2FEF}"/>
              </a:ext>
            </a:extLst>
          </p:cNvPr>
          <p:cNvSpPr txBox="1"/>
          <p:nvPr/>
        </p:nvSpPr>
        <p:spPr>
          <a:xfrm>
            <a:off x="0" y="81027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dirty="0">
                <a:latin typeface="A3.BoosterNextFYBlackRegular-Sa" panose="02000A03000000020004" pitchFamily="2" charset="0"/>
              </a:rPr>
              <a:t>Ư</a:t>
            </a:r>
            <a:r>
              <a:rPr lang="en-US" sz="3600" dirty="0">
                <a:latin typeface="A3.BoosterNextFYBlackRegular-Sa" panose="02000A03000000020004" pitchFamily="2" charset="0"/>
              </a:rPr>
              <a:t>U ĐIỂM, HẠN CHẾ CỦA DỤNG CỤ ĐO THỜI GIAN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6B4BD09-B6A6-4A2D-A67A-811B65C11CF7}"/>
              </a:ext>
            </a:extLst>
          </p:cNvPr>
          <p:cNvSpPr/>
          <p:nvPr/>
        </p:nvSpPr>
        <p:spPr>
          <a:xfrm>
            <a:off x="7793514" y="931844"/>
            <a:ext cx="3333665" cy="3834944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3092" t="-2923" r="-6462" b="-3183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206B8F8-8824-4A1D-B351-0E6EFC2D18C7}"/>
              </a:ext>
            </a:extLst>
          </p:cNvPr>
          <p:cNvSpPr/>
          <p:nvPr/>
        </p:nvSpPr>
        <p:spPr>
          <a:xfrm>
            <a:off x="9524495" y="4952071"/>
            <a:ext cx="582615" cy="5826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414351982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2" grpId="0" animBg="1"/>
      <p:bldP spid="13" grpId="0" animBg="1"/>
      <p:bldP spid="17" grpId="0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6743E1-2DFC-4963-A6A7-EC3DF8425E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878" y="894594"/>
            <a:ext cx="8130279" cy="5829266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 err="1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Khi</a:t>
            </a:r>
            <a:r>
              <a:rPr lang="en-US" dirty="0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đo</a:t>
            </a:r>
            <a:r>
              <a:rPr lang="en-US" dirty="0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thời</a:t>
            </a:r>
            <a:r>
              <a:rPr lang="en-US" dirty="0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gian</a:t>
            </a:r>
            <a:r>
              <a:rPr lang="en-US" dirty="0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của</a:t>
            </a:r>
            <a:r>
              <a:rPr lang="en-US" dirty="0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một</a:t>
            </a:r>
            <a:r>
              <a:rPr lang="en-US" dirty="0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hoạt</a:t>
            </a:r>
            <a:r>
              <a:rPr lang="en-US" dirty="0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động</a:t>
            </a:r>
            <a:r>
              <a:rPr lang="en-US" dirty="0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, ta </a:t>
            </a:r>
            <a:r>
              <a:rPr lang="en-US" dirty="0" err="1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cần</a:t>
            </a:r>
            <a:r>
              <a:rPr lang="en-US" dirty="0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i="1" dirty="0" err="1">
                <a:solidFill>
                  <a:srgbClr val="FF0000"/>
                </a:solidFill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Ước</a:t>
            </a:r>
            <a:r>
              <a:rPr lang="en-US" i="1" dirty="0">
                <a:solidFill>
                  <a:srgbClr val="FF0000"/>
                </a:solidFill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FF0000"/>
                </a:solidFill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lượng</a:t>
            </a:r>
            <a:r>
              <a:rPr lang="en-US" i="1" dirty="0">
                <a:solidFill>
                  <a:srgbClr val="FF0000"/>
                </a:solidFill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khoảng</a:t>
            </a:r>
            <a:r>
              <a:rPr lang="en-US" i="1" dirty="0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thời</a:t>
            </a:r>
            <a:r>
              <a:rPr lang="en-US" i="1" dirty="0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gian</a:t>
            </a:r>
            <a:r>
              <a:rPr lang="en-US" i="1" dirty="0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cần</a:t>
            </a:r>
            <a:r>
              <a:rPr lang="en-US" i="1" dirty="0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đo</a:t>
            </a:r>
            <a:r>
              <a:rPr lang="en-US" i="1" dirty="0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. </a:t>
            </a:r>
            <a:r>
              <a:rPr lang="en-US" i="1" dirty="0" err="1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Nhấn</a:t>
            </a:r>
            <a:r>
              <a:rPr lang="en-US" i="1" dirty="0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 Mode </a:t>
            </a:r>
            <a:r>
              <a:rPr lang="en-US" i="1" dirty="0" err="1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để</a:t>
            </a:r>
            <a:r>
              <a:rPr lang="en-US" i="1" dirty="0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chọn</a:t>
            </a:r>
            <a:r>
              <a:rPr lang="en-US" i="1" dirty="0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chế</a:t>
            </a:r>
            <a:r>
              <a:rPr lang="en-US" i="1" dirty="0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độ</a:t>
            </a:r>
            <a:r>
              <a:rPr lang="en-US" i="1" dirty="0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đo</a:t>
            </a:r>
            <a:r>
              <a:rPr lang="en-US" i="1" dirty="0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thời</a:t>
            </a:r>
            <a:r>
              <a:rPr lang="en-US" i="1" dirty="0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gian</a:t>
            </a:r>
            <a:r>
              <a:rPr lang="en-US" i="1" dirty="0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là</a:t>
            </a:r>
            <a:r>
              <a:rPr lang="en-US" i="1" dirty="0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giờ</a:t>
            </a:r>
            <a:r>
              <a:rPr lang="en-US" i="1" dirty="0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, </a:t>
            </a:r>
            <a:r>
              <a:rPr lang="en-US" i="1" dirty="0" err="1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Phút</a:t>
            </a:r>
            <a:r>
              <a:rPr lang="en-US" i="1" dirty="0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, hay </a:t>
            </a:r>
            <a:r>
              <a:rPr lang="en-US" i="1" dirty="0" err="1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giây</a:t>
            </a:r>
            <a:r>
              <a:rPr lang="en-US" i="1" dirty="0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, </a:t>
            </a:r>
            <a:r>
              <a:rPr lang="en-US" i="1" dirty="0" err="1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Phần</a:t>
            </a:r>
            <a:r>
              <a:rPr lang="en-US" i="1" dirty="0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trăm</a:t>
            </a:r>
            <a:r>
              <a:rPr lang="en-US" i="1" dirty="0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của</a:t>
            </a:r>
            <a:r>
              <a:rPr lang="en-US" i="1" dirty="0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giây</a:t>
            </a:r>
            <a:endParaRPr lang="en-US" i="1" dirty="0">
              <a:highlight>
                <a:srgbClr val="FFFFFF"/>
              </a:highlight>
              <a:latin typeface="Arial" panose="020B0604020202020204" pitchFamily="34" charset="0"/>
              <a:ea typeface="A3.NotoSans-San" panose="020B0502040504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Nhấn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nút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Split/ Reset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lập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đưa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hồ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bấm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giây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trước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tiến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highlight>
                <a:srgbClr val="FFFFFF"/>
              </a:highlight>
              <a:latin typeface="Arial" panose="020B0604020202020204" pitchFamily="34" charset="0"/>
              <a:ea typeface="A3.NotoSans-San" panose="020B0502040504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FF0000"/>
                </a:solidFill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Nhấn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nút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start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bắt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) 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bắt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highlight>
                <a:srgbClr val="FFFFFF"/>
              </a:highlight>
              <a:latin typeface="Arial" panose="020B0604020202020204" pitchFamily="34" charset="0"/>
              <a:ea typeface="A3.NotoSans-San" panose="020B0502040504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FF0000"/>
                </a:solidFill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Nhấn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nút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stop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thúc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thúc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kiện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i="1" dirty="0">
                <a:solidFill>
                  <a:srgbClr val="FF0000"/>
                </a:solidFill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Đọc</a:t>
            </a:r>
            <a:r>
              <a:rPr lang="en-US" i="1" dirty="0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két</a:t>
            </a:r>
            <a:r>
              <a:rPr lang="en-US" i="1" dirty="0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quả</a:t>
            </a:r>
            <a:r>
              <a:rPr lang="en-US" i="1" dirty="0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đo</a:t>
            </a:r>
            <a:r>
              <a:rPr lang="en-US" i="1" dirty="0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 qua </a:t>
            </a:r>
            <a:r>
              <a:rPr lang="en-US" i="1" dirty="0" err="1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số</a:t>
            </a:r>
            <a:r>
              <a:rPr lang="en-US" i="1" dirty="0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hiển</a:t>
            </a:r>
            <a:r>
              <a:rPr lang="en-US" i="1" dirty="0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thị</a:t>
            </a:r>
            <a:r>
              <a:rPr lang="en-US" i="1" dirty="0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của</a:t>
            </a:r>
            <a:r>
              <a:rPr lang="en-US" i="1" dirty="0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đồng</a:t>
            </a:r>
            <a:r>
              <a:rPr lang="en-US" i="1" dirty="0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hồ</a:t>
            </a:r>
            <a:r>
              <a:rPr lang="en-US" i="1" dirty="0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.</a:t>
            </a:r>
            <a:endParaRPr lang="en-US" dirty="0">
              <a:highlight>
                <a:srgbClr val="FFFFFF"/>
              </a:highlight>
              <a:latin typeface="Arial" panose="020B0604020202020204" pitchFamily="34" charset="0"/>
              <a:ea typeface="A3.NotoSans-San" panose="020B0502040504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8307A86-20A6-4131-AAD1-FC9E489470C8}"/>
              </a:ext>
            </a:extLst>
          </p:cNvPr>
          <p:cNvSpPr/>
          <p:nvPr/>
        </p:nvSpPr>
        <p:spPr>
          <a:xfrm rot="1860000">
            <a:off x="-293515" y="-416264"/>
            <a:ext cx="911806" cy="8325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18646F6-A4A8-4746-8FEF-2ECDA34C04CC}"/>
              </a:ext>
            </a:extLst>
          </p:cNvPr>
          <p:cNvSpPr/>
          <p:nvPr/>
        </p:nvSpPr>
        <p:spPr>
          <a:xfrm rot="3480000">
            <a:off x="11116231" y="5883843"/>
            <a:ext cx="2481740" cy="19737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2BFD7B4-3A14-4F51-8905-A4FC08221223}"/>
              </a:ext>
            </a:extLst>
          </p:cNvPr>
          <p:cNvSpPr txBox="1"/>
          <p:nvPr/>
        </p:nvSpPr>
        <p:spPr>
          <a:xfrm>
            <a:off x="0" y="134140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CÁC BƯỚC ĐO THỜI GIAN BẰNG ĐỒNG HỒ ĐIỆN TỬ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5477C17-57DC-46E8-B220-F85D446D6B5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01495" y="1531395"/>
            <a:ext cx="2925507" cy="2925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953522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ownload hình nền PowerPoint">
            <a:extLst>
              <a:ext uri="{FF2B5EF4-FFF2-40B4-BE49-F238E27FC236}">
                <a16:creationId xmlns:a16="http://schemas.microsoft.com/office/drawing/2014/main" id="{DEA98ED3-1E29-46BD-8AF1-86C8998A7A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44" y="-108297"/>
            <a:ext cx="11214340" cy="6966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13176AD-A7C9-4230-A889-9DEDA41C7838}"/>
              </a:ext>
            </a:extLst>
          </p:cNvPr>
          <p:cNvSpPr txBox="1"/>
          <p:nvPr/>
        </p:nvSpPr>
        <p:spPr>
          <a:xfrm>
            <a:off x="4402571" y="1999904"/>
            <a:ext cx="17911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LƯU Ý 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9413FD0-B5B8-454E-85C7-ABD343E9D0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8498" y="2871347"/>
            <a:ext cx="7377344" cy="2180047"/>
          </a:xfrm>
        </p:spPr>
        <p:txBody>
          <a:bodyPr>
            <a:normAutofit/>
          </a:bodyPr>
          <a:lstStyle/>
          <a:p>
            <a:pPr marL="514350" indent="-514350" algn="just">
              <a:lnSpc>
                <a:spcPct val="120000"/>
              </a:lnSpc>
              <a:spcBef>
                <a:spcPts val="0"/>
              </a:spcBef>
              <a:buAutoNum type="arabicPeriod"/>
            </a:pPr>
            <a:r>
              <a:rPr lang="en-US" sz="2400" b="1" dirty="0" err="1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Cần</a:t>
            </a:r>
            <a:r>
              <a:rPr lang="en-US" sz="2400" b="1" dirty="0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bấm</a:t>
            </a:r>
            <a:r>
              <a:rPr lang="en-US" sz="2400" b="1" dirty="0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chính</a:t>
            </a:r>
            <a:r>
              <a:rPr lang="en-US" sz="2400" b="1" dirty="0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xác</a:t>
            </a:r>
            <a:r>
              <a:rPr lang="en-US" sz="2400" b="1" dirty="0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thời</a:t>
            </a:r>
            <a:r>
              <a:rPr lang="en-US" sz="2400" b="1" dirty="0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điểm</a:t>
            </a:r>
            <a:r>
              <a:rPr lang="en-US" sz="2400" b="1" dirty="0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bắt</a:t>
            </a:r>
            <a:r>
              <a:rPr lang="en-US" sz="2400" b="1" dirty="0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đầu</a:t>
            </a:r>
            <a:r>
              <a:rPr lang="en-US" sz="2400" b="1" dirty="0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tính</a:t>
            </a:r>
            <a:r>
              <a:rPr lang="en-US" sz="2400" b="1" dirty="0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thời</a:t>
            </a:r>
            <a:r>
              <a:rPr lang="en-US" sz="2400" b="1" dirty="0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gian</a:t>
            </a:r>
            <a:r>
              <a:rPr lang="en-US" sz="2400" b="1" dirty="0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và</a:t>
            </a:r>
            <a:r>
              <a:rPr lang="en-US" sz="2400" b="1" dirty="0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lúc</a:t>
            </a:r>
            <a:r>
              <a:rPr lang="en-US" sz="2400" b="1" dirty="0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kết</a:t>
            </a:r>
            <a:r>
              <a:rPr lang="en-US" sz="2400" b="1" dirty="0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thúc</a:t>
            </a:r>
            <a:r>
              <a:rPr lang="en-US" sz="2400" b="1" dirty="0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đo</a:t>
            </a:r>
            <a:r>
              <a:rPr lang="en-US" sz="2400" b="1" dirty="0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thời</a:t>
            </a:r>
            <a:r>
              <a:rPr lang="en-US" sz="2400" b="1" dirty="0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gian</a:t>
            </a:r>
            <a:r>
              <a:rPr lang="en-US" sz="2400" b="1" dirty="0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đó</a:t>
            </a:r>
            <a:r>
              <a:rPr lang="en-US" sz="2400" b="1" dirty="0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.</a:t>
            </a:r>
          </a:p>
          <a:p>
            <a:pPr marL="514350" indent="-514350" algn="just">
              <a:lnSpc>
                <a:spcPct val="120000"/>
              </a:lnSpc>
              <a:spcBef>
                <a:spcPts val="0"/>
              </a:spcBef>
              <a:buAutoNum type="arabicPeriod"/>
            </a:pPr>
            <a:r>
              <a:rPr lang="en-US" sz="2400" b="1" dirty="0" err="1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Cần</a:t>
            </a:r>
            <a:r>
              <a:rPr lang="en-US" sz="2400" b="1" dirty="0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reset </a:t>
            </a:r>
            <a:r>
              <a:rPr lang="en-US" sz="2400" b="1" dirty="0" err="1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về</a:t>
            </a:r>
            <a:r>
              <a:rPr lang="en-US" sz="2400" b="1" dirty="0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0 </a:t>
            </a:r>
            <a:r>
              <a:rPr lang="en-US" sz="2400" b="1" dirty="0" err="1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để</a:t>
            </a:r>
            <a:r>
              <a:rPr lang="en-US" sz="2400" b="1" dirty="0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bắt</a:t>
            </a:r>
            <a:r>
              <a:rPr lang="en-US" sz="2400" b="1" dirty="0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đầu</a:t>
            </a:r>
            <a:r>
              <a:rPr lang="en-US" sz="2400" b="1" dirty="0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cho</a:t>
            </a:r>
            <a:r>
              <a:rPr lang="en-US" sz="2400" b="1" dirty="0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mỗi</a:t>
            </a:r>
            <a:r>
              <a:rPr lang="en-US" sz="2400" b="1" dirty="0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lần</a:t>
            </a:r>
            <a:r>
              <a:rPr lang="en-US" sz="2400" b="1" dirty="0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đo</a:t>
            </a:r>
            <a:endParaRPr lang="en-US" sz="2400" b="1" dirty="0">
              <a:solidFill>
                <a:srgbClr val="FF0000"/>
              </a:solidFill>
              <a:highlight>
                <a:srgbClr val="FFFFFF"/>
              </a:highlight>
              <a:latin typeface="A3.NotoSans-San" panose="020B0502040504020204" pitchFamily="34" charset="0"/>
              <a:ea typeface="A3.NotoSans-San" panose="020B0502040504020204" pitchFamily="34" charset="0"/>
              <a:cs typeface="A3.NotoSans-San" panose="020B0502040504020204" pitchFamily="34" charset="0"/>
            </a:endParaRPr>
          </a:p>
          <a:p>
            <a:pPr marL="514350" indent="-514350" algn="just">
              <a:lnSpc>
                <a:spcPct val="120000"/>
              </a:lnSpc>
              <a:spcBef>
                <a:spcPts val="0"/>
              </a:spcBef>
              <a:buAutoNum type="arabicPeriod"/>
            </a:pPr>
            <a:r>
              <a:rPr lang="en-US" sz="2400" b="1" dirty="0" err="1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Kiểm</a:t>
            </a:r>
            <a:r>
              <a:rPr lang="en-US" sz="2400" b="1" dirty="0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tra</a:t>
            </a:r>
            <a:r>
              <a:rPr lang="en-US" sz="2400" b="1" dirty="0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hoạt</a:t>
            </a:r>
            <a:r>
              <a:rPr lang="en-US" sz="2400" b="1" dirty="0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động</a:t>
            </a:r>
            <a:r>
              <a:rPr lang="en-US" sz="2400" b="1" dirty="0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các</a:t>
            </a:r>
            <a:r>
              <a:rPr lang="en-US" sz="2400" b="1" dirty="0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nút</a:t>
            </a:r>
            <a:r>
              <a:rPr lang="en-US" sz="2400" b="1" dirty="0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phím</a:t>
            </a:r>
            <a:r>
              <a:rPr lang="en-US" sz="2400" b="1" dirty="0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và</a:t>
            </a:r>
            <a:r>
              <a:rPr lang="en-US" sz="2400" b="1" dirty="0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pin, …</a:t>
            </a:r>
            <a:endParaRPr lang="en-US" sz="2400" dirty="0">
              <a:solidFill>
                <a:srgbClr val="FF0000"/>
              </a:solidFill>
              <a:highlight>
                <a:srgbClr val="FFFFFF"/>
              </a:highlight>
              <a:latin typeface="A3.NotoSans-San" panose="020B0502040504020204" pitchFamily="34" charset="0"/>
              <a:ea typeface="A3.NotoSans-San" panose="020B0502040504020204" pitchFamily="34" charset="0"/>
              <a:cs typeface="A3.NotoSans-San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8663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99DE948D-A823-44D2-A633-81F1308B83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396" y="32385"/>
            <a:ext cx="12223630" cy="679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0D60E31-95CA-49FD-8291-1E0CCD62D743}"/>
              </a:ext>
            </a:extLst>
          </p:cNvPr>
          <p:cNvSpPr txBox="1"/>
          <p:nvPr/>
        </p:nvSpPr>
        <p:spPr>
          <a:xfrm>
            <a:off x="4097547" y="1069675"/>
            <a:ext cx="24438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8105E9E-032C-4EE6-8E87-EDB622257B14}"/>
              </a:ext>
            </a:extLst>
          </p:cNvPr>
          <p:cNvSpPr txBox="1"/>
          <p:nvPr/>
        </p:nvSpPr>
        <p:spPr>
          <a:xfrm>
            <a:off x="1393166" y="1915064"/>
            <a:ext cx="969609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Khi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bấm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START/STOP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hưởng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36A443-DD7B-460B-AF63-29F3811DBE65}"/>
              </a:ext>
            </a:extLst>
          </p:cNvPr>
          <p:cNvSpPr txBox="1"/>
          <p:nvPr/>
        </p:nvSpPr>
        <p:spPr>
          <a:xfrm>
            <a:off x="1457866" y="3899439"/>
            <a:ext cx="424419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 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3.9)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4181568812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7D2E6168-730F-406F-A282-AF70FE3737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7753"/>
            <a:ext cx="12049665" cy="6779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63C4653-B71E-4A2F-BEB3-CF41A0A09315}"/>
              </a:ext>
            </a:extLst>
          </p:cNvPr>
          <p:cNvSpPr txBox="1"/>
          <p:nvPr/>
        </p:nvSpPr>
        <p:spPr>
          <a:xfrm>
            <a:off x="4274389" y="146649"/>
            <a:ext cx="34936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VẬN DỤNG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1F55C6-436B-4972-AD59-E2B41220D804}"/>
              </a:ext>
            </a:extLst>
          </p:cNvPr>
          <p:cNvSpPr txBox="1"/>
          <p:nvPr/>
        </p:nvSpPr>
        <p:spPr>
          <a:xfrm>
            <a:off x="562830" y="792980"/>
            <a:ext cx="502057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ước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3076" name="Picture 4" descr="Mách bạn cách tự đo nhịp tim ngay tại nhà chính xác nhất">
            <a:extLst>
              <a:ext uri="{FF2B5EF4-FFF2-40B4-BE49-F238E27FC236}">
                <a16:creationId xmlns:a16="http://schemas.microsoft.com/office/drawing/2014/main" id="{E0DFCDBE-4763-476C-B503-460A5F9B81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7516" y="1203175"/>
            <a:ext cx="2529587" cy="2825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Tìm hiểu Dạng sóng trên monitor theo dõi bệnh nhân">
            <a:extLst>
              <a:ext uri="{FF2B5EF4-FFF2-40B4-BE49-F238E27FC236}">
                <a16:creationId xmlns:a16="http://schemas.microsoft.com/office/drawing/2014/main" id="{B99557E8-C08E-4A13-AC40-A85B710EB9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8709" y="1458060"/>
            <a:ext cx="2986897" cy="2570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03691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6743E1-2DFC-4963-A6A7-EC3DF8425E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6020" y="896645"/>
            <a:ext cx="7847859" cy="5415378"/>
          </a:xfrm>
        </p:spPr>
        <p:txBody>
          <a:bodyPr>
            <a:normAutofit fontScale="92500" lnSpcReduction="10000"/>
          </a:bodyPr>
          <a:lstStyle/>
          <a:p>
            <a:pPr marL="514350" indent="-514350" algn="just">
              <a:lnSpc>
                <a:spcPct val="120000"/>
              </a:lnSpc>
              <a:spcBef>
                <a:spcPts val="0"/>
              </a:spcBef>
              <a:buAutoNum type="arabicPeriod"/>
            </a:pPr>
            <a:r>
              <a:rPr lang="en-US" sz="3200" b="1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Hình</a:t>
            </a:r>
            <a:r>
              <a:rPr lang="en-US" sz="3200" b="1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b="1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thức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: HS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làm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việc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cá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nhân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.</a:t>
            </a:r>
          </a:p>
          <a:p>
            <a:pPr marL="514350" indent="-514350" algn="just">
              <a:lnSpc>
                <a:spcPct val="120000"/>
              </a:lnSpc>
              <a:spcBef>
                <a:spcPts val="0"/>
              </a:spcBef>
              <a:buAutoNum type="arabicPeriod"/>
            </a:pPr>
            <a:r>
              <a:rPr lang="en-US" sz="3200" b="1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Nhiệm</a:t>
            </a:r>
            <a:r>
              <a:rPr lang="en-US" sz="3200" b="1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b="1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vụ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: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	</a:t>
            </a:r>
            <a:r>
              <a:rPr lang="en-US" sz="3200" b="1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CHẾ TẠO ĐỒNG HỒ MẶT TRỜI.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b="1" i="1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Yêu</a:t>
            </a:r>
            <a:r>
              <a:rPr lang="en-US" sz="3200" b="1" i="1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b="1" i="1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cầu</a:t>
            </a:r>
            <a:r>
              <a:rPr lang="en-US" sz="3200" b="1" i="1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b="1" i="1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sản</a:t>
            </a:r>
            <a:r>
              <a:rPr lang="en-US" sz="3200" b="1" i="1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b="1" i="1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phẩm</a:t>
            </a:r>
            <a:r>
              <a:rPr lang="en-US" sz="3200" b="1" i="1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: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có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thể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xác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định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được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thời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điểm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từ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8h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sáng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đến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15h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chiều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vào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ngày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nắng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(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sự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chênh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thời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gian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so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với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đồng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hồ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điện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tử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là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&lt;15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phút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)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3. Link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tham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khảo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: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vi-VN" sz="35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/>
              </a:rPr>
              <a:t>Hướng dẫn làm đồng hồ mặt trời - Xchannel – YouTube</a:t>
            </a:r>
            <a:r>
              <a:rPr lang="en-US" sz="35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35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8307A86-20A6-4131-AAD1-FC9E489470C8}"/>
              </a:ext>
            </a:extLst>
          </p:cNvPr>
          <p:cNvSpPr/>
          <p:nvPr/>
        </p:nvSpPr>
        <p:spPr>
          <a:xfrm rot="1860000">
            <a:off x="-293515" y="-416264"/>
            <a:ext cx="911806" cy="8325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18646F6-A4A8-4746-8FEF-2ECDA34C04CC}"/>
              </a:ext>
            </a:extLst>
          </p:cNvPr>
          <p:cNvSpPr/>
          <p:nvPr/>
        </p:nvSpPr>
        <p:spPr>
          <a:xfrm rot="3480000">
            <a:off x="11116231" y="5883843"/>
            <a:ext cx="2481740" cy="19737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2BFD7B4-3A14-4F51-8905-A4FC08221223}"/>
              </a:ext>
            </a:extLst>
          </p:cNvPr>
          <p:cNvSpPr txBox="1"/>
          <p:nvPr/>
        </p:nvSpPr>
        <p:spPr>
          <a:xfrm>
            <a:off x="0" y="134140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HƯỚNG DẪN VỀ NHÀ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C03D23B8-42A7-4DE8-AFA6-A3C0D0B8B97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7099" y="1664563"/>
            <a:ext cx="3244788" cy="3244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322156"/>
      </p:ext>
    </p:extLst>
  </p:cSld>
  <p:clrMapOvr>
    <a:masterClrMapping/>
  </p:clrMapOvr>
  <p:transition spd="slow">
    <p:push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5D9335D-655C-4572-9322-23EAAD7EFB60}"/>
              </a:ext>
            </a:extLst>
          </p:cNvPr>
          <p:cNvSpPr/>
          <p:nvPr/>
        </p:nvSpPr>
        <p:spPr>
          <a:xfrm>
            <a:off x="330919" y="492033"/>
            <a:ext cx="5782492" cy="5691053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3"/>
                </a:ext>
              </a:extLst>
            </a:blip>
            <a:srcRect/>
            <a:stretch>
              <a:fillRect t="152" b="-175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8AEEF1F-4E73-4732-80BB-75A81D2A1CC6}"/>
              </a:ext>
            </a:extLst>
          </p:cNvPr>
          <p:cNvSpPr/>
          <p:nvPr/>
        </p:nvSpPr>
        <p:spPr>
          <a:xfrm>
            <a:off x="6113411" y="391887"/>
            <a:ext cx="5782492" cy="5974080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5"/>
                </a:ext>
              </a:extLst>
            </a:blip>
            <a:srcRect/>
            <a:stretch>
              <a:fillRect l="24699" t="1239" r="24699" b="80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0E20D8B-1EE2-4476-9694-EC14BBF752F6}"/>
              </a:ext>
            </a:extLst>
          </p:cNvPr>
          <p:cNvSpPr/>
          <p:nvPr/>
        </p:nvSpPr>
        <p:spPr>
          <a:xfrm>
            <a:off x="444137" y="309152"/>
            <a:ext cx="11512732" cy="6344197"/>
          </a:xfrm>
          <a:prstGeom prst="roundRect">
            <a:avLst>
              <a:gd name="adj" fmla="val 6372"/>
            </a:avLst>
          </a:prstGeom>
          <a:gradFill flip="none" rotWithShape="0">
            <a:gsLst>
              <a:gs pos="57000">
                <a:srgbClr val="B5C3D3">
                  <a:alpha val="73000"/>
                </a:srgbClr>
              </a:gs>
              <a:gs pos="98000">
                <a:schemeClr val="accent5">
                  <a:alpha val="80000"/>
                  <a:lumMod val="80000"/>
                  <a:lumOff val="20000"/>
                </a:schemeClr>
              </a:gs>
              <a:gs pos="2000">
                <a:schemeClr val="accent2">
                  <a:lumMod val="27000"/>
                  <a:lumOff val="73000"/>
                  <a:alpha val="85000"/>
                </a:schemeClr>
              </a:gs>
            </a:gsLst>
            <a:lin ang="0" scaled="1"/>
            <a:tileRect/>
          </a:gradFill>
          <a:ln>
            <a:gradFill flip="none" rotWithShape="1">
              <a:gsLst>
                <a:gs pos="0">
                  <a:schemeClr val="accent2">
                    <a:lumMod val="30000"/>
                    <a:lumOff val="70000"/>
                  </a:schemeClr>
                </a:gs>
                <a:gs pos="58000">
                  <a:schemeClr val="accent5">
                    <a:lumMod val="90000"/>
                  </a:schemeClr>
                </a:gs>
                <a:gs pos="100000">
                  <a:schemeClr val="accent5">
                    <a:alpha val="98000"/>
                    <a:lumMod val="40000"/>
                    <a:lumOff val="6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E710D74-083E-4D3B-A1A2-A7DFB26BBCC3}"/>
              </a:ext>
            </a:extLst>
          </p:cNvPr>
          <p:cNvSpPr/>
          <p:nvPr/>
        </p:nvSpPr>
        <p:spPr>
          <a:xfrm>
            <a:off x="-667690" y="2815937"/>
            <a:ext cx="1226127" cy="1226127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561539" y="1166873"/>
            <a:ext cx="11235765" cy="2895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551" tIns="53275" rIns="106551" bIns="53275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5176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BÀI 3. ĐO CHIỀU DÀI, KHỐI LƯỢNG VÀ THỜI GIAN 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5176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vi-VN" sz="5176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vi-VN" sz="5176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8,9,10,11,12)</a:t>
            </a:r>
            <a:endParaRPr lang="vi-VN" altLang="vi-VN" sz="517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561539" y="3542304"/>
            <a:ext cx="11235765" cy="686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551" tIns="53275" rIns="106551" bIns="53275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vi-VN" altLang="vi-VN" sz="376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vi-VN" sz="376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V: ĐO </a:t>
            </a:r>
            <a:r>
              <a:rPr lang="vi-VN" altLang="vi-VN" sz="376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THỜI GIAN</a:t>
            </a:r>
          </a:p>
        </p:txBody>
      </p:sp>
    </p:spTree>
    <p:extLst>
      <p:ext uri="{BB962C8B-B14F-4D97-AF65-F5344CB8AC3E}">
        <p14:creationId xmlns:p14="http://schemas.microsoft.com/office/powerpoint/2010/main" val="1731883382"/>
      </p:ext>
    </p:extLst>
  </p:cSld>
  <p:clrMapOvr>
    <a:masterClrMapping/>
  </p:clrMapOvr>
  <p:transition spd="slow">
    <p:push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6743E1-2DFC-4963-A6A7-EC3DF8425E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9238" y="944088"/>
            <a:ext cx="7420621" cy="5421085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b="1" i="1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Nhiệm</a:t>
            </a:r>
            <a:r>
              <a:rPr lang="en-US" sz="3200" b="1" i="1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b="1" i="1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vụ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: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Trả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lời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các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câu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hỏi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sau</a:t>
            </a:r>
            <a:endParaRPr lang="en-US" sz="3200" dirty="0">
              <a:highlight>
                <a:srgbClr val="FFFFFF"/>
              </a:highlight>
              <a:latin typeface="A3.NotoSans-San" panose="020B0502040504020204" pitchFamily="34" charset="0"/>
              <a:ea typeface="A3.NotoSans-San" panose="020B0502040504020204" pitchFamily="34" charset="0"/>
              <a:cs typeface="A3.NotoSans-San" panose="020B0502040504020204" pitchFamily="34" charset="0"/>
            </a:endParaRPr>
          </a:p>
          <a:p>
            <a:pPr marL="0" indent="0" algn="just">
              <a:buNone/>
            </a:pPr>
            <a:r>
              <a:rPr lang="en-US" sz="3200" b="1" dirty="0">
                <a:solidFill>
                  <a:srgbClr val="C55A11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H1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.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Kể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tên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một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số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đơn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vị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dùng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để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đo</a:t>
            </a:r>
            <a:endParaRPr lang="en-US" sz="3200" dirty="0">
              <a:highlight>
                <a:srgbClr val="FFFFFF"/>
              </a:highlight>
              <a:latin typeface="A3.NotoSans-San" panose="020B0502040504020204" pitchFamily="34" charset="0"/>
              <a:ea typeface="A3.NotoSans-San" panose="020B0502040504020204" pitchFamily="34" charset="0"/>
              <a:cs typeface="A3.NotoSans-San" panose="020B0502040504020204" pitchFamily="34" charset="0"/>
            </a:endParaRPr>
          </a:p>
          <a:p>
            <a:pPr marL="0" indent="0" algn="just">
              <a:buNone/>
            </a:pP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thời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gian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mà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em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biết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en-US" sz="3200" b="1" dirty="0">
                <a:solidFill>
                  <a:srgbClr val="C55A11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H2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.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Điền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số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thích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hợp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vào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chỗ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trống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: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vi-VN" dirty="0"/>
              <a:t>1h = ..... phút = .......giây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vi-VN" dirty="0"/>
              <a:t>2,5h = .... phút = .......giây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vi-VN" dirty="0"/>
              <a:t>1 ngày = .....giờ = ....... phút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vi-VN" dirty="0"/>
              <a:t>40 giây = ......phút </a:t>
            </a:r>
            <a:endParaRPr lang="en-US" dirty="0"/>
          </a:p>
          <a:p>
            <a:pPr marL="0" indent="0" algn="just">
              <a:buNone/>
            </a:pPr>
            <a:endParaRPr lang="en-US" sz="3200" dirty="0">
              <a:highlight>
                <a:srgbClr val="FFFFFF"/>
              </a:highlight>
              <a:latin typeface="A3.NotoSans-San" panose="020B0502040504020204" pitchFamily="34" charset="0"/>
              <a:ea typeface="A3.NotoSans-San" panose="020B0502040504020204" pitchFamily="34" charset="0"/>
              <a:cs typeface="A3.NotoSans-San" panose="020B0502040504020204" pitchFamily="34" charset="0"/>
            </a:endParaRPr>
          </a:p>
          <a:p>
            <a:pPr marL="0" indent="0" algn="just">
              <a:buNone/>
            </a:pP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8307A86-20A6-4131-AAD1-FC9E489470C8}"/>
              </a:ext>
            </a:extLst>
          </p:cNvPr>
          <p:cNvSpPr/>
          <p:nvPr/>
        </p:nvSpPr>
        <p:spPr>
          <a:xfrm rot="1860000">
            <a:off x="-293515" y="-416264"/>
            <a:ext cx="911806" cy="8325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18646F6-A4A8-4746-8FEF-2ECDA34C04CC}"/>
              </a:ext>
            </a:extLst>
          </p:cNvPr>
          <p:cNvSpPr/>
          <p:nvPr/>
        </p:nvSpPr>
        <p:spPr>
          <a:xfrm rot="3480000">
            <a:off x="11116231" y="5883843"/>
            <a:ext cx="2481740" cy="19737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04B2743-4F8D-42C9-9828-F01FE22CA76C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7616" y="901087"/>
            <a:ext cx="2907436" cy="2907436"/>
          </a:xfrm>
          <a:prstGeom prst="rect">
            <a:avLst/>
          </a:prstGeom>
        </p:spPr>
      </p:pic>
      <p:pic>
        <p:nvPicPr>
          <p:cNvPr id="16" name="Countdown 3 minutes-Nho">
            <a:hlinkClick r:id="" action="ppaction://media"/>
            <a:extLst>
              <a:ext uri="{FF2B5EF4-FFF2-40B4-BE49-F238E27FC236}">
                <a16:creationId xmlns:a16="http://schemas.microsoft.com/office/drawing/2014/main" id="{0123CD6F-260F-40C9-A96B-5E68A996867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7616" y="3841394"/>
            <a:ext cx="2907436" cy="1680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511119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90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100+ hình nền powerpoint giáo dục - hinhanhsieudep.net">
            <a:extLst>
              <a:ext uri="{FF2B5EF4-FFF2-40B4-BE49-F238E27FC236}">
                <a16:creationId xmlns:a16="http://schemas.microsoft.com/office/drawing/2014/main" id="{0504FD85-FBB4-40DB-811C-726844FA08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9" y="-131043"/>
            <a:ext cx="12032201" cy="6982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08DEEBA-A8FC-4DF1-A4D6-33B30125E782}"/>
              </a:ext>
            </a:extLst>
          </p:cNvPr>
          <p:cNvSpPr txBox="1"/>
          <p:nvPr/>
        </p:nvSpPr>
        <p:spPr>
          <a:xfrm>
            <a:off x="1660123" y="1538154"/>
            <a:ext cx="39771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AA71FD18-960E-486A-B273-616815D7A5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3705" y="657566"/>
            <a:ext cx="7927759" cy="969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6551" tIns="53275" rIns="106551" bIns="53275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3. ĐO CHIỀU DÀI, KHỐI LƯỢNG VÀ THỜI GIAN (</a:t>
            </a:r>
            <a:r>
              <a:rPr lang="en-US" altLang="vi-VN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vi-VN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6)</a:t>
            </a:r>
            <a:endParaRPr lang="vi-VN" altLang="vi-VN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7DF315-4DAE-4A0C-83DF-28BE677BCA11}"/>
              </a:ext>
            </a:extLst>
          </p:cNvPr>
          <p:cNvSpPr txBox="1"/>
          <p:nvPr/>
        </p:nvSpPr>
        <p:spPr>
          <a:xfrm>
            <a:off x="2068496" y="1984299"/>
            <a:ext cx="73684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a) </a:t>
            </a:r>
            <a:r>
              <a:rPr lang="en-US" sz="2800" dirty="0" err="1">
                <a:solidFill>
                  <a:schemeClr val="bg1"/>
                </a:solidFill>
              </a:rPr>
              <a:t>Đơn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vị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đo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thời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gian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là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giây</a:t>
            </a:r>
            <a:r>
              <a:rPr lang="en-US" sz="2800" dirty="0">
                <a:solidFill>
                  <a:schemeClr val="bg1"/>
                </a:solidFill>
              </a:rPr>
              <a:t> (second), </a:t>
            </a:r>
            <a:r>
              <a:rPr lang="en-US" sz="2800" dirty="0" err="1">
                <a:solidFill>
                  <a:schemeClr val="bg1"/>
                </a:solidFill>
              </a:rPr>
              <a:t>kí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hiệu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là</a:t>
            </a:r>
            <a:r>
              <a:rPr lang="en-US" sz="2800" dirty="0">
                <a:solidFill>
                  <a:schemeClr val="bg1"/>
                </a:solidFill>
              </a:rPr>
              <a:t> 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CBFB135-F8FD-4F9F-BB18-A90D5E4C43FD}"/>
              </a:ext>
            </a:extLst>
          </p:cNvPr>
          <p:cNvSpPr txBox="1"/>
          <p:nvPr/>
        </p:nvSpPr>
        <p:spPr>
          <a:xfrm>
            <a:off x="2081814" y="2772908"/>
            <a:ext cx="71110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b) </a:t>
            </a:r>
            <a:r>
              <a:rPr lang="en-US" sz="2800" dirty="0" err="1">
                <a:solidFill>
                  <a:schemeClr val="bg1"/>
                </a:solidFill>
              </a:rPr>
              <a:t>Các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đơn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vị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đo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thời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gian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khác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</a:p>
          <a:p>
            <a:r>
              <a:rPr lang="en-US" sz="2800" dirty="0" err="1">
                <a:solidFill>
                  <a:schemeClr val="bg1"/>
                </a:solidFill>
              </a:rPr>
              <a:t>Bảng</a:t>
            </a:r>
            <a:r>
              <a:rPr lang="en-US" sz="2800" dirty="0">
                <a:solidFill>
                  <a:schemeClr val="bg1"/>
                </a:solidFill>
              </a:rPr>
              <a:t> 3.3 </a:t>
            </a:r>
            <a:r>
              <a:rPr lang="en-US" sz="2800" dirty="0" err="1">
                <a:solidFill>
                  <a:schemeClr val="bg1"/>
                </a:solidFill>
              </a:rPr>
              <a:t>trang</a:t>
            </a:r>
            <a:r>
              <a:rPr lang="en-US" sz="2800" dirty="0">
                <a:solidFill>
                  <a:schemeClr val="bg1"/>
                </a:solidFill>
              </a:rPr>
              <a:t> 25 SGK  </a:t>
            </a:r>
          </a:p>
        </p:txBody>
      </p:sp>
    </p:spTree>
    <p:extLst>
      <p:ext uri="{BB962C8B-B14F-4D97-AF65-F5344CB8AC3E}">
        <p14:creationId xmlns:p14="http://schemas.microsoft.com/office/powerpoint/2010/main" val="63154427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784F664-2FBA-4E6D-A718-0E0084E739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493" y="181776"/>
            <a:ext cx="10679502" cy="5650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38543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8307A86-20A6-4131-AAD1-FC9E489470C8}"/>
              </a:ext>
            </a:extLst>
          </p:cNvPr>
          <p:cNvSpPr/>
          <p:nvPr/>
        </p:nvSpPr>
        <p:spPr>
          <a:xfrm rot="1860000">
            <a:off x="-293515" y="-416264"/>
            <a:ext cx="911806" cy="8325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18646F6-A4A8-4746-8FEF-2ECDA34C04CC}"/>
              </a:ext>
            </a:extLst>
          </p:cNvPr>
          <p:cNvSpPr/>
          <p:nvPr/>
        </p:nvSpPr>
        <p:spPr>
          <a:xfrm rot="3480000">
            <a:off x="11116231" y="5883843"/>
            <a:ext cx="2481740" cy="19737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E44CFF5-9761-4BC7-8910-EEEAF3A7624C}"/>
              </a:ext>
            </a:extLst>
          </p:cNvPr>
          <p:cNvSpPr/>
          <p:nvPr/>
        </p:nvSpPr>
        <p:spPr>
          <a:xfrm>
            <a:off x="0" y="82800"/>
            <a:ext cx="12118019" cy="6714012"/>
          </a:xfrm>
          <a:prstGeom prst="rect">
            <a:avLst/>
          </a:prstGeom>
          <a:blipFill dpi="0"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1200"/>
                      </a14:imgEffect>
                      <a14:imgEffect>
                        <a14:brightnessContrast bright="-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4"/>
                </a:ext>
              </a:extLst>
            </a:blip>
            <a:srcRect/>
            <a:stretch>
              <a:fillRect l="-13162" r="-13000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3E7EEEC-93A4-479C-B4F8-179113B45E59}"/>
              </a:ext>
            </a:extLst>
          </p:cNvPr>
          <p:cNvSpPr txBox="1"/>
          <p:nvPr/>
        </p:nvSpPr>
        <p:spPr>
          <a:xfrm>
            <a:off x="73981" y="92864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solidFill>
                  <a:schemeClr val="bg1"/>
                </a:solidFill>
                <a:latin typeface="A3.BoosterNextFYBlackRegular-Sa" panose="02000A03000000020004" pitchFamily="2" charset="0"/>
              </a:rPr>
              <a:t>ĐƠN VỊ ĐO THỜI GIAN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DA5D292-9417-462E-960B-BD2A367889A4}"/>
              </a:ext>
            </a:extLst>
          </p:cNvPr>
          <p:cNvSpPr txBox="1"/>
          <p:nvPr/>
        </p:nvSpPr>
        <p:spPr>
          <a:xfrm>
            <a:off x="6329779" y="1154835"/>
            <a:ext cx="578380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en-US" sz="3200" b="1" i="1" u="sng" dirty="0" err="1">
                <a:solidFill>
                  <a:srgbClr val="FFFFFF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giây</a:t>
            </a:r>
            <a:r>
              <a:rPr lang="en-US" sz="3200" b="1" i="1" u="sng" dirty="0">
                <a:solidFill>
                  <a:srgbClr val="FFFFFF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(s)</a:t>
            </a:r>
          </a:p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en-US" sz="3200" dirty="0">
                <a:solidFill>
                  <a:schemeClr val="bg1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1 </a:t>
            </a:r>
            <a:r>
              <a:rPr lang="en-US" sz="3200" dirty="0" err="1">
                <a:solidFill>
                  <a:schemeClr val="bg1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phút</a:t>
            </a:r>
            <a:r>
              <a:rPr lang="en-US" sz="3200" dirty="0">
                <a:solidFill>
                  <a:schemeClr val="bg1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(min) = 60s</a:t>
            </a:r>
          </a:p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en-US" sz="3200" dirty="0">
                <a:solidFill>
                  <a:schemeClr val="bg1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1 </a:t>
            </a:r>
            <a:r>
              <a:rPr lang="en-US" sz="3200" dirty="0" err="1">
                <a:solidFill>
                  <a:schemeClr val="bg1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giờ</a:t>
            </a:r>
            <a:r>
              <a:rPr lang="en-US" sz="3200" dirty="0">
                <a:solidFill>
                  <a:schemeClr val="bg1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(h) = 60 </a:t>
            </a:r>
            <a:r>
              <a:rPr lang="en-US" sz="3200" dirty="0" err="1">
                <a:solidFill>
                  <a:schemeClr val="bg1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phút</a:t>
            </a:r>
            <a:endParaRPr lang="en-US" sz="3200" dirty="0">
              <a:solidFill>
                <a:schemeClr val="bg1"/>
              </a:solidFill>
              <a:latin typeface="A3.NotoSans-San" panose="020B0502040504020204" pitchFamily="34" charset="0"/>
              <a:ea typeface="A3.NotoSans-San" panose="020B0502040504020204" pitchFamily="34" charset="0"/>
              <a:cs typeface="A3.NotoSans-San" panose="020B050204050402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en-US" sz="3200" dirty="0">
                <a:solidFill>
                  <a:schemeClr val="bg1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1 </a:t>
            </a:r>
            <a:r>
              <a:rPr lang="en-US" sz="3200" dirty="0" err="1">
                <a:solidFill>
                  <a:schemeClr val="bg1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ngày</a:t>
            </a:r>
            <a:r>
              <a:rPr lang="en-US" sz="3200" dirty="0">
                <a:solidFill>
                  <a:schemeClr val="bg1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đêm</a:t>
            </a:r>
            <a:r>
              <a:rPr lang="en-US" sz="3200" dirty="0">
                <a:solidFill>
                  <a:schemeClr val="bg1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= 24 </a:t>
            </a:r>
            <a:r>
              <a:rPr lang="en-US" sz="3200" dirty="0" err="1">
                <a:solidFill>
                  <a:schemeClr val="bg1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giờ</a:t>
            </a:r>
            <a:endParaRPr lang="en-US" sz="3200" dirty="0">
              <a:solidFill>
                <a:schemeClr val="bg1"/>
              </a:solidFill>
              <a:latin typeface="A3.NotoSans-San" panose="020B0502040504020204" pitchFamily="34" charset="0"/>
              <a:ea typeface="A3.NotoSans-San" panose="020B0502040504020204" pitchFamily="34" charset="0"/>
              <a:cs typeface="A3.NotoSans-San" panose="020B050204050402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en-US" sz="3200" dirty="0" err="1">
                <a:solidFill>
                  <a:schemeClr val="bg1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Tuần</a:t>
            </a:r>
            <a:endParaRPr lang="en-US" sz="3200" dirty="0">
              <a:solidFill>
                <a:schemeClr val="bg1"/>
              </a:solidFill>
              <a:latin typeface="A3.NotoSans-San" panose="020B0502040504020204" pitchFamily="34" charset="0"/>
              <a:ea typeface="A3.NotoSans-San" panose="020B0502040504020204" pitchFamily="34" charset="0"/>
              <a:cs typeface="A3.NotoSans-San" panose="020B050204050402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en-US" sz="3200" dirty="0" err="1">
                <a:solidFill>
                  <a:schemeClr val="bg1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Tháng</a:t>
            </a:r>
            <a:endParaRPr lang="en-US" sz="3200" dirty="0">
              <a:solidFill>
                <a:schemeClr val="bg1"/>
              </a:solidFill>
              <a:latin typeface="A3.NotoSans-San" panose="020B0502040504020204" pitchFamily="34" charset="0"/>
              <a:ea typeface="A3.NotoSans-San" panose="020B0502040504020204" pitchFamily="34" charset="0"/>
              <a:cs typeface="A3.NotoSans-San" panose="020B050204050402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en-US" sz="3200" dirty="0" err="1">
                <a:solidFill>
                  <a:schemeClr val="bg1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Năm</a:t>
            </a:r>
            <a:r>
              <a:rPr lang="en-US" sz="3200" dirty="0">
                <a:solidFill>
                  <a:schemeClr val="bg1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dương</a:t>
            </a:r>
            <a:r>
              <a:rPr lang="en-US" sz="3200" dirty="0">
                <a:solidFill>
                  <a:schemeClr val="bg1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lịch</a:t>
            </a:r>
            <a:endParaRPr lang="en-US" sz="3200" dirty="0">
              <a:solidFill>
                <a:schemeClr val="bg1"/>
              </a:solidFill>
              <a:latin typeface="A3.NotoSans-San" panose="020B0502040504020204" pitchFamily="34" charset="0"/>
              <a:ea typeface="A3.NotoSans-San" panose="020B0502040504020204" pitchFamily="34" charset="0"/>
              <a:cs typeface="A3.NotoSans-San" panose="020B050204050402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en-US" sz="3200" dirty="0" err="1">
                <a:solidFill>
                  <a:schemeClr val="bg1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Thập</a:t>
            </a:r>
            <a:r>
              <a:rPr lang="en-US" sz="3200" dirty="0">
                <a:solidFill>
                  <a:schemeClr val="bg1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niên</a:t>
            </a:r>
            <a:endParaRPr lang="en-US" sz="3200" dirty="0">
              <a:solidFill>
                <a:schemeClr val="bg1"/>
              </a:solidFill>
              <a:latin typeface="A3.NotoSans-San" panose="020B0502040504020204" pitchFamily="34" charset="0"/>
              <a:ea typeface="A3.NotoSans-San" panose="020B0502040504020204" pitchFamily="34" charset="0"/>
              <a:cs typeface="A3.NotoSans-San" panose="020B050204050402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en-US" sz="3200" dirty="0" err="1">
                <a:solidFill>
                  <a:schemeClr val="bg1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Thế</a:t>
            </a:r>
            <a:r>
              <a:rPr lang="en-US" sz="3200" dirty="0">
                <a:solidFill>
                  <a:schemeClr val="bg1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kỉ</a:t>
            </a:r>
            <a:endParaRPr lang="en-US" sz="3200" dirty="0">
              <a:solidFill>
                <a:schemeClr val="bg1"/>
              </a:solidFill>
              <a:latin typeface="A3.NotoSans-San" panose="020B0502040504020204" pitchFamily="34" charset="0"/>
              <a:ea typeface="A3.NotoSans-San" panose="020B0502040504020204" pitchFamily="34" charset="0"/>
              <a:cs typeface="A3.NotoSans-San" panose="020B0502040504020204" pitchFamily="34" charset="0"/>
            </a:endParaRPr>
          </a:p>
          <a:p>
            <a:pPr algn="just"/>
            <a:r>
              <a:rPr lang="en-US" sz="3200" dirty="0">
                <a:solidFill>
                  <a:schemeClr val="bg1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……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4796FF1-A47B-41C2-AFE5-90BE6BABB71B}"/>
              </a:ext>
            </a:extLst>
          </p:cNvPr>
          <p:cNvSpPr txBox="1"/>
          <p:nvPr/>
        </p:nvSpPr>
        <p:spPr>
          <a:xfrm>
            <a:off x="431799" y="1154835"/>
            <a:ext cx="5627209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en-US" sz="3200">
                <a:solidFill>
                  <a:schemeClr val="bg1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1 phân = 15s</a:t>
            </a:r>
          </a:p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en-US" sz="3200">
                <a:solidFill>
                  <a:schemeClr val="bg1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1 khắc = 15 phút</a:t>
            </a:r>
          </a:p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en-US" sz="3200">
                <a:solidFill>
                  <a:schemeClr val="bg1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1 canh = 2 giờ</a:t>
            </a:r>
          </a:p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en-US" sz="3200">
                <a:solidFill>
                  <a:schemeClr val="bg1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Tuần trăng</a:t>
            </a:r>
          </a:p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en-US" sz="3200">
                <a:solidFill>
                  <a:schemeClr val="bg1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Năm âm lịch</a:t>
            </a:r>
          </a:p>
          <a:p>
            <a:pPr algn="just"/>
            <a:r>
              <a:rPr lang="en-US" sz="3200">
                <a:solidFill>
                  <a:schemeClr val="bg1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……</a:t>
            </a:r>
          </a:p>
          <a:p>
            <a:pPr marL="571500" indent="-571500" algn="just">
              <a:buFont typeface="Wingdings" panose="05000000000000000000" pitchFamily="2" charset="2"/>
              <a:buChar char="ü"/>
            </a:pPr>
            <a:endParaRPr lang="en-US" sz="3200">
              <a:solidFill>
                <a:schemeClr val="bg1"/>
              </a:solidFill>
              <a:latin typeface="A3.NotoSans-San" panose="020B0502040504020204" pitchFamily="34" charset="0"/>
              <a:ea typeface="A3.NotoSans-San" panose="020B0502040504020204" pitchFamily="34" charset="0"/>
              <a:cs typeface="A3.NotoSans-San" panose="020B050204050402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ü"/>
            </a:pPr>
            <a:endParaRPr lang="en-US" sz="3200">
              <a:solidFill>
                <a:schemeClr val="bg1"/>
              </a:solidFill>
              <a:latin typeface="A3.NotoSans-San" panose="020B0502040504020204" pitchFamily="34" charset="0"/>
              <a:ea typeface="A3.NotoSans-San" panose="020B0502040504020204" pitchFamily="34" charset="0"/>
              <a:cs typeface="A3.NotoSans-San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1402354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2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6743E1-2DFC-4963-A6A7-EC3DF8425E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9238" y="944089"/>
            <a:ext cx="7420621" cy="484415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b="1" i="1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Nhiệm</a:t>
            </a:r>
            <a:r>
              <a:rPr lang="en-US" sz="3200" b="1" i="1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b="1" i="1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vụ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: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Trả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lời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các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câu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hỏi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sau</a:t>
            </a:r>
            <a:endParaRPr lang="en-US" sz="3200" dirty="0">
              <a:highlight>
                <a:srgbClr val="FFFFFF"/>
              </a:highlight>
              <a:latin typeface="A3.NotoSans-San" panose="020B0502040504020204" pitchFamily="34" charset="0"/>
              <a:ea typeface="A3.NotoSans-San" panose="020B0502040504020204" pitchFamily="34" charset="0"/>
              <a:cs typeface="A3.NotoSans-San" panose="020B0502040504020204" pitchFamily="34" charset="0"/>
            </a:endParaRPr>
          </a:p>
          <a:p>
            <a:pPr marL="0" indent="0" algn="just">
              <a:buNone/>
            </a:pPr>
            <a:r>
              <a:rPr lang="en-US" sz="3200" b="1" dirty="0">
                <a:solidFill>
                  <a:srgbClr val="C55A11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H3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.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Gọi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tên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dụng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cụ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dùng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đo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thời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gian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. </a:t>
            </a:r>
          </a:p>
          <a:p>
            <a:pPr marL="0" indent="0" algn="just">
              <a:buNone/>
            </a:pPr>
            <a:r>
              <a:rPr lang="en-US" sz="3200" b="1" dirty="0">
                <a:solidFill>
                  <a:srgbClr val="C55A11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H4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.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Kể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tên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một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số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dụng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cụ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dùng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đo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thời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gian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mà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em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biết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.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8307A86-20A6-4131-AAD1-FC9E489470C8}"/>
              </a:ext>
            </a:extLst>
          </p:cNvPr>
          <p:cNvSpPr/>
          <p:nvPr/>
        </p:nvSpPr>
        <p:spPr>
          <a:xfrm rot="1860000">
            <a:off x="-293515" y="-416264"/>
            <a:ext cx="911806" cy="8325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18646F6-A4A8-4746-8FEF-2ECDA34C04CC}"/>
              </a:ext>
            </a:extLst>
          </p:cNvPr>
          <p:cNvSpPr/>
          <p:nvPr/>
        </p:nvSpPr>
        <p:spPr>
          <a:xfrm rot="3480000">
            <a:off x="11116231" y="5883843"/>
            <a:ext cx="2481740" cy="19737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2BFD7B4-3A14-4F51-8905-A4FC08221223}"/>
              </a:ext>
            </a:extLst>
          </p:cNvPr>
          <p:cNvSpPr txBox="1"/>
          <p:nvPr/>
        </p:nvSpPr>
        <p:spPr>
          <a:xfrm>
            <a:off x="2627790" y="71994"/>
            <a:ext cx="60634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A3.BoosterNextFYBlackRegular-Sa" panose="02000A03000000020004" pitchFamily="2" charset="0"/>
              </a:rPr>
              <a:t> 2. CÁCH  ĐO THỜI GIAN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04B2743-4F8D-42C9-9828-F01FE22CA76C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7616" y="901087"/>
            <a:ext cx="2907436" cy="2907436"/>
          </a:xfrm>
          <a:prstGeom prst="rect">
            <a:avLst/>
          </a:prstGeom>
        </p:spPr>
      </p:pic>
      <p:pic>
        <p:nvPicPr>
          <p:cNvPr id="16" name="Countdown 3 minutes-Nho">
            <a:hlinkClick r:id="" action="ppaction://media"/>
            <a:extLst>
              <a:ext uri="{FF2B5EF4-FFF2-40B4-BE49-F238E27FC236}">
                <a16:creationId xmlns:a16="http://schemas.microsoft.com/office/drawing/2014/main" id="{0123CD6F-260F-40C9-A96B-5E68A996867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7616" y="3841394"/>
            <a:ext cx="2907436" cy="1680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940335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90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8307A86-20A6-4131-AAD1-FC9E489470C8}"/>
              </a:ext>
            </a:extLst>
          </p:cNvPr>
          <p:cNvSpPr/>
          <p:nvPr/>
        </p:nvSpPr>
        <p:spPr>
          <a:xfrm rot="1860000">
            <a:off x="-293515" y="-416264"/>
            <a:ext cx="911806" cy="8325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18646F6-A4A8-4746-8FEF-2ECDA34C04CC}"/>
              </a:ext>
            </a:extLst>
          </p:cNvPr>
          <p:cNvSpPr/>
          <p:nvPr/>
        </p:nvSpPr>
        <p:spPr>
          <a:xfrm rot="3480000">
            <a:off x="11116231" y="5883843"/>
            <a:ext cx="2481740" cy="19737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29AAD66-1429-4A55-B9EA-E1DB51BA9C77}"/>
              </a:ext>
            </a:extLst>
          </p:cNvPr>
          <p:cNvSpPr/>
          <p:nvPr/>
        </p:nvSpPr>
        <p:spPr>
          <a:xfrm>
            <a:off x="440678" y="727358"/>
            <a:ext cx="3387437" cy="2493819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7181" t="-362" r="-3787" b="362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DEAFEC-A287-41D7-8A41-049CDC5F625C}"/>
              </a:ext>
            </a:extLst>
          </p:cNvPr>
          <p:cNvSpPr/>
          <p:nvPr/>
        </p:nvSpPr>
        <p:spPr>
          <a:xfrm>
            <a:off x="6593546" y="727359"/>
            <a:ext cx="2355535" cy="4865753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4"/>
                </a:ext>
              </a:extLst>
            </a:blip>
            <a:srcRect/>
            <a:stretch>
              <a:fillRect t="1560" b="1618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960AC67-D465-40AD-B5F5-2262748C58EB}"/>
              </a:ext>
            </a:extLst>
          </p:cNvPr>
          <p:cNvSpPr/>
          <p:nvPr/>
        </p:nvSpPr>
        <p:spPr>
          <a:xfrm>
            <a:off x="9032209" y="727358"/>
            <a:ext cx="2732416" cy="4865753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rcRect/>
            <a:stretch>
              <a:fillRect l="-15469" r="-15469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07BF0FA-E90B-41F9-A669-24089031EA36}"/>
              </a:ext>
            </a:extLst>
          </p:cNvPr>
          <p:cNvSpPr/>
          <p:nvPr/>
        </p:nvSpPr>
        <p:spPr>
          <a:xfrm>
            <a:off x="440678" y="3840705"/>
            <a:ext cx="3387437" cy="2493819"/>
          </a:xfrm>
          <a:prstGeom prst="rect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rcRect/>
            <a:stretch>
              <a:fillRect l="-5215" r="-5215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DA96B8E-93AC-4988-AB14-80961B740A25}"/>
              </a:ext>
            </a:extLst>
          </p:cNvPr>
          <p:cNvSpPr/>
          <p:nvPr/>
        </p:nvSpPr>
        <p:spPr>
          <a:xfrm>
            <a:off x="4011207" y="718324"/>
            <a:ext cx="2355535" cy="4874788"/>
          </a:xfrm>
          <a:prstGeom prst="rect">
            <a:avLst/>
          </a:prstGeom>
          <a:blipFill dpi="0"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10"/>
                </a:ext>
              </a:extLst>
            </a:blip>
            <a:srcRect/>
            <a:stretch>
              <a:fillRect t="-848" b="1488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5801E460-BBB3-4645-A371-A0C02A359E5C}"/>
              </a:ext>
            </a:extLst>
          </p:cNvPr>
          <p:cNvSpPr/>
          <p:nvPr/>
        </p:nvSpPr>
        <p:spPr>
          <a:xfrm>
            <a:off x="1843089" y="3220403"/>
            <a:ext cx="582615" cy="5826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1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E8EE805-792C-457C-B806-93A147C558D6}"/>
              </a:ext>
            </a:extLst>
          </p:cNvPr>
          <p:cNvSpPr/>
          <p:nvPr/>
        </p:nvSpPr>
        <p:spPr>
          <a:xfrm>
            <a:off x="1843089" y="6296063"/>
            <a:ext cx="582615" cy="5826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2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6BF1A79-87EE-4CE0-9EA0-692C0CF6C1F9}"/>
              </a:ext>
            </a:extLst>
          </p:cNvPr>
          <p:cNvSpPr/>
          <p:nvPr/>
        </p:nvSpPr>
        <p:spPr>
          <a:xfrm>
            <a:off x="4897667" y="5599367"/>
            <a:ext cx="582615" cy="5826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3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3E54761-8129-4274-B8FE-D98D06F73E53}"/>
              </a:ext>
            </a:extLst>
          </p:cNvPr>
          <p:cNvSpPr/>
          <p:nvPr/>
        </p:nvSpPr>
        <p:spPr>
          <a:xfrm>
            <a:off x="7480006" y="5602146"/>
            <a:ext cx="582615" cy="5826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4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31D75B3-DBB7-468B-B21F-3D48F738350E}"/>
              </a:ext>
            </a:extLst>
          </p:cNvPr>
          <p:cNvSpPr/>
          <p:nvPr/>
        </p:nvSpPr>
        <p:spPr>
          <a:xfrm>
            <a:off x="10107110" y="5568194"/>
            <a:ext cx="582615" cy="5826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5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B3F7242-9B61-4737-A540-99A36E1D50C1}"/>
              </a:ext>
            </a:extLst>
          </p:cNvPr>
          <p:cNvSpPr/>
          <p:nvPr/>
        </p:nvSpPr>
        <p:spPr>
          <a:xfrm>
            <a:off x="737560" y="62960"/>
            <a:ext cx="11225371" cy="58261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C4C627-23EA-4037-B86A-24BB662C2FEF}"/>
              </a:ext>
            </a:extLst>
          </p:cNvPr>
          <p:cNvSpPr txBox="1"/>
          <p:nvPr/>
        </p:nvSpPr>
        <p:spPr>
          <a:xfrm>
            <a:off x="0" y="81027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latin typeface="A3.BoosterNextFYBlackRegular-Sa" panose="02000A03000000020004" pitchFamily="2" charset="0"/>
              </a:rPr>
              <a:t>DỤNG CỤ ĐO THỜI GIAN CỔ</a:t>
            </a:r>
          </a:p>
        </p:txBody>
      </p:sp>
    </p:spTree>
    <p:extLst>
      <p:ext uri="{BB962C8B-B14F-4D97-AF65-F5344CB8AC3E}">
        <p14:creationId xmlns:p14="http://schemas.microsoft.com/office/powerpoint/2010/main" val="731979974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decel="10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decel="10000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decel="10000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decel="10000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  <p:bldP spid="9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8307A86-20A6-4131-AAD1-FC9E489470C8}"/>
              </a:ext>
            </a:extLst>
          </p:cNvPr>
          <p:cNvSpPr/>
          <p:nvPr/>
        </p:nvSpPr>
        <p:spPr>
          <a:xfrm rot="1860000">
            <a:off x="-293515" y="-416264"/>
            <a:ext cx="911806" cy="8325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18646F6-A4A8-4746-8FEF-2ECDA34C04CC}"/>
              </a:ext>
            </a:extLst>
          </p:cNvPr>
          <p:cNvSpPr/>
          <p:nvPr/>
        </p:nvSpPr>
        <p:spPr>
          <a:xfrm rot="3480000">
            <a:off x="11116231" y="5883843"/>
            <a:ext cx="2481740" cy="19737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C4C627-23EA-4037-B86A-24BB662C2FEF}"/>
              </a:ext>
            </a:extLst>
          </p:cNvPr>
          <p:cNvSpPr txBox="1"/>
          <p:nvPr/>
        </p:nvSpPr>
        <p:spPr>
          <a:xfrm>
            <a:off x="0" y="71994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latin typeface="A3.BoosterNextFYBlackRegular-Sa" panose="02000A03000000020004" pitchFamily="2" charset="0"/>
              </a:rPr>
              <a:t>DỤNG CỤ ĐO THỜI GIAN HIỆN ĐẠI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29AAD66-1429-4A55-B9EA-E1DB51BA9C77}"/>
              </a:ext>
            </a:extLst>
          </p:cNvPr>
          <p:cNvSpPr/>
          <p:nvPr/>
        </p:nvSpPr>
        <p:spPr>
          <a:xfrm>
            <a:off x="436652" y="727358"/>
            <a:ext cx="3387437" cy="2493819"/>
          </a:xfrm>
          <a:prstGeom prst="rect">
            <a:avLst/>
          </a:prstGeom>
          <a:blipFill dpi="0" rotWithShape="1"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3"/>
                </a:ext>
              </a:extLst>
            </a:blip>
            <a:srcRect/>
            <a:stretch>
              <a:fillRect l="5148" t="-10924" r="5148" b="-10924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07BF0FA-E90B-41F9-A669-24089031EA36}"/>
              </a:ext>
            </a:extLst>
          </p:cNvPr>
          <p:cNvSpPr/>
          <p:nvPr/>
        </p:nvSpPr>
        <p:spPr>
          <a:xfrm>
            <a:off x="436652" y="3629686"/>
            <a:ext cx="3387437" cy="2826321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23878" t="91" r="23878" b="-257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5801E460-BBB3-4645-A371-A0C02A359E5C}"/>
              </a:ext>
            </a:extLst>
          </p:cNvPr>
          <p:cNvSpPr/>
          <p:nvPr/>
        </p:nvSpPr>
        <p:spPr>
          <a:xfrm>
            <a:off x="3135986" y="2638562"/>
            <a:ext cx="582615" cy="5826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1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E8EE805-792C-457C-B806-93A147C558D6}"/>
              </a:ext>
            </a:extLst>
          </p:cNvPr>
          <p:cNvSpPr/>
          <p:nvPr/>
        </p:nvSpPr>
        <p:spPr>
          <a:xfrm>
            <a:off x="3143721" y="5869949"/>
            <a:ext cx="582615" cy="5826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2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6BF1A79-87EE-4CE0-9EA0-692C0CF6C1F9}"/>
              </a:ext>
            </a:extLst>
          </p:cNvPr>
          <p:cNvSpPr/>
          <p:nvPr/>
        </p:nvSpPr>
        <p:spPr>
          <a:xfrm>
            <a:off x="7330137" y="2593796"/>
            <a:ext cx="582615" cy="5826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3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31D75B3-DBB7-468B-B21F-3D48F738350E}"/>
              </a:ext>
            </a:extLst>
          </p:cNvPr>
          <p:cNvSpPr/>
          <p:nvPr/>
        </p:nvSpPr>
        <p:spPr>
          <a:xfrm>
            <a:off x="10862639" y="2811553"/>
            <a:ext cx="582615" cy="5826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5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4C40DF0-C896-46E8-A88D-CA1D2691E9AE}"/>
              </a:ext>
            </a:extLst>
          </p:cNvPr>
          <p:cNvSpPr/>
          <p:nvPr/>
        </p:nvSpPr>
        <p:spPr>
          <a:xfrm>
            <a:off x="4525315" y="739658"/>
            <a:ext cx="3387437" cy="2493819"/>
          </a:xfrm>
          <a:prstGeom prst="rect">
            <a:avLst/>
          </a:prstGeom>
          <a:blipFill dpi="0"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rcRect/>
            <a:stretch>
              <a:fillRect l="12119" t="-1455" r="12119" b="-145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66EC9B5-B73E-4716-8BFD-C3CCD9156AE9}"/>
              </a:ext>
            </a:extLst>
          </p:cNvPr>
          <p:cNvSpPr/>
          <p:nvPr/>
        </p:nvSpPr>
        <p:spPr>
          <a:xfrm>
            <a:off x="4531000" y="3624524"/>
            <a:ext cx="3381752" cy="2826321"/>
          </a:xfrm>
          <a:prstGeom prst="rect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4485" t="-2783" r="4485" b="-631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6719951-719A-42C6-931F-798969D280A2}"/>
              </a:ext>
            </a:extLst>
          </p:cNvPr>
          <p:cNvSpPr/>
          <p:nvPr/>
        </p:nvSpPr>
        <p:spPr>
          <a:xfrm>
            <a:off x="7008015" y="5886380"/>
            <a:ext cx="582615" cy="5826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4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CA2C150-8E07-4AC0-91A0-44C245E06EF8}"/>
              </a:ext>
            </a:extLst>
          </p:cNvPr>
          <p:cNvSpPr/>
          <p:nvPr/>
        </p:nvSpPr>
        <p:spPr>
          <a:xfrm>
            <a:off x="8429456" y="591616"/>
            <a:ext cx="3387437" cy="2826321"/>
          </a:xfrm>
          <a:prstGeom prst="rect">
            <a:avLst/>
          </a:prstGeom>
          <a:blipFill dpi="0"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4643" t="1629" r="14643" b="2918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D4E6AE7-8D04-4669-9FDA-431851973CDD}"/>
              </a:ext>
            </a:extLst>
          </p:cNvPr>
          <p:cNvSpPr/>
          <p:nvPr/>
        </p:nvSpPr>
        <p:spPr>
          <a:xfrm>
            <a:off x="7941079" y="3611997"/>
            <a:ext cx="3387437" cy="2882701"/>
          </a:xfrm>
          <a:prstGeom prst="rect">
            <a:avLst/>
          </a:prstGeom>
          <a:blipFill dpi="0"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5683" t="-4746" r="15683" b="-279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0EC1DA94-D56B-4F9F-9018-E53835BA74B5}"/>
              </a:ext>
            </a:extLst>
          </p:cNvPr>
          <p:cNvSpPr/>
          <p:nvPr/>
        </p:nvSpPr>
        <p:spPr>
          <a:xfrm>
            <a:off x="10374261" y="5781171"/>
            <a:ext cx="582615" cy="5826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323242020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decel="10000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decel="10000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decel="10000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decel="10000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decel="10000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2" grpId="0" animBg="1"/>
      <p:bldP spid="13" grpId="0" animBg="1"/>
      <p:bldP spid="14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2" grpId="0" animBg="1"/>
      <p:bldP spid="2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GUIDESSETTING" val="{&quot;Id&quot;:null,&quot;Name&quot;:&quot;None&quot;,&quot;HeaderHeight&quot;:0.0,&quot;FooterHeight&quot;:0.4,&quot;SideMargin&quot;:0.0,&quot;TopMargin&quot;:0.0,&quot;BottomMargin&quot;:0.0,&quot;IntervalMargin&quot;:0.0,&quot;SettingType&quot;:&quot;System&quot;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823</TotalTime>
  <Words>636</Words>
  <Application>Microsoft Office PowerPoint</Application>
  <PresentationFormat>Widescreen</PresentationFormat>
  <Paragraphs>87</Paragraphs>
  <Slides>16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A3.BoosterNextFYBlackRegular-Sa</vt:lpstr>
      <vt:lpstr>Times New Roman</vt:lpstr>
      <vt:lpstr>Calibri</vt:lpstr>
      <vt:lpstr>Wingdings</vt:lpstr>
      <vt:lpstr>A3.NotoSans-San</vt:lpstr>
      <vt:lpstr>Arial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Nguyễn Phượng</dc:creator>
  <cp:lastModifiedBy>DELL</cp:lastModifiedBy>
  <cp:revision>95</cp:revision>
  <dcterms:created xsi:type="dcterms:W3CDTF">2021-02-05T08:18:09Z</dcterms:created>
  <dcterms:modified xsi:type="dcterms:W3CDTF">2023-09-20T03:24:46Z</dcterms:modified>
</cp:coreProperties>
</file>