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4" r:id="rId2"/>
    <p:sldId id="264" r:id="rId3"/>
    <p:sldId id="753" r:id="rId4"/>
    <p:sldId id="754" r:id="rId5"/>
    <p:sldId id="755" r:id="rId6"/>
    <p:sldId id="756" r:id="rId7"/>
    <p:sldId id="757" r:id="rId8"/>
    <p:sldId id="758" r:id="rId9"/>
    <p:sldId id="265" r:id="rId10"/>
    <p:sldId id="759" r:id="rId11"/>
    <p:sldId id="760" r:id="rId12"/>
    <p:sldId id="271" r:id="rId13"/>
    <p:sldId id="762" r:id="rId14"/>
    <p:sldId id="76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CDB04"/>
    <a:srgbClr val="484848"/>
    <a:srgbClr val="919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6807" autoAdjust="0"/>
  </p:normalViewPr>
  <p:slideViewPr>
    <p:cSldViewPr snapToGrid="0">
      <p:cViewPr varScale="1">
        <p:scale>
          <a:sx n="59" d="100"/>
          <a:sy n="59" d="100"/>
        </p:scale>
        <p:origin x="28" y="92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507E8-A618-4267-A945-DE0FEED60CE5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11C18-449A-4070-AB4C-C250BFC58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32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9E1F-9F7A-4A68-9C29-5DF5B72C9D6E}" type="datetime1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29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F3A7-4D76-4532-A571-B4B2F70A0FA9}" type="datetime1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7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474C4-E5BB-4718-B2E8-07BC1417A1E5}" type="datetime1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A6BA6-3FE5-4DAC-A26F-4AC50A9364B5}" type="datetime1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45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3252F-8F8D-458A-9D5A-F089BAAA9500}" type="datetime1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0C96B-5380-4A66-A8BB-690D0805E7D0}" type="datetime1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5B528-CC35-46FD-B8CD-FE8BD9A1B123}" type="datetime1">
              <a:rPr lang="en-US" smtClean="0"/>
              <a:t>5/24/2021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81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A4F-DE68-415A-BD22-7AA29F4EB158}" type="datetime1">
              <a:rPr lang="en-US" smtClean="0"/>
              <a:t>5/24/2021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0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0E873-7582-4913-90C0-232F405C7646}" type="datetime1">
              <a:rPr lang="en-US" smtClean="0"/>
              <a:t>5/24/2021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29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44A54-76C5-4C9A-B8BC-64D712630B04}" type="datetime1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D3386-871B-4E96-B530-CD58259A960D}" type="datetime1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525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4732C-4258-4EA3-A892-3540C7D3BC31}" type="datetime1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Designed by PoweredTemplate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0F1F6-DF4A-4C07-AEF8-94A35E9DF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6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6249AEC-7A85-4A05-9470-2ED02FE02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516" y="1908391"/>
            <a:ext cx="9942786" cy="2387600"/>
          </a:xfrm>
        </p:spPr>
        <p:txBody>
          <a:bodyPr>
            <a:noAutofit/>
          </a:bodyPr>
          <a:lstStyle/>
          <a:p>
            <a:pPr algn="just"/>
            <a:r>
              <a:rPr lang="en-US" sz="4400" dirty="0" err="1">
                <a:solidFill>
                  <a:srgbClr val="0000CC"/>
                </a:solidFill>
              </a:rPr>
              <a:t>Có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ba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bình</a:t>
            </a:r>
            <a:r>
              <a:rPr lang="en-US" sz="4400" dirty="0">
                <a:solidFill>
                  <a:srgbClr val="0000CC"/>
                </a:solidFill>
              </a:rPr>
              <a:t>: </a:t>
            </a:r>
            <a:r>
              <a:rPr lang="en-US" sz="4400" dirty="0" err="1">
                <a:solidFill>
                  <a:srgbClr val="0000CC"/>
                </a:solidFill>
              </a:rPr>
              <a:t>một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bình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chứa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nước</a:t>
            </a:r>
            <a:r>
              <a:rPr lang="en-US" sz="4400" dirty="0">
                <a:solidFill>
                  <a:srgbClr val="0000CC"/>
                </a:solidFill>
              </a:rPr>
              <a:t>, </a:t>
            </a:r>
            <a:r>
              <a:rPr lang="en-US" sz="4400" dirty="0" err="1">
                <a:solidFill>
                  <a:srgbClr val="0000CC"/>
                </a:solidFill>
              </a:rPr>
              <a:t>một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bình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chứa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rượu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uống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và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một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bình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chứa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giấm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ăn</a:t>
            </a:r>
            <a:r>
              <a:rPr lang="en-US" sz="4400" dirty="0">
                <a:solidFill>
                  <a:srgbClr val="0000CC"/>
                </a:solidFill>
              </a:rPr>
              <a:t>. </a:t>
            </a:r>
            <a:r>
              <a:rPr lang="en-US" sz="4400" dirty="0" err="1">
                <a:solidFill>
                  <a:srgbClr val="0000CC"/>
                </a:solidFill>
              </a:rPr>
              <a:t>Làm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thế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nào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để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phân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biệt</a:t>
            </a:r>
            <a:r>
              <a:rPr lang="en-US" sz="4400" dirty="0">
                <a:solidFill>
                  <a:srgbClr val="0000CC"/>
                </a:solidFill>
              </a:rPr>
              <a:t> </a:t>
            </a:r>
            <a:r>
              <a:rPr lang="en-US" sz="4400" dirty="0" err="1">
                <a:solidFill>
                  <a:srgbClr val="0000CC"/>
                </a:solidFill>
              </a:rPr>
              <a:t>chúng</a:t>
            </a:r>
            <a:r>
              <a:rPr lang="en-US" sz="4400" dirty="0">
                <a:solidFill>
                  <a:srgbClr val="0000CC"/>
                </a:solidFill>
              </a:rPr>
              <a:t>?</a:t>
            </a:r>
            <a:endParaRPr lang="vi-VN" sz="4400" dirty="0">
              <a:solidFill>
                <a:srgbClr val="0000CC"/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1248313C-9AC5-4464-9F17-2F2229DA1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9" y="0"/>
            <a:ext cx="2126291" cy="212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0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AE6793-EA05-44F5-86F2-EF3A1EA78258}"/>
              </a:ext>
            </a:extLst>
          </p:cNvPr>
          <p:cNvSpPr txBox="1"/>
          <p:nvPr/>
        </p:nvSpPr>
        <p:spPr>
          <a:xfrm>
            <a:off x="476250" y="180423"/>
            <a:ext cx="11715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NHIỆM VỤ HOẠT ĐỘNG NHÓM                      THỜI GIAN: 10 PHÚT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B045E7-B682-4966-B948-C1D44796CEB8}"/>
              </a:ext>
            </a:extLst>
          </p:cNvPr>
          <p:cNvSpPr/>
          <p:nvPr/>
        </p:nvSpPr>
        <p:spPr>
          <a:xfrm>
            <a:off x="0" y="911225"/>
            <a:ext cx="121920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733C9C-CF0A-4D72-A288-5E22097B3198}"/>
              </a:ext>
            </a:extLst>
          </p:cNvPr>
          <p:cNvSpPr txBox="1"/>
          <p:nvPr/>
        </p:nvSpPr>
        <p:spPr>
          <a:xfrm>
            <a:off x="1178004" y="1210307"/>
            <a:ext cx="10513253" cy="111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1, 2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SGK tr 40.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1F90DB-6B46-4486-9B7D-C975D2F4F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96" y="956944"/>
            <a:ext cx="1022508" cy="1022508"/>
          </a:xfrm>
          <a:prstGeom prst="rect">
            <a:avLst/>
          </a:prstGeom>
        </p:spPr>
      </p:pic>
      <p:sp>
        <p:nvSpPr>
          <p:cNvPr id="29" name="TextBox 1">
            <a:extLst>
              <a:ext uri="{FF2B5EF4-FFF2-40B4-BE49-F238E27FC236}">
                <a16:creationId xmlns:a16="http://schemas.microsoft.com/office/drawing/2014/main" id="{976236AB-1ED5-4C36-9A54-E6FA6331977F}"/>
              </a:ext>
            </a:extLst>
          </p:cNvPr>
          <p:cNvSpPr txBox="1"/>
          <p:nvPr/>
        </p:nvSpPr>
        <p:spPr>
          <a:xfrm>
            <a:off x="1178004" y="2463158"/>
            <a:ext cx="10513253" cy="96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dirty="0">
                <a:solidFill>
                  <a:srgbClr val="0000C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557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AE6793-EA05-44F5-86F2-EF3A1EA78258}"/>
              </a:ext>
            </a:extLst>
          </p:cNvPr>
          <p:cNvSpPr txBox="1"/>
          <p:nvPr/>
        </p:nvSpPr>
        <p:spPr>
          <a:xfrm>
            <a:off x="476250" y="180423"/>
            <a:ext cx="11715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NHIỆM VỤ HOẠT ĐỘNG NHÓM                      THỜI GIAN: 10 PHÚT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B045E7-B682-4966-B948-C1D44796CEB8}"/>
              </a:ext>
            </a:extLst>
          </p:cNvPr>
          <p:cNvSpPr/>
          <p:nvPr/>
        </p:nvSpPr>
        <p:spPr>
          <a:xfrm>
            <a:off x="0" y="911225"/>
            <a:ext cx="121920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733C9C-CF0A-4D72-A288-5E22097B3198}"/>
              </a:ext>
            </a:extLst>
          </p:cNvPr>
          <p:cNvSpPr txBox="1"/>
          <p:nvPr/>
        </p:nvSpPr>
        <p:spPr>
          <a:xfrm>
            <a:off x="938518" y="1309953"/>
            <a:ext cx="10513253" cy="5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1F90DB-6B46-4486-9B7D-C975D2F4F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96" y="956944"/>
            <a:ext cx="1022508" cy="1022508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2E64428-0A5D-4366-A3B4-96E0936C256F}"/>
              </a:ext>
            </a:extLst>
          </p:cNvPr>
          <p:cNvSpPr txBox="1"/>
          <p:nvPr/>
        </p:nvSpPr>
        <p:spPr>
          <a:xfrm>
            <a:off x="1589314" y="2128845"/>
            <a:ext cx="10101943" cy="3518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lvl="0" indent="-514350" algn="just">
              <a:lnSpc>
                <a:spcPct val="115000"/>
              </a:lnSpc>
              <a:buFont typeface="+mj-lt"/>
              <a:buAutoNum type="arabicPeriod"/>
              <a:tabLst>
                <a:tab pos="540385" algn="l"/>
              </a:tabLst>
            </a:pPr>
            <a:r>
              <a:rPr lang="en-US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nóng</a:t>
            </a:r>
            <a:r>
              <a:rPr lang="en-US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là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? </a:t>
            </a:r>
            <a:endParaRPr lang="vi-VN" sz="2800" dirty="0">
              <a:solidFill>
                <a:srgbClr val="0000C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lvl="0" indent="-514350" algn="just">
              <a:lnSpc>
                <a:spcPct val="115000"/>
              </a:lnSpc>
              <a:buFont typeface="+mj-lt"/>
              <a:buAutoNum type="arabicPeriod"/>
              <a:tabLst>
                <a:tab pos="540385" algn="l"/>
              </a:tabLst>
            </a:pP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hơi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là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?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Tốc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hơi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?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?</a:t>
            </a:r>
            <a:endParaRPr lang="vi-VN" sz="2800" dirty="0">
              <a:solidFill>
                <a:srgbClr val="0000C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lvl="0" indent="-514350" algn="just">
              <a:lnSpc>
                <a:spcPct val="115000"/>
              </a:lnSpc>
              <a:buFont typeface="+mj-lt"/>
              <a:buAutoNum type="arabicPeriod"/>
              <a:tabLst>
                <a:tab pos="540385" algn="l"/>
              </a:tabLst>
            </a:pP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ngưng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tụ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là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?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Tốc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ngưng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tụ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?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?</a:t>
            </a:r>
            <a:endParaRPr lang="vi-VN" sz="2800" dirty="0">
              <a:solidFill>
                <a:srgbClr val="0000C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lvl="0" indent="-514350" algn="just">
              <a:lnSpc>
                <a:spcPct val="115000"/>
              </a:lnSpc>
              <a:buFont typeface="+mj-lt"/>
              <a:buAutoNum type="arabicPeriod"/>
              <a:tabLst>
                <a:tab pos="540385" algn="l"/>
              </a:tabLst>
            </a:pP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là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hơi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?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lỏng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fr-F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?</a:t>
            </a:r>
            <a:endParaRPr lang="vi-VN" sz="2800" dirty="0">
              <a:solidFill>
                <a:srgbClr val="0000C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79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46E2F22-97D3-4D6A-A5AF-E3000BEB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48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LUYỆN TẬP</a:t>
            </a:r>
            <a:endParaRPr lang="vi-VN" dirty="0">
              <a:solidFill>
                <a:srgbClr val="FF0000"/>
              </a:solidFill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B866978-A0D8-4925-B5CC-B5FFBC766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769" y="1189149"/>
            <a:ext cx="10789920" cy="4351338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0000CC"/>
                </a:solidFill>
              </a:rPr>
              <a:t>Hoạt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động</a:t>
            </a:r>
            <a:r>
              <a:rPr lang="en-US" sz="3200" dirty="0">
                <a:solidFill>
                  <a:srgbClr val="0000CC"/>
                </a:solidFill>
              </a:rPr>
              <a:t> a: </a:t>
            </a:r>
            <a:r>
              <a:rPr lang="en-US" sz="3200" dirty="0" err="1">
                <a:solidFill>
                  <a:srgbClr val="0000CC"/>
                </a:solidFill>
              </a:rPr>
              <a:t>cá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nhân</a:t>
            </a:r>
            <a:endParaRPr lang="en-US" sz="3200" dirty="0">
              <a:solidFill>
                <a:srgbClr val="0000CC"/>
              </a:solidFill>
            </a:endParaRPr>
          </a:p>
          <a:p>
            <a:r>
              <a:rPr lang="en-US" sz="3200" dirty="0" err="1">
                <a:solidFill>
                  <a:srgbClr val="0000CC"/>
                </a:solidFill>
              </a:rPr>
              <a:t>Thời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gian</a:t>
            </a:r>
            <a:r>
              <a:rPr lang="en-US" sz="3200" dirty="0">
                <a:solidFill>
                  <a:srgbClr val="0000CC"/>
                </a:solidFill>
              </a:rPr>
              <a:t>: 5 </a:t>
            </a:r>
            <a:r>
              <a:rPr lang="en-US" sz="3200" dirty="0" err="1">
                <a:solidFill>
                  <a:srgbClr val="0000CC"/>
                </a:solidFill>
              </a:rPr>
              <a:t>phút</a:t>
            </a:r>
            <a:endParaRPr lang="en-US" sz="3200" dirty="0">
              <a:solidFill>
                <a:srgbClr val="0000CC"/>
              </a:solidFill>
            </a:endParaRPr>
          </a:p>
          <a:p>
            <a:r>
              <a:rPr lang="en-US" sz="3200" dirty="0" err="1">
                <a:solidFill>
                  <a:srgbClr val="0000CC"/>
                </a:solidFill>
              </a:rPr>
              <a:t>Nhiệm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vụ</a:t>
            </a:r>
            <a:r>
              <a:rPr lang="en-US" sz="3200" dirty="0">
                <a:solidFill>
                  <a:srgbClr val="0000CC"/>
                </a:solidFill>
              </a:rPr>
              <a:t>: </a:t>
            </a:r>
            <a:r>
              <a:rPr lang="en-US" sz="3200" dirty="0" err="1">
                <a:solidFill>
                  <a:srgbClr val="0000CC"/>
                </a:solidFill>
              </a:rPr>
              <a:t>Trả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lời</a:t>
            </a:r>
            <a:r>
              <a:rPr lang="en-US" sz="3200" dirty="0">
                <a:solidFill>
                  <a:srgbClr val="0000CC"/>
                </a:solidFill>
              </a:rPr>
              <a:t> 2 </a:t>
            </a:r>
            <a:r>
              <a:rPr lang="en-US" sz="3200" dirty="0" err="1">
                <a:solidFill>
                  <a:srgbClr val="0000CC"/>
                </a:solidFill>
              </a:rPr>
              <a:t>câu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hỏi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luyện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tập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trong</a:t>
            </a:r>
            <a:r>
              <a:rPr lang="en-US" sz="3200" dirty="0">
                <a:solidFill>
                  <a:srgbClr val="0000CC"/>
                </a:solidFill>
              </a:rPr>
              <a:t> SGK </a:t>
            </a:r>
            <a:r>
              <a:rPr lang="en-US" sz="3200" dirty="0" err="1">
                <a:solidFill>
                  <a:srgbClr val="0000CC"/>
                </a:solidFill>
              </a:rPr>
              <a:t>bài</a:t>
            </a:r>
            <a:r>
              <a:rPr lang="en-US" sz="3200" dirty="0">
                <a:solidFill>
                  <a:srgbClr val="0000CC"/>
                </a:solidFill>
              </a:rPr>
              <a:t> 6 </a:t>
            </a:r>
            <a:r>
              <a:rPr lang="en-US" sz="3200" dirty="0" err="1">
                <a:solidFill>
                  <a:srgbClr val="0000CC"/>
                </a:solidFill>
              </a:rPr>
              <a:t>và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theo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dõi</a:t>
            </a:r>
            <a:r>
              <a:rPr lang="en-US" sz="3200" dirty="0">
                <a:solidFill>
                  <a:srgbClr val="0000CC"/>
                </a:solidFill>
              </a:rPr>
              <a:t> video </a:t>
            </a:r>
            <a:r>
              <a:rPr lang="en-US" sz="3200" dirty="0" err="1">
                <a:solidFill>
                  <a:srgbClr val="0000CC"/>
                </a:solidFill>
              </a:rPr>
              <a:t>về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vòng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tuần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hoàn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của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nước</a:t>
            </a:r>
            <a:r>
              <a:rPr lang="en-US" sz="3200" dirty="0">
                <a:solidFill>
                  <a:srgbClr val="0000CC"/>
                </a:solidFill>
              </a:rPr>
              <a:t>.</a:t>
            </a:r>
            <a:endParaRPr lang="vi-VN" sz="32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447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4E270D7-1070-4576-9124-BEF158E05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171" y="149052"/>
            <a:ext cx="10515600" cy="395288"/>
          </a:xfrm>
        </p:spPr>
        <p:txBody>
          <a:bodyPr>
            <a:normAutofit fontScale="90000"/>
          </a:bodyPr>
          <a:lstStyle/>
          <a:p>
            <a:r>
              <a:rPr lang="en-US" sz="32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endParaRPr lang="vi-VN" sz="3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Vòng tuần hoàn của nước - Hoạt Hình Khoa Học Vui 2021 - Phim tài liệu khoa học kiến thức">
            <a:hlinkClick r:id="" action="ppaction://media"/>
            <a:extLst>
              <a:ext uri="{FF2B5EF4-FFF2-40B4-BE49-F238E27FC236}">
                <a16:creationId xmlns:a16="http://schemas.microsoft.com/office/drawing/2014/main" id="{26195CB1-9C2F-4A78-B16F-BC561E539C8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1857" y="711821"/>
            <a:ext cx="10034945" cy="5644529"/>
          </a:xfrm>
        </p:spPr>
      </p:pic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E432E27D-E26A-49EB-B912-EE60B0299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Designed by PoweredTemplate</a:t>
            </a:r>
          </a:p>
        </p:txBody>
      </p:sp>
    </p:spTree>
    <p:extLst>
      <p:ext uri="{BB962C8B-B14F-4D97-AF65-F5344CB8AC3E}">
        <p14:creationId xmlns:p14="http://schemas.microsoft.com/office/powerpoint/2010/main" val="138257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46E2F22-97D3-4D6A-A5AF-E3000BEB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48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VẬN DỤNG</a:t>
            </a:r>
            <a:endParaRPr lang="vi-VN" dirty="0">
              <a:solidFill>
                <a:srgbClr val="FF0000"/>
              </a:solidFill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B866978-A0D8-4925-B5CC-B5FFBC766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769" y="1189149"/>
            <a:ext cx="10789920" cy="4351338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0000CC"/>
                </a:solidFill>
              </a:rPr>
              <a:t>Hoạt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động</a:t>
            </a:r>
            <a:r>
              <a:rPr lang="en-US" sz="3200" dirty="0">
                <a:solidFill>
                  <a:srgbClr val="0000CC"/>
                </a:solidFill>
              </a:rPr>
              <a:t>: </a:t>
            </a:r>
            <a:r>
              <a:rPr lang="en-US" sz="3200" dirty="0" err="1">
                <a:solidFill>
                  <a:srgbClr val="0000CC"/>
                </a:solidFill>
              </a:rPr>
              <a:t>cá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nhân</a:t>
            </a:r>
            <a:endParaRPr lang="en-US" sz="3200" dirty="0">
              <a:solidFill>
                <a:srgbClr val="0000CC"/>
              </a:solidFill>
            </a:endParaRPr>
          </a:p>
          <a:p>
            <a:r>
              <a:rPr lang="en-US" sz="3200" dirty="0" err="1">
                <a:solidFill>
                  <a:srgbClr val="0000CC"/>
                </a:solidFill>
              </a:rPr>
              <a:t>Thời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gian</a:t>
            </a:r>
            <a:r>
              <a:rPr lang="en-US" sz="3200" dirty="0">
                <a:solidFill>
                  <a:srgbClr val="0000CC"/>
                </a:solidFill>
              </a:rPr>
              <a:t>: 5 </a:t>
            </a:r>
            <a:r>
              <a:rPr lang="en-US" sz="3200" dirty="0" err="1">
                <a:solidFill>
                  <a:srgbClr val="0000CC"/>
                </a:solidFill>
              </a:rPr>
              <a:t>phút</a:t>
            </a:r>
            <a:endParaRPr lang="en-US" sz="3200" dirty="0">
              <a:solidFill>
                <a:srgbClr val="0000CC"/>
              </a:solidFill>
            </a:endParaRPr>
          </a:p>
          <a:p>
            <a:r>
              <a:rPr lang="en-US" sz="3200" dirty="0" err="1">
                <a:solidFill>
                  <a:srgbClr val="0000CC"/>
                </a:solidFill>
              </a:rPr>
              <a:t>Nhiệm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vụ</a:t>
            </a:r>
            <a:r>
              <a:rPr lang="en-US" sz="3200" dirty="0">
                <a:solidFill>
                  <a:srgbClr val="0000CC"/>
                </a:solidFill>
              </a:rPr>
              <a:t>: </a:t>
            </a:r>
            <a:r>
              <a:rPr lang="en-US" sz="3200" dirty="0" err="1">
                <a:solidFill>
                  <a:srgbClr val="0000CC"/>
                </a:solidFill>
              </a:rPr>
              <a:t>Hoàn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thành</a:t>
            </a:r>
            <a:r>
              <a:rPr lang="en-US" sz="3200" dirty="0">
                <a:solidFill>
                  <a:srgbClr val="0000CC"/>
                </a:solidFill>
              </a:rPr>
              <a:t> chu </a:t>
            </a:r>
            <a:r>
              <a:rPr lang="en-US" sz="3200" dirty="0" err="1">
                <a:solidFill>
                  <a:srgbClr val="0000CC"/>
                </a:solidFill>
              </a:rPr>
              <a:t>trình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sau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bằng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cách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điền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tên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các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quá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trình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chuyển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thể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thích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hợp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vào</a:t>
            </a:r>
            <a:r>
              <a:rPr lang="en-US" sz="3200" dirty="0">
                <a:solidFill>
                  <a:srgbClr val="0000CC"/>
                </a:solidFill>
              </a:rPr>
              <a:t>  </a:t>
            </a:r>
            <a:r>
              <a:rPr lang="en-US" sz="3200" dirty="0" err="1">
                <a:solidFill>
                  <a:srgbClr val="0000CC"/>
                </a:solidFill>
              </a:rPr>
              <a:t>các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chỗ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trống</a:t>
            </a:r>
            <a:r>
              <a:rPr lang="en-US" sz="3200" dirty="0">
                <a:solidFill>
                  <a:srgbClr val="0000CC"/>
                </a:solidFill>
              </a:rPr>
              <a:t>:</a:t>
            </a:r>
            <a:endParaRPr lang="vi-VN" sz="3200" dirty="0">
              <a:solidFill>
                <a:srgbClr val="0000CC"/>
              </a:solidFill>
            </a:endParaRPr>
          </a:p>
        </p:txBody>
      </p:sp>
      <p:sp>
        <p:nvSpPr>
          <p:cNvPr id="6" name="Hình Bầu dục 5">
            <a:extLst>
              <a:ext uri="{FF2B5EF4-FFF2-40B4-BE49-F238E27FC236}">
                <a16:creationId xmlns:a16="http://schemas.microsoft.com/office/drawing/2014/main" id="{D36ECD6F-3D26-447B-8F0F-82256EEB660C}"/>
              </a:ext>
            </a:extLst>
          </p:cNvPr>
          <p:cNvSpPr/>
          <p:nvPr/>
        </p:nvSpPr>
        <p:spPr>
          <a:xfrm>
            <a:off x="4114801" y="3331030"/>
            <a:ext cx="1981200" cy="838200"/>
          </a:xfrm>
          <a:prstGeom prst="ellipse">
            <a:avLst/>
          </a:prstGeom>
          <a:ln w="28575"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ình Bầu dục 6">
            <a:extLst>
              <a:ext uri="{FF2B5EF4-FFF2-40B4-BE49-F238E27FC236}">
                <a16:creationId xmlns:a16="http://schemas.microsoft.com/office/drawing/2014/main" id="{7E3A310C-2F81-4EFE-85E9-6D2A150681C6}"/>
              </a:ext>
            </a:extLst>
          </p:cNvPr>
          <p:cNvSpPr/>
          <p:nvPr/>
        </p:nvSpPr>
        <p:spPr>
          <a:xfrm>
            <a:off x="7424058" y="5540487"/>
            <a:ext cx="1981200" cy="838200"/>
          </a:xfrm>
          <a:prstGeom prst="ellipse">
            <a:avLst/>
          </a:prstGeom>
          <a:ln w="28575"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endParaRPr lang="vi-VN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Hình Bầu dục 7">
            <a:extLst>
              <a:ext uri="{FF2B5EF4-FFF2-40B4-BE49-F238E27FC236}">
                <a16:creationId xmlns:a16="http://schemas.microsoft.com/office/drawing/2014/main" id="{D1F5EEDA-D2D6-40BF-BBD7-C4F30440E734}"/>
              </a:ext>
            </a:extLst>
          </p:cNvPr>
          <p:cNvSpPr/>
          <p:nvPr/>
        </p:nvSpPr>
        <p:spPr>
          <a:xfrm>
            <a:off x="1143001" y="5540487"/>
            <a:ext cx="1981200" cy="838200"/>
          </a:xfrm>
          <a:prstGeom prst="ellipse">
            <a:avLst/>
          </a:prstGeom>
          <a:ln w="28575"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Rắn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Đường kết nối Mũi tên Thẳng 9">
            <a:extLst>
              <a:ext uri="{FF2B5EF4-FFF2-40B4-BE49-F238E27FC236}">
                <a16:creationId xmlns:a16="http://schemas.microsoft.com/office/drawing/2014/main" id="{62624B2A-050E-4E43-AFEE-F51E9551E3E2}"/>
              </a:ext>
            </a:extLst>
          </p:cNvPr>
          <p:cNvCxnSpPr>
            <a:cxnSpLocks/>
          </p:cNvCxnSpPr>
          <p:nvPr/>
        </p:nvCxnSpPr>
        <p:spPr>
          <a:xfrm flipV="1">
            <a:off x="2242458" y="4204734"/>
            <a:ext cx="1763486" cy="100029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Đường kết nối Mũi tên Thẳng 12">
            <a:extLst>
              <a:ext uri="{FF2B5EF4-FFF2-40B4-BE49-F238E27FC236}">
                <a16:creationId xmlns:a16="http://schemas.microsoft.com/office/drawing/2014/main" id="{5DB44124-7B4A-4049-ADCC-A9E0FC0194DA}"/>
              </a:ext>
            </a:extLst>
          </p:cNvPr>
          <p:cNvCxnSpPr>
            <a:cxnSpLocks/>
          </p:cNvCxnSpPr>
          <p:nvPr/>
        </p:nvCxnSpPr>
        <p:spPr>
          <a:xfrm>
            <a:off x="3764281" y="5935068"/>
            <a:ext cx="261474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Đường kết nối Mũi tên Thẳng 13">
            <a:extLst>
              <a:ext uri="{FF2B5EF4-FFF2-40B4-BE49-F238E27FC236}">
                <a16:creationId xmlns:a16="http://schemas.microsoft.com/office/drawing/2014/main" id="{A82E45FA-1392-42D4-AEC9-0A446584EE43}"/>
              </a:ext>
            </a:extLst>
          </p:cNvPr>
          <p:cNvCxnSpPr>
            <a:cxnSpLocks/>
          </p:cNvCxnSpPr>
          <p:nvPr/>
        </p:nvCxnSpPr>
        <p:spPr>
          <a:xfrm>
            <a:off x="6264729" y="4214583"/>
            <a:ext cx="1796143" cy="105892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Đường kết nối Mũi tên Thẳng 20">
            <a:extLst>
              <a:ext uri="{FF2B5EF4-FFF2-40B4-BE49-F238E27FC236}">
                <a16:creationId xmlns:a16="http://schemas.microsoft.com/office/drawing/2014/main" id="{8A30515A-0A3C-44BB-84FF-D742FB6556C5}"/>
              </a:ext>
            </a:extLst>
          </p:cNvPr>
          <p:cNvCxnSpPr>
            <a:cxnSpLocks/>
          </p:cNvCxnSpPr>
          <p:nvPr/>
        </p:nvCxnSpPr>
        <p:spPr>
          <a:xfrm flipH="1" flipV="1">
            <a:off x="5742218" y="4334555"/>
            <a:ext cx="1801582" cy="103039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Đường kết nối Mũi tên Thẳng 24">
            <a:extLst>
              <a:ext uri="{FF2B5EF4-FFF2-40B4-BE49-F238E27FC236}">
                <a16:creationId xmlns:a16="http://schemas.microsoft.com/office/drawing/2014/main" id="{74EF8596-E79F-45E5-9097-7CB86F213F59}"/>
              </a:ext>
            </a:extLst>
          </p:cNvPr>
          <p:cNvCxnSpPr>
            <a:cxnSpLocks/>
          </p:cNvCxnSpPr>
          <p:nvPr/>
        </p:nvCxnSpPr>
        <p:spPr>
          <a:xfrm flipH="1">
            <a:off x="3764281" y="6294296"/>
            <a:ext cx="261474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2DD79EF6-74FC-48F0-99C9-278E2B86D600}"/>
              </a:ext>
            </a:extLst>
          </p:cNvPr>
          <p:cNvSpPr txBox="1"/>
          <p:nvPr/>
        </p:nvSpPr>
        <p:spPr>
          <a:xfrm>
            <a:off x="4373886" y="5396452"/>
            <a:ext cx="198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nóng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chảy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F53D3E95-E710-4496-8A16-806C48200D7A}"/>
              </a:ext>
            </a:extLst>
          </p:cNvPr>
          <p:cNvSpPr txBox="1"/>
          <p:nvPr/>
        </p:nvSpPr>
        <p:spPr>
          <a:xfrm>
            <a:off x="4206582" y="5411848"/>
            <a:ext cx="21359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</a:rPr>
              <a:t>…………………</a:t>
            </a:r>
            <a:endParaRPr lang="vi-VN" sz="2800" dirty="0">
              <a:solidFill>
                <a:srgbClr val="0000CC"/>
              </a:solidFill>
            </a:endParaRP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18707472-5927-48F0-B6FB-9C782C4923C2}"/>
              </a:ext>
            </a:extLst>
          </p:cNvPr>
          <p:cNvSpPr txBox="1"/>
          <p:nvPr/>
        </p:nvSpPr>
        <p:spPr>
          <a:xfrm>
            <a:off x="4128774" y="6325943"/>
            <a:ext cx="21359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</a:rPr>
              <a:t>…………………</a:t>
            </a:r>
            <a:endParaRPr lang="vi-VN" sz="2800" dirty="0">
              <a:solidFill>
                <a:srgbClr val="0000CC"/>
              </a:solidFill>
            </a:endParaRPr>
          </a:p>
        </p:txBody>
      </p:sp>
      <p:sp>
        <p:nvSpPr>
          <p:cNvPr id="32" name="Hộp Văn bản 31">
            <a:extLst>
              <a:ext uri="{FF2B5EF4-FFF2-40B4-BE49-F238E27FC236}">
                <a16:creationId xmlns:a16="http://schemas.microsoft.com/office/drawing/2014/main" id="{F3EAFACB-EFE8-45E8-AB49-2FF08D03A68B}"/>
              </a:ext>
            </a:extLst>
          </p:cNvPr>
          <p:cNvSpPr txBox="1"/>
          <p:nvPr/>
        </p:nvSpPr>
        <p:spPr>
          <a:xfrm rot="1708911">
            <a:off x="5475522" y="4845192"/>
            <a:ext cx="21359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</a:rPr>
              <a:t>…………………</a:t>
            </a:r>
            <a:endParaRPr lang="vi-VN" sz="2800" dirty="0">
              <a:solidFill>
                <a:srgbClr val="0000CC"/>
              </a:solidFill>
            </a:endParaRPr>
          </a:p>
        </p:txBody>
      </p:sp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E73310CB-A260-44B1-A679-6976BF74F351}"/>
              </a:ext>
            </a:extLst>
          </p:cNvPr>
          <p:cNvSpPr txBox="1"/>
          <p:nvPr/>
        </p:nvSpPr>
        <p:spPr>
          <a:xfrm rot="1835324">
            <a:off x="6317237" y="4262857"/>
            <a:ext cx="21359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</a:rPr>
              <a:t>…………………</a:t>
            </a:r>
            <a:endParaRPr lang="vi-VN" sz="2800" dirty="0">
              <a:solidFill>
                <a:srgbClr val="0000CC"/>
              </a:solidFill>
            </a:endParaRPr>
          </a:p>
        </p:txBody>
      </p:sp>
      <p:sp>
        <p:nvSpPr>
          <p:cNvPr id="34" name="Hộp Văn bản 33">
            <a:extLst>
              <a:ext uri="{FF2B5EF4-FFF2-40B4-BE49-F238E27FC236}">
                <a16:creationId xmlns:a16="http://schemas.microsoft.com/office/drawing/2014/main" id="{CF2CB4C2-EBB3-46E4-8A27-130A70E29210}"/>
              </a:ext>
            </a:extLst>
          </p:cNvPr>
          <p:cNvSpPr txBox="1"/>
          <p:nvPr/>
        </p:nvSpPr>
        <p:spPr>
          <a:xfrm rot="19802941">
            <a:off x="2001611" y="4222522"/>
            <a:ext cx="21359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</a:rPr>
              <a:t>…………………</a:t>
            </a:r>
            <a:endParaRPr lang="vi-VN" sz="2800" dirty="0">
              <a:solidFill>
                <a:srgbClr val="0000CC"/>
              </a:solidFill>
            </a:endParaRPr>
          </a:p>
        </p:txBody>
      </p:sp>
      <p:sp>
        <p:nvSpPr>
          <p:cNvPr id="36" name="Hộp Văn bản 35">
            <a:extLst>
              <a:ext uri="{FF2B5EF4-FFF2-40B4-BE49-F238E27FC236}">
                <a16:creationId xmlns:a16="http://schemas.microsoft.com/office/drawing/2014/main" id="{9D24EE9A-08D0-4962-BB97-42EF6DD37E57}"/>
              </a:ext>
            </a:extLst>
          </p:cNvPr>
          <p:cNvSpPr txBox="1"/>
          <p:nvPr/>
        </p:nvSpPr>
        <p:spPr>
          <a:xfrm rot="1891383">
            <a:off x="6504483" y="4326500"/>
            <a:ext cx="198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ngưng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tụ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37" name="Hộp Văn bản 36">
            <a:extLst>
              <a:ext uri="{FF2B5EF4-FFF2-40B4-BE49-F238E27FC236}">
                <a16:creationId xmlns:a16="http://schemas.microsoft.com/office/drawing/2014/main" id="{4555B9E0-42D9-4307-AA7C-4E8133FB5061}"/>
              </a:ext>
            </a:extLst>
          </p:cNvPr>
          <p:cNvSpPr txBox="1"/>
          <p:nvPr/>
        </p:nvSpPr>
        <p:spPr>
          <a:xfrm rot="1732126">
            <a:off x="5682245" y="4908578"/>
            <a:ext cx="198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bay </a:t>
            </a:r>
            <a:r>
              <a:rPr lang="en-US" sz="2800" dirty="0" err="1">
                <a:solidFill>
                  <a:srgbClr val="FF0000"/>
                </a:solidFill>
              </a:rPr>
              <a:t>hơi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38" name="Hộp Văn bản 37">
            <a:extLst>
              <a:ext uri="{FF2B5EF4-FFF2-40B4-BE49-F238E27FC236}">
                <a16:creationId xmlns:a16="http://schemas.microsoft.com/office/drawing/2014/main" id="{5F586020-C0D9-4710-8131-6224B387E42E}"/>
              </a:ext>
            </a:extLst>
          </p:cNvPr>
          <p:cNvSpPr txBox="1"/>
          <p:nvPr/>
        </p:nvSpPr>
        <p:spPr>
          <a:xfrm rot="19780706">
            <a:off x="2073614" y="4152377"/>
            <a:ext cx="198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thăng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hoa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40" name="Hộp Văn bản 39">
            <a:extLst>
              <a:ext uri="{FF2B5EF4-FFF2-40B4-BE49-F238E27FC236}">
                <a16:creationId xmlns:a16="http://schemas.microsoft.com/office/drawing/2014/main" id="{2FD836BE-FBE9-4186-A430-CDD2B1741D04}"/>
              </a:ext>
            </a:extLst>
          </p:cNvPr>
          <p:cNvSpPr txBox="1"/>
          <p:nvPr/>
        </p:nvSpPr>
        <p:spPr>
          <a:xfrm>
            <a:off x="4351529" y="6256803"/>
            <a:ext cx="1981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đông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đặc</a:t>
            </a:r>
            <a:endParaRPr lang="vi-V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3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6" grpId="0"/>
      <p:bldP spid="37" grpId="0"/>
      <p:bldP spid="38" grpId="0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1AC46B98-B18E-4B1B-B90A-551B6DF60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6120" y="6388259"/>
            <a:ext cx="6004560" cy="939482"/>
          </a:xfrm>
        </p:spPr>
        <p:txBody>
          <a:bodyPr/>
          <a:lstStyle/>
          <a:p>
            <a:r>
              <a:rPr lang="en-US"/>
              <a:t>NHÓM V1.1</a:t>
            </a:r>
            <a:endParaRPr lang="vi-VN" dirty="0"/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A626F770-86B3-4288-AA3D-595765705194}"/>
              </a:ext>
            </a:extLst>
          </p:cNvPr>
          <p:cNvSpPr/>
          <p:nvPr/>
        </p:nvSpPr>
        <p:spPr>
          <a:xfrm>
            <a:off x="394471" y="402772"/>
            <a:ext cx="11403058" cy="769441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1"/>
                </a:solidFill>
              </a:rPr>
              <a:t>BÀI 6. TÍNH CHẤT VÀ SỰ CHUYỂN THỂ CỦA CHẤT</a:t>
            </a:r>
            <a:endParaRPr lang="vi-VN" sz="4400" b="1" dirty="0">
              <a:ln/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316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AE6793-EA05-44F5-86F2-EF3A1EA78258}"/>
              </a:ext>
            </a:extLst>
          </p:cNvPr>
          <p:cNvSpPr txBox="1"/>
          <p:nvPr/>
        </p:nvSpPr>
        <p:spPr>
          <a:xfrm>
            <a:off x="476250" y="180423"/>
            <a:ext cx="11715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NHIỆM VỤ HỌC TẬP THEO TRẠM                      THỜI GIAN: 20 PHÚT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B045E7-B682-4966-B948-C1D44796CEB8}"/>
              </a:ext>
            </a:extLst>
          </p:cNvPr>
          <p:cNvSpPr/>
          <p:nvPr/>
        </p:nvSpPr>
        <p:spPr>
          <a:xfrm>
            <a:off x="0" y="911225"/>
            <a:ext cx="121920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733C9C-CF0A-4D72-A288-5E22097B3198}"/>
              </a:ext>
            </a:extLst>
          </p:cNvPr>
          <p:cNvSpPr txBox="1"/>
          <p:nvPr/>
        </p:nvSpPr>
        <p:spPr>
          <a:xfrm>
            <a:off x="1178003" y="956944"/>
            <a:ext cx="10185321" cy="515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Vị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trí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xuất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sơ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đồ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di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chuyển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sau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: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1F90DB-6B46-4486-9B7D-C975D2F4F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96" y="956944"/>
            <a:ext cx="1022508" cy="10225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D7C1088-B12B-4EFC-B88A-1AB7ED16D00C}"/>
              </a:ext>
            </a:extLst>
          </p:cNvPr>
          <p:cNvGrpSpPr/>
          <p:nvPr/>
        </p:nvGrpSpPr>
        <p:grpSpPr>
          <a:xfrm>
            <a:off x="2362200" y="2805112"/>
            <a:ext cx="1371599" cy="1018057"/>
            <a:chOff x="2362200" y="4281487"/>
            <a:chExt cx="1371599" cy="1018057"/>
          </a:xfrm>
        </p:grpSpPr>
        <p:sp>
          <p:nvSpPr>
            <p:cNvPr id="3" name="Hexagon 2">
              <a:extLst>
                <a:ext uri="{FF2B5EF4-FFF2-40B4-BE49-F238E27FC236}">
                  <a16:creationId xmlns:a16="http://schemas.microsoft.com/office/drawing/2014/main" id="{85E3788A-C5F6-45DF-92EE-7189CF06371D}"/>
                </a:ext>
              </a:extLst>
            </p:cNvPr>
            <p:cNvSpPr/>
            <p:nvPr/>
          </p:nvSpPr>
          <p:spPr>
            <a:xfrm>
              <a:off x="2362200" y="4281487"/>
              <a:ext cx="981075" cy="704850"/>
            </a:xfrm>
            <a:prstGeom prst="hexagon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E204C7-4CC9-48D2-918C-954914A6C639}"/>
                </a:ext>
              </a:extLst>
            </p:cNvPr>
            <p:cNvSpPr txBox="1"/>
            <p:nvPr/>
          </p:nvSpPr>
          <p:spPr>
            <a:xfrm>
              <a:off x="2466974" y="4930212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Nhóm</a:t>
              </a:r>
              <a:r>
                <a:rPr lang="en-US" dirty="0"/>
                <a:t> 1</a:t>
              </a:r>
              <a:endParaRPr lang="vi-VN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A0825B-00D9-441F-9652-04B455502B4F}"/>
                </a:ext>
              </a:extLst>
            </p:cNvPr>
            <p:cNvSpPr txBox="1"/>
            <p:nvPr/>
          </p:nvSpPr>
          <p:spPr>
            <a:xfrm>
              <a:off x="2466974" y="4497943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Trạm</a:t>
              </a:r>
              <a:r>
                <a:rPr lang="en-US" dirty="0"/>
                <a:t> 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F9006A-3536-4E07-BBE0-583F2080EB3E}"/>
              </a:ext>
            </a:extLst>
          </p:cNvPr>
          <p:cNvGrpSpPr/>
          <p:nvPr/>
        </p:nvGrpSpPr>
        <p:grpSpPr>
          <a:xfrm>
            <a:off x="5943600" y="2805112"/>
            <a:ext cx="1371599" cy="1018057"/>
            <a:chOff x="2362200" y="4281487"/>
            <a:chExt cx="1371599" cy="1018057"/>
          </a:xfrm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EEBF4E29-A014-4F76-BEBC-42B85C9DA9A7}"/>
                </a:ext>
              </a:extLst>
            </p:cNvPr>
            <p:cNvSpPr/>
            <p:nvPr/>
          </p:nvSpPr>
          <p:spPr>
            <a:xfrm>
              <a:off x="2362200" y="4281487"/>
              <a:ext cx="981075" cy="704850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AE18C9-4417-4673-AC0A-E82CB4D55B37}"/>
                </a:ext>
              </a:extLst>
            </p:cNvPr>
            <p:cNvSpPr txBox="1"/>
            <p:nvPr/>
          </p:nvSpPr>
          <p:spPr>
            <a:xfrm>
              <a:off x="2466974" y="4930212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Nhóm</a:t>
              </a:r>
              <a:r>
                <a:rPr lang="en-US" dirty="0"/>
                <a:t> 2</a:t>
              </a:r>
              <a:endParaRPr lang="vi-VN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0F34C7-1503-4AA7-98CD-ACCEDC8F9CF9}"/>
                </a:ext>
              </a:extLst>
            </p:cNvPr>
            <p:cNvSpPr txBox="1"/>
            <p:nvPr/>
          </p:nvSpPr>
          <p:spPr>
            <a:xfrm>
              <a:off x="2466974" y="4497943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Trạm</a:t>
              </a:r>
              <a:r>
                <a:rPr lang="en-US" dirty="0"/>
                <a:t> 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381EDA-EC70-4854-AEFA-FF5976D83546}"/>
              </a:ext>
            </a:extLst>
          </p:cNvPr>
          <p:cNvGrpSpPr/>
          <p:nvPr/>
        </p:nvGrpSpPr>
        <p:grpSpPr>
          <a:xfrm>
            <a:off x="5943600" y="5197004"/>
            <a:ext cx="1371599" cy="1018057"/>
            <a:chOff x="2362200" y="4281487"/>
            <a:chExt cx="1371599" cy="1018057"/>
          </a:xfrm>
        </p:grpSpPr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B70966D5-23BB-4EF5-A82A-48B26616B441}"/>
                </a:ext>
              </a:extLst>
            </p:cNvPr>
            <p:cNvSpPr/>
            <p:nvPr/>
          </p:nvSpPr>
          <p:spPr>
            <a:xfrm>
              <a:off x="2362200" y="4281487"/>
              <a:ext cx="981075" cy="704850"/>
            </a:xfrm>
            <a:prstGeom prst="hexagon">
              <a:avLst/>
            </a:prstGeom>
            <a:solidFill>
              <a:srgbClr val="C060B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50D34F-7138-4770-ACD7-8D0E2798EA59}"/>
                </a:ext>
              </a:extLst>
            </p:cNvPr>
            <p:cNvSpPr txBox="1"/>
            <p:nvPr/>
          </p:nvSpPr>
          <p:spPr>
            <a:xfrm>
              <a:off x="2466974" y="4930212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Nhóm</a:t>
              </a:r>
              <a:r>
                <a:rPr lang="en-US" dirty="0"/>
                <a:t> 3</a:t>
              </a:r>
              <a:endParaRPr lang="vi-VN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B1FAE5D-EA82-4CA6-8CD5-BBC29CFDD9E8}"/>
                </a:ext>
              </a:extLst>
            </p:cNvPr>
            <p:cNvSpPr txBox="1"/>
            <p:nvPr/>
          </p:nvSpPr>
          <p:spPr>
            <a:xfrm>
              <a:off x="2466974" y="4497943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Trạm</a:t>
              </a:r>
              <a:r>
                <a:rPr lang="en-US" dirty="0"/>
                <a:t> 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FFEC8B-6DAE-4DDB-80C0-FDEB1D376E73}"/>
              </a:ext>
            </a:extLst>
          </p:cNvPr>
          <p:cNvGrpSpPr/>
          <p:nvPr/>
        </p:nvGrpSpPr>
        <p:grpSpPr>
          <a:xfrm>
            <a:off x="2338390" y="5197004"/>
            <a:ext cx="1371599" cy="1018057"/>
            <a:chOff x="2362200" y="4281487"/>
            <a:chExt cx="1371599" cy="1018057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8B22A062-BAC5-4352-8FE8-7CC0C1160251}"/>
                </a:ext>
              </a:extLst>
            </p:cNvPr>
            <p:cNvSpPr/>
            <p:nvPr/>
          </p:nvSpPr>
          <p:spPr>
            <a:xfrm>
              <a:off x="2362200" y="4281487"/>
              <a:ext cx="981075" cy="704850"/>
            </a:xfrm>
            <a:prstGeom prst="hexagon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928760-F72E-4F78-AD48-CE04A57C2234}"/>
                </a:ext>
              </a:extLst>
            </p:cNvPr>
            <p:cNvSpPr txBox="1"/>
            <p:nvPr/>
          </p:nvSpPr>
          <p:spPr>
            <a:xfrm>
              <a:off x="2466974" y="4930212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Nhóm</a:t>
              </a:r>
              <a:r>
                <a:rPr lang="en-US" dirty="0"/>
                <a:t> 4</a:t>
              </a:r>
              <a:endParaRPr lang="vi-VN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9CCD0E-FB06-4D77-90D2-827DFCAC7C7B}"/>
                </a:ext>
              </a:extLst>
            </p:cNvPr>
            <p:cNvSpPr txBox="1"/>
            <p:nvPr/>
          </p:nvSpPr>
          <p:spPr>
            <a:xfrm>
              <a:off x="2466974" y="4497943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Trạm</a:t>
              </a:r>
              <a:r>
                <a:rPr lang="en-US" dirty="0"/>
                <a:t> 4</a:t>
              </a:r>
            </a:p>
          </p:txBody>
        </p:sp>
      </p:grpSp>
      <p:sp>
        <p:nvSpPr>
          <p:cNvPr id="8" name="Arrow: Curved Down 7">
            <a:extLst>
              <a:ext uri="{FF2B5EF4-FFF2-40B4-BE49-F238E27FC236}">
                <a16:creationId xmlns:a16="http://schemas.microsoft.com/office/drawing/2014/main" id="{6A6DB7EA-32D9-443F-A462-03D2F4788F89}"/>
              </a:ext>
            </a:extLst>
          </p:cNvPr>
          <p:cNvSpPr/>
          <p:nvPr/>
        </p:nvSpPr>
        <p:spPr>
          <a:xfrm>
            <a:off x="2847974" y="1863546"/>
            <a:ext cx="3586163" cy="941566"/>
          </a:xfrm>
          <a:prstGeom prst="curvedDownArrow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23" name="Arrow: Curved Left 22">
            <a:extLst>
              <a:ext uri="{FF2B5EF4-FFF2-40B4-BE49-F238E27FC236}">
                <a16:creationId xmlns:a16="http://schemas.microsoft.com/office/drawing/2014/main" id="{229A66D8-5FC9-45D7-81B8-4C8399C4709D}"/>
              </a:ext>
            </a:extLst>
          </p:cNvPr>
          <p:cNvSpPr/>
          <p:nvPr/>
        </p:nvSpPr>
        <p:spPr>
          <a:xfrm>
            <a:off x="6924675" y="3021568"/>
            <a:ext cx="1095375" cy="2655332"/>
          </a:xfrm>
          <a:prstGeom prst="curvedLeftArrow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26" name="Arrow: Curved Left 25">
            <a:extLst>
              <a:ext uri="{FF2B5EF4-FFF2-40B4-BE49-F238E27FC236}">
                <a16:creationId xmlns:a16="http://schemas.microsoft.com/office/drawing/2014/main" id="{0CDD0853-2EC6-4634-99D3-E17F3FF61775}"/>
              </a:ext>
            </a:extLst>
          </p:cNvPr>
          <p:cNvSpPr/>
          <p:nvPr/>
        </p:nvSpPr>
        <p:spPr>
          <a:xfrm rot="5400000">
            <a:off x="4182306" y="4753854"/>
            <a:ext cx="704851" cy="3471863"/>
          </a:xfrm>
          <a:prstGeom prst="curvedLeftArrow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27" name="Arrow: Curved Left 26">
            <a:extLst>
              <a:ext uri="{FF2B5EF4-FFF2-40B4-BE49-F238E27FC236}">
                <a16:creationId xmlns:a16="http://schemas.microsoft.com/office/drawing/2014/main" id="{23BB5E82-557B-4BAC-9294-B49663D8232E}"/>
              </a:ext>
            </a:extLst>
          </p:cNvPr>
          <p:cNvSpPr/>
          <p:nvPr/>
        </p:nvSpPr>
        <p:spPr>
          <a:xfrm rot="10800000">
            <a:off x="1266825" y="2894097"/>
            <a:ext cx="1095375" cy="2655332"/>
          </a:xfrm>
          <a:prstGeom prst="curvedLeftArrow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0D6241F5-AF8D-40C8-B1F8-A70CDCBC6570}"/>
              </a:ext>
            </a:extLst>
          </p:cNvPr>
          <p:cNvSpPr txBox="1"/>
          <p:nvPr/>
        </p:nvSpPr>
        <p:spPr>
          <a:xfrm>
            <a:off x="7315199" y="1894125"/>
            <a:ext cx="4167375" cy="968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Thời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gian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hoạt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tại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mỗi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trạm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5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phút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455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23" grpId="0" animBg="1"/>
      <p:bldP spid="26" grpId="0" animBg="1"/>
      <p:bldP spid="27" grpId="0" animBg="1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CE19293-E017-47E8-A355-D25C51A53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743" y="103868"/>
            <a:ext cx="2035629" cy="1325563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Lượt</a:t>
            </a:r>
            <a:r>
              <a:rPr lang="en-US" dirty="0">
                <a:solidFill>
                  <a:srgbClr val="FF0000"/>
                </a:solidFill>
              </a:rPr>
              <a:t> 1</a:t>
            </a:r>
            <a:endParaRPr lang="vi-VN" dirty="0">
              <a:solidFill>
                <a:srgbClr val="FF0000"/>
              </a:solidFill>
            </a:endParaRPr>
          </a:p>
        </p:txBody>
      </p:sp>
      <p:pic>
        <p:nvPicPr>
          <p:cNvPr id="8" name="5 Minute Countdown Rainbow Timer 🌈">
            <a:hlinkClick r:id="" action="ppaction://media"/>
            <a:extLst>
              <a:ext uri="{FF2B5EF4-FFF2-40B4-BE49-F238E27FC236}">
                <a16:creationId xmlns:a16="http://schemas.microsoft.com/office/drawing/2014/main" id="{AEACD50E-ADAE-49DB-B355-308E0D5F42F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6411" y="1306286"/>
            <a:ext cx="8659177" cy="4870677"/>
          </a:xfrm>
        </p:spPr>
      </p:pic>
    </p:spTree>
    <p:extLst>
      <p:ext uri="{BB962C8B-B14F-4D97-AF65-F5344CB8AC3E}">
        <p14:creationId xmlns:p14="http://schemas.microsoft.com/office/powerpoint/2010/main" val="160954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CE19293-E017-47E8-A355-D25C51A53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743" y="103868"/>
            <a:ext cx="2035629" cy="1325563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Lượt</a:t>
            </a:r>
            <a:r>
              <a:rPr lang="en-US" dirty="0">
                <a:solidFill>
                  <a:srgbClr val="FF0000"/>
                </a:solidFill>
              </a:rPr>
              <a:t> 2</a:t>
            </a:r>
            <a:endParaRPr lang="vi-VN" dirty="0">
              <a:solidFill>
                <a:srgbClr val="FF0000"/>
              </a:solidFill>
            </a:endParaRPr>
          </a:p>
        </p:txBody>
      </p:sp>
      <p:pic>
        <p:nvPicPr>
          <p:cNvPr id="8" name="5 Minute Countdown Rainbow Timer 🌈">
            <a:hlinkClick r:id="" action="ppaction://media"/>
            <a:extLst>
              <a:ext uri="{FF2B5EF4-FFF2-40B4-BE49-F238E27FC236}">
                <a16:creationId xmlns:a16="http://schemas.microsoft.com/office/drawing/2014/main" id="{AEACD50E-ADAE-49DB-B355-308E0D5F42F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6411" y="1306286"/>
            <a:ext cx="8659177" cy="4870677"/>
          </a:xfrm>
        </p:spPr>
      </p:pic>
    </p:spTree>
    <p:extLst>
      <p:ext uri="{BB962C8B-B14F-4D97-AF65-F5344CB8AC3E}">
        <p14:creationId xmlns:p14="http://schemas.microsoft.com/office/powerpoint/2010/main" val="400251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CE19293-E017-47E8-A355-D25C51A53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743" y="103868"/>
            <a:ext cx="2035629" cy="1325563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Lượt</a:t>
            </a:r>
            <a:r>
              <a:rPr lang="en-US" dirty="0">
                <a:solidFill>
                  <a:srgbClr val="FF0000"/>
                </a:solidFill>
              </a:rPr>
              <a:t> 3</a:t>
            </a:r>
            <a:endParaRPr lang="vi-VN" dirty="0">
              <a:solidFill>
                <a:srgbClr val="FF0000"/>
              </a:solidFill>
            </a:endParaRPr>
          </a:p>
        </p:txBody>
      </p:sp>
      <p:pic>
        <p:nvPicPr>
          <p:cNvPr id="8" name="5 Minute Countdown Rainbow Timer 🌈">
            <a:hlinkClick r:id="" action="ppaction://media"/>
            <a:extLst>
              <a:ext uri="{FF2B5EF4-FFF2-40B4-BE49-F238E27FC236}">
                <a16:creationId xmlns:a16="http://schemas.microsoft.com/office/drawing/2014/main" id="{AEACD50E-ADAE-49DB-B355-308E0D5F42F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6411" y="1306286"/>
            <a:ext cx="8659177" cy="4870677"/>
          </a:xfrm>
        </p:spPr>
      </p:pic>
    </p:spTree>
    <p:extLst>
      <p:ext uri="{BB962C8B-B14F-4D97-AF65-F5344CB8AC3E}">
        <p14:creationId xmlns:p14="http://schemas.microsoft.com/office/powerpoint/2010/main" val="354448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CE19293-E017-47E8-A355-D25C51A53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743" y="103868"/>
            <a:ext cx="2035629" cy="1325563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Lượt</a:t>
            </a:r>
            <a:r>
              <a:rPr lang="en-US" dirty="0">
                <a:solidFill>
                  <a:srgbClr val="FF0000"/>
                </a:solidFill>
              </a:rPr>
              <a:t> 4</a:t>
            </a:r>
            <a:endParaRPr lang="vi-VN" dirty="0">
              <a:solidFill>
                <a:srgbClr val="FF0000"/>
              </a:solidFill>
            </a:endParaRPr>
          </a:p>
        </p:txBody>
      </p:sp>
      <p:pic>
        <p:nvPicPr>
          <p:cNvPr id="8" name="5 Minute Countdown Rainbow Timer 🌈">
            <a:hlinkClick r:id="" action="ppaction://media"/>
            <a:extLst>
              <a:ext uri="{FF2B5EF4-FFF2-40B4-BE49-F238E27FC236}">
                <a16:creationId xmlns:a16="http://schemas.microsoft.com/office/drawing/2014/main" id="{AEACD50E-ADAE-49DB-B355-308E0D5F42F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6411" y="1306286"/>
            <a:ext cx="8659177" cy="4870677"/>
          </a:xfrm>
        </p:spPr>
      </p:pic>
    </p:spTree>
    <p:extLst>
      <p:ext uri="{BB962C8B-B14F-4D97-AF65-F5344CB8AC3E}">
        <p14:creationId xmlns:p14="http://schemas.microsoft.com/office/powerpoint/2010/main" val="61138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7DE624C-8FE4-40DB-911B-A27570605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6" name="Chỗ dành sẵn cho Nội dung 5">
            <a:extLst>
              <a:ext uri="{FF2B5EF4-FFF2-40B4-BE49-F238E27FC236}">
                <a16:creationId xmlns:a16="http://schemas.microsoft.com/office/drawing/2014/main" id="{BE79C41A-C302-43B0-8B54-5825EF092A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357" y="286544"/>
            <a:ext cx="7783285" cy="5837463"/>
          </a:xfrm>
        </p:spPr>
      </p:pic>
    </p:spTree>
    <p:extLst>
      <p:ext uri="{BB962C8B-B14F-4D97-AF65-F5344CB8AC3E}">
        <p14:creationId xmlns:p14="http://schemas.microsoft.com/office/powerpoint/2010/main" val="2197871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46E2F22-97D3-4D6A-A5AF-E3000BEB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4223" y="443054"/>
            <a:ext cx="10515600" cy="613409"/>
          </a:xfrm>
        </p:spPr>
        <p:txBody>
          <a:bodyPr>
            <a:normAutofit fontScale="90000"/>
          </a:bodyPr>
          <a:lstStyle/>
          <a:p>
            <a:r>
              <a:rPr lang="en-US" sz="4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 THU HOẠCH</a:t>
            </a:r>
            <a:endParaRPr lang="vi-VN" sz="40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B866978-A0D8-4925-B5CC-B5FFBC766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783" y="1195751"/>
            <a:ext cx="1581331" cy="5241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FF0000"/>
                </a:solidFill>
              </a:rPr>
              <a:t>Trạm</a:t>
            </a:r>
            <a:r>
              <a:rPr lang="en-US" sz="3200" b="1" dirty="0">
                <a:solidFill>
                  <a:srgbClr val="FF0000"/>
                </a:solidFill>
              </a:rPr>
              <a:t> 1</a:t>
            </a:r>
          </a:p>
        </p:txBody>
      </p:sp>
      <p:sp>
        <p:nvSpPr>
          <p:cNvPr id="6" name="Chỗ dành sẵn cho Nội dung 2">
            <a:extLst>
              <a:ext uri="{FF2B5EF4-FFF2-40B4-BE49-F238E27FC236}">
                <a16:creationId xmlns:a16="http://schemas.microsoft.com/office/drawing/2014/main" id="{C5488B77-0E35-4900-8FC4-9CBCE62A2CE7}"/>
              </a:ext>
            </a:extLst>
          </p:cNvPr>
          <p:cNvSpPr txBox="1">
            <a:spLocks/>
          </p:cNvSpPr>
          <p:nvPr/>
        </p:nvSpPr>
        <p:spPr>
          <a:xfrm>
            <a:off x="1749697" y="1751301"/>
            <a:ext cx="10703560" cy="5241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err="1">
                <a:solidFill>
                  <a:srgbClr val="0000CC"/>
                </a:solidFill>
              </a:rPr>
              <a:t>Các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chất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khác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nhau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có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tính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chất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khác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nhau</a:t>
            </a:r>
            <a:r>
              <a:rPr lang="en-US" sz="3200" dirty="0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8" name="Chỗ dành sẵn cho Nội dung 2">
            <a:extLst>
              <a:ext uri="{FF2B5EF4-FFF2-40B4-BE49-F238E27FC236}">
                <a16:creationId xmlns:a16="http://schemas.microsoft.com/office/drawing/2014/main" id="{A69AD718-E649-4F52-BD99-1AFED5DA32AA}"/>
              </a:ext>
            </a:extLst>
          </p:cNvPr>
          <p:cNvSpPr txBox="1">
            <a:spLocks/>
          </p:cNvSpPr>
          <p:nvPr/>
        </p:nvSpPr>
        <p:spPr>
          <a:xfrm>
            <a:off x="693783" y="2571117"/>
            <a:ext cx="1581331" cy="5241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 err="1">
                <a:solidFill>
                  <a:srgbClr val="FF0000"/>
                </a:solidFill>
              </a:rPr>
              <a:t>Trạm</a:t>
            </a:r>
            <a:r>
              <a:rPr lang="en-US" sz="3200" b="1" dirty="0">
                <a:solidFill>
                  <a:srgbClr val="FF0000"/>
                </a:solidFill>
              </a:rPr>
              <a:t> 2</a:t>
            </a:r>
          </a:p>
        </p:txBody>
      </p:sp>
      <p:sp>
        <p:nvSpPr>
          <p:cNvPr id="9" name="Chỗ dành sẵn cho Nội dung 2">
            <a:extLst>
              <a:ext uri="{FF2B5EF4-FFF2-40B4-BE49-F238E27FC236}">
                <a16:creationId xmlns:a16="http://schemas.microsoft.com/office/drawing/2014/main" id="{81FC8616-8513-45D5-8714-A7DE49573A06}"/>
              </a:ext>
            </a:extLst>
          </p:cNvPr>
          <p:cNvSpPr txBox="1">
            <a:spLocks/>
          </p:cNvSpPr>
          <p:nvPr/>
        </p:nvSpPr>
        <p:spPr>
          <a:xfrm>
            <a:off x="1749697" y="3086083"/>
            <a:ext cx="9647646" cy="5241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err="1">
                <a:solidFill>
                  <a:srgbClr val="0000CC"/>
                </a:solidFill>
              </a:rPr>
              <a:t>Các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chất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khác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nhau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thì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khả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năng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dẫn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nhiệt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khác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nhau</a:t>
            </a:r>
            <a:r>
              <a:rPr lang="en-US" sz="3200" dirty="0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10" name="Chỗ dành sẵn cho Nội dung 2">
            <a:extLst>
              <a:ext uri="{FF2B5EF4-FFF2-40B4-BE49-F238E27FC236}">
                <a16:creationId xmlns:a16="http://schemas.microsoft.com/office/drawing/2014/main" id="{EC62A34A-A9F0-4050-A349-441FC1BDC61A}"/>
              </a:ext>
            </a:extLst>
          </p:cNvPr>
          <p:cNvSpPr txBox="1">
            <a:spLocks/>
          </p:cNvSpPr>
          <p:nvPr/>
        </p:nvSpPr>
        <p:spPr>
          <a:xfrm>
            <a:off x="693783" y="5178641"/>
            <a:ext cx="1581331" cy="5241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 err="1">
                <a:solidFill>
                  <a:srgbClr val="FF0000"/>
                </a:solidFill>
              </a:rPr>
              <a:t>Trạm</a:t>
            </a:r>
            <a:r>
              <a:rPr lang="en-US" sz="3200" b="1" dirty="0">
                <a:solidFill>
                  <a:srgbClr val="FF0000"/>
                </a:solidFill>
              </a:rPr>
              <a:t> 4</a:t>
            </a:r>
          </a:p>
        </p:txBody>
      </p:sp>
      <p:sp>
        <p:nvSpPr>
          <p:cNvPr id="11" name="Chỗ dành sẵn cho Nội dung 2">
            <a:extLst>
              <a:ext uri="{FF2B5EF4-FFF2-40B4-BE49-F238E27FC236}">
                <a16:creationId xmlns:a16="http://schemas.microsoft.com/office/drawing/2014/main" id="{179358C7-095D-48E2-8692-8096F42A654D}"/>
              </a:ext>
            </a:extLst>
          </p:cNvPr>
          <p:cNvSpPr txBox="1">
            <a:spLocks/>
          </p:cNvSpPr>
          <p:nvPr/>
        </p:nvSpPr>
        <p:spPr>
          <a:xfrm>
            <a:off x="1749697" y="4380202"/>
            <a:ext cx="9647646" cy="5241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err="1">
                <a:solidFill>
                  <a:srgbClr val="0000CC"/>
                </a:solidFill>
              </a:rPr>
              <a:t>Đường</a:t>
            </a:r>
            <a:r>
              <a:rPr lang="en-US" sz="3200" dirty="0">
                <a:solidFill>
                  <a:srgbClr val="0000CC"/>
                </a:solidFill>
              </a:rPr>
              <a:t> tan </a:t>
            </a:r>
            <a:r>
              <a:rPr lang="en-US" sz="3200" dirty="0" err="1">
                <a:solidFill>
                  <a:srgbClr val="0000CC"/>
                </a:solidFill>
              </a:rPr>
              <a:t>trong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nước</a:t>
            </a:r>
            <a:r>
              <a:rPr lang="en-US" sz="3200" dirty="0">
                <a:solidFill>
                  <a:srgbClr val="0000CC"/>
                </a:solidFill>
              </a:rPr>
              <a:t>, </a:t>
            </a:r>
            <a:r>
              <a:rPr lang="en-US" sz="3200" dirty="0" err="1">
                <a:solidFill>
                  <a:srgbClr val="0000CC"/>
                </a:solidFill>
              </a:rPr>
              <a:t>dầu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ăn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không</a:t>
            </a:r>
            <a:r>
              <a:rPr lang="en-US" sz="3200" dirty="0">
                <a:solidFill>
                  <a:srgbClr val="0000CC"/>
                </a:solidFill>
              </a:rPr>
              <a:t> tan </a:t>
            </a:r>
            <a:r>
              <a:rPr lang="en-US" sz="3200" dirty="0" err="1">
                <a:solidFill>
                  <a:srgbClr val="0000CC"/>
                </a:solidFill>
              </a:rPr>
              <a:t>trong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nước</a:t>
            </a:r>
            <a:r>
              <a:rPr lang="en-US" sz="3200" dirty="0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12" name="Chỗ dành sẵn cho Nội dung 2">
            <a:extLst>
              <a:ext uri="{FF2B5EF4-FFF2-40B4-BE49-F238E27FC236}">
                <a16:creationId xmlns:a16="http://schemas.microsoft.com/office/drawing/2014/main" id="{C910D33E-F194-40E3-854B-7B09E6443563}"/>
              </a:ext>
            </a:extLst>
          </p:cNvPr>
          <p:cNvSpPr txBox="1">
            <a:spLocks/>
          </p:cNvSpPr>
          <p:nvPr/>
        </p:nvSpPr>
        <p:spPr>
          <a:xfrm>
            <a:off x="1749696" y="5714984"/>
            <a:ext cx="9647647" cy="524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err="1">
                <a:solidFill>
                  <a:srgbClr val="0000CC"/>
                </a:solidFill>
              </a:rPr>
              <a:t>Đường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nóng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chảy</a:t>
            </a:r>
            <a:r>
              <a:rPr lang="en-US" sz="3200" dirty="0">
                <a:solidFill>
                  <a:srgbClr val="0000CC"/>
                </a:solidFill>
              </a:rPr>
              <a:t>, </a:t>
            </a:r>
            <a:r>
              <a:rPr lang="en-US" sz="3200" dirty="0" err="1">
                <a:solidFill>
                  <a:srgbClr val="0000CC"/>
                </a:solidFill>
              </a:rPr>
              <a:t>ngả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màu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vàng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sẫm</a:t>
            </a:r>
            <a:r>
              <a:rPr lang="en-US" sz="3200" dirty="0">
                <a:solidFill>
                  <a:srgbClr val="0000CC"/>
                </a:solidFill>
              </a:rPr>
              <a:t>, </a:t>
            </a:r>
            <a:r>
              <a:rPr lang="en-US" sz="3200" dirty="0" err="1">
                <a:solidFill>
                  <a:srgbClr val="0000CC"/>
                </a:solidFill>
              </a:rPr>
              <a:t>sau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đó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chuyển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rắn</a:t>
            </a:r>
            <a:r>
              <a:rPr lang="en-US" sz="3200" dirty="0">
                <a:solidFill>
                  <a:srgbClr val="0000CC"/>
                </a:solidFill>
              </a:rPr>
              <a:t>, </a:t>
            </a:r>
            <a:r>
              <a:rPr lang="en-US" sz="3200" dirty="0" err="1">
                <a:solidFill>
                  <a:srgbClr val="0000CC"/>
                </a:solidFill>
              </a:rPr>
              <a:t>màu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đen</a:t>
            </a:r>
            <a:endParaRPr lang="en-US" sz="3200" dirty="0">
              <a:solidFill>
                <a:srgbClr val="0000CC"/>
              </a:solidFill>
            </a:endParaRPr>
          </a:p>
        </p:txBody>
      </p:sp>
      <p:sp>
        <p:nvSpPr>
          <p:cNvPr id="13" name="Chỗ dành sẵn cho Nội dung 2">
            <a:extLst>
              <a:ext uri="{FF2B5EF4-FFF2-40B4-BE49-F238E27FC236}">
                <a16:creationId xmlns:a16="http://schemas.microsoft.com/office/drawing/2014/main" id="{DE9323E0-D1AA-4519-BE03-0E85754078DC}"/>
              </a:ext>
            </a:extLst>
          </p:cNvPr>
          <p:cNvSpPr txBox="1">
            <a:spLocks/>
          </p:cNvSpPr>
          <p:nvPr/>
        </p:nvSpPr>
        <p:spPr>
          <a:xfrm>
            <a:off x="693783" y="3859332"/>
            <a:ext cx="1581331" cy="5241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 err="1">
                <a:solidFill>
                  <a:srgbClr val="FF0000"/>
                </a:solidFill>
              </a:rPr>
              <a:t>Trạm</a:t>
            </a:r>
            <a:r>
              <a:rPr lang="en-US" sz="3200" b="1" dirty="0">
                <a:solidFill>
                  <a:srgbClr val="FF0000"/>
                </a:solidFill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428034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7358B1"/>
      </a:dk2>
      <a:lt2>
        <a:srgbClr val="E7E6E6"/>
      </a:lt2>
      <a:accent1>
        <a:srgbClr val="CD3333"/>
      </a:accent1>
      <a:accent2>
        <a:srgbClr val="FE6D4B"/>
      </a:accent2>
      <a:accent3>
        <a:srgbClr val="A5A5A5"/>
      </a:accent3>
      <a:accent4>
        <a:srgbClr val="EEBA4A"/>
      </a:accent4>
      <a:accent5>
        <a:srgbClr val="4ABDEC"/>
      </a:accent5>
      <a:accent6>
        <a:srgbClr val="90C14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1264</TotalTime>
  <Words>428</Words>
  <Application>Microsoft Office PowerPoint</Application>
  <PresentationFormat>Màn hình rộng</PresentationFormat>
  <Paragraphs>60</Paragraphs>
  <Slides>14</Slides>
  <Notes>0</Notes>
  <HiddenSlides>0</HiddenSlides>
  <MMClips>5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Office Theme</vt:lpstr>
      <vt:lpstr>Có ba bình: một bình chứa nước, một bình chứa rượu uống và một bình chứa giấm ăn. Làm thế nào để phân biệt chúng?</vt:lpstr>
      <vt:lpstr>Bản trình bày PowerPoint</vt:lpstr>
      <vt:lpstr>Bản trình bày PowerPoint</vt:lpstr>
      <vt:lpstr>Lượt 1</vt:lpstr>
      <vt:lpstr>Lượt 2</vt:lpstr>
      <vt:lpstr>Lượt 3</vt:lpstr>
      <vt:lpstr>Lượt 4</vt:lpstr>
      <vt:lpstr>Bản trình bày PowerPoint</vt:lpstr>
      <vt:lpstr>PHIẾU THU HOẠCH</vt:lpstr>
      <vt:lpstr>Bản trình bày PowerPoint</vt:lpstr>
      <vt:lpstr>Bản trình bày PowerPoint</vt:lpstr>
      <vt:lpstr>LUYỆN TẬP</vt:lpstr>
      <vt:lpstr>Vòng tuần hoàn của nước</vt:lpstr>
      <vt:lpstr>VẬN DỤNG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2020-10-01T12:29:27Z</dcterms:created>
  <dcterms:modified xsi:type="dcterms:W3CDTF">2021-05-24T09:32:40Z</dcterms:modified>
</cp:coreProperties>
</file>