
<file path=[Content_Types].xml><?xml version="1.0" encoding="utf-8"?>
<Types xmlns="http://schemas.openxmlformats.org/package/2006/content-types">
  <Default Extension="png" ContentType="image/png"/>
  <Default Extension="bin" ContentType="application/vnd.ms-office.activeX"/>
  <Default Extension="mp3" ContentType="audio/unknown"/>
  <Default Extension="jfif" ContentType="image/jpeg"/>
  <Default Extension="wmf" ContentType="image/x-wmf"/>
  <Default Extension="jpeg" ContentType="image/jpeg"/>
  <Default Extension="rels" ContentType="application/vnd.openxmlformats-package.relationships+xml"/>
  <Default Extension="xml" ContentType="application/xml"/>
  <Default Extension="wav" ContentType="audio/x-wav"/>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ctiveX/activeX1.xml" ContentType="application/vnd.ms-office.activeX+xml"/>
  <Override PartName="/ppt/embeddings/oleObject1.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72" r:id="rId2"/>
    <p:sldId id="264" r:id="rId3"/>
    <p:sldId id="271" r:id="rId4"/>
    <p:sldId id="274" r:id="rId5"/>
    <p:sldId id="279" r:id="rId6"/>
    <p:sldId id="263" r:id="rId7"/>
    <p:sldId id="257" r:id="rId8"/>
    <p:sldId id="261" r:id="rId9"/>
    <p:sldId id="258" r:id="rId10"/>
    <p:sldId id="259" r:id="rId11"/>
    <p:sldId id="260" r:id="rId12"/>
    <p:sldId id="262" r:id="rId13"/>
    <p:sldId id="269" r:id="rId14"/>
    <p:sldId id="268" r:id="rId15"/>
    <p:sldId id="273" r:id="rId16"/>
    <p:sldId id="270" r:id="rId17"/>
    <p:sldId id="298" r:id="rId18"/>
    <p:sldId id="277" r:id="rId19"/>
    <p:sldId id="276" r:id="rId20"/>
    <p:sldId id="278" r:id="rId21"/>
    <p:sldId id="300" r:id="rId22"/>
    <p:sldId id="280" r:id="rId23"/>
    <p:sldId id="281" r:id="rId24"/>
    <p:sldId id="282" r:id="rId25"/>
    <p:sldId id="283" r:id="rId26"/>
    <p:sldId id="284" r:id="rId27"/>
    <p:sldId id="285" r:id="rId28"/>
    <p:sldId id="287" r:id="rId29"/>
    <p:sldId id="299" r:id="rId30"/>
    <p:sldId id="286" r:id="rId31"/>
    <p:sldId id="288" r:id="rId32"/>
    <p:sldId id="289" r:id="rId33"/>
    <p:sldId id="292" r:id="rId34"/>
    <p:sldId id="293" r:id="rId35"/>
    <p:sldId id="294" r:id="rId36"/>
    <p:sldId id="295" r:id="rId37"/>
    <p:sldId id="291" r:id="rId38"/>
    <p:sldId id="297" r:id="rId39"/>
    <p:sldId id="296"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00FF"/>
    <a:srgbClr val="00FFF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4" d="100"/>
          <a:sy n="84" d="100"/>
        </p:scale>
        <p:origin x="-62" y="-139"/>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06F631-A86A-4AFF-9215-93E3726F2906}" type="datetimeFigureOut">
              <a:rPr lang="en-US" smtClean="0"/>
              <a:t>3/11/2023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5D5E81-EADF-42D0-96FD-81493C23D055}" type="slidenum">
              <a:rPr lang="en-US" smtClean="0"/>
              <a:t>‹#›</a:t>
            </a:fld>
            <a:endParaRPr lang="en-US"/>
          </a:p>
        </p:txBody>
      </p:sp>
    </p:spTree>
    <p:extLst>
      <p:ext uri="{BB962C8B-B14F-4D97-AF65-F5344CB8AC3E}">
        <p14:creationId xmlns:p14="http://schemas.microsoft.com/office/powerpoint/2010/main" val="2933674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DA350C2-6E6B-4A17-975B-DAE0981374F2}" type="slidenum">
              <a:rPr lang="en-US" smtClean="0">
                <a:latin typeface="Times New Roman" pitchFamily="18" charset="0"/>
              </a:rPr>
              <a:pPr/>
              <a:t>1</a:t>
            </a:fld>
            <a:endParaRPr lang="en-US" smtClean="0">
              <a:latin typeface="Times New Roman" pitchFamily="18" charset="0"/>
            </a:endParaRPr>
          </a:p>
        </p:txBody>
      </p:sp>
      <p:sp>
        <p:nvSpPr>
          <p:cNvPr id="921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965060" y="5052546"/>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4DDC8C1-1CED-4372-AF0D-6AC083A0DCAA}" type="datetimeFigureOut">
              <a:rPr lang="en-US" smtClean="0"/>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47EF51-8354-4118-87C7-1DE6D0B75EBA}" type="slidenum">
              <a:rPr lang="en-US" smtClean="0"/>
              <a:t>‹#›</a:t>
            </a:fld>
            <a:endParaRPr lang="en-US"/>
          </a:p>
        </p:txBody>
      </p:sp>
      <p:sp>
        <p:nvSpPr>
          <p:cNvPr id="2" name="Title 1"/>
          <p:cNvSpPr>
            <a:spLocks noGrp="1"/>
          </p:cNvSpPr>
          <p:nvPr>
            <p:ph type="ctrTitle"/>
          </p:nvPr>
        </p:nvSpPr>
        <p:spPr>
          <a:xfrm>
            <a:off x="1090109" y="3132290"/>
            <a:ext cx="9567135"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DDC8C1-1CED-4372-AF0D-6AC083A0DCAA}" type="datetimeFigureOut">
              <a:rPr lang="en-US" smtClean="0"/>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47EF51-8354-4118-87C7-1DE6D0B75EB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8"/>
            <a:ext cx="27432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432151" y="731520"/>
            <a:ext cx="6439049"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4DDC8C1-1CED-4372-AF0D-6AC083A0DCAA}" type="datetimeFigureOut">
              <a:rPr lang="en-US" smtClean="0"/>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47EF51-8354-4118-87C7-1DE6D0B75EB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4DDC8C1-1CED-4372-AF0D-6AC083A0DCAA}" type="datetimeFigureOut">
              <a:rPr lang="en-US" smtClean="0"/>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47EF51-8354-4118-87C7-1DE6D0B75EBA}"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710927" y="2172648"/>
            <a:ext cx="7955555"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696584" y="4607511"/>
            <a:ext cx="7960659"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DDC8C1-1CED-4372-AF0D-6AC083A0DCAA}" type="datetimeFigureOut">
              <a:rPr lang="en-US" smtClean="0"/>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47EF51-8354-4118-87C7-1DE6D0B75EB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4DDC8C1-1CED-4372-AF0D-6AC083A0DCAA}" type="datetimeFigureOut">
              <a:rPr lang="en-US" smtClean="0"/>
              <a:t>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47EF51-8354-4118-87C7-1DE6D0B75EBA}"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523999" y="731519"/>
            <a:ext cx="4462272"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6193536" y="731520"/>
            <a:ext cx="4462272"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4DDC8C1-1CED-4372-AF0D-6AC083A0DCAA}" type="datetimeFigureOut">
              <a:rPr lang="en-US" smtClean="0"/>
              <a:t>3/11/2023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47EF51-8354-4118-87C7-1DE6D0B75EBA}"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DDC8C1-1CED-4372-AF0D-6AC083A0DCAA}" type="datetimeFigureOut">
              <a:rPr lang="en-US" smtClean="0"/>
              <a:t>3/11/2023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47EF51-8354-4118-87C7-1DE6D0B75EB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DDC8C1-1CED-4372-AF0D-6AC083A0DCAA}" type="datetimeFigureOut">
              <a:rPr lang="en-US" smtClean="0"/>
              <a:t>3/11/2023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47EF51-8354-4118-87C7-1DE6D0B75EB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794" y="2209801"/>
            <a:ext cx="4848113"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6124688" y="731520"/>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34354" y="3497802"/>
            <a:ext cx="4518213"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DDC8C1-1CED-4372-AF0D-6AC083A0DCAA}" type="datetimeFigureOut">
              <a:rPr lang="en-US" smtClean="0"/>
              <a:t>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47EF51-8354-4118-87C7-1DE6D0B75EB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70516" y="1010486"/>
            <a:ext cx="4925485"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DDC8C1-1CED-4372-AF0D-6AC083A0DCAA}" type="datetimeFigureOut">
              <a:rPr lang="en-US" smtClean="0"/>
              <a:t>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47EF51-8354-4118-87C7-1DE6D0B75EBA}" type="slidenum">
              <a:rPr lang="en-US" smtClean="0"/>
              <a:t>‹#›</a:t>
            </a:fld>
            <a:endParaRPr lang="en-US"/>
          </a:p>
        </p:txBody>
      </p:sp>
      <p:sp>
        <p:nvSpPr>
          <p:cNvPr id="2" name="Title 1"/>
          <p:cNvSpPr>
            <a:spLocks noGrp="1"/>
          </p:cNvSpPr>
          <p:nvPr>
            <p:ph type="title"/>
          </p:nvPr>
        </p:nvSpPr>
        <p:spPr>
          <a:xfrm>
            <a:off x="969691" y="4464421"/>
            <a:ext cx="8511384"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91053" y="4372168"/>
            <a:ext cx="8683348"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00" y="6172201"/>
            <a:ext cx="33528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54DDC8C1-1CED-4372-AF0D-6AC083A0DCAA}" type="datetimeFigureOut">
              <a:rPr lang="en-US" smtClean="0"/>
              <a:t>3/11/2023</a:t>
            </a:fld>
            <a:endParaRPr lang="en-US"/>
          </a:p>
        </p:txBody>
      </p:sp>
      <p:sp>
        <p:nvSpPr>
          <p:cNvPr id="5" name="Footer Placeholder 4"/>
          <p:cNvSpPr>
            <a:spLocks noGrp="1"/>
          </p:cNvSpPr>
          <p:nvPr>
            <p:ph type="ftr" sz="quarter" idx="3"/>
          </p:nvPr>
        </p:nvSpPr>
        <p:spPr>
          <a:xfrm>
            <a:off x="609600" y="6172201"/>
            <a:ext cx="44704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5080000" y="6172201"/>
            <a:ext cx="24384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4F47EF51-8354-4118-87C7-1DE6D0B75EB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image" Target="../media/image21.jpg"/></Relationships>
</file>

<file path=ppt/slides/_rels/slide1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image" Target="../media/image23.jp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jf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f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f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gif"/><Relationship Id="rId4" Type="http://schemas.openxmlformats.org/officeDocument/2006/relationships/image" Target="../media/image41.gif"/></Relationships>
</file>

<file path=ppt/slides/_rels/slide38.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gif"/><Relationship Id="rId4" Type="http://schemas.openxmlformats.org/officeDocument/2006/relationships/image" Target="../media/image41.gif"/></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wmf"/></Relationships>
</file>

<file path=ppt/slides/_rels/slide6.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Layout" Target="../slideLayouts/slideLayout2.xml"/><Relationship Id="rId7" Type="http://schemas.openxmlformats.org/officeDocument/2006/relationships/slide" Target="slide8.xml"/><Relationship Id="rId12" Type="http://schemas.openxmlformats.org/officeDocument/2006/relationships/image" Target="../media/image1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slide" Target="slide7.xml"/><Relationship Id="rId11" Type="http://schemas.openxmlformats.org/officeDocument/2006/relationships/slide" Target="slide12.xml"/><Relationship Id="rId5" Type="http://schemas.openxmlformats.org/officeDocument/2006/relationships/image" Target="../media/image16.jpg"/><Relationship Id="rId10" Type="http://schemas.openxmlformats.org/officeDocument/2006/relationships/slide" Target="slide11.xml"/><Relationship Id="rId4" Type="http://schemas.openxmlformats.org/officeDocument/2006/relationships/image" Target="../media/image15.jpg"/><Relationship Id="rId9" Type="http://schemas.openxmlformats.org/officeDocument/2006/relationships/slide" Target="slide10.xml"/></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482" name="Picture 6" descr="vl_04_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540252" y="-2667000"/>
            <a:ext cx="6858000" cy="121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0946" name="WordArt 2"/>
          <p:cNvSpPr>
            <a:spLocks noChangeArrowheads="1" noChangeShapeType="1" noTextEdit="1"/>
          </p:cNvSpPr>
          <p:nvPr/>
        </p:nvSpPr>
        <p:spPr bwMode="auto">
          <a:xfrm>
            <a:off x="2100404" y="4354716"/>
            <a:ext cx="8021370" cy="1474583"/>
          </a:xfrm>
          <a:prstGeom prst="rect">
            <a:avLst/>
          </a:prstGeom>
        </p:spPr>
        <p:txBody>
          <a:bodyPr wrap="none" fromWordArt="1">
            <a:prstTxWarp prst="textCascadeUp">
              <a:avLst>
                <a:gd name="adj" fmla="val 63135"/>
              </a:avLst>
            </a:prstTxWarp>
            <a:scene3d>
              <a:camera prst="legacyPerspectiveFront">
                <a:rot lat="20519977" lon="1080000" rev="0"/>
              </a:camera>
              <a:lightRig rig="legacyHarsh2" dir="b"/>
            </a:scene3d>
            <a:sp3d extrusionH="430200" prstMaterial="legacyMatte">
              <a:extrusionClr>
                <a:srgbClr val="FF6600"/>
              </a:extrusionClr>
            </a:sp3d>
          </a:bodyPr>
          <a:lstStyle/>
          <a:p>
            <a:pPr algn="ctr"/>
            <a:r>
              <a:rPr lang="en-US" sz="3600" kern="10" dirty="0">
                <a:ln w="9525">
                  <a:round/>
                  <a:headEnd/>
                  <a:tailEnd/>
                </a:ln>
                <a:solidFill>
                  <a:srgbClr val="92D050"/>
                </a:solidFill>
                <a:latin typeface=".VnHelvetInsH"/>
              </a:rPr>
              <a:t>M«n NG÷ v¨n</a:t>
            </a:r>
          </a:p>
          <a:p>
            <a:pPr algn="ctr"/>
            <a:r>
              <a:rPr lang="en-US" sz="3600" kern="10" dirty="0" smtClean="0">
                <a:ln w="9525">
                  <a:round/>
                  <a:headEnd/>
                  <a:tailEnd/>
                </a:ln>
                <a:solidFill>
                  <a:srgbClr val="92D050"/>
                </a:solidFill>
                <a:latin typeface=".VnHelvetInsH"/>
              </a:rPr>
              <a:t>Líp7A</a:t>
            </a:r>
            <a:endParaRPr lang="en-US" sz="3600" kern="10" dirty="0">
              <a:ln w="9525">
                <a:round/>
                <a:headEnd/>
                <a:tailEnd/>
              </a:ln>
              <a:solidFill>
                <a:srgbClr val="92D050"/>
              </a:solidFill>
              <a:latin typeface=".VnHelvetInsH"/>
            </a:endParaRPr>
          </a:p>
        </p:txBody>
      </p:sp>
      <p:sp>
        <p:nvSpPr>
          <p:cNvPr id="210949" name="WordArt 5" descr="Paper bag"/>
          <p:cNvSpPr>
            <a:spLocks noChangeArrowheads="1" noChangeShapeType="1" noTextEdit="1"/>
          </p:cNvSpPr>
          <p:nvPr/>
        </p:nvSpPr>
        <p:spPr bwMode="auto">
          <a:xfrm>
            <a:off x="1013988" y="1989139"/>
            <a:ext cx="10167042" cy="1692275"/>
          </a:xfrm>
          <a:prstGeom prst="rect">
            <a:avLst/>
          </a:prstGeom>
        </p:spPr>
        <p:txBody>
          <a:bodyPr wrap="none" fromWordArt="1">
            <a:prstTxWarp prst="textPlain">
              <a:avLst>
                <a:gd name="adj" fmla="val 50000"/>
              </a:avLst>
            </a:prstTxWarp>
          </a:bodyPr>
          <a:lstStyle/>
          <a:p>
            <a:pPr algn="ctr"/>
            <a:r>
              <a:rPr lang="en-US" sz="2000" b="1" kern="10" dirty="0">
                <a:ln w="9525">
                  <a:solidFill>
                    <a:srgbClr val="008000"/>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NHIỆT LIỆT CHÀO MỪNG QUÝ THẦY CÔ </a:t>
            </a:r>
          </a:p>
          <a:p>
            <a:pPr algn="ctr"/>
            <a:r>
              <a:rPr lang="en-US" sz="2000" b="1" kern="10" dirty="0">
                <a:ln w="9525">
                  <a:solidFill>
                    <a:srgbClr val="008000"/>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VỀ DỰ THI GIÁO VIÊN DẠY GIỎI !</a:t>
            </a:r>
          </a:p>
        </p:txBody>
      </p:sp>
      <p:sp>
        <p:nvSpPr>
          <p:cNvPr id="210951" name="WordArt 7"/>
          <p:cNvSpPr>
            <a:spLocks noChangeArrowheads="1" noChangeShapeType="1" noTextEdit="1"/>
          </p:cNvSpPr>
          <p:nvPr/>
        </p:nvSpPr>
        <p:spPr bwMode="auto">
          <a:xfrm>
            <a:off x="1484768" y="952157"/>
            <a:ext cx="8157174" cy="585787"/>
          </a:xfrm>
          <a:prstGeom prst="rect">
            <a:avLst/>
          </a:prstGeom>
        </p:spPr>
        <p:txBody>
          <a:bodyPr wrap="none" fromWordArt="1">
            <a:prstTxWarp prst="textPlain">
              <a:avLst>
                <a:gd name="adj" fmla="val 49321"/>
              </a:avLst>
            </a:prstTxWarp>
          </a:bodyPr>
          <a:lstStyle/>
          <a:p>
            <a:pPr algn="ctr"/>
            <a:r>
              <a:rPr lang="en-US" sz="3600" kern="10" dirty="0" smtClean="0">
                <a:ln w="9525">
                  <a:solidFill>
                    <a:srgbClr val="000000"/>
                  </a:solidFill>
                  <a:round/>
                  <a:headEnd/>
                  <a:tailEnd/>
                </a:ln>
                <a:gradFill rotWithShape="1">
                  <a:gsLst>
                    <a:gs pos="0">
                      <a:srgbClr val="0000FF"/>
                    </a:gs>
                    <a:gs pos="100000">
                      <a:srgbClr val="3366FF"/>
                    </a:gs>
                  </a:gsLst>
                  <a:lin ang="5400000" scaled="1"/>
                </a:gradFill>
                <a:latin typeface="Times New Roman" pitchFamily="18" charset="0"/>
                <a:cs typeface="Times New Roman" pitchFamily="18" charset="0"/>
              </a:rPr>
              <a:t>TRƯỜNG THCS VẠN THẮNG</a:t>
            </a:r>
            <a:endParaRPr lang="en-US" sz="3600" kern="10" dirty="0">
              <a:ln w="9525">
                <a:solidFill>
                  <a:srgbClr val="000000"/>
                </a:solidFill>
                <a:round/>
                <a:headEnd/>
                <a:tailEnd/>
              </a:ln>
              <a:gradFill rotWithShape="1">
                <a:gsLst>
                  <a:gs pos="0">
                    <a:srgbClr val="0000FF"/>
                  </a:gs>
                  <a:gs pos="100000">
                    <a:srgbClr val="3366FF"/>
                  </a:gs>
                </a:gsLst>
                <a:lin ang="5400000" scaled="1"/>
              </a:gradFill>
              <a:latin typeface="Times New Roman" pitchFamily="18" charset="0"/>
              <a:cs typeface="Times New Roman" pitchFamily="18" charset="0"/>
            </a:endParaRPr>
          </a:p>
        </p:txBody>
      </p:sp>
    </p:spTree>
    <p:extLst>
      <p:ext uri="{BB962C8B-B14F-4D97-AF65-F5344CB8AC3E}">
        <p14:creationId xmlns:p14="http://schemas.microsoft.com/office/powerpoint/2010/main" val="297410650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10949"/>
                                        </p:tgtEl>
                                        <p:attrNameLst>
                                          <p:attrName>style.visibility</p:attrName>
                                        </p:attrNameLst>
                                      </p:cBhvr>
                                      <p:to>
                                        <p:strVal val="visible"/>
                                      </p:to>
                                    </p:set>
                                    <p:animEffect transition="in" filter="box(in)">
                                      <p:cBhvr>
                                        <p:cTn id="7" dur="500"/>
                                        <p:tgtEl>
                                          <p:spTgt spid="21094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10946"/>
                                        </p:tgtEl>
                                        <p:attrNameLst>
                                          <p:attrName>style.visibility</p:attrName>
                                        </p:attrNameLst>
                                      </p:cBhvr>
                                      <p:to>
                                        <p:strVal val="visible"/>
                                      </p:to>
                                    </p:set>
                                    <p:animEffect transition="in" filter="box(in)">
                                      <p:cBhvr>
                                        <p:cTn id="10" dur="500"/>
                                        <p:tgtEl>
                                          <p:spTgt spid="210946"/>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210951"/>
                                        </p:tgtEl>
                                        <p:attrNameLst>
                                          <p:attrName>style.visibility</p:attrName>
                                        </p:attrNameLst>
                                      </p:cBhvr>
                                      <p:to>
                                        <p:strVal val="visible"/>
                                      </p:to>
                                    </p:set>
                                    <p:animEffect transition="in" filter="box(in)">
                                      <p:cBhvr>
                                        <p:cTn id="13" dur="500"/>
                                        <p:tgtEl>
                                          <p:spTgt spid="2109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6" grpId="0"/>
      <p:bldP spid="210949" grpId="0"/>
      <p:bldP spid="21095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B2439CBA-2416-8900-92CF-7EE196222E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6885"/>
            <a:ext cx="12191999" cy="6841115"/>
          </a:xfrm>
          <a:prstGeom prst="rect">
            <a:avLst/>
          </a:prstGeom>
          <a:ln>
            <a:noFill/>
          </a:ln>
          <a:effectLst>
            <a:softEdge rad="112500"/>
          </a:effectLst>
        </p:spPr>
      </p:pic>
      <p:sp>
        <p:nvSpPr>
          <p:cNvPr id="5" name="TextBox 4">
            <a:extLst>
              <a:ext uri="{FF2B5EF4-FFF2-40B4-BE49-F238E27FC236}">
                <a16:creationId xmlns:a16="http://schemas.microsoft.com/office/drawing/2014/main" xmlns="" id="{E1CBD32D-58D4-B8ED-DD98-604928C4776E}"/>
              </a:ext>
            </a:extLst>
          </p:cNvPr>
          <p:cNvSpPr txBox="1"/>
          <p:nvPr/>
        </p:nvSpPr>
        <p:spPr>
          <a:xfrm>
            <a:off x="654518" y="1511167"/>
            <a:ext cx="11232682" cy="584775"/>
          </a:xfrm>
          <a:prstGeom prst="rect">
            <a:avLst/>
          </a:prstGeom>
          <a:solidFill>
            <a:schemeClr val="bg1"/>
          </a:solidFill>
        </p:spPr>
        <p:txBody>
          <a:bodyPr wrap="square">
            <a:spAutoFit/>
          </a:bodyPr>
          <a:lstStyle/>
          <a:p>
            <a:r>
              <a:rPr lang="en-US" sz="3200" dirty="0">
                <a:solidFill>
                  <a:srgbClr val="FF0000"/>
                </a:solidFill>
                <a:latin typeface="Times New Roman" pitchFamily="18" charset="0"/>
                <a:cs typeface="Times New Roman" pitchFamily="18" charset="0"/>
              </a:rPr>
              <a:t>Câu 4: V</a:t>
            </a:r>
            <a:r>
              <a:rPr lang="en-US" sz="3200" dirty="0" smtClean="0">
                <a:solidFill>
                  <a:srgbClr val="FF0000"/>
                </a:solidFill>
                <a:latin typeface="Times New Roman" pitchFamily="18" charset="0"/>
                <a:cs typeface="Times New Roman" pitchFamily="18" charset="0"/>
              </a:rPr>
              <a:t>ăn </a:t>
            </a:r>
            <a:r>
              <a:rPr lang="en-US" sz="3200" dirty="0">
                <a:solidFill>
                  <a:srgbClr val="FF0000"/>
                </a:solidFill>
                <a:latin typeface="Times New Roman" pitchFamily="18" charset="0"/>
                <a:cs typeface="Times New Roman" pitchFamily="18" charset="0"/>
              </a:rPr>
              <a:t>bản “Bản đồ dẫn đường</a:t>
            </a:r>
            <a:r>
              <a:rPr lang="en-US" sz="3200" dirty="0" smtClean="0">
                <a:solidFill>
                  <a:srgbClr val="FF0000"/>
                </a:solidFill>
                <a:latin typeface="Times New Roman" pitchFamily="18" charset="0"/>
                <a:cs typeface="Times New Roman" pitchFamily="18" charset="0"/>
              </a:rPr>
              <a:t>” là bức thư ai gửi cho ai? </a:t>
            </a:r>
            <a:endParaRPr lang="en-US" sz="3200" dirty="0">
              <a:solidFill>
                <a:srgbClr val="FF0000"/>
              </a:solidFill>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xmlns="" id="{801E0078-DF21-F16B-B141-17F0CB785292}"/>
              </a:ext>
            </a:extLst>
          </p:cNvPr>
          <p:cNvSpPr txBox="1"/>
          <p:nvPr/>
        </p:nvSpPr>
        <p:spPr>
          <a:xfrm>
            <a:off x="1568918" y="2492943"/>
            <a:ext cx="5992467" cy="584775"/>
          </a:xfrm>
          <a:prstGeom prst="rect">
            <a:avLst/>
          </a:prstGeom>
          <a:solidFill>
            <a:schemeClr val="bg1"/>
          </a:solidFill>
        </p:spPr>
        <p:txBody>
          <a:bodyPr wrap="square" rtlCol="0">
            <a:spAutoFit/>
          </a:bodyPr>
          <a:lstStyle/>
          <a:p>
            <a:r>
              <a:rPr lang="en-US" sz="3200" dirty="0">
                <a:solidFill>
                  <a:srgbClr val="0000FF"/>
                </a:solidFill>
                <a:latin typeface="Times New Roman" pitchFamily="18" charset="0"/>
                <a:cs typeface="Times New Roman" pitchFamily="18" charset="0"/>
              </a:rPr>
              <a:t>Đáp án: </a:t>
            </a:r>
            <a:r>
              <a:rPr lang="en-US" sz="3200" dirty="0" smtClean="0">
                <a:solidFill>
                  <a:srgbClr val="0000FF"/>
                </a:solidFill>
                <a:latin typeface="Times New Roman" pitchFamily="18" charset="0"/>
                <a:cs typeface="Times New Roman" pitchFamily="18" charset="0"/>
              </a:rPr>
              <a:t>Ông ngoại gửi cháu Sam</a:t>
            </a:r>
            <a:endParaRPr lang="en-US" sz="3200" dirty="0">
              <a:solidFill>
                <a:srgbClr val="0000FF"/>
              </a:solidFill>
            </a:endParaRPr>
          </a:p>
        </p:txBody>
      </p:sp>
      <p:sp>
        <p:nvSpPr>
          <p:cNvPr id="7" name="Arrow: Left 6">
            <a:hlinkClick r:id="rId5" action="ppaction://hlinksldjump"/>
            <a:extLst>
              <a:ext uri="{FF2B5EF4-FFF2-40B4-BE49-F238E27FC236}">
                <a16:creationId xmlns:a16="http://schemas.microsoft.com/office/drawing/2014/main" xmlns="" id="{F6E9E3FA-8788-CEED-7984-EFC682EF0FA2}"/>
              </a:ext>
            </a:extLst>
          </p:cNvPr>
          <p:cNvSpPr/>
          <p:nvPr/>
        </p:nvSpPr>
        <p:spPr>
          <a:xfrm>
            <a:off x="10578164" y="5573028"/>
            <a:ext cx="952901" cy="55826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xmlns="" id="{AB277BF1-9D48-8D86-0DE6-8AB15388306A}"/>
              </a:ext>
            </a:extLst>
          </p:cNvPr>
          <p:cNvSpPr/>
          <p:nvPr/>
        </p:nvSpPr>
        <p:spPr>
          <a:xfrm>
            <a:off x="10112201" y="2378399"/>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5</a:t>
            </a:r>
          </a:p>
        </p:txBody>
      </p:sp>
      <p:sp>
        <p:nvSpPr>
          <p:cNvPr id="8" name="Oval 7">
            <a:extLst>
              <a:ext uri="{FF2B5EF4-FFF2-40B4-BE49-F238E27FC236}">
                <a16:creationId xmlns:a16="http://schemas.microsoft.com/office/drawing/2014/main" xmlns="" id="{C6CF4D21-8A81-0D24-84FF-1B1E974AB483}"/>
              </a:ext>
            </a:extLst>
          </p:cNvPr>
          <p:cNvSpPr/>
          <p:nvPr/>
        </p:nvSpPr>
        <p:spPr>
          <a:xfrm>
            <a:off x="10112201" y="2378399"/>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4</a:t>
            </a:r>
          </a:p>
        </p:txBody>
      </p:sp>
      <p:sp>
        <p:nvSpPr>
          <p:cNvPr id="9" name="Oval 8">
            <a:extLst>
              <a:ext uri="{FF2B5EF4-FFF2-40B4-BE49-F238E27FC236}">
                <a16:creationId xmlns:a16="http://schemas.microsoft.com/office/drawing/2014/main" xmlns="" id="{EA989C85-C5B1-B842-3D11-5CAC3AE59ED6}"/>
              </a:ext>
            </a:extLst>
          </p:cNvPr>
          <p:cNvSpPr/>
          <p:nvPr/>
        </p:nvSpPr>
        <p:spPr>
          <a:xfrm>
            <a:off x="10112201" y="2378399"/>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3</a:t>
            </a:r>
          </a:p>
        </p:txBody>
      </p:sp>
      <p:sp>
        <p:nvSpPr>
          <p:cNvPr id="10" name="Oval 9">
            <a:extLst>
              <a:ext uri="{FF2B5EF4-FFF2-40B4-BE49-F238E27FC236}">
                <a16:creationId xmlns:a16="http://schemas.microsoft.com/office/drawing/2014/main" xmlns="" id="{AA0098DB-1FDB-41FA-9D50-08E1C1D07ABE}"/>
              </a:ext>
            </a:extLst>
          </p:cNvPr>
          <p:cNvSpPr/>
          <p:nvPr/>
        </p:nvSpPr>
        <p:spPr>
          <a:xfrm>
            <a:off x="10112201" y="2378399"/>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2</a:t>
            </a:r>
          </a:p>
        </p:txBody>
      </p:sp>
      <p:sp>
        <p:nvSpPr>
          <p:cNvPr id="11" name="Oval 10">
            <a:extLst>
              <a:ext uri="{FF2B5EF4-FFF2-40B4-BE49-F238E27FC236}">
                <a16:creationId xmlns:a16="http://schemas.microsoft.com/office/drawing/2014/main" xmlns="" id="{3249C7F3-F76C-B67A-A7FC-2DF554A07128}"/>
              </a:ext>
            </a:extLst>
          </p:cNvPr>
          <p:cNvSpPr/>
          <p:nvPr/>
        </p:nvSpPr>
        <p:spPr>
          <a:xfrm>
            <a:off x="10112201" y="2378399"/>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1</a:t>
            </a:r>
          </a:p>
        </p:txBody>
      </p:sp>
      <p:sp>
        <p:nvSpPr>
          <p:cNvPr id="12" name="Oval 11">
            <a:extLst>
              <a:ext uri="{FF2B5EF4-FFF2-40B4-BE49-F238E27FC236}">
                <a16:creationId xmlns:a16="http://schemas.microsoft.com/office/drawing/2014/main" xmlns="" id="{E2D110EB-699C-757E-EDE1-5171FF3F48AE}"/>
              </a:ext>
            </a:extLst>
          </p:cNvPr>
          <p:cNvSpPr/>
          <p:nvPr/>
        </p:nvSpPr>
        <p:spPr>
          <a:xfrm>
            <a:off x="10106227" y="2378399"/>
            <a:ext cx="1211825" cy="1211825"/>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itchFamily="18" charset="0"/>
                <a:cs typeface="Times New Roman" pitchFamily="18" charset="0"/>
              </a:rPr>
              <a:t>Hết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giờ</a:t>
            </a:r>
            <a:endParaRPr lang="en-US" sz="2800" b="1" dirty="0">
              <a:solidFill>
                <a:srgbClr val="FF0000"/>
              </a:solidFill>
              <a:latin typeface="Times New Roman" pitchFamily="18" charset="0"/>
              <a:cs typeface="Times New Roman" pitchFamily="18" charset="0"/>
            </a:endParaRPr>
          </a:p>
        </p:txBody>
      </p:sp>
      <p:sp>
        <p:nvSpPr>
          <p:cNvPr id="13" name="Oval 12">
            <a:extLst>
              <a:ext uri="{FF2B5EF4-FFF2-40B4-BE49-F238E27FC236}">
                <a16:creationId xmlns:a16="http://schemas.microsoft.com/office/drawing/2014/main" xmlns="" id="{02C64042-7CC1-9681-AE92-86B3C81390CE}"/>
              </a:ext>
            </a:extLst>
          </p:cNvPr>
          <p:cNvSpPr/>
          <p:nvPr/>
        </p:nvSpPr>
        <p:spPr>
          <a:xfrm>
            <a:off x="10068961" y="2378399"/>
            <a:ext cx="1286356" cy="1286356"/>
          </a:xfrm>
          <a:prstGeom prst="ellipse">
            <a:avLst/>
          </a:prstGeom>
          <a:solidFill>
            <a:srgbClr val="3366CC"/>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Times New Roman" pitchFamily="18" charset="0"/>
                <a:cs typeface="Times New Roman" pitchFamily="18" charset="0"/>
              </a:rPr>
              <a:t>Đồng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hồ</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0025201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4"/>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par>
                          <p:cTn id="10" fill="hold">
                            <p:stCondLst>
                              <p:cond delay="1000"/>
                            </p:stCondLst>
                            <p:childTnLst>
                              <p:par>
                                <p:cTn id="11" presetID="1" presetClass="entr" presetSubtype="0" fill="hold" grpId="0" nodeType="afterEffect">
                                  <p:stCondLst>
                                    <p:cond delay="1000"/>
                                  </p:stCondLst>
                                  <p:childTnLst>
                                    <p:set>
                                      <p:cBhvr>
                                        <p:cTn id="12"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2" name="cashreg.wav"/>
                                        </p:tgtEl>
                                      </p:cMediaNode>
                                    </p:audio>
                                  </p:subTnLst>
                                </p:cTn>
                              </p:par>
                            </p:childTnLst>
                          </p:cTn>
                        </p:par>
                        <p:par>
                          <p:cTn id="13" fill="hold">
                            <p:stCondLst>
                              <p:cond delay="2000"/>
                            </p:stCondLst>
                            <p:childTnLst>
                              <p:par>
                                <p:cTn id="14" presetID="1" presetClass="entr" presetSubtype="0" fill="hold" grpId="0" nodeType="afterEffect">
                                  <p:stCondLst>
                                    <p:cond delay="1000"/>
                                  </p:stCondLst>
                                  <p:childTnLst>
                                    <p:set>
                                      <p:cBhvr>
                                        <p:cTn id="15"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2" name="cashreg.wav"/>
                                        </p:tgtEl>
                                      </p:cMediaNode>
                                    </p:audio>
                                  </p:subTnLst>
                                </p:cTn>
                              </p:par>
                            </p:childTnLst>
                          </p:cTn>
                        </p:par>
                        <p:par>
                          <p:cTn id="16" fill="hold">
                            <p:stCondLst>
                              <p:cond delay="3000"/>
                            </p:stCondLst>
                            <p:childTnLst>
                              <p:par>
                                <p:cTn id="17" presetID="1" presetClass="entr" presetSubtype="0" fill="hold" grpId="0" nodeType="afterEffect">
                                  <p:stCondLst>
                                    <p:cond delay="100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cashreg.wav"/>
                                        </p:tgtEl>
                                      </p:cMediaNode>
                                    </p:audio>
                                  </p:subTnLst>
                                </p:cTn>
                              </p:par>
                            </p:childTnLst>
                          </p:cTn>
                        </p:par>
                        <p:par>
                          <p:cTn id="19" fill="hold">
                            <p:stCondLst>
                              <p:cond delay="4000"/>
                            </p:stCondLst>
                            <p:childTnLst>
                              <p:par>
                                <p:cTn id="20" presetID="1" presetClass="entr" presetSubtype="0" fill="hold" grpId="0" nodeType="afterEffect">
                                  <p:stCondLst>
                                    <p:cond delay="1000"/>
                                  </p:stCondLst>
                                  <p:childTnLst>
                                    <p:set>
                                      <p:cBhvr>
                                        <p:cTn id="21"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2" name="cashreg.wav"/>
                                        </p:tgtEl>
                                      </p:cMediaNode>
                                    </p:audio>
                                  </p:subTnLst>
                                </p:cTn>
                              </p:par>
                            </p:childTnLst>
                          </p:cTn>
                        </p:par>
                        <p:par>
                          <p:cTn id="22" fill="hold">
                            <p:stCondLst>
                              <p:cond delay="5000"/>
                            </p:stCondLst>
                            <p:childTnLst>
                              <p:par>
                                <p:cTn id="23" presetID="1" presetClass="entr" presetSubtype="0" fill="hold" grpId="0" nodeType="afterEffect">
                                  <p:stCondLst>
                                    <p:cond delay="1000"/>
                                  </p:stCondLst>
                                  <p:childTnLst>
                                    <p:set>
                                      <p:cBhvr>
                                        <p:cTn id="24"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8" grpId="0" animBg="1"/>
      <p:bldP spid="9" grpId="0" animBg="1"/>
      <p:bldP spid="10"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F465214-2FFF-834D-0899-47B43159D9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extBox 4">
            <a:extLst>
              <a:ext uri="{FF2B5EF4-FFF2-40B4-BE49-F238E27FC236}">
                <a16:creationId xmlns:a16="http://schemas.microsoft.com/office/drawing/2014/main" xmlns="" id="{74CD90FB-20B7-268F-2964-E9249170780B}"/>
              </a:ext>
            </a:extLst>
          </p:cNvPr>
          <p:cNvSpPr txBox="1"/>
          <p:nvPr/>
        </p:nvSpPr>
        <p:spPr>
          <a:xfrm>
            <a:off x="1078029" y="1205524"/>
            <a:ext cx="8537609" cy="584775"/>
          </a:xfrm>
          <a:prstGeom prst="rect">
            <a:avLst/>
          </a:prstGeom>
          <a:solidFill>
            <a:schemeClr val="bg1"/>
          </a:solidFill>
        </p:spPr>
        <p:txBody>
          <a:bodyPr wrap="square">
            <a:spAutoFit/>
          </a:bodyPr>
          <a:lstStyle/>
          <a:p>
            <a:r>
              <a:rPr lang="en-US" sz="3200" dirty="0" err="1">
                <a:solidFill>
                  <a:srgbClr val="FF3300"/>
                </a:solidFill>
                <a:latin typeface="Times New Roman" pitchFamily="18" charset="0"/>
                <a:cs typeface="Times New Roman" pitchFamily="18" charset="0"/>
              </a:rPr>
              <a:t>Câu</a:t>
            </a:r>
            <a:r>
              <a:rPr lang="en-US" sz="3200" dirty="0">
                <a:solidFill>
                  <a:srgbClr val="FF3300"/>
                </a:solidFill>
                <a:latin typeface="Times New Roman" pitchFamily="18" charset="0"/>
                <a:cs typeface="Times New Roman" pitchFamily="18" charset="0"/>
              </a:rPr>
              <a:t> 5: </a:t>
            </a:r>
            <a:r>
              <a:rPr lang="en-US" sz="3200" dirty="0" err="1">
                <a:solidFill>
                  <a:srgbClr val="FF3300"/>
                </a:solidFill>
                <a:latin typeface="Times New Roman" pitchFamily="18" charset="0"/>
                <a:cs typeface="Times New Roman" pitchFamily="18" charset="0"/>
              </a:rPr>
              <a:t>Xuất</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xứ</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của</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văn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bản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Bản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đồ</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dẫn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đường</a:t>
            </a:r>
            <a:r>
              <a:rPr lang="en-US" sz="3200" dirty="0">
                <a:solidFill>
                  <a:srgbClr val="FF3300"/>
                </a:solidFill>
                <a:latin typeface="Times New Roman" pitchFamily="18" charset="0"/>
                <a:cs typeface="Times New Roman" pitchFamily="18" charset="0"/>
              </a:rPr>
              <a:t>”? </a:t>
            </a:r>
          </a:p>
        </p:txBody>
      </p:sp>
      <p:sp>
        <p:nvSpPr>
          <p:cNvPr id="6" name="TextBox 5">
            <a:extLst>
              <a:ext uri="{FF2B5EF4-FFF2-40B4-BE49-F238E27FC236}">
                <a16:creationId xmlns:a16="http://schemas.microsoft.com/office/drawing/2014/main" xmlns="" id="{4A3636AF-F8F5-F493-2FEC-7E77BC095338}"/>
              </a:ext>
            </a:extLst>
          </p:cNvPr>
          <p:cNvSpPr txBox="1"/>
          <p:nvPr/>
        </p:nvSpPr>
        <p:spPr>
          <a:xfrm>
            <a:off x="616016" y="2209404"/>
            <a:ext cx="9500135" cy="1077218"/>
          </a:xfrm>
          <a:prstGeom prst="rect">
            <a:avLst/>
          </a:prstGeom>
          <a:solidFill>
            <a:schemeClr val="bg1"/>
          </a:solidFill>
        </p:spPr>
        <p:txBody>
          <a:bodyPr wrap="square" rtlCol="0">
            <a:spAutoFit/>
          </a:bodyPr>
          <a:lstStyle/>
          <a:p>
            <a:r>
              <a:rPr lang="en-US" sz="3200" dirty="0" err="1">
                <a:solidFill>
                  <a:srgbClr val="0000FF"/>
                </a:solidFill>
                <a:latin typeface="Times New Roman" pitchFamily="18" charset="0"/>
                <a:cs typeface="Times New Roman" pitchFamily="18" charset="0"/>
              </a:rPr>
              <a:t>Đáp</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án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Văn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bản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Bản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đồ</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dẫn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đường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trích</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từ</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cuốn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sách</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Những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bức</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thư</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gửi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cháu</a:t>
            </a:r>
            <a:r>
              <a:rPr lang="en-US" sz="3200" dirty="0">
                <a:solidFill>
                  <a:srgbClr val="0000FF"/>
                </a:solidFill>
                <a:latin typeface="Times New Roman" pitchFamily="18" charset="0"/>
                <a:cs typeface="Times New Roman" pitchFamily="18" charset="0"/>
              </a:rPr>
              <a:t> Sam”</a:t>
            </a:r>
            <a:endParaRPr lang="en-US" sz="3200" dirty="0">
              <a:solidFill>
                <a:srgbClr val="0000FF"/>
              </a:solidFill>
            </a:endParaRPr>
          </a:p>
        </p:txBody>
      </p:sp>
      <p:sp>
        <p:nvSpPr>
          <p:cNvPr id="7" name="Arrow: Left 6">
            <a:hlinkClick r:id="rId5" action="ppaction://hlinksldjump"/>
            <a:extLst>
              <a:ext uri="{FF2B5EF4-FFF2-40B4-BE49-F238E27FC236}">
                <a16:creationId xmlns:a16="http://schemas.microsoft.com/office/drawing/2014/main" xmlns="" id="{BCBD2A85-37C2-2FC7-A180-0ADCAD225CDB}"/>
              </a:ext>
            </a:extLst>
          </p:cNvPr>
          <p:cNvSpPr/>
          <p:nvPr/>
        </p:nvSpPr>
        <p:spPr>
          <a:xfrm>
            <a:off x="10578164" y="5573028"/>
            <a:ext cx="952901" cy="55826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xmlns="" id="{E438C4FD-155A-38DC-0D69-F25DC1459680}"/>
              </a:ext>
            </a:extLst>
          </p:cNvPr>
          <p:cNvSpPr/>
          <p:nvPr/>
        </p:nvSpPr>
        <p:spPr>
          <a:xfrm>
            <a:off x="10332868" y="2643444"/>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5</a:t>
            </a:r>
          </a:p>
        </p:txBody>
      </p:sp>
      <p:sp>
        <p:nvSpPr>
          <p:cNvPr id="8" name="Oval 7">
            <a:extLst>
              <a:ext uri="{FF2B5EF4-FFF2-40B4-BE49-F238E27FC236}">
                <a16:creationId xmlns:a16="http://schemas.microsoft.com/office/drawing/2014/main" xmlns="" id="{08944462-0BE4-15B6-A890-38A155CEA653}"/>
              </a:ext>
            </a:extLst>
          </p:cNvPr>
          <p:cNvSpPr/>
          <p:nvPr/>
        </p:nvSpPr>
        <p:spPr>
          <a:xfrm>
            <a:off x="10332868" y="2643444"/>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4</a:t>
            </a:r>
          </a:p>
        </p:txBody>
      </p:sp>
      <p:sp>
        <p:nvSpPr>
          <p:cNvPr id="9" name="Oval 8">
            <a:extLst>
              <a:ext uri="{FF2B5EF4-FFF2-40B4-BE49-F238E27FC236}">
                <a16:creationId xmlns:a16="http://schemas.microsoft.com/office/drawing/2014/main" xmlns="" id="{68AE8412-5501-9B6B-4ECA-F2874CC4B689}"/>
              </a:ext>
            </a:extLst>
          </p:cNvPr>
          <p:cNvSpPr/>
          <p:nvPr/>
        </p:nvSpPr>
        <p:spPr>
          <a:xfrm>
            <a:off x="10332868" y="2643444"/>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3</a:t>
            </a:r>
          </a:p>
        </p:txBody>
      </p:sp>
      <p:sp>
        <p:nvSpPr>
          <p:cNvPr id="10" name="Oval 9">
            <a:extLst>
              <a:ext uri="{FF2B5EF4-FFF2-40B4-BE49-F238E27FC236}">
                <a16:creationId xmlns:a16="http://schemas.microsoft.com/office/drawing/2014/main" xmlns="" id="{7BD84AB5-C3E8-EE95-C2F6-9CE4086139FC}"/>
              </a:ext>
            </a:extLst>
          </p:cNvPr>
          <p:cNvSpPr/>
          <p:nvPr/>
        </p:nvSpPr>
        <p:spPr>
          <a:xfrm>
            <a:off x="10332868" y="2643444"/>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2</a:t>
            </a:r>
          </a:p>
        </p:txBody>
      </p:sp>
      <p:sp>
        <p:nvSpPr>
          <p:cNvPr id="11" name="Oval 10">
            <a:extLst>
              <a:ext uri="{FF2B5EF4-FFF2-40B4-BE49-F238E27FC236}">
                <a16:creationId xmlns:a16="http://schemas.microsoft.com/office/drawing/2014/main" xmlns="" id="{FEDC7CF5-54F3-0E76-2FF9-1DFB6BE19ADE}"/>
              </a:ext>
            </a:extLst>
          </p:cNvPr>
          <p:cNvSpPr/>
          <p:nvPr/>
        </p:nvSpPr>
        <p:spPr>
          <a:xfrm>
            <a:off x="10332868" y="2643444"/>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1</a:t>
            </a:r>
          </a:p>
        </p:txBody>
      </p:sp>
      <p:sp>
        <p:nvSpPr>
          <p:cNvPr id="12" name="Oval 11">
            <a:extLst>
              <a:ext uri="{FF2B5EF4-FFF2-40B4-BE49-F238E27FC236}">
                <a16:creationId xmlns:a16="http://schemas.microsoft.com/office/drawing/2014/main" xmlns="" id="{67571BFE-1F15-55C6-5A9D-98B577520082}"/>
              </a:ext>
            </a:extLst>
          </p:cNvPr>
          <p:cNvSpPr/>
          <p:nvPr/>
        </p:nvSpPr>
        <p:spPr>
          <a:xfrm>
            <a:off x="10326894" y="2643444"/>
            <a:ext cx="1211825" cy="1211825"/>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itchFamily="18" charset="0"/>
                <a:cs typeface="Times New Roman" pitchFamily="18" charset="0"/>
              </a:rPr>
              <a:t>Hết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giờ</a:t>
            </a:r>
            <a:endParaRPr lang="en-US" sz="2800" b="1" dirty="0">
              <a:solidFill>
                <a:srgbClr val="FF0000"/>
              </a:solidFill>
              <a:latin typeface="Times New Roman" pitchFamily="18" charset="0"/>
              <a:cs typeface="Times New Roman" pitchFamily="18" charset="0"/>
            </a:endParaRPr>
          </a:p>
        </p:txBody>
      </p:sp>
      <p:sp>
        <p:nvSpPr>
          <p:cNvPr id="13" name="Oval 12">
            <a:extLst>
              <a:ext uri="{FF2B5EF4-FFF2-40B4-BE49-F238E27FC236}">
                <a16:creationId xmlns:a16="http://schemas.microsoft.com/office/drawing/2014/main" xmlns="" id="{62170B57-DDA3-36E4-F10F-0C7F3BDD8D2E}"/>
              </a:ext>
            </a:extLst>
          </p:cNvPr>
          <p:cNvSpPr/>
          <p:nvPr/>
        </p:nvSpPr>
        <p:spPr>
          <a:xfrm>
            <a:off x="10289628" y="2643444"/>
            <a:ext cx="1286356" cy="1286356"/>
          </a:xfrm>
          <a:prstGeom prst="ellipse">
            <a:avLst/>
          </a:prstGeom>
          <a:solidFill>
            <a:srgbClr val="3366CC"/>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Times New Roman" pitchFamily="18" charset="0"/>
                <a:cs typeface="Times New Roman" pitchFamily="18" charset="0"/>
              </a:rPr>
              <a:t>Đồng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hồ</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1801274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4"/>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par>
                          <p:cTn id="10" fill="hold">
                            <p:stCondLst>
                              <p:cond delay="1000"/>
                            </p:stCondLst>
                            <p:childTnLst>
                              <p:par>
                                <p:cTn id="11" presetID="1" presetClass="entr" presetSubtype="0" fill="hold" grpId="0" nodeType="afterEffect">
                                  <p:stCondLst>
                                    <p:cond delay="1000"/>
                                  </p:stCondLst>
                                  <p:childTnLst>
                                    <p:set>
                                      <p:cBhvr>
                                        <p:cTn id="12"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2" name="cashreg.wav"/>
                                        </p:tgtEl>
                                      </p:cMediaNode>
                                    </p:audio>
                                  </p:subTnLst>
                                </p:cTn>
                              </p:par>
                            </p:childTnLst>
                          </p:cTn>
                        </p:par>
                        <p:par>
                          <p:cTn id="13" fill="hold">
                            <p:stCondLst>
                              <p:cond delay="2000"/>
                            </p:stCondLst>
                            <p:childTnLst>
                              <p:par>
                                <p:cTn id="14" presetID="1" presetClass="entr" presetSubtype="0" fill="hold" grpId="0" nodeType="afterEffect">
                                  <p:stCondLst>
                                    <p:cond delay="1000"/>
                                  </p:stCondLst>
                                  <p:childTnLst>
                                    <p:set>
                                      <p:cBhvr>
                                        <p:cTn id="15"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2" name="cashreg.wav"/>
                                        </p:tgtEl>
                                      </p:cMediaNode>
                                    </p:audio>
                                  </p:subTnLst>
                                </p:cTn>
                              </p:par>
                            </p:childTnLst>
                          </p:cTn>
                        </p:par>
                        <p:par>
                          <p:cTn id="16" fill="hold">
                            <p:stCondLst>
                              <p:cond delay="3000"/>
                            </p:stCondLst>
                            <p:childTnLst>
                              <p:par>
                                <p:cTn id="17" presetID="1" presetClass="entr" presetSubtype="0" fill="hold" grpId="0" nodeType="afterEffect">
                                  <p:stCondLst>
                                    <p:cond delay="100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cashreg.wav"/>
                                        </p:tgtEl>
                                      </p:cMediaNode>
                                    </p:audio>
                                  </p:subTnLst>
                                </p:cTn>
                              </p:par>
                            </p:childTnLst>
                          </p:cTn>
                        </p:par>
                        <p:par>
                          <p:cTn id="19" fill="hold">
                            <p:stCondLst>
                              <p:cond delay="4000"/>
                            </p:stCondLst>
                            <p:childTnLst>
                              <p:par>
                                <p:cTn id="20" presetID="1" presetClass="entr" presetSubtype="0" fill="hold" grpId="0" nodeType="afterEffect">
                                  <p:stCondLst>
                                    <p:cond delay="1000"/>
                                  </p:stCondLst>
                                  <p:childTnLst>
                                    <p:set>
                                      <p:cBhvr>
                                        <p:cTn id="21"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2" name="cashreg.wav"/>
                                        </p:tgtEl>
                                      </p:cMediaNode>
                                    </p:audio>
                                  </p:subTnLst>
                                </p:cTn>
                              </p:par>
                            </p:childTnLst>
                          </p:cTn>
                        </p:par>
                        <p:par>
                          <p:cTn id="22" fill="hold">
                            <p:stCondLst>
                              <p:cond delay="5000"/>
                            </p:stCondLst>
                            <p:childTnLst>
                              <p:par>
                                <p:cTn id="23" presetID="1" presetClass="entr" presetSubtype="0" fill="hold" grpId="0" nodeType="afterEffect">
                                  <p:stCondLst>
                                    <p:cond delay="1000"/>
                                  </p:stCondLst>
                                  <p:childTnLst>
                                    <p:set>
                                      <p:cBhvr>
                                        <p:cTn id="24"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8" grpId="0" animBg="1"/>
      <p:bldP spid="9" grpId="0" animBg="1"/>
      <p:bldP spid="10" grpId="0" animBg="1"/>
      <p:bldP spid="11"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6B8CB19-F97F-BD4E-DAC3-BAB3E5575B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softEdge rad="112500"/>
          </a:effectLst>
        </p:spPr>
      </p:pic>
      <p:sp>
        <p:nvSpPr>
          <p:cNvPr id="5" name="TextBox 4">
            <a:extLst>
              <a:ext uri="{FF2B5EF4-FFF2-40B4-BE49-F238E27FC236}">
                <a16:creationId xmlns:a16="http://schemas.microsoft.com/office/drawing/2014/main" xmlns="" id="{8DF19797-3D60-678D-AA89-737AE8FAC935}"/>
              </a:ext>
            </a:extLst>
          </p:cNvPr>
          <p:cNvSpPr txBox="1"/>
          <p:nvPr/>
        </p:nvSpPr>
        <p:spPr>
          <a:xfrm>
            <a:off x="508535" y="265506"/>
            <a:ext cx="11174929" cy="1077218"/>
          </a:xfrm>
          <a:prstGeom prst="rect">
            <a:avLst/>
          </a:prstGeom>
          <a:solidFill>
            <a:schemeClr val="bg1"/>
          </a:solidFill>
        </p:spPr>
        <p:txBody>
          <a:bodyPr wrap="square">
            <a:spAutoFit/>
          </a:bodyPr>
          <a:lstStyle/>
          <a:p>
            <a:r>
              <a:rPr lang="en-US" sz="3200" dirty="0" err="1">
                <a:solidFill>
                  <a:srgbClr val="FF3300"/>
                </a:solidFill>
                <a:latin typeface="Times New Roman" pitchFamily="18" charset="0"/>
                <a:cs typeface="Times New Roman" pitchFamily="18" charset="0"/>
              </a:rPr>
              <a:t>Câu</a:t>
            </a:r>
            <a:r>
              <a:rPr lang="en-US" sz="3200" dirty="0">
                <a:solidFill>
                  <a:srgbClr val="FF3300"/>
                </a:solidFill>
                <a:latin typeface="Times New Roman" pitchFamily="18" charset="0"/>
                <a:cs typeface="Times New Roman" pitchFamily="18" charset="0"/>
              </a:rPr>
              <a:t> 6. </a:t>
            </a:r>
            <a:r>
              <a:rPr lang="en-US" sz="3200" dirty="0" err="1">
                <a:solidFill>
                  <a:srgbClr val="FF3300"/>
                </a:solidFill>
                <a:latin typeface="Times New Roman" pitchFamily="18" charset="0"/>
                <a:cs typeface="Times New Roman" pitchFamily="18" charset="0"/>
              </a:rPr>
              <a:t>Một</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ứng</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dụng</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trên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máy</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tính</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điện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thoại</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thông</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minh</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có</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thể</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đưa</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bạn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đến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mọi</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nơi</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bạn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muốn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dù</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bạn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chưa</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biết</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đường</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đến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đó</a:t>
            </a:r>
            <a:r>
              <a:rPr lang="en-US" sz="3200" dirty="0">
                <a:solidFill>
                  <a:srgbClr val="FF3300"/>
                </a:solidFill>
                <a:latin typeface="Times New Roman" pitchFamily="18" charset="0"/>
                <a:cs typeface="Times New Roman" pitchFamily="18" charset="0"/>
              </a:rPr>
              <a:t>?  </a:t>
            </a:r>
          </a:p>
        </p:txBody>
      </p:sp>
      <p:sp>
        <p:nvSpPr>
          <p:cNvPr id="6" name="TextBox 5">
            <a:extLst>
              <a:ext uri="{FF2B5EF4-FFF2-40B4-BE49-F238E27FC236}">
                <a16:creationId xmlns:a16="http://schemas.microsoft.com/office/drawing/2014/main" xmlns="" id="{6BBCD3E1-7680-5AAD-2AD4-B696669E9FDB}"/>
              </a:ext>
            </a:extLst>
          </p:cNvPr>
          <p:cNvSpPr txBox="1"/>
          <p:nvPr/>
        </p:nvSpPr>
        <p:spPr>
          <a:xfrm>
            <a:off x="1405289" y="1713297"/>
            <a:ext cx="3590223" cy="584775"/>
          </a:xfrm>
          <a:prstGeom prst="rect">
            <a:avLst/>
          </a:prstGeom>
          <a:solidFill>
            <a:schemeClr val="bg1"/>
          </a:solidFill>
        </p:spPr>
        <p:txBody>
          <a:bodyPr wrap="square" rtlCol="0">
            <a:spAutoFit/>
          </a:bodyPr>
          <a:lstStyle/>
          <a:p>
            <a:r>
              <a:rPr lang="en-US" sz="3200" dirty="0" err="1">
                <a:solidFill>
                  <a:srgbClr val="0000FF"/>
                </a:solidFill>
                <a:latin typeface="Times New Roman" pitchFamily="18" charset="0"/>
                <a:cs typeface="Times New Roman" pitchFamily="18" charset="0"/>
              </a:rPr>
              <a:t>Đáp</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án</a:t>
            </a:r>
            <a:r>
              <a:rPr lang="en-US" sz="3200" dirty="0">
                <a:solidFill>
                  <a:srgbClr val="0000FF"/>
                </a:solidFill>
                <a:latin typeface="Times New Roman" pitchFamily="18" charset="0"/>
                <a:cs typeface="Times New Roman" pitchFamily="18" charset="0"/>
              </a:rPr>
              <a:t>: google map.</a:t>
            </a:r>
            <a:endParaRPr lang="en-US" sz="3200" dirty="0">
              <a:solidFill>
                <a:srgbClr val="0000FF"/>
              </a:solidFill>
            </a:endParaRPr>
          </a:p>
        </p:txBody>
      </p:sp>
      <p:sp>
        <p:nvSpPr>
          <p:cNvPr id="7" name="Arrow: Left 6">
            <a:hlinkClick r:id="rId5" action="ppaction://hlinksldjump"/>
            <a:extLst>
              <a:ext uri="{FF2B5EF4-FFF2-40B4-BE49-F238E27FC236}">
                <a16:creationId xmlns:a16="http://schemas.microsoft.com/office/drawing/2014/main" xmlns="" id="{1DCFF57B-A3BA-9947-6A5D-F66D27F9A70F}"/>
              </a:ext>
            </a:extLst>
          </p:cNvPr>
          <p:cNvSpPr/>
          <p:nvPr/>
        </p:nvSpPr>
        <p:spPr>
          <a:xfrm>
            <a:off x="9067933" y="5832909"/>
            <a:ext cx="952901" cy="55826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xmlns="" id="{C4531DA0-B723-BC0F-C205-8C13D9F63596}"/>
              </a:ext>
            </a:extLst>
          </p:cNvPr>
          <p:cNvSpPr/>
          <p:nvPr/>
        </p:nvSpPr>
        <p:spPr>
          <a:xfrm>
            <a:off x="10064074" y="1528342"/>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5</a:t>
            </a:r>
          </a:p>
        </p:txBody>
      </p:sp>
      <p:sp>
        <p:nvSpPr>
          <p:cNvPr id="8" name="Oval 7">
            <a:extLst>
              <a:ext uri="{FF2B5EF4-FFF2-40B4-BE49-F238E27FC236}">
                <a16:creationId xmlns:a16="http://schemas.microsoft.com/office/drawing/2014/main" xmlns="" id="{7174BD2D-5CEE-15BE-796C-8613F9C70CF0}"/>
              </a:ext>
            </a:extLst>
          </p:cNvPr>
          <p:cNvSpPr/>
          <p:nvPr/>
        </p:nvSpPr>
        <p:spPr>
          <a:xfrm>
            <a:off x="10064074" y="1528342"/>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4</a:t>
            </a:r>
          </a:p>
        </p:txBody>
      </p:sp>
      <p:sp>
        <p:nvSpPr>
          <p:cNvPr id="9" name="Oval 8">
            <a:extLst>
              <a:ext uri="{FF2B5EF4-FFF2-40B4-BE49-F238E27FC236}">
                <a16:creationId xmlns:a16="http://schemas.microsoft.com/office/drawing/2014/main" xmlns="" id="{72C944B8-F420-3808-BDCF-0C1069C12704}"/>
              </a:ext>
            </a:extLst>
          </p:cNvPr>
          <p:cNvSpPr/>
          <p:nvPr/>
        </p:nvSpPr>
        <p:spPr>
          <a:xfrm>
            <a:off x="10064074" y="1528342"/>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3</a:t>
            </a:r>
          </a:p>
        </p:txBody>
      </p:sp>
      <p:sp>
        <p:nvSpPr>
          <p:cNvPr id="10" name="Oval 9">
            <a:extLst>
              <a:ext uri="{FF2B5EF4-FFF2-40B4-BE49-F238E27FC236}">
                <a16:creationId xmlns:a16="http://schemas.microsoft.com/office/drawing/2014/main" xmlns="" id="{E0DDB127-C575-7C29-14E8-C826E94CF344}"/>
              </a:ext>
            </a:extLst>
          </p:cNvPr>
          <p:cNvSpPr/>
          <p:nvPr/>
        </p:nvSpPr>
        <p:spPr>
          <a:xfrm>
            <a:off x="10064074" y="1528342"/>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2</a:t>
            </a:r>
          </a:p>
        </p:txBody>
      </p:sp>
      <p:sp>
        <p:nvSpPr>
          <p:cNvPr id="11" name="Oval 10">
            <a:extLst>
              <a:ext uri="{FF2B5EF4-FFF2-40B4-BE49-F238E27FC236}">
                <a16:creationId xmlns:a16="http://schemas.microsoft.com/office/drawing/2014/main" xmlns="" id="{BC0785A0-2197-2402-19C7-1EF6B1DD3BD3}"/>
              </a:ext>
            </a:extLst>
          </p:cNvPr>
          <p:cNvSpPr/>
          <p:nvPr/>
        </p:nvSpPr>
        <p:spPr>
          <a:xfrm>
            <a:off x="10064074" y="1528342"/>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1</a:t>
            </a:r>
          </a:p>
        </p:txBody>
      </p:sp>
      <p:sp>
        <p:nvSpPr>
          <p:cNvPr id="12" name="Oval 11">
            <a:extLst>
              <a:ext uri="{FF2B5EF4-FFF2-40B4-BE49-F238E27FC236}">
                <a16:creationId xmlns:a16="http://schemas.microsoft.com/office/drawing/2014/main" xmlns="" id="{36B128AC-2048-226F-2681-0DA8091D3E60}"/>
              </a:ext>
            </a:extLst>
          </p:cNvPr>
          <p:cNvSpPr/>
          <p:nvPr/>
        </p:nvSpPr>
        <p:spPr>
          <a:xfrm>
            <a:off x="10058100" y="1528342"/>
            <a:ext cx="1211825" cy="1211825"/>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itchFamily="18" charset="0"/>
                <a:cs typeface="Times New Roman" pitchFamily="18" charset="0"/>
              </a:rPr>
              <a:t>Hết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giờ</a:t>
            </a:r>
            <a:endParaRPr lang="en-US" sz="2800" b="1" dirty="0">
              <a:solidFill>
                <a:srgbClr val="FF0000"/>
              </a:solidFill>
              <a:latin typeface="Times New Roman" pitchFamily="18" charset="0"/>
              <a:cs typeface="Times New Roman" pitchFamily="18" charset="0"/>
            </a:endParaRPr>
          </a:p>
        </p:txBody>
      </p:sp>
      <p:sp>
        <p:nvSpPr>
          <p:cNvPr id="13" name="Oval 12">
            <a:extLst>
              <a:ext uri="{FF2B5EF4-FFF2-40B4-BE49-F238E27FC236}">
                <a16:creationId xmlns:a16="http://schemas.microsoft.com/office/drawing/2014/main" xmlns="" id="{AEEF6299-1DDF-3E66-1805-6CE709A851C4}"/>
              </a:ext>
            </a:extLst>
          </p:cNvPr>
          <p:cNvSpPr/>
          <p:nvPr/>
        </p:nvSpPr>
        <p:spPr>
          <a:xfrm>
            <a:off x="10020834" y="1528342"/>
            <a:ext cx="1286356" cy="1286356"/>
          </a:xfrm>
          <a:prstGeom prst="ellipse">
            <a:avLst/>
          </a:prstGeom>
          <a:solidFill>
            <a:srgbClr val="3366CC"/>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Times New Roman" pitchFamily="18" charset="0"/>
                <a:cs typeface="Times New Roman" pitchFamily="18" charset="0"/>
              </a:rPr>
              <a:t>Đồng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hồ</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9292725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4"/>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par>
                          <p:cTn id="10" fill="hold">
                            <p:stCondLst>
                              <p:cond delay="1000"/>
                            </p:stCondLst>
                            <p:childTnLst>
                              <p:par>
                                <p:cTn id="11" presetID="1" presetClass="entr" presetSubtype="0" fill="hold" grpId="0" nodeType="afterEffect">
                                  <p:stCondLst>
                                    <p:cond delay="1000"/>
                                  </p:stCondLst>
                                  <p:childTnLst>
                                    <p:set>
                                      <p:cBhvr>
                                        <p:cTn id="12"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2" name="cashreg.wav"/>
                                        </p:tgtEl>
                                      </p:cMediaNode>
                                    </p:audio>
                                  </p:subTnLst>
                                </p:cTn>
                              </p:par>
                            </p:childTnLst>
                          </p:cTn>
                        </p:par>
                        <p:par>
                          <p:cTn id="13" fill="hold">
                            <p:stCondLst>
                              <p:cond delay="2000"/>
                            </p:stCondLst>
                            <p:childTnLst>
                              <p:par>
                                <p:cTn id="14" presetID="1" presetClass="entr" presetSubtype="0" fill="hold" grpId="0" nodeType="afterEffect">
                                  <p:stCondLst>
                                    <p:cond delay="1000"/>
                                  </p:stCondLst>
                                  <p:childTnLst>
                                    <p:set>
                                      <p:cBhvr>
                                        <p:cTn id="15"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2" name="cashreg.wav"/>
                                        </p:tgtEl>
                                      </p:cMediaNode>
                                    </p:audio>
                                  </p:subTnLst>
                                </p:cTn>
                              </p:par>
                            </p:childTnLst>
                          </p:cTn>
                        </p:par>
                        <p:par>
                          <p:cTn id="16" fill="hold">
                            <p:stCondLst>
                              <p:cond delay="3000"/>
                            </p:stCondLst>
                            <p:childTnLst>
                              <p:par>
                                <p:cTn id="17" presetID="1" presetClass="entr" presetSubtype="0" fill="hold" grpId="0" nodeType="afterEffect">
                                  <p:stCondLst>
                                    <p:cond delay="100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cashreg.wav"/>
                                        </p:tgtEl>
                                      </p:cMediaNode>
                                    </p:audio>
                                  </p:subTnLst>
                                </p:cTn>
                              </p:par>
                            </p:childTnLst>
                          </p:cTn>
                        </p:par>
                        <p:par>
                          <p:cTn id="19" fill="hold">
                            <p:stCondLst>
                              <p:cond delay="4000"/>
                            </p:stCondLst>
                            <p:childTnLst>
                              <p:par>
                                <p:cTn id="20" presetID="1" presetClass="entr" presetSubtype="0" fill="hold" grpId="0" nodeType="afterEffect">
                                  <p:stCondLst>
                                    <p:cond delay="1000"/>
                                  </p:stCondLst>
                                  <p:childTnLst>
                                    <p:set>
                                      <p:cBhvr>
                                        <p:cTn id="21"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2" name="cashreg.wav"/>
                                        </p:tgtEl>
                                      </p:cMediaNode>
                                    </p:audio>
                                  </p:subTnLst>
                                </p:cTn>
                              </p:par>
                            </p:childTnLst>
                          </p:cTn>
                        </p:par>
                        <p:par>
                          <p:cTn id="22" fill="hold">
                            <p:stCondLst>
                              <p:cond delay="5000"/>
                            </p:stCondLst>
                            <p:childTnLst>
                              <p:par>
                                <p:cTn id="23" presetID="1" presetClass="entr" presetSubtype="0" fill="hold" grpId="0" nodeType="afterEffect">
                                  <p:stCondLst>
                                    <p:cond delay="1000"/>
                                  </p:stCondLst>
                                  <p:childTnLst>
                                    <p:set>
                                      <p:cBhvr>
                                        <p:cTn id="24"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8" grpId="0" animBg="1"/>
      <p:bldP spid="9" grpId="0" animBg="1"/>
      <p:bldP spid="10" grpId="0" animBg="1"/>
      <p:bldP spid="11"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F465214-2FFF-834D-0899-47B43159D9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4" name="Picture 13" descr="Map&#10;&#10;Description automatically generated">
            <a:extLst>
              <a:ext uri="{FF2B5EF4-FFF2-40B4-BE49-F238E27FC236}">
                <a16:creationId xmlns="" xmlns:a16="http://schemas.microsoft.com/office/drawing/2014/main" id="{E2A226FD-576D-42B7-91A1-981A70020DB2}"/>
              </a:ext>
            </a:extLst>
          </p:cNvPr>
          <p:cNvPicPr>
            <a:picLocks noChangeAspect="1"/>
          </p:cNvPicPr>
          <p:nvPr/>
        </p:nvPicPr>
        <p:blipFill rotWithShape="1">
          <a:blip r:embed="rId3"/>
          <a:srcRect t="8814" r="2" b="20705"/>
          <a:stretch/>
        </p:blipFill>
        <p:spPr>
          <a:xfrm>
            <a:off x="0" y="0"/>
            <a:ext cx="6277707" cy="6629400"/>
          </a:xfrm>
          <a:prstGeom prst="rect">
            <a:avLst/>
          </a:prstGeom>
        </p:spPr>
      </p:pic>
      <p:pic>
        <p:nvPicPr>
          <p:cNvPr id="15" name="Picture 14" descr="Graphical user interface&#10;&#10;Description automatically generated">
            <a:extLst>
              <a:ext uri="{FF2B5EF4-FFF2-40B4-BE49-F238E27FC236}">
                <a16:creationId xmlns="" xmlns:a16="http://schemas.microsoft.com/office/drawing/2014/main" id="{AD166F4A-9690-4197-8BFA-CA089A7190AF}"/>
              </a:ext>
            </a:extLst>
          </p:cNvPr>
          <p:cNvPicPr>
            <a:picLocks noChangeAspect="1"/>
          </p:cNvPicPr>
          <p:nvPr/>
        </p:nvPicPr>
        <p:blipFill rotWithShape="1">
          <a:blip r:embed="rId4"/>
          <a:srcRect l="5334" r="1588" b="-1"/>
          <a:stretch/>
        </p:blipFill>
        <p:spPr>
          <a:xfrm>
            <a:off x="6277707" y="123092"/>
            <a:ext cx="5846885" cy="6506308"/>
          </a:xfrm>
          <a:prstGeom prst="rect">
            <a:avLst/>
          </a:prstGeom>
        </p:spPr>
      </p:pic>
      <p:grpSp>
        <p:nvGrpSpPr>
          <p:cNvPr id="17" name="Group 16">
            <a:extLst>
              <a:ext uri="{FF2B5EF4-FFF2-40B4-BE49-F238E27FC236}">
                <a16:creationId xmlns="" xmlns:a16="http://schemas.microsoft.com/office/drawing/2014/main" id="{4C49157C-864B-4828-BE63-09168731C66A}"/>
              </a:ext>
            </a:extLst>
          </p:cNvPr>
          <p:cNvGrpSpPr/>
          <p:nvPr/>
        </p:nvGrpSpPr>
        <p:grpSpPr>
          <a:xfrm>
            <a:off x="6522470" y="5862942"/>
            <a:ext cx="728663" cy="660655"/>
            <a:chOff x="3115678" y="5265263"/>
            <a:chExt cx="728663" cy="660655"/>
          </a:xfrm>
        </p:grpSpPr>
        <p:sp>
          <p:nvSpPr>
            <p:cNvPr id="18" name="Oval 17">
              <a:extLst>
                <a:ext uri="{FF2B5EF4-FFF2-40B4-BE49-F238E27FC236}">
                  <a16:creationId xmlns="" xmlns:a16="http://schemas.microsoft.com/office/drawing/2014/main" id="{65ABCD84-A06E-4894-BB1F-39A426FDC781}"/>
                </a:ext>
              </a:extLst>
            </p:cNvPr>
            <p:cNvSpPr/>
            <p:nvPr/>
          </p:nvSpPr>
          <p:spPr>
            <a:xfrm>
              <a:off x="3115678" y="5265263"/>
              <a:ext cx="728663" cy="6606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 xmlns:a16="http://schemas.microsoft.com/office/drawing/2014/main" id="{C586091C-7E79-4CCB-B1D7-3BD2544809C0}"/>
                </a:ext>
              </a:extLst>
            </p:cNvPr>
            <p:cNvSpPr/>
            <p:nvPr/>
          </p:nvSpPr>
          <p:spPr>
            <a:xfrm>
              <a:off x="3167735" y="5311704"/>
              <a:ext cx="624548" cy="5677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2</a:t>
              </a:r>
            </a:p>
          </p:txBody>
        </p:sp>
      </p:grpSp>
      <p:grpSp>
        <p:nvGrpSpPr>
          <p:cNvPr id="20" name="Group 19">
            <a:extLst>
              <a:ext uri="{FF2B5EF4-FFF2-40B4-BE49-F238E27FC236}">
                <a16:creationId xmlns="" xmlns:a16="http://schemas.microsoft.com/office/drawing/2014/main" id="{4C49157C-864B-4828-BE63-09168731C66A}"/>
              </a:ext>
            </a:extLst>
          </p:cNvPr>
          <p:cNvGrpSpPr/>
          <p:nvPr/>
        </p:nvGrpSpPr>
        <p:grpSpPr>
          <a:xfrm>
            <a:off x="476989" y="5927761"/>
            <a:ext cx="728663" cy="660655"/>
            <a:chOff x="3115678" y="5265263"/>
            <a:chExt cx="728663" cy="660655"/>
          </a:xfrm>
        </p:grpSpPr>
        <p:sp>
          <p:nvSpPr>
            <p:cNvPr id="21" name="Oval 20">
              <a:extLst>
                <a:ext uri="{FF2B5EF4-FFF2-40B4-BE49-F238E27FC236}">
                  <a16:creationId xmlns="" xmlns:a16="http://schemas.microsoft.com/office/drawing/2014/main" id="{65ABCD84-A06E-4894-BB1F-39A426FDC781}"/>
                </a:ext>
              </a:extLst>
            </p:cNvPr>
            <p:cNvSpPr/>
            <p:nvPr/>
          </p:nvSpPr>
          <p:spPr>
            <a:xfrm>
              <a:off x="3115678" y="5265263"/>
              <a:ext cx="728663" cy="6606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 xmlns:a16="http://schemas.microsoft.com/office/drawing/2014/main" id="{C586091C-7E79-4CCB-B1D7-3BD2544809C0}"/>
                </a:ext>
              </a:extLst>
            </p:cNvPr>
            <p:cNvSpPr/>
            <p:nvPr/>
          </p:nvSpPr>
          <p:spPr>
            <a:xfrm>
              <a:off x="3167735" y="5311704"/>
              <a:ext cx="624548" cy="5677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1</a:t>
              </a:r>
            </a:p>
          </p:txBody>
        </p:sp>
      </p:grpSp>
    </p:spTree>
    <p:extLst>
      <p:ext uri="{BB962C8B-B14F-4D97-AF65-F5344CB8AC3E}">
        <p14:creationId xmlns:p14="http://schemas.microsoft.com/office/powerpoint/2010/main" val="140279869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alking on a road&#10;&#10;Description automatically generated with medium confidence">
            <a:extLst>
              <a:ext uri="{FF2B5EF4-FFF2-40B4-BE49-F238E27FC236}">
                <a16:creationId xmlns="" xmlns:a16="http://schemas.microsoft.com/office/drawing/2014/main" id="{45684D4C-ADDA-44F3-A2D1-11DF0869578B}"/>
              </a:ext>
            </a:extLst>
          </p:cNvPr>
          <p:cNvPicPr>
            <a:picLocks noChangeAspect="1"/>
          </p:cNvPicPr>
          <p:nvPr/>
        </p:nvPicPr>
        <p:blipFill rotWithShape="1">
          <a:blip r:embed="rId2"/>
          <a:srcRect t="13631" r="1" b="6994"/>
          <a:stretch/>
        </p:blipFill>
        <p:spPr>
          <a:xfrm>
            <a:off x="6172723" y="102495"/>
            <a:ext cx="6019275" cy="6755510"/>
          </a:xfrm>
          <a:prstGeom prst="rect">
            <a:avLst/>
          </a:prstGeom>
        </p:spPr>
      </p:pic>
      <p:pic>
        <p:nvPicPr>
          <p:cNvPr id="3" name="Picture 2" descr="A person running on a dirt road&#10;&#10;Description automatically generated with medium confidence">
            <a:extLst>
              <a:ext uri="{FF2B5EF4-FFF2-40B4-BE49-F238E27FC236}">
                <a16:creationId xmlns="" xmlns:a16="http://schemas.microsoft.com/office/drawing/2014/main" id="{9A57D094-F558-40AB-BD44-7FF32DB4FA14}"/>
              </a:ext>
            </a:extLst>
          </p:cNvPr>
          <p:cNvPicPr>
            <a:picLocks noChangeAspect="1"/>
          </p:cNvPicPr>
          <p:nvPr/>
        </p:nvPicPr>
        <p:blipFill rotWithShape="1">
          <a:blip r:embed="rId3"/>
          <a:srcRect t="8772" r="2" b="2"/>
          <a:stretch/>
        </p:blipFill>
        <p:spPr>
          <a:xfrm>
            <a:off x="90014" y="102495"/>
            <a:ext cx="6082711" cy="6667582"/>
          </a:xfrm>
          <a:custGeom>
            <a:avLst/>
            <a:gdLst/>
            <a:ahLst/>
            <a:cxnLst/>
            <a:rect l="l" t="t" r="r" b="b"/>
            <a:pathLst>
              <a:path w="6082711" h="3920044">
                <a:moveTo>
                  <a:pt x="0" y="0"/>
                </a:moveTo>
                <a:lnTo>
                  <a:pt x="6082711" y="0"/>
                </a:lnTo>
                <a:lnTo>
                  <a:pt x="6082711" y="3103225"/>
                </a:lnTo>
                <a:lnTo>
                  <a:pt x="4614930" y="3103225"/>
                </a:lnTo>
                <a:lnTo>
                  <a:pt x="4614930" y="3920044"/>
                </a:lnTo>
                <a:lnTo>
                  <a:pt x="0" y="3920044"/>
                </a:lnTo>
                <a:close/>
              </a:path>
            </a:pathLst>
          </a:custGeom>
        </p:spPr>
      </p:pic>
      <p:grpSp>
        <p:nvGrpSpPr>
          <p:cNvPr id="9" name="Group 8">
            <a:extLst>
              <a:ext uri="{FF2B5EF4-FFF2-40B4-BE49-F238E27FC236}">
                <a16:creationId xmlns="" xmlns:a16="http://schemas.microsoft.com/office/drawing/2014/main" id="{4C49157C-864B-4828-BE63-09168731C66A}"/>
              </a:ext>
            </a:extLst>
          </p:cNvPr>
          <p:cNvGrpSpPr/>
          <p:nvPr/>
        </p:nvGrpSpPr>
        <p:grpSpPr>
          <a:xfrm>
            <a:off x="324589" y="5775361"/>
            <a:ext cx="728663" cy="660655"/>
            <a:chOff x="3115678" y="5265263"/>
            <a:chExt cx="728663" cy="660655"/>
          </a:xfrm>
        </p:grpSpPr>
        <p:sp>
          <p:nvSpPr>
            <p:cNvPr id="11" name="Oval 10">
              <a:extLst>
                <a:ext uri="{FF2B5EF4-FFF2-40B4-BE49-F238E27FC236}">
                  <a16:creationId xmlns="" xmlns:a16="http://schemas.microsoft.com/office/drawing/2014/main" id="{65ABCD84-A06E-4894-BB1F-39A426FDC781}"/>
                </a:ext>
              </a:extLst>
            </p:cNvPr>
            <p:cNvSpPr/>
            <p:nvPr/>
          </p:nvSpPr>
          <p:spPr>
            <a:xfrm>
              <a:off x="3115678" y="5265263"/>
              <a:ext cx="728663" cy="6606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 xmlns:a16="http://schemas.microsoft.com/office/drawing/2014/main" id="{C586091C-7E79-4CCB-B1D7-3BD2544809C0}"/>
                </a:ext>
              </a:extLst>
            </p:cNvPr>
            <p:cNvSpPr/>
            <p:nvPr/>
          </p:nvSpPr>
          <p:spPr>
            <a:xfrm>
              <a:off x="3167735" y="5311704"/>
              <a:ext cx="624548" cy="5677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3</a:t>
              </a:r>
            </a:p>
          </p:txBody>
        </p:sp>
      </p:grpSp>
      <p:grpSp>
        <p:nvGrpSpPr>
          <p:cNvPr id="13" name="Group 12">
            <a:extLst>
              <a:ext uri="{FF2B5EF4-FFF2-40B4-BE49-F238E27FC236}">
                <a16:creationId xmlns="" xmlns:a16="http://schemas.microsoft.com/office/drawing/2014/main" id="{A57B0AA8-B33B-401E-B30B-31969CFA5392}"/>
              </a:ext>
            </a:extLst>
          </p:cNvPr>
          <p:cNvGrpSpPr/>
          <p:nvPr/>
        </p:nvGrpSpPr>
        <p:grpSpPr>
          <a:xfrm>
            <a:off x="11017715" y="5821804"/>
            <a:ext cx="728663" cy="660655"/>
            <a:chOff x="4419178" y="4651051"/>
            <a:chExt cx="728663" cy="660655"/>
          </a:xfrm>
        </p:grpSpPr>
        <p:sp>
          <p:nvSpPr>
            <p:cNvPr id="14" name="Oval 13">
              <a:extLst>
                <a:ext uri="{FF2B5EF4-FFF2-40B4-BE49-F238E27FC236}">
                  <a16:creationId xmlns="" xmlns:a16="http://schemas.microsoft.com/office/drawing/2014/main" id="{CF814F38-012F-4F11-AF98-8FF5D2E72792}"/>
                </a:ext>
              </a:extLst>
            </p:cNvPr>
            <p:cNvSpPr/>
            <p:nvPr/>
          </p:nvSpPr>
          <p:spPr>
            <a:xfrm>
              <a:off x="4419178" y="4651051"/>
              <a:ext cx="728663" cy="6606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 xmlns:a16="http://schemas.microsoft.com/office/drawing/2014/main" id="{22ED4228-B51C-4674-9548-86812F071646}"/>
                </a:ext>
              </a:extLst>
            </p:cNvPr>
            <p:cNvSpPr/>
            <p:nvPr/>
          </p:nvSpPr>
          <p:spPr>
            <a:xfrm>
              <a:off x="4471236" y="4697494"/>
              <a:ext cx="624548" cy="5677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4</a:t>
              </a:r>
            </a:p>
          </p:txBody>
        </p:sp>
      </p:grpSp>
    </p:spTree>
    <p:extLst>
      <p:ext uri="{BB962C8B-B14F-4D97-AF65-F5344CB8AC3E}">
        <p14:creationId xmlns:p14="http://schemas.microsoft.com/office/powerpoint/2010/main" val="2390510517"/>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 xmlns:a16="http://schemas.microsoft.com/office/drawing/2014/main" id="{761421B1-1906-4F8E-BF53-DF1E9D07C1F2}"/>
              </a:ext>
            </a:extLst>
          </p:cNvPr>
          <p:cNvSpPr txBox="1"/>
          <p:nvPr/>
        </p:nvSpPr>
        <p:spPr>
          <a:xfrm>
            <a:off x="4091722" y="172340"/>
            <a:ext cx="7240554" cy="707886"/>
          </a:xfrm>
          <a:prstGeom prst="rect">
            <a:avLst/>
          </a:prstGeom>
          <a:gradFill>
            <a:gsLst>
              <a:gs pos="0">
                <a:srgbClr val="00CC00">
                  <a:shade val="30000"/>
                  <a:satMod val="115000"/>
                </a:srgbClr>
              </a:gs>
              <a:gs pos="91000">
                <a:srgbClr val="00CC00">
                  <a:shade val="100000"/>
                  <a:satMod val="115000"/>
                </a:srgbClr>
              </a:gs>
            </a:gsLst>
            <a:lin ang="2700000" scaled="1"/>
          </a:gradFill>
          <a:ln w="38100">
            <a:no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KHÁM PHÁ KIẾN THỨC</a:t>
            </a:r>
          </a:p>
        </p:txBody>
      </p:sp>
      <p:sp>
        <p:nvSpPr>
          <p:cNvPr id="8" name="Hình tự do: Hình 7">
            <a:extLst>
              <a:ext uri="{FF2B5EF4-FFF2-40B4-BE49-F238E27FC236}">
                <a16:creationId xmlns="" xmlns:a16="http://schemas.microsoft.com/office/drawing/2014/main" id="{EFF46C95-D8B0-5561-7CE5-E242BDFAD4B2}"/>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Hình ảnh 9">
            <a:extLst>
              <a:ext uri="{FF2B5EF4-FFF2-40B4-BE49-F238E27FC236}">
                <a16:creationId xmlns="" xmlns:a16="http://schemas.microsoft.com/office/drawing/2014/main" id="{85C74B9B-622D-C253-91A0-7319FF1A07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10554"/>
            <a:ext cx="2235135" cy="1704616"/>
          </a:xfrm>
          <a:prstGeom prst="rect">
            <a:avLst/>
          </a:prstGeom>
        </p:spPr>
      </p:pic>
      <p:pic>
        <p:nvPicPr>
          <p:cNvPr id="4" name="Hình ảnh 3">
            <a:extLst>
              <a:ext uri="{FF2B5EF4-FFF2-40B4-BE49-F238E27FC236}">
                <a16:creationId xmlns="" xmlns:a16="http://schemas.microsoft.com/office/drawing/2014/main" id="{4D52374B-F6A0-382E-63D3-5AAD995259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0553" y="993679"/>
            <a:ext cx="6226818" cy="5042981"/>
          </a:xfrm>
          <a:prstGeom prst="rect">
            <a:avLst/>
          </a:prstGeom>
        </p:spPr>
      </p:pic>
    </p:spTree>
    <p:extLst>
      <p:ext uri="{BB962C8B-B14F-4D97-AF65-F5344CB8AC3E}">
        <p14:creationId xmlns:p14="http://schemas.microsoft.com/office/powerpoint/2010/main" val="14191487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37030" y="90535"/>
            <a:ext cx="8917663" cy="646331"/>
          </a:xfrm>
          <a:prstGeom prst="rect">
            <a:avLst/>
          </a:prstGeom>
          <a:solidFill>
            <a:schemeClr val="accent4">
              <a:lumMod val="40000"/>
              <a:lumOff val="60000"/>
            </a:schemeClr>
          </a:solidFill>
        </p:spPr>
        <p:txBody>
          <a:bodyPr wrap="square" rtlCol="0">
            <a:spAutoFit/>
          </a:bodyPr>
          <a:lstStyle/>
          <a:p>
            <a:pPr algn="ctr"/>
            <a:r>
              <a:rPr lang="en-US" sz="3600" b="1" dirty="0" smtClean="0">
                <a:solidFill>
                  <a:srgbClr val="FF0000"/>
                </a:solidFill>
                <a:latin typeface="Times New Roman" pitchFamily="18" charset="0"/>
                <a:cs typeface="Times New Roman" pitchFamily="18" charset="0"/>
              </a:rPr>
              <a:t>Tiết 100: BẢN ĐỒ DẪN ĐƯỜNG</a:t>
            </a:r>
          </a:p>
        </p:txBody>
      </p:sp>
      <p:sp>
        <p:nvSpPr>
          <p:cNvPr id="15" name="Rounded Rectangle 13">
            <a:extLst>
              <a:ext uri="{FF2B5EF4-FFF2-40B4-BE49-F238E27FC236}">
                <a16:creationId xmlns="" xmlns:a16="http://schemas.microsoft.com/office/drawing/2014/main" id="{1B3AA867-7913-4B34-9F65-626317B984B1}"/>
              </a:ext>
            </a:extLst>
          </p:cNvPr>
          <p:cNvSpPr/>
          <p:nvPr/>
        </p:nvSpPr>
        <p:spPr>
          <a:xfrm>
            <a:off x="192380" y="1010802"/>
            <a:ext cx="841432" cy="819762"/>
          </a:xfrm>
          <a:prstGeom prst="roundRect">
            <a:avLst>
              <a:gd name="adj" fmla="val 50000"/>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TextBox 15">
            <a:extLst>
              <a:ext uri="{FF2B5EF4-FFF2-40B4-BE49-F238E27FC236}">
                <a16:creationId xmlns="" xmlns:a16="http://schemas.microsoft.com/office/drawing/2014/main" id="{D458BFAD-D0D4-40E8-B4BB-16EA50C62959}"/>
              </a:ext>
            </a:extLst>
          </p:cNvPr>
          <p:cNvSpPr txBox="1"/>
          <p:nvPr/>
        </p:nvSpPr>
        <p:spPr>
          <a:xfrm>
            <a:off x="1205844" y="1151279"/>
            <a:ext cx="6093618" cy="584775"/>
          </a:xfrm>
          <a:prstGeom prst="rect">
            <a:avLst/>
          </a:prstGeom>
          <a:noFill/>
        </p:spPr>
        <p:txBody>
          <a:bodyPr wrap="square">
            <a:spAutoFit/>
          </a:bodyPr>
          <a:lstStyle/>
          <a:p>
            <a:r>
              <a:rPr lang="pt-BR" sz="3200" b="1" dirty="0">
                <a:solidFill>
                  <a:srgbClr val="FF0000"/>
                </a:solidFill>
                <a:effectLst/>
                <a:latin typeface="Times New Roman" panose="02020603050405020304" pitchFamily="18" charset="0"/>
                <a:ea typeface="Times New Roman" panose="02020603050405020304" pitchFamily="18" charset="0"/>
              </a:rPr>
              <a:t>Khám phá </a:t>
            </a:r>
            <a:r>
              <a:rPr lang="pt-BR" sz="3200" b="1" dirty="0" smtClean="0">
                <a:solidFill>
                  <a:srgbClr val="FF0000"/>
                </a:solidFill>
                <a:effectLst/>
                <a:latin typeface="Times New Roman" panose="02020603050405020304" pitchFamily="18" charset="0"/>
                <a:ea typeface="Times New Roman" panose="02020603050405020304" pitchFamily="18" charset="0"/>
              </a:rPr>
              <a:t>chung văn </a:t>
            </a:r>
            <a:r>
              <a:rPr lang="pt-BR" sz="3200" b="1" dirty="0">
                <a:solidFill>
                  <a:srgbClr val="FF0000"/>
                </a:solidFill>
                <a:effectLst/>
                <a:latin typeface="Times New Roman" panose="02020603050405020304" pitchFamily="18" charset="0"/>
                <a:ea typeface="Times New Roman" panose="02020603050405020304" pitchFamily="18" charset="0"/>
              </a:rPr>
              <a:t>bản</a:t>
            </a:r>
            <a:endParaRPr lang="en-US" sz="3200" dirty="0"/>
          </a:p>
        </p:txBody>
      </p:sp>
      <p:sp>
        <p:nvSpPr>
          <p:cNvPr id="19" name="Rounded Rectangle 13">
            <a:extLst>
              <a:ext uri="{FF2B5EF4-FFF2-40B4-BE49-F238E27FC236}">
                <a16:creationId xmlns="" xmlns:a16="http://schemas.microsoft.com/office/drawing/2014/main" id="{1B3AA867-7913-4B34-9F65-626317B984B1}"/>
              </a:ext>
            </a:extLst>
          </p:cNvPr>
          <p:cNvSpPr/>
          <p:nvPr/>
        </p:nvSpPr>
        <p:spPr>
          <a:xfrm>
            <a:off x="192380" y="1926346"/>
            <a:ext cx="841432" cy="819762"/>
          </a:xfrm>
          <a:prstGeom prst="roundRect">
            <a:avLst>
              <a:gd name="adj" fmla="val 50000"/>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a:t>
            </a:r>
          </a:p>
        </p:txBody>
      </p:sp>
      <p:sp>
        <p:nvSpPr>
          <p:cNvPr id="20" name="TextBox 19">
            <a:extLst>
              <a:ext uri="{FF2B5EF4-FFF2-40B4-BE49-F238E27FC236}">
                <a16:creationId xmlns="" xmlns:a16="http://schemas.microsoft.com/office/drawing/2014/main" id="{D458BFAD-D0D4-40E8-B4BB-16EA50C62959}"/>
              </a:ext>
            </a:extLst>
          </p:cNvPr>
          <p:cNvSpPr txBox="1"/>
          <p:nvPr/>
        </p:nvSpPr>
        <p:spPr>
          <a:xfrm>
            <a:off x="1205844" y="2043839"/>
            <a:ext cx="6093618" cy="584775"/>
          </a:xfrm>
          <a:prstGeom prst="rect">
            <a:avLst/>
          </a:prstGeom>
          <a:noFill/>
        </p:spPr>
        <p:txBody>
          <a:bodyPr wrap="square">
            <a:spAutoFit/>
          </a:bodyPr>
          <a:lstStyle/>
          <a:p>
            <a:r>
              <a:rPr lang="pt-BR" sz="3200" b="1" dirty="0">
                <a:solidFill>
                  <a:srgbClr val="FF0000"/>
                </a:solidFill>
                <a:effectLst/>
                <a:latin typeface="Times New Roman" panose="02020603050405020304" pitchFamily="18" charset="0"/>
                <a:ea typeface="Times New Roman" panose="02020603050405020304" pitchFamily="18" charset="0"/>
              </a:rPr>
              <a:t>Khám phá chi tiết văn bản</a:t>
            </a:r>
            <a:endParaRPr lang="en-US" sz="3200" dirty="0"/>
          </a:p>
        </p:txBody>
      </p:sp>
      <p:sp>
        <p:nvSpPr>
          <p:cNvPr id="21" name="TextBox 20">
            <a:extLst>
              <a:ext uri="{FF2B5EF4-FFF2-40B4-BE49-F238E27FC236}">
                <a16:creationId xmlns="" xmlns:a16="http://schemas.microsoft.com/office/drawing/2014/main" id="{D207AF6A-0980-4F32-8411-2A0A5999DF7B}"/>
              </a:ext>
            </a:extLst>
          </p:cNvPr>
          <p:cNvSpPr txBox="1"/>
          <p:nvPr/>
        </p:nvSpPr>
        <p:spPr>
          <a:xfrm>
            <a:off x="774570" y="2739752"/>
            <a:ext cx="3867768" cy="58477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n-US" sz="3200" b="1" dirty="0">
                <a:solidFill>
                  <a:srgbClr val="0070C0"/>
                </a:solidFill>
                <a:effectLst/>
                <a:latin typeface="Times New Roman" panose="02020603050405020304" pitchFamily="18" charset="0"/>
                <a:ea typeface="MS Mincho" panose="02020609040205080304" pitchFamily="49" charset="-128"/>
              </a:rPr>
              <a:t>1. </a:t>
            </a:r>
            <a:r>
              <a:rPr lang="en-US" sz="3200" b="1" dirty="0" smtClean="0">
                <a:solidFill>
                  <a:srgbClr val="0070C0"/>
                </a:solidFill>
                <a:latin typeface="Times New Roman" panose="02020603050405020304" pitchFamily="18" charset="0"/>
                <a:ea typeface="MS Mincho" panose="02020609040205080304" pitchFamily="49" charset="-128"/>
              </a:rPr>
              <a:t>Giới thiệu</a:t>
            </a:r>
            <a:r>
              <a:rPr lang="en-US" sz="3200" b="1" dirty="0">
                <a:solidFill>
                  <a:srgbClr val="0070C0"/>
                </a:solidFill>
                <a:latin typeface="Times New Roman" panose="02020603050405020304" pitchFamily="18" charset="0"/>
                <a:ea typeface="MS Mincho" panose="02020609040205080304" pitchFamily="49" charset="-128"/>
              </a:rPr>
              <a:t> </a:t>
            </a:r>
            <a:r>
              <a:rPr lang="en-US" sz="3200" b="1" dirty="0" smtClean="0">
                <a:solidFill>
                  <a:srgbClr val="0070C0"/>
                </a:solidFill>
                <a:effectLst/>
                <a:latin typeface="Times New Roman" panose="02020603050405020304" pitchFamily="18" charset="0"/>
                <a:ea typeface="MS Mincho" panose="02020609040205080304" pitchFamily="49" charset="-128"/>
              </a:rPr>
              <a:t>vấn </a:t>
            </a:r>
            <a:r>
              <a:rPr lang="en-US" sz="3200" b="1" dirty="0" smtClean="0">
                <a:solidFill>
                  <a:srgbClr val="0070C0"/>
                </a:solidFill>
                <a:effectLst/>
                <a:latin typeface="Times New Roman" panose="02020603050405020304" pitchFamily="18" charset="0"/>
                <a:ea typeface="MS Mincho" panose="02020609040205080304" pitchFamily="49" charset="-128"/>
              </a:rPr>
              <a:t>đề</a:t>
            </a:r>
            <a:endParaRPr lang="en-US" sz="32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xmlns="" id="{FD115584-3146-431A-BE0D-BC679C445E71}"/>
              </a:ext>
            </a:extLst>
          </p:cNvPr>
          <p:cNvSpPr txBox="1"/>
          <p:nvPr/>
        </p:nvSpPr>
        <p:spPr>
          <a:xfrm>
            <a:off x="5016109" y="3032140"/>
            <a:ext cx="2904545" cy="461665"/>
          </a:xfrm>
          <a:prstGeom prst="rect">
            <a:avLst/>
          </a:prstGeom>
          <a:noFill/>
        </p:spPr>
        <p:txBody>
          <a:bodyPr wrap="square">
            <a:spAutoFit/>
          </a:bodyPr>
          <a:lstStyle/>
          <a:p>
            <a:r>
              <a:rPr lang="en-US" sz="2400" b="1" dirty="0">
                <a:solidFill>
                  <a:srgbClr val="000000"/>
                </a:solidFill>
                <a:effectLst/>
                <a:latin typeface="Times New Roman" panose="02020603050405020304" pitchFamily="18" charset="0"/>
                <a:ea typeface="Times New Roman" panose="02020603050405020304" pitchFamily="18" charset="0"/>
              </a:rPr>
              <a:t>Cách giới </a:t>
            </a:r>
            <a:r>
              <a:rPr lang="en-US" sz="2400" b="1" dirty="0" smtClean="0">
                <a:solidFill>
                  <a:srgbClr val="000000"/>
                </a:solidFill>
                <a:effectLst/>
                <a:latin typeface="Times New Roman" panose="02020603050405020304" pitchFamily="18" charset="0"/>
                <a:ea typeface="Times New Roman" panose="02020603050405020304" pitchFamily="18" charset="0"/>
              </a:rPr>
              <a:t>thiệu:</a:t>
            </a:r>
            <a:endParaRPr lang="en-US" sz="2400" dirty="0"/>
          </a:p>
        </p:txBody>
      </p:sp>
      <p:sp>
        <p:nvSpPr>
          <p:cNvPr id="3" name="Rectangle 2"/>
          <p:cNvSpPr/>
          <p:nvPr/>
        </p:nvSpPr>
        <p:spPr>
          <a:xfrm>
            <a:off x="5155503" y="3493805"/>
            <a:ext cx="6426759" cy="461665"/>
          </a:xfrm>
          <a:prstGeom prst="rect">
            <a:avLst/>
          </a:prstGeom>
        </p:spPr>
        <p:txBody>
          <a:bodyPr wrap="none">
            <a:spAutoFit/>
          </a:bodyPr>
          <a:lstStyle/>
          <a:p>
            <a:r>
              <a:rPr lang="en-US" sz="2400" dirty="0">
                <a:solidFill>
                  <a:srgbClr val="000000"/>
                </a:solidFill>
                <a:latin typeface="Times New Roman" panose="02020603050405020304" pitchFamily="18" charset="0"/>
                <a:ea typeface="Times New Roman" panose="02020603050405020304" pitchFamily="18" charset="0"/>
              </a:rPr>
              <a:t>Giới thiệu gián tiếp qua một câu chuyện ngụ ngôn.</a:t>
            </a:r>
            <a:endParaRPr lang="en-US" sz="2400" dirty="0">
              <a:latin typeface="Times New Roman" panose="02020603050405020304" pitchFamily="18" charset="0"/>
              <a:ea typeface="Times New Roman" panose="02020603050405020304" pitchFamily="18" charset="0"/>
            </a:endParaRPr>
          </a:p>
        </p:txBody>
      </p:sp>
      <p:sp>
        <p:nvSpPr>
          <p:cNvPr id="17" name="Rectangle 16">
            <a:extLst>
              <a:ext uri="{FF2B5EF4-FFF2-40B4-BE49-F238E27FC236}">
                <a16:creationId xmlns:a16="http://schemas.microsoft.com/office/drawing/2014/main" xmlns="" id="{0B2AA724-BD98-4023-956A-E817E2407538}"/>
              </a:ext>
            </a:extLst>
          </p:cNvPr>
          <p:cNvSpPr/>
          <p:nvPr/>
        </p:nvSpPr>
        <p:spPr>
          <a:xfrm>
            <a:off x="4891442" y="3032140"/>
            <a:ext cx="7104183" cy="1128710"/>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5" name="Straight Arrow Connector 4"/>
          <p:cNvCxnSpPr>
            <a:stCxn id="21" idx="3"/>
            <a:endCxn id="17" idx="1"/>
          </p:cNvCxnSpPr>
          <p:nvPr/>
        </p:nvCxnSpPr>
        <p:spPr>
          <a:xfrm>
            <a:off x="4642338" y="3032140"/>
            <a:ext cx="249104" cy="56435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8" name="TextBox 17">
            <a:extLst>
              <a:ext uri="{FF2B5EF4-FFF2-40B4-BE49-F238E27FC236}">
                <a16:creationId xmlns:a16="http://schemas.microsoft.com/office/drawing/2014/main" xmlns="" id="{DF6B9D65-2363-4492-A86B-DC53B6AB0E42}"/>
              </a:ext>
            </a:extLst>
          </p:cNvPr>
          <p:cNvSpPr txBox="1"/>
          <p:nvPr/>
        </p:nvSpPr>
        <p:spPr>
          <a:xfrm>
            <a:off x="4972147" y="5003061"/>
            <a:ext cx="2453878" cy="461665"/>
          </a:xfrm>
          <a:prstGeom prst="rect">
            <a:avLst/>
          </a:prstGeom>
          <a:noFill/>
        </p:spPr>
        <p:txBody>
          <a:bodyPr wrap="square">
            <a:spAutoFit/>
          </a:bodyPr>
          <a:lstStyle/>
          <a:p>
            <a:r>
              <a:rPr lang="en-US" sz="2400" b="1" dirty="0" err="1">
                <a:solidFill>
                  <a:srgbClr val="000000"/>
                </a:solidFill>
                <a:effectLst/>
                <a:latin typeface="Times New Roman" panose="02020603050405020304" pitchFamily="18" charset="0"/>
                <a:ea typeface="Times New Roman" panose="02020603050405020304" pitchFamily="18" charset="0"/>
              </a:rPr>
              <a:t>Tác</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dụng</a:t>
            </a:r>
            <a:endParaRPr lang="en-US" sz="2400" dirty="0"/>
          </a:p>
        </p:txBody>
      </p:sp>
      <p:sp>
        <p:nvSpPr>
          <p:cNvPr id="22" name="Rectangle 21">
            <a:extLst>
              <a:ext uri="{FF2B5EF4-FFF2-40B4-BE49-F238E27FC236}">
                <a16:creationId xmlns:a16="http://schemas.microsoft.com/office/drawing/2014/main" xmlns="" id="{0B2AA724-BD98-4023-956A-E817E2407538}"/>
              </a:ext>
            </a:extLst>
          </p:cNvPr>
          <p:cNvSpPr/>
          <p:nvPr/>
        </p:nvSpPr>
        <p:spPr>
          <a:xfrm>
            <a:off x="4891441" y="4900371"/>
            <a:ext cx="7104183" cy="1128710"/>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TextBox 22">
            <a:extLst>
              <a:ext uri="{FF2B5EF4-FFF2-40B4-BE49-F238E27FC236}">
                <a16:creationId xmlns:a16="http://schemas.microsoft.com/office/drawing/2014/main" xmlns="" id="{2B6C9B5B-D6C3-4577-A3D5-1A09C482D8BF}"/>
              </a:ext>
            </a:extLst>
          </p:cNvPr>
          <p:cNvSpPr txBox="1"/>
          <p:nvPr/>
        </p:nvSpPr>
        <p:spPr>
          <a:xfrm>
            <a:off x="5016109" y="5560975"/>
            <a:ext cx="6389177" cy="461665"/>
          </a:xfrm>
          <a:prstGeom prst="rect">
            <a:avLst/>
          </a:prstGeom>
          <a:noFill/>
        </p:spPr>
        <p:txBody>
          <a:bodyPr wrap="square">
            <a:spAutoFit/>
          </a:bodyPr>
          <a:lstStyle/>
          <a:p>
            <a:r>
              <a:rPr lang="en-US" sz="2400" dirty="0" err="1">
                <a:solidFill>
                  <a:srgbClr val="000000"/>
                </a:solidFill>
                <a:effectLst/>
                <a:latin typeface="Times New Roman" panose="02020603050405020304" pitchFamily="18" charset="0"/>
                <a:ea typeface="Times New Roman" panose="02020603050405020304" pitchFamily="18" charset="0"/>
              </a:rPr>
              <a:t>Tạo</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hấp</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dẫn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gây</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chú</a:t>
            </a:r>
            <a:r>
              <a:rPr lang="en-US" sz="2400" dirty="0">
                <a:solidFill>
                  <a:srgbClr val="000000"/>
                </a:solidFill>
                <a:effectLst/>
                <a:latin typeface="Times New Roman" panose="02020603050405020304" pitchFamily="18" charset="0"/>
                <a:ea typeface="Times New Roman" panose="02020603050405020304" pitchFamily="18" charset="0"/>
              </a:rPr>
              <a:t> ý </a:t>
            </a:r>
            <a:r>
              <a:rPr lang="en-US" sz="2400" dirty="0" err="1">
                <a:solidFill>
                  <a:srgbClr val="000000"/>
                </a:solidFill>
                <a:effectLst/>
                <a:latin typeface="Times New Roman" panose="02020603050405020304" pitchFamily="18" charset="0"/>
                <a:ea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người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đọc</a:t>
            </a:r>
            <a:r>
              <a:rPr lang="en-US" sz="2400" dirty="0">
                <a:solidFill>
                  <a:srgbClr val="000000"/>
                </a:solidFill>
                <a:effectLst/>
                <a:latin typeface="Times New Roman" panose="02020603050405020304" pitchFamily="18" charset="0"/>
                <a:ea typeface="Times New Roman" panose="02020603050405020304" pitchFamily="18" charset="0"/>
              </a:rPr>
              <a:t>.</a:t>
            </a:r>
            <a:endParaRPr lang="en-US" sz="2400" dirty="0"/>
          </a:p>
        </p:txBody>
      </p:sp>
      <p:cxnSp>
        <p:nvCxnSpPr>
          <p:cNvPr id="26" name="Straight Arrow Connector 25"/>
          <p:cNvCxnSpPr>
            <a:stCxn id="21" idx="3"/>
            <a:endCxn id="22" idx="1"/>
          </p:cNvCxnSpPr>
          <p:nvPr/>
        </p:nvCxnSpPr>
        <p:spPr>
          <a:xfrm>
            <a:off x="4642338" y="3032140"/>
            <a:ext cx="249103" cy="243258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4762094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heel(1)">
                                      <p:cBhvr>
                                        <p:cTn id="23" dur="2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500" fill="hold"/>
                                        <p:tgtEl>
                                          <p:spTgt spid="3"/>
                                        </p:tgtEl>
                                        <p:attrNameLst>
                                          <p:attrName>ppt_x</p:attrName>
                                        </p:attrNameLst>
                                      </p:cBhvr>
                                      <p:tavLst>
                                        <p:tav tm="0">
                                          <p:val>
                                            <p:strVal val="#ppt_x"/>
                                          </p:val>
                                        </p:tav>
                                        <p:tav tm="100000">
                                          <p:val>
                                            <p:strVal val="#ppt_x"/>
                                          </p:val>
                                        </p:tav>
                                      </p:tavLst>
                                    </p:anim>
                                    <p:anim calcmode="lin" valueType="num">
                                      <p:cBhvr additive="base">
                                        <p:cTn id="2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ppt_x"/>
                                          </p:val>
                                        </p:tav>
                                        <p:tav tm="100000">
                                          <p:val>
                                            <p:strVal val="#ppt_x"/>
                                          </p:val>
                                        </p:tav>
                                      </p:tavLst>
                                    </p:anim>
                                    <p:anim calcmode="lin" valueType="num">
                                      <p:cBhvr additive="base">
                                        <p:cTn id="4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500" fill="hold"/>
                                        <p:tgtEl>
                                          <p:spTgt spid="23"/>
                                        </p:tgtEl>
                                        <p:attrNameLst>
                                          <p:attrName>ppt_x</p:attrName>
                                        </p:attrNameLst>
                                      </p:cBhvr>
                                      <p:tavLst>
                                        <p:tav tm="0">
                                          <p:val>
                                            <p:strVal val="#ppt_x"/>
                                          </p:val>
                                        </p:tav>
                                        <p:tav tm="100000">
                                          <p:val>
                                            <p:strVal val="#ppt_x"/>
                                          </p:val>
                                        </p:tav>
                                      </p:tavLst>
                                    </p:anim>
                                    <p:anim calcmode="lin" valueType="num">
                                      <p:cBhvr additive="base">
                                        <p:cTn id="4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randombar(horizontal)">
                                      <p:cBhvr>
                                        <p:cTn id="5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8" grpId="0"/>
      <p:bldP spid="3" grpId="0"/>
      <p:bldP spid="17" grpId="0" animBg="1"/>
      <p:bldP spid="18" grpId="0"/>
      <p:bldP spid="22" grpId="0" animBg="1"/>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559062" y="1837648"/>
            <a:ext cx="1983620" cy="461665"/>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sz="2400" dirty="0" smtClean="0">
                <a:latin typeface="Times New Roman" pitchFamily="18" charset="0"/>
                <a:cs typeface="Times New Roman" pitchFamily="18" charset="0"/>
              </a:rPr>
              <a:t>Trong lập luận</a:t>
            </a:r>
            <a:endParaRPr lang="en-US" sz="2400" dirty="0">
              <a:latin typeface="Times New Roman" pitchFamily="18" charset="0"/>
              <a:cs typeface="Times New Roman" pitchFamily="18" charset="0"/>
            </a:endParaRPr>
          </a:p>
        </p:txBody>
      </p:sp>
      <p:sp>
        <p:nvSpPr>
          <p:cNvPr id="7" name="TextBox 6"/>
          <p:cNvSpPr txBox="1"/>
          <p:nvPr/>
        </p:nvSpPr>
        <p:spPr>
          <a:xfrm>
            <a:off x="1468315" y="1872845"/>
            <a:ext cx="2293000" cy="461665"/>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sz="2400" dirty="0">
                <a:latin typeface="Times New Roman" pitchFamily="18" charset="0"/>
                <a:cs typeface="Times New Roman" pitchFamily="18" charset="0"/>
              </a:rPr>
              <a:t>T</a:t>
            </a:r>
            <a:r>
              <a:rPr lang="en-US" sz="2400" dirty="0" smtClean="0">
                <a:latin typeface="Times New Roman" pitchFamily="18" charset="0"/>
                <a:cs typeface="Times New Roman" pitchFamily="18" charset="0"/>
              </a:rPr>
              <a:t>rong hành động</a:t>
            </a:r>
            <a:endParaRPr lang="en-US" sz="2400" dirty="0">
              <a:latin typeface="Times New Roman" pitchFamily="18" charset="0"/>
              <a:cs typeface="Times New Roman" pitchFamily="18" charset="0"/>
            </a:endParaRPr>
          </a:p>
        </p:txBody>
      </p:sp>
      <p:sp>
        <p:nvSpPr>
          <p:cNvPr id="8" name="TextBox 7"/>
          <p:cNvSpPr txBox="1"/>
          <p:nvPr/>
        </p:nvSpPr>
        <p:spPr>
          <a:xfrm>
            <a:off x="4413739" y="351692"/>
            <a:ext cx="1582484" cy="923330"/>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r>
              <a:rPr lang="en-US" sz="3600" dirty="0">
                <a:latin typeface="Times New Roman" pitchFamily="18" charset="0"/>
                <a:cs typeface="Times New Roman" pitchFamily="18" charset="0"/>
              </a:rPr>
              <a:t>Kì khôi</a:t>
            </a:r>
          </a:p>
          <a:p>
            <a:endParaRPr lang="en-US" dirty="0">
              <a:latin typeface="Times New Roman" pitchFamily="18" charset="0"/>
              <a:cs typeface="Times New Roman" pitchFamily="18" charset="0"/>
            </a:endParaRPr>
          </a:p>
        </p:txBody>
      </p:sp>
      <p:sp>
        <p:nvSpPr>
          <p:cNvPr id="9" name="TextBox 8"/>
          <p:cNvSpPr txBox="1"/>
          <p:nvPr/>
        </p:nvSpPr>
        <p:spPr>
          <a:xfrm>
            <a:off x="6111952" y="2985247"/>
            <a:ext cx="3021981" cy="830997"/>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2400" dirty="0">
                <a:latin typeface="Times New Roman" pitchFamily="18" charset="0"/>
                <a:cs typeface="Times New Roman" pitchFamily="18" charset="0"/>
              </a:rPr>
              <a:t>Tìm ở nơi có ánh sáng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trong </a:t>
            </a:r>
            <a:r>
              <a:rPr lang="en-US" sz="2400" dirty="0">
                <a:latin typeface="Times New Roman" pitchFamily="18" charset="0"/>
                <a:cs typeface="Times New Roman" pitchFamily="18" charset="0"/>
              </a:rPr>
              <a:t>khi nơi đó chẳng</a:t>
            </a:r>
          </a:p>
        </p:txBody>
      </p:sp>
      <p:sp>
        <p:nvSpPr>
          <p:cNvPr id="10" name="TextBox 9"/>
          <p:cNvSpPr txBox="1"/>
          <p:nvPr/>
        </p:nvSpPr>
        <p:spPr>
          <a:xfrm>
            <a:off x="828043" y="3135872"/>
            <a:ext cx="3704860" cy="830997"/>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2400" dirty="0" smtClean="0">
                <a:latin typeface="Times New Roman" pitchFamily="18" charset="0"/>
                <a:cs typeface="Times New Roman" pitchFamily="18" charset="0"/>
              </a:rPr>
              <a:t>Biết chìa khóa ở cạnh cửa </a:t>
            </a:r>
          </a:p>
          <a:p>
            <a:r>
              <a:rPr lang="en-US" sz="2400" dirty="0" smtClean="0">
                <a:latin typeface="Times New Roman" pitchFamily="18" charset="0"/>
                <a:cs typeface="Times New Roman" pitchFamily="18" charset="0"/>
              </a:rPr>
              <a:t>nhưng lại tìm ở ngoài đường</a:t>
            </a:r>
            <a:endParaRPr lang="en-US" sz="2400" dirty="0">
              <a:latin typeface="Times New Roman" pitchFamily="18" charset="0"/>
              <a:cs typeface="Times New Roman" pitchFamily="18" charset="0"/>
            </a:endParaRPr>
          </a:p>
        </p:txBody>
      </p:sp>
      <p:cxnSp>
        <p:nvCxnSpPr>
          <p:cNvPr id="12" name="Straight Arrow Connector 11"/>
          <p:cNvCxnSpPr>
            <a:stCxn id="8" idx="2"/>
            <a:endCxn id="7" idx="0"/>
          </p:cNvCxnSpPr>
          <p:nvPr/>
        </p:nvCxnSpPr>
        <p:spPr>
          <a:xfrm flipH="1">
            <a:off x="2614815" y="1275022"/>
            <a:ext cx="2590166" cy="59782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Straight Arrow Connector 12"/>
          <p:cNvCxnSpPr>
            <a:stCxn id="8" idx="2"/>
            <a:endCxn id="4" idx="0"/>
          </p:cNvCxnSpPr>
          <p:nvPr/>
        </p:nvCxnSpPr>
        <p:spPr>
          <a:xfrm>
            <a:off x="5204981" y="1275022"/>
            <a:ext cx="2345891" cy="56262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a:stCxn id="7" idx="2"/>
            <a:endCxn id="10" idx="0"/>
          </p:cNvCxnSpPr>
          <p:nvPr/>
        </p:nvCxnSpPr>
        <p:spPr>
          <a:xfrm>
            <a:off x="2614815" y="2334510"/>
            <a:ext cx="65658" cy="80136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4" idx="2"/>
            <a:endCxn id="9" idx="0"/>
          </p:cNvCxnSpPr>
          <p:nvPr/>
        </p:nvCxnSpPr>
        <p:spPr>
          <a:xfrm>
            <a:off x="7550872" y="2299313"/>
            <a:ext cx="72071" cy="6859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595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par>
                                <p:cTn id="17" presetID="16" presetClass="entr" presetSubtype="21"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4565189" y="-80211"/>
            <a:ext cx="7626811" cy="5999403"/>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bg2">
                    <a:lumMod val="10000"/>
                  </a:schemeClr>
                </a:solidFill>
                <a:latin typeface="Times New Roman" panose="02020603050405020304" pitchFamily="18" charset="0"/>
                <a:cs typeface="Times New Roman" panose="02020603050405020304" pitchFamily="18" charset="0"/>
              </a:rPr>
              <a:t>“Ánh sáng”, “bóng tối” </a:t>
            </a:r>
            <a:r>
              <a:rPr lang="en-US" sz="3200" dirty="0" smtClean="0">
                <a:solidFill>
                  <a:schemeClr val="bg2">
                    <a:lumMod val="10000"/>
                  </a:schemeClr>
                </a:solidFill>
                <a:latin typeface="Times New Roman" panose="02020603050405020304" pitchFamily="18" charset="0"/>
                <a:cs typeface="Times New Roman" panose="02020603050405020304" pitchFamily="18" charset="0"/>
              </a:rPr>
              <a:t>trong câu: “ Rất nhiều khi chúng ta đi tìm kiếm câu trả lời nơi sáng sủa, trong khi cái chúng ta cần là phải bước về bóng tối” được hiểu như thế nào? Câu văn có vai trò gì với văn bản?</a:t>
            </a:r>
            <a:endParaRPr lang="en-US" sz="3200" dirty="0">
              <a:solidFill>
                <a:schemeClr val="bg2">
                  <a:lumMod val="10000"/>
                </a:schemeClr>
              </a:solidFill>
              <a:latin typeface="Times New Roman" panose="02020603050405020304" pitchFamily="18" charset="0"/>
              <a:cs typeface="Times New Roman" panose="02020603050405020304" pitchFamily="18" charset="0"/>
            </a:endParaRPr>
          </a:p>
        </p:txBody>
      </p:sp>
      <p:pic>
        <p:nvPicPr>
          <p:cNvPr id="5" name="Hình ảnh 6">
            <a:extLst>
              <a:ext uri="{FF2B5EF4-FFF2-40B4-BE49-F238E27FC236}">
                <a16:creationId xmlns:a16="http://schemas.microsoft.com/office/drawing/2014/main" xmlns="" id="{EE2CD13B-09F5-6A67-6253-90FB402FDC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051" y="354225"/>
            <a:ext cx="6350000" cy="4762500"/>
          </a:xfrm>
          <a:prstGeom prst="rect">
            <a:avLst/>
          </a:prstGeom>
        </p:spPr>
      </p:pic>
    </p:spTree>
    <p:extLst>
      <p:ext uri="{BB962C8B-B14F-4D97-AF65-F5344CB8AC3E}">
        <p14:creationId xmlns:p14="http://schemas.microsoft.com/office/powerpoint/2010/main" val="18572096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37030" y="90535"/>
            <a:ext cx="8917663" cy="646331"/>
          </a:xfrm>
          <a:prstGeom prst="rect">
            <a:avLst/>
          </a:prstGeom>
          <a:solidFill>
            <a:schemeClr val="accent4">
              <a:lumMod val="40000"/>
              <a:lumOff val="60000"/>
            </a:schemeClr>
          </a:solidFill>
        </p:spPr>
        <p:txBody>
          <a:bodyPr wrap="square" rtlCol="0">
            <a:spAutoFit/>
          </a:bodyPr>
          <a:lstStyle/>
          <a:p>
            <a:pPr algn="ctr"/>
            <a:r>
              <a:rPr lang="en-US" sz="3600" b="1" dirty="0" smtClean="0">
                <a:solidFill>
                  <a:srgbClr val="FF0000"/>
                </a:solidFill>
                <a:latin typeface="Times New Roman" pitchFamily="18" charset="0"/>
                <a:cs typeface="Times New Roman" pitchFamily="18" charset="0"/>
              </a:rPr>
              <a:t>Tiết 100: BẢN ĐỒ DẪN ĐƯỜNG</a:t>
            </a:r>
          </a:p>
        </p:txBody>
      </p:sp>
      <p:sp>
        <p:nvSpPr>
          <p:cNvPr id="15" name="Rounded Rectangle 13">
            <a:extLst>
              <a:ext uri="{FF2B5EF4-FFF2-40B4-BE49-F238E27FC236}">
                <a16:creationId xmlns="" xmlns:a16="http://schemas.microsoft.com/office/drawing/2014/main" id="{1B3AA867-7913-4B34-9F65-626317B984B1}"/>
              </a:ext>
            </a:extLst>
          </p:cNvPr>
          <p:cNvSpPr/>
          <p:nvPr/>
        </p:nvSpPr>
        <p:spPr>
          <a:xfrm>
            <a:off x="192380" y="1010802"/>
            <a:ext cx="841432" cy="819762"/>
          </a:xfrm>
          <a:prstGeom prst="roundRect">
            <a:avLst>
              <a:gd name="adj" fmla="val 50000"/>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TextBox 15">
            <a:extLst>
              <a:ext uri="{FF2B5EF4-FFF2-40B4-BE49-F238E27FC236}">
                <a16:creationId xmlns="" xmlns:a16="http://schemas.microsoft.com/office/drawing/2014/main" id="{D458BFAD-D0D4-40E8-B4BB-16EA50C62959}"/>
              </a:ext>
            </a:extLst>
          </p:cNvPr>
          <p:cNvSpPr txBox="1"/>
          <p:nvPr/>
        </p:nvSpPr>
        <p:spPr>
          <a:xfrm>
            <a:off x="1205844" y="1151279"/>
            <a:ext cx="6093618" cy="584775"/>
          </a:xfrm>
          <a:prstGeom prst="rect">
            <a:avLst/>
          </a:prstGeom>
          <a:noFill/>
        </p:spPr>
        <p:txBody>
          <a:bodyPr wrap="square">
            <a:spAutoFit/>
          </a:bodyPr>
          <a:lstStyle/>
          <a:p>
            <a:r>
              <a:rPr lang="pt-BR" sz="3200" b="1" dirty="0">
                <a:solidFill>
                  <a:srgbClr val="FF0000"/>
                </a:solidFill>
                <a:effectLst/>
                <a:latin typeface="Times New Roman" panose="02020603050405020304" pitchFamily="18" charset="0"/>
                <a:ea typeface="Times New Roman" panose="02020603050405020304" pitchFamily="18" charset="0"/>
              </a:rPr>
              <a:t>Khám phá </a:t>
            </a:r>
            <a:r>
              <a:rPr lang="pt-BR" sz="3200" b="1" dirty="0" smtClean="0">
                <a:solidFill>
                  <a:srgbClr val="FF0000"/>
                </a:solidFill>
                <a:effectLst/>
                <a:latin typeface="Times New Roman" panose="02020603050405020304" pitchFamily="18" charset="0"/>
                <a:ea typeface="Times New Roman" panose="02020603050405020304" pitchFamily="18" charset="0"/>
              </a:rPr>
              <a:t>chung văn </a:t>
            </a:r>
            <a:r>
              <a:rPr lang="pt-BR" sz="3200" b="1" dirty="0">
                <a:solidFill>
                  <a:srgbClr val="FF0000"/>
                </a:solidFill>
                <a:effectLst/>
                <a:latin typeface="Times New Roman" panose="02020603050405020304" pitchFamily="18" charset="0"/>
                <a:ea typeface="Times New Roman" panose="02020603050405020304" pitchFamily="18" charset="0"/>
              </a:rPr>
              <a:t>bản</a:t>
            </a:r>
            <a:endParaRPr lang="en-US" sz="3200" dirty="0"/>
          </a:p>
        </p:txBody>
      </p:sp>
      <p:sp>
        <p:nvSpPr>
          <p:cNvPr id="19" name="Rounded Rectangle 13">
            <a:extLst>
              <a:ext uri="{FF2B5EF4-FFF2-40B4-BE49-F238E27FC236}">
                <a16:creationId xmlns="" xmlns:a16="http://schemas.microsoft.com/office/drawing/2014/main" id="{1B3AA867-7913-4B34-9F65-626317B984B1}"/>
              </a:ext>
            </a:extLst>
          </p:cNvPr>
          <p:cNvSpPr/>
          <p:nvPr/>
        </p:nvSpPr>
        <p:spPr>
          <a:xfrm>
            <a:off x="192380" y="1926346"/>
            <a:ext cx="841432" cy="819762"/>
          </a:xfrm>
          <a:prstGeom prst="roundRect">
            <a:avLst>
              <a:gd name="adj" fmla="val 50000"/>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a:t>
            </a:r>
          </a:p>
        </p:txBody>
      </p:sp>
      <p:sp>
        <p:nvSpPr>
          <p:cNvPr id="20" name="TextBox 19">
            <a:extLst>
              <a:ext uri="{FF2B5EF4-FFF2-40B4-BE49-F238E27FC236}">
                <a16:creationId xmlns="" xmlns:a16="http://schemas.microsoft.com/office/drawing/2014/main" id="{D458BFAD-D0D4-40E8-B4BB-16EA50C62959}"/>
              </a:ext>
            </a:extLst>
          </p:cNvPr>
          <p:cNvSpPr txBox="1"/>
          <p:nvPr/>
        </p:nvSpPr>
        <p:spPr>
          <a:xfrm>
            <a:off x="1205844" y="2043839"/>
            <a:ext cx="6093618" cy="584775"/>
          </a:xfrm>
          <a:prstGeom prst="rect">
            <a:avLst/>
          </a:prstGeom>
          <a:noFill/>
        </p:spPr>
        <p:txBody>
          <a:bodyPr wrap="square">
            <a:spAutoFit/>
          </a:bodyPr>
          <a:lstStyle/>
          <a:p>
            <a:r>
              <a:rPr lang="pt-BR" sz="3200" b="1" dirty="0">
                <a:solidFill>
                  <a:srgbClr val="FF0000"/>
                </a:solidFill>
                <a:effectLst/>
                <a:latin typeface="Times New Roman" panose="02020603050405020304" pitchFamily="18" charset="0"/>
                <a:ea typeface="Times New Roman" panose="02020603050405020304" pitchFamily="18" charset="0"/>
              </a:rPr>
              <a:t>Khám phá chi tiết văn bản</a:t>
            </a:r>
            <a:endParaRPr lang="en-US" sz="3200" dirty="0"/>
          </a:p>
        </p:txBody>
      </p:sp>
      <p:sp>
        <p:nvSpPr>
          <p:cNvPr id="21" name="TextBox 20">
            <a:extLst>
              <a:ext uri="{FF2B5EF4-FFF2-40B4-BE49-F238E27FC236}">
                <a16:creationId xmlns="" xmlns:a16="http://schemas.microsoft.com/office/drawing/2014/main" id="{D207AF6A-0980-4F32-8411-2A0A5999DF7B}"/>
              </a:ext>
            </a:extLst>
          </p:cNvPr>
          <p:cNvSpPr txBox="1"/>
          <p:nvPr/>
        </p:nvSpPr>
        <p:spPr>
          <a:xfrm>
            <a:off x="886259" y="2608053"/>
            <a:ext cx="6093618" cy="584775"/>
          </a:xfrm>
          <a:prstGeom prst="rect">
            <a:avLst/>
          </a:prstGeom>
          <a:noFill/>
        </p:spPr>
        <p:txBody>
          <a:bodyPr wrap="square">
            <a:spAutoFit/>
          </a:bodyPr>
          <a:lstStyle/>
          <a:p>
            <a:pPr algn="just"/>
            <a:r>
              <a:rPr lang="en-US" sz="3200" b="1" dirty="0">
                <a:solidFill>
                  <a:srgbClr val="0070C0"/>
                </a:solidFill>
                <a:effectLst/>
                <a:latin typeface="Times New Roman" panose="02020603050405020304" pitchFamily="18" charset="0"/>
                <a:ea typeface="MS Mincho" panose="02020609040205080304" pitchFamily="49" charset="-128"/>
              </a:rPr>
              <a:t>1. </a:t>
            </a:r>
            <a:r>
              <a:rPr lang="en-US" sz="3200" b="1" dirty="0" smtClean="0">
                <a:solidFill>
                  <a:srgbClr val="0070C0"/>
                </a:solidFill>
                <a:effectLst/>
                <a:latin typeface="Times New Roman" panose="02020603050405020304" pitchFamily="18" charset="0"/>
                <a:ea typeface="MS Mincho" panose="02020609040205080304" pitchFamily="49" charset="-128"/>
              </a:rPr>
              <a:t>Nêu vấn đề:</a:t>
            </a:r>
            <a:endParaRPr lang="en-US" sz="3200" dirty="0">
              <a:effectLst/>
              <a:latin typeface="Times New Roman" panose="02020603050405020304" pitchFamily="18" charset="0"/>
              <a:ea typeface="Times New Roman" panose="02020603050405020304" pitchFamily="18" charset="0"/>
            </a:endParaRPr>
          </a:p>
        </p:txBody>
      </p:sp>
      <p:sp>
        <p:nvSpPr>
          <p:cNvPr id="27" name="TextBox 26">
            <a:extLst>
              <a:ext uri="{FF2B5EF4-FFF2-40B4-BE49-F238E27FC236}">
                <a16:creationId xmlns="" xmlns:a16="http://schemas.microsoft.com/office/drawing/2014/main" id="{D207AF6A-0980-4F32-8411-2A0A5999DF7B}"/>
              </a:ext>
            </a:extLst>
          </p:cNvPr>
          <p:cNvSpPr txBox="1"/>
          <p:nvPr/>
        </p:nvSpPr>
        <p:spPr>
          <a:xfrm>
            <a:off x="886259" y="3296784"/>
            <a:ext cx="6093618" cy="584775"/>
          </a:xfrm>
          <a:prstGeom prst="rect">
            <a:avLst/>
          </a:prstGeom>
          <a:noFill/>
        </p:spPr>
        <p:txBody>
          <a:bodyPr wrap="square">
            <a:spAutoFit/>
          </a:bodyPr>
          <a:lstStyle/>
          <a:p>
            <a:pPr algn="just"/>
            <a:r>
              <a:rPr lang="en-US" sz="3200" b="1" dirty="0">
                <a:solidFill>
                  <a:srgbClr val="0070C0"/>
                </a:solidFill>
                <a:latin typeface="Times New Roman" panose="02020603050405020304" pitchFamily="18" charset="0"/>
                <a:ea typeface="MS Mincho" panose="02020609040205080304" pitchFamily="49" charset="-128"/>
              </a:rPr>
              <a:t>2</a:t>
            </a:r>
            <a:r>
              <a:rPr lang="en-US" sz="3200" b="1" dirty="0" smtClean="0">
                <a:solidFill>
                  <a:srgbClr val="0070C0"/>
                </a:solidFill>
                <a:effectLst/>
                <a:latin typeface="Times New Roman" panose="02020603050405020304" pitchFamily="18" charset="0"/>
                <a:ea typeface="MS Mincho" panose="02020609040205080304" pitchFamily="49" charset="-128"/>
              </a:rPr>
              <a:t>. </a:t>
            </a:r>
            <a:r>
              <a:rPr lang="en-US" sz="3200" b="1" dirty="0" smtClean="0">
                <a:solidFill>
                  <a:srgbClr val="0070C0"/>
                </a:solidFill>
                <a:latin typeface="Times New Roman" panose="02020603050405020304" pitchFamily="18" charset="0"/>
                <a:ea typeface="MS Mincho" panose="02020609040205080304" pitchFamily="49" charset="-128"/>
              </a:rPr>
              <a:t>Giải quyết </a:t>
            </a:r>
            <a:r>
              <a:rPr lang="en-US" sz="3200" b="1" dirty="0" smtClean="0">
                <a:solidFill>
                  <a:srgbClr val="0070C0"/>
                </a:solidFill>
                <a:effectLst/>
                <a:latin typeface="Times New Roman" panose="02020603050405020304" pitchFamily="18" charset="0"/>
                <a:ea typeface="MS Mincho" panose="02020609040205080304" pitchFamily="49" charset="-128"/>
              </a:rPr>
              <a:t>vấn đề:</a:t>
            </a:r>
            <a:endParaRPr lang="en-US" sz="3200" dirty="0">
              <a:effectLst/>
              <a:latin typeface="Times New Roman" panose="02020603050405020304" pitchFamily="18" charset="0"/>
              <a:ea typeface="Times New Roman" panose="02020603050405020304" pitchFamily="18" charset="0"/>
            </a:endParaRPr>
          </a:p>
        </p:txBody>
      </p:sp>
      <p:sp>
        <p:nvSpPr>
          <p:cNvPr id="28" name="TextBox 27">
            <a:extLst>
              <a:ext uri="{FF2B5EF4-FFF2-40B4-BE49-F238E27FC236}">
                <a16:creationId xmlns="" xmlns:a16="http://schemas.microsoft.com/office/drawing/2014/main" id="{D207AF6A-0980-4F32-8411-2A0A5999DF7B}"/>
              </a:ext>
            </a:extLst>
          </p:cNvPr>
          <p:cNvSpPr txBox="1"/>
          <p:nvPr/>
        </p:nvSpPr>
        <p:spPr>
          <a:xfrm>
            <a:off x="1205844" y="4039688"/>
            <a:ext cx="6093618" cy="584775"/>
          </a:xfrm>
          <a:prstGeom prst="rect">
            <a:avLst/>
          </a:prstGeom>
          <a:noFill/>
        </p:spPr>
        <p:txBody>
          <a:bodyPr wrap="square">
            <a:spAutoFit/>
          </a:bodyPr>
          <a:lstStyle/>
          <a:p>
            <a:pPr algn="just"/>
            <a:r>
              <a:rPr lang="en-US" sz="3200" dirty="0" smtClean="0">
                <a:effectLst/>
                <a:latin typeface="Times New Roman" panose="02020603050405020304" pitchFamily="18" charset="0"/>
                <a:ea typeface="Times New Roman" panose="02020603050405020304" pitchFamily="18" charset="0"/>
              </a:rPr>
              <a:t>a. Hình ảnh tấm bản đồ:</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512794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heel(1)">
                                      <p:cBhvr>
                                        <p:cTn id="13"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4">
            <a:extLst>
              <a:ext uri="{FF2B5EF4-FFF2-40B4-BE49-F238E27FC236}">
                <a16:creationId xmlns="" xmlns:a16="http://schemas.microsoft.com/office/drawing/2014/main" id="{ACC646A2-6C64-801F-6AA6-D1FDF1F6A091}"/>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80210"/>
            <a:ext cx="12448674" cy="6994357"/>
          </a:xfrm>
          <a:prstGeom prst="rect">
            <a:avLst/>
          </a:prstGeom>
        </p:spPr>
      </p:pic>
      <p:sp>
        <p:nvSpPr>
          <p:cNvPr id="5" name="TextBox 4"/>
          <p:cNvSpPr txBox="1"/>
          <p:nvPr/>
        </p:nvSpPr>
        <p:spPr>
          <a:xfrm>
            <a:off x="1106905" y="2671010"/>
            <a:ext cx="9689432" cy="1323439"/>
          </a:xfrm>
          <a:prstGeom prst="rect">
            <a:avLst/>
          </a:prstGeom>
          <a:noFill/>
        </p:spPr>
        <p:txBody>
          <a:bodyPr wrap="square" rtlCol="0">
            <a:spAutoFit/>
          </a:bodyPr>
          <a:lstStyle/>
          <a:p>
            <a:pPr algn="ctr"/>
            <a:r>
              <a:rPr lang="en-US" sz="4000" b="1" dirty="0">
                <a:latin typeface="Times New Roman" pitchFamily="18" charset="0"/>
                <a:cs typeface="Times New Roman" pitchFamily="18" charset="0"/>
              </a:rPr>
              <a:t>BÀI 8</a:t>
            </a:r>
            <a:r>
              <a:rPr lang="en-US" sz="4000" dirty="0">
                <a:latin typeface="Times New Roman" pitchFamily="18" charset="0"/>
                <a:cs typeface="Times New Roman" pitchFamily="18" charset="0"/>
              </a:rPr>
              <a:t/>
            </a:r>
            <a:br>
              <a:rPr lang="en-US" sz="4000" dirty="0">
                <a:latin typeface="Times New Roman" pitchFamily="18" charset="0"/>
                <a:cs typeface="Times New Roman" pitchFamily="18" charset="0"/>
              </a:rPr>
            </a:br>
            <a:r>
              <a:rPr lang="en-US" sz="4000" b="1" dirty="0">
                <a:solidFill>
                  <a:srgbClr val="FF0000"/>
                </a:solidFill>
                <a:latin typeface="Times New Roman" pitchFamily="18" charset="0"/>
                <a:cs typeface="Times New Roman" pitchFamily="18" charset="0"/>
              </a:rPr>
              <a:t>TRẢI NGHIỆM ĐỂ TRƯỞNG THÀNH</a:t>
            </a:r>
          </a:p>
        </p:txBody>
      </p:sp>
    </p:spTree>
    <p:extLst>
      <p:ext uri="{BB962C8B-B14F-4D97-AF65-F5344CB8AC3E}">
        <p14:creationId xmlns:p14="http://schemas.microsoft.com/office/powerpoint/2010/main" val="13634631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472099" y="856054"/>
            <a:ext cx="11235101" cy="5813431"/>
          </a:xfrm>
          <a:prstGeom prst="frame">
            <a:avLst>
              <a:gd name="adj1" fmla="val 700"/>
            </a:avLst>
          </a:prstGeom>
          <a:noFill/>
          <a:ln w="28575">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ounded Rectangle 13">
            <a:extLst>
              <a:ext uri="{FF2B5EF4-FFF2-40B4-BE49-F238E27FC236}">
                <a16:creationId xmlns:a16="http://schemas.microsoft.com/office/drawing/2014/main" xmlns="" id="{1B3AA867-7913-4B34-9F65-626317B984B1}"/>
              </a:ext>
            </a:extLst>
          </p:cNvPr>
          <p:cNvSpPr/>
          <p:nvPr/>
        </p:nvSpPr>
        <p:spPr>
          <a:xfrm>
            <a:off x="613096" y="-19770"/>
            <a:ext cx="841432" cy="819762"/>
          </a:xfrm>
          <a:prstGeom prst="roundRect">
            <a:avLst>
              <a:gd name="adj" fmla="val 50000"/>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a:t>
            </a:r>
          </a:p>
        </p:txBody>
      </p:sp>
      <p:sp>
        <p:nvSpPr>
          <p:cNvPr id="26" name="TextBox 25">
            <a:extLst>
              <a:ext uri="{FF2B5EF4-FFF2-40B4-BE49-F238E27FC236}">
                <a16:creationId xmlns:a16="http://schemas.microsoft.com/office/drawing/2014/main" xmlns="" id="{D458BFAD-D0D4-40E8-B4BB-16EA50C62959}"/>
              </a:ext>
            </a:extLst>
          </p:cNvPr>
          <p:cNvSpPr txBox="1"/>
          <p:nvPr/>
        </p:nvSpPr>
        <p:spPr>
          <a:xfrm>
            <a:off x="1703785" y="46757"/>
            <a:ext cx="609361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Khám phá chi tiết văn bản</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p:cNvSpPr txBox="1"/>
          <p:nvPr/>
        </p:nvSpPr>
        <p:spPr>
          <a:xfrm>
            <a:off x="1377706" y="2424085"/>
            <a:ext cx="1274708" cy="369332"/>
          </a:xfrm>
          <a:prstGeom prst="rect">
            <a:avLst/>
          </a:prstGeom>
          <a:noFill/>
        </p:spPr>
        <p:txBody>
          <a:bodyPr wrap="none" rtlCol="0">
            <a:spAutoFit/>
          </a:bodyPr>
          <a:lstStyle/>
          <a:p>
            <a:r>
              <a:rPr lang="en-US" b="1" dirty="0" smtClean="0">
                <a:latin typeface="Times New Roman" pitchFamily="18" charset="0"/>
                <a:cs typeface="Times New Roman" pitchFamily="18" charset="0"/>
              </a:rPr>
              <a:t>NHÓM 1,3</a:t>
            </a:r>
            <a:endParaRPr lang="en-US" b="1" dirty="0">
              <a:latin typeface="Times New Roman" pitchFamily="18" charset="0"/>
              <a:cs typeface="Times New Roman" pitchFamily="18" charset="0"/>
            </a:endParaRPr>
          </a:p>
        </p:txBody>
      </p:sp>
      <p:pic>
        <p:nvPicPr>
          <p:cNvPr id="13" name="Hình ảnh 2">
            <a:extLst>
              <a:ext uri="{FF2B5EF4-FFF2-40B4-BE49-F238E27FC236}">
                <a16:creationId xmlns="" xmlns:a16="http://schemas.microsoft.com/office/drawing/2014/main" id="{6973BE96-BA2F-2A24-C829-7D310EAF6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875" y="698061"/>
            <a:ext cx="3409987" cy="1956857"/>
          </a:xfrm>
          <a:prstGeom prst="rect">
            <a:avLst/>
          </a:prstGeom>
        </p:spPr>
      </p:pic>
      <p:sp>
        <p:nvSpPr>
          <p:cNvPr id="12" name="TextBox 11"/>
          <p:cNvSpPr txBox="1"/>
          <p:nvPr/>
        </p:nvSpPr>
        <p:spPr>
          <a:xfrm>
            <a:off x="2661689" y="4348964"/>
            <a:ext cx="1274708" cy="369332"/>
          </a:xfrm>
          <a:prstGeom prst="rect">
            <a:avLst/>
          </a:prstGeom>
          <a:noFill/>
        </p:spPr>
        <p:txBody>
          <a:bodyPr wrap="none" rtlCol="0">
            <a:spAutoFit/>
          </a:bodyPr>
          <a:lstStyle/>
          <a:p>
            <a:r>
              <a:rPr lang="en-US" b="1" dirty="0" smtClean="0">
                <a:latin typeface="Times New Roman" pitchFamily="18" charset="0"/>
                <a:cs typeface="Times New Roman" pitchFamily="18" charset="0"/>
              </a:rPr>
              <a:t>NHÓM 2,4</a:t>
            </a:r>
            <a:endParaRPr lang="en-US" b="1" dirty="0">
              <a:latin typeface="Times New Roman" pitchFamily="18" charset="0"/>
              <a:cs typeface="Times New Roman" pitchFamily="18" charset="0"/>
            </a:endParaRPr>
          </a:p>
        </p:txBody>
      </p:sp>
      <p:sp>
        <p:nvSpPr>
          <p:cNvPr id="16" name="Rounded Rectangle 13">
            <a:extLst>
              <a:ext uri="{FF2B5EF4-FFF2-40B4-BE49-F238E27FC236}">
                <a16:creationId xmlns:a16="http://schemas.microsoft.com/office/drawing/2014/main" xmlns="" id="{1B3AA867-7913-4B34-9F65-626317B984B1}"/>
              </a:ext>
            </a:extLst>
          </p:cNvPr>
          <p:cNvSpPr/>
          <p:nvPr/>
        </p:nvSpPr>
        <p:spPr>
          <a:xfrm>
            <a:off x="10399149" y="210980"/>
            <a:ext cx="1239355" cy="1178024"/>
          </a:xfrm>
          <a:prstGeom prst="roundRect">
            <a:avLst>
              <a:gd name="adj" fmla="val 50000"/>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smtClean="0">
                <a:solidFill>
                  <a:prstClr val="black"/>
                </a:solidFill>
                <a:latin typeface="Times New Roman" panose="02020603050405020304" pitchFamily="18" charset="0"/>
                <a:cs typeface="Times New Roman" panose="02020603050405020304" pitchFamily="18" charset="0"/>
              </a:rPr>
              <a:t>5’</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875" y="3975825"/>
            <a:ext cx="3993980" cy="2018525"/>
          </a:xfrm>
          <a:prstGeom prst="rect">
            <a:avLst/>
          </a:prstGeom>
        </p:spPr>
      </p:pic>
      <p:sp>
        <p:nvSpPr>
          <p:cNvPr id="2" name="Rectangle 1"/>
          <p:cNvSpPr/>
          <p:nvPr/>
        </p:nvSpPr>
        <p:spPr>
          <a:xfrm>
            <a:off x="4168567" y="1446942"/>
            <a:ext cx="7714804" cy="1569660"/>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pPr algn="ctr">
              <a:defRPr/>
            </a:pPr>
            <a:r>
              <a:rPr lang="en-US" sz="2400" b="1" dirty="0">
                <a:latin typeface="Times New Roman" pitchFamily="18" charset="0"/>
                <a:cs typeface="Times New Roman" pitchFamily="18" charset="0"/>
              </a:rPr>
              <a:t>Ý kiến 1: </a:t>
            </a:r>
            <a:r>
              <a:rPr lang="vi-VN" sz="2400" b="1" dirty="0">
                <a:latin typeface="Times New Roman" pitchFamily="18" charset="0"/>
                <a:cs typeface="Times New Roman" pitchFamily="18" charset="0"/>
              </a:rPr>
              <a:t>Tấm bản đồ là cách nhìn về cuộc đời, con </a:t>
            </a:r>
            <a:r>
              <a:rPr lang="vi-VN" sz="2400" b="1" dirty="0" smtClean="0">
                <a:latin typeface="Times New Roman" pitchFamily="18" charset="0"/>
                <a:cs typeface="Times New Roman" pitchFamily="18" charset="0"/>
              </a:rPr>
              <a:t>người</a:t>
            </a:r>
            <a:endParaRPr lang="en-US" sz="2400" b="1" dirty="0" smtClean="0">
              <a:latin typeface="Times New Roman" pitchFamily="18" charset="0"/>
              <a:cs typeface="Times New Roman" pitchFamily="18" charset="0"/>
            </a:endParaRPr>
          </a:p>
          <a:p>
            <a:pPr algn="ctr">
              <a:defRPr/>
            </a:pPr>
            <a:endParaRPr lang="en-US" b="1" dirty="0">
              <a:latin typeface="Times New Roman" pitchFamily="18" charset="0"/>
              <a:cs typeface="Times New Roman" pitchFamily="18" charset="0"/>
            </a:endParaRPr>
          </a:p>
          <a:p>
            <a:pPr algn="ctr">
              <a:defRPr/>
            </a:pPr>
            <a:endParaRPr lang="en-US" b="1" dirty="0" smtClean="0">
              <a:latin typeface="Times New Roman" pitchFamily="18" charset="0"/>
              <a:cs typeface="Times New Roman" pitchFamily="18" charset="0"/>
            </a:endParaRPr>
          </a:p>
          <a:p>
            <a:pPr algn="ctr">
              <a:defRPr/>
            </a:pPr>
            <a:endParaRPr lang="en-US" b="1" dirty="0" smtClean="0">
              <a:latin typeface="Times New Roman" pitchFamily="18" charset="0"/>
              <a:cs typeface="Times New Roman" pitchFamily="18" charset="0"/>
            </a:endParaRPr>
          </a:p>
          <a:p>
            <a:pPr algn="ctr">
              <a:defRPr/>
            </a:pPr>
            <a:endParaRPr lang="en-US" b="1" dirty="0">
              <a:latin typeface="Times New Roman" pitchFamily="18" charset="0"/>
              <a:ea typeface="Times New Roman"/>
              <a:cs typeface="Times New Roman" pitchFamily="18" charset="0"/>
            </a:endParaRPr>
          </a:p>
        </p:txBody>
      </p:sp>
      <p:sp>
        <p:nvSpPr>
          <p:cNvPr id="4" name="Rectangle 3"/>
          <p:cNvSpPr/>
          <p:nvPr/>
        </p:nvSpPr>
        <p:spPr>
          <a:xfrm>
            <a:off x="4229466" y="4285643"/>
            <a:ext cx="7846460" cy="156966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spcAft>
                <a:spcPts val="0"/>
              </a:spcAft>
            </a:pPr>
            <a:r>
              <a:rPr lang="en-US" sz="2400" b="1" dirty="0">
                <a:latin typeface="Times New Roman" pitchFamily="18" charset="0"/>
                <a:cs typeface="Times New Roman" pitchFamily="18" charset="0"/>
              </a:rPr>
              <a:t>Ý kiến 2: </a:t>
            </a:r>
            <a:r>
              <a:rPr lang="vi-VN" sz="2400" b="1" dirty="0" smtClean="0">
                <a:latin typeface="Times New Roman" pitchFamily="18" charset="0"/>
                <a:cs typeface="Times New Roman" pitchFamily="18" charset="0"/>
              </a:rPr>
              <a:t>Tấm </a:t>
            </a:r>
            <a:r>
              <a:rPr lang="vi-VN" sz="2400" b="1" dirty="0">
                <a:latin typeface="Times New Roman" pitchFamily="18" charset="0"/>
                <a:cs typeface="Times New Roman" pitchFamily="18" charset="0"/>
              </a:rPr>
              <a:t>bản đồ là cách nhìn về</a:t>
            </a:r>
            <a:r>
              <a:rPr lang="en-US" sz="2400" b="1" dirty="0">
                <a:latin typeface="Times New Roman" pitchFamily="18" charset="0"/>
                <a:cs typeface="Times New Roman" pitchFamily="18" charset="0"/>
              </a:rPr>
              <a:t> bản </a:t>
            </a:r>
            <a:r>
              <a:rPr lang="en-US" sz="2400" b="1" dirty="0" smtClean="0">
                <a:latin typeface="Times New Roman" pitchFamily="18" charset="0"/>
                <a:cs typeface="Times New Roman" pitchFamily="18" charset="0"/>
              </a:rPr>
              <a:t>thân</a:t>
            </a:r>
          </a:p>
          <a:p>
            <a:pPr algn="just">
              <a:spcAft>
                <a:spcPts val="0"/>
              </a:spcAft>
            </a:pPr>
            <a:endParaRPr lang="en-US" b="1" dirty="0">
              <a:latin typeface="Times New Roman" pitchFamily="18" charset="0"/>
              <a:ea typeface="Times New Roman"/>
              <a:cs typeface="Times New Roman" pitchFamily="18" charset="0"/>
            </a:endParaRPr>
          </a:p>
          <a:p>
            <a:pPr algn="just">
              <a:spcAft>
                <a:spcPts val="0"/>
              </a:spcAft>
            </a:pPr>
            <a:endParaRPr lang="en-US" b="1" dirty="0" smtClean="0">
              <a:latin typeface="Times New Roman" pitchFamily="18" charset="0"/>
              <a:ea typeface="Times New Roman"/>
              <a:cs typeface="Times New Roman" pitchFamily="18" charset="0"/>
            </a:endParaRPr>
          </a:p>
          <a:p>
            <a:pPr algn="just">
              <a:spcAft>
                <a:spcPts val="0"/>
              </a:spcAft>
            </a:pPr>
            <a:endParaRPr lang="en-US" b="1" dirty="0">
              <a:latin typeface="Times New Roman" pitchFamily="18" charset="0"/>
              <a:ea typeface="Times New Roman"/>
              <a:cs typeface="Times New Roman" pitchFamily="18" charset="0"/>
            </a:endParaRPr>
          </a:p>
          <a:p>
            <a:pPr algn="ctr"/>
            <a:endParaRPr lang="en-US" b="1" dirty="0">
              <a:latin typeface="Times New Roman" pitchFamily="18" charset="0"/>
              <a:cs typeface="Times New Roman" pitchFamily="18" charset="0"/>
            </a:endParaRPr>
          </a:p>
        </p:txBody>
      </p:sp>
      <p:sp>
        <p:nvSpPr>
          <p:cNvPr id="19" name="TextBox 18"/>
          <p:cNvSpPr txBox="1"/>
          <p:nvPr/>
        </p:nvSpPr>
        <p:spPr>
          <a:xfrm>
            <a:off x="4374517" y="4654974"/>
            <a:ext cx="2714039" cy="1200329"/>
          </a:xfrm>
          <a:prstGeom prst="rect">
            <a:avLst/>
          </a:prstGeom>
          <a:noFill/>
        </p:spPr>
        <p:txBody>
          <a:bodyPr wrap="square" rtlCol="0">
            <a:spAutoFit/>
          </a:bodyPr>
          <a:lstStyle/>
          <a:p>
            <a:pPr marL="342900" indent="-342900">
              <a:buAutoNum type="arabicPeriod"/>
            </a:pPr>
            <a:endParaRPr lang="en-US" sz="2400" dirty="0" smtClean="0">
              <a:latin typeface="Times New Roman" pitchFamily="18" charset="0"/>
              <a:cs typeface="Times New Roman" pitchFamily="18" charset="0"/>
            </a:endParaRPr>
          </a:p>
          <a:p>
            <a:pPr marL="342900" indent="-342900">
              <a:buAutoNum type="arabicPeriod"/>
            </a:pPr>
            <a:r>
              <a:rPr lang="en-US" sz="2400" dirty="0" smtClean="0">
                <a:latin typeface="Times New Roman" pitchFamily="18" charset="0"/>
                <a:cs typeface="Times New Roman" pitchFamily="18" charset="0"/>
              </a:rPr>
              <a:t>Lí lẽ?</a:t>
            </a:r>
          </a:p>
          <a:p>
            <a:pPr marL="342900" indent="-342900">
              <a:buAutoNum type="arabicPeriod"/>
            </a:pPr>
            <a:r>
              <a:rPr lang="en-US" sz="2400" dirty="0" smtClean="0">
                <a:latin typeface="Times New Roman" pitchFamily="18" charset="0"/>
                <a:cs typeface="Times New Roman" pitchFamily="18" charset="0"/>
              </a:rPr>
              <a:t>Dẫn chứng?</a:t>
            </a:r>
            <a:endParaRPr lang="en-US" sz="2400" dirty="0">
              <a:latin typeface="Times New Roman" pitchFamily="18" charset="0"/>
              <a:cs typeface="Times New Roman" pitchFamily="18" charset="0"/>
            </a:endParaRPr>
          </a:p>
        </p:txBody>
      </p:sp>
      <p:sp>
        <p:nvSpPr>
          <p:cNvPr id="20" name="TextBox 19"/>
          <p:cNvSpPr txBox="1"/>
          <p:nvPr/>
        </p:nvSpPr>
        <p:spPr>
          <a:xfrm>
            <a:off x="4374517" y="2008586"/>
            <a:ext cx="2021707" cy="830997"/>
          </a:xfrm>
          <a:prstGeom prst="rect">
            <a:avLst/>
          </a:prstGeom>
          <a:noFill/>
        </p:spPr>
        <p:txBody>
          <a:bodyPr wrap="none" rtlCol="0">
            <a:spAutoFit/>
          </a:bodyPr>
          <a:lstStyle/>
          <a:p>
            <a:pPr marL="342900" indent="-342900">
              <a:buAutoNum type="arabicPeriod"/>
            </a:pPr>
            <a:r>
              <a:rPr lang="en-US" sz="2400" dirty="0" smtClean="0">
                <a:latin typeface="Times New Roman" pitchFamily="18" charset="0"/>
                <a:cs typeface="Times New Roman" pitchFamily="18" charset="0"/>
              </a:rPr>
              <a:t>Lí lẽ?</a:t>
            </a:r>
          </a:p>
          <a:p>
            <a:pPr marL="342900" indent="-342900">
              <a:buAutoNum type="arabicPeriod"/>
            </a:pPr>
            <a:r>
              <a:rPr lang="en-US" sz="2400" dirty="0" smtClean="0">
                <a:latin typeface="Times New Roman" pitchFamily="18" charset="0"/>
                <a:cs typeface="Times New Roman" pitchFamily="18" charset="0"/>
              </a:rPr>
              <a:t>Dẫn chứng?</a:t>
            </a:r>
            <a:endParaRPr lang="en-US" sz="2400" dirty="0">
              <a:latin typeface="Times New Roman" pitchFamily="18" charset="0"/>
              <a:cs typeface="Times New Roman" pitchFamily="18" charset="0"/>
            </a:endParaRPr>
          </a:p>
        </p:txBody>
      </p:sp>
      <p:sp>
        <p:nvSpPr>
          <p:cNvPr id="5" name="TextBox 4"/>
          <p:cNvSpPr txBox="1"/>
          <p:nvPr/>
        </p:nvSpPr>
        <p:spPr>
          <a:xfrm>
            <a:off x="1454528" y="5958137"/>
            <a:ext cx="1274708" cy="369332"/>
          </a:xfrm>
          <a:prstGeom prst="rect">
            <a:avLst/>
          </a:prstGeom>
          <a:noFill/>
        </p:spPr>
        <p:txBody>
          <a:bodyPr wrap="none" rtlCol="0">
            <a:spAutoFit/>
          </a:bodyPr>
          <a:lstStyle/>
          <a:p>
            <a:r>
              <a:rPr lang="en-US" b="1" dirty="0" smtClean="0">
                <a:latin typeface="Times New Roman" pitchFamily="18" charset="0"/>
                <a:cs typeface="Times New Roman" pitchFamily="18" charset="0"/>
              </a:rPr>
              <a:t>NHÓM 2,4</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4254638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13988" y="1469328"/>
            <a:ext cx="2418258"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spcAft>
                <a:spcPts val="0"/>
              </a:spcAft>
            </a:pPr>
            <a:r>
              <a:rPr lang="en-US" sz="2400" b="1" dirty="0">
                <a:solidFill>
                  <a:srgbClr val="FF0000"/>
                </a:solidFill>
                <a:latin typeface="Times New Roman" pitchFamily="18" charset="0"/>
                <a:cs typeface="Times New Roman" pitchFamily="18" charset="0"/>
              </a:rPr>
              <a:t>Ý kiến 1: </a:t>
            </a:r>
            <a:endParaRPr lang="en-US" sz="2400" b="1" dirty="0" smtClean="0">
              <a:solidFill>
                <a:srgbClr val="FF0000"/>
              </a:solidFill>
              <a:latin typeface="Times New Roman" pitchFamily="18" charset="0"/>
              <a:cs typeface="Times New Roman" pitchFamily="18" charset="0"/>
            </a:endParaRPr>
          </a:p>
          <a:p>
            <a:pPr>
              <a:spcAft>
                <a:spcPts val="0"/>
              </a:spcAft>
            </a:pPr>
            <a:r>
              <a:rPr lang="vi-VN" sz="2400" b="1" dirty="0" smtClean="0">
                <a:solidFill>
                  <a:schemeClr val="tx1"/>
                </a:solidFill>
                <a:latin typeface="Times New Roman" pitchFamily="18" charset="0"/>
                <a:cs typeface="Times New Roman" pitchFamily="18" charset="0"/>
              </a:rPr>
              <a:t>Tấm </a:t>
            </a:r>
            <a:r>
              <a:rPr lang="vi-VN" sz="2400" b="1" dirty="0">
                <a:solidFill>
                  <a:schemeClr val="tx1"/>
                </a:solidFill>
                <a:latin typeface="Times New Roman" pitchFamily="18" charset="0"/>
                <a:cs typeface="Times New Roman" pitchFamily="18" charset="0"/>
              </a:rPr>
              <a:t>bản đồ là </a:t>
            </a:r>
            <a:endParaRPr lang="en-US" sz="2400" b="1" dirty="0" smtClean="0">
              <a:solidFill>
                <a:schemeClr val="tx1"/>
              </a:solidFill>
              <a:latin typeface="Times New Roman" pitchFamily="18" charset="0"/>
              <a:cs typeface="Times New Roman" pitchFamily="18" charset="0"/>
            </a:endParaRPr>
          </a:p>
          <a:p>
            <a:pPr>
              <a:spcAft>
                <a:spcPts val="0"/>
              </a:spcAft>
            </a:pPr>
            <a:r>
              <a:rPr lang="vi-VN" sz="2400" b="1" dirty="0" smtClean="0">
                <a:solidFill>
                  <a:schemeClr val="tx1"/>
                </a:solidFill>
                <a:latin typeface="Times New Roman" pitchFamily="18" charset="0"/>
                <a:cs typeface="Times New Roman" pitchFamily="18" charset="0"/>
              </a:rPr>
              <a:t>cách </a:t>
            </a:r>
            <a:r>
              <a:rPr lang="vi-VN" sz="2400" b="1" dirty="0">
                <a:solidFill>
                  <a:schemeClr val="tx1"/>
                </a:solidFill>
                <a:latin typeface="Times New Roman" pitchFamily="18" charset="0"/>
                <a:cs typeface="Times New Roman" pitchFamily="18" charset="0"/>
              </a:rPr>
              <a:t>nhìn về </a:t>
            </a:r>
            <a:endParaRPr lang="en-US" sz="2400" b="1" dirty="0" smtClean="0">
              <a:solidFill>
                <a:schemeClr val="tx1"/>
              </a:solidFill>
              <a:latin typeface="Times New Roman" pitchFamily="18" charset="0"/>
              <a:cs typeface="Times New Roman" pitchFamily="18" charset="0"/>
            </a:endParaRPr>
          </a:p>
          <a:p>
            <a:pPr>
              <a:spcAft>
                <a:spcPts val="0"/>
              </a:spcAft>
            </a:pPr>
            <a:r>
              <a:rPr lang="vi-VN" sz="2400" b="1" dirty="0" smtClean="0">
                <a:solidFill>
                  <a:schemeClr val="tx1"/>
                </a:solidFill>
                <a:latin typeface="Times New Roman" pitchFamily="18" charset="0"/>
                <a:cs typeface="Times New Roman" pitchFamily="18" charset="0"/>
              </a:rPr>
              <a:t>cuộc </a:t>
            </a:r>
            <a:r>
              <a:rPr lang="vi-VN" sz="2400" b="1" dirty="0">
                <a:solidFill>
                  <a:schemeClr val="tx1"/>
                </a:solidFill>
                <a:latin typeface="Times New Roman" pitchFamily="18" charset="0"/>
                <a:cs typeface="Times New Roman" pitchFamily="18" charset="0"/>
              </a:rPr>
              <a:t>đời, con </a:t>
            </a:r>
            <a:r>
              <a:rPr lang="vi-VN" sz="2400" b="1" dirty="0" smtClean="0">
                <a:solidFill>
                  <a:schemeClr val="tx1"/>
                </a:solidFill>
                <a:latin typeface="Times New Roman" pitchFamily="18" charset="0"/>
                <a:cs typeface="Times New Roman" pitchFamily="18" charset="0"/>
              </a:rPr>
              <a:t>người</a:t>
            </a:r>
            <a:r>
              <a:rPr lang="en-US" sz="2400" b="1" dirty="0" smtClean="0">
                <a:solidFill>
                  <a:schemeClr val="tx1"/>
                </a:solidFill>
                <a:latin typeface="Times New Roman" pitchFamily="18" charset="0"/>
                <a:cs typeface="Times New Roman" pitchFamily="18" charset="0"/>
              </a:rPr>
              <a:t>.</a:t>
            </a:r>
            <a:endParaRPr lang="en-US" sz="2400" b="1" dirty="0">
              <a:solidFill>
                <a:schemeClr val="tx1"/>
              </a:solidFill>
              <a:latin typeface="Times New Roman" pitchFamily="18" charset="0"/>
              <a:ea typeface="Times New Roman"/>
              <a:cs typeface="Times New Roman" pitchFamily="18" charset="0"/>
            </a:endParaRPr>
          </a:p>
          <a:p>
            <a:endParaRPr lang="en-US" sz="2400" dirty="0"/>
          </a:p>
        </p:txBody>
      </p:sp>
      <p:sp>
        <p:nvSpPr>
          <p:cNvPr id="3" name="Rectangle 2"/>
          <p:cNvSpPr/>
          <p:nvPr/>
        </p:nvSpPr>
        <p:spPr>
          <a:xfrm>
            <a:off x="4017342" y="1099996"/>
            <a:ext cx="772969" cy="461665"/>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en-US" sz="2400" b="1" dirty="0">
                <a:latin typeface="Times New Roman" pitchFamily="18" charset="0"/>
                <a:cs typeface="Times New Roman" pitchFamily="18" charset="0"/>
              </a:rPr>
              <a:t>Lí </a:t>
            </a:r>
            <a:r>
              <a:rPr lang="en-US" sz="2400" b="1" dirty="0" smtClean="0">
                <a:latin typeface="Times New Roman" pitchFamily="18" charset="0"/>
                <a:cs typeface="Times New Roman" pitchFamily="18" charset="0"/>
              </a:rPr>
              <a:t>lẽ</a:t>
            </a:r>
            <a:endParaRPr lang="en-US" sz="2400" b="1" dirty="0">
              <a:latin typeface="Times New Roman" pitchFamily="18" charset="0"/>
              <a:cs typeface="Times New Roman" pitchFamily="18" charset="0"/>
            </a:endParaRPr>
          </a:p>
        </p:txBody>
      </p:sp>
      <p:sp>
        <p:nvSpPr>
          <p:cNvPr id="5" name="Rectangle 4"/>
          <p:cNvSpPr/>
          <p:nvPr/>
        </p:nvSpPr>
        <p:spPr>
          <a:xfrm>
            <a:off x="3797851" y="4861307"/>
            <a:ext cx="1763624" cy="461665"/>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vi-VN" sz="2400" b="1" dirty="0">
                <a:solidFill>
                  <a:schemeClr val="dk1"/>
                </a:solidFill>
                <a:latin typeface="Times New Roman" pitchFamily="18" charset="0"/>
                <a:cs typeface="Times New Roman" pitchFamily="18" charset="0"/>
              </a:rPr>
              <a:t>Bằng chứng</a:t>
            </a:r>
            <a:endParaRPr lang="en-US" sz="2400" dirty="0"/>
          </a:p>
        </p:txBody>
      </p:sp>
      <p:sp>
        <p:nvSpPr>
          <p:cNvPr id="6" name="Rectangle 5"/>
          <p:cNvSpPr/>
          <p:nvPr/>
        </p:nvSpPr>
        <p:spPr>
          <a:xfrm>
            <a:off x="5528649" y="484856"/>
            <a:ext cx="6096000" cy="156966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r>
              <a:rPr lang="en-US" sz="2400" dirty="0">
                <a:solidFill>
                  <a:schemeClr val="tx1"/>
                </a:solidFill>
                <a:latin typeface="Times New Roman" pitchFamily="18" charset="0"/>
                <a:cs typeface="Times New Roman" pitchFamily="18" charset="0"/>
              </a:rPr>
              <a:t>+ </a:t>
            </a:r>
            <a:r>
              <a:rPr lang="vi-VN" sz="2400" dirty="0">
                <a:solidFill>
                  <a:schemeClr val="tx1"/>
                </a:solidFill>
                <a:latin typeface="Times New Roman" pitchFamily="18" charset="0"/>
                <a:cs typeface="Times New Roman" pitchFamily="18" charset="0"/>
              </a:rPr>
              <a:t>Cách nhìn nhận được truyền từ bố mẹ, điều chỉnh theo hoàn cảnh sống, theo tôn giáo hay kinh nghiệm bản thân.</a:t>
            </a:r>
            <a:endParaRPr lang="en-US" sz="2400" dirty="0">
              <a:solidFill>
                <a:schemeClr val="tx1"/>
              </a:solidFill>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8" name="Rectangle 7"/>
          <p:cNvSpPr/>
          <p:nvPr/>
        </p:nvSpPr>
        <p:spPr>
          <a:xfrm>
            <a:off x="5609686" y="4584308"/>
            <a:ext cx="6096000" cy="1569660"/>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a:defRPr/>
            </a:pPr>
            <a:r>
              <a:rPr lang="vi-VN" sz="2400" dirty="0">
                <a:solidFill>
                  <a:schemeClr val="tx1"/>
                </a:solidFill>
                <a:latin typeface="Times New Roman" pitchFamily="18" charset="0"/>
                <a:cs typeface="Times New Roman" pitchFamily="18" charset="0"/>
              </a:rPr>
              <a:t>Câu chuyện về sự khác nhau trong cách nhìn đời của mẹ ông và của bản thân ông </a:t>
            </a:r>
            <a:r>
              <a:rPr lang="en-US" sz="2400" dirty="0">
                <a:solidFill>
                  <a:schemeClr val="tx1"/>
                </a:solidFill>
                <a:latin typeface="Times New Roman" pitchFamily="18" charset="0"/>
                <a:cs typeface="Times New Roman" pitchFamily="18" charset="0"/>
              </a:rPr>
              <a:t>-&gt; </a:t>
            </a:r>
            <a:r>
              <a:rPr lang="vi-VN" sz="2400" dirty="0">
                <a:solidFill>
                  <a:schemeClr val="tx1"/>
                </a:solidFill>
                <a:latin typeface="Times New Roman" pitchFamily="18" charset="0"/>
                <a:cs typeface="Times New Roman" pitchFamily="18" charset="0"/>
              </a:rPr>
              <a:t>hai quan điểm sống khác nhau.</a:t>
            </a:r>
            <a:endParaRPr lang="en-US" sz="2400" dirty="0">
              <a:solidFill>
                <a:schemeClr val="tx1"/>
              </a:solidFill>
              <a:latin typeface="Times New Roman" pitchFamily="18" charset="0"/>
              <a:cs typeface="Times New Roman" pitchFamily="18" charset="0"/>
            </a:endParaRPr>
          </a:p>
          <a:p>
            <a:endParaRPr lang="en-US" sz="2400" dirty="0">
              <a:solidFill>
                <a:schemeClr val="tx1"/>
              </a:solidFill>
              <a:latin typeface="Times New Roman" pitchFamily="18" charset="0"/>
              <a:ea typeface="Times New Roman"/>
              <a:cs typeface="Times New Roman" pitchFamily="18" charset="0"/>
            </a:endParaRPr>
          </a:p>
        </p:txBody>
      </p:sp>
      <p:sp>
        <p:nvSpPr>
          <p:cNvPr id="10" name="TextBox 9"/>
          <p:cNvSpPr txBox="1"/>
          <p:nvPr/>
        </p:nvSpPr>
        <p:spPr>
          <a:xfrm>
            <a:off x="5609686" y="2154602"/>
            <a:ext cx="6014963"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n-US" sz="2400" dirty="0">
              <a:latin typeface="Times New Roman" pitchFamily="18" charset="0"/>
              <a:cs typeface="Times New Roman" pitchFamily="18" charset="0"/>
            </a:endParaRPr>
          </a:p>
          <a:p>
            <a:r>
              <a:rPr lang="en-US" sz="2400" dirty="0">
                <a:solidFill>
                  <a:schemeClr val="tx1"/>
                </a:solidFill>
                <a:latin typeface="Times New Roman" pitchFamily="18" charset="0"/>
                <a:cs typeface="Times New Roman" pitchFamily="18" charset="0"/>
              </a:rPr>
              <a:t>+ </a:t>
            </a:r>
            <a:r>
              <a:rPr lang="vi-VN" sz="2400" dirty="0">
                <a:solidFill>
                  <a:schemeClr val="tx1"/>
                </a:solidFill>
                <a:latin typeface="Times New Roman" pitchFamily="18" charset="0"/>
                <a:cs typeface="Times New Roman" pitchFamily="18" charset="0"/>
              </a:rPr>
              <a:t>Nếu có hai cách nhìn cuộc đời và con người không </a:t>
            </a:r>
            <a:r>
              <a:rPr lang="vi-VN" sz="2400" dirty="0" smtClean="0">
                <a:solidFill>
                  <a:schemeClr val="tx1"/>
                </a:solidFill>
                <a:latin typeface="Times New Roman" pitchFamily="18" charset="0"/>
                <a:cs typeface="Times New Roman" pitchFamily="18" charset="0"/>
              </a:rPr>
              <a:t>giống</a:t>
            </a:r>
            <a:endParaRPr lang="en-US" sz="2400" dirty="0" smtClean="0">
              <a:solidFill>
                <a:schemeClr val="tx1"/>
              </a:solidFill>
              <a:latin typeface="Times New Roman" pitchFamily="18" charset="0"/>
              <a:cs typeface="Times New Roman" pitchFamily="18" charset="0"/>
            </a:endParaRPr>
          </a:p>
          <a:p>
            <a:r>
              <a:rPr lang="vi-VN" sz="2400" dirty="0" smtClean="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nhau -&gt; </a:t>
            </a:r>
            <a:r>
              <a:rPr lang="vi-VN" sz="2400" dirty="0">
                <a:solidFill>
                  <a:schemeClr val="tx1"/>
                </a:solidFill>
                <a:latin typeface="Times New Roman" pitchFamily="18" charset="0"/>
                <a:cs typeface="Times New Roman" pitchFamily="18" charset="0"/>
              </a:rPr>
              <a:t>hai sự lựa chọn khác nhau về đường đời.</a:t>
            </a:r>
            <a:endParaRPr lang="en-US" sz="2400" dirty="0">
              <a:solidFill>
                <a:schemeClr val="tx1"/>
              </a:solidFill>
              <a:latin typeface="Times New Roman" pitchFamily="18" charset="0"/>
              <a:cs typeface="Times New Roman" pitchFamily="18" charset="0"/>
            </a:endParaRPr>
          </a:p>
          <a:p>
            <a:endParaRPr lang="en-US" sz="2400" dirty="0"/>
          </a:p>
        </p:txBody>
      </p:sp>
      <p:cxnSp>
        <p:nvCxnSpPr>
          <p:cNvPr id="12" name="Straight Arrow Connector 11"/>
          <p:cNvCxnSpPr>
            <a:stCxn id="2" idx="3"/>
            <a:endCxn id="3" idx="2"/>
          </p:cNvCxnSpPr>
          <p:nvPr/>
        </p:nvCxnSpPr>
        <p:spPr>
          <a:xfrm flipV="1">
            <a:off x="3432246" y="1561661"/>
            <a:ext cx="971581" cy="106182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3" idx="3"/>
            <a:endCxn id="6" idx="1"/>
          </p:cNvCxnSpPr>
          <p:nvPr/>
        </p:nvCxnSpPr>
        <p:spPr>
          <a:xfrm flipV="1">
            <a:off x="4790311" y="1269686"/>
            <a:ext cx="738338" cy="6114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3" idx="3"/>
            <a:endCxn id="10" idx="1"/>
          </p:cNvCxnSpPr>
          <p:nvPr/>
        </p:nvCxnSpPr>
        <p:spPr>
          <a:xfrm>
            <a:off x="4790311" y="1330829"/>
            <a:ext cx="819375" cy="197793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5" idx="0"/>
          </p:cNvCxnSpPr>
          <p:nvPr/>
        </p:nvCxnSpPr>
        <p:spPr>
          <a:xfrm>
            <a:off x="3432246" y="2623490"/>
            <a:ext cx="1247417" cy="223781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5" idx="3"/>
            <a:endCxn id="8" idx="1"/>
          </p:cNvCxnSpPr>
          <p:nvPr/>
        </p:nvCxnSpPr>
        <p:spPr>
          <a:xfrm>
            <a:off x="5561475" y="5092140"/>
            <a:ext cx="48211" cy="27699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46000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29615" y="1846905"/>
            <a:ext cx="4535787" cy="3485467"/>
          </a:xfrm>
          <a:prstGeom prst="rect">
            <a:avLst/>
          </a:prstGeom>
        </p:spPr>
      </p:pic>
      <p:sp>
        <p:nvSpPr>
          <p:cNvPr id="6" name="TextBox 5">
            <a:extLst>
              <a:ext uri="{FF2B5EF4-FFF2-40B4-BE49-F238E27FC236}">
                <a16:creationId xmlns:a16="http://schemas.microsoft.com/office/drawing/2014/main" xmlns="" id="{F205680C-924C-4C15-8F9B-1292848C4AC7}"/>
              </a:ext>
            </a:extLst>
          </p:cNvPr>
          <p:cNvSpPr txBox="1"/>
          <p:nvPr/>
        </p:nvSpPr>
        <p:spPr>
          <a:xfrm>
            <a:off x="262550" y="107222"/>
            <a:ext cx="3459923" cy="2246769"/>
          </a:xfrm>
          <a:prstGeom prst="rect">
            <a:avLst/>
          </a:prstGeom>
          <a:ln/>
        </p:spPr>
        <p:style>
          <a:lnRef idx="1">
            <a:schemeClr val="accent3"/>
          </a:lnRef>
          <a:fillRef idx="2">
            <a:schemeClr val="accent3"/>
          </a:fillRef>
          <a:effectRef idx="1">
            <a:schemeClr val="accent3"/>
          </a:effectRef>
          <a:fontRef idx="minor">
            <a:schemeClr val="dk1"/>
          </a:fontRef>
        </p:style>
        <p:txBody>
          <a:bodyPr wrap="square" anchor="t">
            <a:spAutoFit/>
          </a:bodyPr>
          <a:lstStyle/>
          <a:p>
            <a:pPr algn="just"/>
            <a:r>
              <a:rPr lang="en-US" sz="2800" dirty="0" smtClean="0">
                <a:latin typeface="Times New Roman" pitchFamily="18" charset="0"/>
                <a:cs typeface="Times New Roman" pitchFamily="18" charset="0"/>
              </a:rPr>
              <a:t>Cảnh báo: </a:t>
            </a:r>
            <a:r>
              <a:rPr lang="en-US" sz="2800" i="1" dirty="0" smtClean="0">
                <a:latin typeface="Times New Roman" pitchFamily="18" charset="0"/>
                <a:cs typeface="Times New Roman" pitchFamily="18" charset="0"/>
              </a:rPr>
              <a:t>“cuộc đời này hết sức hiểm nguy, phải chiến đấu hết mình mới có thể sống sót”.</a:t>
            </a:r>
            <a:endParaRPr lang="en-US" sz="2800" i="1" dirty="0">
              <a:latin typeface="Times New Roman" pitchFamily="18" charset="0"/>
              <a:cs typeface="Times New Roman" pitchFamily="18" charset="0"/>
            </a:endParaRPr>
          </a:p>
        </p:txBody>
      </p:sp>
      <p:sp>
        <p:nvSpPr>
          <p:cNvPr id="7" name="TextBox 6">
            <a:extLst>
              <a:ext uri="{FF2B5EF4-FFF2-40B4-BE49-F238E27FC236}">
                <a16:creationId xmlns:a16="http://schemas.microsoft.com/office/drawing/2014/main" xmlns="" id="{F205680C-924C-4C15-8F9B-1292848C4AC7}"/>
              </a:ext>
            </a:extLst>
          </p:cNvPr>
          <p:cNvSpPr txBox="1"/>
          <p:nvPr/>
        </p:nvSpPr>
        <p:spPr>
          <a:xfrm>
            <a:off x="8365402" y="102876"/>
            <a:ext cx="3467477" cy="2677656"/>
          </a:xfrm>
          <a:prstGeom prst="rect">
            <a:avLst/>
          </a:prstGeom>
          <a:ln/>
        </p:spPr>
        <p:style>
          <a:lnRef idx="1">
            <a:schemeClr val="accent3"/>
          </a:lnRef>
          <a:fillRef idx="2">
            <a:schemeClr val="accent3"/>
          </a:fillRef>
          <a:effectRef idx="1">
            <a:schemeClr val="accent3"/>
          </a:effectRef>
          <a:fontRef idx="minor">
            <a:schemeClr val="dk1"/>
          </a:fontRef>
        </p:style>
        <p:txBody>
          <a:bodyPr wrap="square" anchor="t">
            <a:spAutoFit/>
          </a:bodyPr>
          <a:lstStyle/>
          <a:p>
            <a:pPr algn="just"/>
            <a:r>
              <a:rPr lang="en-US" sz="2800" dirty="0" smtClean="0">
                <a:latin typeface="Times New Roman" pitchFamily="18" charset="0"/>
                <a:cs typeface="Times New Roman" pitchFamily="18" charset="0"/>
              </a:rPr>
              <a:t>Hướng dẫn: “</a:t>
            </a:r>
            <a:r>
              <a:rPr lang="en-US" sz="2800" i="1" dirty="0" smtClean="0">
                <a:latin typeface="Times New Roman" pitchFamily="18" charset="0"/>
                <a:cs typeface="Times New Roman" pitchFamily="18" charset="0"/>
              </a:rPr>
              <a:t>Bản chất con người đều tốt cả. Càng thân với nhiều người bao nhiêu càng tốt cho bản thân ta bấy nhiêu”</a:t>
            </a:r>
            <a:endParaRPr lang="en-US" sz="2800" i="1" dirty="0">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xmlns="" id="{F205680C-924C-4C15-8F9B-1292848C4AC7}"/>
              </a:ext>
            </a:extLst>
          </p:cNvPr>
          <p:cNvSpPr txBox="1"/>
          <p:nvPr/>
        </p:nvSpPr>
        <p:spPr>
          <a:xfrm>
            <a:off x="262550" y="3658564"/>
            <a:ext cx="3598035" cy="2677656"/>
          </a:xfrm>
          <a:prstGeom prst="rect">
            <a:avLst/>
          </a:prstGeom>
          <a:ln/>
        </p:spPr>
        <p:style>
          <a:lnRef idx="1">
            <a:schemeClr val="accent3"/>
          </a:lnRef>
          <a:fillRef idx="2">
            <a:schemeClr val="accent3"/>
          </a:fillRef>
          <a:effectRef idx="1">
            <a:schemeClr val="accent3"/>
          </a:effectRef>
          <a:fontRef idx="minor">
            <a:schemeClr val="dk1"/>
          </a:fontRef>
        </p:style>
        <p:txBody>
          <a:bodyPr wrap="square" anchor="t">
            <a:spAutoFit/>
          </a:bodyPr>
          <a:lstStyle/>
          <a:p>
            <a:pPr algn="just"/>
            <a:r>
              <a:rPr lang="en-US" sz="2800" dirty="0" smtClean="0">
                <a:latin typeface="Times New Roman" pitchFamily="18" charset="0"/>
                <a:cs typeface="Times New Roman" pitchFamily="18" charset="0"/>
              </a:rPr>
              <a:t>Định hướng: </a:t>
            </a:r>
            <a:r>
              <a:rPr lang="en-US" sz="2800" i="1" dirty="0" smtClean="0">
                <a:latin typeface="Times New Roman" pitchFamily="18" charset="0"/>
                <a:cs typeface="Times New Roman" pitchFamily="18" charset="0"/>
              </a:rPr>
              <a:t>“cuộc sống chỉ toàn những chuỗi lo âu, đau khổ, còn niềm vui thì hiếm hoi và dễ dàng vụt mất như cánh chim trời”.</a:t>
            </a:r>
            <a:endParaRPr lang="en-US" sz="2800" i="1" dirty="0">
              <a:latin typeface="Times New Roman" pitchFamily="18" charset="0"/>
              <a:cs typeface="Times New Roman" pitchFamily="18" charset="0"/>
            </a:endParaRPr>
          </a:p>
        </p:txBody>
      </p:sp>
      <p:sp>
        <p:nvSpPr>
          <p:cNvPr id="9" name="TextBox 8">
            <a:extLst>
              <a:ext uri="{FF2B5EF4-FFF2-40B4-BE49-F238E27FC236}">
                <a16:creationId xmlns:a16="http://schemas.microsoft.com/office/drawing/2014/main" xmlns="" id="{F205680C-924C-4C15-8F9B-1292848C4AC7}"/>
              </a:ext>
            </a:extLst>
          </p:cNvPr>
          <p:cNvSpPr txBox="1"/>
          <p:nvPr/>
        </p:nvSpPr>
        <p:spPr>
          <a:xfrm>
            <a:off x="8437829" y="4520338"/>
            <a:ext cx="3322622" cy="1815882"/>
          </a:xfrm>
          <a:prstGeom prst="rect">
            <a:avLst/>
          </a:prstGeom>
          <a:ln/>
        </p:spPr>
        <p:style>
          <a:lnRef idx="1">
            <a:schemeClr val="accent3"/>
          </a:lnRef>
          <a:fillRef idx="2">
            <a:schemeClr val="accent3"/>
          </a:fillRef>
          <a:effectRef idx="1">
            <a:schemeClr val="accent3"/>
          </a:effectRef>
          <a:fontRef idx="minor">
            <a:schemeClr val="dk1"/>
          </a:fontRef>
        </p:style>
        <p:txBody>
          <a:bodyPr wrap="square" anchor="t">
            <a:spAutoFit/>
          </a:bodyPr>
          <a:lstStyle/>
          <a:p>
            <a:pPr algn="just"/>
            <a:r>
              <a:rPr lang="en-US" sz="2800" i="1" dirty="0" smtClean="0">
                <a:latin typeface="Times New Roman" pitchFamily="18" charset="0"/>
                <a:cs typeface="Times New Roman" pitchFamily="18" charset="0"/>
              </a:rPr>
              <a:t>Chỉ dẫn: “Cuộc sống là món quà quý mà chúng ta phải trân trọng”</a:t>
            </a:r>
            <a:endParaRPr lang="en-US" sz="2800" i="1" dirty="0">
              <a:latin typeface="Times New Roman" pitchFamily="18" charset="0"/>
              <a:cs typeface="Times New Roman" pitchFamily="18" charset="0"/>
            </a:endParaRPr>
          </a:p>
        </p:txBody>
      </p:sp>
    </p:spTree>
    <p:extLst>
      <p:ext uri="{BB962C8B-B14F-4D97-AF65-F5344CB8AC3E}">
        <p14:creationId xmlns:p14="http://schemas.microsoft.com/office/powerpoint/2010/main" val="268380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1)">
                                      <p:cBhvr>
                                        <p:cTn id="10" dur="2000"/>
                                        <p:tgtEl>
                                          <p:spTgt spid="6"/>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1)">
                                      <p:cBhvr>
                                        <p:cTn id="16" dur="2000"/>
                                        <p:tgtEl>
                                          <p:spTgt spid="8"/>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heel(1)">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5763" y="1520983"/>
            <a:ext cx="3076483" cy="1569660"/>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lgn="ctr">
              <a:spcAft>
                <a:spcPts val="0"/>
              </a:spcAft>
            </a:pPr>
            <a:r>
              <a:rPr lang="en-US" sz="2400" b="1" dirty="0">
                <a:solidFill>
                  <a:srgbClr val="FF0000"/>
                </a:solidFill>
                <a:latin typeface="Times New Roman" pitchFamily="18" charset="0"/>
                <a:cs typeface="Times New Roman" pitchFamily="18" charset="0"/>
              </a:rPr>
              <a:t>Ý kiến 2</a:t>
            </a:r>
            <a:r>
              <a:rPr lang="en-US" sz="2400" dirty="0">
                <a:solidFill>
                  <a:srgbClr val="FF0000"/>
                </a:solidFill>
                <a:latin typeface="Times New Roman" pitchFamily="18" charset="0"/>
                <a:cs typeface="Times New Roman" pitchFamily="18" charset="0"/>
              </a:rPr>
              <a:t>: </a:t>
            </a:r>
          </a:p>
          <a:p>
            <a:pPr algn="just">
              <a:spcAft>
                <a:spcPts val="0"/>
              </a:spcAft>
            </a:pPr>
            <a:r>
              <a:rPr lang="vi-VN" sz="2400" b="1" dirty="0">
                <a:latin typeface="Times New Roman" pitchFamily="18" charset="0"/>
                <a:cs typeface="Times New Roman" pitchFamily="18" charset="0"/>
              </a:rPr>
              <a:t>Tấm bản đồ là </a:t>
            </a:r>
            <a:endParaRPr lang="en-US" sz="2400" b="1" dirty="0" smtClean="0">
              <a:latin typeface="Times New Roman" pitchFamily="18" charset="0"/>
              <a:cs typeface="Times New Roman" pitchFamily="18" charset="0"/>
            </a:endParaRPr>
          </a:p>
          <a:p>
            <a:pPr algn="just">
              <a:spcAft>
                <a:spcPts val="0"/>
              </a:spcAft>
            </a:pPr>
            <a:r>
              <a:rPr lang="vi-VN" sz="2400" b="1" dirty="0" smtClean="0">
                <a:latin typeface="Times New Roman" pitchFamily="18" charset="0"/>
                <a:cs typeface="Times New Roman" pitchFamily="18" charset="0"/>
              </a:rPr>
              <a:t>cách </a:t>
            </a:r>
            <a:r>
              <a:rPr lang="vi-VN" sz="2400" b="1" dirty="0">
                <a:latin typeface="Times New Roman" pitchFamily="18" charset="0"/>
                <a:cs typeface="Times New Roman" pitchFamily="18" charset="0"/>
              </a:rPr>
              <a:t>nhìn về</a:t>
            </a:r>
            <a:r>
              <a:rPr lang="en-US" sz="2400" b="1" dirty="0">
                <a:latin typeface="Times New Roman" pitchFamily="18" charset="0"/>
                <a:cs typeface="Times New Roman" pitchFamily="18" charset="0"/>
              </a:rPr>
              <a:t> bản thân</a:t>
            </a:r>
            <a:endParaRPr lang="en-US" sz="2400" b="1" dirty="0">
              <a:latin typeface="Times New Roman" pitchFamily="18" charset="0"/>
              <a:ea typeface="Times New Roman"/>
              <a:cs typeface="Times New Roman" pitchFamily="18" charset="0"/>
            </a:endParaRPr>
          </a:p>
          <a:p>
            <a:endParaRPr lang="en-US" sz="2400" dirty="0"/>
          </a:p>
        </p:txBody>
      </p:sp>
      <p:sp>
        <p:nvSpPr>
          <p:cNvPr id="3" name="Rectangle 2"/>
          <p:cNvSpPr/>
          <p:nvPr/>
        </p:nvSpPr>
        <p:spPr>
          <a:xfrm>
            <a:off x="4017342" y="1099996"/>
            <a:ext cx="772969" cy="461665"/>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en-US" sz="2400" b="1" dirty="0">
                <a:latin typeface="Times New Roman" pitchFamily="18" charset="0"/>
                <a:cs typeface="Times New Roman" pitchFamily="18" charset="0"/>
              </a:rPr>
              <a:t>Lí </a:t>
            </a:r>
            <a:r>
              <a:rPr lang="en-US" sz="2400" b="1" dirty="0" smtClean="0">
                <a:latin typeface="Times New Roman" pitchFamily="18" charset="0"/>
                <a:cs typeface="Times New Roman" pitchFamily="18" charset="0"/>
              </a:rPr>
              <a:t>lẽ</a:t>
            </a:r>
            <a:endParaRPr lang="en-US" sz="2400" b="1" dirty="0">
              <a:latin typeface="Times New Roman" pitchFamily="18" charset="0"/>
              <a:cs typeface="Times New Roman" pitchFamily="18" charset="0"/>
            </a:endParaRPr>
          </a:p>
        </p:txBody>
      </p:sp>
      <p:sp>
        <p:nvSpPr>
          <p:cNvPr id="5" name="Rectangle 4"/>
          <p:cNvSpPr/>
          <p:nvPr/>
        </p:nvSpPr>
        <p:spPr>
          <a:xfrm>
            <a:off x="3597550" y="5673421"/>
            <a:ext cx="1763624" cy="461665"/>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vi-VN" sz="2400" b="1" dirty="0">
                <a:solidFill>
                  <a:schemeClr val="dk1"/>
                </a:solidFill>
                <a:latin typeface="Times New Roman" pitchFamily="18" charset="0"/>
                <a:cs typeface="Times New Roman" pitchFamily="18" charset="0"/>
              </a:rPr>
              <a:t>Bằng chứng</a:t>
            </a:r>
            <a:endParaRPr lang="en-US" sz="2400" dirty="0"/>
          </a:p>
        </p:txBody>
      </p:sp>
      <p:sp>
        <p:nvSpPr>
          <p:cNvPr id="6" name="Rectangle 5"/>
          <p:cNvSpPr/>
          <p:nvPr/>
        </p:nvSpPr>
        <p:spPr>
          <a:xfrm>
            <a:off x="5528649" y="182155"/>
            <a:ext cx="6096000" cy="2677656"/>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r>
              <a:rPr lang="en-US" sz="2400" dirty="0">
                <a:latin typeface="Times New Roman" pitchFamily="18" charset="0"/>
                <a:cs typeface="Times New Roman" pitchFamily="18" charset="0"/>
              </a:rPr>
              <a:t>+</a:t>
            </a:r>
            <a:r>
              <a:rPr lang="vi-VN" sz="2400" dirty="0">
                <a:latin typeface="Times New Roman" pitchFamily="18" charset="0"/>
                <a:cs typeface="Times New Roman" pitchFamily="18" charset="0"/>
              </a:rPr>
              <a:t> Đoạn văn đặt ra hàng loạt câu hỏi để triển khai ý “</a:t>
            </a:r>
            <a:r>
              <a:rPr lang="vi-VN" sz="2400" i="1" dirty="0">
                <a:latin typeface="Times New Roman" pitchFamily="18" charset="0"/>
                <a:cs typeface="Times New Roman" pitchFamily="18" charset="0"/>
              </a:rPr>
              <a:t>nhìn nhận về bản thân</a:t>
            </a:r>
            <a:r>
              <a:rPr lang="vi-VN" sz="2400" dirty="0">
                <a:latin typeface="Times New Roman" pitchFamily="18" charset="0"/>
                <a:cs typeface="Times New Roman" pitchFamily="18" charset="0"/>
              </a:rPr>
              <a:t>”: </a:t>
            </a:r>
            <a:r>
              <a:rPr lang="vi-VN" sz="2400" i="1" dirty="0">
                <a:latin typeface="Times New Roman" pitchFamily="18" charset="0"/>
                <a:cs typeface="Times New Roman" pitchFamily="18" charset="0"/>
              </a:rPr>
              <a:t>Tôi có phải là người đáng yêu? Tôi có giàu có, có thông minh? Tôi có quá yếu đuối và dễ dàng bị người khác làm cho tổn thương? Khi gặp khó khăn, tôi sẽ gục ngã, hay chiến đấu một cách ngoan cường?</a:t>
            </a:r>
            <a:r>
              <a:rPr lang="vi-VN"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8" name="Rectangle 7"/>
          <p:cNvSpPr/>
          <p:nvPr/>
        </p:nvSpPr>
        <p:spPr>
          <a:xfrm>
            <a:off x="5791960" y="5534922"/>
            <a:ext cx="6096000" cy="1200329"/>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r>
              <a:rPr lang="vi-VN" sz="2400" dirty="0">
                <a:solidFill>
                  <a:schemeClr val="dk1"/>
                </a:solidFill>
                <a:latin typeface="Times New Roman" pitchFamily="18" charset="0"/>
                <a:cs typeface="Times New Roman" pitchFamily="18" charset="0"/>
              </a:rPr>
              <a:t>Câu chuyện về chính cuộc đời ông. Sau vụ tai nạn, ông đã có thay đổi đáng kể để từ đó hiểu mình là ai, ý nghĩa cuộc sống là gì.</a:t>
            </a:r>
            <a:endParaRPr lang="en-US" sz="2400" dirty="0">
              <a:solidFill>
                <a:schemeClr val="dk1"/>
              </a:solidFill>
              <a:latin typeface="Times New Roman" pitchFamily="18" charset="0"/>
              <a:cs typeface="Times New Roman" pitchFamily="18" charset="0"/>
            </a:endParaRPr>
          </a:p>
        </p:txBody>
      </p:sp>
      <p:sp>
        <p:nvSpPr>
          <p:cNvPr id="10" name="TextBox 9"/>
          <p:cNvSpPr txBox="1"/>
          <p:nvPr/>
        </p:nvSpPr>
        <p:spPr>
          <a:xfrm>
            <a:off x="5528649" y="2922315"/>
            <a:ext cx="6136728"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 </a:t>
            </a:r>
            <a:r>
              <a:rPr lang="vi-VN" sz="2400" dirty="0">
                <a:latin typeface="Times New Roman" pitchFamily="18" charset="0"/>
                <a:cs typeface="Times New Roman" pitchFamily="18" charset="0"/>
              </a:rPr>
              <a:t>Người viết lí gi</a:t>
            </a:r>
            <a:r>
              <a:rPr lang="en-US" sz="2400" dirty="0">
                <a:latin typeface="Times New Roman" pitchFamily="18" charset="0"/>
                <a:cs typeface="Times New Roman" pitchFamily="18" charset="0"/>
              </a:rPr>
              <a:t>ả</a:t>
            </a:r>
            <a:r>
              <a:rPr lang="vi-VN" sz="2400" dirty="0">
                <a:latin typeface="Times New Roman" pitchFamily="18" charset="0"/>
                <a:cs typeface="Times New Roman" pitchFamily="18" charset="0"/>
              </a:rPr>
              <a:t>i: </a:t>
            </a:r>
            <a:r>
              <a:rPr lang="vi-VN" sz="2400" i="1" dirty="0">
                <a:latin typeface="Times New Roman" pitchFamily="18" charset="0"/>
                <a:cs typeface="Times New Roman" pitchFamily="18" charset="0"/>
              </a:rPr>
              <a:t>Từng câu trả lời cho những câu </a:t>
            </a:r>
            <a:endParaRPr lang="en-US" sz="2400" i="1" dirty="0" smtClean="0">
              <a:latin typeface="Times New Roman" pitchFamily="18" charset="0"/>
              <a:cs typeface="Times New Roman" pitchFamily="18" charset="0"/>
            </a:endParaRPr>
          </a:p>
          <a:p>
            <a:r>
              <a:rPr lang="vi-VN" sz="2400" i="1" dirty="0" smtClean="0">
                <a:latin typeface="Times New Roman" pitchFamily="18" charset="0"/>
                <a:cs typeface="Times New Roman" pitchFamily="18" charset="0"/>
              </a:rPr>
              <a:t>hỏi </a:t>
            </a:r>
            <a:r>
              <a:rPr lang="vi-VN" sz="2400" i="1" dirty="0">
                <a:latin typeface="Times New Roman" pitchFamily="18" charset="0"/>
                <a:cs typeface="Times New Roman" pitchFamily="18" charset="0"/>
              </a:rPr>
              <a:t>trên sẽ là từng nét vẽ tạo nên hình đáng tấm bản </a:t>
            </a:r>
            <a:endParaRPr lang="en-US" sz="2400" i="1" dirty="0" smtClean="0">
              <a:latin typeface="Times New Roman" pitchFamily="18" charset="0"/>
              <a:cs typeface="Times New Roman" pitchFamily="18" charset="0"/>
            </a:endParaRPr>
          </a:p>
          <a:p>
            <a:r>
              <a:rPr lang="vi-VN" sz="2400" i="1" dirty="0" smtClean="0">
                <a:latin typeface="Times New Roman" pitchFamily="18" charset="0"/>
                <a:cs typeface="Times New Roman" pitchFamily="18" charset="0"/>
              </a:rPr>
              <a:t>đồ </a:t>
            </a:r>
            <a:r>
              <a:rPr lang="vi-VN" sz="2400" i="1" dirty="0">
                <a:latin typeface="Times New Roman" pitchFamily="18" charset="0"/>
                <a:cs typeface="Times New Roman" pitchFamily="18" charset="0"/>
              </a:rPr>
              <a:t>mà chúng ta mang theo trong tâm trí </a:t>
            </a:r>
            <a:r>
              <a:rPr lang="vi-VN" sz="2400" i="1" dirty="0" smtClean="0">
                <a:latin typeface="Times New Roman" pitchFamily="18" charset="0"/>
                <a:cs typeface="Times New Roman" pitchFamily="18" charset="0"/>
              </a:rPr>
              <a:t>mình</a:t>
            </a:r>
            <a:endParaRPr lang="en-US" sz="2400" dirty="0">
              <a:latin typeface="Times New Roman" pitchFamily="18" charset="0"/>
              <a:ea typeface="Times New Roman"/>
              <a:cs typeface="Times New Roman" pitchFamily="18" charset="0"/>
            </a:endParaRPr>
          </a:p>
        </p:txBody>
      </p:sp>
      <p:cxnSp>
        <p:nvCxnSpPr>
          <p:cNvPr id="12" name="Straight Arrow Connector 11"/>
          <p:cNvCxnSpPr>
            <a:stCxn id="2" idx="3"/>
            <a:endCxn id="3" idx="1"/>
          </p:cNvCxnSpPr>
          <p:nvPr/>
        </p:nvCxnSpPr>
        <p:spPr>
          <a:xfrm flipV="1">
            <a:off x="3432246" y="1330829"/>
            <a:ext cx="585096" cy="97498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3" idx="3"/>
            <a:endCxn id="6" idx="1"/>
          </p:cNvCxnSpPr>
          <p:nvPr/>
        </p:nvCxnSpPr>
        <p:spPr>
          <a:xfrm>
            <a:off x="4790311" y="1330829"/>
            <a:ext cx="738338" cy="1901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3" idx="3"/>
            <a:endCxn id="10" idx="1"/>
          </p:cNvCxnSpPr>
          <p:nvPr/>
        </p:nvCxnSpPr>
        <p:spPr>
          <a:xfrm>
            <a:off x="4790311" y="1330829"/>
            <a:ext cx="738338" cy="25609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2" idx="3"/>
            <a:endCxn id="5" idx="0"/>
          </p:cNvCxnSpPr>
          <p:nvPr/>
        </p:nvCxnSpPr>
        <p:spPr>
          <a:xfrm>
            <a:off x="3432246" y="2305813"/>
            <a:ext cx="1047116" cy="336760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5" idx="3"/>
            <a:endCxn id="8" idx="1"/>
          </p:cNvCxnSpPr>
          <p:nvPr/>
        </p:nvCxnSpPr>
        <p:spPr>
          <a:xfrm>
            <a:off x="5361174" y="5904254"/>
            <a:ext cx="430786" cy="2308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67539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p:nvPr/>
        </p:nvSpPr>
        <p:spPr>
          <a:xfrm>
            <a:off x="4684453" y="-114301"/>
            <a:ext cx="5646508" cy="5328139"/>
          </a:xfrm>
          <a:prstGeom prst="cloudCallout">
            <a:avLst>
              <a:gd name="adj1" fmla="val -38803"/>
              <a:gd name="adj2" fmla="val 50404"/>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i="1" dirty="0">
                <a:solidFill>
                  <a:schemeClr val="tx1"/>
                </a:solidFill>
                <a:latin typeface="Times New Roman" panose="02020603050405020304" pitchFamily="18" charset="0"/>
                <a:cs typeface="Times New Roman" panose="02020603050405020304" pitchFamily="18" charset="0"/>
              </a:rPr>
              <a:t>Theo em, tại sao tác giả lại đưa ra một loạt câu hỏi? Việc đưa ra các câu hỏi đó có ý nghĩa gì trong cách lập luận</a:t>
            </a:r>
            <a:r>
              <a:rPr lang="en-US" sz="3200" b="1" i="1" dirty="0" smtClean="0">
                <a:solidFill>
                  <a:schemeClr val="tx1"/>
                </a:solidFill>
                <a:latin typeface="Times New Roman" panose="02020603050405020304" pitchFamily="18" charset="0"/>
                <a:cs typeface="Times New Roman" panose="02020603050405020304" pitchFamily="18" charset="0"/>
              </a:rPr>
              <a:t>?</a:t>
            </a:r>
            <a:endParaRPr lang="en-US" sz="3200" b="1" dirty="0">
              <a:solidFill>
                <a:schemeClr val="tx1"/>
              </a:solidFill>
              <a:latin typeface="Times New Roman" panose="02020603050405020304" pitchFamily="18" charset="0"/>
              <a:cs typeface="Times New Roman" panose="02020603050405020304" pitchFamily="18" charset="0"/>
            </a:endParaRPr>
          </a:p>
        </p:txBody>
      </p:sp>
      <p:pic>
        <p:nvPicPr>
          <p:cNvPr id="7" name="Hình ảnh 5">
            <a:extLst>
              <a:ext uri="{FF2B5EF4-FFF2-40B4-BE49-F238E27FC236}">
                <a16:creationId xmlns:lc="http://schemas.openxmlformats.org/drawingml/2006/lockedCanvas" xmlns:a16="http://schemas.microsoft.com/office/drawing/2014/main" xmlns="" id="{2CBB2E31-F76D-3059-AB3C-60EBE63410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27948"/>
            <a:ext cx="5930499" cy="3435350"/>
          </a:xfrm>
          <a:prstGeom prst="rect">
            <a:avLst/>
          </a:prstGeom>
        </p:spPr>
      </p:pic>
      <p:pic>
        <p:nvPicPr>
          <p:cNvPr id="8" name="Hình ảnh 13">
            <a:extLst>
              <a:ext uri="{FF2B5EF4-FFF2-40B4-BE49-F238E27FC236}">
                <a16:creationId xmlns:lc="http://schemas.openxmlformats.org/drawingml/2006/lockedCanvas" xmlns:a16="http://schemas.microsoft.com/office/drawing/2014/main" xmlns="" id="{75F07EFB-005E-2169-EE17-7C190318D4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5083" y="4300711"/>
            <a:ext cx="2886802" cy="2406548"/>
          </a:xfrm>
          <a:prstGeom prst="rect">
            <a:avLst/>
          </a:prstGeom>
        </p:spPr>
      </p:pic>
    </p:spTree>
    <p:extLst>
      <p:ext uri="{BB962C8B-B14F-4D97-AF65-F5344CB8AC3E}">
        <p14:creationId xmlns:p14="http://schemas.microsoft.com/office/powerpoint/2010/main" val="1954366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p:cNvSpPr/>
          <p:nvPr/>
        </p:nvSpPr>
        <p:spPr>
          <a:xfrm>
            <a:off x="472099" y="856054"/>
            <a:ext cx="11235101" cy="5813431"/>
          </a:xfrm>
          <a:prstGeom prst="frame">
            <a:avLst>
              <a:gd name="adj1" fmla="val 700"/>
            </a:avLst>
          </a:prstGeom>
          <a:noFill/>
          <a:ln w="28575">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loud Callout 4"/>
          <p:cNvSpPr/>
          <p:nvPr/>
        </p:nvSpPr>
        <p:spPr>
          <a:xfrm>
            <a:off x="735106" y="654424"/>
            <a:ext cx="3514166" cy="4251683"/>
          </a:xfrm>
          <a:prstGeom prst="cloudCallout">
            <a:avLst>
              <a:gd name="adj1" fmla="val 26370"/>
              <a:gd name="adj2" fmla="val 7203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Times New Roman" panose="02020603050405020304" pitchFamily="18" charset="0"/>
                <a:cs typeface="Times New Roman" panose="02020603050405020304" pitchFamily="18" charset="0"/>
              </a:rPr>
              <a:t>Vai trò của tấm bản đồ dẫn đường?</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945973" y="1397976"/>
            <a:ext cx="5569858" cy="523220"/>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2800" b="1" dirty="0" smtClean="0">
                <a:latin typeface="Times New Roman" pitchFamily="18" charset="0"/>
                <a:cs typeface="Times New Roman" pitchFamily="18" charset="0"/>
              </a:rPr>
              <a:t>Vai trò của tấm bản đồ dẫn đường:</a:t>
            </a:r>
            <a:endParaRPr lang="en-US" sz="2800" b="1" dirty="0">
              <a:latin typeface="Times New Roman" pitchFamily="18" charset="0"/>
              <a:cs typeface="Times New Roman" pitchFamily="18" charset="0"/>
            </a:endParaRPr>
          </a:p>
        </p:txBody>
      </p:sp>
      <p:sp>
        <p:nvSpPr>
          <p:cNvPr id="7" name="TextBox 6">
            <a:extLst>
              <a:ext uri="{FF2B5EF4-FFF2-40B4-BE49-F238E27FC236}">
                <a16:creationId xmlns:a16="http://schemas.microsoft.com/office/drawing/2014/main" xmlns="" id="{F205680C-924C-4C15-8F9B-1292848C4AC7}"/>
              </a:ext>
            </a:extLst>
          </p:cNvPr>
          <p:cNvSpPr txBox="1"/>
          <p:nvPr/>
        </p:nvSpPr>
        <p:spPr>
          <a:xfrm>
            <a:off x="4750138" y="3303096"/>
            <a:ext cx="2765737" cy="2062103"/>
          </a:xfrm>
          <a:prstGeom prst="rect">
            <a:avLst/>
          </a:prstGeom>
          <a:ln/>
        </p:spPr>
        <p:style>
          <a:lnRef idx="1">
            <a:schemeClr val="accent3"/>
          </a:lnRef>
          <a:fillRef idx="2">
            <a:schemeClr val="accent3"/>
          </a:fillRef>
          <a:effectRef idx="1">
            <a:schemeClr val="accent3"/>
          </a:effectRef>
          <a:fontRef idx="minor">
            <a:schemeClr val="dk1"/>
          </a:fontRef>
        </p:style>
        <p:txBody>
          <a:bodyPr wrap="square" anchor="t">
            <a:spAutoFit/>
          </a:bodyPr>
          <a:lstStyle/>
          <a:p>
            <a:pPr algn="just"/>
            <a:r>
              <a:rPr lang="en-US" sz="3200" dirty="0" smtClean="0">
                <a:latin typeface="Times New Roman" pitchFamily="18" charset="0"/>
                <a:cs typeface="Times New Roman" pitchFamily="18" charset="0"/>
              </a:rPr>
              <a:t>Quyết định cách nhìn về cuộc đời, con người, bản thân</a:t>
            </a:r>
            <a:endParaRPr lang="en-US" sz="3200" dirty="0">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xmlns="" id="{21EC6CB3-A776-44B4-8B8A-F7B8A93EE0E6}"/>
              </a:ext>
            </a:extLst>
          </p:cNvPr>
          <p:cNvSpPr txBox="1"/>
          <p:nvPr/>
        </p:nvSpPr>
        <p:spPr>
          <a:xfrm>
            <a:off x="8243330" y="3336447"/>
            <a:ext cx="2903324" cy="2062103"/>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3200" dirty="0" smtClean="0">
                <a:latin typeface="Times New Roman" pitchFamily="18" charset="0"/>
                <a:cs typeface="Times New Roman" pitchFamily="18" charset="0"/>
              </a:rPr>
              <a:t>Quyết định thành bại của mỗi con người.</a:t>
            </a:r>
          </a:p>
          <a:p>
            <a:pPr algn="ctr"/>
            <a:endParaRPr lang="en-US" sz="3200" dirty="0">
              <a:latin typeface="Times New Roman" pitchFamily="18" charset="0"/>
              <a:cs typeface="Times New Roman" pitchFamily="18" charset="0"/>
            </a:endParaRPr>
          </a:p>
        </p:txBody>
      </p:sp>
      <p:cxnSp>
        <p:nvCxnSpPr>
          <p:cNvPr id="10" name="Straight Arrow Connector 9"/>
          <p:cNvCxnSpPr>
            <a:stCxn id="6" idx="2"/>
            <a:endCxn id="7" idx="0"/>
          </p:cNvCxnSpPr>
          <p:nvPr/>
        </p:nvCxnSpPr>
        <p:spPr>
          <a:xfrm flipH="1">
            <a:off x="6133007" y="1921196"/>
            <a:ext cx="1597895" cy="138190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2" name="Straight Arrow Connector 11"/>
          <p:cNvCxnSpPr>
            <a:stCxn id="6" idx="2"/>
            <a:endCxn id="8" idx="0"/>
          </p:cNvCxnSpPr>
          <p:nvPr/>
        </p:nvCxnSpPr>
        <p:spPr>
          <a:xfrm>
            <a:off x="7730902" y="1921196"/>
            <a:ext cx="1964090" cy="1415251"/>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76475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xit" presetSubtype="32" fill="hold" grpId="1" nodeType="clickEffect">
                                  <p:stCondLst>
                                    <p:cond delay="0"/>
                                  </p:stCondLst>
                                  <p:childTnLst>
                                    <p:animEffect transition="out" filter="plus(out)">
                                      <p:cBhvr>
                                        <p:cTn id="11" dur="2000"/>
                                        <p:tgtEl>
                                          <p:spTgt spid="5"/>
                                        </p:tgtEl>
                                      </p:cBhvr>
                                    </p:animEffect>
                                    <p:set>
                                      <p:cBhvr>
                                        <p:cTn id="12" dur="1" fill="hold">
                                          <p:stCondLst>
                                            <p:cond delay="19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heel(1)">
                                      <p:cBhvr>
                                        <p:cTn id="23" dur="2000"/>
                                        <p:tgtEl>
                                          <p:spTgt spid="10"/>
                                        </p:tgtEl>
                                      </p:cBhvr>
                                    </p:animEffect>
                                  </p:childTnLst>
                                </p:cTn>
                              </p:par>
                              <p:par>
                                <p:cTn id="24" presetID="21" presetClass="entr" presetSubtype="1"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heel(1)">
                                      <p:cBhvr>
                                        <p:cTn id="26" dur="2000"/>
                                        <p:tgtEl>
                                          <p:spTgt spid="12"/>
                                        </p:tgtEl>
                                      </p:cBhvr>
                                    </p:animEffect>
                                  </p:childTnLst>
                                </p:cTn>
                              </p:par>
                              <p:par>
                                <p:cTn id="27" presetID="21" presetClass="entr" presetSubtype="1"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heel(1)">
                                      <p:cBhvr>
                                        <p:cTn id="29" dur="2000"/>
                                        <p:tgtEl>
                                          <p:spTgt spid="7"/>
                                        </p:tgtEl>
                                      </p:cBhvr>
                                    </p:animEffect>
                                  </p:childTnLst>
                                </p:cTn>
                              </p:par>
                              <p:par>
                                <p:cTn id="30" presetID="21" presetClass="entr" presetSubtype="1"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472099" y="856054"/>
            <a:ext cx="11235101" cy="5813431"/>
          </a:xfrm>
          <a:prstGeom prst="frame">
            <a:avLst>
              <a:gd name="adj1" fmla="val 700"/>
            </a:avLst>
          </a:prstGeom>
          <a:noFill/>
          <a:ln w="28575">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ounded Rectangle 13">
            <a:extLst>
              <a:ext uri="{FF2B5EF4-FFF2-40B4-BE49-F238E27FC236}">
                <a16:creationId xmlns:a16="http://schemas.microsoft.com/office/drawing/2014/main" xmlns="" id="{1B3AA867-7913-4B34-9F65-626317B984B1}"/>
              </a:ext>
            </a:extLst>
          </p:cNvPr>
          <p:cNvSpPr/>
          <p:nvPr/>
        </p:nvSpPr>
        <p:spPr>
          <a:xfrm>
            <a:off x="613096" y="36292"/>
            <a:ext cx="841432" cy="819762"/>
          </a:xfrm>
          <a:prstGeom prst="roundRect">
            <a:avLst>
              <a:gd name="adj" fmla="val 50000"/>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a:t>
            </a:r>
          </a:p>
        </p:txBody>
      </p:sp>
      <p:sp>
        <p:nvSpPr>
          <p:cNvPr id="26" name="TextBox 25">
            <a:extLst>
              <a:ext uri="{FF2B5EF4-FFF2-40B4-BE49-F238E27FC236}">
                <a16:creationId xmlns:a16="http://schemas.microsoft.com/office/drawing/2014/main" xmlns="" id="{D458BFAD-D0D4-40E8-B4BB-16EA50C62959}"/>
              </a:ext>
            </a:extLst>
          </p:cNvPr>
          <p:cNvSpPr txBox="1"/>
          <p:nvPr/>
        </p:nvSpPr>
        <p:spPr>
          <a:xfrm>
            <a:off x="1693500" y="115799"/>
            <a:ext cx="609361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Khám phá chi tiết văn bản</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xmlns="" id="{C7758299-9CE1-4DE9-BD60-0504002B0E53}"/>
              </a:ext>
            </a:extLst>
          </p:cNvPr>
          <p:cNvSpPr txBox="1"/>
          <p:nvPr/>
        </p:nvSpPr>
        <p:spPr>
          <a:xfrm>
            <a:off x="730738" y="991105"/>
            <a:ext cx="10858500" cy="584775"/>
          </a:xfrm>
          <a:prstGeom prst="rect">
            <a:avLst/>
          </a:prstGeom>
          <a:noFill/>
        </p:spPr>
        <p:txBody>
          <a:bodyPr wrap="square">
            <a:spAutoFit/>
          </a:bodyPr>
          <a:lstStyle/>
          <a:p>
            <a:pPr algn="just"/>
            <a:r>
              <a:rPr lang="en-US" sz="3200" b="1" dirty="0">
                <a:solidFill>
                  <a:srgbClr val="0070C0"/>
                </a:solidFill>
                <a:effectLst/>
                <a:latin typeface="Times New Roman" panose="02020603050405020304" pitchFamily="18" charset="0"/>
                <a:ea typeface="MS Mincho" panose="02020609040205080304" pitchFamily="49" charset="-128"/>
              </a:rPr>
              <a:t>2. Triển khai vấn </a:t>
            </a:r>
            <a:r>
              <a:rPr lang="en-US" sz="3200" b="1" dirty="0" smtClean="0">
                <a:solidFill>
                  <a:srgbClr val="0070C0"/>
                </a:solidFill>
                <a:effectLst/>
                <a:latin typeface="Times New Roman" panose="02020603050405020304" pitchFamily="18" charset="0"/>
                <a:ea typeface="MS Mincho" panose="02020609040205080304" pitchFamily="49" charset="-128"/>
              </a:rPr>
              <a:t>đề:</a:t>
            </a:r>
            <a:endParaRPr lang="en-US" sz="3200" dirty="0">
              <a:effectLst/>
              <a:latin typeface="Times New Roman" panose="02020603050405020304" pitchFamily="18" charset="0"/>
              <a:ea typeface="Times New Roman" panose="02020603050405020304" pitchFamily="18" charset="0"/>
            </a:endParaRPr>
          </a:p>
        </p:txBody>
      </p:sp>
      <p:sp>
        <p:nvSpPr>
          <p:cNvPr id="36" name="TextBox 35">
            <a:extLst>
              <a:ext uri="{FF2B5EF4-FFF2-40B4-BE49-F238E27FC236}">
                <a16:creationId xmlns:a16="http://schemas.microsoft.com/office/drawing/2014/main" xmlns="" id="{BBA75E87-04E5-4751-8BAE-9DFD43FC436D}"/>
              </a:ext>
            </a:extLst>
          </p:cNvPr>
          <p:cNvSpPr txBox="1"/>
          <p:nvPr/>
        </p:nvSpPr>
        <p:spPr>
          <a:xfrm>
            <a:off x="5021031" y="1273573"/>
            <a:ext cx="4499430" cy="584775"/>
          </a:xfrm>
          <a:prstGeom prst="rect">
            <a:avLst/>
          </a:prstGeom>
          <a:solidFill>
            <a:schemeClr val="accent3"/>
          </a:solidFill>
          <a:ln w="28575">
            <a:solidFill>
              <a:srgbClr val="002060"/>
            </a:solidFill>
          </a:ln>
        </p:spPr>
        <p:txBody>
          <a:bodyPr wrap="square" rtlCol="0">
            <a:spAutoFit/>
          </a:bodyPr>
          <a:lstStyle/>
          <a:p>
            <a:pPr algn="ctr"/>
            <a:r>
              <a:rPr lang="en-US" sz="3200" b="1" dirty="0" smtClean="0">
                <a:latin typeface="Times New Roman" panose="02020603050405020304" pitchFamily="18" charset="0"/>
                <a:cs typeface="Times New Roman" panose="02020603050405020304" pitchFamily="18" charset="0"/>
              </a:rPr>
              <a:t>a.Tấm </a:t>
            </a:r>
            <a:r>
              <a:rPr lang="en-US" sz="3200" b="1" dirty="0">
                <a:latin typeface="Times New Roman" panose="02020603050405020304" pitchFamily="18" charset="0"/>
                <a:cs typeface="Times New Roman" panose="02020603050405020304" pitchFamily="18" charset="0"/>
              </a:rPr>
              <a:t>bản đồ</a:t>
            </a:r>
          </a:p>
        </p:txBody>
      </p:sp>
      <p:sp>
        <p:nvSpPr>
          <p:cNvPr id="38" name="TextBox 37">
            <a:extLst>
              <a:ext uri="{FF2B5EF4-FFF2-40B4-BE49-F238E27FC236}">
                <a16:creationId xmlns:a16="http://schemas.microsoft.com/office/drawing/2014/main" xmlns="" id="{EB978D05-3EC9-425C-AAA5-348525C75CAE}"/>
              </a:ext>
            </a:extLst>
          </p:cNvPr>
          <p:cNvSpPr txBox="1"/>
          <p:nvPr/>
        </p:nvSpPr>
        <p:spPr>
          <a:xfrm>
            <a:off x="2677437" y="2277332"/>
            <a:ext cx="2712534" cy="584775"/>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sz="3200" dirty="0">
                <a:latin typeface="Times New Roman" panose="02020603050405020304" pitchFamily="18" charset="0"/>
                <a:cs typeface="Times New Roman" panose="02020603050405020304" pitchFamily="18" charset="0"/>
              </a:rPr>
              <a:t>Ý </a:t>
            </a:r>
            <a:r>
              <a:rPr lang="en-US" sz="3200" dirty="0" err="1">
                <a:latin typeface="Times New Roman" panose="02020603050405020304" pitchFamily="18" charset="0"/>
                <a:cs typeface="Times New Roman" panose="02020603050405020304" pitchFamily="18" charset="0"/>
              </a:rPr>
              <a:t>kiến</a:t>
            </a:r>
            <a:r>
              <a:rPr lang="en-US" sz="3200" dirty="0">
                <a:latin typeface="Times New Roman" panose="02020603050405020304" pitchFamily="18" charset="0"/>
                <a:cs typeface="Times New Roman" panose="02020603050405020304" pitchFamily="18" charset="0"/>
              </a:rPr>
              <a:t> 1</a:t>
            </a:r>
          </a:p>
        </p:txBody>
      </p:sp>
      <p:sp>
        <p:nvSpPr>
          <p:cNvPr id="48" name="Freeform: Shape 47">
            <a:extLst>
              <a:ext uri="{FF2B5EF4-FFF2-40B4-BE49-F238E27FC236}">
                <a16:creationId xmlns:a16="http://schemas.microsoft.com/office/drawing/2014/main" xmlns="" id="{1D4A31F2-FFEE-4F9E-9C9F-AB2F56C70280}"/>
              </a:ext>
            </a:extLst>
          </p:cNvPr>
          <p:cNvSpPr/>
          <p:nvPr/>
        </p:nvSpPr>
        <p:spPr>
          <a:xfrm flipH="1">
            <a:off x="11190633" y="2397556"/>
            <a:ext cx="305970" cy="1418988"/>
          </a:xfrm>
          <a:custGeom>
            <a:avLst/>
            <a:gdLst>
              <a:gd name="connsiteX0" fmla="*/ 0 w 331512"/>
              <a:gd name="connsiteY0" fmla="*/ 0 h 1418987"/>
              <a:gd name="connsiteX1" fmla="*/ 45719 w 331512"/>
              <a:gd name="connsiteY1" fmla="*/ 0 h 1418987"/>
              <a:gd name="connsiteX2" fmla="*/ 45719 w 331512"/>
              <a:gd name="connsiteY2" fmla="*/ 1303173 h 1418987"/>
              <a:gd name="connsiteX3" fmla="*/ 254303 w 331512"/>
              <a:gd name="connsiteY3" fmla="*/ 1303173 h 1418987"/>
              <a:gd name="connsiteX4" fmla="*/ 254303 w 331512"/>
              <a:gd name="connsiteY4" fmla="*/ 1264568 h 1418987"/>
              <a:gd name="connsiteX5" fmla="*/ 331512 w 331512"/>
              <a:gd name="connsiteY5" fmla="*/ 1341778 h 1418987"/>
              <a:gd name="connsiteX6" fmla="*/ 254303 w 331512"/>
              <a:gd name="connsiteY6" fmla="*/ 1418987 h 1418987"/>
              <a:gd name="connsiteX7" fmla="*/ 254303 w 331512"/>
              <a:gd name="connsiteY7" fmla="*/ 1380382 h 1418987"/>
              <a:gd name="connsiteX8" fmla="*/ 9602 w 331512"/>
              <a:gd name="connsiteY8" fmla="*/ 1380382 h 1418987"/>
              <a:gd name="connsiteX9" fmla="*/ 9602 w 331512"/>
              <a:gd name="connsiteY9" fmla="*/ 1360717 h 1418987"/>
              <a:gd name="connsiteX10" fmla="*/ 0 w 331512"/>
              <a:gd name="connsiteY10" fmla="*/ 1360717 h 141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1512" h="1418987">
                <a:moveTo>
                  <a:pt x="0" y="0"/>
                </a:moveTo>
                <a:lnTo>
                  <a:pt x="45719" y="0"/>
                </a:lnTo>
                <a:lnTo>
                  <a:pt x="45719" y="1303173"/>
                </a:lnTo>
                <a:lnTo>
                  <a:pt x="254303" y="1303173"/>
                </a:lnTo>
                <a:lnTo>
                  <a:pt x="254303" y="1264568"/>
                </a:lnTo>
                <a:lnTo>
                  <a:pt x="331512" y="1341778"/>
                </a:lnTo>
                <a:lnTo>
                  <a:pt x="254303" y="1418987"/>
                </a:lnTo>
                <a:lnTo>
                  <a:pt x="254303" y="1380382"/>
                </a:lnTo>
                <a:lnTo>
                  <a:pt x="9602" y="1380382"/>
                </a:lnTo>
                <a:lnTo>
                  <a:pt x="9602" y="1360717"/>
                </a:lnTo>
                <a:lnTo>
                  <a:pt x="0" y="1360717"/>
                </a:lnTo>
                <a:close/>
              </a:path>
            </a:pathLst>
          </a:custGeom>
          <a:solidFill>
            <a:srgbClr val="00B0F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TextBox 39">
            <a:extLst>
              <a:ext uri="{FF2B5EF4-FFF2-40B4-BE49-F238E27FC236}">
                <a16:creationId xmlns:a16="http://schemas.microsoft.com/office/drawing/2014/main" xmlns="" id="{046915D5-6B42-4D88-B3AA-F407107A2FD9}"/>
              </a:ext>
            </a:extLst>
          </p:cNvPr>
          <p:cNvSpPr txBox="1"/>
          <p:nvPr/>
        </p:nvSpPr>
        <p:spPr>
          <a:xfrm>
            <a:off x="2880277" y="2977939"/>
            <a:ext cx="3774673" cy="1569660"/>
          </a:xfrm>
          <a:custGeom>
            <a:avLst/>
            <a:gdLst>
              <a:gd name="connsiteX0" fmla="*/ 0 w 3774673"/>
              <a:gd name="connsiteY0" fmla="*/ 0 h 1569660"/>
              <a:gd name="connsiteX1" fmla="*/ 553619 w 3774673"/>
              <a:gd name="connsiteY1" fmla="*/ 0 h 1569660"/>
              <a:gd name="connsiteX2" fmla="*/ 1258224 w 3774673"/>
              <a:gd name="connsiteY2" fmla="*/ 0 h 1569660"/>
              <a:gd name="connsiteX3" fmla="*/ 1887337 w 3774673"/>
              <a:gd name="connsiteY3" fmla="*/ 0 h 1569660"/>
              <a:gd name="connsiteX4" fmla="*/ 2591942 w 3774673"/>
              <a:gd name="connsiteY4" fmla="*/ 0 h 1569660"/>
              <a:gd name="connsiteX5" fmla="*/ 3774673 w 3774673"/>
              <a:gd name="connsiteY5" fmla="*/ 0 h 1569660"/>
              <a:gd name="connsiteX6" fmla="*/ 3774673 w 3774673"/>
              <a:gd name="connsiteY6" fmla="*/ 523220 h 1569660"/>
              <a:gd name="connsiteX7" fmla="*/ 3774673 w 3774673"/>
              <a:gd name="connsiteY7" fmla="*/ 1015047 h 1569660"/>
              <a:gd name="connsiteX8" fmla="*/ 3774673 w 3774673"/>
              <a:gd name="connsiteY8" fmla="*/ 1569660 h 1569660"/>
              <a:gd name="connsiteX9" fmla="*/ 3258801 w 3774673"/>
              <a:gd name="connsiteY9" fmla="*/ 1569660 h 1569660"/>
              <a:gd name="connsiteX10" fmla="*/ 2591942 w 3774673"/>
              <a:gd name="connsiteY10" fmla="*/ 1569660 h 1569660"/>
              <a:gd name="connsiteX11" fmla="*/ 2000577 w 3774673"/>
              <a:gd name="connsiteY11" fmla="*/ 1569660 h 1569660"/>
              <a:gd name="connsiteX12" fmla="*/ 1446958 w 3774673"/>
              <a:gd name="connsiteY12" fmla="*/ 1569660 h 1569660"/>
              <a:gd name="connsiteX13" fmla="*/ 893339 w 3774673"/>
              <a:gd name="connsiteY13" fmla="*/ 1569660 h 1569660"/>
              <a:gd name="connsiteX14" fmla="*/ 0 w 3774673"/>
              <a:gd name="connsiteY14" fmla="*/ 1569660 h 1569660"/>
              <a:gd name="connsiteX15" fmla="*/ 0 w 3774673"/>
              <a:gd name="connsiteY15" fmla="*/ 1062137 h 1569660"/>
              <a:gd name="connsiteX16" fmla="*/ 0 w 3774673"/>
              <a:gd name="connsiteY16" fmla="*/ 570310 h 1569660"/>
              <a:gd name="connsiteX17" fmla="*/ 0 w 3774673"/>
              <a:gd name="connsiteY17" fmla="*/ 0 h 156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74673" h="1569660" fill="none" extrusionOk="0">
                <a:moveTo>
                  <a:pt x="0" y="0"/>
                </a:moveTo>
                <a:cubicBezTo>
                  <a:pt x="232167" y="-6164"/>
                  <a:pt x="356314" y="23788"/>
                  <a:pt x="553619" y="0"/>
                </a:cubicBezTo>
                <a:cubicBezTo>
                  <a:pt x="750924" y="-23788"/>
                  <a:pt x="1062892" y="-25796"/>
                  <a:pt x="1258224" y="0"/>
                </a:cubicBezTo>
                <a:cubicBezTo>
                  <a:pt x="1453556" y="25796"/>
                  <a:pt x="1684499" y="28435"/>
                  <a:pt x="1887337" y="0"/>
                </a:cubicBezTo>
                <a:cubicBezTo>
                  <a:pt x="2090175" y="-28435"/>
                  <a:pt x="2280595" y="-29631"/>
                  <a:pt x="2591942" y="0"/>
                </a:cubicBezTo>
                <a:cubicBezTo>
                  <a:pt x="2903290" y="29631"/>
                  <a:pt x="3460157" y="-52865"/>
                  <a:pt x="3774673" y="0"/>
                </a:cubicBezTo>
                <a:cubicBezTo>
                  <a:pt x="3759054" y="114434"/>
                  <a:pt x="3760629" y="337152"/>
                  <a:pt x="3774673" y="523220"/>
                </a:cubicBezTo>
                <a:cubicBezTo>
                  <a:pt x="3788717" y="709288"/>
                  <a:pt x="3776934" y="786375"/>
                  <a:pt x="3774673" y="1015047"/>
                </a:cubicBezTo>
                <a:cubicBezTo>
                  <a:pt x="3772412" y="1243719"/>
                  <a:pt x="3793254" y="1392903"/>
                  <a:pt x="3774673" y="1569660"/>
                </a:cubicBezTo>
                <a:cubicBezTo>
                  <a:pt x="3661453" y="1578574"/>
                  <a:pt x="3405048" y="1573429"/>
                  <a:pt x="3258801" y="1569660"/>
                </a:cubicBezTo>
                <a:cubicBezTo>
                  <a:pt x="3112554" y="1565891"/>
                  <a:pt x="2846912" y="1558572"/>
                  <a:pt x="2591942" y="1569660"/>
                </a:cubicBezTo>
                <a:cubicBezTo>
                  <a:pt x="2336972" y="1580748"/>
                  <a:pt x="2293968" y="1545809"/>
                  <a:pt x="2000577" y="1569660"/>
                </a:cubicBezTo>
                <a:cubicBezTo>
                  <a:pt x="1707187" y="1593511"/>
                  <a:pt x="1636816" y="1588605"/>
                  <a:pt x="1446958" y="1569660"/>
                </a:cubicBezTo>
                <a:cubicBezTo>
                  <a:pt x="1257100" y="1550715"/>
                  <a:pt x="1164937" y="1561900"/>
                  <a:pt x="893339" y="1569660"/>
                </a:cubicBezTo>
                <a:cubicBezTo>
                  <a:pt x="621741" y="1577420"/>
                  <a:pt x="371787" y="1559587"/>
                  <a:pt x="0" y="1569660"/>
                </a:cubicBezTo>
                <a:cubicBezTo>
                  <a:pt x="5480" y="1446532"/>
                  <a:pt x="-9466" y="1247213"/>
                  <a:pt x="0" y="1062137"/>
                </a:cubicBezTo>
                <a:cubicBezTo>
                  <a:pt x="9466" y="877061"/>
                  <a:pt x="19121" y="749881"/>
                  <a:pt x="0" y="570310"/>
                </a:cubicBezTo>
                <a:cubicBezTo>
                  <a:pt x="-19121" y="390739"/>
                  <a:pt x="24446" y="253234"/>
                  <a:pt x="0" y="0"/>
                </a:cubicBezTo>
                <a:close/>
              </a:path>
              <a:path w="3774673" h="1569660" stroke="0" extrusionOk="0">
                <a:moveTo>
                  <a:pt x="0" y="0"/>
                </a:moveTo>
                <a:cubicBezTo>
                  <a:pt x="141723" y="-19307"/>
                  <a:pt x="286897" y="-17910"/>
                  <a:pt x="553619" y="0"/>
                </a:cubicBezTo>
                <a:cubicBezTo>
                  <a:pt x="820341" y="17910"/>
                  <a:pt x="991613" y="-25758"/>
                  <a:pt x="1220478" y="0"/>
                </a:cubicBezTo>
                <a:cubicBezTo>
                  <a:pt x="1449343" y="25758"/>
                  <a:pt x="1685017" y="3211"/>
                  <a:pt x="1849590" y="0"/>
                </a:cubicBezTo>
                <a:cubicBezTo>
                  <a:pt x="2014163" y="-3211"/>
                  <a:pt x="2247022" y="22449"/>
                  <a:pt x="2440955" y="0"/>
                </a:cubicBezTo>
                <a:cubicBezTo>
                  <a:pt x="2634889" y="-22449"/>
                  <a:pt x="2699668" y="-8271"/>
                  <a:pt x="2956827" y="0"/>
                </a:cubicBezTo>
                <a:cubicBezTo>
                  <a:pt x="3213986" y="8271"/>
                  <a:pt x="3372990" y="13753"/>
                  <a:pt x="3774673" y="0"/>
                </a:cubicBezTo>
                <a:cubicBezTo>
                  <a:pt x="3775086" y="183647"/>
                  <a:pt x="3789983" y="330931"/>
                  <a:pt x="3774673" y="476130"/>
                </a:cubicBezTo>
                <a:cubicBezTo>
                  <a:pt x="3759364" y="621329"/>
                  <a:pt x="3800134" y="770803"/>
                  <a:pt x="3774673" y="999350"/>
                </a:cubicBezTo>
                <a:cubicBezTo>
                  <a:pt x="3749212" y="1227897"/>
                  <a:pt x="3755117" y="1313985"/>
                  <a:pt x="3774673" y="1569660"/>
                </a:cubicBezTo>
                <a:cubicBezTo>
                  <a:pt x="3442579" y="1555873"/>
                  <a:pt x="3350755" y="1566811"/>
                  <a:pt x="3107814" y="1569660"/>
                </a:cubicBezTo>
                <a:cubicBezTo>
                  <a:pt x="2864873" y="1572509"/>
                  <a:pt x="2762218" y="1555886"/>
                  <a:pt x="2440955" y="1569660"/>
                </a:cubicBezTo>
                <a:cubicBezTo>
                  <a:pt x="2119692" y="1583434"/>
                  <a:pt x="2097464" y="1575194"/>
                  <a:pt x="1925083" y="1569660"/>
                </a:cubicBezTo>
                <a:cubicBezTo>
                  <a:pt x="1752702" y="1564126"/>
                  <a:pt x="1457226" y="1555308"/>
                  <a:pt x="1295971" y="1569660"/>
                </a:cubicBezTo>
                <a:cubicBezTo>
                  <a:pt x="1134716" y="1584012"/>
                  <a:pt x="767796" y="1552650"/>
                  <a:pt x="629112" y="1569660"/>
                </a:cubicBezTo>
                <a:cubicBezTo>
                  <a:pt x="490428" y="1586670"/>
                  <a:pt x="155762" y="1596336"/>
                  <a:pt x="0" y="1569660"/>
                </a:cubicBezTo>
                <a:cubicBezTo>
                  <a:pt x="-22936" y="1425244"/>
                  <a:pt x="13156" y="1257299"/>
                  <a:pt x="0" y="1093530"/>
                </a:cubicBezTo>
                <a:cubicBezTo>
                  <a:pt x="-13156" y="929761"/>
                  <a:pt x="-9921" y="768913"/>
                  <a:pt x="0" y="586006"/>
                </a:cubicBezTo>
                <a:cubicBezTo>
                  <a:pt x="9921" y="403099"/>
                  <a:pt x="26306" y="177495"/>
                  <a:pt x="0" y="0"/>
                </a:cubicBezTo>
                <a:close/>
              </a:path>
            </a:pathLst>
          </a:custGeom>
          <a:ln>
            <a:extLst>
              <a:ext uri="{C807C97D-BFC1-408E-A445-0C87EB9F89A2}">
                <ask:lineSketchStyleProps xmlns:ask="http://schemas.microsoft.com/office/drawing/2018/sketchyshapes" xmlns="" sd="3621466716">
                  <a:prstGeom prst="rect">
                    <a:avLst/>
                  </a:prstGeom>
                  <ask:type>
                    <ask:lineSketchFreehand/>
                  </ask:type>
                </ask:lineSketchStyleProps>
              </a:ext>
            </a:extLst>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vi-VN" sz="3200" b="1" i="1" dirty="0">
                <a:solidFill>
                  <a:srgbClr val="000000"/>
                </a:solidFill>
                <a:effectLst/>
                <a:latin typeface="Times New Roman" panose="02020603050405020304" pitchFamily="18" charset="0"/>
                <a:ea typeface="Times New Roman" panose="02020603050405020304" pitchFamily="18" charset="0"/>
              </a:rPr>
              <a:t>Tấm bản đồ là cách nhìn về cuộc đời, con người</a:t>
            </a:r>
            <a:endParaRPr lang="en-US" sz="3200" dirty="0">
              <a:latin typeface="Times New Roman" panose="02020603050405020304" pitchFamily="18" charset="0"/>
              <a:cs typeface="Times New Roman" panose="02020603050405020304" pitchFamily="18" charset="0"/>
            </a:endParaRPr>
          </a:p>
        </p:txBody>
      </p:sp>
      <p:sp>
        <p:nvSpPr>
          <p:cNvPr id="42" name="TextBox 41">
            <a:extLst>
              <a:ext uri="{FF2B5EF4-FFF2-40B4-BE49-F238E27FC236}">
                <a16:creationId xmlns:a16="http://schemas.microsoft.com/office/drawing/2014/main" xmlns="" id="{335BBCC3-BE45-407F-826C-E0ED66297D09}"/>
              </a:ext>
            </a:extLst>
          </p:cNvPr>
          <p:cNvSpPr txBox="1"/>
          <p:nvPr/>
        </p:nvSpPr>
        <p:spPr>
          <a:xfrm>
            <a:off x="8722413" y="2289829"/>
            <a:ext cx="2712534" cy="584775"/>
          </a:xfrm>
          <a:prstGeom prst="rect">
            <a:avLst/>
          </a:prstGeom>
          <a:ln/>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n-US" sz="3200" dirty="0">
                <a:latin typeface="Times New Roman" panose="02020603050405020304" pitchFamily="18" charset="0"/>
                <a:cs typeface="Times New Roman" panose="02020603050405020304" pitchFamily="18" charset="0"/>
              </a:rPr>
              <a:t>Ý </a:t>
            </a:r>
            <a:r>
              <a:rPr lang="en-US" sz="3200" dirty="0" err="1">
                <a:latin typeface="Times New Roman" panose="02020603050405020304" pitchFamily="18" charset="0"/>
                <a:cs typeface="Times New Roman" panose="02020603050405020304" pitchFamily="18" charset="0"/>
              </a:rPr>
              <a:t>kiến</a:t>
            </a:r>
            <a:r>
              <a:rPr lang="en-US" sz="3200" dirty="0">
                <a:latin typeface="Times New Roman" panose="02020603050405020304" pitchFamily="18" charset="0"/>
                <a:cs typeface="Times New Roman" panose="02020603050405020304" pitchFamily="18" charset="0"/>
              </a:rPr>
              <a:t> 2</a:t>
            </a:r>
          </a:p>
        </p:txBody>
      </p:sp>
      <p:sp>
        <p:nvSpPr>
          <p:cNvPr id="44" name="TextBox 43">
            <a:extLst>
              <a:ext uri="{FF2B5EF4-FFF2-40B4-BE49-F238E27FC236}">
                <a16:creationId xmlns:a16="http://schemas.microsoft.com/office/drawing/2014/main" xmlns="" id="{80D12EC1-4EA2-401E-B060-FFEA34940AC0}"/>
              </a:ext>
            </a:extLst>
          </p:cNvPr>
          <p:cNvSpPr txBox="1"/>
          <p:nvPr/>
        </p:nvSpPr>
        <p:spPr>
          <a:xfrm>
            <a:off x="7850289" y="2977939"/>
            <a:ext cx="3340344" cy="1569660"/>
          </a:xfrm>
          <a:custGeom>
            <a:avLst/>
            <a:gdLst>
              <a:gd name="connsiteX0" fmla="*/ 0 w 3340344"/>
              <a:gd name="connsiteY0" fmla="*/ 0 h 1569660"/>
              <a:gd name="connsiteX1" fmla="*/ 668069 w 3340344"/>
              <a:gd name="connsiteY1" fmla="*/ 0 h 1569660"/>
              <a:gd name="connsiteX2" fmla="*/ 1402944 w 3340344"/>
              <a:gd name="connsiteY2" fmla="*/ 0 h 1569660"/>
              <a:gd name="connsiteX3" fmla="*/ 1970803 w 3340344"/>
              <a:gd name="connsiteY3" fmla="*/ 0 h 1569660"/>
              <a:gd name="connsiteX4" fmla="*/ 2672275 w 3340344"/>
              <a:gd name="connsiteY4" fmla="*/ 0 h 1569660"/>
              <a:gd name="connsiteX5" fmla="*/ 3340344 w 3340344"/>
              <a:gd name="connsiteY5" fmla="*/ 0 h 1569660"/>
              <a:gd name="connsiteX6" fmla="*/ 3340344 w 3340344"/>
              <a:gd name="connsiteY6" fmla="*/ 523220 h 1569660"/>
              <a:gd name="connsiteX7" fmla="*/ 3340344 w 3340344"/>
              <a:gd name="connsiteY7" fmla="*/ 1046440 h 1569660"/>
              <a:gd name="connsiteX8" fmla="*/ 3340344 w 3340344"/>
              <a:gd name="connsiteY8" fmla="*/ 1569660 h 1569660"/>
              <a:gd name="connsiteX9" fmla="*/ 2638872 w 3340344"/>
              <a:gd name="connsiteY9" fmla="*/ 1569660 h 1569660"/>
              <a:gd name="connsiteX10" fmla="*/ 1937400 w 3340344"/>
              <a:gd name="connsiteY10" fmla="*/ 1569660 h 1569660"/>
              <a:gd name="connsiteX11" fmla="*/ 1336138 w 3340344"/>
              <a:gd name="connsiteY11" fmla="*/ 1569660 h 1569660"/>
              <a:gd name="connsiteX12" fmla="*/ 601262 w 3340344"/>
              <a:gd name="connsiteY12" fmla="*/ 1569660 h 1569660"/>
              <a:gd name="connsiteX13" fmla="*/ 0 w 3340344"/>
              <a:gd name="connsiteY13" fmla="*/ 1569660 h 1569660"/>
              <a:gd name="connsiteX14" fmla="*/ 0 w 3340344"/>
              <a:gd name="connsiteY14" fmla="*/ 1093530 h 1569660"/>
              <a:gd name="connsiteX15" fmla="*/ 0 w 3340344"/>
              <a:gd name="connsiteY15" fmla="*/ 538917 h 1569660"/>
              <a:gd name="connsiteX16" fmla="*/ 0 w 3340344"/>
              <a:gd name="connsiteY16" fmla="*/ 0 h 156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40344" h="1569660" fill="none" extrusionOk="0">
                <a:moveTo>
                  <a:pt x="0" y="0"/>
                </a:moveTo>
                <a:cubicBezTo>
                  <a:pt x="263059" y="-4101"/>
                  <a:pt x="357676" y="-20246"/>
                  <a:pt x="668069" y="0"/>
                </a:cubicBezTo>
                <a:cubicBezTo>
                  <a:pt x="978462" y="20246"/>
                  <a:pt x="1048465" y="11558"/>
                  <a:pt x="1402944" y="0"/>
                </a:cubicBezTo>
                <a:cubicBezTo>
                  <a:pt x="1757423" y="-11558"/>
                  <a:pt x="1843588" y="-4423"/>
                  <a:pt x="1970803" y="0"/>
                </a:cubicBezTo>
                <a:cubicBezTo>
                  <a:pt x="2098018" y="4423"/>
                  <a:pt x="2448025" y="-28206"/>
                  <a:pt x="2672275" y="0"/>
                </a:cubicBezTo>
                <a:cubicBezTo>
                  <a:pt x="2896525" y="28206"/>
                  <a:pt x="3188328" y="-32209"/>
                  <a:pt x="3340344" y="0"/>
                </a:cubicBezTo>
                <a:cubicBezTo>
                  <a:pt x="3364525" y="249179"/>
                  <a:pt x="3350849" y="273043"/>
                  <a:pt x="3340344" y="523220"/>
                </a:cubicBezTo>
                <a:cubicBezTo>
                  <a:pt x="3329839" y="773397"/>
                  <a:pt x="3324596" y="786017"/>
                  <a:pt x="3340344" y="1046440"/>
                </a:cubicBezTo>
                <a:cubicBezTo>
                  <a:pt x="3356092" y="1306863"/>
                  <a:pt x="3339008" y="1387283"/>
                  <a:pt x="3340344" y="1569660"/>
                </a:cubicBezTo>
                <a:cubicBezTo>
                  <a:pt x="3185804" y="1553428"/>
                  <a:pt x="2860444" y="1578173"/>
                  <a:pt x="2638872" y="1569660"/>
                </a:cubicBezTo>
                <a:cubicBezTo>
                  <a:pt x="2417300" y="1561147"/>
                  <a:pt x="2212601" y="1590671"/>
                  <a:pt x="1937400" y="1569660"/>
                </a:cubicBezTo>
                <a:cubicBezTo>
                  <a:pt x="1662199" y="1548649"/>
                  <a:pt x="1611967" y="1580521"/>
                  <a:pt x="1336138" y="1569660"/>
                </a:cubicBezTo>
                <a:cubicBezTo>
                  <a:pt x="1060309" y="1558799"/>
                  <a:pt x="913433" y="1589525"/>
                  <a:pt x="601262" y="1569660"/>
                </a:cubicBezTo>
                <a:cubicBezTo>
                  <a:pt x="289091" y="1549795"/>
                  <a:pt x="279902" y="1549552"/>
                  <a:pt x="0" y="1569660"/>
                </a:cubicBezTo>
                <a:cubicBezTo>
                  <a:pt x="8833" y="1372123"/>
                  <a:pt x="-14836" y="1205203"/>
                  <a:pt x="0" y="1093530"/>
                </a:cubicBezTo>
                <a:cubicBezTo>
                  <a:pt x="14836" y="981857"/>
                  <a:pt x="20818" y="769310"/>
                  <a:pt x="0" y="538917"/>
                </a:cubicBezTo>
                <a:cubicBezTo>
                  <a:pt x="-20818" y="308524"/>
                  <a:pt x="-24997" y="225539"/>
                  <a:pt x="0" y="0"/>
                </a:cubicBezTo>
                <a:close/>
              </a:path>
              <a:path w="3340344" h="1569660" stroke="0" extrusionOk="0">
                <a:moveTo>
                  <a:pt x="0" y="0"/>
                </a:moveTo>
                <a:cubicBezTo>
                  <a:pt x="237618" y="28542"/>
                  <a:pt x="406672" y="-33028"/>
                  <a:pt x="668069" y="0"/>
                </a:cubicBezTo>
                <a:cubicBezTo>
                  <a:pt x="929466" y="33028"/>
                  <a:pt x="1112262" y="-6651"/>
                  <a:pt x="1235927" y="0"/>
                </a:cubicBezTo>
                <a:cubicBezTo>
                  <a:pt x="1359592" y="6651"/>
                  <a:pt x="1704396" y="1059"/>
                  <a:pt x="1937400" y="0"/>
                </a:cubicBezTo>
                <a:cubicBezTo>
                  <a:pt x="2170404" y="-1059"/>
                  <a:pt x="2439707" y="24508"/>
                  <a:pt x="2605468" y="0"/>
                </a:cubicBezTo>
                <a:cubicBezTo>
                  <a:pt x="2771229" y="-24508"/>
                  <a:pt x="3069881" y="19393"/>
                  <a:pt x="3340344" y="0"/>
                </a:cubicBezTo>
                <a:cubicBezTo>
                  <a:pt x="3340001" y="234971"/>
                  <a:pt x="3343137" y="328671"/>
                  <a:pt x="3340344" y="538917"/>
                </a:cubicBezTo>
                <a:cubicBezTo>
                  <a:pt x="3337551" y="749163"/>
                  <a:pt x="3357534" y="928810"/>
                  <a:pt x="3340344" y="1062137"/>
                </a:cubicBezTo>
                <a:cubicBezTo>
                  <a:pt x="3323154" y="1195464"/>
                  <a:pt x="3350192" y="1381351"/>
                  <a:pt x="3340344" y="1569660"/>
                </a:cubicBezTo>
                <a:cubicBezTo>
                  <a:pt x="3091466" y="1559512"/>
                  <a:pt x="2867172" y="1560720"/>
                  <a:pt x="2672275" y="1569660"/>
                </a:cubicBezTo>
                <a:cubicBezTo>
                  <a:pt x="2477378" y="1578600"/>
                  <a:pt x="2323945" y="1579470"/>
                  <a:pt x="2037610" y="1569660"/>
                </a:cubicBezTo>
                <a:cubicBezTo>
                  <a:pt x="1751276" y="1559850"/>
                  <a:pt x="1564277" y="1537294"/>
                  <a:pt x="1369541" y="1569660"/>
                </a:cubicBezTo>
                <a:cubicBezTo>
                  <a:pt x="1174805" y="1602026"/>
                  <a:pt x="896381" y="1585942"/>
                  <a:pt x="668069" y="1569660"/>
                </a:cubicBezTo>
                <a:cubicBezTo>
                  <a:pt x="439757" y="1553378"/>
                  <a:pt x="174395" y="1553715"/>
                  <a:pt x="0" y="1569660"/>
                </a:cubicBezTo>
                <a:cubicBezTo>
                  <a:pt x="16111" y="1470511"/>
                  <a:pt x="18095" y="1325649"/>
                  <a:pt x="0" y="1093530"/>
                </a:cubicBezTo>
                <a:cubicBezTo>
                  <a:pt x="-18095" y="861411"/>
                  <a:pt x="-12407" y="801732"/>
                  <a:pt x="0" y="586006"/>
                </a:cubicBezTo>
                <a:cubicBezTo>
                  <a:pt x="12407" y="370280"/>
                  <a:pt x="-17599" y="261915"/>
                  <a:pt x="0" y="0"/>
                </a:cubicBezTo>
                <a:close/>
              </a:path>
            </a:pathLst>
          </a:custGeom>
          <a:ln>
            <a:extLst>
              <a:ext uri="{C807C97D-BFC1-408E-A445-0C87EB9F89A2}">
                <ask:lineSketchStyleProps xmlns:ask="http://schemas.microsoft.com/office/drawing/2018/sketchyshapes" xmlns="" sd="1753821330">
                  <a:prstGeom prst="rect">
                    <a:avLst/>
                  </a:prstGeom>
                  <ask:type>
                    <ask:lineSketchFreehand/>
                  </ask:type>
                </ask:lineSketchStyleProps>
              </a:ext>
            </a:extLst>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vi-VN" sz="3200" b="1" i="1" dirty="0">
                <a:solidFill>
                  <a:srgbClr val="000000"/>
                </a:solidFill>
                <a:effectLst/>
                <a:latin typeface="Times New Roman" panose="02020603050405020304" pitchFamily="18" charset="0"/>
                <a:ea typeface="Times New Roman" panose="02020603050405020304" pitchFamily="18" charset="0"/>
              </a:rPr>
              <a:t>Tấm bản đồ là cách nhìn nhận về bản thân</a:t>
            </a:r>
            <a:endParaRPr lang="en-US" sz="3200" dirty="0">
              <a:latin typeface="Times New Roman" panose="02020603050405020304" pitchFamily="18" charset="0"/>
              <a:cs typeface="Times New Roman" panose="02020603050405020304" pitchFamily="18" charset="0"/>
            </a:endParaRPr>
          </a:p>
        </p:txBody>
      </p:sp>
      <p:sp>
        <p:nvSpPr>
          <p:cNvPr id="49" name="Freeform: Shape 48">
            <a:extLst>
              <a:ext uri="{FF2B5EF4-FFF2-40B4-BE49-F238E27FC236}">
                <a16:creationId xmlns:a16="http://schemas.microsoft.com/office/drawing/2014/main" xmlns="" id="{E82AA8B0-C132-4C35-9FF0-486A6C7BBBEC}"/>
              </a:ext>
            </a:extLst>
          </p:cNvPr>
          <p:cNvSpPr/>
          <p:nvPr/>
        </p:nvSpPr>
        <p:spPr>
          <a:xfrm>
            <a:off x="2547761" y="2582216"/>
            <a:ext cx="331512" cy="1418987"/>
          </a:xfrm>
          <a:custGeom>
            <a:avLst/>
            <a:gdLst>
              <a:gd name="connsiteX0" fmla="*/ 0 w 331512"/>
              <a:gd name="connsiteY0" fmla="*/ 0 h 1418987"/>
              <a:gd name="connsiteX1" fmla="*/ 45719 w 331512"/>
              <a:gd name="connsiteY1" fmla="*/ 0 h 1418987"/>
              <a:gd name="connsiteX2" fmla="*/ 45719 w 331512"/>
              <a:gd name="connsiteY2" fmla="*/ 1303173 h 1418987"/>
              <a:gd name="connsiteX3" fmla="*/ 254303 w 331512"/>
              <a:gd name="connsiteY3" fmla="*/ 1303173 h 1418987"/>
              <a:gd name="connsiteX4" fmla="*/ 254303 w 331512"/>
              <a:gd name="connsiteY4" fmla="*/ 1264568 h 1418987"/>
              <a:gd name="connsiteX5" fmla="*/ 331512 w 331512"/>
              <a:gd name="connsiteY5" fmla="*/ 1341778 h 1418987"/>
              <a:gd name="connsiteX6" fmla="*/ 254303 w 331512"/>
              <a:gd name="connsiteY6" fmla="*/ 1418987 h 1418987"/>
              <a:gd name="connsiteX7" fmla="*/ 254303 w 331512"/>
              <a:gd name="connsiteY7" fmla="*/ 1380382 h 1418987"/>
              <a:gd name="connsiteX8" fmla="*/ 9602 w 331512"/>
              <a:gd name="connsiteY8" fmla="*/ 1380382 h 1418987"/>
              <a:gd name="connsiteX9" fmla="*/ 9602 w 331512"/>
              <a:gd name="connsiteY9" fmla="*/ 1360717 h 1418987"/>
              <a:gd name="connsiteX10" fmla="*/ 0 w 331512"/>
              <a:gd name="connsiteY10" fmla="*/ 1360717 h 141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1512" h="1418987">
                <a:moveTo>
                  <a:pt x="0" y="0"/>
                </a:moveTo>
                <a:lnTo>
                  <a:pt x="45719" y="0"/>
                </a:lnTo>
                <a:lnTo>
                  <a:pt x="45719" y="1303173"/>
                </a:lnTo>
                <a:lnTo>
                  <a:pt x="254303" y="1303173"/>
                </a:lnTo>
                <a:lnTo>
                  <a:pt x="254303" y="1264568"/>
                </a:lnTo>
                <a:lnTo>
                  <a:pt x="331512" y="1341778"/>
                </a:lnTo>
                <a:lnTo>
                  <a:pt x="254303" y="1418987"/>
                </a:lnTo>
                <a:lnTo>
                  <a:pt x="254303" y="1380382"/>
                </a:lnTo>
                <a:lnTo>
                  <a:pt x="9602" y="1380382"/>
                </a:lnTo>
                <a:lnTo>
                  <a:pt x="9602" y="1360717"/>
                </a:lnTo>
                <a:lnTo>
                  <a:pt x="0" y="1360717"/>
                </a:lnTo>
                <a:close/>
              </a:path>
            </a:pathLst>
          </a:custGeom>
          <a:solidFill>
            <a:srgbClr val="00B0F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Shape 50">
            <a:extLst>
              <a:ext uri="{FF2B5EF4-FFF2-40B4-BE49-F238E27FC236}">
                <a16:creationId xmlns:a16="http://schemas.microsoft.com/office/drawing/2014/main" xmlns="" id="{AA470562-86E2-495F-A6DC-4D841D22AD7C}"/>
              </a:ext>
            </a:extLst>
          </p:cNvPr>
          <p:cNvSpPr/>
          <p:nvPr/>
        </p:nvSpPr>
        <p:spPr>
          <a:xfrm>
            <a:off x="3919532" y="1900113"/>
            <a:ext cx="6270753" cy="377219"/>
          </a:xfrm>
          <a:custGeom>
            <a:avLst/>
            <a:gdLst>
              <a:gd name="connsiteX0" fmla="*/ 45461 w 5006263"/>
              <a:gd name="connsiteY0" fmla="*/ 0 h 377219"/>
              <a:gd name="connsiteX1" fmla="*/ 136382 w 5006263"/>
              <a:gd name="connsiteY1" fmla="*/ 0 h 377219"/>
              <a:gd name="connsiteX2" fmla="*/ 136382 w 5006263"/>
              <a:gd name="connsiteY2" fmla="*/ 1357 h 377219"/>
              <a:gd name="connsiteX3" fmla="*/ 4869882 w 5006263"/>
              <a:gd name="connsiteY3" fmla="*/ 1357 h 377219"/>
              <a:gd name="connsiteX4" fmla="*/ 4869882 w 5006263"/>
              <a:gd name="connsiteY4" fmla="*/ 0 h 377219"/>
              <a:gd name="connsiteX5" fmla="*/ 4960803 w 5006263"/>
              <a:gd name="connsiteY5" fmla="*/ 0 h 377219"/>
              <a:gd name="connsiteX6" fmla="*/ 4960803 w 5006263"/>
              <a:gd name="connsiteY6" fmla="*/ 286298 h 377219"/>
              <a:gd name="connsiteX7" fmla="*/ 5006263 w 5006263"/>
              <a:gd name="connsiteY7" fmla="*/ 286298 h 377219"/>
              <a:gd name="connsiteX8" fmla="*/ 4915342 w 5006263"/>
              <a:gd name="connsiteY8" fmla="*/ 377219 h 377219"/>
              <a:gd name="connsiteX9" fmla="*/ 4824421 w 5006263"/>
              <a:gd name="connsiteY9" fmla="*/ 286298 h 377219"/>
              <a:gd name="connsiteX10" fmla="*/ 4869882 w 5006263"/>
              <a:gd name="connsiteY10" fmla="*/ 286298 h 377219"/>
              <a:gd name="connsiteX11" fmla="*/ 4869882 w 5006263"/>
              <a:gd name="connsiteY11" fmla="*/ 47076 h 377219"/>
              <a:gd name="connsiteX12" fmla="*/ 136382 w 5006263"/>
              <a:gd name="connsiteY12" fmla="*/ 47076 h 377219"/>
              <a:gd name="connsiteX13" fmla="*/ 136382 w 5006263"/>
              <a:gd name="connsiteY13" fmla="*/ 286298 h 377219"/>
              <a:gd name="connsiteX14" fmla="*/ 181842 w 5006263"/>
              <a:gd name="connsiteY14" fmla="*/ 286298 h 377219"/>
              <a:gd name="connsiteX15" fmla="*/ 90921 w 5006263"/>
              <a:gd name="connsiteY15" fmla="*/ 377219 h 377219"/>
              <a:gd name="connsiteX16" fmla="*/ 0 w 5006263"/>
              <a:gd name="connsiteY16" fmla="*/ 286298 h 377219"/>
              <a:gd name="connsiteX17" fmla="*/ 45461 w 5006263"/>
              <a:gd name="connsiteY17" fmla="*/ 286298 h 37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6263" h="377219">
                <a:moveTo>
                  <a:pt x="45461" y="0"/>
                </a:moveTo>
                <a:lnTo>
                  <a:pt x="136382" y="0"/>
                </a:lnTo>
                <a:lnTo>
                  <a:pt x="136382" y="1357"/>
                </a:lnTo>
                <a:lnTo>
                  <a:pt x="4869882" y="1357"/>
                </a:lnTo>
                <a:lnTo>
                  <a:pt x="4869882" y="0"/>
                </a:lnTo>
                <a:lnTo>
                  <a:pt x="4960803" y="0"/>
                </a:lnTo>
                <a:lnTo>
                  <a:pt x="4960803" y="286298"/>
                </a:lnTo>
                <a:lnTo>
                  <a:pt x="5006263" y="286298"/>
                </a:lnTo>
                <a:lnTo>
                  <a:pt x="4915342" y="377219"/>
                </a:lnTo>
                <a:lnTo>
                  <a:pt x="4824421" y="286298"/>
                </a:lnTo>
                <a:lnTo>
                  <a:pt x="4869882" y="286298"/>
                </a:lnTo>
                <a:lnTo>
                  <a:pt x="4869882" y="47076"/>
                </a:lnTo>
                <a:lnTo>
                  <a:pt x="136382" y="47076"/>
                </a:lnTo>
                <a:lnTo>
                  <a:pt x="136382" y="286298"/>
                </a:lnTo>
                <a:lnTo>
                  <a:pt x="181842" y="286298"/>
                </a:lnTo>
                <a:lnTo>
                  <a:pt x="90921" y="377219"/>
                </a:lnTo>
                <a:lnTo>
                  <a:pt x="0" y="286298"/>
                </a:lnTo>
                <a:lnTo>
                  <a:pt x="45461" y="286298"/>
                </a:lnTo>
                <a:close/>
              </a:path>
            </a:pathLst>
          </a:custGeom>
          <a:solidFill>
            <a:srgbClr val="00B0F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2" name="TextBox 51">
            <a:extLst>
              <a:ext uri="{FF2B5EF4-FFF2-40B4-BE49-F238E27FC236}">
                <a16:creationId xmlns:a16="http://schemas.microsoft.com/office/drawing/2014/main" xmlns="" id="{3C009F5C-E127-489D-89B1-5405AC93E784}"/>
              </a:ext>
            </a:extLst>
          </p:cNvPr>
          <p:cNvSpPr txBox="1"/>
          <p:nvPr/>
        </p:nvSpPr>
        <p:spPr>
          <a:xfrm>
            <a:off x="5914478" y="4751225"/>
            <a:ext cx="2712534" cy="1077218"/>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457200" indent="-457200">
              <a:buFont typeface="Wingdings" panose="05000000000000000000" pitchFamily="2" charset="2"/>
              <a:buChar char="ü"/>
            </a:pPr>
            <a:r>
              <a:rPr lang="en-US" sz="3200" dirty="0" err="1">
                <a:latin typeface="Times New Roman" panose="02020603050405020304" pitchFamily="18" charset="0"/>
                <a:cs typeface="Times New Roman" panose="02020603050405020304" pitchFamily="18" charset="0"/>
              </a:rPr>
              <a:t>Lí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lẽ</a:t>
            </a:r>
            <a:endParaRPr lang="en-US" sz="32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ü"/>
            </a:pP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chứng</a:t>
            </a:r>
            <a:endParaRPr lang="en-US" sz="3200" dirty="0">
              <a:latin typeface="Times New Roman" panose="02020603050405020304" pitchFamily="18" charset="0"/>
              <a:cs typeface="Times New Roman" panose="02020603050405020304" pitchFamily="18" charset="0"/>
            </a:endParaRPr>
          </a:p>
        </p:txBody>
      </p:sp>
      <p:sp>
        <p:nvSpPr>
          <p:cNvPr id="12" name="Arrow: Curved Right 11">
            <a:extLst>
              <a:ext uri="{FF2B5EF4-FFF2-40B4-BE49-F238E27FC236}">
                <a16:creationId xmlns:a16="http://schemas.microsoft.com/office/drawing/2014/main" xmlns="" id="{166ECC56-AA02-48A3-91C9-476BE85983EC}"/>
              </a:ext>
            </a:extLst>
          </p:cNvPr>
          <p:cNvSpPr/>
          <p:nvPr/>
        </p:nvSpPr>
        <p:spPr>
          <a:xfrm rot="19077609">
            <a:off x="5180816" y="4531189"/>
            <a:ext cx="418311" cy="1216152"/>
          </a:xfrm>
          <a:prstGeom prst="curvedRightArrow">
            <a:avLst/>
          </a:prstGeom>
          <a:solidFill>
            <a:srgbClr val="00B0F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Arrow: Curved Left 12">
            <a:extLst>
              <a:ext uri="{FF2B5EF4-FFF2-40B4-BE49-F238E27FC236}">
                <a16:creationId xmlns:a16="http://schemas.microsoft.com/office/drawing/2014/main" xmlns="" id="{4C091B43-EDC0-42D2-95F7-DA840F776B5B}"/>
              </a:ext>
            </a:extLst>
          </p:cNvPr>
          <p:cNvSpPr/>
          <p:nvPr/>
        </p:nvSpPr>
        <p:spPr>
          <a:xfrm rot="2575180">
            <a:off x="8948248" y="4546602"/>
            <a:ext cx="475141" cy="1216152"/>
          </a:xfrm>
          <a:prstGeom prst="curvedLeftArrow">
            <a:avLst/>
          </a:prstGeom>
          <a:solidFill>
            <a:srgbClr val="00B0F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p:cNvSpPr txBox="1"/>
          <p:nvPr/>
        </p:nvSpPr>
        <p:spPr>
          <a:xfrm>
            <a:off x="4629047" y="6031468"/>
            <a:ext cx="5449633" cy="523220"/>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2800" b="1" dirty="0" smtClean="0">
                <a:latin typeface="Times New Roman" pitchFamily="18" charset="0"/>
                <a:cs typeface="Times New Roman" pitchFamily="18" charset="0"/>
              </a:rPr>
              <a:t>Vai trò của tấm bản đồ dẫn đường</a:t>
            </a:r>
            <a:endParaRPr lang="en-US" sz="2800" b="1" dirty="0">
              <a:latin typeface="Times New Roman" pitchFamily="18" charset="0"/>
              <a:cs typeface="Times New Roman" pitchFamily="18" charset="0"/>
            </a:endParaRPr>
          </a:p>
        </p:txBody>
      </p:sp>
      <p:sp>
        <p:nvSpPr>
          <p:cNvPr id="3" name="Down Arrow 2"/>
          <p:cNvSpPr/>
          <p:nvPr/>
        </p:nvSpPr>
        <p:spPr>
          <a:xfrm>
            <a:off x="7270745" y="5828443"/>
            <a:ext cx="484632" cy="2030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68455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circle(in)">
                                      <p:cBhvr>
                                        <p:cTn id="7" dur="20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wipe(up)">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wipe(down)">
                                      <p:cBhvr>
                                        <p:cTn id="17" dur="500"/>
                                        <p:tgtEl>
                                          <p:spTgt spid="38"/>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wipe(down)">
                                      <p:cBhvr>
                                        <p:cTn id="20" dur="500"/>
                                        <p:tgtEl>
                                          <p:spTgt spid="49"/>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circle(in)">
                                      <p:cBhvr>
                                        <p:cTn id="25" dur="2000"/>
                                        <p:tgtEl>
                                          <p:spTgt spid="4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48"/>
                                        </p:tgtEl>
                                        <p:attrNameLst>
                                          <p:attrName>style.visibility</p:attrName>
                                        </p:attrNameLst>
                                      </p:cBhvr>
                                      <p:to>
                                        <p:strVal val="visible"/>
                                      </p:to>
                                    </p:set>
                                    <p:animEffect transition="in" filter="wipe(up)">
                                      <p:cBhvr>
                                        <p:cTn id="30" dur="500"/>
                                        <p:tgtEl>
                                          <p:spTgt spid="48"/>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wipe(up)">
                                      <p:cBhvr>
                                        <p:cTn id="33" dur="500"/>
                                        <p:tgtEl>
                                          <p:spTgt spid="42"/>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circle(in)">
                                      <p:cBhvr>
                                        <p:cTn id="38" dur="2000"/>
                                        <p:tgtEl>
                                          <p:spTgt spid="4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up)">
                                      <p:cBhvr>
                                        <p:cTn id="43" dur="500"/>
                                        <p:tgtEl>
                                          <p:spTgt spid="13"/>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up)">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52"/>
                                        </p:tgtEl>
                                        <p:attrNameLst>
                                          <p:attrName>style.visibility</p:attrName>
                                        </p:attrNameLst>
                                      </p:cBhvr>
                                      <p:to>
                                        <p:strVal val="visible"/>
                                      </p:to>
                                    </p:set>
                                    <p:animEffect transition="in" filter="circle(in)">
                                      <p:cBhvr>
                                        <p:cTn id="51" dur="2000"/>
                                        <p:tgtEl>
                                          <p:spTgt spid="52"/>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3"/>
                                        </p:tgtEl>
                                        <p:attrNameLst>
                                          <p:attrName>style.visibility</p:attrName>
                                        </p:attrNameLst>
                                      </p:cBhvr>
                                      <p:to>
                                        <p:strVal val="visible"/>
                                      </p:to>
                                    </p:set>
                                    <p:anim calcmode="lin" valueType="num">
                                      <p:cBhvr additive="base">
                                        <p:cTn id="56" dur="500" fill="hold"/>
                                        <p:tgtEl>
                                          <p:spTgt spid="3"/>
                                        </p:tgtEl>
                                        <p:attrNameLst>
                                          <p:attrName>ppt_x</p:attrName>
                                        </p:attrNameLst>
                                      </p:cBhvr>
                                      <p:tavLst>
                                        <p:tav tm="0">
                                          <p:val>
                                            <p:strVal val="#ppt_x"/>
                                          </p:val>
                                        </p:tav>
                                        <p:tav tm="100000">
                                          <p:val>
                                            <p:strVal val="#ppt_x"/>
                                          </p:val>
                                        </p:tav>
                                      </p:tavLst>
                                    </p:anim>
                                    <p:anim calcmode="lin" valueType="num">
                                      <p:cBhvr additive="base">
                                        <p:cTn id="57" dur="500" fill="hold"/>
                                        <p:tgtEl>
                                          <p:spTgt spid="3"/>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2"/>
                                        </p:tgtEl>
                                        <p:attrNameLst>
                                          <p:attrName>style.visibility</p:attrName>
                                        </p:attrNameLst>
                                      </p:cBhvr>
                                      <p:to>
                                        <p:strVal val="visible"/>
                                      </p:to>
                                    </p:set>
                                    <p:anim calcmode="lin" valueType="num">
                                      <p:cBhvr additive="base">
                                        <p:cTn id="60" dur="500" fill="hold"/>
                                        <p:tgtEl>
                                          <p:spTgt spid="2"/>
                                        </p:tgtEl>
                                        <p:attrNameLst>
                                          <p:attrName>ppt_x</p:attrName>
                                        </p:attrNameLst>
                                      </p:cBhvr>
                                      <p:tavLst>
                                        <p:tav tm="0">
                                          <p:val>
                                            <p:strVal val="#ppt_x"/>
                                          </p:val>
                                        </p:tav>
                                        <p:tav tm="100000">
                                          <p:val>
                                            <p:strVal val="#ppt_x"/>
                                          </p:val>
                                        </p:tav>
                                      </p:tavLst>
                                    </p:anim>
                                    <p:anim calcmode="lin" valueType="num">
                                      <p:cBhvr additive="base">
                                        <p:cTn id="6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animBg="1"/>
      <p:bldP spid="48" grpId="0" animBg="1"/>
      <p:bldP spid="40" grpId="0" animBg="1"/>
      <p:bldP spid="42" grpId="0" animBg="1"/>
      <p:bldP spid="44" grpId="0" animBg="1"/>
      <p:bldP spid="49" grpId="0" animBg="1"/>
      <p:bldP spid="51" grpId="0" animBg="1"/>
      <p:bldP spid="52" grpId="0" animBg="1"/>
      <p:bldP spid="12" grpId="0" animBg="1"/>
      <p:bldP spid="13" grpId="0" animBg="1"/>
      <p:bldP spid="2" grpId="0" animBg="1"/>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37030" y="90535"/>
            <a:ext cx="8917663" cy="646331"/>
          </a:xfrm>
          <a:prstGeom prst="rect">
            <a:avLst/>
          </a:prstGeom>
          <a:solidFill>
            <a:schemeClr val="accent4">
              <a:lumMod val="40000"/>
              <a:lumOff val="60000"/>
            </a:schemeClr>
          </a:solidFill>
        </p:spPr>
        <p:txBody>
          <a:bodyPr wrap="square" rtlCol="0">
            <a:spAutoFit/>
          </a:bodyPr>
          <a:lstStyle/>
          <a:p>
            <a:pPr algn="ctr"/>
            <a:r>
              <a:rPr lang="en-US" sz="3600" b="1" dirty="0" smtClean="0">
                <a:solidFill>
                  <a:srgbClr val="FF0000"/>
                </a:solidFill>
                <a:latin typeface="Times New Roman" pitchFamily="18" charset="0"/>
                <a:cs typeface="Times New Roman" pitchFamily="18" charset="0"/>
              </a:rPr>
              <a:t>Tiết 100: BẢN ĐỒ DẪN ĐƯỜNG</a:t>
            </a:r>
          </a:p>
        </p:txBody>
      </p:sp>
      <p:sp>
        <p:nvSpPr>
          <p:cNvPr id="15" name="Rounded Rectangle 13">
            <a:extLst>
              <a:ext uri="{FF2B5EF4-FFF2-40B4-BE49-F238E27FC236}">
                <a16:creationId xmlns="" xmlns:a16="http://schemas.microsoft.com/office/drawing/2014/main" id="{1B3AA867-7913-4B34-9F65-626317B984B1}"/>
              </a:ext>
            </a:extLst>
          </p:cNvPr>
          <p:cNvSpPr/>
          <p:nvPr/>
        </p:nvSpPr>
        <p:spPr>
          <a:xfrm>
            <a:off x="192380" y="1010802"/>
            <a:ext cx="841432" cy="819762"/>
          </a:xfrm>
          <a:prstGeom prst="roundRect">
            <a:avLst>
              <a:gd name="adj" fmla="val 50000"/>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TextBox 15">
            <a:extLst>
              <a:ext uri="{FF2B5EF4-FFF2-40B4-BE49-F238E27FC236}">
                <a16:creationId xmlns="" xmlns:a16="http://schemas.microsoft.com/office/drawing/2014/main" id="{D458BFAD-D0D4-40E8-B4BB-16EA50C62959}"/>
              </a:ext>
            </a:extLst>
          </p:cNvPr>
          <p:cNvSpPr txBox="1"/>
          <p:nvPr/>
        </p:nvSpPr>
        <p:spPr>
          <a:xfrm>
            <a:off x="1205844" y="1151279"/>
            <a:ext cx="6093618" cy="584775"/>
          </a:xfrm>
          <a:prstGeom prst="rect">
            <a:avLst/>
          </a:prstGeom>
          <a:noFill/>
        </p:spPr>
        <p:txBody>
          <a:bodyPr wrap="square">
            <a:spAutoFit/>
          </a:bodyPr>
          <a:lstStyle/>
          <a:p>
            <a:r>
              <a:rPr lang="pt-BR" sz="3200" b="1" dirty="0">
                <a:solidFill>
                  <a:srgbClr val="FF0000"/>
                </a:solidFill>
                <a:effectLst/>
                <a:latin typeface="Times New Roman" panose="02020603050405020304" pitchFamily="18" charset="0"/>
                <a:ea typeface="Times New Roman" panose="02020603050405020304" pitchFamily="18" charset="0"/>
              </a:rPr>
              <a:t>Khám phá </a:t>
            </a:r>
            <a:r>
              <a:rPr lang="pt-BR" sz="3200" b="1" dirty="0" smtClean="0">
                <a:solidFill>
                  <a:srgbClr val="FF0000"/>
                </a:solidFill>
                <a:effectLst/>
                <a:latin typeface="Times New Roman" panose="02020603050405020304" pitchFamily="18" charset="0"/>
                <a:ea typeface="Times New Roman" panose="02020603050405020304" pitchFamily="18" charset="0"/>
              </a:rPr>
              <a:t>chung văn </a:t>
            </a:r>
            <a:r>
              <a:rPr lang="pt-BR" sz="3200" b="1" dirty="0">
                <a:solidFill>
                  <a:srgbClr val="FF0000"/>
                </a:solidFill>
                <a:effectLst/>
                <a:latin typeface="Times New Roman" panose="02020603050405020304" pitchFamily="18" charset="0"/>
                <a:ea typeface="Times New Roman" panose="02020603050405020304" pitchFamily="18" charset="0"/>
              </a:rPr>
              <a:t>bản</a:t>
            </a:r>
            <a:endParaRPr lang="en-US" sz="3200" dirty="0"/>
          </a:p>
        </p:txBody>
      </p:sp>
      <p:sp>
        <p:nvSpPr>
          <p:cNvPr id="19" name="Rounded Rectangle 13">
            <a:extLst>
              <a:ext uri="{FF2B5EF4-FFF2-40B4-BE49-F238E27FC236}">
                <a16:creationId xmlns="" xmlns:a16="http://schemas.microsoft.com/office/drawing/2014/main" id="{1B3AA867-7913-4B34-9F65-626317B984B1}"/>
              </a:ext>
            </a:extLst>
          </p:cNvPr>
          <p:cNvSpPr/>
          <p:nvPr/>
        </p:nvSpPr>
        <p:spPr>
          <a:xfrm>
            <a:off x="192380" y="1926346"/>
            <a:ext cx="841432" cy="819762"/>
          </a:xfrm>
          <a:prstGeom prst="roundRect">
            <a:avLst>
              <a:gd name="adj" fmla="val 50000"/>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a:t>
            </a:r>
          </a:p>
        </p:txBody>
      </p:sp>
      <p:sp>
        <p:nvSpPr>
          <p:cNvPr id="20" name="TextBox 19">
            <a:extLst>
              <a:ext uri="{FF2B5EF4-FFF2-40B4-BE49-F238E27FC236}">
                <a16:creationId xmlns="" xmlns:a16="http://schemas.microsoft.com/office/drawing/2014/main" id="{D458BFAD-D0D4-40E8-B4BB-16EA50C62959}"/>
              </a:ext>
            </a:extLst>
          </p:cNvPr>
          <p:cNvSpPr txBox="1"/>
          <p:nvPr/>
        </p:nvSpPr>
        <p:spPr>
          <a:xfrm>
            <a:off x="1205844" y="2043839"/>
            <a:ext cx="6093618" cy="584775"/>
          </a:xfrm>
          <a:prstGeom prst="rect">
            <a:avLst/>
          </a:prstGeom>
          <a:noFill/>
        </p:spPr>
        <p:txBody>
          <a:bodyPr wrap="square">
            <a:spAutoFit/>
          </a:bodyPr>
          <a:lstStyle/>
          <a:p>
            <a:r>
              <a:rPr lang="pt-BR" sz="3200" b="1" dirty="0">
                <a:solidFill>
                  <a:srgbClr val="FF0000"/>
                </a:solidFill>
                <a:effectLst/>
                <a:latin typeface="Times New Roman" panose="02020603050405020304" pitchFamily="18" charset="0"/>
                <a:ea typeface="Times New Roman" panose="02020603050405020304" pitchFamily="18" charset="0"/>
              </a:rPr>
              <a:t>Khám phá chi tiết văn bản</a:t>
            </a:r>
            <a:endParaRPr lang="en-US" sz="3200" dirty="0"/>
          </a:p>
        </p:txBody>
      </p:sp>
      <p:sp>
        <p:nvSpPr>
          <p:cNvPr id="21" name="TextBox 20">
            <a:extLst>
              <a:ext uri="{FF2B5EF4-FFF2-40B4-BE49-F238E27FC236}">
                <a16:creationId xmlns="" xmlns:a16="http://schemas.microsoft.com/office/drawing/2014/main" id="{D207AF6A-0980-4F32-8411-2A0A5999DF7B}"/>
              </a:ext>
            </a:extLst>
          </p:cNvPr>
          <p:cNvSpPr txBox="1"/>
          <p:nvPr/>
        </p:nvSpPr>
        <p:spPr>
          <a:xfrm>
            <a:off x="886259" y="2608053"/>
            <a:ext cx="6093618" cy="584775"/>
          </a:xfrm>
          <a:prstGeom prst="rect">
            <a:avLst/>
          </a:prstGeom>
          <a:noFill/>
        </p:spPr>
        <p:txBody>
          <a:bodyPr wrap="square">
            <a:spAutoFit/>
          </a:bodyPr>
          <a:lstStyle/>
          <a:p>
            <a:pPr algn="just"/>
            <a:r>
              <a:rPr lang="en-US" sz="3200" b="1" dirty="0">
                <a:solidFill>
                  <a:srgbClr val="0070C0"/>
                </a:solidFill>
                <a:effectLst/>
                <a:latin typeface="Times New Roman" panose="02020603050405020304" pitchFamily="18" charset="0"/>
                <a:ea typeface="MS Mincho" panose="02020609040205080304" pitchFamily="49" charset="-128"/>
              </a:rPr>
              <a:t>1. </a:t>
            </a:r>
            <a:r>
              <a:rPr lang="en-US" sz="3200" b="1" dirty="0" smtClean="0">
                <a:solidFill>
                  <a:srgbClr val="0070C0"/>
                </a:solidFill>
                <a:effectLst/>
                <a:latin typeface="Times New Roman" panose="02020603050405020304" pitchFamily="18" charset="0"/>
                <a:ea typeface="MS Mincho" panose="02020609040205080304" pitchFamily="49" charset="-128"/>
              </a:rPr>
              <a:t>Nêu vấn đề:</a:t>
            </a:r>
            <a:endParaRPr lang="en-US" sz="3200" dirty="0">
              <a:effectLst/>
              <a:latin typeface="Times New Roman" panose="02020603050405020304" pitchFamily="18" charset="0"/>
              <a:ea typeface="Times New Roman" panose="02020603050405020304" pitchFamily="18" charset="0"/>
            </a:endParaRPr>
          </a:p>
        </p:txBody>
      </p:sp>
      <p:sp>
        <p:nvSpPr>
          <p:cNvPr id="27" name="TextBox 26">
            <a:extLst>
              <a:ext uri="{FF2B5EF4-FFF2-40B4-BE49-F238E27FC236}">
                <a16:creationId xmlns="" xmlns:a16="http://schemas.microsoft.com/office/drawing/2014/main" id="{D207AF6A-0980-4F32-8411-2A0A5999DF7B}"/>
              </a:ext>
            </a:extLst>
          </p:cNvPr>
          <p:cNvSpPr txBox="1"/>
          <p:nvPr/>
        </p:nvSpPr>
        <p:spPr>
          <a:xfrm>
            <a:off x="886259" y="3296784"/>
            <a:ext cx="6093618" cy="584775"/>
          </a:xfrm>
          <a:prstGeom prst="rect">
            <a:avLst/>
          </a:prstGeom>
          <a:noFill/>
        </p:spPr>
        <p:txBody>
          <a:bodyPr wrap="square">
            <a:spAutoFit/>
          </a:bodyPr>
          <a:lstStyle/>
          <a:p>
            <a:pPr algn="just"/>
            <a:r>
              <a:rPr lang="en-US" sz="3200" b="1" dirty="0">
                <a:solidFill>
                  <a:srgbClr val="0070C0"/>
                </a:solidFill>
                <a:latin typeface="Times New Roman" panose="02020603050405020304" pitchFamily="18" charset="0"/>
                <a:ea typeface="MS Mincho" panose="02020609040205080304" pitchFamily="49" charset="-128"/>
              </a:rPr>
              <a:t>2</a:t>
            </a:r>
            <a:r>
              <a:rPr lang="en-US" sz="3200" b="1" dirty="0" smtClean="0">
                <a:solidFill>
                  <a:srgbClr val="0070C0"/>
                </a:solidFill>
                <a:effectLst/>
                <a:latin typeface="Times New Roman" panose="02020603050405020304" pitchFamily="18" charset="0"/>
                <a:ea typeface="MS Mincho" panose="02020609040205080304" pitchFamily="49" charset="-128"/>
              </a:rPr>
              <a:t>. </a:t>
            </a:r>
            <a:r>
              <a:rPr lang="en-US" sz="3200" b="1" dirty="0" smtClean="0">
                <a:solidFill>
                  <a:srgbClr val="0070C0"/>
                </a:solidFill>
                <a:latin typeface="Times New Roman" panose="02020603050405020304" pitchFamily="18" charset="0"/>
                <a:ea typeface="MS Mincho" panose="02020609040205080304" pitchFamily="49" charset="-128"/>
              </a:rPr>
              <a:t>Giải quyết </a:t>
            </a:r>
            <a:r>
              <a:rPr lang="en-US" sz="3200" b="1" dirty="0" smtClean="0">
                <a:solidFill>
                  <a:srgbClr val="0070C0"/>
                </a:solidFill>
                <a:effectLst/>
                <a:latin typeface="Times New Roman" panose="02020603050405020304" pitchFamily="18" charset="0"/>
                <a:ea typeface="MS Mincho" panose="02020609040205080304" pitchFamily="49" charset="-128"/>
              </a:rPr>
              <a:t>vấn đề:</a:t>
            </a:r>
            <a:endParaRPr lang="en-US" sz="3200" dirty="0">
              <a:effectLst/>
              <a:latin typeface="Times New Roman" panose="02020603050405020304" pitchFamily="18" charset="0"/>
              <a:ea typeface="Times New Roman" panose="02020603050405020304" pitchFamily="18" charset="0"/>
            </a:endParaRPr>
          </a:p>
        </p:txBody>
      </p:sp>
      <p:sp>
        <p:nvSpPr>
          <p:cNvPr id="28" name="TextBox 27">
            <a:extLst>
              <a:ext uri="{FF2B5EF4-FFF2-40B4-BE49-F238E27FC236}">
                <a16:creationId xmlns="" xmlns:a16="http://schemas.microsoft.com/office/drawing/2014/main" id="{D207AF6A-0980-4F32-8411-2A0A5999DF7B}"/>
              </a:ext>
            </a:extLst>
          </p:cNvPr>
          <p:cNvSpPr txBox="1"/>
          <p:nvPr/>
        </p:nvSpPr>
        <p:spPr>
          <a:xfrm>
            <a:off x="1205844" y="4039688"/>
            <a:ext cx="6093618" cy="584775"/>
          </a:xfrm>
          <a:prstGeom prst="rect">
            <a:avLst/>
          </a:prstGeom>
          <a:noFill/>
        </p:spPr>
        <p:txBody>
          <a:bodyPr wrap="square">
            <a:spAutoFit/>
          </a:bodyPr>
          <a:lstStyle/>
          <a:p>
            <a:pPr algn="just"/>
            <a:r>
              <a:rPr lang="en-US" sz="3200" dirty="0" smtClean="0">
                <a:effectLst/>
                <a:latin typeface="Times New Roman" panose="02020603050405020304" pitchFamily="18" charset="0"/>
                <a:ea typeface="Times New Roman" panose="02020603050405020304" pitchFamily="18" charset="0"/>
              </a:rPr>
              <a:t>a. Hình ảnh tấm bản đồ:</a:t>
            </a:r>
            <a:endParaRPr lang="en-US" sz="32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 xmlns:a16="http://schemas.microsoft.com/office/drawing/2014/main" id="{D207AF6A-0980-4F32-8411-2A0A5999DF7B}"/>
              </a:ext>
            </a:extLst>
          </p:cNvPr>
          <p:cNvSpPr txBox="1"/>
          <p:nvPr/>
        </p:nvSpPr>
        <p:spPr>
          <a:xfrm>
            <a:off x="1205843" y="4776863"/>
            <a:ext cx="9748849" cy="1077218"/>
          </a:xfrm>
          <a:prstGeom prst="rect">
            <a:avLst/>
          </a:prstGeom>
          <a:noFill/>
        </p:spPr>
        <p:txBody>
          <a:bodyPr wrap="square">
            <a:spAutoFit/>
          </a:bodyPr>
          <a:lstStyle/>
          <a:p>
            <a:pPr algn="just"/>
            <a:r>
              <a:rPr lang="en-US" sz="3200" dirty="0">
                <a:latin typeface="Times New Roman" panose="02020603050405020304" pitchFamily="18" charset="0"/>
                <a:ea typeface="Times New Roman" panose="02020603050405020304" pitchFamily="18" charset="0"/>
              </a:rPr>
              <a:t>b</a:t>
            </a:r>
            <a:r>
              <a:rPr lang="en-US" sz="3200" dirty="0" smtClean="0">
                <a:effectLst/>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ea typeface="MS Mincho" panose="02020609040205080304" pitchFamily="49" charset="-128"/>
              </a:rPr>
              <a:t>Câu chuyện tìm bản đồ dẫn đường của người </a:t>
            </a:r>
            <a:r>
              <a:rPr lang="en-US" sz="3200" dirty="0" smtClean="0">
                <a:latin typeface="Times New Roman" panose="02020603050405020304" pitchFamily="18" charset="0"/>
                <a:ea typeface="MS Mincho" panose="02020609040205080304" pitchFamily="49" charset="-128"/>
              </a:rPr>
              <a:t>ông:</a:t>
            </a:r>
            <a:endParaRPr lang="en-US" sz="3200" dirty="0">
              <a:latin typeface="Times New Roman" panose="02020603050405020304" pitchFamily="18" charset="0"/>
              <a:ea typeface="Times New Roman" panose="02020603050405020304" pitchFamily="18" charset="0"/>
            </a:endParaRPr>
          </a:p>
          <a:p>
            <a:pPr algn="just"/>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556431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p:nvPr/>
        </p:nvSpPr>
        <p:spPr>
          <a:xfrm>
            <a:off x="6545492" y="0"/>
            <a:ext cx="5646508" cy="5328139"/>
          </a:xfrm>
          <a:prstGeom prst="cloudCallout">
            <a:avLst>
              <a:gd name="adj1" fmla="val -50949"/>
              <a:gd name="adj2" fmla="val 7152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i="1" dirty="0">
                <a:solidFill>
                  <a:schemeClr val="tx1"/>
                </a:solidFill>
                <a:latin typeface="Times New Roman" pitchFamily="18" charset="0"/>
                <a:cs typeface="Times New Roman" pitchFamily="18" charset="0"/>
              </a:rPr>
              <a:t>Cháu biết không, tấm bản đồ của ông lúc ấy thật sự bế tắc</a:t>
            </a:r>
            <a:r>
              <a:rPr lang="en-US" sz="2800" b="1" dirty="0">
                <a:solidFill>
                  <a:schemeClr val="tx1"/>
                </a:solidFill>
                <a:latin typeface="Times New Roman" pitchFamily="18" charset="0"/>
                <a:cs typeface="Times New Roman" pitchFamily="18" charset="0"/>
              </a:rPr>
              <a:t> - "ông" đã tâm sự với "cháu" như vậy. Theo em, vì sao "ông" bế tắc trong việc tìm kiếm tấm bản đồ của riêng mình?</a:t>
            </a:r>
          </a:p>
        </p:txBody>
      </p:sp>
      <p:sp>
        <p:nvSpPr>
          <p:cNvPr id="2" name="Rectangle 1"/>
          <p:cNvSpPr/>
          <p:nvPr/>
        </p:nvSpPr>
        <p:spPr>
          <a:xfrm>
            <a:off x="1485899" y="833036"/>
            <a:ext cx="3142207" cy="461665"/>
          </a:xfrm>
          <a:prstGeom prst="rect">
            <a:avLst/>
          </a:prstGeom>
        </p:spPr>
        <p:txBody>
          <a:bodyPr wrap="none">
            <a:spAutoFit/>
          </a:bodyPr>
          <a:lstStyle/>
          <a:p>
            <a:r>
              <a:rPr lang="en-US" sz="2400" b="1" dirty="0">
                <a:latin typeface="Times New Roman" panose="02020603050405020304" pitchFamily="18" charset="0"/>
                <a:cs typeface="Times New Roman" panose="02020603050405020304" pitchFamily="18" charset="0"/>
              </a:rPr>
              <a:t>Làm việc theo cặp bàn</a:t>
            </a:r>
            <a:endParaRPr lang="en-US" sz="2400" b="1" dirty="0"/>
          </a:p>
        </p:txBody>
      </p:sp>
      <p:sp>
        <p:nvSpPr>
          <p:cNvPr id="7" name="Rounded Rectangle 13">
            <a:extLst>
              <a:ext uri="{FF2B5EF4-FFF2-40B4-BE49-F238E27FC236}">
                <a16:creationId xmlns:a16="http://schemas.microsoft.com/office/drawing/2014/main" xmlns="" id="{1B3AA867-7913-4B34-9F65-626317B984B1}"/>
              </a:ext>
            </a:extLst>
          </p:cNvPr>
          <p:cNvSpPr/>
          <p:nvPr/>
        </p:nvSpPr>
        <p:spPr>
          <a:xfrm>
            <a:off x="4887657" y="707781"/>
            <a:ext cx="883449" cy="712176"/>
          </a:xfrm>
          <a:prstGeom prst="roundRect">
            <a:avLst>
              <a:gd name="adj" fmla="val 50000"/>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Times New Roman" panose="02020603050405020304" pitchFamily="18" charset="0"/>
                <a:cs typeface="Times New Roman" panose="02020603050405020304" pitchFamily="18" charset="0"/>
              </a:rPr>
              <a:t>2</a:t>
            </a:r>
            <a:r>
              <a:rPr lang="en-US" sz="3200" b="1" dirty="0" smtClean="0">
                <a:solidFill>
                  <a:prstClr val="black"/>
                </a:solidFill>
                <a:latin typeface="Times New Roman" panose="02020603050405020304" pitchFamily="18" charset="0"/>
                <a:cs typeface="Times New Roman" panose="02020603050405020304" pitchFamily="18" charset="0"/>
              </a:rPr>
              <a:t>’</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Hình ảnh 6">
            <a:extLst>
              <a:ext uri="{FF2B5EF4-FFF2-40B4-BE49-F238E27FC236}">
                <a16:creationId xmlns:lc="http://schemas.openxmlformats.org/drawingml/2006/lockedCanvas" xmlns:a16="http://schemas.microsoft.com/office/drawing/2014/main" xmlns="" id="{3125B803-7FC5-DF2C-6F1C-3F071A23DC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799" y="1978270"/>
            <a:ext cx="5161086" cy="4299438"/>
          </a:xfrm>
          <a:prstGeom prst="rect">
            <a:avLst/>
          </a:prstGeom>
        </p:spPr>
      </p:pic>
    </p:spTree>
    <p:extLst>
      <p:ext uri="{BB962C8B-B14F-4D97-AF65-F5344CB8AC3E}">
        <p14:creationId xmlns:p14="http://schemas.microsoft.com/office/powerpoint/2010/main" val="2782006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872" y="455673"/>
            <a:ext cx="1290738" cy="954107"/>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US" sz="2800" dirty="0" smtClean="0">
                <a:latin typeface="Times New Roman" pitchFamily="18" charset="0"/>
                <a:cs typeface="Times New Roman" pitchFamily="18" charset="0"/>
              </a:rPr>
              <a:t>Mẹ ông</a:t>
            </a:r>
          </a:p>
          <a:p>
            <a:endParaRPr lang="en-US" sz="2800" dirty="0">
              <a:latin typeface="Times New Roman" pitchFamily="18" charset="0"/>
              <a:cs typeface="Times New Roman" pitchFamily="18" charset="0"/>
            </a:endParaRPr>
          </a:p>
        </p:txBody>
      </p:sp>
      <p:sp>
        <p:nvSpPr>
          <p:cNvPr id="5" name="TextBox 4"/>
          <p:cNvSpPr txBox="1"/>
          <p:nvPr/>
        </p:nvSpPr>
        <p:spPr>
          <a:xfrm>
            <a:off x="8404588" y="456191"/>
            <a:ext cx="1162498" cy="954107"/>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Ông  </a:t>
            </a:r>
          </a:p>
          <a:p>
            <a:endParaRPr lang="en-US" sz="2800" dirty="0">
              <a:latin typeface="Times New Roman" pitchFamily="18" charset="0"/>
              <a:cs typeface="Times New Roman" pitchFamily="18" charset="0"/>
            </a:endParaRPr>
          </a:p>
        </p:txBody>
      </p:sp>
      <p:sp>
        <p:nvSpPr>
          <p:cNvPr id="6" name="TextBox 5"/>
          <p:cNvSpPr txBox="1"/>
          <p:nvPr/>
        </p:nvSpPr>
        <p:spPr>
          <a:xfrm>
            <a:off x="286181" y="1811216"/>
            <a:ext cx="4782784" cy="1384995"/>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en-US" sz="2800" dirty="0" smtClean="0">
                <a:latin typeface="Times New Roman" pitchFamily="18" charset="0"/>
                <a:cs typeface="Times New Roman" pitchFamily="18" charset="0"/>
              </a:rPr>
              <a:t>Cuộc đời là nơi đầy hiểm nguy, </a:t>
            </a:r>
          </a:p>
          <a:p>
            <a:r>
              <a:rPr lang="en-US" sz="2800" dirty="0" smtClean="0">
                <a:latin typeface="Times New Roman" pitchFamily="18" charset="0"/>
                <a:cs typeface="Times New Roman" pitchFamily="18" charset="0"/>
              </a:rPr>
              <a:t>để tồn tại phải luôn đề phòng, </a:t>
            </a:r>
          </a:p>
          <a:p>
            <a:r>
              <a:rPr lang="en-US" sz="2800" dirty="0" smtClean="0">
                <a:latin typeface="Times New Roman" pitchFamily="18" charset="0"/>
                <a:cs typeface="Times New Roman" pitchFamily="18" charset="0"/>
              </a:rPr>
              <a:t>luôn cảnh giác</a:t>
            </a:r>
            <a:endParaRPr lang="en-US" sz="2800" dirty="0">
              <a:latin typeface="Times New Roman" pitchFamily="18" charset="0"/>
              <a:cs typeface="Times New Roman" pitchFamily="18" charset="0"/>
            </a:endParaRPr>
          </a:p>
        </p:txBody>
      </p:sp>
      <p:sp>
        <p:nvSpPr>
          <p:cNvPr id="7" name="TextBox 6"/>
          <p:cNvSpPr txBox="1"/>
          <p:nvPr/>
        </p:nvSpPr>
        <p:spPr>
          <a:xfrm>
            <a:off x="6164442" y="1882934"/>
            <a:ext cx="5840060" cy="1384995"/>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en-US" sz="2800" dirty="0" smtClean="0">
                <a:latin typeface="Times New Roman" pitchFamily="18" charset="0"/>
                <a:cs typeface="Times New Roman" pitchFamily="18" charset="0"/>
              </a:rPr>
              <a:t>Yêu mến và tin tưởng tất cả mọi người.</a:t>
            </a:r>
          </a:p>
          <a:p>
            <a:r>
              <a:rPr lang="en-US" sz="2800" dirty="0" smtClean="0">
                <a:latin typeface="Times New Roman" pitchFamily="18" charset="0"/>
                <a:cs typeface="Times New Roman" pitchFamily="18" charset="0"/>
              </a:rPr>
              <a:t> Cuộc sống là chốn bình yên, an toàn</a:t>
            </a:r>
          </a:p>
          <a:p>
            <a:endParaRPr lang="en-US" sz="2800" dirty="0">
              <a:latin typeface="Times New Roman" pitchFamily="18" charset="0"/>
              <a:cs typeface="Times New Roman" pitchFamily="18" charset="0"/>
            </a:endParaRPr>
          </a:p>
        </p:txBody>
      </p:sp>
      <p:sp>
        <p:nvSpPr>
          <p:cNvPr id="8" name="Freeform: Shape 50">
            <a:extLst>
              <a:ext uri="{FF2B5EF4-FFF2-40B4-BE49-F238E27FC236}">
                <a16:creationId xmlns:a16="http://schemas.microsoft.com/office/drawing/2014/main" xmlns="" id="{AA470562-86E2-495F-A6DC-4D841D22AD7C}"/>
              </a:ext>
            </a:extLst>
          </p:cNvPr>
          <p:cNvSpPr/>
          <p:nvPr/>
        </p:nvSpPr>
        <p:spPr>
          <a:xfrm>
            <a:off x="2339330" y="1433997"/>
            <a:ext cx="6745142" cy="377219"/>
          </a:xfrm>
          <a:custGeom>
            <a:avLst/>
            <a:gdLst>
              <a:gd name="connsiteX0" fmla="*/ 45461 w 5006263"/>
              <a:gd name="connsiteY0" fmla="*/ 0 h 377219"/>
              <a:gd name="connsiteX1" fmla="*/ 136382 w 5006263"/>
              <a:gd name="connsiteY1" fmla="*/ 0 h 377219"/>
              <a:gd name="connsiteX2" fmla="*/ 136382 w 5006263"/>
              <a:gd name="connsiteY2" fmla="*/ 1357 h 377219"/>
              <a:gd name="connsiteX3" fmla="*/ 4869882 w 5006263"/>
              <a:gd name="connsiteY3" fmla="*/ 1357 h 377219"/>
              <a:gd name="connsiteX4" fmla="*/ 4869882 w 5006263"/>
              <a:gd name="connsiteY4" fmla="*/ 0 h 377219"/>
              <a:gd name="connsiteX5" fmla="*/ 4960803 w 5006263"/>
              <a:gd name="connsiteY5" fmla="*/ 0 h 377219"/>
              <a:gd name="connsiteX6" fmla="*/ 4960803 w 5006263"/>
              <a:gd name="connsiteY6" fmla="*/ 286298 h 377219"/>
              <a:gd name="connsiteX7" fmla="*/ 5006263 w 5006263"/>
              <a:gd name="connsiteY7" fmla="*/ 286298 h 377219"/>
              <a:gd name="connsiteX8" fmla="*/ 4915342 w 5006263"/>
              <a:gd name="connsiteY8" fmla="*/ 377219 h 377219"/>
              <a:gd name="connsiteX9" fmla="*/ 4824421 w 5006263"/>
              <a:gd name="connsiteY9" fmla="*/ 286298 h 377219"/>
              <a:gd name="connsiteX10" fmla="*/ 4869882 w 5006263"/>
              <a:gd name="connsiteY10" fmla="*/ 286298 h 377219"/>
              <a:gd name="connsiteX11" fmla="*/ 4869882 w 5006263"/>
              <a:gd name="connsiteY11" fmla="*/ 47076 h 377219"/>
              <a:gd name="connsiteX12" fmla="*/ 136382 w 5006263"/>
              <a:gd name="connsiteY12" fmla="*/ 47076 h 377219"/>
              <a:gd name="connsiteX13" fmla="*/ 136382 w 5006263"/>
              <a:gd name="connsiteY13" fmla="*/ 286298 h 377219"/>
              <a:gd name="connsiteX14" fmla="*/ 181842 w 5006263"/>
              <a:gd name="connsiteY14" fmla="*/ 286298 h 377219"/>
              <a:gd name="connsiteX15" fmla="*/ 90921 w 5006263"/>
              <a:gd name="connsiteY15" fmla="*/ 377219 h 377219"/>
              <a:gd name="connsiteX16" fmla="*/ 0 w 5006263"/>
              <a:gd name="connsiteY16" fmla="*/ 286298 h 377219"/>
              <a:gd name="connsiteX17" fmla="*/ 45461 w 5006263"/>
              <a:gd name="connsiteY17" fmla="*/ 286298 h 37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6263" h="377219">
                <a:moveTo>
                  <a:pt x="45461" y="0"/>
                </a:moveTo>
                <a:lnTo>
                  <a:pt x="136382" y="0"/>
                </a:lnTo>
                <a:lnTo>
                  <a:pt x="136382" y="1357"/>
                </a:lnTo>
                <a:lnTo>
                  <a:pt x="4869882" y="1357"/>
                </a:lnTo>
                <a:lnTo>
                  <a:pt x="4869882" y="0"/>
                </a:lnTo>
                <a:lnTo>
                  <a:pt x="4960803" y="0"/>
                </a:lnTo>
                <a:lnTo>
                  <a:pt x="4960803" y="286298"/>
                </a:lnTo>
                <a:lnTo>
                  <a:pt x="5006263" y="286298"/>
                </a:lnTo>
                <a:lnTo>
                  <a:pt x="4915342" y="377219"/>
                </a:lnTo>
                <a:lnTo>
                  <a:pt x="4824421" y="286298"/>
                </a:lnTo>
                <a:lnTo>
                  <a:pt x="4869882" y="286298"/>
                </a:lnTo>
                <a:lnTo>
                  <a:pt x="4869882" y="47076"/>
                </a:lnTo>
                <a:lnTo>
                  <a:pt x="136382" y="47076"/>
                </a:lnTo>
                <a:lnTo>
                  <a:pt x="136382" y="286298"/>
                </a:lnTo>
                <a:lnTo>
                  <a:pt x="181842" y="286298"/>
                </a:lnTo>
                <a:lnTo>
                  <a:pt x="90921" y="377219"/>
                </a:lnTo>
                <a:lnTo>
                  <a:pt x="0" y="286298"/>
                </a:lnTo>
                <a:lnTo>
                  <a:pt x="45461" y="286298"/>
                </a:lnTo>
                <a:close/>
              </a:path>
            </a:pathLst>
          </a:custGeom>
          <a:solidFill>
            <a:srgbClr val="00B0F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Arrow: Curved Right 11">
            <a:extLst>
              <a:ext uri="{FF2B5EF4-FFF2-40B4-BE49-F238E27FC236}">
                <a16:creationId xmlns:a16="http://schemas.microsoft.com/office/drawing/2014/main" xmlns="" id="{166ECC56-AA02-48A3-91C9-476BE85983EC}"/>
              </a:ext>
            </a:extLst>
          </p:cNvPr>
          <p:cNvSpPr/>
          <p:nvPr/>
        </p:nvSpPr>
        <p:spPr>
          <a:xfrm rot="19077609">
            <a:off x="2849650" y="3357127"/>
            <a:ext cx="781193" cy="2318557"/>
          </a:xfrm>
          <a:prstGeom prst="curvedRightArrow">
            <a:avLst>
              <a:gd name="adj1" fmla="val 25000"/>
              <a:gd name="adj2" fmla="val 50000"/>
              <a:gd name="adj3" fmla="val 30958"/>
            </a:avLst>
          </a:prstGeom>
          <a:solidFill>
            <a:srgbClr val="00B0F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p:cNvSpPr txBox="1"/>
          <p:nvPr/>
        </p:nvSpPr>
        <p:spPr>
          <a:xfrm>
            <a:off x="4875307" y="4449046"/>
            <a:ext cx="1938351" cy="954107"/>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pPr algn="ctr"/>
            <a:r>
              <a:rPr lang="en-US" sz="2800" b="1" dirty="0" smtClean="0">
                <a:latin typeface="Times New Roman" pitchFamily="18" charset="0"/>
                <a:cs typeface="Times New Roman" pitchFamily="18" charset="0"/>
              </a:rPr>
              <a:t>    Bế tắc     </a:t>
            </a:r>
          </a:p>
          <a:p>
            <a:pPr algn="ctr"/>
            <a:endParaRPr lang="en-US" sz="2800" b="1" dirty="0" smtClean="0">
              <a:latin typeface="Times New Roman" pitchFamily="18" charset="0"/>
              <a:cs typeface="Times New Roman" pitchFamily="18" charset="0"/>
            </a:endParaRPr>
          </a:p>
        </p:txBody>
      </p:sp>
      <p:sp>
        <p:nvSpPr>
          <p:cNvPr id="11" name="Arrow: Curved Left 12">
            <a:extLst>
              <a:ext uri="{FF2B5EF4-FFF2-40B4-BE49-F238E27FC236}">
                <a16:creationId xmlns:a16="http://schemas.microsoft.com/office/drawing/2014/main" xmlns="" id="{4C091B43-EDC0-42D2-95F7-DA840F776B5B}"/>
              </a:ext>
            </a:extLst>
          </p:cNvPr>
          <p:cNvSpPr/>
          <p:nvPr/>
        </p:nvSpPr>
        <p:spPr>
          <a:xfrm rot="2575180">
            <a:off x="8052547" y="3294004"/>
            <a:ext cx="704083" cy="2158296"/>
          </a:xfrm>
          <a:prstGeom prst="curvedLeftArrow">
            <a:avLst/>
          </a:prstGeom>
          <a:solidFill>
            <a:srgbClr val="00B0F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8016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0" y="1231900"/>
            <a:ext cx="11938000" cy="54610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US">
              <a:solidFill>
                <a:srgbClr val="9900CC"/>
              </a:solidFill>
              <a:effectLst>
                <a:outerShdw blurRad="38100" dist="38100" dir="2700000" algn="tl">
                  <a:srgbClr val="000000"/>
                </a:outerShdw>
              </a:effectLst>
              <a:latin typeface="Arial" pitchFamily="34" charset="0"/>
            </a:endParaRPr>
          </a:p>
        </p:txBody>
      </p:sp>
      <p:pic>
        <p:nvPicPr>
          <p:cNvPr id="1028" name="Picture 3" descr="BA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8713259" y="3379259"/>
            <a:ext cx="6858000" cy="99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4" descr="BA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379257" y="3379258"/>
            <a:ext cx="6858000" cy="99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5" descr="BA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Rectangle 6"/>
          <p:cNvSpPr>
            <a:spLocks noChangeArrowheads="1"/>
          </p:cNvSpPr>
          <p:nvPr/>
        </p:nvSpPr>
        <p:spPr bwMode="gray">
          <a:xfrm flipV="1">
            <a:off x="505884" y="1116014"/>
            <a:ext cx="11353800" cy="65087"/>
          </a:xfrm>
          <a:prstGeom prst="rect">
            <a:avLst/>
          </a:prstGeom>
          <a:gradFill rotWithShape="1">
            <a:gsLst>
              <a:gs pos="0">
                <a:srgbClr val="808080"/>
              </a:gs>
              <a:gs pos="100000">
                <a:srgbClr val="ECECEC"/>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pic>
        <p:nvPicPr>
          <p:cNvPr id="1032" name="Picture 7" descr="BA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757988"/>
            <a:ext cx="12192000" cy="10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descr="hinh"/>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8764" y="1252539"/>
            <a:ext cx="11560920" cy="390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17" name="Text Box 17"/>
          <p:cNvSpPr txBox="1">
            <a:spLocks noChangeArrowheads="1"/>
          </p:cNvSpPr>
          <p:nvPr/>
        </p:nvSpPr>
        <p:spPr bwMode="auto">
          <a:xfrm>
            <a:off x="3129399" y="2181235"/>
            <a:ext cx="416136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pt-BR" sz="3600" b="1" dirty="0" smtClean="0">
                <a:solidFill>
                  <a:srgbClr val="000099"/>
                </a:solidFill>
                <a:latin typeface="Times New Roman" pitchFamily="18" charset="0"/>
              </a:rPr>
              <a:t>Tiết 100</a:t>
            </a:r>
            <a:endParaRPr lang="pt-BR" sz="3600" b="1" dirty="0">
              <a:solidFill>
                <a:srgbClr val="000099"/>
              </a:solidFill>
              <a:latin typeface="Times New Roman" pitchFamily="18" charset="0"/>
            </a:endParaRPr>
          </a:p>
        </p:txBody>
      </p:sp>
      <p:sp>
        <p:nvSpPr>
          <p:cNvPr id="1035" name="Line 21"/>
          <p:cNvSpPr>
            <a:spLocks noChangeShapeType="1"/>
          </p:cNvSpPr>
          <p:nvPr/>
        </p:nvSpPr>
        <p:spPr bwMode="auto">
          <a:xfrm>
            <a:off x="762000" y="5118100"/>
            <a:ext cx="10752667" cy="0"/>
          </a:xfrm>
          <a:prstGeom prst="line">
            <a:avLst/>
          </a:prstGeom>
          <a:noFill/>
          <a:ln w="9525">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36" name="Picture 15" descr="bookani2"/>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63600" y="644525"/>
            <a:ext cx="1016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6" name="Text Box 26"/>
          <p:cNvSpPr txBox="1">
            <a:spLocks noChangeArrowheads="1"/>
          </p:cNvSpPr>
          <p:nvPr/>
        </p:nvSpPr>
        <p:spPr bwMode="auto">
          <a:xfrm>
            <a:off x="1507224" y="3053078"/>
            <a:ext cx="91440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4000" b="1" dirty="0" smtClean="0">
                <a:solidFill>
                  <a:srgbClr val="FF0000"/>
                </a:solidFill>
                <a:latin typeface="Times New Roman" pitchFamily="18" charset="0"/>
                <a:cs typeface="Times New Roman" pitchFamily="18" charset="0"/>
              </a:rPr>
              <a:t>Văn bản: BẢN ĐỒ DẪN ĐƯỜNG</a:t>
            </a:r>
          </a:p>
          <a:p>
            <a:pPr algn="ctr">
              <a:spcBef>
                <a:spcPct val="50000"/>
              </a:spcBef>
            </a:pPr>
            <a:r>
              <a:rPr lang="en-US" sz="4000" b="1" dirty="0" smtClean="0">
                <a:solidFill>
                  <a:srgbClr val="FF0000"/>
                </a:solidFill>
                <a:latin typeface="Times New Roman" pitchFamily="18" charset="0"/>
                <a:cs typeface="Times New Roman" pitchFamily="18" charset="0"/>
              </a:rPr>
              <a:t>                        Đa-ni-en Gốt-li-ep</a:t>
            </a:r>
            <a:endParaRPr lang="en-US" sz="4000" b="1" dirty="0">
              <a:solidFill>
                <a:srgbClr val="FF0000"/>
              </a:solidFill>
              <a:latin typeface="Times New Roman" pitchFamily="18" charset="0"/>
              <a:cs typeface="Times New Roman" pitchFamily="18" charset="0"/>
            </a:endParaRPr>
          </a:p>
        </p:txBody>
      </p:sp>
    </p:spTree>
    <p:controls>
      <mc:AlternateContent xmlns:mc="http://schemas.openxmlformats.org/markup-compatibility/2006">
        <mc:Choice xmlns:v="urn:schemas-microsoft-com:vml" Requires="v">
          <p:control spid="1032" r:id="rId2" imgW="1778130" imgH="546180"/>
        </mc:Choice>
        <mc:Fallback>
          <p:control r:id="rId2" imgW="1778130" imgH="546180">
            <p:pic>
              <p:nvPicPr>
                <p:cNvPr id="0" name="ShockwaveFlash1"/>
                <p:cNvPicPr preferRelativeResize="0">
                  <a:picLocks noChangeArrowheads="1" noChangeShapeType="1"/>
                </p:cNvPicPr>
                <p:nvPr/>
              </p:nvPicPr>
              <p:blipFill>
                <a:blip r:embed="rId7">
                  <a:extLst>
                    <a:ext uri="{28A0092B-C50C-407E-A947-70E740481C1C}">
                      <a14:useLocalDpi xmlns:a14="http://schemas.microsoft.com/office/drawing/2010/main" val="0"/>
                    </a:ext>
                  </a:extLst>
                </a:blip>
                <a:srcRect/>
                <a:stretch>
                  <a:fillRect/>
                </a:stretch>
              </p:blipFill>
              <p:spPr bwMode="auto">
                <a:xfrm>
                  <a:off x="9042400" y="266700"/>
                  <a:ext cx="2946400" cy="5969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55040021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withEffect">
                                  <p:stCondLst>
                                    <p:cond delay="0"/>
                                  </p:stCondLst>
                                  <p:childTnLst>
                                    <p:set>
                                      <p:cBhvr>
                                        <p:cTn id="6" dur="1" fill="hold">
                                          <p:stCondLst>
                                            <p:cond delay="0"/>
                                          </p:stCondLst>
                                        </p:cTn>
                                        <p:tgtEl>
                                          <p:spTgt spid="102417"/>
                                        </p:tgtEl>
                                        <p:attrNameLst>
                                          <p:attrName>style.visibility</p:attrName>
                                        </p:attrNameLst>
                                      </p:cBhvr>
                                      <p:to>
                                        <p:strVal val="visible"/>
                                      </p:to>
                                    </p:set>
                                    <p:animEffect transition="in" filter="strips(downRight)">
                                      <p:cBhvr>
                                        <p:cTn id="7" dur="1000"/>
                                        <p:tgtEl>
                                          <p:spTgt spid="102417"/>
                                        </p:tgtEl>
                                      </p:cBhvr>
                                    </p:animEffect>
                                  </p:childTnLst>
                                </p:cTn>
                              </p:par>
                              <p:par>
                                <p:cTn id="8" presetID="18" presetClass="entr" presetSubtype="6" fill="hold" grpId="0" nodeType="withEffect">
                                  <p:stCondLst>
                                    <p:cond delay="0"/>
                                  </p:stCondLst>
                                  <p:childTnLst>
                                    <p:set>
                                      <p:cBhvr>
                                        <p:cTn id="9" dur="1" fill="hold">
                                          <p:stCondLst>
                                            <p:cond delay="0"/>
                                          </p:stCondLst>
                                        </p:cTn>
                                        <p:tgtEl>
                                          <p:spTgt spid="102426"/>
                                        </p:tgtEl>
                                        <p:attrNameLst>
                                          <p:attrName>style.visibility</p:attrName>
                                        </p:attrNameLst>
                                      </p:cBhvr>
                                      <p:to>
                                        <p:strVal val="visible"/>
                                      </p:to>
                                    </p:set>
                                    <p:animEffect transition="in" filter="strips(downRight)">
                                      <p:cBhvr>
                                        <p:cTn id="10" dur="2000"/>
                                        <p:tgtEl>
                                          <p:spTgt spid="102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17" grpId="0"/>
      <p:bldP spid="10242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768969" y="960917"/>
            <a:ext cx="6569427" cy="830997"/>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z="2400" b="1" i="1" dirty="0">
                <a:latin typeface="Times New Roman" pitchFamily="18" charset="0"/>
                <a:cs typeface="Times New Roman" pitchFamily="18" charset="0"/>
              </a:rPr>
              <a:t>- Bài học cho cháu: vẽ tấm bản đồ của riêng mình</a:t>
            </a: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7" name="Rectangle 6"/>
          <p:cNvSpPr/>
          <p:nvPr/>
        </p:nvSpPr>
        <p:spPr>
          <a:xfrm>
            <a:off x="6338645" y="2481691"/>
            <a:ext cx="3288931" cy="83099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sz="2400" b="1" i="1" dirty="0" smtClean="0">
                <a:latin typeface="Times New Roman" pitchFamily="18" charset="0"/>
                <a:cs typeface="Times New Roman" pitchFamily="18" charset="0"/>
              </a:rPr>
              <a:t>+ </a:t>
            </a:r>
            <a:r>
              <a:rPr lang="en-US" sz="2400" b="1" i="1" dirty="0">
                <a:latin typeface="Times New Roman" pitchFamily="18" charset="0"/>
                <a:cs typeface="Times New Roman" pitchFamily="18" charset="0"/>
              </a:rPr>
              <a:t>Tự vẽ bằng trải </a:t>
            </a:r>
            <a:endParaRPr lang="en-US" sz="2400" b="1" i="1" dirty="0" smtClean="0">
              <a:latin typeface="Times New Roman" pitchFamily="18" charset="0"/>
              <a:cs typeface="Times New Roman" pitchFamily="18" charset="0"/>
            </a:endParaRPr>
          </a:p>
          <a:p>
            <a:r>
              <a:rPr lang="en-US" sz="2400" b="1" i="1" dirty="0" smtClean="0">
                <a:latin typeface="Times New Roman" pitchFamily="18" charset="0"/>
                <a:cs typeface="Times New Roman" pitchFamily="18" charset="0"/>
              </a:rPr>
              <a:t>nghiệm </a:t>
            </a:r>
            <a:r>
              <a:rPr lang="en-US" sz="2400" b="1" i="1" dirty="0">
                <a:latin typeface="Times New Roman" pitchFamily="18" charset="0"/>
                <a:cs typeface="Times New Roman" pitchFamily="18" charset="0"/>
              </a:rPr>
              <a:t>của bản </a:t>
            </a:r>
            <a:r>
              <a:rPr lang="en-US" sz="2400" b="1" i="1" dirty="0" smtClean="0">
                <a:latin typeface="Times New Roman" pitchFamily="18" charset="0"/>
                <a:cs typeface="Times New Roman" pitchFamily="18" charset="0"/>
              </a:rPr>
              <a:t>thân</a:t>
            </a:r>
            <a:endParaRPr lang="en-US" sz="2400" dirty="0">
              <a:latin typeface="Times New Roman" pitchFamily="18" charset="0"/>
              <a:cs typeface="Times New Roman" pitchFamily="18" charset="0"/>
            </a:endParaRPr>
          </a:p>
        </p:txBody>
      </p:sp>
      <p:sp>
        <p:nvSpPr>
          <p:cNvPr id="2" name="TextBox 1"/>
          <p:cNvSpPr txBox="1"/>
          <p:nvPr/>
        </p:nvSpPr>
        <p:spPr>
          <a:xfrm>
            <a:off x="1907931" y="2481691"/>
            <a:ext cx="3018775" cy="830997"/>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r>
              <a:rPr lang="en-US" sz="2400" b="1" i="1" dirty="0">
                <a:latin typeface="Times New Roman" pitchFamily="18" charset="0"/>
                <a:cs typeface="Times New Roman" pitchFamily="18" charset="0"/>
              </a:rPr>
              <a:t>+ Không nên lệ thuộc </a:t>
            </a:r>
            <a:endParaRPr lang="en-US" sz="2400" b="1" i="1" dirty="0" smtClean="0">
              <a:latin typeface="Times New Roman" pitchFamily="18" charset="0"/>
              <a:cs typeface="Times New Roman" pitchFamily="18" charset="0"/>
            </a:endParaRPr>
          </a:p>
          <a:p>
            <a:r>
              <a:rPr lang="en-US" sz="2400" b="1" i="1" dirty="0" smtClean="0">
                <a:latin typeface="Times New Roman" pitchFamily="18" charset="0"/>
                <a:cs typeface="Times New Roman" pitchFamily="18" charset="0"/>
              </a:rPr>
              <a:t>vào </a:t>
            </a:r>
            <a:r>
              <a:rPr lang="en-US" sz="2400" b="1" i="1" dirty="0">
                <a:latin typeface="Times New Roman" pitchFamily="18" charset="0"/>
                <a:cs typeface="Times New Roman" pitchFamily="18" charset="0"/>
              </a:rPr>
              <a:t>người khác</a:t>
            </a:r>
            <a:endParaRPr lang="en-US" sz="2400" dirty="0">
              <a:latin typeface="Times New Roman" pitchFamily="18" charset="0"/>
              <a:cs typeface="Times New Roman" pitchFamily="18" charset="0"/>
            </a:endParaRPr>
          </a:p>
        </p:txBody>
      </p:sp>
      <p:cxnSp>
        <p:nvCxnSpPr>
          <p:cNvPr id="8" name="Straight Arrow Connector 7"/>
          <p:cNvCxnSpPr>
            <a:stCxn id="6" idx="2"/>
            <a:endCxn id="2" idx="0"/>
          </p:cNvCxnSpPr>
          <p:nvPr/>
        </p:nvCxnSpPr>
        <p:spPr>
          <a:xfrm flipH="1">
            <a:off x="3417319" y="1791914"/>
            <a:ext cx="2636364" cy="68977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a:stCxn id="6" idx="2"/>
            <a:endCxn id="7" idx="0"/>
          </p:cNvCxnSpPr>
          <p:nvPr/>
        </p:nvCxnSpPr>
        <p:spPr>
          <a:xfrm>
            <a:off x="6053683" y="1791914"/>
            <a:ext cx="1929428" cy="68977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65250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34962" y="685499"/>
            <a:ext cx="7957038" cy="1569660"/>
          </a:xfrm>
          <a:prstGeom prst="rect">
            <a:avLst/>
          </a:prstGeom>
        </p:spPr>
        <p:txBody>
          <a:bodyPr wrap="square">
            <a:spAutoFit/>
          </a:bodyPr>
          <a:lstStyle/>
          <a:p>
            <a:r>
              <a:rPr lang="en-US" sz="3200" b="1" dirty="0" smtClean="0">
                <a:latin typeface="Times New Roman" pitchFamily="18" charset="0"/>
                <a:cs typeface="Times New Roman" pitchFamily="18" charset="0"/>
              </a:rPr>
              <a:t>???Trong </a:t>
            </a:r>
            <a:r>
              <a:rPr lang="en-US" sz="3200" b="1" dirty="0">
                <a:latin typeface="Times New Roman" pitchFamily="18" charset="0"/>
                <a:cs typeface="Times New Roman" pitchFamily="18" charset="0"/>
              </a:rPr>
              <a:t>hai ý kiến khác nhau sau đây, em đồng ý với ý kiến nào? Vì sao?</a:t>
            </a:r>
          </a:p>
          <a:p>
            <a:r>
              <a:rPr lang="en-US" sz="3200" i="1"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5" name="Plaque 4"/>
          <p:cNvSpPr/>
          <p:nvPr/>
        </p:nvSpPr>
        <p:spPr>
          <a:xfrm>
            <a:off x="1366473" y="2244097"/>
            <a:ext cx="4248472" cy="4392488"/>
          </a:xfrm>
          <a:prstGeom prst="plaque">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3200" b="1" i="1" dirty="0">
                <a:solidFill>
                  <a:schemeClr val="tx1"/>
                </a:solidFill>
                <a:latin typeface="Times New Roman" pitchFamily="18" charset="0"/>
                <a:cs typeface="Times New Roman" pitchFamily="18" charset="0"/>
              </a:rPr>
              <a:t>a. Cuộc sống chỉ toàn những chuỗi lo âu, đau khổ, còn niềm vui thì hiếm hoi và dễ dàng vụt mất như cánh chim trời!</a:t>
            </a:r>
            <a:endParaRPr lang="en-US" sz="3200" b="1" dirty="0">
              <a:solidFill>
                <a:schemeClr val="tx1"/>
              </a:solidFill>
              <a:latin typeface="Times New Roman" pitchFamily="18" charset="0"/>
              <a:cs typeface="Times New Roman" pitchFamily="18" charset="0"/>
            </a:endParaRPr>
          </a:p>
        </p:txBody>
      </p:sp>
      <p:sp>
        <p:nvSpPr>
          <p:cNvPr id="6" name="Plaque 5"/>
          <p:cNvSpPr/>
          <p:nvPr/>
        </p:nvSpPr>
        <p:spPr>
          <a:xfrm>
            <a:off x="6914092" y="2255159"/>
            <a:ext cx="4248472" cy="4370365"/>
          </a:xfrm>
          <a:prstGeom prst="plaque">
            <a:avLst/>
          </a:prstGeom>
        </p:spPr>
        <p:style>
          <a:lnRef idx="3">
            <a:schemeClr val="lt1"/>
          </a:lnRef>
          <a:fillRef idx="1">
            <a:schemeClr val="accent4"/>
          </a:fillRef>
          <a:effectRef idx="1">
            <a:schemeClr val="accent4"/>
          </a:effectRef>
          <a:fontRef idx="minor">
            <a:schemeClr val="lt1"/>
          </a:fontRef>
        </p:style>
        <p:txBody>
          <a:bodyPr rtlCol="0" anchor="ctr"/>
          <a:lstStyle/>
          <a:p>
            <a:r>
              <a:rPr lang="en-US" sz="3200" b="1" dirty="0">
                <a:solidFill>
                  <a:schemeClr val="tx1"/>
                </a:solidFill>
                <a:latin typeface="Times New Roman" panose="02020603050405020304" pitchFamily="18" charset="0"/>
                <a:cs typeface="Times New Roman" panose="02020603050405020304" pitchFamily="18" charset="0"/>
              </a:rPr>
              <a:t>b. </a:t>
            </a:r>
            <a:r>
              <a:rPr lang="en-US" sz="3200" b="1" i="1" dirty="0">
                <a:solidFill>
                  <a:schemeClr val="tx1"/>
                </a:solidFill>
                <a:latin typeface="Times New Roman" pitchFamily="18" charset="0"/>
                <a:cs typeface="Times New Roman" pitchFamily="18" charset="0"/>
              </a:rPr>
              <a:t> Cuộc sống là một món quà quý mà chúng ta phải trân </a:t>
            </a:r>
            <a:r>
              <a:rPr lang="en-US" sz="3200" b="1" i="1" dirty="0" smtClean="0">
                <a:solidFill>
                  <a:schemeClr val="tx1"/>
                </a:solidFill>
                <a:latin typeface="Times New Roman" pitchFamily="18" charset="0"/>
                <a:cs typeface="Times New Roman" pitchFamily="18" charset="0"/>
              </a:rPr>
              <a:t>trọng.</a:t>
            </a:r>
            <a:endParaRPr lang="en-US" sz="3200" b="1" dirty="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66285"/>
            <a:ext cx="3666392" cy="2421444"/>
          </a:xfrm>
          <a:prstGeom prst="rect">
            <a:avLst/>
          </a:prstGeom>
        </p:spPr>
      </p:pic>
    </p:spTree>
    <p:extLst>
      <p:ext uri="{BB962C8B-B14F-4D97-AF65-F5344CB8AC3E}">
        <p14:creationId xmlns:p14="http://schemas.microsoft.com/office/powerpoint/2010/main" val="277307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1"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37030" y="90535"/>
            <a:ext cx="8917663" cy="646331"/>
          </a:xfrm>
          <a:prstGeom prst="rect">
            <a:avLst/>
          </a:prstGeom>
          <a:solidFill>
            <a:schemeClr val="accent4">
              <a:lumMod val="40000"/>
              <a:lumOff val="60000"/>
            </a:schemeClr>
          </a:solidFill>
        </p:spPr>
        <p:txBody>
          <a:bodyPr wrap="square" rtlCol="0">
            <a:spAutoFit/>
          </a:bodyPr>
          <a:lstStyle/>
          <a:p>
            <a:pPr algn="ctr"/>
            <a:r>
              <a:rPr lang="en-US" sz="3600" b="1" dirty="0" smtClean="0">
                <a:solidFill>
                  <a:srgbClr val="FF0000"/>
                </a:solidFill>
                <a:latin typeface="Times New Roman" pitchFamily="18" charset="0"/>
                <a:cs typeface="Times New Roman" pitchFamily="18" charset="0"/>
              </a:rPr>
              <a:t>Tiết 100: BẢN ĐỒ DẪN ĐƯỜNG</a:t>
            </a:r>
          </a:p>
        </p:txBody>
      </p:sp>
      <p:sp>
        <p:nvSpPr>
          <p:cNvPr id="15" name="Rounded Rectangle 13">
            <a:extLst>
              <a:ext uri="{FF2B5EF4-FFF2-40B4-BE49-F238E27FC236}">
                <a16:creationId xmlns="" xmlns:a16="http://schemas.microsoft.com/office/drawing/2014/main" id="{1B3AA867-7913-4B34-9F65-626317B984B1}"/>
              </a:ext>
            </a:extLst>
          </p:cNvPr>
          <p:cNvSpPr/>
          <p:nvPr/>
        </p:nvSpPr>
        <p:spPr>
          <a:xfrm>
            <a:off x="192380" y="1010802"/>
            <a:ext cx="841432" cy="819762"/>
          </a:xfrm>
          <a:prstGeom prst="roundRect">
            <a:avLst>
              <a:gd name="adj" fmla="val 50000"/>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TextBox 15">
            <a:extLst>
              <a:ext uri="{FF2B5EF4-FFF2-40B4-BE49-F238E27FC236}">
                <a16:creationId xmlns="" xmlns:a16="http://schemas.microsoft.com/office/drawing/2014/main" id="{D458BFAD-D0D4-40E8-B4BB-16EA50C62959}"/>
              </a:ext>
            </a:extLst>
          </p:cNvPr>
          <p:cNvSpPr txBox="1"/>
          <p:nvPr/>
        </p:nvSpPr>
        <p:spPr>
          <a:xfrm>
            <a:off x="1205844" y="1151279"/>
            <a:ext cx="6093618" cy="584775"/>
          </a:xfrm>
          <a:prstGeom prst="rect">
            <a:avLst/>
          </a:prstGeom>
          <a:noFill/>
        </p:spPr>
        <p:txBody>
          <a:bodyPr wrap="square">
            <a:spAutoFit/>
          </a:bodyPr>
          <a:lstStyle/>
          <a:p>
            <a:r>
              <a:rPr lang="pt-BR" sz="3200" b="1" dirty="0">
                <a:solidFill>
                  <a:srgbClr val="FF0000"/>
                </a:solidFill>
                <a:effectLst/>
                <a:latin typeface="Times New Roman" panose="02020603050405020304" pitchFamily="18" charset="0"/>
                <a:ea typeface="Times New Roman" panose="02020603050405020304" pitchFamily="18" charset="0"/>
              </a:rPr>
              <a:t>Khám phá </a:t>
            </a:r>
            <a:r>
              <a:rPr lang="pt-BR" sz="3200" b="1" dirty="0" smtClean="0">
                <a:solidFill>
                  <a:srgbClr val="FF0000"/>
                </a:solidFill>
                <a:effectLst/>
                <a:latin typeface="Times New Roman" panose="02020603050405020304" pitchFamily="18" charset="0"/>
                <a:ea typeface="Times New Roman" panose="02020603050405020304" pitchFamily="18" charset="0"/>
              </a:rPr>
              <a:t>chung văn </a:t>
            </a:r>
            <a:r>
              <a:rPr lang="pt-BR" sz="3200" b="1" dirty="0">
                <a:solidFill>
                  <a:srgbClr val="FF0000"/>
                </a:solidFill>
                <a:effectLst/>
                <a:latin typeface="Times New Roman" panose="02020603050405020304" pitchFamily="18" charset="0"/>
                <a:ea typeface="Times New Roman" panose="02020603050405020304" pitchFamily="18" charset="0"/>
              </a:rPr>
              <a:t>bản</a:t>
            </a:r>
            <a:endParaRPr lang="en-US" sz="3200" dirty="0"/>
          </a:p>
        </p:txBody>
      </p:sp>
      <p:sp>
        <p:nvSpPr>
          <p:cNvPr id="19" name="Rounded Rectangle 13">
            <a:extLst>
              <a:ext uri="{FF2B5EF4-FFF2-40B4-BE49-F238E27FC236}">
                <a16:creationId xmlns="" xmlns:a16="http://schemas.microsoft.com/office/drawing/2014/main" id="{1B3AA867-7913-4B34-9F65-626317B984B1}"/>
              </a:ext>
            </a:extLst>
          </p:cNvPr>
          <p:cNvSpPr/>
          <p:nvPr/>
        </p:nvSpPr>
        <p:spPr>
          <a:xfrm>
            <a:off x="192380" y="1926346"/>
            <a:ext cx="841432" cy="819762"/>
          </a:xfrm>
          <a:prstGeom prst="roundRect">
            <a:avLst>
              <a:gd name="adj" fmla="val 50000"/>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a:t>
            </a:r>
          </a:p>
        </p:txBody>
      </p:sp>
      <p:sp>
        <p:nvSpPr>
          <p:cNvPr id="20" name="TextBox 19">
            <a:extLst>
              <a:ext uri="{FF2B5EF4-FFF2-40B4-BE49-F238E27FC236}">
                <a16:creationId xmlns="" xmlns:a16="http://schemas.microsoft.com/office/drawing/2014/main" id="{D458BFAD-D0D4-40E8-B4BB-16EA50C62959}"/>
              </a:ext>
            </a:extLst>
          </p:cNvPr>
          <p:cNvSpPr txBox="1"/>
          <p:nvPr/>
        </p:nvSpPr>
        <p:spPr>
          <a:xfrm>
            <a:off x="1205844" y="2043839"/>
            <a:ext cx="6093618" cy="584775"/>
          </a:xfrm>
          <a:prstGeom prst="rect">
            <a:avLst/>
          </a:prstGeom>
          <a:noFill/>
        </p:spPr>
        <p:txBody>
          <a:bodyPr wrap="square">
            <a:spAutoFit/>
          </a:bodyPr>
          <a:lstStyle/>
          <a:p>
            <a:r>
              <a:rPr lang="pt-BR" sz="3200" b="1" dirty="0">
                <a:solidFill>
                  <a:srgbClr val="FF0000"/>
                </a:solidFill>
                <a:effectLst/>
                <a:latin typeface="Times New Roman" panose="02020603050405020304" pitchFamily="18" charset="0"/>
                <a:ea typeface="Times New Roman" panose="02020603050405020304" pitchFamily="18" charset="0"/>
              </a:rPr>
              <a:t>Khám phá chi tiết văn bản</a:t>
            </a:r>
            <a:endParaRPr lang="en-US" sz="3200" dirty="0"/>
          </a:p>
        </p:txBody>
      </p:sp>
      <p:sp>
        <p:nvSpPr>
          <p:cNvPr id="21" name="TextBox 20">
            <a:extLst>
              <a:ext uri="{FF2B5EF4-FFF2-40B4-BE49-F238E27FC236}">
                <a16:creationId xmlns="" xmlns:a16="http://schemas.microsoft.com/office/drawing/2014/main" id="{D207AF6A-0980-4F32-8411-2A0A5999DF7B}"/>
              </a:ext>
            </a:extLst>
          </p:cNvPr>
          <p:cNvSpPr txBox="1"/>
          <p:nvPr/>
        </p:nvSpPr>
        <p:spPr>
          <a:xfrm>
            <a:off x="886259" y="2608053"/>
            <a:ext cx="6093618" cy="584775"/>
          </a:xfrm>
          <a:prstGeom prst="rect">
            <a:avLst/>
          </a:prstGeom>
          <a:noFill/>
        </p:spPr>
        <p:txBody>
          <a:bodyPr wrap="square">
            <a:spAutoFit/>
          </a:bodyPr>
          <a:lstStyle/>
          <a:p>
            <a:pPr algn="just"/>
            <a:r>
              <a:rPr lang="en-US" sz="3200" b="1" dirty="0">
                <a:solidFill>
                  <a:srgbClr val="0070C0"/>
                </a:solidFill>
                <a:effectLst/>
                <a:latin typeface="Times New Roman" panose="02020603050405020304" pitchFamily="18" charset="0"/>
                <a:ea typeface="MS Mincho" panose="02020609040205080304" pitchFamily="49" charset="-128"/>
              </a:rPr>
              <a:t>1. </a:t>
            </a:r>
            <a:r>
              <a:rPr lang="en-US" sz="3200" b="1" dirty="0" smtClean="0">
                <a:solidFill>
                  <a:srgbClr val="0070C0"/>
                </a:solidFill>
                <a:effectLst/>
                <a:latin typeface="Times New Roman" panose="02020603050405020304" pitchFamily="18" charset="0"/>
                <a:ea typeface="MS Mincho" panose="02020609040205080304" pitchFamily="49" charset="-128"/>
              </a:rPr>
              <a:t>Nêu vấn đề:</a:t>
            </a:r>
            <a:endParaRPr lang="en-US" sz="3200" dirty="0">
              <a:effectLst/>
              <a:latin typeface="Times New Roman" panose="02020603050405020304" pitchFamily="18" charset="0"/>
              <a:ea typeface="Times New Roman" panose="02020603050405020304" pitchFamily="18" charset="0"/>
            </a:endParaRPr>
          </a:p>
        </p:txBody>
      </p:sp>
      <p:sp>
        <p:nvSpPr>
          <p:cNvPr id="27" name="TextBox 26">
            <a:extLst>
              <a:ext uri="{FF2B5EF4-FFF2-40B4-BE49-F238E27FC236}">
                <a16:creationId xmlns="" xmlns:a16="http://schemas.microsoft.com/office/drawing/2014/main" id="{D207AF6A-0980-4F32-8411-2A0A5999DF7B}"/>
              </a:ext>
            </a:extLst>
          </p:cNvPr>
          <p:cNvSpPr txBox="1"/>
          <p:nvPr/>
        </p:nvSpPr>
        <p:spPr>
          <a:xfrm>
            <a:off x="886259" y="3296784"/>
            <a:ext cx="6093618" cy="584775"/>
          </a:xfrm>
          <a:prstGeom prst="rect">
            <a:avLst/>
          </a:prstGeom>
          <a:noFill/>
        </p:spPr>
        <p:txBody>
          <a:bodyPr wrap="square">
            <a:spAutoFit/>
          </a:bodyPr>
          <a:lstStyle/>
          <a:p>
            <a:pPr algn="just"/>
            <a:r>
              <a:rPr lang="en-US" sz="3200" b="1" dirty="0">
                <a:solidFill>
                  <a:srgbClr val="0070C0"/>
                </a:solidFill>
                <a:latin typeface="Times New Roman" panose="02020603050405020304" pitchFamily="18" charset="0"/>
                <a:ea typeface="MS Mincho" panose="02020609040205080304" pitchFamily="49" charset="-128"/>
              </a:rPr>
              <a:t>2</a:t>
            </a:r>
            <a:r>
              <a:rPr lang="en-US" sz="3200" b="1" dirty="0" smtClean="0">
                <a:solidFill>
                  <a:srgbClr val="0070C0"/>
                </a:solidFill>
                <a:effectLst/>
                <a:latin typeface="Times New Roman" panose="02020603050405020304" pitchFamily="18" charset="0"/>
                <a:ea typeface="MS Mincho" panose="02020609040205080304" pitchFamily="49" charset="-128"/>
              </a:rPr>
              <a:t>. </a:t>
            </a:r>
            <a:r>
              <a:rPr lang="en-US" sz="3200" b="1" dirty="0" smtClean="0">
                <a:solidFill>
                  <a:srgbClr val="0070C0"/>
                </a:solidFill>
                <a:latin typeface="Times New Roman" panose="02020603050405020304" pitchFamily="18" charset="0"/>
                <a:ea typeface="MS Mincho" panose="02020609040205080304" pitchFamily="49" charset="-128"/>
              </a:rPr>
              <a:t>Giải quyết </a:t>
            </a:r>
            <a:r>
              <a:rPr lang="en-US" sz="3200" b="1" dirty="0" smtClean="0">
                <a:solidFill>
                  <a:srgbClr val="0070C0"/>
                </a:solidFill>
                <a:effectLst/>
                <a:latin typeface="Times New Roman" panose="02020603050405020304" pitchFamily="18" charset="0"/>
                <a:ea typeface="MS Mincho" panose="02020609040205080304" pitchFamily="49" charset="-128"/>
              </a:rPr>
              <a:t>vấn đề:</a:t>
            </a:r>
            <a:endParaRPr lang="en-US" sz="3200" dirty="0">
              <a:effectLst/>
              <a:latin typeface="Times New Roman" panose="02020603050405020304" pitchFamily="18" charset="0"/>
              <a:ea typeface="Times New Roman" panose="02020603050405020304" pitchFamily="18" charset="0"/>
            </a:endParaRPr>
          </a:p>
        </p:txBody>
      </p:sp>
      <p:sp>
        <p:nvSpPr>
          <p:cNvPr id="28" name="TextBox 27">
            <a:extLst>
              <a:ext uri="{FF2B5EF4-FFF2-40B4-BE49-F238E27FC236}">
                <a16:creationId xmlns="" xmlns:a16="http://schemas.microsoft.com/office/drawing/2014/main" id="{D207AF6A-0980-4F32-8411-2A0A5999DF7B}"/>
              </a:ext>
            </a:extLst>
          </p:cNvPr>
          <p:cNvSpPr txBox="1"/>
          <p:nvPr/>
        </p:nvSpPr>
        <p:spPr>
          <a:xfrm>
            <a:off x="1205844" y="4039688"/>
            <a:ext cx="6093618" cy="584775"/>
          </a:xfrm>
          <a:prstGeom prst="rect">
            <a:avLst/>
          </a:prstGeom>
          <a:noFill/>
        </p:spPr>
        <p:txBody>
          <a:bodyPr wrap="square">
            <a:spAutoFit/>
          </a:bodyPr>
          <a:lstStyle/>
          <a:p>
            <a:pPr algn="just"/>
            <a:r>
              <a:rPr lang="en-US" sz="3200" dirty="0" smtClean="0">
                <a:effectLst/>
                <a:latin typeface="Times New Roman" panose="02020603050405020304" pitchFamily="18" charset="0"/>
                <a:ea typeface="Times New Roman" panose="02020603050405020304" pitchFamily="18" charset="0"/>
              </a:rPr>
              <a:t>a. Hình ảnh tấm bản đồ:</a:t>
            </a:r>
            <a:endParaRPr lang="en-US" sz="32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 xmlns:a16="http://schemas.microsoft.com/office/drawing/2014/main" id="{D207AF6A-0980-4F32-8411-2A0A5999DF7B}"/>
              </a:ext>
            </a:extLst>
          </p:cNvPr>
          <p:cNvSpPr txBox="1"/>
          <p:nvPr/>
        </p:nvSpPr>
        <p:spPr>
          <a:xfrm>
            <a:off x="1205843" y="4776863"/>
            <a:ext cx="9748849" cy="1077218"/>
          </a:xfrm>
          <a:prstGeom prst="rect">
            <a:avLst/>
          </a:prstGeom>
          <a:noFill/>
        </p:spPr>
        <p:txBody>
          <a:bodyPr wrap="square">
            <a:spAutoFit/>
          </a:bodyPr>
          <a:lstStyle/>
          <a:p>
            <a:pPr algn="just"/>
            <a:r>
              <a:rPr lang="en-US" sz="3200" dirty="0">
                <a:latin typeface="Times New Roman" panose="02020603050405020304" pitchFamily="18" charset="0"/>
                <a:ea typeface="Times New Roman" panose="02020603050405020304" pitchFamily="18" charset="0"/>
              </a:rPr>
              <a:t>b</a:t>
            </a:r>
            <a:r>
              <a:rPr lang="en-US" sz="3200" dirty="0" smtClean="0">
                <a:effectLst/>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ea typeface="MS Mincho" panose="02020609040205080304" pitchFamily="49" charset="-128"/>
              </a:rPr>
              <a:t>Câu chuyện tìm bản đồ dẫn đường của người </a:t>
            </a:r>
            <a:r>
              <a:rPr lang="en-US" sz="3200" dirty="0" smtClean="0">
                <a:latin typeface="Times New Roman" panose="02020603050405020304" pitchFamily="18" charset="0"/>
                <a:ea typeface="MS Mincho" panose="02020609040205080304" pitchFamily="49" charset="-128"/>
              </a:rPr>
              <a:t>ông:</a:t>
            </a:r>
            <a:endParaRPr lang="en-US" sz="3200" dirty="0">
              <a:latin typeface="Times New Roman" panose="02020603050405020304" pitchFamily="18" charset="0"/>
              <a:ea typeface="Times New Roman" panose="02020603050405020304" pitchFamily="18" charset="0"/>
            </a:endParaRPr>
          </a:p>
          <a:p>
            <a:pPr algn="just"/>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34297489"/>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1">
            <a:extLst>
              <a:ext uri="{FF2B5EF4-FFF2-40B4-BE49-F238E27FC236}">
                <a16:creationId xmlns:lc="http://schemas.openxmlformats.org/drawingml/2006/lockedCanvas" xmlns:a16="http://schemas.microsoft.com/office/drawing/2014/main" xmlns="" id="{8DF7CA84-4097-6B81-784E-00E0174536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p:cNvSpPr>
            <a:spLocks noGrp="1"/>
          </p:cNvSpPr>
          <p:nvPr>
            <p:ph type="title"/>
          </p:nvPr>
        </p:nvSpPr>
        <p:spPr>
          <a:xfrm>
            <a:off x="1933853" y="1831191"/>
            <a:ext cx="8683348" cy="964763"/>
          </a:xfrm>
        </p:spPr>
        <p:txBody>
          <a:bodyPr/>
          <a:lstStyle/>
          <a:p>
            <a:pPr marL="0" indent="0" algn="ctr">
              <a:buNone/>
            </a:pPr>
            <a:r>
              <a:rPr lang="en-US" sz="4400" dirty="0" smtClean="0">
                <a:solidFill>
                  <a:srgbClr val="FF0000"/>
                </a:solidFill>
                <a:latin typeface="Times New Roman" pitchFamily="18" charset="0"/>
                <a:cs typeface="Times New Roman" pitchFamily="18" charset="0"/>
              </a:rPr>
              <a:t>LUYỆN TẬP</a:t>
            </a:r>
            <a:endParaRPr lang="en-US" sz="4400" dirty="0">
              <a:solidFill>
                <a:srgbClr val="FF0000"/>
              </a:solidFill>
              <a:latin typeface="Times New Roman" pitchFamily="18" charset="0"/>
              <a:cs typeface="Times New Roman" pitchFamily="18" charset="0"/>
            </a:endParaRPr>
          </a:p>
        </p:txBody>
      </p:sp>
      <p:sp>
        <p:nvSpPr>
          <p:cNvPr id="7" name="Rectangle 2">
            <a:extLst>
              <a:ext uri="{FF2B5EF4-FFF2-40B4-BE49-F238E27FC236}">
                <a16:creationId xmlns:a16="http://schemas.microsoft.com/office/drawing/2014/main" xmlns="" id="{7F5946D7-A48B-AC4A-1D3C-E30875C803F0}"/>
              </a:ext>
            </a:extLst>
          </p:cNvPr>
          <p:cNvSpPr/>
          <p:nvPr/>
        </p:nvSpPr>
        <p:spPr>
          <a:xfrm>
            <a:off x="2970285" y="2874010"/>
            <a:ext cx="1927031" cy="1672253"/>
          </a:xfrm>
          <a:prstGeom prst="rect">
            <a:avLst/>
          </a:prstGeom>
        </p:spPr>
        <p:txBody>
          <a:bodyPr wrap="square">
            <a:spAutoFit/>
          </a:bodyPr>
          <a:lstStyle/>
          <a:p>
            <a:pPr>
              <a:spcAft>
                <a:spcPts val="750"/>
              </a:spcAft>
            </a:pPr>
            <a:r>
              <a:rPr lang="en-US" sz="4800" b="1" kern="1800" spc="-75" dirty="0" smtClean="0">
                <a:solidFill>
                  <a:srgbClr val="FF0000"/>
                </a:solidFill>
                <a:effectLst/>
                <a:latin typeface="iCiel Pacifico" pitchFamily="2" charset="0"/>
                <a:ea typeface="Times New Roman" panose="02020603050405020304" pitchFamily="18" charset="0"/>
                <a:cs typeface="Times New Roman" pitchFamily="18" charset="0"/>
              </a:rPr>
              <a:t>TRÒ</a:t>
            </a:r>
            <a:endParaRPr lang="en-US" sz="4800" b="1" kern="1800" spc="-75" dirty="0">
              <a:solidFill>
                <a:srgbClr val="FF0000"/>
              </a:solidFill>
              <a:effectLst/>
              <a:latin typeface="iCiel Pacifico" pitchFamily="2" charset="0"/>
              <a:ea typeface="Times New Roman" panose="02020603050405020304" pitchFamily="18" charset="0"/>
              <a:cs typeface="Times New Roman" pitchFamily="18" charset="0"/>
            </a:endParaRPr>
          </a:p>
          <a:p>
            <a:pPr>
              <a:spcAft>
                <a:spcPts val="750"/>
              </a:spcAft>
            </a:pPr>
            <a:r>
              <a:rPr lang="en-US" sz="4800" b="1" kern="1800" spc="-75" dirty="0">
                <a:solidFill>
                  <a:srgbClr val="FF0000"/>
                </a:solidFill>
                <a:effectLst/>
                <a:latin typeface="iCiel Pacifico" pitchFamily="2" charset="0"/>
                <a:ea typeface="Times New Roman" panose="02020603050405020304" pitchFamily="18" charset="0"/>
                <a:cs typeface="Times New Roman" pitchFamily="18" charset="0"/>
              </a:rPr>
              <a:t>CHƠI</a:t>
            </a:r>
            <a:endParaRPr lang="en-US" sz="4800" dirty="0">
              <a:solidFill>
                <a:srgbClr val="FF0000"/>
              </a:solidFill>
              <a:effectLst/>
              <a:latin typeface="iCiel Pacifico" pitchFamily="2" charset="0"/>
              <a:ea typeface="Calibri" panose="020F0502020204030204" pitchFamily="34" charset="0"/>
              <a:cs typeface="Times New Roman" pitchFamily="18" charset="0"/>
            </a:endParaRPr>
          </a:p>
        </p:txBody>
      </p:sp>
      <p:sp>
        <p:nvSpPr>
          <p:cNvPr id="8" name="Up Ribbon 7"/>
          <p:cNvSpPr/>
          <p:nvPr/>
        </p:nvSpPr>
        <p:spPr>
          <a:xfrm>
            <a:off x="5152292" y="2864296"/>
            <a:ext cx="4299438" cy="2111075"/>
          </a:xfrm>
          <a:prstGeom prst="ribbon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Times New Roman" pitchFamily="18" charset="0"/>
                <a:cs typeface="Times New Roman" pitchFamily="18" charset="0"/>
              </a:rPr>
              <a:t>Ai nhanh hơn</a:t>
            </a:r>
            <a:r>
              <a:rPr lang="en-US" b="1" dirty="0">
                <a:latin typeface="Times New Roman" pitchFamily="18" charset="0"/>
                <a:cs typeface="Times New Roman" pitchFamily="18" charset="0"/>
              </a:rPr>
              <a:t>?</a:t>
            </a:r>
          </a:p>
        </p:txBody>
      </p:sp>
    </p:spTree>
    <p:extLst>
      <p:ext uri="{BB962C8B-B14F-4D97-AF65-F5344CB8AC3E}">
        <p14:creationId xmlns:p14="http://schemas.microsoft.com/office/powerpoint/2010/main" val="6440184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Hình ảnh 4">
            <a:extLst>
              <a:ext uri="{FF2B5EF4-FFF2-40B4-BE49-F238E27FC236}">
                <a16:creationId xmlns:lc="http://schemas.openxmlformats.org/drawingml/2006/lockedCanvas" xmlns:a16="http://schemas.microsoft.com/office/drawing/2014/main" xmlns="" id="{AE9AEA2A-CBDF-98F3-6BD6-3B4B48142E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09" y="90185"/>
            <a:ext cx="11781183" cy="6659217"/>
          </a:xfrm>
          <a:prstGeom prst="rect">
            <a:avLst/>
          </a:prstGeom>
        </p:spPr>
      </p:pic>
      <p:sp>
        <p:nvSpPr>
          <p:cNvPr id="5" name="TextBox 4"/>
          <p:cNvSpPr txBox="1"/>
          <p:nvPr/>
        </p:nvSpPr>
        <p:spPr>
          <a:xfrm>
            <a:off x="1968092" y="2634964"/>
            <a:ext cx="8029762" cy="1569660"/>
          </a:xfrm>
          <a:prstGeom prst="rect">
            <a:avLst/>
          </a:prstGeom>
          <a:noFill/>
        </p:spPr>
        <p:txBody>
          <a:bodyPr wrap="none" rtlCol="0">
            <a:spAutoFit/>
          </a:bodyPr>
          <a:lstStyle/>
          <a:p>
            <a:r>
              <a:rPr lang="en-US" sz="2400" b="1" dirty="0" smtClean="0">
                <a:latin typeface="Times New Roman" pitchFamily="18" charset="0"/>
                <a:cs typeface="Times New Roman" pitchFamily="18" charset="0"/>
              </a:rPr>
              <a:t>Mỗi nhóm sẽ được phát 1 phiếu học tập và các bông hoa. </a:t>
            </a:r>
          </a:p>
          <a:p>
            <a:r>
              <a:rPr lang="en-US" sz="2400" b="1" dirty="0" smtClean="0">
                <a:latin typeface="Times New Roman" pitchFamily="18" charset="0"/>
                <a:cs typeface="Times New Roman" pitchFamily="18" charset="0"/>
              </a:rPr>
              <a:t>Ý kiến (hoa vàng), lí lẽ (hoa đỏ), bằng chứng (hoa xanh). </a:t>
            </a:r>
          </a:p>
          <a:p>
            <a:r>
              <a:rPr lang="en-US" sz="2400" b="1" dirty="0" smtClean="0">
                <a:latin typeface="Times New Roman" pitchFamily="18" charset="0"/>
                <a:cs typeface="Times New Roman" pitchFamily="18" charset="0"/>
              </a:rPr>
              <a:t>Xác định đúng màu sắc để điền vào đáp án em cho là đúng. </a:t>
            </a:r>
          </a:p>
          <a:p>
            <a:r>
              <a:rPr lang="en-US" sz="2400" b="1" dirty="0" smtClean="0">
                <a:latin typeface="Times New Roman" pitchFamily="18" charset="0"/>
                <a:cs typeface="Times New Roman" pitchFamily="18" charset="0"/>
              </a:rPr>
              <a:t>Đội nào nhanh nhất, đúng nhất sẽ chiến thắng.</a:t>
            </a:r>
            <a:endParaRPr lang="en-US" sz="2400" b="1" dirty="0">
              <a:latin typeface="Times New Roman" pitchFamily="18" charset="0"/>
              <a:cs typeface="Times New Roman" pitchFamily="18" charset="0"/>
            </a:endParaRPr>
          </a:p>
        </p:txBody>
      </p:sp>
      <p:sp>
        <p:nvSpPr>
          <p:cNvPr id="6" name="TextBox 5"/>
          <p:cNvSpPr txBox="1"/>
          <p:nvPr/>
        </p:nvSpPr>
        <p:spPr>
          <a:xfrm>
            <a:off x="4572000" y="1844143"/>
            <a:ext cx="1882247" cy="584775"/>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lang="en-US" sz="3200" b="1" dirty="0" smtClean="0">
                <a:latin typeface="Times New Roman" pitchFamily="18" charset="0"/>
                <a:cs typeface="Times New Roman" pitchFamily="18" charset="0"/>
              </a:rPr>
              <a:t>Luật chơi</a:t>
            </a: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146777314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537965068"/>
              </p:ext>
            </p:extLst>
          </p:nvPr>
        </p:nvGraphicFramePr>
        <p:xfrm>
          <a:off x="553914" y="244229"/>
          <a:ext cx="11095893" cy="6154292"/>
        </p:xfrm>
        <a:graphic>
          <a:graphicData uri="http://schemas.openxmlformats.org/drawingml/2006/table">
            <a:tbl>
              <a:tblPr firstRow="1" firstCol="1" bandRow="1">
                <a:tableStyleId>{5C22544A-7EE6-4342-B048-85BDC9FD1C3A}</a:tableStyleId>
              </a:tblPr>
              <a:tblGrid>
                <a:gridCol w="6337314"/>
                <a:gridCol w="1382325"/>
                <a:gridCol w="1085223"/>
                <a:gridCol w="2291031"/>
              </a:tblGrid>
              <a:tr h="0">
                <a:tc>
                  <a:txBody>
                    <a:bodyPr/>
                    <a:lstStyle/>
                    <a:p>
                      <a:pPr marR="30480" algn="ctr">
                        <a:spcAft>
                          <a:spcPts val="0"/>
                        </a:spcAft>
                      </a:pPr>
                      <a:r>
                        <a:rPr lang="en-US" sz="2400" dirty="0">
                          <a:solidFill>
                            <a:schemeClr val="tx1"/>
                          </a:solidFill>
                          <a:effectLst/>
                          <a:latin typeface="Times New Roman" pitchFamily="18" charset="0"/>
                          <a:cs typeface="Times New Roman" pitchFamily="18" charset="0"/>
                        </a:rPr>
                        <a:t>Câu văn</a:t>
                      </a:r>
                      <a:endParaRPr lang="en-US" sz="24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400" dirty="0">
                          <a:solidFill>
                            <a:schemeClr val="tx1"/>
                          </a:solidFill>
                          <a:effectLst/>
                          <a:latin typeface="Times New Roman" pitchFamily="18" charset="0"/>
                          <a:cs typeface="Times New Roman" pitchFamily="18" charset="0"/>
                        </a:rPr>
                        <a:t>Ý kiến</a:t>
                      </a:r>
                      <a:endParaRPr lang="en-US" sz="24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400" dirty="0">
                          <a:solidFill>
                            <a:schemeClr val="tx1"/>
                          </a:solidFill>
                          <a:effectLst/>
                          <a:latin typeface="Times New Roman" pitchFamily="18" charset="0"/>
                          <a:cs typeface="Times New Roman" pitchFamily="18" charset="0"/>
                        </a:rPr>
                        <a:t>Lí lẽ</a:t>
                      </a:r>
                      <a:endParaRPr lang="en-US" sz="24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400" dirty="0">
                          <a:solidFill>
                            <a:schemeClr val="tx1"/>
                          </a:solidFill>
                          <a:effectLst/>
                          <a:latin typeface="Times New Roman" pitchFamily="18" charset="0"/>
                          <a:cs typeface="Times New Roman" pitchFamily="18" charset="0"/>
                        </a:rPr>
                        <a:t>Bằng chứng</a:t>
                      </a:r>
                      <a:endParaRPr lang="en-US" sz="24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r>
              <a:tr h="1148473">
                <a:tc>
                  <a:txBody>
                    <a:bodyPr/>
                    <a:lstStyle/>
                    <a:p>
                      <a:pPr marR="30480" algn="just">
                        <a:spcAft>
                          <a:spcPts val="0"/>
                        </a:spcAft>
                      </a:pPr>
                      <a:r>
                        <a:rPr lang="en-US" sz="2000" dirty="0">
                          <a:solidFill>
                            <a:schemeClr val="tx1"/>
                          </a:solidFill>
                          <a:effectLst/>
                          <a:latin typeface="Times New Roman" pitchFamily="18" charset="0"/>
                          <a:cs typeface="Times New Roman" pitchFamily="18" charset="0"/>
                        </a:rPr>
                        <a:t>1) Tôi có phải là người đáng yêu?....Từng câu trả lời cho những câu hỏi trên sẽ là từng nét vẽ tạo nên hình dáng tấm bản đồ mà chúng ta mang theo trong tâm trí mình.</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a:solidFill>
                            <a:schemeClr val="tx1"/>
                          </a:solidFill>
                          <a:effectLst/>
                          <a:latin typeface="Times New Roman" pitchFamily="18" charset="0"/>
                          <a:cs typeface="Times New Roman" pitchFamily="18" charset="0"/>
                        </a:rPr>
                        <a:t>…</a:t>
                      </a:r>
                      <a:endParaRPr lang="en-US" sz="200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r>
              <a:tr h="657469">
                <a:tc>
                  <a:txBody>
                    <a:bodyPr/>
                    <a:lstStyle/>
                    <a:p>
                      <a:pPr marR="30480" algn="just">
                        <a:spcAft>
                          <a:spcPts val="0"/>
                        </a:spcAft>
                      </a:pPr>
                      <a:r>
                        <a:rPr lang="en-US" sz="2000" dirty="0">
                          <a:solidFill>
                            <a:schemeClr val="tx1"/>
                          </a:solidFill>
                          <a:effectLst/>
                          <a:latin typeface="Times New Roman" pitchFamily="18" charset="0"/>
                          <a:cs typeface="Times New Roman" pitchFamily="18" charset="0"/>
                        </a:rPr>
                        <a:t>2) Tấm bản đồ dẫn đường là cách nhìn về cuộc đời này, bao gồm cả cách nhìn về con người.</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a:solidFill>
                            <a:schemeClr val="tx1"/>
                          </a:solidFill>
                          <a:effectLst/>
                          <a:latin typeface="Times New Roman" pitchFamily="18" charset="0"/>
                          <a:cs typeface="Times New Roman" pitchFamily="18" charset="0"/>
                        </a:rPr>
                        <a:t>…</a:t>
                      </a:r>
                      <a:endParaRPr lang="en-US" sz="200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r>
              <a:tr h="876626">
                <a:tc>
                  <a:txBody>
                    <a:bodyPr/>
                    <a:lstStyle/>
                    <a:p>
                      <a:pPr marR="30480" algn="just">
                        <a:spcAft>
                          <a:spcPts val="0"/>
                        </a:spcAft>
                      </a:pPr>
                      <a:r>
                        <a:rPr lang="en-US" sz="2000" dirty="0">
                          <a:solidFill>
                            <a:schemeClr val="tx1"/>
                          </a:solidFill>
                          <a:effectLst/>
                          <a:latin typeface="Times New Roman" pitchFamily="18" charset="0"/>
                          <a:cs typeface="Times New Roman" pitchFamily="18" charset="0"/>
                        </a:rPr>
                        <a:t>3) Thường thì cách nhìn này được truyền từ bố mẹ cho chúng ta, rồi qua năm tháng, được điều chỉnh theo từng hoàn cảnh sống,….</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r>
              <a:tr h="1095782">
                <a:tc>
                  <a:txBody>
                    <a:bodyPr/>
                    <a:lstStyle/>
                    <a:p>
                      <a:pPr marR="30480" algn="just">
                        <a:spcAft>
                          <a:spcPts val="0"/>
                        </a:spcAft>
                      </a:pPr>
                      <a:r>
                        <a:rPr lang="en-US" sz="2000">
                          <a:solidFill>
                            <a:schemeClr val="tx1"/>
                          </a:solidFill>
                          <a:effectLst/>
                          <a:latin typeface="Times New Roman" pitchFamily="18" charset="0"/>
                          <a:cs typeface="Times New Roman" pitchFamily="18" charset="0"/>
                        </a:rPr>
                        <a:t>4) Mỗi khi ông và mẹ ông trò chuyện về một người nào đó và ông khen ngợi họ dễ thương, tốt bụng, thế nào mẹ ông cũng ngán ngẩm: "Cứ chờ mà xem!".</a:t>
                      </a:r>
                      <a:endParaRPr lang="en-US" sz="200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r>
              <a:tr h="657469">
                <a:tc>
                  <a:txBody>
                    <a:bodyPr/>
                    <a:lstStyle/>
                    <a:p>
                      <a:pPr marR="30480" algn="just">
                        <a:spcAft>
                          <a:spcPts val="0"/>
                        </a:spcAft>
                      </a:pPr>
                      <a:r>
                        <a:rPr lang="en-US" sz="2000">
                          <a:solidFill>
                            <a:schemeClr val="tx1"/>
                          </a:solidFill>
                          <a:effectLst/>
                          <a:latin typeface="Times New Roman" pitchFamily="18" charset="0"/>
                          <a:cs typeface="Times New Roman" pitchFamily="18" charset="0"/>
                        </a:rPr>
                        <a:t>5) Tấm bản đồ này còn bao gồm cả cách nhìn nhận về bản thân chúng ta nữa.</a:t>
                      </a:r>
                      <a:endParaRPr lang="en-US" sz="200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a:solidFill>
                            <a:schemeClr val="tx1"/>
                          </a:solidFill>
                          <a:effectLst/>
                          <a:latin typeface="Times New Roman" pitchFamily="18" charset="0"/>
                          <a:cs typeface="Times New Roman" pitchFamily="18" charset="0"/>
                        </a:rPr>
                        <a:t>…</a:t>
                      </a:r>
                      <a:endParaRPr lang="en-US" sz="200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r>
              <a:tr h="1314939">
                <a:tc>
                  <a:txBody>
                    <a:bodyPr/>
                    <a:lstStyle/>
                    <a:p>
                      <a:pPr marR="30480" algn="just">
                        <a:spcAft>
                          <a:spcPts val="0"/>
                        </a:spcAft>
                      </a:pPr>
                      <a:r>
                        <a:rPr lang="en-US" sz="2000">
                          <a:solidFill>
                            <a:schemeClr val="tx1"/>
                          </a:solidFill>
                          <a:effectLst/>
                          <a:latin typeface="Times New Roman" pitchFamily="18" charset="0"/>
                          <a:cs typeface="Times New Roman" pitchFamily="18" charset="0"/>
                        </a:rPr>
                        <a:t>6) Nằm trên giường tĩnh tâm một thời gian dài, ông đã được rất nhiều người đến thăm. Ông bắt đầu đi vào bóng tối để tìm hiểu xem mình là ai và ý nghĩa của cuộc sống là gì.</a:t>
                      </a:r>
                      <a:endParaRPr lang="en-US" sz="200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a:solidFill>
                            <a:schemeClr val="tx1"/>
                          </a:solidFill>
                          <a:effectLst/>
                          <a:latin typeface="Times New Roman" pitchFamily="18" charset="0"/>
                          <a:cs typeface="Times New Roman" pitchFamily="18" charset="0"/>
                        </a:rPr>
                        <a:t>…</a:t>
                      </a:r>
                      <a:endParaRPr lang="en-US" sz="200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r>
            </a:tbl>
          </a:graphicData>
        </a:graphic>
      </p:graphicFrame>
    </p:spTree>
    <p:extLst>
      <p:ext uri="{BB962C8B-B14F-4D97-AF65-F5344CB8AC3E}">
        <p14:creationId xmlns:p14="http://schemas.microsoft.com/office/powerpoint/2010/main" val="7590969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6496477"/>
              </p:ext>
            </p:extLst>
          </p:nvPr>
        </p:nvGraphicFramePr>
        <p:xfrm>
          <a:off x="553914" y="244229"/>
          <a:ext cx="11095893" cy="6040641"/>
        </p:xfrm>
        <a:graphic>
          <a:graphicData uri="http://schemas.openxmlformats.org/drawingml/2006/table">
            <a:tbl>
              <a:tblPr firstRow="1" firstCol="1" bandRow="1">
                <a:tableStyleId>{5C22544A-7EE6-4342-B048-85BDC9FD1C3A}</a:tableStyleId>
              </a:tblPr>
              <a:tblGrid>
                <a:gridCol w="6337314"/>
                <a:gridCol w="1382325"/>
                <a:gridCol w="1085223"/>
                <a:gridCol w="2291031"/>
              </a:tblGrid>
              <a:tr h="0">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Câu văn</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Ý kiến</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Lí lẽ</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Bằng chứng</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r>
              <a:tr h="1095782">
                <a:tc>
                  <a:txBody>
                    <a:bodyPr/>
                    <a:lstStyle/>
                    <a:p>
                      <a:pPr marR="30480" algn="just">
                        <a:spcAft>
                          <a:spcPts val="0"/>
                        </a:spcAft>
                      </a:pPr>
                      <a:r>
                        <a:rPr lang="en-US" sz="2000" dirty="0">
                          <a:solidFill>
                            <a:schemeClr val="tx1"/>
                          </a:solidFill>
                          <a:effectLst/>
                          <a:latin typeface="Times New Roman" pitchFamily="18" charset="0"/>
                          <a:cs typeface="Times New Roman" pitchFamily="18" charset="0"/>
                        </a:rPr>
                        <a:t>1) Tôi có phải là người đáng yêu?....Từng câu trả lời cho những câu hỏi trên sẽ là từng nét vẽ tạo nên hình dáng tấm bản đồ mà chúng ta mang theo trong tâm trí mình.</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dirty="0" smtClean="0">
                          <a:solidFill>
                            <a:schemeClr val="tx1"/>
                          </a:solidFill>
                          <a:effectLst/>
                          <a:latin typeface="Times New Roman" pitchFamily="18" charset="0"/>
                          <a:ea typeface="+mn-ea"/>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smtClean="0">
                          <a:solidFill>
                            <a:schemeClr val="tx1"/>
                          </a:solidFill>
                          <a:effectLst/>
                          <a:latin typeface="Times New Roman" pitchFamily="18" charset="0"/>
                          <a:ea typeface="Times New Roman"/>
                          <a:cs typeface="Times New Roman" pitchFamily="18" charset="0"/>
                        </a:rPr>
                        <a:t>x</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r>
              <a:tr h="657469">
                <a:tc>
                  <a:txBody>
                    <a:bodyPr/>
                    <a:lstStyle/>
                    <a:p>
                      <a:pPr marR="30480" algn="just">
                        <a:spcAft>
                          <a:spcPts val="0"/>
                        </a:spcAft>
                      </a:pPr>
                      <a:r>
                        <a:rPr lang="en-US" sz="2000" dirty="0">
                          <a:solidFill>
                            <a:schemeClr val="tx1"/>
                          </a:solidFill>
                          <a:effectLst/>
                          <a:latin typeface="Times New Roman" pitchFamily="18" charset="0"/>
                          <a:cs typeface="Times New Roman" pitchFamily="18" charset="0"/>
                        </a:rPr>
                        <a:t>2) Tấm bản đồ dẫn đường là cách nhìn về cuộc đời này, bao gồm cả cách nhìn về con người.</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dirty="0" smtClean="0">
                          <a:solidFill>
                            <a:schemeClr val="tx1"/>
                          </a:solidFill>
                          <a:effectLst/>
                          <a:latin typeface="Times New Roman" pitchFamily="18" charset="0"/>
                          <a:ea typeface="+mn-ea"/>
                          <a:cs typeface="Times New Roman" pitchFamily="18" charset="0"/>
                        </a:rPr>
                        <a:t>x</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a:solidFill>
                            <a:schemeClr val="tx1"/>
                          </a:solidFill>
                          <a:effectLst/>
                          <a:latin typeface="Times New Roman" pitchFamily="18" charset="0"/>
                          <a:cs typeface="Times New Roman" pitchFamily="18" charset="0"/>
                        </a:rPr>
                        <a:t>…</a:t>
                      </a:r>
                      <a:endParaRPr lang="en-US" sz="200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r>
              <a:tr h="876626">
                <a:tc>
                  <a:txBody>
                    <a:bodyPr/>
                    <a:lstStyle/>
                    <a:p>
                      <a:pPr marR="30480" algn="just">
                        <a:spcAft>
                          <a:spcPts val="0"/>
                        </a:spcAft>
                      </a:pPr>
                      <a:r>
                        <a:rPr lang="en-US" sz="2000" dirty="0">
                          <a:solidFill>
                            <a:schemeClr val="tx1"/>
                          </a:solidFill>
                          <a:effectLst/>
                          <a:latin typeface="Times New Roman" pitchFamily="18" charset="0"/>
                          <a:cs typeface="Times New Roman" pitchFamily="18" charset="0"/>
                        </a:rPr>
                        <a:t>3) Thường thì cách nhìn này được truyền từ bố mẹ cho chúng ta, rồi qua năm tháng, được điều chỉnh theo từng hoàn cảnh sống,….</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smtClean="0">
                          <a:solidFill>
                            <a:schemeClr val="tx1"/>
                          </a:solidFill>
                          <a:effectLst/>
                          <a:latin typeface="Times New Roman" pitchFamily="18" charset="0"/>
                          <a:ea typeface="Times New Roman"/>
                          <a:cs typeface="Times New Roman" pitchFamily="18" charset="0"/>
                        </a:rPr>
                        <a:t>x</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r>
              <a:tr h="1095782">
                <a:tc>
                  <a:txBody>
                    <a:bodyPr/>
                    <a:lstStyle/>
                    <a:p>
                      <a:pPr marR="30480" algn="just">
                        <a:spcAft>
                          <a:spcPts val="0"/>
                        </a:spcAft>
                      </a:pPr>
                      <a:r>
                        <a:rPr lang="en-US" sz="2000">
                          <a:solidFill>
                            <a:schemeClr val="tx1"/>
                          </a:solidFill>
                          <a:effectLst/>
                          <a:latin typeface="Times New Roman" pitchFamily="18" charset="0"/>
                          <a:cs typeface="Times New Roman" pitchFamily="18" charset="0"/>
                        </a:rPr>
                        <a:t>4) Mỗi khi ông và mẹ ông trò chuyện về một người nào đó và ông khen ngợi họ dễ thương, tốt bụng, thế nào mẹ ông cũng ngán ngẩm: "Cứ chờ mà xem!".</a:t>
                      </a:r>
                      <a:endParaRPr lang="en-US" sz="200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smtClean="0">
                          <a:solidFill>
                            <a:schemeClr val="tx1"/>
                          </a:solidFill>
                          <a:effectLst/>
                          <a:latin typeface="Times New Roman" pitchFamily="18" charset="0"/>
                          <a:ea typeface="Times New Roman"/>
                          <a:cs typeface="Times New Roman" pitchFamily="18" charset="0"/>
                        </a:rPr>
                        <a:t>x</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r>
              <a:tr h="657469">
                <a:tc>
                  <a:txBody>
                    <a:bodyPr/>
                    <a:lstStyle/>
                    <a:p>
                      <a:pPr marR="30480" algn="just">
                        <a:spcAft>
                          <a:spcPts val="0"/>
                        </a:spcAft>
                      </a:pPr>
                      <a:r>
                        <a:rPr lang="en-US" sz="2000">
                          <a:solidFill>
                            <a:schemeClr val="tx1"/>
                          </a:solidFill>
                          <a:effectLst/>
                          <a:latin typeface="Times New Roman" pitchFamily="18" charset="0"/>
                          <a:cs typeface="Times New Roman" pitchFamily="18" charset="0"/>
                        </a:rPr>
                        <a:t>5) Tấm bản đồ này còn bao gồm cả cách nhìn nhận về bản thân chúng ta nữa.</a:t>
                      </a:r>
                      <a:endParaRPr lang="en-US" sz="200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dirty="0" smtClean="0">
                          <a:solidFill>
                            <a:schemeClr val="tx1"/>
                          </a:solidFill>
                          <a:effectLst/>
                          <a:latin typeface="Times New Roman" pitchFamily="18" charset="0"/>
                          <a:ea typeface="Times New Roman"/>
                          <a:cs typeface="Times New Roman" pitchFamily="18" charset="0"/>
                        </a:rPr>
                        <a:t>x</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r>
              <a:tr h="1314939">
                <a:tc>
                  <a:txBody>
                    <a:bodyPr/>
                    <a:lstStyle/>
                    <a:p>
                      <a:pPr marR="30480" algn="just">
                        <a:spcAft>
                          <a:spcPts val="0"/>
                        </a:spcAft>
                      </a:pPr>
                      <a:r>
                        <a:rPr lang="en-US" sz="2000">
                          <a:solidFill>
                            <a:schemeClr val="tx1"/>
                          </a:solidFill>
                          <a:effectLst/>
                          <a:latin typeface="Times New Roman" pitchFamily="18" charset="0"/>
                          <a:cs typeface="Times New Roman" pitchFamily="18" charset="0"/>
                        </a:rPr>
                        <a:t>6) Nằm trên giường tĩnh tâm một thời gian dài, ông đã được rất nhiều người đến thăm. Ông bắt đầu đi vào bóng tối để tìm hiểu xem mình là ai và ý nghĩa của cuộc sống là gì.</a:t>
                      </a:r>
                      <a:endParaRPr lang="en-US" sz="2000">
                        <a:solidFill>
                          <a:schemeClr val="tx1"/>
                        </a:solidFill>
                        <a:effectLst/>
                        <a:latin typeface="Times New Roman" pitchFamily="18" charset="0"/>
                        <a:ea typeface="Times New Roman"/>
                        <a:cs typeface="Times New Roman" pitchFamily="18" charset="0"/>
                      </a:endParaRPr>
                    </a:p>
                  </a:txBody>
                  <a:tcPr marL="48564" marR="48564" marT="0" marB="0">
                    <a:solidFill>
                      <a:schemeClr val="accent6">
                        <a:lumMod val="40000"/>
                        <a:lumOff val="60000"/>
                      </a:schemeClr>
                    </a:solidFill>
                  </a:tcPr>
                </a:tc>
                <a:tc>
                  <a:txBody>
                    <a:bodyPr/>
                    <a:lstStyle/>
                    <a:p>
                      <a:pPr marR="30480" algn="ctr">
                        <a:spcAft>
                          <a:spcPts val="0"/>
                        </a:spcAft>
                      </a:pPr>
                      <a:r>
                        <a:rPr lang="en-US" sz="2000">
                          <a:solidFill>
                            <a:schemeClr val="tx1"/>
                          </a:solidFill>
                          <a:effectLst/>
                          <a:latin typeface="Times New Roman" pitchFamily="18" charset="0"/>
                          <a:cs typeface="Times New Roman" pitchFamily="18" charset="0"/>
                        </a:rPr>
                        <a:t>…</a:t>
                      </a:r>
                      <a:endParaRPr lang="en-US" sz="200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a:solidFill>
                            <a:schemeClr val="tx1"/>
                          </a:solidFill>
                          <a:effectLst/>
                          <a:latin typeface="Times New Roman" pitchFamily="18" charset="0"/>
                          <a:cs typeface="Times New Roman" pitchFamily="18" charset="0"/>
                        </a:rPr>
                        <a:t>…</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c>
                  <a:txBody>
                    <a:bodyPr/>
                    <a:lstStyle/>
                    <a:p>
                      <a:pPr marR="30480" algn="ctr">
                        <a:spcAft>
                          <a:spcPts val="0"/>
                        </a:spcAft>
                      </a:pPr>
                      <a:r>
                        <a:rPr lang="en-US" sz="2000" dirty="0" smtClean="0">
                          <a:solidFill>
                            <a:schemeClr val="tx1"/>
                          </a:solidFill>
                          <a:effectLst/>
                          <a:latin typeface="Times New Roman" pitchFamily="18" charset="0"/>
                          <a:ea typeface="Times New Roman"/>
                          <a:cs typeface="Times New Roman" pitchFamily="18" charset="0"/>
                        </a:rPr>
                        <a:t>x</a:t>
                      </a:r>
                      <a:endParaRPr lang="en-US" sz="2000" dirty="0">
                        <a:solidFill>
                          <a:schemeClr val="tx1"/>
                        </a:solidFill>
                        <a:effectLst/>
                        <a:latin typeface="Times New Roman" pitchFamily="18" charset="0"/>
                        <a:ea typeface="Times New Roman"/>
                        <a:cs typeface="Times New Roman" pitchFamily="18" charset="0"/>
                      </a:endParaRPr>
                    </a:p>
                  </a:txBody>
                  <a:tcPr marL="48564" marR="48564" marT="0" marB="0" anchor="ctr">
                    <a:solidFill>
                      <a:schemeClr val="accent6">
                        <a:lumMod val="40000"/>
                        <a:lumOff val="60000"/>
                      </a:schemeClr>
                    </a:solidFill>
                  </a:tcPr>
                </a:tc>
              </a:tr>
            </a:tbl>
          </a:graphicData>
        </a:graphic>
      </p:graphicFrame>
    </p:spTree>
    <p:extLst>
      <p:ext uri="{BB962C8B-B14F-4D97-AF65-F5344CB8AC3E}">
        <p14:creationId xmlns:p14="http://schemas.microsoft.com/office/powerpoint/2010/main" val="14254114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143905" y="1008529"/>
            <a:ext cx="7558461" cy="3592603"/>
            <a:chOff x="0" y="0"/>
            <a:chExt cx="2423495" cy="940711"/>
          </a:xfrm>
        </p:grpSpPr>
        <p:sp>
          <p:nvSpPr>
            <p:cNvPr id="6" name="Freeform 6"/>
            <p:cNvSpPr/>
            <p:nvPr/>
          </p:nvSpPr>
          <p:spPr>
            <a:xfrm>
              <a:off x="0" y="0"/>
              <a:ext cx="2423495" cy="940711"/>
            </a:xfrm>
            <a:custGeom>
              <a:avLst/>
              <a:gdLst/>
              <a:ahLst/>
              <a:cxnLst/>
              <a:rect l="l" t="t" r="r" b="b"/>
              <a:pathLst>
                <a:path w="2423495" h="940711">
                  <a:moveTo>
                    <a:pt x="2423495" y="279400"/>
                  </a:moveTo>
                  <a:lnTo>
                    <a:pt x="2423495" y="0"/>
                  </a:lnTo>
                  <a:lnTo>
                    <a:pt x="0" y="0"/>
                  </a:lnTo>
                  <a:lnTo>
                    <a:pt x="0" y="940711"/>
                  </a:lnTo>
                  <a:lnTo>
                    <a:pt x="2423495" y="940711"/>
                  </a:lnTo>
                  <a:lnTo>
                    <a:pt x="2423495" y="279400"/>
                  </a:lnTo>
                  <a:close/>
                  <a:moveTo>
                    <a:pt x="2344755" y="279400"/>
                  </a:moveTo>
                  <a:lnTo>
                    <a:pt x="2344755" y="861971"/>
                  </a:lnTo>
                  <a:lnTo>
                    <a:pt x="78740" y="861971"/>
                  </a:lnTo>
                  <a:lnTo>
                    <a:pt x="78740" y="78740"/>
                  </a:lnTo>
                  <a:lnTo>
                    <a:pt x="2344755" y="78740"/>
                  </a:lnTo>
                  <a:lnTo>
                    <a:pt x="2344755" y="279400"/>
                  </a:lnTo>
                  <a:close/>
                </a:path>
              </a:pathLst>
            </a:custGeom>
            <a:solidFill>
              <a:srgbClr val="7D9585"/>
            </a:solidFill>
          </p:spPr>
        </p:sp>
      </p:grpSp>
      <p:pic>
        <p:nvPicPr>
          <p:cNvPr id="8" name="Picture 2"/>
          <p:cNvPicPr>
            <a:picLocks noChangeAspect="1"/>
          </p:cNvPicPr>
          <p:nvPr/>
        </p:nvPicPr>
        <p:blipFill>
          <a:blip r:embed="rId2">
            <a:alphaModFix amt="85000"/>
          </a:blip>
          <a:srcRect/>
          <a:stretch>
            <a:fillRect/>
          </a:stretch>
        </p:blipFill>
        <p:spPr>
          <a:xfrm rot="11532808">
            <a:off x="6903374" y="3483385"/>
            <a:ext cx="5189241" cy="3248707"/>
          </a:xfrm>
          <a:prstGeom prst="rect">
            <a:avLst/>
          </a:prstGeom>
        </p:spPr>
      </p:pic>
      <p:pic>
        <p:nvPicPr>
          <p:cNvPr id="9" name="Picture 8">
            <a:extLst>
              <a:ext uri="{FF2B5EF4-FFF2-40B4-BE49-F238E27FC236}">
                <a16:creationId xmlns:a16="http://schemas.microsoft.com/office/drawing/2014/main" xmlns="" id="{1480DB5C-AD40-4CB4-B0E6-2D793DC098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963003" y="1008529"/>
            <a:ext cx="1353545" cy="1047266"/>
          </a:xfrm>
          <a:prstGeom prst="rect">
            <a:avLst/>
          </a:prstGeom>
        </p:spPr>
      </p:pic>
      <p:pic>
        <p:nvPicPr>
          <p:cNvPr id="10" name="Picture 9">
            <a:extLst>
              <a:ext uri="{FF2B5EF4-FFF2-40B4-BE49-F238E27FC236}">
                <a16:creationId xmlns:a16="http://schemas.microsoft.com/office/drawing/2014/main" xmlns="" id="{AE7CA0F8-5918-4985-B979-C4DEB786FD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814" y="1146842"/>
            <a:ext cx="1353545" cy="1008478"/>
          </a:xfrm>
          <a:prstGeom prst="rect">
            <a:avLst/>
          </a:prstGeom>
        </p:spPr>
      </p:pic>
      <p:pic>
        <p:nvPicPr>
          <p:cNvPr id="11" name="Picture 10">
            <a:extLst>
              <a:ext uri="{FF2B5EF4-FFF2-40B4-BE49-F238E27FC236}">
                <a16:creationId xmlns:a16="http://schemas.microsoft.com/office/drawing/2014/main" xmlns="" id="{AB52584C-4833-4143-8FBD-887564BF82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0704" y="4087280"/>
            <a:ext cx="1353545" cy="1064504"/>
          </a:xfrm>
          <a:prstGeom prst="rect">
            <a:avLst/>
          </a:prstGeom>
        </p:spPr>
      </p:pic>
      <p:sp>
        <p:nvSpPr>
          <p:cNvPr id="4" name="Rectangle 3"/>
          <p:cNvSpPr/>
          <p:nvPr/>
        </p:nvSpPr>
        <p:spPr>
          <a:xfrm>
            <a:off x="2889380" y="1651081"/>
            <a:ext cx="4280339" cy="1211614"/>
          </a:xfrm>
          <a:prstGeom prst="rect">
            <a:avLst/>
          </a:prstGeom>
          <a:noFill/>
        </p:spPr>
        <p:txBody>
          <a:bodyPr wrap="none" lIns="91440" tIns="45720" rIns="91440" bIns="45720">
            <a:spAutoFit/>
          </a:bodyPr>
          <a:lstStyle/>
          <a:p>
            <a:pPr algn="ctr">
              <a:lnSpc>
                <a:spcPct val="150000"/>
              </a:lnSpc>
            </a:pPr>
            <a:r>
              <a:rPr lang="vi-VN" sz="5400" b="1" dirty="0"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VẬN DỤNG</a:t>
            </a:r>
            <a:endParaRPr lang="en-GB" sz="5400" b="1" dirty="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Tree>
    <p:extLst>
      <p:ext uri="{BB962C8B-B14F-4D97-AF65-F5344CB8AC3E}">
        <p14:creationId xmlns:p14="http://schemas.microsoft.com/office/powerpoint/2010/main" val="73477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250" fill="hold"/>
                                        <p:tgtEl>
                                          <p:spTgt spid="10"/>
                                        </p:tgtEl>
                                        <p:attrNameLst>
                                          <p:attrName>ppt_x</p:attrName>
                                        </p:attrNameLst>
                                      </p:cBhvr>
                                      <p:tavLst>
                                        <p:tav tm="0">
                                          <p:val>
                                            <p:strVal val="0-#ppt_w/2"/>
                                          </p:val>
                                        </p:tav>
                                        <p:tav tm="100000">
                                          <p:val>
                                            <p:strVal val="#ppt_x"/>
                                          </p:val>
                                        </p:tav>
                                      </p:tavLst>
                                    </p:anim>
                                    <p:anim calcmode="lin" valueType="num">
                                      <p:cBhvr additive="base">
                                        <p:cTn id="8" dur="125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1250"/>
                            </p:stCondLst>
                            <p:childTnLst>
                              <p:par>
                                <p:cTn id="10" presetID="2" presetClass="entr" presetSubtype="1"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1750" fill="hold"/>
                                        <p:tgtEl>
                                          <p:spTgt spid="11"/>
                                        </p:tgtEl>
                                        <p:attrNameLst>
                                          <p:attrName>ppt_x</p:attrName>
                                        </p:attrNameLst>
                                      </p:cBhvr>
                                      <p:tavLst>
                                        <p:tav tm="0">
                                          <p:val>
                                            <p:strVal val="#ppt_x"/>
                                          </p:val>
                                        </p:tav>
                                        <p:tav tm="100000">
                                          <p:val>
                                            <p:strVal val="#ppt_x"/>
                                          </p:val>
                                        </p:tav>
                                      </p:tavLst>
                                    </p:anim>
                                    <p:anim calcmode="lin" valueType="num">
                                      <p:cBhvr additive="base">
                                        <p:cTn id="13" dur="1750" fill="hold"/>
                                        <p:tgtEl>
                                          <p:spTgt spid="11"/>
                                        </p:tgtEl>
                                        <p:attrNameLst>
                                          <p:attrName>ppt_y</p:attrName>
                                        </p:attrNameLst>
                                      </p:cBhvr>
                                      <p:tavLst>
                                        <p:tav tm="0">
                                          <p:val>
                                            <p:strVal val="0-#ppt_h/2"/>
                                          </p:val>
                                        </p:tav>
                                        <p:tav tm="100000">
                                          <p:val>
                                            <p:strVal val="#ppt_y"/>
                                          </p:val>
                                        </p:tav>
                                      </p:tavLst>
                                    </p:anim>
                                  </p:childTnLst>
                                </p:cTn>
                              </p:par>
                            </p:childTnLst>
                          </p:cTn>
                        </p:par>
                        <p:par>
                          <p:cTn id="14" fill="hold">
                            <p:stCondLst>
                              <p:cond delay="3000"/>
                            </p:stCondLst>
                            <p:childTnLst>
                              <p:par>
                                <p:cTn id="15" presetID="2" presetClass="entr" presetSubtype="2"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3000" fill="hold"/>
                                        <p:tgtEl>
                                          <p:spTgt spid="9"/>
                                        </p:tgtEl>
                                        <p:attrNameLst>
                                          <p:attrName>ppt_x</p:attrName>
                                        </p:attrNameLst>
                                      </p:cBhvr>
                                      <p:tavLst>
                                        <p:tav tm="0">
                                          <p:val>
                                            <p:strVal val="1+#ppt_w/2"/>
                                          </p:val>
                                        </p:tav>
                                        <p:tav tm="100000">
                                          <p:val>
                                            <p:strVal val="#ppt_x"/>
                                          </p:val>
                                        </p:tav>
                                      </p:tavLst>
                                    </p:anim>
                                    <p:anim calcmode="lin" valueType="num">
                                      <p:cBhvr additive="base">
                                        <p:cTn id="18" dur="3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fltVal val="0"/>
                                          </p:val>
                                        </p:tav>
                                        <p:tav tm="100000">
                                          <p:val>
                                            <p:strVal val="#ppt_w"/>
                                          </p:val>
                                        </p:tav>
                                      </p:tavLst>
                                    </p:anim>
                                    <p:anim calcmode="lin" valueType="num">
                                      <p:cBhvr>
                                        <p:cTn id="24" dur="1000" fill="hold"/>
                                        <p:tgtEl>
                                          <p:spTgt spid="4"/>
                                        </p:tgtEl>
                                        <p:attrNameLst>
                                          <p:attrName>ppt_h</p:attrName>
                                        </p:attrNameLst>
                                      </p:cBhvr>
                                      <p:tavLst>
                                        <p:tav tm="0">
                                          <p:val>
                                            <p:fltVal val="0"/>
                                          </p:val>
                                        </p:tav>
                                        <p:tav tm="100000">
                                          <p:val>
                                            <p:strVal val="#ppt_h"/>
                                          </p:val>
                                        </p:tav>
                                      </p:tavLst>
                                    </p:anim>
                                    <p:anim calcmode="lin" valueType="num">
                                      <p:cBhvr>
                                        <p:cTn id="25" dur="1000" fill="hold"/>
                                        <p:tgtEl>
                                          <p:spTgt spid="4"/>
                                        </p:tgtEl>
                                        <p:attrNameLst>
                                          <p:attrName>style.rotation</p:attrName>
                                        </p:attrNameLst>
                                      </p:cBhvr>
                                      <p:tavLst>
                                        <p:tav tm="0">
                                          <p:val>
                                            <p:fltVal val="90"/>
                                          </p:val>
                                        </p:tav>
                                        <p:tav tm="100000">
                                          <p:val>
                                            <p:fltVal val="0"/>
                                          </p:val>
                                        </p:tav>
                                      </p:tavLst>
                                    </p:anim>
                                    <p:animEffect transition="in" filter="fade">
                                      <p:cBhvr>
                                        <p:cTn id="2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p:cNvPicPr>
          <p:nvPr/>
        </p:nvPicPr>
        <p:blipFill>
          <a:blip r:embed="rId2">
            <a:alphaModFix amt="85000"/>
          </a:blip>
          <a:srcRect/>
          <a:stretch>
            <a:fillRect/>
          </a:stretch>
        </p:blipFill>
        <p:spPr>
          <a:xfrm rot="11532808">
            <a:off x="8309221" y="3633792"/>
            <a:ext cx="3767302" cy="3248707"/>
          </a:xfrm>
          <a:prstGeom prst="rect">
            <a:avLst/>
          </a:prstGeom>
        </p:spPr>
      </p:pic>
      <p:pic>
        <p:nvPicPr>
          <p:cNvPr id="9" name="Picture 8">
            <a:extLst>
              <a:ext uri="{FF2B5EF4-FFF2-40B4-BE49-F238E27FC236}">
                <a16:creationId xmlns:a16="http://schemas.microsoft.com/office/drawing/2014/main" xmlns="" id="{1480DB5C-AD40-4CB4-B0E6-2D793DC098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963002" y="555234"/>
            <a:ext cx="1353545" cy="1047266"/>
          </a:xfrm>
          <a:prstGeom prst="rect">
            <a:avLst/>
          </a:prstGeom>
        </p:spPr>
      </p:pic>
      <p:pic>
        <p:nvPicPr>
          <p:cNvPr id="10" name="Picture 9">
            <a:extLst>
              <a:ext uri="{FF2B5EF4-FFF2-40B4-BE49-F238E27FC236}">
                <a16:creationId xmlns:a16="http://schemas.microsoft.com/office/drawing/2014/main" xmlns="" id="{AE7CA0F8-5918-4985-B979-C4DEB786FD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4499" y="813830"/>
            <a:ext cx="1353545" cy="1008478"/>
          </a:xfrm>
          <a:prstGeom prst="rect">
            <a:avLst/>
          </a:prstGeom>
        </p:spPr>
      </p:pic>
      <p:pic>
        <p:nvPicPr>
          <p:cNvPr id="11" name="Picture 10">
            <a:extLst>
              <a:ext uri="{FF2B5EF4-FFF2-40B4-BE49-F238E27FC236}">
                <a16:creationId xmlns:a16="http://schemas.microsoft.com/office/drawing/2014/main" xmlns="" id="{AB52584C-4833-4143-8FBD-887564BF82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320" y="4087280"/>
            <a:ext cx="1353545" cy="1064504"/>
          </a:xfrm>
          <a:prstGeom prst="rect">
            <a:avLst/>
          </a:prstGeom>
        </p:spPr>
      </p:pic>
      <p:pic>
        <p:nvPicPr>
          <p:cNvPr id="12" name="Hình ảnh 7">
            <a:extLst>
              <a:ext uri="{FF2B5EF4-FFF2-40B4-BE49-F238E27FC236}">
                <a16:creationId xmlns:lc="http://schemas.openxmlformats.org/drawingml/2006/lockedCanvas" xmlns:a16="http://schemas.microsoft.com/office/drawing/2014/main" xmlns="" id="{67C6D708-A8FC-F872-703E-2A1775D9C9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9046" y="1822308"/>
            <a:ext cx="5750169" cy="4807092"/>
          </a:xfrm>
          <a:prstGeom prst="rect">
            <a:avLst/>
          </a:prstGeom>
        </p:spPr>
      </p:pic>
      <p:sp>
        <p:nvSpPr>
          <p:cNvPr id="2" name="Cloud 1"/>
          <p:cNvSpPr/>
          <p:nvPr/>
        </p:nvSpPr>
        <p:spPr>
          <a:xfrm>
            <a:off x="1904248" y="0"/>
            <a:ext cx="7925551" cy="1459523"/>
          </a:xfrm>
          <a:prstGeom prst="cloud">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200" dirty="0" smtClean="0">
                <a:latin typeface="iCiel Nabila" pitchFamily="2" charset="0"/>
                <a:cs typeface="Times New Roman" pitchFamily="18" charset="0"/>
              </a:rPr>
              <a:t>Bay lên những ước mơ hồng</a:t>
            </a:r>
            <a:endParaRPr lang="en-US" sz="3200" dirty="0">
              <a:latin typeface="iCiel Nabila" pitchFamily="2" charset="0"/>
              <a:cs typeface="Times New Roman" pitchFamily="18" charset="0"/>
            </a:endParaRPr>
          </a:p>
        </p:txBody>
      </p:sp>
    </p:spTree>
    <p:extLst>
      <p:ext uri="{BB962C8B-B14F-4D97-AF65-F5344CB8AC3E}">
        <p14:creationId xmlns:p14="http://schemas.microsoft.com/office/powerpoint/2010/main" val="147846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250" fill="hold"/>
                                        <p:tgtEl>
                                          <p:spTgt spid="10"/>
                                        </p:tgtEl>
                                        <p:attrNameLst>
                                          <p:attrName>ppt_x</p:attrName>
                                        </p:attrNameLst>
                                      </p:cBhvr>
                                      <p:tavLst>
                                        <p:tav tm="0">
                                          <p:val>
                                            <p:strVal val="0-#ppt_w/2"/>
                                          </p:val>
                                        </p:tav>
                                        <p:tav tm="100000">
                                          <p:val>
                                            <p:strVal val="#ppt_x"/>
                                          </p:val>
                                        </p:tav>
                                      </p:tavLst>
                                    </p:anim>
                                    <p:anim calcmode="lin" valueType="num">
                                      <p:cBhvr additive="base">
                                        <p:cTn id="8" dur="125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1250"/>
                            </p:stCondLst>
                            <p:childTnLst>
                              <p:par>
                                <p:cTn id="10" presetID="2" presetClass="entr" presetSubtype="1"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1750" fill="hold"/>
                                        <p:tgtEl>
                                          <p:spTgt spid="11"/>
                                        </p:tgtEl>
                                        <p:attrNameLst>
                                          <p:attrName>ppt_x</p:attrName>
                                        </p:attrNameLst>
                                      </p:cBhvr>
                                      <p:tavLst>
                                        <p:tav tm="0">
                                          <p:val>
                                            <p:strVal val="#ppt_x"/>
                                          </p:val>
                                        </p:tav>
                                        <p:tav tm="100000">
                                          <p:val>
                                            <p:strVal val="#ppt_x"/>
                                          </p:val>
                                        </p:tav>
                                      </p:tavLst>
                                    </p:anim>
                                    <p:anim calcmode="lin" valueType="num">
                                      <p:cBhvr additive="base">
                                        <p:cTn id="13" dur="1750" fill="hold"/>
                                        <p:tgtEl>
                                          <p:spTgt spid="11"/>
                                        </p:tgtEl>
                                        <p:attrNameLst>
                                          <p:attrName>ppt_y</p:attrName>
                                        </p:attrNameLst>
                                      </p:cBhvr>
                                      <p:tavLst>
                                        <p:tav tm="0">
                                          <p:val>
                                            <p:strVal val="0-#ppt_h/2"/>
                                          </p:val>
                                        </p:tav>
                                        <p:tav tm="100000">
                                          <p:val>
                                            <p:strVal val="#ppt_y"/>
                                          </p:val>
                                        </p:tav>
                                      </p:tavLst>
                                    </p:anim>
                                  </p:childTnLst>
                                </p:cTn>
                              </p:par>
                            </p:childTnLst>
                          </p:cTn>
                        </p:par>
                        <p:par>
                          <p:cTn id="14" fill="hold">
                            <p:stCondLst>
                              <p:cond delay="3000"/>
                            </p:stCondLst>
                            <p:childTnLst>
                              <p:par>
                                <p:cTn id="15" presetID="2" presetClass="entr" presetSubtype="2"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3000" fill="hold"/>
                                        <p:tgtEl>
                                          <p:spTgt spid="9"/>
                                        </p:tgtEl>
                                        <p:attrNameLst>
                                          <p:attrName>ppt_x</p:attrName>
                                        </p:attrNameLst>
                                      </p:cBhvr>
                                      <p:tavLst>
                                        <p:tav tm="0">
                                          <p:val>
                                            <p:strVal val="1+#ppt_w/2"/>
                                          </p:val>
                                        </p:tav>
                                        <p:tav tm="100000">
                                          <p:val>
                                            <p:strVal val="#ppt_x"/>
                                          </p:val>
                                        </p:tav>
                                      </p:tavLst>
                                    </p:anim>
                                    <p:anim calcmode="lin" valueType="num">
                                      <p:cBhvr additive="base">
                                        <p:cTn id="18" dur="3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7">
            <a:extLst>
              <a:ext uri="{FF2B5EF4-FFF2-40B4-BE49-F238E27FC236}">
                <a16:creationId xmlns:lc="http://schemas.openxmlformats.org/drawingml/2006/lockedCanvas" xmlns:a16="http://schemas.microsoft.com/office/drawing/2014/main" xmlns="" id="{A6D51AC1-D6F8-B7AB-C455-989826EC95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7964" y="-235390"/>
            <a:ext cx="3864610" cy="3864610"/>
          </a:xfrm>
          <a:prstGeom prst="rect">
            <a:avLst/>
          </a:prstGeom>
        </p:spPr>
      </p:pic>
      <p:sp>
        <p:nvSpPr>
          <p:cNvPr id="3" name="TextBox 2"/>
          <p:cNvSpPr txBox="1"/>
          <p:nvPr/>
        </p:nvSpPr>
        <p:spPr>
          <a:xfrm>
            <a:off x="703386" y="844061"/>
            <a:ext cx="4466492" cy="954107"/>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HƯỚNG DẪN TỰ HỌC</a:t>
            </a:r>
          </a:p>
          <a:p>
            <a:endParaRPr lang="en-US" sz="2800" b="1" dirty="0">
              <a:latin typeface="Times New Roman" pitchFamily="18" charset="0"/>
              <a:cs typeface="Times New Roman" pitchFamily="18" charset="0"/>
            </a:endParaRPr>
          </a:p>
        </p:txBody>
      </p:sp>
      <p:sp>
        <p:nvSpPr>
          <p:cNvPr id="4" name="TextBox 3"/>
          <p:cNvSpPr txBox="1"/>
          <p:nvPr/>
        </p:nvSpPr>
        <p:spPr>
          <a:xfrm>
            <a:off x="536331" y="2022230"/>
            <a:ext cx="8071440" cy="830997"/>
          </a:xfrm>
          <a:prstGeom prst="rect">
            <a:avLst/>
          </a:prstGeom>
          <a:noFill/>
        </p:spPr>
        <p:txBody>
          <a:bodyPr wrap="none" rtlCol="0">
            <a:spAutoFit/>
          </a:bodyPr>
          <a:lstStyle/>
          <a:p>
            <a:pPr marL="285750" indent="-285750">
              <a:buFontTx/>
              <a:buChar char="-"/>
            </a:pPr>
            <a:r>
              <a:rPr lang="en-US" sz="2400" dirty="0" smtClean="0">
                <a:latin typeface="Times New Roman" pitchFamily="18" charset="0"/>
                <a:cs typeface="Times New Roman" pitchFamily="18" charset="0"/>
              </a:rPr>
              <a:t>Ôn tập lại bài cũ</a:t>
            </a:r>
          </a:p>
          <a:p>
            <a:pPr marL="285750" indent="-285750">
              <a:buFontTx/>
              <a:buChar char="-"/>
            </a:pPr>
            <a:r>
              <a:rPr lang="en-US" sz="2400" dirty="0" smtClean="0">
                <a:latin typeface="Times New Roman" pitchFamily="18" charset="0"/>
                <a:cs typeface="Times New Roman" pitchFamily="18" charset="0"/>
              </a:rPr>
              <a:t>Chuẩn bị nội dung: kết luận vấn đề, tổng kết, viết kết nối đọc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593260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 xmlns:a16="http://schemas.microsoft.com/office/drawing/2014/main" id="{761421B1-1906-4F8E-BF53-DF1E9D07C1F2}"/>
              </a:ext>
            </a:extLst>
          </p:cNvPr>
          <p:cNvSpPr txBox="1"/>
          <p:nvPr/>
        </p:nvSpPr>
        <p:spPr>
          <a:xfrm>
            <a:off x="2595473" y="2789517"/>
            <a:ext cx="3581647" cy="707886"/>
          </a:xfrm>
          <a:prstGeom prst="rect">
            <a:avLst/>
          </a:prstGeom>
          <a:solidFill>
            <a:schemeClr val="accent6">
              <a:lumMod val="20000"/>
              <a:lumOff val="80000"/>
            </a:schemeClr>
          </a:solidFill>
          <a:ln w="38100">
            <a:noFill/>
          </a:ln>
        </p:spPr>
        <p:style>
          <a:lnRef idx="0">
            <a:scrgbClr r="0" g="0" b="0"/>
          </a:lnRef>
          <a:fillRef idx="1002">
            <a:schemeClr val="lt2"/>
          </a:fillRef>
          <a:effectRef idx="0">
            <a:scrgbClr r="0" g="0" b="0"/>
          </a:effectRef>
          <a:fontRef idx="major"/>
        </p:style>
        <p:txBody>
          <a:bodyPr wrap="square">
            <a:spAutoFit/>
          </a:bodyPr>
          <a:lstStyle/>
          <a:p>
            <a:pPr marL="0" marR="0" algn="ctr">
              <a:spcBef>
                <a:spcPts val="600"/>
              </a:spcBef>
              <a:spcAft>
                <a:spcPts val="0"/>
              </a:spcAft>
            </a:pPr>
            <a:r>
              <a:rPr lang="en-US" sz="4000" b="1" dirty="0">
                <a:solidFill>
                  <a:srgbClr val="FF0000"/>
                </a:solidFill>
                <a:effectLst/>
                <a:latin typeface="Times New Roman" panose="02020603050405020304" pitchFamily="18" charset="0"/>
                <a:cs typeface="Times New Roman" panose="02020603050405020304" pitchFamily="18" charset="0"/>
              </a:rPr>
              <a:t>KHỞI ĐỘNG</a:t>
            </a:r>
          </a:p>
        </p:txBody>
      </p:sp>
      <p:sp>
        <p:nvSpPr>
          <p:cNvPr id="8" name="Hình tự do: Hình 7">
            <a:extLst>
              <a:ext uri="{FF2B5EF4-FFF2-40B4-BE49-F238E27FC236}">
                <a16:creationId xmlns="" xmlns:a16="http://schemas.microsoft.com/office/drawing/2014/main" id="{EFF46C95-D8B0-5561-7CE5-E242BDFAD4B2}"/>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Hình ảnh 8">
            <a:extLst>
              <a:ext uri="{FF2B5EF4-FFF2-40B4-BE49-F238E27FC236}">
                <a16:creationId xmlns="" xmlns:a16="http://schemas.microsoft.com/office/drawing/2014/main" id="{8F186860-C1FE-8E09-9F77-D4F0B12689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999" y="1866983"/>
            <a:ext cx="3151010" cy="2789031"/>
          </a:xfrm>
          <a:prstGeom prst="rect">
            <a:avLst/>
          </a:prstGeom>
        </p:spPr>
      </p:pic>
      <p:pic>
        <p:nvPicPr>
          <p:cNvPr id="6" name="Hình ảnh 5">
            <a:extLst>
              <a:ext uri="{FF2B5EF4-FFF2-40B4-BE49-F238E27FC236}">
                <a16:creationId xmlns="" xmlns:a16="http://schemas.microsoft.com/office/drawing/2014/main" id="{6E2B2529-F547-2209-CFBE-5A7B40F3E2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001542" y="1866983"/>
            <a:ext cx="4081613" cy="4762500"/>
          </a:xfrm>
          <a:prstGeom prst="rect">
            <a:avLst/>
          </a:prstGeom>
        </p:spPr>
      </p:pic>
      <p:pic>
        <p:nvPicPr>
          <p:cNvPr id="10" name="Picture 9">
            <a:extLst>
              <a:ext uri="{FF2B5EF4-FFF2-40B4-BE49-F238E27FC236}">
                <a16:creationId xmlns="" xmlns:a16="http://schemas.microsoft.com/office/drawing/2014/main" id="{441E0420-B75C-4926-8A7C-CDA0C6482490}"/>
              </a:ext>
            </a:extLst>
          </p:cNvPr>
          <p:cNvPicPr>
            <a:picLocks noChangeAspect="1"/>
          </p:cNvPicPr>
          <p:nvPr/>
        </p:nvPicPr>
        <p:blipFill>
          <a:blip r:embed="rId4"/>
          <a:stretch>
            <a:fillRect/>
          </a:stretch>
        </p:blipFill>
        <p:spPr>
          <a:xfrm>
            <a:off x="5395865" y="0"/>
            <a:ext cx="4906979" cy="6858000"/>
          </a:xfrm>
          <a:prstGeom prst="rect">
            <a:avLst/>
          </a:prstGeom>
        </p:spPr>
      </p:pic>
    </p:spTree>
    <p:extLst>
      <p:ext uri="{BB962C8B-B14F-4D97-AF65-F5344CB8AC3E}">
        <p14:creationId xmlns:p14="http://schemas.microsoft.com/office/powerpoint/2010/main" val="12638994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ình tự do: Hình 7">
            <a:extLst>
              <a:ext uri="{FF2B5EF4-FFF2-40B4-BE49-F238E27FC236}">
                <a16:creationId xmlns:a16="http://schemas.microsoft.com/office/drawing/2014/main" xmlns="" id="{04456F8A-472B-3E38-CEFE-1AB93F17BBF0}"/>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Hình tự do: Hình 8">
            <a:extLst>
              <a:ext uri="{FF2B5EF4-FFF2-40B4-BE49-F238E27FC236}">
                <a16:creationId xmlns:a16="http://schemas.microsoft.com/office/drawing/2014/main" xmlns="" id="{0FBA6EEB-5020-72FB-4EE9-828D49258747}"/>
              </a:ext>
            </a:extLst>
          </p:cNvPr>
          <p:cNvSpPr/>
          <p:nvPr/>
        </p:nvSpPr>
        <p:spPr>
          <a:xfrm>
            <a:off x="-10110" y="-1"/>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2" name="Đối tượng 1">
            <a:extLst>
              <a:ext uri="{FF2B5EF4-FFF2-40B4-BE49-F238E27FC236}">
                <a16:creationId xmlns:a16="http://schemas.microsoft.com/office/drawing/2014/main" xmlns="" id="{6B292B20-5763-B0F8-5851-2D0775A9B6EC}"/>
              </a:ext>
            </a:extLst>
          </p:cNvPr>
          <p:cNvGraphicFramePr>
            <a:graphicFrameLocks noChangeAspect="1"/>
          </p:cNvGraphicFramePr>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spid="_x0000_s2062" name="Equation" r:id="rId3" imgW="914400" imgH="216000" progId="Equation.DSMT4">
                  <p:embed/>
                </p:oleObj>
              </mc:Choice>
              <mc:Fallback>
                <p:oleObj name="Equation" r:id="rId3" imgW="914400" imgH="216000" progId="Equation.DSMT4">
                  <p:embed/>
                  <p:pic>
                    <p:nvPicPr>
                      <p:cNvPr id="0" name=""/>
                      <p:cNvPicPr/>
                      <p:nvPr/>
                    </p:nvPicPr>
                    <p:blipFill>
                      <a:blip r:embed="rId4"/>
                      <a:stretch>
                        <a:fillRect/>
                      </a:stretch>
                    </p:blipFill>
                    <p:spPr>
                      <a:xfrm>
                        <a:off x="4927600" y="2641600"/>
                        <a:ext cx="914400" cy="215900"/>
                      </a:xfrm>
                      <a:prstGeom prst="rect">
                        <a:avLst/>
                      </a:prstGeom>
                    </p:spPr>
                  </p:pic>
                </p:oleObj>
              </mc:Fallback>
            </mc:AlternateContent>
          </a:graphicData>
        </a:graphic>
      </p:graphicFrame>
      <p:pic>
        <p:nvPicPr>
          <p:cNvPr id="5" name="Hình ảnh 4">
            <a:extLst>
              <a:ext uri="{FF2B5EF4-FFF2-40B4-BE49-F238E27FC236}">
                <a16:creationId xmlns:a16="http://schemas.microsoft.com/office/drawing/2014/main" xmlns="" id="{B4EB43F4-A907-DD81-6328-8897B4F024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20498" y="1743284"/>
            <a:ext cx="4081613" cy="5344991"/>
          </a:xfrm>
          <a:prstGeom prst="rect">
            <a:avLst/>
          </a:prstGeom>
        </p:spPr>
      </p:pic>
      <p:sp>
        <p:nvSpPr>
          <p:cNvPr id="10" name="Rectangle 2">
            <a:extLst>
              <a:ext uri="{FF2B5EF4-FFF2-40B4-BE49-F238E27FC236}">
                <a16:creationId xmlns:a16="http://schemas.microsoft.com/office/drawing/2014/main" xmlns="" id="{7F5946D7-A48B-AC4A-1D3C-E30875C803F0}"/>
              </a:ext>
            </a:extLst>
          </p:cNvPr>
          <p:cNvSpPr/>
          <p:nvPr/>
        </p:nvSpPr>
        <p:spPr>
          <a:xfrm>
            <a:off x="4368261" y="2157546"/>
            <a:ext cx="4447628" cy="3272691"/>
          </a:xfrm>
          <a:prstGeom prst="rect">
            <a:avLst/>
          </a:prstGeom>
        </p:spPr>
        <p:txBody>
          <a:bodyPr wrap="square">
            <a:spAutoFit/>
          </a:bodyPr>
          <a:lstStyle/>
          <a:p>
            <a:pPr>
              <a:spcAft>
                <a:spcPts val="750"/>
              </a:spcAft>
            </a:pPr>
            <a:r>
              <a:rPr lang="en-US" sz="10000" b="1" kern="1800" spc="-75" dirty="0">
                <a:solidFill>
                  <a:srgbClr val="00CC00"/>
                </a:solidFill>
                <a:effectLst/>
                <a:latin typeface="Old English Text MT" panose="03040902040508030806" pitchFamily="66" charset="0"/>
                <a:ea typeface="Times New Roman" panose="02020603050405020304" pitchFamily="18" charset="0"/>
                <a:cs typeface="Times New Roman" panose="02020603050405020304" pitchFamily="18" charset="0"/>
              </a:rPr>
              <a:t>TRÒ </a:t>
            </a:r>
          </a:p>
          <a:p>
            <a:pPr>
              <a:spcAft>
                <a:spcPts val="750"/>
              </a:spcAft>
            </a:pPr>
            <a:r>
              <a:rPr lang="en-US" sz="10000" b="1" kern="1800" spc="-75" dirty="0">
                <a:solidFill>
                  <a:srgbClr val="00CC00"/>
                </a:solidFill>
                <a:effectLst/>
                <a:latin typeface="Old English Text MT" panose="03040902040508030806" pitchFamily="66" charset="0"/>
                <a:ea typeface="Times New Roman" panose="02020603050405020304" pitchFamily="18" charset="0"/>
                <a:cs typeface="Times New Roman" panose="02020603050405020304" pitchFamily="18" charset="0"/>
              </a:rPr>
              <a:t>CHƠI</a:t>
            </a:r>
            <a:endParaRPr lang="en-US" sz="10000" dirty="0">
              <a:solidFill>
                <a:srgbClr val="00CC00"/>
              </a:solidFill>
              <a:effectLst/>
              <a:latin typeface="Old English Text MT" panose="03040902040508030806" pitchFamily="66" charset="0"/>
              <a:ea typeface="Calibri" panose="020F0502020204030204" pitchFamily="34" charset="0"/>
              <a:cs typeface="Times New Roman" panose="02020603050405020304" pitchFamily="18" charset="0"/>
            </a:endParaRPr>
          </a:p>
        </p:txBody>
      </p:sp>
      <p:sp>
        <p:nvSpPr>
          <p:cNvPr id="11" name="Cuộn: Ngang 10">
            <a:extLst>
              <a:ext uri="{FF2B5EF4-FFF2-40B4-BE49-F238E27FC236}">
                <a16:creationId xmlns:a16="http://schemas.microsoft.com/office/drawing/2014/main" xmlns="" id="{9C751495-63C0-E27F-1D85-A807C976AD09}"/>
              </a:ext>
            </a:extLst>
          </p:cNvPr>
          <p:cNvSpPr/>
          <p:nvPr/>
        </p:nvSpPr>
        <p:spPr>
          <a:xfrm>
            <a:off x="3735465" y="1251997"/>
            <a:ext cx="4568670" cy="5135055"/>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xmlns="" id="{538F045B-4119-98CE-7876-3B8071C4D58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3318050" y="1710873"/>
            <a:ext cx="2100421" cy="1861454"/>
          </a:xfrm>
          <a:prstGeom prst="rect">
            <a:avLst/>
          </a:prstGeom>
        </p:spPr>
      </p:pic>
      <p:pic>
        <p:nvPicPr>
          <p:cNvPr id="13" name="Hình ảnh 12">
            <a:extLst>
              <a:ext uri="{FF2B5EF4-FFF2-40B4-BE49-F238E27FC236}">
                <a16:creationId xmlns:a16="http://schemas.microsoft.com/office/drawing/2014/main" xmlns="" id="{2A61611D-2109-A0A7-9567-AA3E2E9F4C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3529" y="1465307"/>
            <a:ext cx="3088955" cy="2318054"/>
          </a:xfrm>
          <a:prstGeom prst="rect">
            <a:avLst/>
          </a:prstGeom>
        </p:spPr>
      </p:pic>
    </p:spTree>
    <p:extLst>
      <p:ext uri="{BB962C8B-B14F-4D97-AF65-F5344CB8AC3E}">
        <p14:creationId xmlns:p14="http://schemas.microsoft.com/office/powerpoint/2010/main" val="7372487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78FE36A-580F-B698-D0B2-1A9C48DBFE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980"/>
            <a:ext cx="12192000" cy="6818040"/>
          </a:xfrm>
          <a:prstGeom prst="rect">
            <a:avLst/>
          </a:prstGeom>
          <a:ln>
            <a:noFill/>
          </a:ln>
          <a:effectLst>
            <a:softEdge rad="112500"/>
          </a:effectLst>
        </p:spPr>
      </p:pic>
      <p:pic>
        <p:nvPicPr>
          <p:cNvPr id="6" name="Picture 5">
            <a:extLst>
              <a:ext uri="{FF2B5EF4-FFF2-40B4-BE49-F238E27FC236}">
                <a16:creationId xmlns:a16="http://schemas.microsoft.com/office/drawing/2014/main" xmlns="" id="{B5A5B83E-D092-5A44-35FF-C55E181D8D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84934" y="1087655"/>
            <a:ext cx="7979344" cy="3301465"/>
          </a:xfrm>
          <a:prstGeom prst="rect">
            <a:avLst/>
          </a:prstGeom>
          <a:solidFill>
            <a:srgbClr val="00FFFF"/>
          </a:solidFill>
        </p:spPr>
      </p:pic>
      <p:sp>
        <p:nvSpPr>
          <p:cNvPr id="13" name="TextBox 12">
            <a:extLst>
              <a:ext uri="{FF2B5EF4-FFF2-40B4-BE49-F238E27FC236}">
                <a16:creationId xmlns:a16="http://schemas.microsoft.com/office/drawing/2014/main" xmlns="" id="{47FBEF72-67E1-9BA8-D258-788CDEE73EC1}"/>
              </a:ext>
            </a:extLst>
          </p:cNvPr>
          <p:cNvSpPr txBox="1"/>
          <p:nvPr/>
        </p:nvSpPr>
        <p:spPr>
          <a:xfrm>
            <a:off x="1896177" y="4763434"/>
            <a:ext cx="9230627" cy="2015936"/>
          </a:xfrm>
          <a:prstGeom prst="rect">
            <a:avLst/>
          </a:prstGeom>
          <a:solidFill>
            <a:schemeClr val="bg1"/>
          </a:solidFill>
        </p:spPr>
        <p:txBody>
          <a:bodyPr wrap="square" rtlCol="0">
            <a:spAutoFit/>
          </a:bodyPr>
          <a:lstStyle/>
          <a:p>
            <a:r>
              <a:rPr lang="en-US" sz="2500" b="1" dirty="0">
                <a:latin typeface="Times New Roman" pitchFamily="18" charset="0"/>
                <a:cs typeface="Times New Roman" pitchFamily="18" charset="0"/>
              </a:rPr>
              <a:t>-</a:t>
            </a:r>
            <a:r>
              <a:rPr lang="en-US" sz="2500" b="1" dirty="0" err="1">
                <a:latin typeface="Times New Roman" pitchFamily="18" charset="0"/>
                <a:cs typeface="Times New Roman" pitchFamily="18" charset="0"/>
              </a:rPr>
              <a:t>Luật</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chơi</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trò</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chơi</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có</a:t>
            </a:r>
            <a:r>
              <a:rPr lang="en-US" sz="2500" b="1" dirty="0">
                <a:latin typeface="Times New Roman" pitchFamily="18" charset="0"/>
                <a:cs typeface="Times New Roman" pitchFamily="18" charset="0"/>
              </a:rPr>
              <a:t> 6 </a:t>
            </a:r>
            <a:r>
              <a:rPr lang="en-US" sz="2500" b="1" dirty="0" err="1">
                <a:latin typeface="Times New Roman" pitchFamily="18" charset="0"/>
                <a:cs typeface="Times New Roman" pitchFamily="18" charset="0"/>
              </a:rPr>
              <a:t>mảnh</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ghép</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tương</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ứng</a:t>
            </a:r>
            <a:r>
              <a:rPr lang="en-US" sz="2500" b="1" dirty="0">
                <a:latin typeface="Times New Roman" pitchFamily="18" charset="0"/>
                <a:cs typeface="Times New Roman" pitchFamily="18" charset="0"/>
              </a:rPr>
              <a:t> 6 </a:t>
            </a:r>
            <a:r>
              <a:rPr lang="en-US" sz="2500" b="1" dirty="0" err="1">
                <a:latin typeface="Times New Roman" pitchFamily="18" charset="0"/>
                <a:cs typeface="Times New Roman" pitchFamily="18" charset="0"/>
              </a:rPr>
              <a:t>câu</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hỏi</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mỗi</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câu</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trả</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lời</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đúng</a:t>
            </a:r>
            <a:r>
              <a:rPr lang="en-US" sz="2500" b="1" dirty="0">
                <a:latin typeface="Times New Roman" pitchFamily="18" charset="0"/>
                <a:cs typeface="Times New Roman" pitchFamily="18" charset="0"/>
              </a:rPr>
              <a:t> 1 </a:t>
            </a:r>
            <a:r>
              <a:rPr lang="en-US" sz="2500" b="1" dirty="0" err="1">
                <a:latin typeface="Times New Roman" pitchFamily="18" charset="0"/>
                <a:cs typeface="Times New Roman" pitchFamily="18" charset="0"/>
              </a:rPr>
              <a:t>mảnh</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ghép</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bí</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ẩn</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sẽ</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mở</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ra.</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Trả</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lời</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sai</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mảnh</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ghép</a:t>
            </a:r>
            <a:r>
              <a:rPr lang="en-US" sz="2500" b="1" dirty="0">
                <a:latin typeface="Times New Roman" pitchFamily="18" charset="0"/>
                <a:cs typeface="Times New Roman" pitchFamily="18" charset="0"/>
              </a:rPr>
              <a:t> ko </a:t>
            </a:r>
            <a:r>
              <a:rPr lang="en-US" sz="2500" b="1" dirty="0" err="1">
                <a:latin typeface="Times New Roman" pitchFamily="18" charset="0"/>
                <a:cs typeface="Times New Roman" pitchFamily="18" charset="0"/>
              </a:rPr>
              <a:t>được</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mở</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Đằng</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sau</a:t>
            </a:r>
            <a:r>
              <a:rPr lang="en-US" sz="2500" b="1" dirty="0">
                <a:latin typeface="Times New Roman" pitchFamily="18" charset="0"/>
                <a:cs typeface="Times New Roman" pitchFamily="18" charset="0"/>
              </a:rPr>
              <a:t> 6 </a:t>
            </a:r>
            <a:r>
              <a:rPr lang="en-US" sz="2500" b="1" dirty="0" err="1">
                <a:latin typeface="Times New Roman" pitchFamily="18" charset="0"/>
                <a:cs typeface="Times New Roman" pitchFamily="18" charset="0"/>
              </a:rPr>
              <a:t>mảnh</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ghép</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là</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một</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bức</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tranh</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mang</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từ</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khóa</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của</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trò</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chơi</a:t>
            </a:r>
            <a:r>
              <a:rPr lang="en-US" sz="2500" b="1" dirty="0">
                <a:latin typeface="Times New Roman" pitchFamily="18" charset="0"/>
                <a:cs typeface="Times New Roman" pitchFamily="18" charset="0"/>
              </a:rPr>
              <a:t>. Ai trả lời được đáp án của từ khóa giành chiến thắng</a:t>
            </a:r>
            <a:r>
              <a:rPr lang="en-US" sz="2500" b="1" dirty="0" smtClean="0">
                <a:latin typeface="Times New Roman" pitchFamily="18" charset="0"/>
                <a:cs typeface="Times New Roman" pitchFamily="18" charset="0"/>
              </a:rPr>
              <a:t>. Mỗi câu hỏi em có 5s suy nghĩ và trả lời.</a:t>
            </a:r>
            <a:endParaRPr lang="en-US" sz="2500" b="1" dirty="0">
              <a:latin typeface="Times New Roman" pitchFamily="18" charset="0"/>
              <a:cs typeface="Times New Roman" pitchFamily="18" charset="0"/>
            </a:endParaRPr>
          </a:p>
        </p:txBody>
      </p:sp>
      <p:sp>
        <p:nvSpPr>
          <p:cNvPr id="14" name="Title 1">
            <a:extLst>
              <a:ext uri="{FF2B5EF4-FFF2-40B4-BE49-F238E27FC236}">
                <a16:creationId xmlns:a16="http://schemas.microsoft.com/office/drawing/2014/main" xmlns="" id="{86E31F43-5000-860A-76F1-8643B25A6D2E}"/>
              </a:ext>
            </a:extLst>
          </p:cNvPr>
          <p:cNvSpPr txBox="1">
            <a:spLocks/>
          </p:cNvSpPr>
          <p:nvPr/>
        </p:nvSpPr>
        <p:spPr>
          <a:xfrm>
            <a:off x="2743203" y="205014"/>
            <a:ext cx="7180443" cy="553135"/>
          </a:xfrm>
          <a:prstGeom prst="rect">
            <a:avLst/>
          </a:prstGeom>
          <a:solidFill>
            <a:schemeClr val="accent6">
              <a:lumMod val="75000"/>
            </a:schemeClr>
          </a:solidFill>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smtClean="0">
                <a:solidFill>
                  <a:schemeClr val="bg1"/>
                </a:solidFill>
                <a:latin typeface="Times New Roman" pitchFamily="18" charset="0"/>
                <a:cs typeface="Times New Roman" pitchFamily="18" charset="0"/>
              </a:rPr>
              <a:t>MẢNH </a:t>
            </a:r>
            <a:r>
              <a:rPr lang="en-US" sz="4000" b="1" dirty="0">
                <a:solidFill>
                  <a:schemeClr val="bg1"/>
                </a:solidFill>
                <a:latin typeface="Times New Roman" pitchFamily="18" charset="0"/>
                <a:cs typeface="Times New Roman" pitchFamily="18" charset="0"/>
              </a:rPr>
              <a:t>GHÉP BÍ ẨN</a:t>
            </a:r>
          </a:p>
        </p:txBody>
      </p:sp>
      <p:sp>
        <p:nvSpPr>
          <p:cNvPr id="15" name="Rectangle 14">
            <a:extLst>
              <a:ext uri="{FF2B5EF4-FFF2-40B4-BE49-F238E27FC236}">
                <a16:creationId xmlns:a16="http://schemas.microsoft.com/office/drawing/2014/main" xmlns="" id="{9D17B015-FC9A-78D8-5172-F769F1DB0D2F}"/>
              </a:ext>
            </a:extLst>
          </p:cNvPr>
          <p:cNvSpPr/>
          <p:nvPr/>
        </p:nvSpPr>
        <p:spPr>
          <a:xfrm>
            <a:off x="2027722" y="1087655"/>
            <a:ext cx="2800952" cy="1828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hlinkClick r:id="rId6" action="ppaction://hlinksldjump"/>
            <a:extLst>
              <a:ext uri="{FF2B5EF4-FFF2-40B4-BE49-F238E27FC236}">
                <a16:creationId xmlns:a16="http://schemas.microsoft.com/office/drawing/2014/main" xmlns="" id="{581BBB3D-C43D-1542-CD4C-A5FF557F9DF9}"/>
              </a:ext>
            </a:extLst>
          </p:cNvPr>
          <p:cNvSpPr/>
          <p:nvPr/>
        </p:nvSpPr>
        <p:spPr>
          <a:xfrm>
            <a:off x="2027722" y="1087655"/>
            <a:ext cx="2800952" cy="1828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a:solidFill>
                  <a:srgbClr val="FF0000"/>
                </a:solidFill>
                <a:latin typeface="Times New Roman" panose="02020603050405020304" pitchFamily="18" charset="0"/>
                <a:cs typeface="Times New Roman" panose="02020603050405020304" pitchFamily="18" charset="0"/>
              </a:rPr>
              <a:t>1</a:t>
            </a:r>
          </a:p>
        </p:txBody>
      </p:sp>
      <p:sp>
        <p:nvSpPr>
          <p:cNvPr id="30" name="Rectangle 29">
            <a:extLst>
              <a:ext uri="{FF2B5EF4-FFF2-40B4-BE49-F238E27FC236}">
                <a16:creationId xmlns:a16="http://schemas.microsoft.com/office/drawing/2014/main" xmlns="" id="{78B5ECFD-B464-A6FF-A69F-CA37B4445C93}"/>
              </a:ext>
            </a:extLst>
          </p:cNvPr>
          <p:cNvSpPr/>
          <p:nvPr/>
        </p:nvSpPr>
        <p:spPr>
          <a:xfrm>
            <a:off x="4828674" y="1075054"/>
            <a:ext cx="2800952" cy="1828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hlinkClick r:id="rId7" action="ppaction://hlinksldjump"/>
            <a:extLst>
              <a:ext uri="{FF2B5EF4-FFF2-40B4-BE49-F238E27FC236}">
                <a16:creationId xmlns:a16="http://schemas.microsoft.com/office/drawing/2014/main" xmlns="" id="{D3055E12-2A70-10F9-0EE6-21FB2BC3D206}"/>
              </a:ext>
            </a:extLst>
          </p:cNvPr>
          <p:cNvSpPr/>
          <p:nvPr/>
        </p:nvSpPr>
        <p:spPr>
          <a:xfrm>
            <a:off x="4828674" y="1075054"/>
            <a:ext cx="2800952" cy="1828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a:solidFill>
                  <a:srgbClr val="FF0000"/>
                </a:solidFill>
                <a:latin typeface="Times New Roman" panose="02020603050405020304" pitchFamily="18" charset="0"/>
                <a:cs typeface="Times New Roman" panose="02020603050405020304" pitchFamily="18" charset="0"/>
              </a:rPr>
              <a:t>2</a:t>
            </a:r>
          </a:p>
        </p:txBody>
      </p:sp>
      <p:sp>
        <p:nvSpPr>
          <p:cNvPr id="32" name="Rectangle 31">
            <a:extLst>
              <a:ext uri="{FF2B5EF4-FFF2-40B4-BE49-F238E27FC236}">
                <a16:creationId xmlns:a16="http://schemas.microsoft.com/office/drawing/2014/main" xmlns="" id="{41BBDB1C-A03C-148C-2CCF-4FC315935D4D}"/>
              </a:ext>
            </a:extLst>
          </p:cNvPr>
          <p:cNvSpPr/>
          <p:nvPr/>
        </p:nvSpPr>
        <p:spPr>
          <a:xfrm>
            <a:off x="7629626" y="1091329"/>
            <a:ext cx="2800952" cy="1828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hlinkClick r:id="rId8" action="ppaction://hlinksldjump"/>
            <a:extLst>
              <a:ext uri="{FF2B5EF4-FFF2-40B4-BE49-F238E27FC236}">
                <a16:creationId xmlns:a16="http://schemas.microsoft.com/office/drawing/2014/main" xmlns="" id="{DD486DE7-4B5D-AA35-1ABC-0A0956A3AB85}"/>
              </a:ext>
            </a:extLst>
          </p:cNvPr>
          <p:cNvSpPr/>
          <p:nvPr/>
        </p:nvSpPr>
        <p:spPr>
          <a:xfrm>
            <a:off x="7629626" y="1081355"/>
            <a:ext cx="2800952" cy="1828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a:solidFill>
                  <a:srgbClr val="FF0000"/>
                </a:solidFill>
                <a:latin typeface="Times New Roman" panose="02020603050405020304" pitchFamily="18" charset="0"/>
                <a:cs typeface="Times New Roman" panose="02020603050405020304" pitchFamily="18" charset="0"/>
              </a:rPr>
              <a:t>3</a:t>
            </a:r>
          </a:p>
        </p:txBody>
      </p:sp>
      <p:sp>
        <p:nvSpPr>
          <p:cNvPr id="34" name="Rectangle 33">
            <a:extLst>
              <a:ext uri="{FF2B5EF4-FFF2-40B4-BE49-F238E27FC236}">
                <a16:creationId xmlns:a16="http://schemas.microsoft.com/office/drawing/2014/main" xmlns="" id="{81811D93-5F1F-439E-6482-EC4A76B8CD6F}"/>
              </a:ext>
            </a:extLst>
          </p:cNvPr>
          <p:cNvSpPr/>
          <p:nvPr/>
        </p:nvSpPr>
        <p:spPr>
          <a:xfrm>
            <a:off x="2027722" y="2903854"/>
            <a:ext cx="2800952" cy="1828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hlinkClick r:id="rId9" action="ppaction://hlinksldjump"/>
            <a:extLst>
              <a:ext uri="{FF2B5EF4-FFF2-40B4-BE49-F238E27FC236}">
                <a16:creationId xmlns:a16="http://schemas.microsoft.com/office/drawing/2014/main" xmlns="" id="{BEAAE444-2F8B-A7D2-580D-A2760125B595}"/>
              </a:ext>
            </a:extLst>
          </p:cNvPr>
          <p:cNvSpPr/>
          <p:nvPr/>
        </p:nvSpPr>
        <p:spPr>
          <a:xfrm>
            <a:off x="2027722" y="2903854"/>
            <a:ext cx="2800952" cy="1828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a:solidFill>
                  <a:srgbClr val="FF0000"/>
                </a:solidFill>
                <a:latin typeface="Times New Roman" panose="02020603050405020304" pitchFamily="18" charset="0"/>
                <a:cs typeface="Times New Roman" panose="02020603050405020304" pitchFamily="18" charset="0"/>
              </a:rPr>
              <a:t>4</a:t>
            </a:r>
          </a:p>
        </p:txBody>
      </p:sp>
      <p:sp>
        <p:nvSpPr>
          <p:cNvPr id="36" name="Rectangle 35">
            <a:extLst>
              <a:ext uri="{FF2B5EF4-FFF2-40B4-BE49-F238E27FC236}">
                <a16:creationId xmlns:a16="http://schemas.microsoft.com/office/drawing/2014/main" xmlns="" id="{35B49E50-7A21-6CFB-8B67-7C5A810B1A1D}"/>
              </a:ext>
            </a:extLst>
          </p:cNvPr>
          <p:cNvSpPr/>
          <p:nvPr/>
        </p:nvSpPr>
        <p:spPr>
          <a:xfrm>
            <a:off x="4828674" y="2910155"/>
            <a:ext cx="2800952" cy="1828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hlinkClick r:id="rId10" action="ppaction://hlinksldjump"/>
            <a:extLst>
              <a:ext uri="{FF2B5EF4-FFF2-40B4-BE49-F238E27FC236}">
                <a16:creationId xmlns:a16="http://schemas.microsoft.com/office/drawing/2014/main" xmlns="" id="{5BBA35AF-FDCC-4341-8C87-D05DC1DEF0FC}"/>
              </a:ext>
            </a:extLst>
          </p:cNvPr>
          <p:cNvSpPr/>
          <p:nvPr/>
        </p:nvSpPr>
        <p:spPr>
          <a:xfrm>
            <a:off x="4828674" y="2910155"/>
            <a:ext cx="2800952" cy="1828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a:solidFill>
                  <a:srgbClr val="FF0000"/>
                </a:solidFill>
                <a:latin typeface="Times New Roman" panose="02020603050405020304" pitchFamily="18" charset="0"/>
                <a:cs typeface="Times New Roman" panose="02020603050405020304" pitchFamily="18" charset="0"/>
              </a:rPr>
              <a:t>5</a:t>
            </a:r>
          </a:p>
        </p:txBody>
      </p:sp>
      <p:sp>
        <p:nvSpPr>
          <p:cNvPr id="38" name="Rectangle 37">
            <a:extLst>
              <a:ext uri="{FF2B5EF4-FFF2-40B4-BE49-F238E27FC236}">
                <a16:creationId xmlns:a16="http://schemas.microsoft.com/office/drawing/2014/main" xmlns="" id="{EF485592-1231-602E-211B-B98EE174F62E}"/>
              </a:ext>
            </a:extLst>
          </p:cNvPr>
          <p:cNvSpPr/>
          <p:nvPr/>
        </p:nvSpPr>
        <p:spPr>
          <a:xfrm>
            <a:off x="7629626" y="2916456"/>
            <a:ext cx="2800952" cy="1828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hlinkClick r:id="rId11" action="ppaction://hlinksldjump"/>
            <a:extLst>
              <a:ext uri="{FF2B5EF4-FFF2-40B4-BE49-F238E27FC236}">
                <a16:creationId xmlns:a16="http://schemas.microsoft.com/office/drawing/2014/main" xmlns="" id="{B2C170F7-A9D1-BBC5-B627-DAE57B4974F2}"/>
              </a:ext>
            </a:extLst>
          </p:cNvPr>
          <p:cNvSpPr/>
          <p:nvPr/>
        </p:nvSpPr>
        <p:spPr>
          <a:xfrm>
            <a:off x="7629626" y="2916456"/>
            <a:ext cx="2800952" cy="1828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a:solidFill>
                  <a:srgbClr val="FF0000"/>
                </a:solidFill>
                <a:latin typeface="Times New Roman" panose="02020603050405020304" pitchFamily="18" charset="0"/>
                <a:cs typeface="Times New Roman" panose="02020603050405020304" pitchFamily="18" charset="0"/>
              </a:rPr>
              <a:t>6</a:t>
            </a:r>
          </a:p>
        </p:txBody>
      </p:sp>
      <p:pic>
        <p:nvPicPr>
          <p:cNvPr id="40" name="stranger-things-124008">
            <a:hlinkClick r:id="" action="ppaction://media"/>
            <a:extLst>
              <a:ext uri="{FF2B5EF4-FFF2-40B4-BE49-F238E27FC236}">
                <a16:creationId xmlns:a16="http://schemas.microsoft.com/office/drawing/2014/main" xmlns="" id="{CC1A4FF8-4194-8C40-9B33-646A76846E4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359950" y="5988250"/>
            <a:ext cx="406400" cy="406400"/>
          </a:xfrm>
          <a:prstGeom prst="rect">
            <a:avLst/>
          </a:prstGeom>
        </p:spPr>
      </p:pic>
    </p:spTree>
    <p:extLst>
      <p:ext uri="{BB962C8B-B14F-4D97-AF65-F5344CB8AC3E}">
        <p14:creationId xmlns:p14="http://schemas.microsoft.com/office/powerpoint/2010/main" val="313723039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156316" fill="hold"/>
                                        <p:tgtEl>
                                          <p:spTgt spid="4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5"/>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8" restart="whenNotActive" fill="hold" evtFilter="cancelBubble" nodeType="interactiveSeq">
                <p:stCondLst>
                  <p:cond evt="onClick" delay="0">
                    <p:tgtEl>
                      <p:spTgt spid="27"/>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27"/>
                                        </p:tgtEl>
                                      </p:cBhvr>
                                    </p:animEffect>
                                    <p:set>
                                      <p:cBhvr>
                                        <p:cTn id="2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24" restart="whenNotActive" fill="hold" evtFilter="cancelBubble" nodeType="interactiveSeq">
                <p:stCondLst>
                  <p:cond evt="onClick" delay="0">
                    <p:tgtEl>
                      <p:spTgt spid="30"/>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0"/>
                                        </p:tgtEl>
                                      </p:cBhvr>
                                    </p:animEffect>
                                    <p:set>
                                      <p:cBhvr>
                                        <p:cTn id="29"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30" restart="whenNotActive" fill="hold" evtFilter="cancelBubble" nodeType="interactiveSeq">
                <p:stCondLst>
                  <p:cond evt="onClick" delay="0">
                    <p:tgtEl>
                      <p:spTgt spid="31"/>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31"/>
                                        </p:tgtEl>
                                      </p:cBhvr>
                                    </p:animEffect>
                                    <p:set>
                                      <p:cBhvr>
                                        <p:cTn id="35"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36" restart="whenNotActive" fill="hold" evtFilter="cancelBubble" nodeType="interactiveSeq">
                <p:stCondLst>
                  <p:cond evt="onClick" delay="0">
                    <p:tgtEl>
                      <p:spTgt spid="32"/>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grpId="0" nodeType="clickEffect">
                                  <p:stCondLst>
                                    <p:cond delay="0"/>
                                  </p:stCondLst>
                                  <p:childTnLst>
                                    <p:animEffect transition="out" filter="fade">
                                      <p:cBhvr>
                                        <p:cTn id="40" dur="500"/>
                                        <p:tgtEl>
                                          <p:spTgt spid="32"/>
                                        </p:tgtEl>
                                      </p:cBhvr>
                                    </p:animEffect>
                                    <p:set>
                                      <p:cBhvr>
                                        <p:cTn id="41"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42" restart="whenNotActive" fill="hold" evtFilter="cancelBubble" nodeType="interactiveSeq">
                <p:stCondLst>
                  <p:cond evt="onClick" delay="0">
                    <p:tgtEl>
                      <p:spTgt spid="33"/>
                    </p:tgtEl>
                  </p:cond>
                </p:stCondLst>
                <p:endSync evt="end" delay="0">
                  <p:rtn val="all"/>
                </p:endSync>
                <p:childTnLst>
                  <p:par>
                    <p:cTn id="43" fill="hold">
                      <p:stCondLst>
                        <p:cond delay="0"/>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33"/>
                                        </p:tgtEl>
                                      </p:cBhvr>
                                    </p:animEffect>
                                    <p:set>
                                      <p:cBhvr>
                                        <p:cTn id="47"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48" restart="whenNotActive" fill="hold" evtFilter="cancelBubble" nodeType="interactiveSeq">
                <p:stCondLst>
                  <p:cond evt="onClick" delay="0">
                    <p:tgtEl>
                      <p:spTgt spid="34"/>
                    </p:tgtEl>
                  </p:cond>
                </p:stCondLst>
                <p:endSync evt="end" delay="0">
                  <p:rtn val="all"/>
                </p:endSync>
                <p:childTnLst>
                  <p:par>
                    <p:cTn id="49" fill="hold">
                      <p:stCondLst>
                        <p:cond delay="0"/>
                      </p:stCondLst>
                      <p:childTnLst>
                        <p:par>
                          <p:cTn id="50" fill="hold">
                            <p:stCondLst>
                              <p:cond delay="0"/>
                            </p:stCondLst>
                            <p:childTnLst>
                              <p:par>
                                <p:cTn id="51" presetID="10" presetClass="exit" presetSubtype="0" fill="hold" grpId="0" nodeType="clickEffect">
                                  <p:stCondLst>
                                    <p:cond delay="0"/>
                                  </p:stCondLst>
                                  <p:childTnLst>
                                    <p:animEffect transition="out" filter="fade">
                                      <p:cBhvr>
                                        <p:cTn id="52" dur="500"/>
                                        <p:tgtEl>
                                          <p:spTgt spid="34"/>
                                        </p:tgtEl>
                                      </p:cBhvr>
                                    </p:animEffect>
                                    <p:set>
                                      <p:cBhvr>
                                        <p:cTn id="53"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54" restart="whenNotActive" fill="hold" evtFilter="cancelBubble" nodeType="interactiveSeq">
                <p:stCondLst>
                  <p:cond evt="onClick" delay="0">
                    <p:tgtEl>
                      <p:spTgt spid="35"/>
                    </p:tgtEl>
                  </p:cond>
                </p:stCondLst>
                <p:endSync evt="end" delay="0">
                  <p:rtn val="all"/>
                </p:endSync>
                <p:childTnLst>
                  <p:par>
                    <p:cTn id="55" fill="hold">
                      <p:stCondLst>
                        <p:cond delay="0"/>
                      </p:stCondLst>
                      <p:childTnLst>
                        <p:par>
                          <p:cTn id="56" fill="hold">
                            <p:stCondLst>
                              <p:cond delay="0"/>
                            </p:stCondLst>
                            <p:childTnLst>
                              <p:par>
                                <p:cTn id="57" presetID="10" presetClass="exit" presetSubtype="0" fill="hold" grpId="0" nodeType="clickEffect">
                                  <p:stCondLst>
                                    <p:cond delay="0"/>
                                  </p:stCondLst>
                                  <p:childTnLst>
                                    <p:animEffect transition="out" filter="fade">
                                      <p:cBhvr>
                                        <p:cTn id="58" dur="500"/>
                                        <p:tgtEl>
                                          <p:spTgt spid="35"/>
                                        </p:tgtEl>
                                      </p:cBhvr>
                                    </p:animEffect>
                                    <p:set>
                                      <p:cBhvr>
                                        <p:cTn id="59"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60" restart="whenNotActive" fill="hold" evtFilter="cancelBubble" nodeType="interactiveSeq">
                <p:stCondLst>
                  <p:cond evt="onClick" delay="0">
                    <p:tgtEl>
                      <p:spTgt spid="36"/>
                    </p:tgtEl>
                  </p:cond>
                </p:stCondLst>
                <p:endSync evt="end" delay="0">
                  <p:rtn val="all"/>
                </p:endSync>
                <p:childTnLst>
                  <p:par>
                    <p:cTn id="61" fill="hold">
                      <p:stCondLst>
                        <p:cond delay="0"/>
                      </p:stCondLst>
                      <p:childTnLst>
                        <p:par>
                          <p:cTn id="62" fill="hold">
                            <p:stCondLst>
                              <p:cond delay="0"/>
                            </p:stCondLst>
                            <p:childTnLst>
                              <p:par>
                                <p:cTn id="63" presetID="10" presetClass="exit" presetSubtype="0" fill="hold" grpId="0" nodeType="clickEffect">
                                  <p:stCondLst>
                                    <p:cond delay="0"/>
                                  </p:stCondLst>
                                  <p:childTnLst>
                                    <p:animEffect transition="out" filter="fade">
                                      <p:cBhvr>
                                        <p:cTn id="64" dur="500"/>
                                        <p:tgtEl>
                                          <p:spTgt spid="36"/>
                                        </p:tgtEl>
                                      </p:cBhvr>
                                    </p:animEffect>
                                    <p:set>
                                      <p:cBhvr>
                                        <p:cTn id="65"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66" restart="whenNotActive" fill="hold" evtFilter="cancelBubble" nodeType="interactiveSeq">
                <p:stCondLst>
                  <p:cond evt="onClick" delay="0">
                    <p:tgtEl>
                      <p:spTgt spid="37"/>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37"/>
                                        </p:tgtEl>
                                      </p:cBhvr>
                                    </p:animEffect>
                                    <p:set>
                                      <p:cBhvr>
                                        <p:cTn id="71"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72" restart="whenNotActive" fill="hold" evtFilter="cancelBubble" nodeType="interactiveSeq">
                <p:stCondLst>
                  <p:cond evt="onClick" delay="0">
                    <p:tgtEl>
                      <p:spTgt spid="38"/>
                    </p:tgtEl>
                  </p:cond>
                </p:stCondLst>
                <p:endSync evt="end" delay="0">
                  <p:rtn val="all"/>
                </p:endSync>
                <p:childTnLst>
                  <p:par>
                    <p:cTn id="73" fill="hold">
                      <p:stCondLst>
                        <p:cond delay="0"/>
                      </p:stCondLst>
                      <p:childTnLst>
                        <p:par>
                          <p:cTn id="74" fill="hold">
                            <p:stCondLst>
                              <p:cond delay="0"/>
                            </p:stCondLst>
                            <p:childTnLst>
                              <p:par>
                                <p:cTn id="75" presetID="10" presetClass="exit" presetSubtype="0" fill="hold" grpId="0" nodeType="clickEffect">
                                  <p:stCondLst>
                                    <p:cond delay="0"/>
                                  </p:stCondLst>
                                  <p:childTnLst>
                                    <p:animEffect transition="out" filter="fade">
                                      <p:cBhvr>
                                        <p:cTn id="76" dur="500"/>
                                        <p:tgtEl>
                                          <p:spTgt spid="38"/>
                                        </p:tgtEl>
                                      </p:cBhvr>
                                    </p:animEffect>
                                    <p:set>
                                      <p:cBhvr>
                                        <p:cTn id="77"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78" restart="whenNotActive" fill="hold" evtFilter="cancelBubble" nodeType="interactiveSeq">
                <p:stCondLst>
                  <p:cond evt="onClick" delay="0">
                    <p:tgtEl>
                      <p:spTgt spid="39"/>
                    </p:tgtEl>
                  </p:cond>
                </p:stCondLst>
                <p:endSync evt="end" delay="0">
                  <p:rtn val="all"/>
                </p:endSync>
                <p:childTnLst>
                  <p:par>
                    <p:cTn id="79" fill="hold">
                      <p:stCondLst>
                        <p:cond delay="0"/>
                      </p:stCondLst>
                      <p:childTnLst>
                        <p:par>
                          <p:cTn id="80" fill="hold">
                            <p:stCondLst>
                              <p:cond delay="0"/>
                            </p:stCondLst>
                            <p:childTnLst>
                              <p:par>
                                <p:cTn id="81" presetID="10" presetClass="exit" presetSubtype="0" fill="hold" grpId="0" nodeType="clickEffect">
                                  <p:stCondLst>
                                    <p:cond delay="0"/>
                                  </p:stCondLst>
                                  <p:childTnLst>
                                    <p:animEffect transition="out" filter="fade">
                                      <p:cBhvr>
                                        <p:cTn id="82" dur="500"/>
                                        <p:tgtEl>
                                          <p:spTgt spid="39"/>
                                        </p:tgtEl>
                                      </p:cBhvr>
                                    </p:animEffect>
                                    <p:set>
                                      <p:cBhvr>
                                        <p:cTn id="83"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audio>
              <p:cMediaNode vol="80000">
                <p:cTn id="84" fill="hold" display="0">
                  <p:stCondLst>
                    <p:cond delay="indefinite"/>
                  </p:stCondLst>
                  <p:endCondLst>
                    <p:cond evt="onStopAudio" delay="0">
                      <p:tgtEl>
                        <p:sldTgt/>
                      </p:tgtEl>
                    </p:cond>
                  </p:endCondLst>
                </p:cTn>
                <p:tgtEl>
                  <p:spTgt spid="40"/>
                </p:tgtEl>
              </p:cMediaNode>
            </p:audio>
          </p:childTnLst>
        </p:cTn>
      </p:par>
    </p:tnLst>
    <p:bldLst>
      <p:bldP spid="13" grpId="0" animBg="1"/>
      <p:bldP spid="15" grpId="0" animBg="1"/>
      <p:bldP spid="27"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5052749-6831-7E6B-55AB-9F2C803359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xmlns="" id="{8BB2F064-8BB8-5DC9-A2E9-8409DBFA3D6E}"/>
              </a:ext>
            </a:extLst>
          </p:cNvPr>
          <p:cNvSpPr txBox="1"/>
          <p:nvPr/>
        </p:nvSpPr>
        <p:spPr>
          <a:xfrm>
            <a:off x="389822" y="1443070"/>
            <a:ext cx="10664792" cy="646331"/>
          </a:xfrm>
          <a:prstGeom prst="rect">
            <a:avLst/>
          </a:prstGeom>
          <a:noFill/>
        </p:spPr>
        <p:txBody>
          <a:bodyPr wrap="square">
            <a:spAutoFit/>
          </a:bodyPr>
          <a:lstStyle/>
          <a:p>
            <a:r>
              <a:rPr lang="en-US" sz="3600" dirty="0" err="1">
                <a:solidFill>
                  <a:srgbClr val="FF0000"/>
                </a:solidFill>
                <a:latin typeface="Times New Roman" pitchFamily="18" charset="0"/>
                <a:cs typeface="Times New Roman" pitchFamily="18" charset="0"/>
              </a:rPr>
              <a:t>Câu</a:t>
            </a:r>
            <a:r>
              <a:rPr lang="en-US" sz="3600" dirty="0">
                <a:solidFill>
                  <a:srgbClr val="FF0000"/>
                </a:solidFill>
                <a:latin typeface="Times New Roman" pitchFamily="18" charset="0"/>
                <a:cs typeface="Times New Roman" pitchFamily="18" charset="0"/>
              </a:rPr>
              <a:t> 1: Ai </a:t>
            </a:r>
            <a:r>
              <a:rPr lang="en-US" sz="3600" dirty="0" err="1">
                <a:solidFill>
                  <a:srgbClr val="FF0000"/>
                </a:solidFill>
                <a:latin typeface="Times New Roman" pitchFamily="18" charset="0"/>
                <a:cs typeface="Times New Roman" pitchFamily="18" charset="0"/>
              </a:rPr>
              <a:t>là</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tác</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giả</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của</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văn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bản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Bản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đồ</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dẫn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đường</a:t>
            </a:r>
            <a:r>
              <a:rPr lang="en-US" sz="3600" dirty="0">
                <a:solidFill>
                  <a:srgbClr val="FF0000"/>
                </a:solidFill>
                <a:latin typeface="Times New Roman" pitchFamily="18" charset="0"/>
                <a:cs typeface="Times New Roman" pitchFamily="18" charset="0"/>
              </a:rPr>
              <a:t>”? </a:t>
            </a:r>
          </a:p>
        </p:txBody>
      </p:sp>
      <p:sp>
        <p:nvSpPr>
          <p:cNvPr id="6" name="TextBox 5">
            <a:extLst>
              <a:ext uri="{FF2B5EF4-FFF2-40B4-BE49-F238E27FC236}">
                <a16:creationId xmlns:a16="http://schemas.microsoft.com/office/drawing/2014/main" xmlns="" id="{5F156F66-02C2-4216-D94F-D26A2F4B7DF5}"/>
              </a:ext>
            </a:extLst>
          </p:cNvPr>
          <p:cNvSpPr txBox="1"/>
          <p:nvPr/>
        </p:nvSpPr>
        <p:spPr>
          <a:xfrm>
            <a:off x="664143" y="2527814"/>
            <a:ext cx="4860758" cy="584775"/>
          </a:xfrm>
          <a:prstGeom prst="rect">
            <a:avLst/>
          </a:prstGeom>
          <a:noFill/>
        </p:spPr>
        <p:txBody>
          <a:bodyPr wrap="square" rtlCol="0">
            <a:spAutoFit/>
          </a:bodyPr>
          <a:lstStyle/>
          <a:p>
            <a:r>
              <a:rPr lang="en-US" sz="3200" dirty="0" err="1">
                <a:solidFill>
                  <a:srgbClr val="000099"/>
                </a:solidFill>
                <a:latin typeface="Times New Roman" pitchFamily="18" charset="0"/>
                <a:cs typeface="Times New Roman" pitchFamily="18" charset="0"/>
              </a:rPr>
              <a:t>Đáp</a:t>
            </a:r>
            <a:r>
              <a:rPr lang="en-US" sz="3200" dirty="0">
                <a:solidFill>
                  <a:srgbClr val="000099"/>
                </a:solidFill>
                <a:latin typeface="Times New Roman" pitchFamily="18" charset="0"/>
                <a:cs typeface="Times New Roman" pitchFamily="18" charset="0"/>
              </a:rPr>
              <a:t> </a:t>
            </a:r>
            <a:r>
              <a:rPr lang="en-US" sz="3200" dirty="0" err="1">
                <a:solidFill>
                  <a:srgbClr val="000099"/>
                </a:solidFill>
                <a:latin typeface="Times New Roman" pitchFamily="18" charset="0"/>
                <a:cs typeface="Times New Roman" pitchFamily="18" charset="0"/>
              </a:rPr>
              <a:t>án</a:t>
            </a:r>
            <a:r>
              <a:rPr lang="en-US" sz="3200" dirty="0">
                <a:solidFill>
                  <a:srgbClr val="000099"/>
                </a:solidFill>
                <a:latin typeface="Times New Roman" pitchFamily="18" charset="0"/>
                <a:cs typeface="Times New Roman" pitchFamily="18" charset="0"/>
              </a:rPr>
              <a:t>: Da-</a:t>
            </a:r>
            <a:r>
              <a:rPr lang="en-US" sz="3200" dirty="0" err="1">
                <a:solidFill>
                  <a:srgbClr val="000099"/>
                </a:solidFill>
                <a:latin typeface="Times New Roman" pitchFamily="18" charset="0"/>
                <a:cs typeface="Times New Roman" pitchFamily="18" charset="0"/>
              </a:rPr>
              <a:t>ni</a:t>
            </a:r>
            <a:r>
              <a:rPr lang="en-US" sz="3200" dirty="0">
                <a:solidFill>
                  <a:srgbClr val="000099"/>
                </a:solidFill>
                <a:latin typeface="Times New Roman" pitchFamily="18" charset="0"/>
                <a:cs typeface="Times New Roman" pitchFamily="18" charset="0"/>
              </a:rPr>
              <a:t>-</a:t>
            </a:r>
            <a:r>
              <a:rPr lang="en-US" sz="3200" dirty="0" err="1">
                <a:solidFill>
                  <a:srgbClr val="000099"/>
                </a:solidFill>
                <a:latin typeface="Times New Roman" pitchFamily="18" charset="0"/>
                <a:cs typeface="Times New Roman" pitchFamily="18" charset="0"/>
              </a:rPr>
              <a:t>en</a:t>
            </a:r>
            <a:r>
              <a:rPr lang="en-US" sz="3200" dirty="0">
                <a:solidFill>
                  <a:srgbClr val="000099"/>
                </a:solidFill>
                <a:latin typeface="Times New Roman" pitchFamily="18" charset="0"/>
                <a:cs typeface="Times New Roman" pitchFamily="18" charset="0"/>
              </a:rPr>
              <a:t> </a:t>
            </a:r>
            <a:r>
              <a:rPr lang="en-US" sz="3200" dirty="0" err="1">
                <a:solidFill>
                  <a:srgbClr val="000099"/>
                </a:solidFill>
                <a:latin typeface="Times New Roman" pitchFamily="18" charset="0"/>
                <a:cs typeface="Times New Roman" pitchFamily="18" charset="0"/>
              </a:rPr>
              <a:t>Gốt</a:t>
            </a:r>
            <a:r>
              <a:rPr lang="en-US" sz="3200" dirty="0">
                <a:solidFill>
                  <a:srgbClr val="000099"/>
                </a:solidFill>
                <a:latin typeface="Times New Roman" pitchFamily="18" charset="0"/>
                <a:cs typeface="Times New Roman" pitchFamily="18" charset="0"/>
              </a:rPr>
              <a:t>-li-</a:t>
            </a:r>
            <a:r>
              <a:rPr lang="en-US" sz="3200" dirty="0" err="1">
                <a:solidFill>
                  <a:srgbClr val="000099"/>
                </a:solidFill>
                <a:latin typeface="Times New Roman" pitchFamily="18" charset="0"/>
                <a:cs typeface="Times New Roman" pitchFamily="18" charset="0"/>
              </a:rPr>
              <a:t>ép</a:t>
            </a:r>
            <a:endParaRPr lang="en-US" sz="3200" dirty="0">
              <a:solidFill>
                <a:srgbClr val="000099"/>
              </a:solidFill>
            </a:endParaRPr>
          </a:p>
        </p:txBody>
      </p:sp>
      <p:sp>
        <p:nvSpPr>
          <p:cNvPr id="8" name="Arrow: Left 7">
            <a:hlinkClick r:id="rId5" action="ppaction://hlinksldjump"/>
            <a:extLst>
              <a:ext uri="{FF2B5EF4-FFF2-40B4-BE49-F238E27FC236}">
                <a16:creationId xmlns:a16="http://schemas.microsoft.com/office/drawing/2014/main" xmlns="" id="{B55187E2-1D20-C85C-4953-B67CA9E21D21}"/>
              </a:ext>
            </a:extLst>
          </p:cNvPr>
          <p:cNvSpPr/>
          <p:nvPr/>
        </p:nvSpPr>
        <p:spPr>
          <a:xfrm>
            <a:off x="10578164" y="5573028"/>
            <a:ext cx="952901" cy="55826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xmlns="" id="{C73087CC-9EBC-CB0C-F830-60ADA1FE7D32}"/>
              </a:ext>
            </a:extLst>
          </p:cNvPr>
          <p:cNvSpPr/>
          <p:nvPr/>
        </p:nvSpPr>
        <p:spPr>
          <a:xfrm>
            <a:off x="9707940" y="2683671"/>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5</a:t>
            </a:r>
          </a:p>
        </p:txBody>
      </p:sp>
      <p:sp>
        <p:nvSpPr>
          <p:cNvPr id="7" name="Oval 6">
            <a:extLst>
              <a:ext uri="{FF2B5EF4-FFF2-40B4-BE49-F238E27FC236}">
                <a16:creationId xmlns:a16="http://schemas.microsoft.com/office/drawing/2014/main" xmlns="" id="{FBB58E71-15C1-FE52-5541-07F521666C60}"/>
              </a:ext>
            </a:extLst>
          </p:cNvPr>
          <p:cNvSpPr/>
          <p:nvPr/>
        </p:nvSpPr>
        <p:spPr>
          <a:xfrm>
            <a:off x="9707940" y="2683671"/>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4</a:t>
            </a:r>
          </a:p>
        </p:txBody>
      </p:sp>
      <p:sp>
        <p:nvSpPr>
          <p:cNvPr id="9" name="Oval 8">
            <a:extLst>
              <a:ext uri="{FF2B5EF4-FFF2-40B4-BE49-F238E27FC236}">
                <a16:creationId xmlns:a16="http://schemas.microsoft.com/office/drawing/2014/main" xmlns="" id="{551D1372-4D2C-9F91-48CF-459562560B3C}"/>
              </a:ext>
            </a:extLst>
          </p:cNvPr>
          <p:cNvSpPr/>
          <p:nvPr/>
        </p:nvSpPr>
        <p:spPr>
          <a:xfrm>
            <a:off x="9707940" y="2683671"/>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3</a:t>
            </a:r>
          </a:p>
        </p:txBody>
      </p:sp>
      <p:sp>
        <p:nvSpPr>
          <p:cNvPr id="10" name="Oval 9">
            <a:extLst>
              <a:ext uri="{FF2B5EF4-FFF2-40B4-BE49-F238E27FC236}">
                <a16:creationId xmlns:a16="http://schemas.microsoft.com/office/drawing/2014/main" xmlns="" id="{A80F5A36-67F1-6842-E527-0468EB2981BE}"/>
              </a:ext>
            </a:extLst>
          </p:cNvPr>
          <p:cNvSpPr/>
          <p:nvPr/>
        </p:nvSpPr>
        <p:spPr>
          <a:xfrm>
            <a:off x="9707940" y="2683671"/>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2</a:t>
            </a:r>
          </a:p>
        </p:txBody>
      </p:sp>
      <p:sp>
        <p:nvSpPr>
          <p:cNvPr id="11" name="Oval 10">
            <a:extLst>
              <a:ext uri="{FF2B5EF4-FFF2-40B4-BE49-F238E27FC236}">
                <a16:creationId xmlns:a16="http://schemas.microsoft.com/office/drawing/2014/main" xmlns="" id="{0C5F5855-4073-C3F0-AF94-7C51B537D94B}"/>
              </a:ext>
            </a:extLst>
          </p:cNvPr>
          <p:cNvSpPr/>
          <p:nvPr/>
        </p:nvSpPr>
        <p:spPr>
          <a:xfrm>
            <a:off x="9707940" y="2683671"/>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1</a:t>
            </a:r>
          </a:p>
        </p:txBody>
      </p:sp>
      <p:sp>
        <p:nvSpPr>
          <p:cNvPr id="12" name="Oval 11">
            <a:extLst>
              <a:ext uri="{FF2B5EF4-FFF2-40B4-BE49-F238E27FC236}">
                <a16:creationId xmlns:a16="http://schemas.microsoft.com/office/drawing/2014/main" xmlns="" id="{072D9936-1C71-4B03-E530-7C8BA6267295}"/>
              </a:ext>
            </a:extLst>
          </p:cNvPr>
          <p:cNvSpPr/>
          <p:nvPr/>
        </p:nvSpPr>
        <p:spPr>
          <a:xfrm>
            <a:off x="9701966" y="2683671"/>
            <a:ext cx="1211825" cy="1211825"/>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itchFamily="18" charset="0"/>
                <a:cs typeface="Times New Roman" pitchFamily="18" charset="0"/>
              </a:rPr>
              <a:t>Hết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giờ</a:t>
            </a:r>
            <a:endParaRPr lang="en-US" sz="2800" b="1" dirty="0">
              <a:solidFill>
                <a:srgbClr val="FF0000"/>
              </a:solidFill>
              <a:latin typeface="Times New Roman" pitchFamily="18" charset="0"/>
              <a:cs typeface="Times New Roman" pitchFamily="18" charset="0"/>
            </a:endParaRPr>
          </a:p>
        </p:txBody>
      </p:sp>
      <p:sp>
        <p:nvSpPr>
          <p:cNvPr id="13" name="Oval 12">
            <a:extLst>
              <a:ext uri="{FF2B5EF4-FFF2-40B4-BE49-F238E27FC236}">
                <a16:creationId xmlns:a16="http://schemas.microsoft.com/office/drawing/2014/main" xmlns="" id="{1489DA5A-D05F-2FF2-0027-A0B8A31833D2}"/>
              </a:ext>
            </a:extLst>
          </p:cNvPr>
          <p:cNvSpPr/>
          <p:nvPr/>
        </p:nvSpPr>
        <p:spPr>
          <a:xfrm>
            <a:off x="9664700" y="2683671"/>
            <a:ext cx="1286356" cy="1286356"/>
          </a:xfrm>
          <a:prstGeom prst="ellipse">
            <a:avLst/>
          </a:prstGeom>
          <a:solidFill>
            <a:srgbClr val="3366CC"/>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Times New Roman" pitchFamily="18" charset="0"/>
                <a:cs typeface="Times New Roman" pitchFamily="18" charset="0"/>
              </a:rPr>
              <a:t>Đồng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hồ</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7272793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4"/>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par>
                          <p:cTn id="10" fill="hold">
                            <p:stCondLst>
                              <p:cond delay="1000"/>
                            </p:stCondLst>
                            <p:childTnLst>
                              <p:par>
                                <p:cTn id="11" presetID="1" presetClass="entr" presetSubtype="0" fill="hold" grpId="0" nodeType="afterEffect">
                                  <p:stCondLst>
                                    <p:cond delay="1000"/>
                                  </p:stCondLst>
                                  <p:childTnLst>
                                    <p:set>
                                      <p:cBhvr>
                                        <p:cTn id="12"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2" name="cashreg.wav"/>
                                        </p:tgtEl>
                                      </p:cMediaNode>
                                    </p:audio>
                                  </p:subTnLst>
                                </p:cTn>
                              </p:par>
                            </p:childTnLst>
                          </p:cTn>
                        </p:par>
                        <p:par>
                          <p:cTn id="13" fill="hold">
                            <p:stCondLst>
                              <p:cond delay="2000"/>
                            </p:stCondLst>
                            <p:childTnLst>
                              <p:par>
                                <p:cTn id="14" presetID="1" presetClass="entr" presetSubtype="0" fill="hold" grpId="0" nodeType="afterEffect">
                                  <p:stCondLst>
                                    <p:cond delay="1000"/>
                                  </p:stCondLst>
                                  <p:childTnLst>
                                    <p:set>
                                      <p:cBhvr>
                                        <p:cTn id="15"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2" name="cashreg.wav"/>
                                        </p:tgtEl>
                                      </p:cMediaNode>
                                    </p:audio>
                                  </p:subTnLst>
                                </p:cTn>
                              </p:par>
                            </p:childTnLst>
                          </p:cTn>
                        </p:par>
                        <p:par>
                          <p:cTn id="16" fill="hold">
                            <p:stCondLst>
                              <p:cond delay="3000"/>
                            </p:stCondLst>
                            <p:childTnLst>
                              <p:par>
                                <p:cTn id="17" presetID="1" presetClass="entr" presetSubtype="0" fill="hold" grpId="0" nodeType="afterEffect">
                                  <p:stCondLst>
                                    <p:cond delay="100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cashreg.wav"/>
                                        </p:tgtEl>
                                      </p:cMediaNode>
                                    </p:audio>
                                  </p:subTnLst>
                                </p:cTn>
                              </p:par>
                            </p:childTnLst>
                          </p:cTn>
                        </p:par>
                        <p:par>
                          <p:cTn id="19" fill="hold">
                            <p:stCondLst>
                              <p:cond delay="4000"/>
                            </p:stCondLst>
                            <p:childTnLst>
                              <p:par>
                                <p:cTn id="20" presetID="1" presetClass="entr" presetSubtype="0" fill="hold" grpId="0" nodeType="afterEffect">
                                  <p:stCondLst>
                                    <p:cond delay="1000"/>
                                  </p:stCondLst>
                                  <p:childTnLst>
                                    <p:set>
                                      <p:cBhvr>
                                        <p:cTn id="21"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2" name="cashreg.wav"/>
                                        </p:tgtEl>
                                      </p:cMediaNode>
                                    </p:audio>
                                  </p:subTnLst>
                                </p:cTn>
                              </p:par>
                            </p:childTnLst>
                          </p:cTn>
                        </p:par>
                        <p:par>
                          <p:cTn id="22" fill="hold">
                            <p:stCondLst>
                              <p:cond delay="5000"/>
                            </p:stCondLst>
                            <p:childTnLst>
                              <p:par>
                                <p:cTn id="23" presetID="1" presetClass="entr" presetSubtype="0" fill="hold" grpId="0" nodeType="afterEffect">
                                  <p:stCondLst>
                                    <p:cond delay="1000"/>
                                  </p:stCondLst>
                                  <p:childTnLst>
                                    <p:set>
                                      <p:cBhvr>
                                        <p:cTn id="24"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1000" fill="hold"/>
                                        <p:tgtEl>
                                          <p:spTgt spid="6"/>
                                        </p:tgtEl>
                                        <p:attrNameLst>
                                          <p:attrName>ppt_w</p:attrName>
                                        </p:attrNameLst>
                                      </p:cBhvr>
                                      <p:tavLst>
                                        <p:tav tm="0">
                                          <p:val>
                                            <p:fltVal val="0"/>
                                          </p:val>
                                        </p:tav>
                                        <p:tav tm="100000">
                                          <p:val>
                                            <p:strVal val="#ppt_w"/>
                                          </p:val>
                                        </p:tav>
                                      </p:tavLst>
                                    </p:anim>
                                    <p:anim calcmode="lin" valueType="num">
                                      <p:cBhvr>
                                        <p:cTn id="30" dur="1000" fill="hold"/>
                                        <p:tgtEl>
                                          <p:spTgt spid="6"/>
                                        </p:tgtEl>
                                        <p:attrNameLst>
                                          <p:attrName>ppt_h</p:attrName>
                                        </p:attrNameLst>
                                      </p:cBhvr>
                                      <p:tavLst>
                                        <p:tav tm="0">
                                          <p:val>
                                            <p:fltVal val="0"/>
                                          </p:val>
                                        </p:tav>
                                        <p:tav tm="100000">
                                          <p:val>
                                            <p:strVal val="#ppt_h"/>
                                          </p:val>
                                        </p:tav>
                                      </p:tavLst>
                                    </p:anim>
                                    <p:anim calcmode="lin" valueType="num">
                                      <p:cBhvr>
                                        <p:cTn id="31" dur="1000" fill="hold"/>
                                        <p:tgtEl>
                                          <p:spTgt spid="6"/>
                                        </p:tgtEl>
                                        <p:attrNameLst>
                                          <p:attrName>style.rotation</p:attrName>
                                        </p:attrNameLst>
                                      </p:cBhvr>
                                      <p:tavLst>
                                        <p:tav tm="0">
                                          <p:val>
                                            <p:fltVal val="90"/>
                                          </p:val>
                                        </p:tav>
                                        <p:tav tm="100000">
                                          <p:val>
                                            <p:fltVal val="0"/>
                                          </p:val>
                                        </p:tav>
                                      </p:tavLst>
                                    </p:anim>
                                    <p:animEffect transition="in" filter="fade">
                                      <p:cBhvr>
                                        <p:cTn id="3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7" grpId="0" animBg="1"/>
      <p:bldP spid="9" grpId="0" animBg="1"/>
      <p:bldP spid="10" grpId="0" animBg="1"/>
      <p:bldP spid="11"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502737A1-7A3B-9559-8C3E-7121F38F42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075370" cy="6858000"/>
          </a:xfrm>
          <a:prstGeom prst="rect">
            <a:avLst/>
          </a:prstGeom>
          <a:ln>
            <a:noFill/>
          </a:ln>
          <a:effectLst>
            <a:softEdge rad="112500"/>
          </a:effectLst>
        </p:spPr>
      </p:pic>
      <p:sp>
        <p:nvSpPr>
          <p:cNvPr id="5" name="TextBox 4">
            <a:extLst>
              <a:ext uri="{FF2B5EF4-FFF2-40B4-BE49-F238E27FC236}">
                <a16:creationId xmlns:a16="http://schemas.microsoft.com/office/drawing/2014/main" xmlns="" id="{A731B9D2-681F-B1ED-F35A-44C33B65B772}"/>
              </a:ext>
            </a:extLst>
          </p:cNvPr>
          <p:cNvSpPr txBox="1"/>
          <p:nvPr/>
        </p:nvSpPr>
        <p:spPr>
          <a:xfrm>
            <a:off x="116630" y="2106710"/>
            <a:ext cx="10847672" cy="584775"/>
          </a:xfrm>
          <a:prstGeom prst="rect">
            <a:avLst/>
          </a:prstGeom>
          <a:solidFill>
            <a:schemeClr val="bg1"/>
          </a:solidFill>
        </p:spPr>
        <p:txBody>
          <a:bodyPr wrap="square">
            <a:spAutoFit/>
          </a:bodyPr>
          <a:lstStyle/>
          <a:p>
            <a:r>
              <a:rPr lang="en-US" sz="3200" dirty="0" err="1">
                <a:solidFill>
                  <a:srgbClr val="FF0000"/>
                </a:solidFill>
                <a:latin typeface="Times New Roman" pitchFamily="18" charset="0"/>
                <a:cs typeface="Times New Roman" pitchFamily="18" charset="0"/>
              </a:rPr>
              <a:t>Câu</a:t>
            </a:r>
            <a:r>
              <a:rPr lang="en-US" sz="3200" dirty="0">
                <a:solidFill>
                  <a:srgbClr val="FF0000"/>
                </a:solidFill>
                <a:latin typeface="Times New Roman" pitchFamily="18" charset="0"/>
                <a:cs typeface="Times New Roman" pitchFamily="18" charset="0"/>
              </a:rPr>
              <a:t> 2: </a:t>
            </a:r>
            <a:r>
              <a:rPr lang="en-US" sz="3200" dirty="0" err="1">
                <a:solidFill>
                  <a:srgbClr val="FF0000"/>
                </a:solidFill>
                <a:latin typeface="Times New Roman" pitchFamily="18" charset="0"/>
                <a:cs typeface="Times New Roman" pitchFamily="18" charset="0"/>
              </a:rPr>
              <a:t>Văn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bản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Bản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đồ</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dẫn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đường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được</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viết</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theo</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thể</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loại</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nào</a:t>
            </a:r>
            <a:r>
              <a:rPr lang="en-US" sz="3200" dirty="0">
                <a:solidFill>
                  <a:srgbClr val="FF0000"/>
                </a:solidFill>
                <a:latin typeface="Times New Roman" pitchFamily="18" charset="0"/>
                <a:cs typeface="Times New Roman" pitchFamily="18" charset="0"/>
              </a:rPr>
              <a:t>? </a:t>
            </a:r>
            <a:endParaRPr lang="en-US" sz="3200" dirty="0">
              <a:solidFill>
                <a:srgbClr val="FF0000"/>
              </a:solidFill>
            </a:endParaRPr>
          </a:p>
        </p:txBody>
      </p:sp>
      <p:sp>
        <p:nvSpPr>
          <p:cNvPr id="6" name="TextBox 5">
            <a:extLst>
              <a:ext uri="{FF2B5EF4-FFF2-40B4-BE49-F238E27FC236}">
                <a16:creationId xmlns:a16="http://schemas.microsoft.com/office/drawing/2014/main" xmlns="" id="{1465013A-C60E-9396-4B7B-F4A3986FDCBE}"/>
              </a:ext>
            </a:extLst>
          </p:cNvPr>
          <p:cNvSpPr txBox="1"/>
          <p:nvPr/>
        </p:nvSpPr>
        <p:spPr>
          <a:xfrm>
            <a:off x="2704699" y="2981425"/>
            <a:ext cx="3859731" cy="606392"/>
          </a:xfrm>
          <a:prstGeom prst="rect">
            <a:avLst/>
          </a:prstGeom>
          <a:solidFill>
            <a:schemeClr val="bg1"/>
          </a:solidFill>
        </p:spPr>
        <p:txBody>
          <a:bodyPr wrap="square" rtlCol="0">
            <a:spAutoFit/>
          </a:bodyPr>
          <a:lstStyle/>
          <a:p>
            <a:r>
              <a:rPr lang="en-US" sz="3200" dirty="0" err="1">
                <a:solidFill>
                  <a:srgbClr val="0000FF"/>
                </a:solidFill>
                <a:latin typeface="Times New Roman" pitchFamily="18" charset="0"/>
                <a:cs typeface="Times New Roman" pitchFamily="18" charset="0"/>
              </a:rPr>
              <a:t>Đáp</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án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Văn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nghị</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luận</a:t>
            </a:r>
            <a:endParaRPr lang="en-US" sz="3200" dirty="0">
              <a:solidFill>
                <a:srgbClr val="0000FF"/>
              </a:solidFill>
            </a:endParaRPr>
          </a:p>
        </p:txBody>
      </p:sp>
      <p:sp>
        <p:nvSpPr>
          <p:cNvPr id="9" name="Arrow: Left 8">
            <a:hlinkClick r:id="rId5" action="ppaction://hlinksldjump"/>
            <a:extLst>
              <a:ext uri="{FF2B5EF4-FFF2-40B4-BE49-F238E27FC236}">
                <a16:creationId xmlns:a16="http://schemas.microsoft.com/office/drawing/2014/main" xmlns="" id="{56E16FBE-950E-8AD9-68FE-03B82879737A}"/>
              </a:ext>
            </a:extLst>
          </p:cNvPr>
          <p:cNvSpPr/>
          <p:nvPr/>
        </p:nvSpPr>
        <p:spPr>
          <a:xfrm>
            <a:off x="10578164" y="5573028"/>
            <a:ext cx="952901" cy="55826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A3CC5AE5-EBC7-977C-E6D2-993FC46E8619}"/>
              </a:ext>
            </a:extLst>
          </p:cNvPr>
          <p:cNvSpPr/>
          <p:nvPr/>
        </p:nvSpPr>
        <p:spPr>
          <a:xfrm>
            <a:off x="9890820" y="3078307"/>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5</a:t>
            </a:r>
          </a:p>
        </p:txBody>
      </p:sp>
      <p:sp>
        <p:nvSpPr>
          <p:cNvPr id="17" name="Oval 16">
            <a:extLst>
              <a:ext uri="{FF2B5EF4-FFF2-40B4-BE49-F238E27FC236}">
                <a16:creationId xmlns:a16="http://schemas.microsoft.com/office/drawing/2014/main" xmlns="" id="{9EBAFFEF-C65A-96F5-97DC-AD5DE328DAF8}"/>
              </a:ext>
            </a:extLst>
          </p:cNvPr>
          <p:cNvSpPr/>
          <p:nvPr/>
        </p:nvSpPr>
        <p:spPr>
          <a:xfrm>
            <a:off x="9890820" y="3078307"/>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4</a:t>
            </a:r>
          </a:p>
        </p:txBody>
      </p:sp>
      <p:sp>
        <p:nvSpPr>
          <p:cNvPr id="18" name="Oval 17">
            <a:extLst>
              <a:ext uri="{FF2B5EF4-FFF2-40B4-BE49-F238E27FC236}">
                <a16:creationId xmlns:a16="http://schemas.microsoft.com/office/drawing/2014/main" xmlns="" id="{AB633D16-61BD-23B5-89E1-E753A87EA1F8}"/>
              </a:ext>
            </a:extLst>
          </p:cNvPr>
          <p:cNvSpPr/>
          <p:nvPr/>
        </p:nvSpPr>
        <p:spPr>
          <a:xfrm>
            <a:off x="9890820" y="3078307"/>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3</a:t>
            </a:r>
          </a:p>
        </p:txBody>
      </p:sp>
      <p:sp>
        <p:nvSpPr>
          <p:cNvPr id="19" name="Oval 18">
            <a:extLst>
              <a:ext uri="{FF2B5EF4-FFF2-40B4-BE49-F238E27FC236}">
                <a16:creationId xmlns:a16="http://schemas.microsoft.com/office/drawing/2014/main" xmlns="" id="{334ABA93-AF71-D268-AE75-46F6D2B4C282}"/>
              </a:ext>
            </a:extLst>
          </p:cNvPr>
          <p:cNvSpPr/>
          <p:nvPr/>
        </p:nvSpPr>
        <p:spPr>
          <a:xfrm>
            <a:off x="9890820" y="3078307"/>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2</a:t>
            </a:r>
          </a:p>
        </p:txBody>
      </p:sp>
      <p:sp>
        <p:nvSpPr>
          <p:cNvPr id="20" name="Oval 19">
            <a:extLst>
              <a:ext uri="{FF2B5EF4-FFF2-40B4-BE49-F238E27FC236}">
                <a16:creationId xmlns:a16="http://schemas.microsoft.com/office/drawing/2014/main" xmlns="" id="{6B326B50-F610-9324-7FC0-9D8B64147EE3}"/>
              </a:ext>
            </a:extLst>
          </p:cNvPr>
          <p:cNvSpPr/>
          <p:nvPr/>
        </p:nvSpPr>
        <p:spPr>
          <a:xfrm>
            <a:off x="9890820" y="3078307"/>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1</a:t>
            </a:r>
          </a:p>
        </p:txBody>
      </p:sp>
      <p:sp>
        <p:nvSpPr>
          <p:cNvPr id="21" name="Oval 20">
            <a:extLst>
              <a:ext uri="{FF2B5EF4-FFF2-40B4-BE49-F238E27FC236}">
                <a16:creationId xmlns:a16="http://schemas.microsoft.com/office/drawing/2014/main" xmlns="" id="{4B9613CE-1DFA-39FC-D448-08B005C928D3}"/>
              </a:ext>
            </a:extLst>
          </p:cNvPr>
          <p:cNvSpPr/>
          <p:nvPr/>
        </p:nvSpPr>
        <p:spPr>
          <a:xfrm>
            <a:off x="9884846" y="3078307"/>
            <a:ext cx="1211825" cy="1211825"/>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itchFamily="18" charset="0"/>
                <a:cs typeface="Times New Roman" pitchFamily="18" charset="0"/>
              </a:rPr>
              <a:t>Hết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giờ</a:t>
            </a:r>
            <a:endParaRPr lang="en-US" sz="2800" b="1" dirty="0">
              <a:solidFill>
                <a:srgbClr val="FF0000"/>
              </a:solidFill>
              <a:latin typeface="Times New Roman" pitchFamily="18" charset="0"/>
              <a:cs typeface="Times New Roman" pitchFamily="18" charset="0"/>
            </a:endParaRPr>
          </a:p>
        </p:txBody>
      </p:sp>
      <p:sp>
        <p:nvSpPr>
          <p:cNvPr id="22" name="Oval 21">
            <a:extLst>
              <a:ext uri="{FF2B5EF4-FFF2-40B4-BE49-F238E27FC236}">
                <a16:creationId xmlns:a16="http://schemas.microsoft.com/office/drawing/2014/main" xmlns="" id="{9AC79D03-0A5F-E693-650B-54626A21A485}"/>
              </a:ext>
            </a:extLst>
          </p:cNvPr>
          <p:cNvSpPr/>
          <p:nvPr/>
        </p:nvSpPr>
        <p:spPr>
          <a:xfrm>
            <a:off x="9847580" y="3078307"/>
            <a:ext cx="1286356" cy="1286356"/>
          </a:xfrm>
          <a:prstGeom prst="ellipse">
            <a:avLst/>
          </a:prstGeom>
          <a:solidFill>
            <a:srgbClr val="3366CC"/>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Times New Roman" pitchFamily="18" charset="0"/>
                <a:cs typeface="Times New Roman" pitchFamily="18" charset="0"/>
              </a:rPr>
              <a:t>Đồng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hồ</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51140000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par>
                          <p:cTn id="10" fill="hold">
                            <p:stCondLst>
                              <p:cond delay="1000"/>
                            </p:stCondLst>
                            <p:childTnLst>
                              <p:par>
                                <p:cTn id="11" presetID="1" presetClass="entr" presetSubtype="0" fill="hold" grpId="0" nodeType="afterEffect">
                                  <p:stCondLst>
                                    <p:cond delay="1000"/>
                                  </p:stCondLst>
                                  <p:childTnLst>
                                    <p:set>
                                      <p:cBhvr>
                                        <p:cTn id="12"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2" name="cashreg.wav"/>
                                        </p:tgtEl>
                                      </p:cMediaNode>
                                    </p:audio>
                                  </p:subTnLst>
                                </p:cTn>
                              </p:par>
                            </p:childTnLst>
                          </p:cTn>
                        </p:par>
                        <p:par>
                          <p:cTn id="13" fill="hold">
                            <p:stCondLst>
                              <p:cond delay="2000"/>
                            </p:stCondLst>
                            <p:childTnLst>
                              <p:par>
                                <p:cTn id="14" presetID="1" presetClass="entr" presetSubtype="0" fill="hold" grpId="0" nodeType="afterEffect">
                                  <p:stCondLst>
                                    <p:cond delay="1000"/>
                                  </p:stCondLst>
                                  <p:childTnLst>
                                    <p:set>
                                      <p:cBhvr>
                                        <p:cTn id="15"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2" name="cashreg.wav"/>
                                        </p:tgtEl>
                                      </p:cMediaNode>
                                    </p:audio>
                                  </p:subTnLst>
                                </p:cTn>
                              </p:par>
                            </p:childTnLst>
                          </p:cTn>
                        </p:par>
                        <p:par>
                          <p:cTn id="16" fill="hold">
                            <p:stCondLst>
                              <p:cond delay="3000"/>
                            </p:stCondLst>
                            <p:childTnLst>
                              <p:par>
                                <p:cTn id="17" presetID="1" presetClass="entr" presetSubtype="0" fill="hold" grpId="0" nodeType="afterEffect">
                                  <p:stCondLst>
                                    <p:cond delay="1000"/>
                                  </p:stCondLst>
                                  <p:childTnLst>
                                    <p:set>
                                      <p:cBhvr>
                                        <p:cTn id="18"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cashreg.wav"/>
                                        </p:tgtEl>
                                      </p:cMediaNode>
                                    </p:audio>
                                  </p:subTnLst>
                                </p:cTn>
                              </p:par>
                            </p:childTnLst>
                          </p:cTn>
                        </p:par>
                        <p:par>
                          <p:cTn id="19" fill="hold">
                            <p:stCondLst>
                              <p:cond delay="4000"/>
                            </p:stCondLst>
                            <p:childTnLst>
                              <p:par>
                                <p:cTn id="20" presetID="1" presetClass="entr" presetSubtype="0" fill="hold" grpId="0" nodeType="afterEffect">
                                  <p:stCondLst>
                                    <p:cond delay="1000"/>
                                  </p:stCondLst>
                                  <p:childTnLst>
                                    <p:set>
                                      <p:cBhvr>
                                        <p:cTn id="21"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2" name="cashreg.wav"/>
                                        </p:tgtEl>
                                      </p:cMediaNode>
                                    </p:audio>
                                  </p:subTnLst>
                                </p:cTn>
                              </p:par>
                            </p:childTnLst>
                          </p:cTn>
                        </p:par>
                        <p:par>
                          <p:cTn id="22" fill="hold">
                            <p:stCondLst>
                              <p:cond delay="5000"/>
                            </p:stCondLst>
                            <p:childTnLst>
                              <p:par>
                                <p:cTn id="23" presetID="1" presetClass="entr" presetSubtype="0" fill="hold" grpId="0" nodeType="afterEffect">
                                  <p:stCondLst>
                                    <p:cond delay="1000"/>
                                  </p:stCondLst>
                                  <p:childTnLst>
                                    <p:set>
                                      <p:cBhvr>
                                        <p:cTn id="24"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P spid="17" grpId="0" animBg="1"/>
      <p:bldP spid="18" grpId="0" animBg="1"/>
      <p:bldP spid="19" grpId="0" animBg="1"/>
      <p:bldP spid="20" grpId="0" animBg="1"/>
      <p:bldP spid="21"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856FAB4D-834B-F20F-5737-52A054A9CE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785537"/>
          </a:xfrm>
          <a:prstGeom prst="rect">
            <a:avLst/>
          </a:prstGeom>
          <a:ln>
            <a:noFill/>
          </a:ln>
          <a:effectLst>
            <a:softEdge rad="112500"/>
          </a:effectLst>
        </p:spPr>
      </p:pic>
      <p:sp>
        <p:nvSpPr>
          <p:cNvPr id="5" name="TextBox 4">
            <a:extLst>
              <a:ext uri="{FF2B5EF4-FFF2-40B4-BE49-F238E27FC236}">
                <a16:creationId xmlns:a16="http://schemas.microsoft.com/office/drawing/2014/main" xmlns="" id="{904EA1A4-7F80-714E-4252-E58C89D2131A}"/>
              </a:ext>
            </a:extLst>
          </p:cNvPr>
          <p:cNvSpPr txBox="1"/>
          <p:nvPr/>
        </p:nvSpPr>
        <p:spPr>
          <a:xfrm>
            <a:off x="606391" y="1138148"/>
            <a:ext cx="11126803" cy="584775"/>
          </a:xfrm>
          <a:prstGeom prst="rect">
            <a:avLst/>
          </a:prstGeom>
          <a:solidFill>
            <a:schemeClr val="bg1"/>
          </a:solidFill>
        </p:spPr>
        <p:txBody>
          <a:bodyPr wrap="square">
            <a:spAutoFit/>
          </a:bodyPr>
          <a:lstStyle/>
          <a:p>
            <a:r>
              <a:rPr lang="en-US" sz="3200" dirty="0" err="1">
                <a:solidFill>
                  <a:srgbClr val="FF3300"/>
                </a:solidFill>
                <a:latin typeface="Times New Roman" pitchFamily="18" charset="0"/>
                <a:cs typeface="Times New Roman" pitchFamily="18" charset="0"/>
              </a:rPr>
              <a:t>Câu</a:t>
            </a:r>
            <a:r>
              <a:rPr lang="en-US" sz="3200" dirty="0">
                <a:solidFill>
                  <a:srgbClr val="FF3300"/>
                </a:solidFill>
                <a:latin typeface="Times New Roman" pitchFamily="18" charset="0"/>
                <a:cs typeface="Times New Roman" pitchFamily="18" charset="0"/>
              </a:rPr>
              <a:t> 3: </a:t>
            </a:r>
            <a:r>
              <a:rPr lang="en-US" sz="3200" dirty="0" err="1">
                <a:solidFill>
                  <a:srgbClr val="FF3300"/>
                </a:solidFill>
                <a:latin typeface="Times New Roman" pitchFamily="18" charset="0"/>
                <a:cs typeface="Times New Roman" pitchFamily="18" charset="0"/>
              </a:rPr>
              <a:t>Văn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bản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Bản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đồ</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dẫn</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đường</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được</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viết</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với</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hình</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thức</a:t>
            </a:r>
            <a:r>
              <a:rPr lang="en-US" sz="3200" dirty="0">
                <a:solidFill>
                  <a:srgbClr val="FF3300"/>
                </a:solidFill>
                <a:latin typeface="Times New Roman" pitchFamily="18" charset="0"/>
                <a:cs typeface="Times New Roman" pitchFamily="18" charset="0"/>
              </a:rPr>
              <a:t> </a:t>
            </a:r>
            <a:r>
              <a:rPr lang="en-US" sz="3200" dirty="0" err="1">
                <a:solidFill>
                  <a:srgbClr val="FF3300"/>
                </a:solidFill>
                <a:latin typeface="Times New Roman" pitchFamily="18" charset="0"/>
                <a:cs typeface="Times New Roman" pitchFamily="18" charset="0"/>
              </a:rPr>
              <a:t>nào</a:t>
            </a:r>
            <a:r>
              <a:rPr lang="en-US" sz="3200" dirty="0">
                <a:solidFill>
                  <a:srgbClr val="FF3300"/>
                </a:solidFill>
                <a:latin typeface="Times New Roman" pitchFamily="18" charset="0"/>
                <a:cs typeface="Times New Roman" pitchFamily="18" charset="0"/>
              </a:rPr>
              <a:t>? </a:t>
            </a:r>
          </a:p>
        </p:txBody>
      </p:sp>
      <p:sp>
        <p:nvSpPr>
          <p:cNvPr id="6" name="TextBox 5">
            <a:extLst>
              <a:ext uri="{FF2B5EF4-FFF2-40B4-BE49-F238E27FC236}">
                <a16:creationId xmlns:a16="http://schemas.microsoft.com/office/drawing/2014/main" xmlns="" id="{5A9D17BE-5F69-66D4-18E1-55063158DC98}"/>
              </a:ext>
            </a:extLst>
          </p:cNvPr>
          <p:cNvSpPr txBox="1"/>
          <p:nvPr/>
        </p:nvSpPr>
        <p:spPr>
          <a:xfrm>
            <a:off x="1674796" y="2098307"/>
            <a:ext cx="3080084" cy="584775"/>
          </a:xfrm>
          <a:prstGeom prst="rect">
            <a:avLst/>
          </a:prstGeom>
          <a:solidFill>
            <a:schemeClr val="bg1"/>
          </a:solidFill>
        </p:spPr>
        <p:txBody>
          <a:bodyPr wrap="square" rtlCol="0">
            <a:spAutoFit/>
          </a:bodyPr>
          <a:lstStyle/>
          <a:p>
            <a:r>
              <a:rPr lang="en-US" sz="3200" dirty="0" err="1">
                <a:solidFill>
                  <a:srgbClr val="0000FF"/>
                </a:solidFill>
                <a:latin typeface="Times New Roman" pitchFamily="18" charset="0"/>
                <a:cs typeface="Times New Roman" pitchFamily="18" charset="0"/>
              </a:rPr>
              <a:t>Đáp</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án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Bức</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thư</a:t>
            </a:r>
            <a:endParaRPr lang="en-US" sz="3200" dirty="0">
              <a:solidFill>
                <a:srgbClr val="0000FF"/>
              </a:solidFill>
            </a:endParaRPr>
          </a:p>
        </p:txBody>
      </p:sp>
      <p:sp>
        <p:nvSpPr>
          <p:cNvPr id="7" name="Arrow: Left 6">
            <a:hlinkClick r:id="rId5" action="ppaction://hlinksldjump"/>
            <a:extLst>
              <a:ext uri="{FF2B5EF4-FFF2-40B4-BE49-F238E27FC236}">
                <a16:creationId xmlns:a16="http://schemas.microsoft.com/office/drawing/2014/main" xmlns="" id="{309C6708-12CE-7C31-D21F-04172D21F2D0}"/>
              </a:ext>
            </a:extLst>
          </p:cNvPr>
          <p:cNvSpPr/>
          <p:nvPr/>
        </p:nvSpPr>
        <p:spPr>
          <a:xfrm>
            <a:off x="10578164" y="5573028"/>
            <a:ext cx="952901" cy="55826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xmlns="" id="{929F4DEB-1771-016E-B72C-166A3E060DD7}"/>
              </a:ext>
            </a:extLst>
          </p:cNvPr>
          <p:cNvSpPr/>
          <p:nvPr/>
        </p:nvSpPr>
        <p:spPr>
          <a:xfrm>
            <a:off x="10218079" y="2217893"/>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5</a:t>
            </a:r>
          </a:p>
        </p:txBody>
      </p:sp>
      <p:sp>
        <p:nvSpPr>
          <p:cNvPr id="8" name="Oval 7">
            <a:extLst>
              <a:ext uri="{FF2B5EF4-FFF2-40B4-BE49-F238E27FC236}">
                <a16:creationId xmlns:a16="http://schemas.microsoft.com/office/drawing/2014/main" xmlns="" id="{49349CAC-5A27-5332-4E82-C0F4AE752400}"/>
              </a:ext>
            </a:extLst>
          </p:cNvPr>
          <p:cNvSpPr/>
          <p:nvPr/>
        </p:nvSpPr>
        <p:spPr>
          <a:xfrm>
            <a:off x="10218079" y="2217893"/>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4</a:t>
            </a:r>
          </a:p>
        </p:txBody>
      </p:sp>
      <p:sp>
        <p:nvSpPr>
          <p:cNvPr id="9" name="Oval 8">
            <a:extLst>
              <a:ext uri="{FF2B5EF4-FFF2-40B4-BE49-F238E27FC236}">
                <a16:creationId xmlns:a16="http://schemas.microsoft.com/office/drawing/2014/main" xmlns="" id="{4A034523-8B05-D879-E714-206DB80308C0}"/>
              </a:ext>
            </a:extLst>
          </p:cNvPr>
          <p:cNvSpPr/>
          <p:nvPr/>
        </p:nvSpPr>
        <p:spPr>
          <a:xfrm>
            <a:off x="10218079" y="2217893"/>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3</a:t>
            </a:r>
          </a:p>
        </p:txBody>
      </p:sp>
      <p:sp>
        <p:nvSpPr>
          <p:cNvPr id="10" name="Oval 9">
            <a:extLst>
              <a:ext uri="{FF2B5EF4-FFF2-40B4-BE49-F238E27FC236}">
                <a16:creationId xmlns:a16="http://schemas.microsoft.com/office/drawing/2014/main" xmlns="" id="{D2E91EAA-9E0F-6A12-4CAF-8F4E57643B83}"/>
              </a:ext>
            </a:extLst>
          </p:cNvPr>
          <p:cNvSpPr/>
          <p:nvPr/>
        </p:nvSpPr>
        <p:spPr>
          <a:xfrm>
            <a:off x="10218079" y="2217893"/>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2</a:t>
            </a:r>
          </a:p>
        </p:txBody>
      </p:sp>
      <p:sp>
        <p:nvSpPr>
          <p:cNvPr id="11" name="Oval 10">
            <a:extLst>
              <a:ext uri="{FF2B5EF4-FFF2-40B4-BE49-F238E27FC236}">
                <a16:creationId xmlns:a16="http://schemas.microsoft.com/office/drawing/2014/main" xmlns="" id="{CBF7BF26-51BE-BD3A-53B2-3C1456FD7763}"/>
              </a:ext>
            </a:extLst>
          </p:cNvPr>
          <p:cNvSpPr/>
          <p:nvPr/>
        </p:nvSpPr>
        <p:spPr>
          <a:xfrm>
            <a:off x="10218079" y="2217893"/>
            <a:ext cx="1199876" cy="1199876"/>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itchFamily="18" charset="0"/>
                <a:cs typeface="Times New Roman" pitchFamily="18" charset="0"/>
              </a:rPr>
              <a:t>1</a:t>
            </a:r>
          </a:p>
        </p:txBody>
      </p:sp>
      <p:sp>
        <p:nvSpPr>
          <p:cNvPr id="12" name="Oval 11">
            <a:extLst>
              <a:ext uri="{FF2B5EF4-FFF2-40B4-BE49-F238E27FC236}">
                <a16:creationId xmlns:a16="http://schemas.microsoft.com/office/drawing/2014/main" xmlns="" id="{EE104B54-1307-4279-943D-19F5B6838441}"/>
              </a:ext>
            </a:extLst>
          </p:cNvPr>
          <p:cNvSpPr/>
          <p:nvPr/>
        </p:nvSpPr>
        <p:spPr>
          <a:xfrm>
            <a:off x="10212105" y="2217893"/>
            <a:ext cx="1211825" cy="1211825"/>
          </a:xfrm>
          <a:prstGeom prst="ellipse">
            <a:avLst/>
          </a:prstGeom>
          <a:solidFill>
            <a:srgbClr val="92D050"/>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itchFamily="18" charset="0"/>
                <a:cs typeface="Times New Roman" pitchFamily="18" charset="0"/>
              </a:rPr>
              <a:t>Hết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giờ</a:t>
            </a:r>
            <a:endParaRPr lang="en-US" sz="2800" b="1" dirty="0">
              <a:solidFill>
                <a:srgbClr val="FF0000"/>
              </a:solidFill>
              <a:latin typeface="Times New Roman" pitchFamily="18" charset="0"/>
              <a:cs typeface="Times New Roman" pitchFamily="18" charset="0"/>
            </a:endParaRPr>
          </a:p>
        </p:txBody>
      </p:sp>
      <p:sp>
        <p:nvSpPr>
          <p:cNvPr id="13" name="Oval 12">
            <a:extLst>
              <a:ext uri="{FF2B5EF4-FFF2-40B4-BE49-F238E27FC236}">
                <a16:creationId xmlns:a16="http://schemas.microsoft.com/office/drawing/2014/main" xmlns="" id="{4CFD6CA0-8FBC-10E8-6922-2974C0194FF8}"/>
              </a:ext>
            </a:extLst>
          </p:cNvPr>
          <p:cNvSpPr/>
          <p:nvPr/>
        </p:nvSpPr>
        <p:spPr>
          <a:xfrm>
            <a:off x="10174839" y="2217893"/>
            <a:ext cx="1286356" cy="1286356"/>
          </a:xfrm>
          <a:prstGeom prst="ellipse">
            <a:avLst/>
          </a:prstGeom>
          <a:solidFill>
            <a:srgbClr val="3366CC"/>
          </a:solidFill>
          <a:ln>
            <a:solidFill>
              <a:srgbClr val="FFFF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Times New Roman" pitchFamily="18" charset="0"/>
                <a:cs typeface="Times New Roman" pitchFamily="18" charset="0"/>
              </a:rPr>
              <a:t>Đồng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hồ</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6623588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4"/>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par>
                          <p:cTn id="10" fill="hold">
                            <p:stCondLst>
                              <p:cond delay="1000"/>
                            </p:stCondLst>
                            <p:childTnLst>
                              <p:par>
                                <p:cTn id="11" presetID="1" presetClass="entr" presetSubtype="0" fill="hold" grpId="0" nodeType="afterEffect">
                                  <p:stCondLst>
                                    <p:cond delay="1000"/>
                                  </p:stCondLst>
                                  <p:childTnLst>
                                    <p:set>
                                      <p:cBhvr>
                                        <p:cTn id="12"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2" name="cashreg.wav"/>
                                        </p:tgtEl>
                                      </p:cMediaNode>
                                    </p:audio>
                                  </p:subTnLst>
                                </p:cTn>
                              </p:par>
                            </p:childTnLst>
                          </p:cTn>
                        </p:par>
                        <p:par>
                          <p:cTn id="13" fill="hold">
                            <p:stCondLst>
                              <p:cond delay="2000"/>
                            </p:stCondLst>
                            <p:childTnLst>
                              <p:par>
                                <p:cTn id="14" presetID="1" presetClass="entr" presetSubtype="0" fill="hold" grpId="0" nodeType="afterEffect">
                                  <p:stCondLst>
                                    <p:cond delay="1000"/>
                                  </p:stCondLst>
                                  <p:childTnLst>
                                    <p:set>
                                      <p:cBhvr>
                                        <p:cTn id="15"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2" name="cashreg.wav"/>
                                        </p:tgtEl>
                                      </p:cMediaNode>
                                    </p:audio>
                                  </p:subTnLst>
                                </p:cTn>
                              </p:par>
                            </p:childTnLst>
                          </p:cTn>
                        </p:par>
                        <p:par>
                          <p:cTn id="16" fill="hold">
                            <p:stCondLst>
                              <p:cond delay="3000"/>
                            </p:stCondLst>
                            <p:childTnLst>
                              <p:par>
                                <p:cTn id="17" presetID="1" presetClass="entr" presetSubtype="0" fill="hold" grpId="0" nodeType="afterEffect">
                                  <p:stCondLst>
                                    <p:cond delay="100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cashreg.wav"/>
                                        </p:tgtEl>
                                      </p:cMediaNode>
                                    </p:audio>
                                  </p:subTnLst>
                                </p:cTn>
                              </p:par>
                            </p:childTnLst>
                          </p:cTn>
                        </p:par>
                        <p:par>
                          <p:cTn id="19" fill="hold">
                            <p:stCondLst>
                              <p:cond delay="4000"/>
                            </p:stCondLst>
                            <p:childTnLst>
                              <p:par>
                                <p:cTn id="20" presetID="1" presetClass="entr" presetSubtype="0" fill="hold" grpId="0" nodeType="afterEffect">
                                  <p:stCondLst>
                                    <p:cond delay="1000"/>
                                  </p:stCondLst>
                                  <p:childTnLst>
                                    <p:set>
                                      <p:cBhvr>
                                        <p:cTn id="21"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2" name="cashreg.wav"/>
                                        </p:tgtEl>
                                      </p:cMediaNode>
                                    </p:audio>
                                  </p:subTnLst>
                                </p:cTn>
                              </p:par>
                            </p:childTnLst>
                          </p:cTn>
                        </p:par>
                        <p:par>
                          <p:cTn id="22" fill="hold">
                            <p:stCondLst>
                              <p:cond delay="5000"/>
                            </p:stCondLst>
                            <p:childTnLst>
                              <p:par>
                                <p:cTn id="23" presetID="1" presetClass="entr" presetSubtype="0" fill="hold" grpId="0" nodeType="afterEffect">
                                  <p:stCondLst>
                                    <p:cond delay="1000"/>
                                  </p:stCondLst>
                                  <p:childTnLst>
                                    <p:set>
                                      <p:cBhvr>
                                        <p:cTn id="24"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8" grpId="0" animBg="1"/>
      <p:bldP spid="9" grpId="0" animBg="1"/>
      <p:bldP spid="10" grpId="0" animBg="1"/>
      <p:bldP spid="11" grpId="0" animBg="1"/>
      <p:bldP spid="12" grpId="0" animBg="1"/>
      <p:bldP spid="13" grpId="0" animBg="1"/>
    </p:bld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1221</TotalTime>
  <Words>1889</Words>
  <Application>Microsoft Office PowerPoint</Application>
  <PresentationFormat>Custom</PresentationFormat>
  <Paragraphs>272</Paragraphs>
  <Slides>39</Slides>
  <Notes>1</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1" baseType="lpstr">
      <vt:lpstr>Slipstream</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 Chien</dc:creator>
  <cp:lastModifiedBy>HP</cp:lastModifiedBy>
  <cp:revision>45</cp:revision>
  <dcterms:created xsi:type="dcterms:W3CDTF">2023-03-01T13:58:14Z</dcterms:created>
  <dcterms:modified xsi:type="dcterms:W3CDTF">2023-03-11T16:20:57Z</dcterms:modified>
</cp:coreProperties>
</file>