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6" r:id="rId3"/>
    <p:sldId id="258" r:id="rId4"/>
    <p:sldId id="260" r:id="rId5"/>
    <p:sldId id="267" r:id="rId6"/>
    <p:sldId id="262" r:id="rId7"/>
    <p:sldId id="269" r:id="rId8"/>
    <p:sldId id="264" r:id="rId9"/>
    <p:sldId id="272" r:id="rId10"/>
    <p:sldId id="274" r:id="rId11"/>
    <p:sldId id="278" r:id="rId12"/>
    <p:sldId id="276" r:id="rId13"/>
    <p:sldId id="28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  <a:srgbClr val="33CC33"/>
    <a:srgbClr val="008000"/>
    <a:srgbClr val="FF0066"/>
    <a:srgbClr val="2D0D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2FE4-944B-4203-9B7D-1D2F41ABB5DD}" type="datetimeFigureOut">
              <a:rPr lang="en-US" smtClean="0"/>
              <a:pPr/>
              <a:t>21/02/2021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17E4E-C1FA-43C3-87EC-997725A79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2FE4-944B-4203-9B7D-1D2F41ABB5DD}" type="datetimeFigureOut">
              <a:rPr lang="en-US" smtClean="0"/>
              <a:pPr/>
              <a:t>21/02/2021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17E4E-C1FA-43C3-87EC-997725A79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2FE4-944B-4203-9B7D-1D2F41ABB5DD}" type="datetimeFigureOut">
              <a:rPr lang="en-US" smtClean="0"/>
              <a:pPr/>
              <a:t>21/02/2021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17E4E-C1FA-43C3-87EC-997725A79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2FE4-944B-4203-9B7D-1D2F41ABB5DD}" type="datetimeFigureOut">
              <a:rPr lang="en-US" smtClean="0"/>
              <a:pPr/>
              <a:t>21/02/2021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17E4E-C1FA-43C3-87EC-997725A79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2FE4-944B-4203-9B7D-1D2F41ABB5DD}" type="datetimeFigureOut">
              <a:rPr lang="en-US" smtClean="0"/>
              <a:pPr/>
              <a:t>21/02/2021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17E4E-C1FA-43C3-87EC-997725A79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2FE4-944B-4203-9B7D-1D2F41ABB5DD}" type="datetimeFigureOut">
              <a:rPr lang="en-US" smtClean="0"/>
              <a:pPr/>
              <a:t>21/02/2021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17E4E-C1FA-43C3-87EC-997725A79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2FE4-944B-4203-9B7D-1D2F41ABB5DD}" type="datetimeFigureOut">
              <a:rPr lang="en-US" smtClean="0"/>
              <a:pPr/>
              <a:t>21/02/2021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17E4E-C1FA-43C3-87EC-997725A79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2FE4-944B-4203-9B7D-1D2F41ABB5DD}" type="datetimeFigureOut">
              <a:rPr lang="en-US" smtClean="0"/>
              <a:pPr/>
              <a:t>21/02/2021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17E4E-C1FA-43C3-87EC-997725A79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2FE4-944B-4203-9B7D-1D2F41ABB5DD}" type="datetimeFigureOut">
              <a:rPr lang="en-US" smtClean="0"/>
              <a:pPr/>
              <a:t>21/02/2021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17E4E-C1FA-43C3-87EC-997725A79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2FE4-944B-4203-9B7D-1D2F41ABB5DD}" type="datetimeFigureOut">
              <a:rPr lang="en-US" smtClean="0"/>
              <a:pPr/>
              <a:t>21/02/2021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17E4E-C1FA-43C3-87EC-997725A79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2FE4-944B-4203-9B7D-1D2F41ABB5DD}" type="datetimeFigureOut">
              <a:rPr lang="en-US" smtClean="0"/>
              <a:pPr/>
              <a:t>21/02/2021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17E4E-C1FA-43C3-87EC-997725A79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A2FE4-944B-4203-9B7D-1D2F41ABB5DD}" type="datetimeFigureOut">
              <a:rPr lang="en-US" smtClean="0"/>
              <a:pPr/>
              <a:t>21/02/2021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17E4E-C1FA-43C3-87EC-997725A79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Public\Pictures\Sample Pictures\hinh-nen-dep-cho-may-tinh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04056"/>
            <a:ext cx="9144000" cy="685799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51520" y="1124744"/>
            <a:ext cx="83529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TIẾT 43- BÀI 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17: </a:t>
            </a:r>
            <a:endParaRPr lang="en-US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CHẤT DINH DƯỠNG </a:t>
            </a:r>
            <a:endParaRPr lang="en-US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TRONG 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CHẾ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MÓN ĂN</a:t>
            </a:r>
          </a:p>
          <a:p>
            <a:pPr algn="ctr"/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endParaRPr lang="en-US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 ĐỖ THỊ THU HỒNG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BẢO QUẢN CHẤT DINH DƯỠNG TRONG KHI CHẾ BIẾN.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1556792"/>
            <a:ext cx="7919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Ảnh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hưởng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của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dirty="0" smtClean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đối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với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thành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phần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dinh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dưỡng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2D0DB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568" y="2276872"/>
            <a:ext cx="7992888" cy="477054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1: </a:t>
            </a:r>
            <a:r>
              <a:rPr lang="en-US" sz="25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đạm</a:t>
            </a:r>
            <a:r>
              <a:rPr lang="en-US" sz="2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3995936" y="2852936"/>
            <a:ext cx="648072" cy="504056"/>
          </a:xfrm>
          <a:prstGeom prst="downArrow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483768" y="3501008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fr-FR" sz="2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đạm</a:t>
            </a:r>
            <a:r>
              <a:rPr lang="fr-FR" sz="2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fr-FR" sz="2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fr-FR" sz="2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fr-FR" sz="2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fr-FR" sz="2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fr-FR" sz="2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́ trị </a:t>
            </a:r>
            <a:r>
              <a:rPr lang="fr-FR" sz="2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fr-FR" sz="2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dươ</a:t>
            </a:r>
            <a:r>
              <a:rPr lang="fr-FR" sz="2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̃</a:t>
            </a:r>
            <a:r>
              <a:rPr lang="fr-FR" sz="2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fr-FR" sz="2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bị </a:t>
            </a:r>
            <a:r>
              <a:rPr lang="fr-FR" sz="2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fr-FR" sz="2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̉m.</a:t>
            </a:r>
            <a:endParaRPr lang="en-US" sz="2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C:\Users\Public\Pictures\Sample Pictures\images (1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553744"/>
            <a:ext cx="3534519" cy="2304256"/>
          </a:xfrm>
          <a:prstGeom prst="rect">
            <a:avLst/>
          </a:prstGeom>
          <a:noFill/>
        </p:spPr>
      </p:pic>
      <p:pic>
        <p:nvPicPr>
          <p:cNvPr id="18" name="Picture 3" descr="C:\Users\Public\Pictures\Sample Pictures\images (1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09728"/>
            <a:ext cx="3698354" cy="2276872"/>
          </a:xfrm>
          <a:prstGeom prst="rect">
            <a:avLst/>
          </a:prstGeom>
          <a:noFill/>
        </p:spPr>
      </p:pic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-3077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05350" algn="l"/>
              </a:tabLst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BÀI 17: BẢO QUẢN CHẤT DINH DƯỠNG TRONG CHẾ BIẾN MÓN ĂN (TIẾT 2)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BẢO QUẢN CHẤT DINH DƯỠNG TRONG KHI CHẾ BIẾN.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1556792"/>
            <a:ext cx="7919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Ảnh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hưởng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của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nhiệt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đối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với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thành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phần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dinh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dưỡng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2D0DB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03648" y="2420888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luộc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835696" y="3356992"/>
            <a:ext cx="1778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Nên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nhỏ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lửa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.</a:t>
            </a:r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27650" name="Picture 2" descr="C:\Users\Public\Pictures\Sample Pictures\oanhntk2012110142343179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37112"/>
            <a:ext cx="3923928" cy="2420888"/>
          </a:xfrm>
          <a:prstGeom prst="rect">
            <a:avLst/>
          </a:prstGeom>
          <a:noFill/>
        </p:spPr>
      </p:pic>
      <p:pic>
        <p:nvPicPr>
          <p:cNvPr id="27651" name="Picture 3" descr="C:\Users\Public\Pictures\Sample Pictures\images (1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365105"/>
            <a:ext cx="3888432" cy="2492896"/>
          </a:xfrm>
          <a:prstGeom prst="rect">
            <a:avLst/>
          </a:prstGeom>
          <a:noFill/>
        </p:spPr>
      </p:pic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0" y="-3077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05350" algn="l"/>
              </a:tabLst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BÀI 17: BẢO QUẢN CHẤT DINH DƯỠNG TRONG CHẾ BIẾN MÓN ĂN (TIẾT 2)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BẢO QUẢN CHẤT DINH DƯỠNG TRONG KHI CHẾ BIẾN.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1556792"/>
            <a:ext cx="7919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Ảnh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hưởng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của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nhiệt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̣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đối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với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thành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phần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dinh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dưỡng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2D0DB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9552" y="2420888"/>
            <a:ext cx="7848872" cy="477054"/>
          </a:xfrm>
          <a:prstGeom prst="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en-US" sz="25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5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en-US" sz="25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5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5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5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5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5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5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béo</a:t>
            </a:r>
            <a:r>
              <a:rPr lang="en-US" sz="25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3707904" y="3140968"/>
            <a:ext cx="648072" cy="504056"/>
          </a:xfrm>
          <a:prstGeom prst="downArrow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187624" y="3717032"/>
            <a:ext cx="712879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fr-FR" sz="2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Chất</a:t>
            </a: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béo</a:t>
            </a: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đun</a:t>
            </a: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nóng</a:t>
            </a: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nhiê</a:t>
            </a: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̀u </a:t>
            </a:r>
            <a:r>
              <a:rPr kumimoji="0" lang="fr-FR" sz="2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sẽ</a:t>
            </a: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mất</a:t>
            </a: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vitamin</a:t>
            </a: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 </a:t>
            </a:r>
            <a:r>
              <a:rPr kumimoji="0" lang="fr-FR" sz="2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</a:t>
            </a: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châ</a:t>
            </a: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́t </a:t>
            </a:r>
            <a:r>
              <a:rPr kumimoji="0" lang="fr-FR" sz="2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</a:t>
            </a: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́o bị </a:t>
            </a:r>
            <a:r>
              <a:rPr kumimoji="0" lang="fr-FR" sz="2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biê</a:t>
            </a: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́n </a:t>
            </a:r>
            <a:r>
              <a:rPr kumimoji="0" lang="fr-FR" sz="2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chất</a:t>
            </a:r>
            <a:r>
              <a:rPr kumimoji="0" lang="fr-F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fr-FR" sz="25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C:\Users\Public\Pictures\Sample Pictures\tải xuống (1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941168"/>
            <a:ext cx="2619375" cy="1743075"/>
          </a:xfrm>
          <a:prstGeom prst="rect">
            <a:avLst/>
          </a:prstGeom>
          <a:noFill/>
        </p:spPr>
      </p:pic>
      <p:pic>
        <p:nvPicPr>
          <p:cNvPr id="30723" name="Picture 3" descr="C:\Users\Public\Pictures\Sample Pictures\images (2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4869160"/>
            <a:ext cx="2486025" cy="1838325"/>
          </a:xfrm>
          <a:prstGeom prst="rect">
            <a:avLst/>
          </a:prstGeom>
          <a:noFill/>
        </p:spPr>
      </p:pic>
      <p:pic>
        <p:nvPicPr>
          <p:cNvPr id="30724" name="Picture 4" descr="C:\Users\Public\Pictures\Sample Pictures\tải xuống (1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933950"/>
            <a:ext cx="2381250" cy="1924050"/>
          </a:xfrm>
          <a:prstGeom prst="rect">
            <a:avLst/>
          </a:prstGeom>
          <a:noFill/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-3077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05350" algn="l"/>
              </a:tabLst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BÀI 17: BẢO QUẢN CHẤT DINH DƯỠNG TRONG CHẾ BIẾN MÓN ĂN (TIẾT 2)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307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BẢO QUẢN CHẤT DINH DƯỠNG TRONG KHI CHẾ BIẾN.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589039"/>
            <a:ext cx="709228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2D0DB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b="1" dirty="0">
              <a:solidFill>
                <a:srgbClr val="2D0DB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2D0DB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Ảnh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hưởng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của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nhiệt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̣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đối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với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thành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phần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dinh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dưỡng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đạm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dd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endParaRPr lang="en-US" b="1" dirty="0" smtClean="0">
              <a:solidFill>
                <a:srgbClr val="2D0DB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béo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en-US" b="1" i="0" u="none" strike="noStrike" cap="none" normalizeH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sẽ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bị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phân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hủy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biến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endParaRPr kumimoji="0" lang="en-US" b="1" i="0" u="none" strike="noStrike" cap="none" normalizeH="0" dirty="0" smtClean="0">
              <a:ln>
                <a:noFill/>
              </a:ln>
              <a:solidFill>
                <a:srgbClr val="2D0DB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lang="en-US" b="1" baseline="0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hủy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khoáng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: tan </a:t>
            </a:r>
            <a:r>
              <a:rPr kumimoji="0" lang="en-US" b="1" i="0" u="none" strike="noStrike" cap="none" normalizeH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endParaRPr kumimoji="0" lang="en-US" b="1" i="0" u="none" strike="noStrike" cap="none" normalizeH="0" dirty="0" smtClean="0">
              <a:ln>
                <a:noFill/>
              </a:ln>
              <a:solidFill>
                <a:srgbClr val="2D0DB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lang="en-US" b="1" baseline="0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: 1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b="1" dirty="0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D0DB3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2D0DB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0263" y="3210852"/>
            <a:ext cx="8352928" cy="47705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5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5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3: </a:t>
            </a:r>
            <a:r>
              <a:rPr lang="en-US" sz="25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5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5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5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5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5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956348" y="3717032"/>
            <a:ext cx="648072" cy="288032"/>
          </a:xfrm>
          <a:prstGeom prst="downArrow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673" name="Picture 1" descr="C:\Users\Public\Pictures\Sample Pictures\tải xuống (1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29225"/>
            <a:ext cx="2809875" cy="1628775"/>
          </a:xfrm>
          <a:prstGeom prst="rect">
            <a:avLst/>
          </a:prstGeom>
          <a:noFill/>
        </p:spPr>
      </p:pic>
      <p:pic>
        <p:nvPicPr>
          <p:cNvPr id="28674" name="Picture 2" descr="C:\Users\Public\Pictures\Sample Pictures\images (2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5301208"/>
            <a:ext cx="2664296" cy="1556792"/>
          </a:xfrm>
          <a:prstGeom prst="rect">
            <a:avLst/>
          </a:prstGeom>
          <a:noFill/>
        </p:spPr>
      </p:pic>
      <p:pic>
        <p:nvPicPr>
          <p:cNvPr id="28675" name="Picture 3" descr="C:\Users\Public\Pictures\Sample Pictures\images (2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5301208"/>
            <a:ext cx="2971031" cy="1556792"/>
          </a:xfrm>
          <a:prstGeom prst="rect">
            <a:avLst/>
          </a:prstGeom>
          <a:noFill/>
        </p:spPr>
      </p:pic>
      <p:pic>
        <p:nvPicPr>
          <p:cNvPr id="28676" name="Picture 4" descr="C:\Users\Public\Pictures\Sample Pictures\images (2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3717032"/>
            <a:ext cx="2552700" cy="1502668"/>
          </a:xfrm>
          <a:prstGeom prst="rect">
            <a:avLst/>
          </a:prstGeom>
          <a:noFill/>
        </p:spPr>
      </p:pic>
      <p:pic>
        <p:nvPicPr>
          <p:cNvPr id="28677" name="Picture 5" descr="C:\Users\Public\Pictures\Sample Pictures\tải xuống (14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3573016"/>
            <a:ext cx="3528417" cy="1669554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195736" y="4005064"/>
            <a:ext cx="608692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5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Chất</a:t>
            </a:r>
            <a:r>
              <a:rPr lang="fr-FR" sz="25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5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đường</a:t>
            </a:r>
            <a:r>
              <a:rPr lang="fr-FR" sz="25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5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bột</a:t>
            </a:r>
            <a:r>
              <a:rPr lang="fr-FR" sz="25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ở </a:t>
            </a:r>
            <a:r>
              <a:rPr lang="fr-FR" sz="25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nhiệt</a:t>
            </a:r>
            <a:r>
              <a:rPr lang="fr-FR" sz="25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5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độ</a:t>
            </a:r>
            <a:r>
              <a:rPr lang="fr-FR" sz="25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5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cao</a:t>
            </a:r>
            <a:r>
              <a:rPr lang="fr-FR" sz="25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5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sẽ</a:t>
            </a:r>
            <a:r>
              <a:rPr lang="fr-FR" sz="25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5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bị</a:t>
            </a:r>
            <a:r>
              <a:rPr lang="fr-FR" sz="25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5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phân</a:t>
            </a:r>
            <a:r>
              <a:rPr lang="fr-FR" sz="25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5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hủy</a:t>
            </a:r>
            <a:r>
              <a:rPr lang="fr-FR" sz="25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.</a:t>
            </a:r>
            <a:endParaRPr lang="en-US" sz="2500" dirty="0">
              <a:solidFill>
                <a:srgbClr val="0000FF"/>
              </a:solidFill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-3077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05350" algn="l"/>
              </a:tabLst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BÀI 17: BẢO QUẢN CHẤT DINH DƯỠNG TRONG CHẾ BIẾN MÓN ĂN (TIẾT 2)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96040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I.BẢO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QUẢN CHẤT DINH DƯỠNG KHI CHUẨN BỊ CHẾ BIẾN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BẢO QUẢN CHẤT DINH DƯỠNG TRONG KHI CHẾ BIẾN.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1484784"/>
            <a:ext cx="84249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Tại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sao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phải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quan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tâm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bảo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quản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chất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dinh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dưỡng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chê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biến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món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en-US" sz="2000" dirty="0">
              <a:solidFill>
                <a:srgbClr val="2D0DB3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-3077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05350" algn="l"/>
              </a:tabLst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BÀI 17: BẢO QUẢN CHẤT DINH DƯỠNG TRONG CHẾ BIẾN MÓN ĂN (TIẾT 2)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Down Arrow Callout 7"/>
          <p:cNvSpPr/>
          <p:nvPr/>
        </p:nvSpPr>
        <p:spPr>
          <a:xfrm>
            <a:off x="971600" y="2492896"/>
            <a:ext cx="6336704" cy="1656184"/>
          </a:xfrm>
          <a:prstGeom prst="downArrowCallou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Theo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tại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sao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chúng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phải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tâm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đến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bảo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quản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chất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dinh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dưỡng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chế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biến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món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619672" y="4221088"/>
            <a:ext cx="5256584" cy="830997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Vì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quá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trình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biê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́n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́u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̉n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thâ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̣n sẽ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làm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mất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châ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́t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dươ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̃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Public\Pictures\Sample Pictures\images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3" y="5114925"/>
            <a:ext cx="2843808" cy="1743075"/>
          </a:xfrm>
          <a:prstGeom prst="rect">
            <a:avLst/>
          </a:prstGeom>
          <a:noFill/>
        </p:spPr>
      </p:pic>
      <p:pic>
        <p:nvPicPr>
          <p:cNvPr id="1031" name="Picture 7" descr="C:\Users\Public\Pictures\Sample Pictures\images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57192"/>
            <a:ext cx="2476500" cy="1700808"/>
          </a:xfrm>
          <a:prstGeom prst="rect">
            <a:avLst/>
          </a:prstGeom>
          <a:noFill/>
        </p:spPr>
      </p:pic>
      <p:pic>
        <p:nvPicPr>
          <p:cNvPr id="1032" name="Picture 8" descr="C:\Users\Public\Pictures\Sample Pictures\images (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5114925"/>
            <a:ext cx="2619375" cy="1743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5" grpId="0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BẢO QUẢN CHẤT DINH DƯỠNG TRONG KHI CHẾ BIẾN.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1484784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Tại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phải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bảo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quản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chất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dinh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dưỡng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chê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biến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món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rgbClr val="2D0DB3"/>
              </a:solidFill>
            </a:endParaRPr>
          </a:p>
        </p:txBody>
      </p:sp>
      <p:sp>
        <p:nvSpPr>
          <p:cNvPr id="8" name="Down Arrow Callout 7"/>
          <p:cNvSpPr/>
          <p:nvPr/>
        </p:nvSpPr>
        <p:spPr>
          <a:xfrm>
            <a:off x="1115616" y="2492896"/>
            <a:ext cx="6696744" cy="1584176"/>
          </a:xfrm>
          <a:prstGeom prst="downArrowCallou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Chất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dinh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dưỡng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nào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dê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̃ bị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hao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tổn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nhiều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trong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quá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trình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chê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́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biến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  <a:endParaRPr lang="en-US" sz="20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91880" y="4149080"/>
            <a:ext cx="1944216" cy="461665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fr-FR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fr-FR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sinh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tố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3077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05350" algn="l"/>
              </a:tabLst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BÀI 17: BẢO QUẢN CHẤT DINH DƯỠNG TRONG CHẾ BIẾN MÓN ĂN (TIẾT 2)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BẢO QUẢN CHẤT DINH DƯỠNG TRONG KHI CHẾ BIẾN.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1484784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Tại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phải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bảo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quản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chất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dinh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dưỡng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chê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biến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món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rgbClr val="2D0DB3"/>
              </a:solidFill>
            </a:endParaRPr>
          </a:p>
        </p:txBody>
      </p:sp>
      <p:sp>
        <p:nvSpPr>
          <p:cNvPr id="8" name="Down Arrow Callout 7"/>
          <p:cNvSpPr/>
          <p:nvPr/>
        </p:nvSpPr>
        <p:spPr>
          <a:xfrm>
            <a:off x="827584" y="2492896"/>
            <a:ext cx="7344816" cy="1296144"/>
          </a:xfrm>
          <a:prstGeom prst="downArrowCallou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Vậy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sinh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tố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nào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dễ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bị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mất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đi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khi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đun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nấu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lâu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Tại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sao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  <a:endParaRPr lang="en-US" sz="20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63688" y="3861048"/>
            <a:ext cx="5688632" cy="830997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fr-FR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fr-FR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sinh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tố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C, B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và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PP( B</a:t>
            </a:r>
            <a:r>
              <a:rPr lang="fr-FR" sz="2400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3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) Do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các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sinh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tố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này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dễ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tan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trong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nước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. 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Public\Pictures\Sample Pictures\tải xuống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69161"/>
            <a:ext cx="3131840" cy="1988840"/>
          </a:xfrm>
          <a:prstGeom prst="rect">
            <a:avLst/>
          </a:prstGeom>
          <a:noFill/>
        </p:spPr>
      </p:pic>
      <p:pic>
        <p:nvPicPr>
          <p:cNvPr id="14339" name="Picture 3" descr="C:\Users\Public\Pictures\Sample Pictures\tải xuống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869161"/>
            <a:ext cx="2619375" cy="1988840"/>
          </a:xfrm>
          <a:prstGeom prst="rect">
            <a:avLst/>
          </a:prstGeom>
          <a:noFill/>
        </p:spPr>
      </p:pic>
      <p:pic>
        <p:nvPicPr>
          <p:cNvPr id="14340" name="Picture 4" descr="C:\Users\Public\Pictures\Sample Pictures\images (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4941168"/>
            <a:ext cx="2095500" cy="1750690"/>
          </a:xfrm>
          <a:prstGeom prst="rect">
            <a:avLst/>
          </a:prstGeom>
          <a:noFill/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-3077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05350" algn="l"/>
              </a:tabLst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BÀI 17: BẢO QUẢN CHẤT DINH DƯỠNG TRONG CHẾ BIẾN MÓN ĂN (TIẾT 2)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BẢO QUẢN CHẤT DINH DƯỠNG TRONG KHI CHẾ BIẾN.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1484784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Tại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phải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bảo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quản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chất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dinh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dưỡng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chê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biến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món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rgbClr val="2D0DB3"/>
              </a:solidFill>
            </a:endParaRPr>
          </a:p>
        </p:txBody>
      </p:sp>
      <p:pic>
        <p:nvPicPr>
          <p:cNvPr id="14338" name="Picture 2" descr="C:\Users\Public\Pictures\Sample Pictures\tải xuống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69161"/>
            <a:ext cx="3131840" cy="1988840"/>
          </a:xfrm>
          <a:prstGeom prst="rect">
            <a:avLst/>
          </a:prstGeom>
          <a:noFill/>
        </p:spPr>
      </p:pic>
      <p:pic>
        <p:nvPicPr>
          <p:cNvPr id="14339" name="Picture 3" descr="C:\Users\Public\Pictures\Sample Pictures\tải xuống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869161"/>
            <a:ext cx="2619375" cy="1988840"/>
          </a:xfrm>
          <a:prstGeom prst="rect">
            <a:avLst/>
          </a:prstGeom>
          <a:noFill/>
        </p:spPr>
      </p:pic>
      <p:pic>
        <p:nvPicPr>
          <p:cNvPr id="14340" name="Picture 4" descr="C:\Users\Public\Pictures\Sample Pictures\images (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4941168"/>
            <a:ext cx="2095500" cy="175069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3528" y="2708920"/>
            <a:ext cx="84969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Thực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phẩm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nếu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đun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nâ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́u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lâu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sẽ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mất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nhiều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tố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nhâ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́t là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các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tô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tan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nươ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́c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như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tô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C,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tô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nho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́m B và PP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-3077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05350" algn="l"/>
              </a:tabLst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BÀI 17: BẢO QUẢN CHẤT DINH DƯỠNG TRONG CHẾ BIẾN MÓN ĂN (TIẾT 2)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BẢO QUẢN CHẤT DINH DƯỠNG TRONG KHI CHẾ BIẾN.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1484784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Tại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phải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bảo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quản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chất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dinh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dưỡng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chê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biến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món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rgbClr val="2D0DB3"/>
              </a:solidFill>
            </a:endParaRPr>
          </a:p>
        </p:txBody>
      </p:sp>
      <p:sp>
        <p:nvSpPr>
          <p:cNvPr id="8" name="Down Arrow Callout 7"/>
          <p:cNvSpPr/>
          <p:nvPr/>
        </p:nvSpPr>
        <p:spPr>
          <a:xfrm>
            <a:off x="827584" y="2492896"/>
            <a:ext cx="7344816" cy="1296144"/>
          </a:xfrm>
          <a:prstGeom prst="downArrowCallou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Vậy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sinh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tố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nào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dễ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bị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mất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đi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khi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rán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lâu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Tại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sao</a:t>
            </a:r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  <a:endParaRPr lang="en-US" sz="20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59632" y="3861048"/>
            <a:ext cx="6192688" cy="830997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fr-FR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fr-FR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sinh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tố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A, D, E, K. Do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các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sinh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tố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này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dễ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tan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trong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chất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béo</a:t>
            </a:r>
            <a:r>
              <a:rPr lang="fr-FR" sz="24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Public\Pictures\Sample Pictures\images (1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67300"/>
            <a:ext cx="2552700" cy="1790700"/>
          </a:xfrm>
          <a:prstGeom prst="rect">
            <a:avLst/>
          </a:prstGeom>
          <a:noFill/>
        </p:spPr>
      </p:pic>
      <p:pic>
        <p:nvPicPr>
          <p:cNvPr id="15363" name="Picture 3" descr="C:\Users\Public\Pictures\Sample Pictures\images (1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941168"/>
            <a:ext cx="2638425" cy="1733550"/>
          </a:xfrm>
          <a:prstGeom prst="rect">
            <a:avLst/>
          </a:prstGeom>
          <a:noFill/>
        </p:spPr>
      </p:pic>
      <p:pic>
        <p:nvPicPr>
          <p:cNvPr id="15364" name="Picture 4" descr="C:\Users\Public\Pictures\Sample Pictures\tải xuống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905375"/>
            <a:ext cx="2333625" cy="1952625"/>
          </a:xfrm>
          <a:prstGeom prst="rect">
            <a:avLst/>
          </a:prstGeom>
          <a:noFill/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-3077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05350" algn="l"/>
              </a:tabLst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BÀI 17: BẢO QUẢN CHẤT DINH DƯỠNG TRONG CHẾ BIẾN MÓN ĂN (TIẾT 2)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BẢO QUẢN CHẤT DINH DƯỠNG TRONG KHI CHẾ BIẾN.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1484784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Tại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phải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bảo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quản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chất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dinh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dưỡng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chê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biến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món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rgbClr val="2D0DB3"/>
              </a:solidFill>
            </a:endParaRPr>
          </a:p>
        </p:txBody>
      </p:sp>
      <p:pic>
        <p:nvPicPr>
          <p:cNvPr id="15362" name="Picture 2" descr="C:\Users\Public\Pictures\Sample Pictures\images (1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67300"/>
            <a:ext cx="2552700" cy="1790700"/>
          </a:xfrm>
          <a:prstGeom prst="rect">
            <a:avLst/>
          </a:prstGeom>
          <a:noFill/>
        </p:spPr>
      </p:pic>
      <p:pic>
        <p:nvPicPr>
          <p:cNvPr id="15363" name="Picture 3" descr="C:\Users\Public\Pictures\Sample Pictures\images (1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941168"/>
            <a:ext cx="2638425" cy="1733550"/>
          </a:xfrm>
          <a:prstGeom prst="rect">
            <a:avLst/>
          </a:prstGeom>
          <a:noFill/>
        </p:spPr>
      </p:pic>
      <p:pic>
        <p:nvPicPr>
          <p:cNvPr id="15364" name="Picture 4" descr="C:\Users\Public\Pictures\Sample Pictures\tải xuống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905375"/>
            <a:ext cx="2333625" cy="1952625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95536" y="3501008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fr-FR" sz="24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Rán</a:t>
            </a:r>
            <a:r>
              <a:rPr lang="fr-FR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lâu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sẽ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mất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nhiê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̀u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tô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nhâ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́t là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các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tô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tan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châ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́t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́o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như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tô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A, D, E, K</a:t>
            </a:r>
            <a:endParaRPr lang="fr-FR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95536" y="2636912"/>
            <a:ext cx="84969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Thực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phẩm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nếu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đun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nâ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́u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lâu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sẽ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mất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nhiều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tố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nhâ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́t là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các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tô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tan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nươ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́c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như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tô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C,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tô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nho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́m B và PP.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-3077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05350" algn="l"/>
              </a:tabLst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BÀI 17: BẢO QUẢN CHẤT DINH DƯỠNG TRONG CHẾ BIẾN MÓN ĂN (TIẾT 2)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BẢO QUẢN CHẤT DINH DƯỠNG TRONG KHI CHẾ BIẾN.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1484784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Tại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phải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bảo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quản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chất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dinh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dưỡng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chê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biến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món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lang="en-US" sz="2400" b="1" dirty="0">
                <a:solidFill>
                  <a:srgbClr val="2D0DB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rgbClr val="2D0DB3"/>
              </a:solidFill>
            </a:endParaRPr>
          </a:p>
        </p:txBody>
      </p:sp>
      <p:pic>
        <p:nvPicPr>
          <p:cNvPr id="19458" name="Picture 2" descr="C:\Users\Public\Pictures\Sample Pictures\tải xuống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4141" y="4933950"/>
            <a:ext cx="2638425" cy="1375370"/>
          </a:xfrm>
          <a:prstGeom prst="rect">
            <a:avLst/>
          </a:prstGeom>
          <a:noFill/>
        </p:spPr>
      </p:pic>
      <p:pic>
        <p:nvPicPr>
          <p:cNvPr id="19459" name="Picture 3" descr="C:\Users\Public\Pictures\Sample Pictures\tải xuống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2564904"/>
            <a:ext cx="2456891" cy="1512168"/>
          </a:xfrm>
          <a:prstGeom prst="rect">
            <a:avLst/>
          </a:prstGeom>
          <a:noFill/>
        </p:spPr>
      </p:pic>
      <p:pic>
        <p:nvPicPr>
          <p:cNvPr id="19460" name="Picture 4" descr="C:\Users\Public\Pictures\Sample Pictures\images (1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79" y="5570580"/>
            <a:ext cx="2555776" cy="1430545"/>
          </a:xfrm>
          <a:prstGeom prst="rect">
            <a:avLst/>
          </a:prstGeom>
          <a:noFill/>
        </p:spPr>
      </p:pic>
      <p:pic>
        <p:nvPicPr>
          <p:cNvPr id="19461" name="Picture 5" descr="C:\Users\Public\Pictures\Sample Pictures\NUOC GA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5065390"/>
            <a:ext cx="2885306" cy="1792610"/>
          </a:xfrm>
          <a:prstGeom prst="rect">
            <a:avLst/>
          </a:prstGeom>
          <a:noFill/>
        </p:spPr>
      </p:pic>
      <p:pic>
        <p:nvPicPr>
          <p:cNvPr id="19462" name="Picture 6" descr="C:\Users\Public\Pictures\Sample Pictures\images (15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3" y="1820715"/>
            <a:ext cx="2444355" cy="1375711"/>
          </a:xfrm>
          <a:prstGeom prst="rect">
            <a:avLst/>
          </a:prstGeom>
          <a:noFill/>
        </p:spPr>
      </p:pic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5580112" y="3196426"/>
            <a:ext cx="30963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Không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nên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dùng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ga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̣o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xa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́t quá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tră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và vo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ki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̃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ga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̣o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857523" y="6211669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Khi </a:t>
            </a:r>
            <a:r>
              <a:rPr lang="fr-FR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nấu</a:t>
            </a:r>
            <a:r>
              <a:rPr lang="fr-FR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tránh</a:t>
            </a:r>
            <a:r>
              <a:rPr lang="fr-FR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khuấy</a:t>
            </a:r>
            <a:r>
              <a:rPr lang="fr-FR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nhiều</a:t>
            </a:r>
            <a:r>
              <a:rPr lang="fr-FR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5829" y="4059382"/>
            <a:ext cx="28083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Không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nên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hâm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lại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thức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nhiều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lần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4993" y="4924249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Cho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thực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phẩm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vào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luộc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hay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nấu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khi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nước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sôi</a:t>
            </a:r>
            <a:r>
              <a:rPr lang="fr-FR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857523" y="3185733"/>
            <a:ext cx="2745043" cy="15841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Như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̃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điê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̉m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câ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̀n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lưu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ý khi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chê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biê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́n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món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156176" y="5373216"/>
            <a:ext cx="2448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Không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nên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chă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́t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bo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̉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nươ</a:t>
            </a:r>
            <a:r>
              <a:rPr lang="fr-FR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́c </a:t>
            </a:r>
            <a:r>
              <a:rPr lang="fr-FR" sz="240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cơm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0" y="-3077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05350" algn="l"/>
              </a:tabLst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BÀI 17: BẢO QUẢN CHẤT DINH DƯỠNG TRONG CHẾ BIẾN MÓN ĂN (TIẾT 2)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4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BẢO QUẢN CHẤT DINH DƯỠNG TRONG KHI CHẾ BIẾN.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1556792"/>
            <a:ext cx="78502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Ảnh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hưởng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của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nhiệt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đối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với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thành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phần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dinh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dưỡng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2D0DB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2D0DB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Public\Pictures\Sample Pictures\images (1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64904"/>
            <a:ext cx="3383360" cy="2160265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0" y="4725144"/>
            <a:ext cx="3491880" cy="630942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sz="35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i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500" b="1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hảo</a:t>
            </a:r>
            <a:r>
              <a:rPr lang="en-US" sz="35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i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luận</a:t>
            </a:r>
            <a:r>
              <a:rPr lang="en-US" sz="35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nhóm</a:t>
            </a:r>
            <a:endParaRPr lang="en-US" sz="35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35896" y="2204864"/>
            <a:ext cx="5040560" cy="861774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1: </a:t>
            </a:r>
            <a:r>
              <a:rPr lang="en-US" sz="25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đạm</a:t>
            </a:r>
            <a:r>
              <a:rPr lang="en-US" sz="2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07904" y="3212976"/>
            <a:ext cx="4824536" cy="861774"/>
          </a:xfrm>
          <a:prstGeom prst="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en-US" sz="25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béo</a:t>
            </a:r>
            <a:r>
              <a:rPr lang="en-US" sz="2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35896" y="4293096"/>
            <a:ext cx="4860032" cy="86177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3: </a:t>
            </a:r>
            <a:r>
              <a:rPr lang="en-US" sz="25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707904" y="5445224"/>
            <a:ext cx="4860032" cy="861774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25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5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5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5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5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5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5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khoáng</a:t>
            </a:r>
            <a:r>
              <a:rPr lang="en-US" sz="2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5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-3077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05350" algn="l"/>
              </a:tabLst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BÀI 17: BẢO QUẢN CHẤT DINH DƯỠNG TRONG CHẾ BIẾN MÓN ĂN (TIẾT 2)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1105</Words>
  <Application>Microsoft Office PowerPoint</Application>
  <PresentationFormat>On-screen Show (4:3)</PresentationFormat>
  <Paragraphs>83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TrongDang</cp:lastModifiedBy>
  <cp:revision>34</cp:revision>
  <dcterms:created xsi:type="dcterms:W3CDTF">2015-01-15T14:46:01Z</dcterms:created>
  <dcterms:modified xsi:type="dcterms:W3CDTF">2021-02-21T10:03:46Z</dcterms:modified>
</cp:coreProperties>
</file>