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300" r:id="rId3"/>
    <p:sldId id="301" r:id="rId4"/>
    <p:sldId id="298" r:id="rId5"/>
    <p:sldId id="257" r:id="rId6"/>
    <p:sldId id="259" r:id="rId7"/>
    <p:sldId id="262" r:id="rId8"/>
    <p:sldId id="260" r:id="rId9"/>
    <p:sldId id="261" r:id="rId10"/>
    <p:sldId id="258" r:id="rId11"/>
    <p:sldId id="263" r:id="rId12"/>
    <p:sldId id="276" r:id="rId13"/>
    <p:sldId id="274" r:id="rId14"/>
    <p:sldId id="289" r:id="rId15"/>
    <p:sldId id="278" r:id="rId16"/>
    <p:sldId id="291" r:id="rId17"/>
    <p:sldId id="279" r:id="rId18"/>
    <p:sldId id="293" r:id="rId19"/>
    <p:sldId id="295" r:id="rId20"/>
    <p:sldId id="275" r:id="rId21"/>
    <p:sldId id="297" r:id="rId22"/>
    <p:sldId id="282" r:id="rId23"/>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99"/>
    <a:srgbClr val="FF6600"/>
    <a:srgbClr val="FFCC66"/>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700" y="40"/>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4DCB275A-4003-CBE6-6CE8-5AE1A5B41D43}"/>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altLang="en-US"/>
          </a:p>
        </p:txBody>
      </p:sp>
      <p:sp>
        <p:nvSpPr>
          <p:cNvPr id="32771" name="Rectangle 3">
            <a:extLst>
              <a:ext uri="{FF2B5EF4-FFF2-40B4-BE49-F238E27FC236}">
                <a16:creationId xmlns:a16="http://schemas.microsoft.com/office/drawing/2014/main" id="{3C79CA32-D0F0-B688-DDAB-EC2809D15962}"/>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altLang="en-US"/>
          </a:p>
        </p:txBody>
      </p:sp>
      <p:sp>
        <p:nvSpPr>
          <p:cNvPr id="2052" name="Rectangle 4">
            <a:extLst>
              <a:ext uri="{FF2B5EF4-FFF2-40B4-BE49-F238E27FC236}">
                <a16:creationId xmlns:a16="http://schemas.microsoft.com/office/drawing/2014/main" id="{1A28B74A-19FE-1C68-D7EA-C8959CFDBD50}"/>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2773" name="Rectangle 5">
            <a:extLst>
              <a:ext uri="{FF2B5EF4-FFF2-40B4-BE49-F238E27FC236}">
                <a16:creationId xmlns:a16="http://schemas.microsoft.com/office/drawing/2014/main" id="{CE6D2D88-AC4F-1B93-2DDD-4FFBCFEAF685}"/>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32774" name="Rectangle 6">
            <a:extLst>
              <a:ext uri="{FF2B5EF4-FFF2-40B4-BE49-F238E27FC236}">
                <a16:creationId xmlns:a16="http://schemas.microsoft.com/office/drawing/2014/main" id="{C16A9238-3C7F-0530-EB76-76B49782279C}"/>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altLang="en-US"/>
          </a:p>
        </p:txBody>
      </p:sp>
      <p:sp>
        <p:nvSpPr>
          <p:cNvPr id="32775" name="Rectangle 7">
            <a:extLst>
              <a:ext uri="{FF2B5EF4-FFF2-40B4-BE49-F238E27FC236}">
                <a16:creationId xmlns:a16="http://schemas.microsoft.com/office/drawing/2014/main" id="{500AFCA4-6286-AE65-5214-409E3CF452CE}"/>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7531716D-7E44-4EB7-A07C-867C292F9EF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8E24C5B1-F41F-14BC-9F67-0A398EF1D86D}"/>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9CBE28C2-B27F-4EC7-87DC-61C19D504534}" type="slidenum">
              <a:rPr lang="en-US" altLang="en-US" sz="1200"/>
              <a:pPr/>
              <a:t>18</a:t>
            </a:fld>
            <a:endParaRPr lang="en-US" altLang="en-US" sz="1200"/>
          </a:p>
        </p:txBody>
      </p:sp>
      <p:sp>
        <p:nvSpPr>
          <p:cNvPr id="18435" name="Rectangle 2">
            <a:extLst>
              <a:ext uri="{FF2B5EF4-FFF2-40B4-BE49-F238E27FC236}">
                <a16:creationId xmlns:a16="http://schemas.microsoft.com/office/drawing/2014/main" id="{D27D2669-9B97-5727-E75D-AF2042F34BA3}"/>
              </a:ext>
            </a:extLst>
          </p:cNvPr>
          <p:cNvSpPr>
            <a:spLocks noGrp="1" noRot="1" noChangeAspect="1" noChangeArrowheads="1" noTextEdit="1"/>
          </p:cNvSpPr>
          <p:nvPr>
            <p:ph type="sldImg"/>
          </p:nvPr>
        </p:nvSpPr>
        <p:spPr>
          <a:xfrm>
            <a:off x="381000" y="685800"/>
            <a:ext cx="6096000" cy="3429000"/>
          </a:xfrm>
          <a:ln/>
        </p:spPr>
      </p:sp>
      <p:sp>
        <p:nvSpPr>
          <p:cNvPr id="18436" name="Rectangle 3">
            <a:extLst>
              <a:ext uri="{FF2B5EF4-FFF2-40B4-BE49-F238E27FC236}">
                <a16:creationId xmlns:a16="http://schemas.microsoft.com/office/drawing/2014/main" id="{4EDCFDB1-EFCA-4986-D3E2-1BC88941FE6F}"/>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146A47FD-E953-8DC9-D27B-4C4CD6EAA97A}"/>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fld id="{27BC7D8A-3252-4BAB-9EED-277F125861B9}" type="slidenum">
              <a:rPr lang="en-US" altLang="en-US" sz="1200"/>
              <a:pPr/>
              <a:t>21</a:t>
            </a:fld>
            <a:endParaRPr lang="en-US" altLang="en-US" sz="1200"/>
          </a:p>
        </p:txBody>
      </p:sp>
      <p:sp>
        <p:nvSpPr>
          <p:cNvPr id="22531" name="Rectangle 2">
            <a:extLst>
              <a:ext uri="{FF2B5EF4-FFF2-40B4-BE49-F238E27FC236}">
                <a16:creationId xmlns:a16="http://schemas.microsoft.com/office/drawing/2014/main" id="{CD827531-0CE7-2768-8381-46E8BF983880}"/>
              </a:ext>
            </a:extLst>
          </p:cNvPr>
          <p:cNvSpPr>
            <a:spLocks noGrp="1" noRot="1" noChangeAspect="1" noChangeArrowheads="1" noTextEdit="1"/>
          </p:cNvSpPr>
          <p:nvPr>
            <p:ph type="sldImg"/>
          </p:nvPr>
        </p:nvSpPr>
        <p:spPr>
          <a:xfrm>
            <a:off x="381000" y="685800"/>
            <a:ext cx="6096000" cy="3429000"/>
          </a:xfrm>
          <a:ln/>
        </p:spPr>
      </p:sp>
      <p:sp>
        <p:nvSpPr>
          <p:cNvPr id="22532" name="Rectangle 3">
            <a:extLst>
              <a:ext uri="{FF2B5EF4-FFF2-40B4-BE49-F238E27FC236}">
                <a16:creationId xmlns:a16="http://schemas.microsoft.com/office/drawing/2014/main" id="{2A80A076-6A0D-81A3-29CF-F976C9A21E0F}"/>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a:extLst>
              <a:ext uri="{FF2B5EF4-FFF2-40B4-BE49-F238E27FC236}">
                <a16:creationId xmlns:a16="http://schemas.microsoft.com/office/drawing/2014/main" id="{1ACCD347-E43B-58EF-7C9C-DC5CAB3B369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070131AD-8330-01DC-DA44-AE33C8C38D59}"/>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E0D78181-22A3-77C2-999B-B08BF1EDEA54}"/>
              </a:ext>
            </a:extLst>
          </p:cNvPr>
          <p:cNvSpPr>
            <a:spLocks noGrp="1" noChangeArrowheads="1"/>
          </p:cNvSpPr>
          <p:nvPr>
            <p:ph type="sldNum" sz="quarter" idx="12"/>
          </p:nvPr>
        </p:nvSpPr>
        <p:spPr>
          <a:ln/>
        </p:spPr>
        <p:txBody>
          <a:bodyPr/>
          <a:lstStyle>
            <a:lvl1pPr>
              <a:defRPr/>
            </a:lvl1pPr>
          </a:lstStyle>
          <a:p>
            <a:fld id="{6B0AEF5F-9AF5-465E-917B-0A3AC53D10EC}" type="slidenum">
              <a:rPr lang="en-US" altLang="en-US"/>
              <a:pPr/>
              <a:t>‹#›</a:t>
            </a:fld>
            <a:endParaRPr lang="en-US" altLang="en-US"/>
          </a:p>
        </p:txBody>
      </p:sp>
    </p:spTree>
    <p:extLst>
      <p:ext uri="{BB962C8B-B14F-4D97-AF65-F5344CB8AC3E}">
        <p14:creationId xmlns:p14="http://schemas.microsoft.com/office/powerpoint/2010/main" val="3123258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5F1C886-7FD3-7890-64E8-CB2C3BA24F2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B02CAFD2-EC27-424D-07D2-995F8DA49E9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5D0C122E-DF16-E7E8-EE11-E6EB69BC7DD6}"/>
              </a:ext>
            </a:extLst>
          </p:cNvPr>
          <p:cNvSpPr>
            <a:spLocks noGrp="1" noChangeArrowheads="1"/>
          </p:cNvSpPr>
          <p:nvPr>
            <p:ph type="sldNum" sz="quarter" idx="12"/>
          </p:nvPr>
        </p:nvSpPr>
        <p:spPr>
          <a:ln/>
        </p:spPr>
        <p:txBody>
          <a:bodyPr/>
          <a:lstStyle>
            <a:lvl1pPr>
              <a:defRPr/>
            </a:lvl1pPr>
          </a:lstStyle>
          <a:p>
            <a:fld id="{79D20019-BD76-4CBC-AD69-0906AB432387}" type="slidenum">
              <a:rPr lang="en-US" altLang="en-US"/>
              <a:pPr/>
              <a:t>‹#›</a:t>
            </a:fld>
            <a:endParaRPr lang="en-US" altLang="en-US"/>
          </a:p>
        </p:txBody>
      </p:sp>
    </p:spTree>
    <p:extLst>
      <p:ext uri="{BB962C8B-B14F-4D97-AF65-F5344CB8AC3E}">
        <p14:creationId xmlns:p14="http://schemas.microsoft.com/office/powerpoint/2010/main" val="1131990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3E4A9D8-81A7-04C3-EB54-0F73518FAD54}"/>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36EF51E6-FB7A-BBF3-99E0-3645D555EC5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7DBB80D3-3719-011D-1945-19A43103C8E3}"/>
              </a:ext>
            </a:extLst>
          </p:cNvPr>
          <p:cNvSpPr>
            <a:spLocks noGrp="1" noChangeArrowheads="1"/>
          </p:cNvSpPr>
          <p:nvPr>
            <p:ph type="sldNum" sz="quarter" idx="12"/>
          </p:nvPr>
        </p:nvSpPr>
        <p:spPr>
          <a:ln/>
        </p:spPr>
        <p:txBody>
          <a:bodyPr/>
          <a:lstStyle>
            <a:lvl1pPr>
              <a:defRPr/>
            </a:lvl1pPr>
          </a:lstStyle>
          <a:p>
            <a:fld id="{4C3C4D6B-56E1-4D1F-8D86-04B2FA12FBFD}" type="slidenum">
              <a:rPr lang="en-US" altLang="en-US"/>
              <a:pPr/>
              <a:t>‹#›</a:t>
            </a:fld>
            <a:endParaRPr lang="en-US" altLang="en-US"/>
          </a:p>
        </p:txBody>
      </p:sp>
    </p:spTree>
    <p:extLst>
      <p:ext uri="{BB962C8B-B14F-4D97-AF65-F5344CB8AC3E}">
        <p14:creationId xmlns:p14="http://schemas.microsoft.com/office/powerpoint/2010/main" val="14443245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CB11BCFA-F43B-FD86-2D2D-CCA92CDEDC2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6C894292-50D9-FD3A-BD58-FDF5AC2398E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D169E230-59FA-C784-EA8A-05BF38B4F432}"/>
              </a:ext>
            </a:extLst>
          </p:cNvPr>
          <p:cNvSpPr>
            <a:spLocks noGrp="1" noChangeArrowheads="1"/>
          </p:cNvSpPr>
          <p:nvPr>
            <p:ph type="sldNum" sz="quarter" idx="12"/>
          </p:nvPr>
        </p:nvSpPr>
        <p:spPr>
          <a:ln/>
        </p:spPr>
        <p:txBody>
          <a:bodyPr/>
          <a:lstStyle>
            <a:lvl1pPr>
              <a:defRPr/>
            </a:lvl1pPr>
          </a:lstStyle>
          <a:p>
            <a:fld id="{74781E76-4FF9-4F4A-A01C-130DBBB608A7}" type="slidenum">
              <a:rPr lang="en-US" altLang="en-US"/>
              <a:pPr/>
              <a:t>‹#›</a:t>
            </a:fld>
            <a:endParaRPr lang="en-US" altLang="en-US"/>
          </a:p>
        </p:txBody>
      </p:sp>
    </p:spTree>
    <p:extLst>
      <p:ext uri="{BB962C8B-B14F-4D97-AF65-F5344CB8AC3E}">
        <p14:creationId xmlns:p14="http://schemas.microsoft.com/office/powerpoint/2010/main" val="3382882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C3CE6F4-44B3-67EB-6778-3A4EE55BC99C}"/>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C5968F27-1EC8-402E-E2E1-554F762A550A}"/>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26FE939F-57AA-5BD1-708E-EE6BC1E26362}"/>
              </a:ext>
            </a:extLst>
          </p:cNvPr>
          <p:cNvSpPr>
            <a:spLocks noGrp="1" noChangeArrowheads="1"/>
          </p:cNvSpPr>
          <p:nvPr>
            <p:ph type="sldNum" sz="quarter" idx="12"/>
          </p:nvPr>
        </p:nvSpPr>
        <p:spPr>
          <a:ln/>
        </p:spPr>
        <p:txBody>
          <a:bodyPr/>
          <a:lstStyle>
            <a:lvl1pPr>
              <a:defRPr/>
            </a:lvl1pPr>
          </a:lstStyle>
          <a:p>
            <a:fld id="{DCA4EC08-6098-4D31-A542-D81FAB7F6D35}" type="slidenum">
              <a:rPr lang="en-US" altLang="en-US"/>
              <a:pPr/>
              <a:t>‹#›</a:t>
            </a:fld>
            <a:endParaRPr lang="en-US" altLang="en-US"/>
          </a:p>
        </p:txBody>
      </p:sp>
    </p:spTree>
    <p:extLst>
      <p:ext uri="{BB962C8B-B14F-4D97-AF65-F5344CB8AC3E}">
        <p14:creationId xmlns:p14="http://schemas.microsoft.com/office/powerpoint/2010/main" val="3922605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Rectangle 4">
            <a:extLst>
              <a:ext uri="{FF2B5EF4-FFF2-40B4-BE49-F238E27FC236}">
                <a16:creationId xmlns:a16="http://schemas.microsoft.com/office/drawing/2014/main" id="{EA0F9A04-96AD-EAC3-1108-0F679B32D31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a:extLst>
              <a:ext uri="{FF2B5EF4-FFF2-40B4-BE49-F238E27FC236}">
                <a16:creationId xmlns:a16="http://schemas.microsoft.com/office/drawing/2014/main" id="{9C3B99C9-8455-A431-76BE-9FB6CC58062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CE3CCD62-2B7D-1C2E-A62C-9C6155E50E60}"/>
              </a:ext>
            </a:extLst>
          </p:cNvPr>
          <p:cNvSpPr>
            <a:spLocks noGrp="1" noChangeArrowheads="1"/>
          </p:cNvSpPr>
          <p:nvPr>
            <p:ph type="sldNum" sz="quarter" idx="12"/>
          </p:nvPr>
        </p:nvSpPr>
        <p:spPr>
          <a:ln/>
        </p:spPr>
        <p:txBody>
          <a:bodyPr/>
          <a:lstStyle>
            <a:lvl1pPr>
              <a:defRPr/>
            </a:lvl1pPr>
          </a:lstStyle>
          <a:p>
            <a:fld id="{2C3255DA-4225-4C4A-81DD-2C9BF0384DA2}" type="slidenum">
              <a:rPr lang="en-US" altLang="en-US"/>
              <a:pPr/>
              <a:t>‹#›</a:t>
            </a:fld>
            <a:endParaRPr lang="en-US" altLang="en-US"/>
          </a:p>
        </p:txBody>
      </p:sp>
    </p:spTree>
    <p:extLst>
      <p:ext uri="{BB962C8B-B14F-4D97-AF65-F5344CB8AC3E}">
        <p14:creationId xmlns:p14="http://schemas.microsoft.com/office/powerpoint/2010/main" val="3776920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52FD0F7-3220-037D-8F5A-9E9BBE47F87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A48A4E0B-F78E-D79A-44D1-350CA54A1F3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6177698B-00EC-BBAB-053E-2232D291C96E}"/>
              </a:ext>
            </a:extLst>
          </p:cNvPr>
          <p:cNvSpPr>
            <a:spLocks noGrp="1" noChangeArrowheads="1"/>
          </p:cNvSpPr>
          <p:nvPr>
            <p:ph type="sldNum" sz="quarter" idx="12"/>
          </p:nvPr>
        </p:nvSpPr>
        <p:spPr>
          <a:ln/>
        </p:spPr>
        <p:txBody>
          <a:bodyPr/>
          <a:lstStyle>
            <a:lvl1pPr>
              <a:defRPr/>
            </a:lvl1pPr>
          </a:lstStyle>
          <a:p>
            <a:fld id="{7A0DB705-D024-4DB2-BF82-5A49B4A5B19B}" type="slidenum">
              <a:rPr lang="en-US" altLang="en-US"/>
              <a:pPr/>
              <a:t>‹#›</a:t>
            </a:fld>
            <a:endParaRPr lang="en-US" altLang="en-US"/>
          </a:p>
        </p:txBody>
      </p:sp>
    </p:spTree>
    <p:extLst>
      <p:ext uri="{BB962C8B-B14F-4D97-AF65-F5344CB8AC3E}">
        <p14:creationId xmlns:p14="http://schemas.microsoft.com/office/powerpoint/2010/main" val="4063542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C55511B1-1A4E-1E3D-657E-A5F702CBAEA8}"/>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a:extLst>
              <a:ext uri="{FF2B5EF4-FFF2-40B4-BE49-F238E27FC236}">
                <a16:creationId xmlns:a16="http://schemas.microsoft.com/office/drawing/2014/main" id="{F2B05534-445D-1A73-3F72-7C1861D97C39}"/>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EEEFEFC7-3830-49EE-E709-412C53237B01}"/>
              </a:ext>
            </a:extLst>
          </p:cNvPr>
          <p:cNvSpPr>
            <a:spLocks noGrp="1" noChangeArrowheads="1"/>
          </p:cNvSpPr>
          <p:nvPr>
            <p:ph type="sldNum" sz="quarter" idx="12"/>
          </p:nvPr>
        </p:nvSpPr>
        <p:spPr>
          <a:ln/>
        </p:spPr>
        <p:txBody>
          <a:bodyPr/>
          <a:lstStyle>
            <a:lvl1pPr>
              <a:defRPr/>
            </a:lvl1pPr>
          </a:lstStyle>
          <a:p>
            <a:fld id="{94D159F8-84A9-4AB9-BE05-C24A0739D744}" type="slidenum">
              <a:rPr lang="en-US" altLang="en-US"/>
              <a:pPr/>
              <a:t>‹#›</a:t>
            </a:fld>
            <a:endParaRPr lang="en-US" altLang="en-US"/>
          </a:p>
        </p:txBody>
      </p:sp>
    </p:spTree>
    <p:extLst>
      <p:ext uri="{BB962C8B-B14F-4D97-AF65-F5344CB8AC3E}">
        <p14:creationId xmlns:p14="http://schemas.microsoft.com/office/powerpoint/2010/main" val="32411145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0423397A-F6EC-C45A-BB88-AFF7229DD3E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a:extLst>
              <a:ext uri="{FF2B5EF4-FFF2-40B4-BE49-F238E27FC236}">
                <a16:creationId xmlns:a16="http://schemas.microsoft.com/office/drawing/2014/main" id="{7C3A1FAF-D118-1145-0685-9287D474CF8A}"/>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06F49DFC-72B6-DF76-CCDA-E6AAF6BB85B2}"/>
              </a:ext>
            </a:extLst>
          </p:cNvPr>
          <p:cNvSpPr>
            <a:spLocks noGrp="1" noChangeArrowheads="1"/>
          </p:cNvSpPr>
          <p:nvPr>
            <p:ph type="sldNum" sz="quarter" idx="12"/>
          </p:nvPr>
        </p:nvSpPr>
        <p:spPr>
          <a:ln/>
        </p:spPr>
        <p:txBody>
          <a:bodyPr/>
          <a:lstStyle>
            <a:lvl1pPr>
              <a:defRPr/>
            </a:lvl1pPr>
          </a:lstStyle>
          <a:p>
            <a:fld id="{850E75F8-DDE9-4D9D-9C8F-CDEE960D1423}" type="slidenum">
              <a:rPr lang="en-US" altLang="en-US"/>
              <a:pPr/>
              <a:t>‹#›</a:t>
            </a:fld>
            <a:endParaRPr lang="en-US" altLang="en-US"/>
          </a:p>
        </p:txBody>
      </p:sp>
    </p:spTree>
    <p:extLst>
      <p:ext uri="{BB962C8B-B14F-4D97-AF65-F5344CB8AC3E}">
        <p14:creationId xmlns:p14="http://schemas.microsoft.com/office/powerpoint/2010/main" val="1439434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006437B-488E-32C8-A9BB-694F2321E49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a:extLst>
              <a:ext uri="{FF2B5EF4-FFF2-40B4-BE49-F238E27FC236}">
                <a16:creationId xmlns:a16="http://schemas.microsoft.com/office/drawing/2014/main" id="{06B848AA-E50C-E6B7-8EC2-45078AE8CB2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271F9227-DB6D-3BA8-F3FA-5B64E23B0709}"/>
              </a:ext>
            </a:extLst>
          </p:cNvPr>
          <p:cNvSpPr>
            <a:spLocks noGrp="1" noChangeArrowheads="1"/>
          </p:cNvSpPr>
          <p:nvPr>
            <p:ph type="sldNum" sz="quarter" idx="12"/>
          </p:nvPr>
        </p:nvSpPr>
        <p:spPr>
          <a:ln/>
        </p:spPr>
        <p:txBody>
          <a:bodyPr/>
          <a:lstStyle>
            <a:lvl1pPr>
              <a:defRPr/>
            </a:lvl1pPr>
          </a:lstStyle>
          <a:p>
            <a:fld id="{3337CDAF-D63B-4ECF-A1A7-B20000B260BE}" type="slidenum">
              <a:rPr lang="en-US" altLang="en-US"/>
              <a:pPr/>
              <a:t>‹#›</a:t>
            </a:fld>
            <a:endParaRPr lang="en-US" altLang="en-US"/>
          </a:p>
        </p:txBody>
      </p:sp>
    </p:spTree>
    <p:extLst>
      <p:ext uri="{BB962C8B-B14F-4D97-AF65-F5344CB8AC3E}">
        <p14:creationId xmlns:p14="http://schemas.microsoft.com/office/powerpoint/2010/main" val="3338461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a:extLst>
              <a:ext uri="{FF2B5EF4-FFF2-40B4-BE49-F238E27FC236}">
                <a16:creationId xmlns:a16="http://schemas.microsoft.com/office/drawing/2014/main" id="{676A2CEF-92BA-E018-87E3-ED976BB06FB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1BF7C240-0F4F-10F0-008D-369A50E67D7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38C383BA-2677-AAB0-3BC4-C483053A4B13}"/>
              </a:ext>
            </a:extLst>
          </p:cNvPr>
          <p:cNvSpPr>
            <a:spLocks noGrp="1" noChangeArrowheads="1"/>
          </p:cNvSpPr>
          <p:nvPr>
            <p:ph type="sldNum" sz="quarter" idx="12"/>
          </p:nvPr>
        </p:nvSpPr>
        <p:spPr>
          <a:ln/>
        </p:spPr>
        <p:txBody>
          <a:bodyPr/>
          <a:lstStyle>
            <a:lvl1pPr>
              <a:defRPr/>
            </a:lvl1pPr>
          </a:lstStyle>
          <a:p>
            <a:fld id="{5AC218C6-1D10-486F-ADA6-E2DE127A8E5D}" type="slidenum">
              <a:rPr lang="en-US" altLang="en-US"/>
              <a:pPr/>
              <a:t>‹#›</a:t>
            </a:fld>
            <a:endParaRPr lang="en-US" altLang="en-US"/>
          </a:p>
        </p:txBody>
      </p:sp>
    </p:spTree>
    <p:extLst>
      <p:ext uri="{BB962C8B-B14F-4D97-AF65-F5344CB8AC3E}">
        <p14:creationId xmlns:p14="http://schemas.microsoft.com/office/powerpoint/2010/main" val="1378056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Rectangle 4">
            <a:extLst>
              <a:ext uri="{FF2B5EF4-FFF2-40B4-BE49-F238E27FC236}">
                <a16:creationId xmlns:a16="http://schemas.microsoft.com/office/drawing/2014/main" id="{F4908944-92C5-A4CF-B534-9B826EF60F6F}"/>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a:extLst>
              <a:ext uri="{FF2B5EF4-FFF2-40B4-BE49-F238E27FC236}">
                <a16:creationId xmlns:a16="http://schemas.microsoft.com/office/drawing/2014/main" id="{DF178161-EE32-2134-5931-3B660515EEE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6E673946-8933-AB9C-25C1-C297E4B1CF91}"/>
              </a:ext>
            </a:extLst>
          </p:cNvPr>
          <p:cNvSpPr>
            <a:spLocks noGrp="1" noChangeArrowheads="1"/>
          </p:cNvSpPr>
          <p:nvPr>
            <p:ph type="sldNum" sz="quarter" idx="12"/>
          </p:nvPr>
        </p:nvSpPr>
        <p:spPr>
          <a:ln/>
        </p:spPr>
        <p:txBody>
          <a:bodyPr/>
          <a:lstStyle>
            <a:lvl1pPr>
              <a:defRPr/>
            </a:lvl1pPr>
          </a:lstStyle>
          <a:p>
            <a:fld id="{CF7C24FA-8E30-4D15-A075-09A95E7BD649}" type="slidenum">
              <a:rPr lang="en-US" altLang="en-US"/>
              <a:pPr/>
              <a:t>‹#›</a:t>
            </a:fld>
            <a:endParaRPr lang="en-US" altLang="en-US"/>
          </a:p>
        </p:txBody>
      </p:sp>
    </p:spTree>
    <p:extLst>
      <p:ext uri="{BB962C8B-B14F-4D97-AF65-F5344CB8AC3E}">
        <p14:creationId xmlns:p14="http://schemas.microsoft.com/office/powerpoint/2010/main" val="3713325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1A2D75B0-4AC1-DF23-0B56-9B36EFDA4320}"/>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7121B438-073E-852F-A58F-4EDDE0CD7DD2}"/>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F95A0854-3631-BE5D-48DF-F0E33B5B21C4}"/>
              </a:ext>
            </a:extLst>
          </p:cNvPr>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US" altLang="en-US"/>
          </a:p>
        </p:txBody>
      </p:sp>
      <p:sp>
        <p:nvSpPr>
          <p:cNvPr id="1029" name="Rectangle 5">
            <a:extLst>
              <a:ext uri="{FF2B5EF4-FFF2-40B4-BE49-F238E27FC236}">
                <a16:creationId xmlns:a16="http://schemas.microsoft.com/office/drawing/2014/main" id="{94D08A0E-3018-6826-80C0-E62E5F3CEC58}"/>
              </a:ext>
            </a:extLst>
          </p:cNvPr>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US" altLang="en-US"/>
          </a:p>
        </p:txBody>
      </p:sp>
      <p:sp>
        <p:nvSpPr>
          <p:cNvPr id="1030" name="Rectangle 6">
            <a:extLst>
              <a:ext uri="{FF2B5EF4-FFF2-40B4-BE49-F238E27FC236}">
                <a16:creationId xmlns:a16="http://schemas.microsoft.com/office/drawing/2014/main" id="{1FC01A9D-6313-02E4-0F1A-08D49F0E6FF6}"/>
              </a:ext>
            </a:extLst>
          </p:cNvPr>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F0A2A59E-66D8-4988-8C36-0035F216A087}"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hyperlink" Target="Luyentap%20t100.ppt#-1,1,Slide 1"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hyperlink" Target="Luyentap%20t100.ppt#2. Slide 2"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Vietdoanvantrinhbayluandiem.ppt#-1,5,Slide 5"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Vietdoanvantrinhbayluandiem.ppt#-1,7,Slide 7" TargetMode="External"/><Relationship Id="rId2" Type="http://schemas.openxmlformats.org/officeDocument/2006/relationships/hyperlink" Target="Vietdoanvantrinhbayluandiem.ppt#-1,6,Slide 6"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Vietdoanvantrinhbayluandiem.ppt#-1,7,Slide 7"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slideLayout" Target="../slideLayouts/slideLayout2.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defPPr>
              <a:defRPr lang="en-US"/>
            </a:defPPr>
            <a:lvl1pPr marL="0" algn="l" defTabSz="1088473" rtl="0" eaLnBrk="1" latinLnBrk="0" hangingPunct="1">
              <a:defRPr sz="2167" kern="1200">
                <a:solidFill>
                  <a:schemeClr val="tx1"/>
                </a:solidFill>
                <a:latin typeface="+mn-lt"/>
                <a:ea typeface="+mn-ea"/>
                <a:cs typeface="+mn-cs"/>
              </a:defRPr>
            </a:lvl1pPr>
            <a:lvl2pPr marL="544237" algn="l" defTabSz="1088473" rtl="0" eaLnBrk="1" latinLnBrk="0" hangingPunct="1">
              <a:defRPr sz="2167" kern="1200">
                <a:solidFill>
                  <a:schemeClr val="tx1"/>
                </a:solidFill>
                <a:latin typeface="+mn-lt"/>
                <a:ea typeface="+mn-ea"/>
                <a:cs typeface="+mn-cs"/>
              </a:defRPr>
            </a:lvl2pPr>
            <a:lvl3pPr marL="1088473" algn="l" defTabSz="1088473" rtl="0" eaLnBrk="1" latinLnBrk="0" hangingPunct="1">
              <a:defRPr sz="2167" kern="1200">
                <a:solidFill>
                  <a:schemeClr val="tx1"/>
                </a:solidFill>
                <a:latin typeface="+mn-lt"/>
                <a:ea typeface="+mn-ea"/>
                <a:cs typeface="+mn-cs"/>
              </a:defRPr>
            </a:lvl3pPr>
            <a:lvl4pPr marL="1632711" algn="l" defTabSz="1088473" rtl="0" eaLnBrk="1" latinLnBrk="0" hangingPunct="1">
              <a:defRPr sz="2167" kern="1200">
                <a:solidFill>
                  <a:schemeClr val="tx1"/>
                </a:solidFill>
                <a:latin typeface="+mn-lt"/>
                <a:ea typeface="+mn-ea"/>
                <a:cs typeface="+mn-cs"/>
              </a:defRPr>
            </a:lvl4pPr>
            <a:lvl5pPr marL="2176947" algn="l" defTabSz="1088473" rtl="0" eaLnBrk="1" latinLnBrk="0" hangingPunct="1">
              <a:defRPr sz="2167" kern="1200">
                <a:solidFill>
                  <a:schemeClr val="tx1"/>
                </a:solidFill>
                <a:latin typeface="+mn-lt"/>
                <a:ea typeface="+mn-ea"/>
                <a:cs typeface="+mn-cs"/>
              </a:defRPr>
            </a:lvl5pPr>
            <a:lvl6pPr marL="2721184" algn="l" defTabSz="1088473" rtl="0" eaLnBrk="1" latinLnBrk="0" hangingPunct="1">
              <a:defRPr sz="2167" kern="1200">
                <a:solidFill>
                  <a:schemeClr val="tx1"/>
                </a:solidFill>
                <a:latin typeface="+mn-lt"/>
                <a:ea typeface="+mn-ea"/>
                <a:cs typeface="+mn-cs"/>
              </a:defRPr>
            </a:lvl6pPr>
            <a:lvl7pPr marL="3265420" algn="l" defTabSz="1088473" rtl="0" eaLnBrk="1" latinLnBrk="0" hangingPunct="1">
              <a:defRPr sz="2167" kern="1200">
                <a:solidFill>
                  <a:schemeClr val="tx1"/>
                </a:solidFill>
                <a:latin typeface="+mn-lt"/>
                <a:ea typeface="+mn-ea"/>
                <a:cs typeface="+mn-cs"/>
              </a:defRPr>
            </a:lvl7pPr>
            <a:lvl8pPr marL="3809657" algn="l" defTabSz="1088473" rtl="0" eaLnBrk="1" latinLnBrk="0" hangingPunct="1">
              <a:defRPr sz="2167" kern="1200">
                <a:solidFill>
                  <a:schemeClr val="tx1"/>
                </a:solidFill>
                <a:latin typeface="+mn-lt"/>
                <a:ea typeface="+mn-ea"/>
                <a:cs typeface="+mn-cs"/>
              </a:defRPr>
            </a:lvl8pPr>
            <a:lvl9pPr marL="4353894" algn="l" defTabSz="1088473" rtl="0" eaLnBrk="1" latinLnBrk="0" hangingPunct="1">
              <a:defRPr sz="2167" kern="1200">
                <a:solidFill>
                  <a:schemeClr val="tx1"/>
                </a:solidFill>
                <a:latin typeface="+mn-lt"/>
                <a:ea typeface="+mn-ea"/>
                <a:cs typeface="+mn-cs"/>
              </a:defRPr>
            </a:lvl9pPr>
          </a:lstStyle>
          <a:p>
            <a:endParaRPr lang="en-US"/>
          </a:p>
        </p:txBody>
      </p:sp>
      <p:sp>
        <p:nvSpPr>
          <p:cNvPr id="3" name="Subtitle 2"/>
          <p:cNvSpPr>
            <a:spLocks noGrp="1"/>
          </p:cNvSpPr>
          <p:nvPr>
            <p:ph type="subTitle" idx="1"/>
          </p:nvPr>
        </p:nvSpPr>
        <p:spPr/>
        <p:txBody>
          <a:bodyPr/>
          <a:lstStyle>
            <a:defPPr>
              <a:defRPr lang="en-US"/>
            </a:defPPr>
            <a:lvl1pPr marL="0" algn="l" defTabSz="1088473" rtl="0" eaLnBrk="1" latinLnBrk="0" hangingPunct="1">
              <a:defRPr sz="2167" kern="1200">
                <a:solidFill>
                  <a:schemeClr val="tx1"/>
                </a:solidFill>
                <a:latin typeface="+mn-lt"/>
                <a:ea typeface="+mn-ea"/>
                <a:cs typeface="+mn-cs"/>
              </a:defRPr>
            </a:lvl1pPr>
            <a:lvl2pPr marL="544237" algn="l" defTabSz="1088473" rtl="0" eaLnBrk="1" latinLnBrk="0" hangingPunct="1">
              <a:defRPr sz="2167" kern="1200">
                <a:solidFill>
                  <a:schemeClr val="tx1"/>
                </a:solidFill>
                <a:latin typeface="+mn-lt"/>
                <a:ea typeface="+mn-ea"/>
                <a:cs typeface="+mn-cs"/>
              </a:defRPr>
            </a:lvl2pPr>
            <a:lvl3pPr marL="1088473" algn="l" defTabSz="1088473" rtl="0" eaLnBrk="1" latinLnBrk="0" hangingPunct="1">
              <a:defRPr sz="2167" kern="1200">
                <a:solidFill>
                  <a:schemeClr val="tx1"/>
                </a:solidFill>
                <a:latin typeface="+mn-lt"/>
                <a:ea typeface="+mn-ea"/>
                <a:cs typeface="+mn-cs"/>
              </a:defRPr>
            </a:lvl3pPr>
            <a:lvl4pPr marL="1632711" algn="l" defTabSz="1088473" rtl="0" eaLnBrk="1" latinLnBrk="0" hangingPunct="1">
              <a:defRPr sz="2167" kern="1200">
                <a:solidFill>
                  <a:schemeClr val="tx1"/>
                </a:solidFill>
                <a:latin typeface="+mn-lt"/>
                <a:ea typeface="+mn-ea"/>
                <a:cs typeface="+mn-cs"/>
              </a:defRPr>
            </a:lvl4pPr>
            <a:lvl5pPr marL="2176947" algn="l" defTabSz="1088473" rtl="0" eaLnBrk="1" latinLnBrk="0" hangingPunct="1">
              <a:defRPr sz="2167" kern="1200">
                <a:solidFill>
                  <a:schemeClr val="tx1"/>
                </a:solidFill>
                <a:latin typeface="+mn-lt"/>
                <a:ea typeface="+mn-ea"/>
                <a:cs typeface="+mn-cs"/>
              </a:defRPr>
            </a:lvl5pPr>
            <a:lvl6pPr marL="2721184" algn="l" defTabSz="1088473" rtl="0" eaLnBrk="1" latinLnBrk="0" hangingPunct="1">
              <a:defRPr sz="2167" kern="1200">
                <a:solidFill>
                  <a:schemeClr val="tx1"/>
                </a:solidFill>
                <a:latin typeface="+mn-lt"/>
                <a:ea typeface="+mn-ea"/>
                <a:cs typeface="+mn-cs"/>
              </a:defRPr>
            </a:lvl6pPr>
            <a:lvl7pPr marL="3265420" algn="l" defTabSz="1088473" rtl="0" eaLnBrk="1" latinLnBrk="0" hangingPunct="1">
              <a:defRPr sz="2167" kern="1200">
                <a:solidFill>
                  <a:schemeClr val="tx1"/>
                </a:solidFill>
                <a:latin typeface="+mn-lt"/>
                <a:ea typeface="+mn-ea"/>
                <a:cs typeface="+mn-cs"/>
              </a:defRPr>
            </a:lvl7pPr>
            <a:lvl8pPr marL="3809657" algn="l" defTabSz="1088473" rtl="0" eaLnBrk="1" latinLnBrk="0" hangingPunct="1">
              <a:defRPr sz="2167" kern="1200">
                <a:solidFill>
                  <a:schemeClr val="tx1"/>
                </a:solidFill>
                <a:latin typeface="+mn-lt"/>
                <a:ea typeface="+mn-ea"/>
                <a:cs typeface="+mn-cs"/>
              </a:defRPr>
            </a:lvl8pPr>
            <a:lvl9pPr marL="4353894" algn="l" defTabSz="1088473" rtl="0" eaLnBrk="1" latinLnBrk="0" hangingPunct="1">
              <a:defRPr sz="2167" kern="1200">
                <a:solidFill>
                  <a:schemeClr val="tx1"/>
                </a:solidFill>
                <a:latin typeface="+mn-lt"/>
                <a:ea typeface="+mn-ea"/>
                <a:cs typeface="+mn-cs"/>
              </a:defRPr>
            </a:lvl9p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73" y="-14179"/>
            <a:ext cx="12223173" cy="6872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Hình chữ nhật: Góc Tròn 3">
            <a:extLst>
              <a:ext uri="{FF2B5EF4-FFF2-40B4-BE49-F238E27FC236}">
                <a16:creationId xmlns:a16="http://schemas.microsoft.com/office/drawing/2014/main" id="{0439AA1A-AAE7-3289-D0F4-1A653DB0B26A}"/>
              </a:ext>
            </a:extLst>
          </p:cNvPr>
          <p:cNvSpPr/>
          <p:nvPr/>
        </p:nvSpPr>
        <p:spPr>
          <a:xfrm>
            <a:off x="632192" y="373063"/>
            <a:ext cx="10660428" cy="613874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Hộp Văn bản 4">
            <a:extLst>
              <a:ext uri="{FF2B5EF4-FFF2-40B4-BE49-F238E27FC236}">
                <a16:creationId xmlns:a16="http://schemas.microsoft.com/office/drawing/2014/main" id="{92712305-308D-098A-9E43-D2674DC1D46B}"/>
              </a:ext>
            </a:extLst>
          </p:cNvPr>
          <p:cNvSpPr txBox="1"/>
          <p:nvPr/>
        </p:nvSpPr>
        <p:spPr>
          <a:xfrm>
            <a:off x="3560518" y="605577"/>
            <a:ext cx="4803776" cy="646331"/>
          </a:xfrm>
          <a:prstGeom prst="rect">
            <a:avLst/>
          </a:prstGeom>
          <a:noFill/>
        </p:spPr>
        <p:txBody>
          <a:bodyPr wrap="square" rtlCol="0">
            <a:spAutoFit/>
          </a:bodyPr>
          <a:lstStyle/>
          <a:p>
            <a:pPr algn="l"/>
            <a:r>
              <a:rPr lang="vi-VN" sz="3600" b="1" u="sng" dirty="0" err="1">
                <a:solidFill>
                  <a:srgbClr val="FF0000"/>
                </a:solidFill>
                <a:latin typeface="Cavolini" panose="03000502040302020204" pitchFamily="66" charset="0"/>
                <a:cs typeface="Cavolini" panose="03000502040302020204" pitchFamily="66" charset="0"/>
              </a:rPr>
              <a:t>Kiểm</a:t>
            </a:r>
            <a:r>
              <a:rPr lang="vi-VN" sz="3600" b="1" u="sng" dirty="0">
                <a:solidFill>
                  <a:srgbClr val="FF0000"/>
                </a:solidFill>
                <a:latin typeface="Cavolini" panose="03000502040302020204" pitchFamily="66" charset="0"/>
                <a:cs typeface="Cavolini" panose="03000502040302020204" pitchFamily="66" charset="0"/>
              </a:rPr>
              <a:t> tra </a:t>
            </a:r>
            <a:r>
              <a:rPr lang="vi-VN" sz="3600" b="1" u="sng" dirty="0" err="1">
                <a:solidFill>
                  <a:srgbClr val="FF0000"/>
                </a:solidFill>
                <a:latin typeface="Cavolini" panose="03000502040302020204" pitchFamily="66" charset="0"/>
                <a:cs typeface="Cavolini" panose="03000502040302020204" pitchFamily="66" charset="0"/>
              </a:rPr>
              <a:t>bài</a:t>
            </a:r>
            <a:r>
              <a:rPr lang="vi-VN" sz="3600" b="1" u="sng" dirty="0">
                <a:solidFill>
                  <a:srgbClr val="FF0000"/>
                </a:solidFill>
                <a:latin typeface="Cavolini" panose="03000502040302020204" pitchFamily="66" charset="0"/>
                <a:cs typeface="Cavolini" panose="03000502040302020204" pitchFamily="66" charset="0"/>
              </a:rPr>
              <a:t> </a:t>
            </a:r>
            <a:r>
              <a:rPr lang="vi-VN" sz="3600" b="1" u="sng" dirty="0" err="1">
                <a:solidFill>
                  <a:srgbClr val="FF0000"/>
                </a:solidFill>
                <a:latin typeface="Cavolini" panose="03000502040302020204" pitchFamily="66" charset="0"/>
                <a:cs typeface="Cavolini" panose="03000502040302020204" pitchFamily="66" charset="0"/>
              </a:rPr>
              <a:t>cũ</a:t>
            </a:r>
            <a:r>
              <a:rPr lang="vi-VN" sz="3600" b="1" u="sng" dirty="0">
                <a:solidFill>
                  <a:srgbClr val="FF0000"/>
                </a:solidFill>
                <a:latin typeface="Cavolini" panose="03000502040302020204" pitchFamily="66" charset="0"/>
                <a:cs typeface="Cavolini" panose="03000502040302020204" pitchFamily="66" charset="0"/>
              </a:rPr>
              <a:t>:</a:t>
            </a:r>
          </a:p>
        </p:txBody>
      </p:sp>
      <p:sp>
        <p:nvSpPr>
          <p:cNvPr id="6" name="Hộp Văn bản 5">
            <a:extLst>
              <a:ext uri="{FF2B5EF4-FFF2-40B4-BE49-F238E27FC236}">
                <a16:creationId xmlns:a16="http://schemas.microsoft.com/office/drawing/2014/main" id="{3FFA8ACF-885F-83FE-EA52-BA66F3C8EB01}"/>
              </a:ext>
            </a:extLst>
          </p:cNvPr>
          <p:cNvSpPr txBox="1"/>
          <p:nvPr/>
        </p:nvSpPr>
        <p:spPr>
          <a:xfrm>
            <a:off x="1135350" y="1411439"/>
            <a:ext cx="9890125" cy="1200329"/>
          </a:xfrm>
          <a:prstGeom prst="rect">
            <a:avLst/>
          </a:prstGeom>
          <a:noFill/>
        </p:spPr>
        <p:txBody>
          <a:bodyPr wrap="square" rtlCol="0">
            <a:spAutoFit/>
          </a:bodyPr>
          <a:lstStyle/>
          <a:p>
            <a:pPr algn="l"/>
            <a:r>
              <a:rPr lang="vi-VN" sz="3600" b="1" u="sng" dirty="0"/>
              <a:t>Câu </a:t>
            </a:r>
            <a:r>
              <a:rPr lang="vi-VN" sz="3600" b="1" u="sng" dirty="0" err="1"/>
              <a:t>hỏi</a:t>
            </a:r>
            <a:r>
              <a:rPr lang="vi-VN" sz="3600" b="1" u="sng" dirty="0"/>
              <a:t>:</a:t>
            </a:r>
            <a:r>
              <a:rPr lang="vi-VN" sz="3600" dirty="0"/>
              <a:t> </a:t>
            </a:r>
            <a:r>
              <a:rPr lang="vi-VN" sz="3600" dirty="0" err="1"/>
              <a:t>Thế</a:t>
            </a:r>
            <a:r>
              <a:rPr lang="vi-VN" sz="3600" dirty="0"/>
              <a:t> </a:t>
            </a:r>
            <a:r>
              <a:rPr lang="vi-VN" sz="3600" dirty="0" err="1"/>
              <a:t>nào</a:t>
            </a:r>
            <a:r>
              <a:rPr lang="vi-VN" sz="3600" dirty="0"/>
              <a:t> </a:t>
            </a:r>
            <a:r>
              <a:rPr lang="vi-VN" sz="3600" dirty="0" err="1"/>
              <a:t>là</a:t>
            </a:r>
            <a:r>
              <a:rPr lang="vi-VN" sz="3600" dirty="0"/>
              <a:t> </a:t>
            </a:r>
            <a:r>
              <a:rPr lang="vi-VN" sz="3600" dirty="0" err="1"/>
              <a:t>luận</a:t>
            </a:r>
            <a:r>
              <a:rPr lang="vi-VN" sz="3600" dirty="0"/>
              <a:t> </a:t>
            </a:r>
            <a:r>
              <a:rPr lang="vi-VN" sz="3600" dirty="0" err="1"/>
              <a:t>điểm</a:t>
            </a:r>
            <a:r>
              <a:rPr lang="vi-VN" sz="3600" dirty="0"/>
              <a:t>, </a:t>
            </a:r>
            <a:r>
              <a:rPr lang="vi-VN" sz="3600" dirty="0" err="1"/>
              <a:t>luận</a:t>
            </a:r>
            <a:r>
              <a:rPr lang="vi-VN" sz="3600" dirty="0"/>
              <a:t> </a:t>
            </a:r>
            <a:r>
              <a:rPr lang="vi-VN" sz="3600" dirty="0" err="1"/>
              <a:t>cứ</a:t>
            </a:r>
            <a:r>
              <a:rPr lang="vi-VN" sz="3600" dirty="0"/>
              <a:t> </a:t>
            </a:r>
            <a:r>
              <a:rPr lang="vi-VN" sz="3600" dirty="0" err="1"/>
              <a:t>và</a:t>
            </a:r>
            <a:r>
              <a:rPr lang="vi-VN" sz="3600" dirty="0"/>
              <a:t> </a:t>
            </a:r>
            <a:r>
              <a:rPr lang="vi-VN" sz="3600" dirty="0" err="1"/>
              <a:t>lập</a:t>
            </a:r>
            <a:r>
              <a:rPr lang="vi-VN" sz="3600" dirty="0"/>
              <a:t> </a:t>
            </a:r>
            <a:r>
              <a:rPr lang="vi-VN" sz="3600" dirty="0" err="1"/>
              <a:t>luận</a:t>
            </a:r>
            <a:r>
              <a:rPr lang="vi-VN" sz="3600" dirty="0"/>
              <a:t>?</a:t>
            </a:r>
          </a:p>
        </p:txBody>
      </p:sp>
      <p:sp>
        <p:nvSpPr>
          <p:cNvPr id="8" name="Hộp Văn bản 7">
            <a:extLst>
              <a:ext uri="{FF2B5EF4-FFF2-40B4-BE49-F238E27FC236}">
                <a16:creationId xmlns:a16="http://schemas.microsoft.com/office/drawing/2014/main" id="{D794C0D6-5F3A-3935-47E9-6834FDDEFE82}"/>
              </a:ext>
            </a:extLst>
          </p:cNvPr>
          <p:cNvSpPr txBox="1"/>
          <p:nvPr/>
        </p:nvSpPr>
        <p:spPr>
          <a:xfrm>
            <a:off x="1065763" y="2620233"/>
            <a:ext cx="9602237" cy="3539430"/>
          </a:xfrm>
          <a:prstGeom prst="rect">
            <a:avLst/>
          </a:prstGeom>
          <a:noFill/>
        </p:spPr>
        <p:txBody>
          <a:bodyPr wrap="square">
            <a:spAutoFit/>
          </a:bodyPr>
          <a:lstStyle/>
          <a:p>
            <a:r>
              <a:rPr lang="vi-VN" sz="3200" b="0" i="0" dirty="0" err="1">
                <a:solidFill>
                  <a:srgbClr val="0000FF"/>
                </a:solidFill>
                <a:effectLst/>
                <a:latin typeface="+mj-lt"/>
              </a:rPr>
              <a:t>Luận</a:t>
            </a:r>
            <a:r>
              <a:rPr lang="vi-VN" sz="3200" b="0" i="0" dirty="0">
                <a:solidFill>
                  <a:srgbClr val="0000FF"/>
                </a:solidFill>
                <a:effectLst/>
                <a:latin typeface="+mj-lt"/>
              </a:rPr>
              <a:t> </a:t>
            </a:r>
            <a:r>
              <a:rPr lang="vi-VN" sz="3200" b="0" i="0" dirty="0" err="1">
                <a:solidFill>
                  <a:srgbClr val="0000FF"/>
                </a:solidFill>
                <a:effectLst/>
                <a:latin typeface="+mj-lt"/>
              </a:rPr>
              <a:t>điểm</a:t>
            </a:r>
            <a:r>
              <a:rPr lang="vi-VN" sz="3200" b="0" i="0" dirty="0">
                <a:solidFill>
                  <a:srgbClr val="0000FF"/>
                </a:solidFill>
                <a:effectLst/>
                <a:latin typeface="+mj-lt"/>
              </a:rPr>
              <a:t>  </a:t>
            </a:r>
            <a:r>
              <a:rPr lang="vi-VN" sz="3200" b="0" i="0" dirty="0" err="1">
                <a:solidFill>
                  <a:srgbClr val="0000FF"/>
                </a:solidFill>
                <a:effectLst/>
                <a:latin typeface="+mj-lt"/>
              </a:rPr>
              <a:t>là</a:t>
            </a:r>
            <a:r>
              <a:rPr lang="vi-VN" sz="3200" b="0" i="0" dirty="0">
                <a:solidFill>
                  <a:srgbClr val="0000FF"/>
                </a:solidFill>
                <a:effectLst/>
                <a:latin typeface="+mj-lt"/>
              </a:rPr>
              <a:t> ý </a:t>
            </a:r>
            <a:r>
              <a:rPr lang="vi-VN" sz="3200" b="0" i="0" dirty="0" err="1">
                <a:solidFill>
                  <a:srgbClr val="0000FF"/>
                </a:solidFill>
                <a:effectLst/>
                <a:latin typeface="+mj-lt"/>
              </a:rPr>
              <a:t>kiến</a:t>
            </a:r>
            <a:r>
              <a:rPr lang="vi-VN" sz="3200" b="0" i="0" dirty="0">
                <a:solidFill>
                  <a:srgbClr val="0000FF"/>
                </a:solidFill>
                <a:effectLst/>
                <a:latin typeface="+mj-lt"/>
              </a:rPr>
              <a:t> </a:t>
            </a:r>
            <a:r>
              <a:rPr lang="vi-VN" sz="3200" b="0" i="0" dirty="0" err="1">
                <a:solidFill>
                  <a:srgbClr val="0000FF"/>
                </a:solidFill>
                <a:effectLst/>
                <a:latin typeface="+mj-lt"/>
              </a:rPr>
              <a:t>thể</a:t>
            </a:r>
            <a:r>
              <a:rPr lang="vi-VN" sz="3200" b="0" i="0" dirty="0">
                <a:solidFill>
                  <a:srgbClr val="0000FF"/>
                </a:solidFill>
                <a:effectLst/>
                <a:latin typeface="+mj-lt"/>
              </a:rPr>
              <a:t> </a:t>
            </a:r>
            <a:r>
              <a:rPr lang="vi-VN" sz="3200" b="0" i="0" dirty="0" err="1">
                <a:solidFill>
                  <a:srgbClr val="0000FF"/>
                </a:solidFill>
                <a:effectLst/>
                <a:latin typeface="+mj-lt"/>
              </a:rPr>
              <a:t>hiện</a:t>
            </a:r>
            <a:r>
              <a:rPr lang="vi-VN" sz="3200" b="0" i="0" dirty="0">
                <a:solidFill>
                  <a:srgbClr val="0000FF"/>
                </a:solidFill>
                <a:effectLst/>
                <a:latin typeface="+mj-lt"/>
              </a:rPr>
              <a:t> tư </a:t>
            </a:r>
            <a:r>
              <a:rPr lang="vi-VN" sz="3200" b="0" i="0" dirty="0" err="1">
                <a:solidFill>
                  <a:srgbClr val="0000FF"/>
                </a:solidFill>
                <a:effectLst/>
                <a:latin typeface="+mj-lt"/>
              </a:rPr>
              <a:t>tưởng</a:t>
            </a:r>
            <a:r>
              <a:rPr lang="vi-VN" sz="3200" b="0" i="0" dirty="0">
                <a:solidFill>
                  <a:srgbClr val="0000FF"/>
                </a:solidFill>
                <a:effectLst/>
                <a:latin typeface="+mj-lt"/>
              </a:rPr>
              <a:t>, quan </a:t>
            </a:r>
            <a:r>
              <a:rPr lang="vi-VN" sz="3200" b="0" i="0" dirty="0" err="1">
                <a:solidFill>
                  <a:srgbClr val="0000FF"/>
                </a:solidFill>
                <a:effectLst/>
                <a:latin typeface="+mj-lt"/>
              </a:rPr>
              <a:t>điểm</a:t>
            </a:r>
            <a:r>
              <a:rPr lang="vi-VN" sz="3200" b="0" i="0" dirty="0">
                <a:solidFill>
                  <a:srgbClr val="0000FF"/>
                </a:solidFill>
                <a:effectLst/>
                <a:latin typeface="+mj-lt"/>
              </a:rPr>
              <a:t> </a:t>
            </a:r>
            <a:r>
              <a:rPr lang="vi-VN" sz="3200" b="0" i="0" dirty="0" err="1">
                <a:solidFill>
                  <a:srgbClr val="0000FF"/>
                </a:solidFill>
                <a:effectLst/>
                <a:latin typeface="+mj-lt"/>
              </a:rPr>
              <a:t>của</a:t>
            </a:r>
            <a:r>
              <a:rPr lang="vi-VN" sz="3200" b="0" i="0" dirty="0">
                <a:solidFill>
                  <a:srgbClr val="0000FF"/>
                </a:solidFill>
                <a:effectLst/>
                <a:latin typeface="+mj-lt"/>
              </a:rPr>
              <a:t> </a:t>
            </a:r>
            <a:r>
              <a:rPr lang="vi-VN" sz="3200" b="0" i="0" dirty="0" err="1">
                <a:solidFill>
                  <a:srgbClr val="0000FF"/>
                </a:solidFill>
                <a:effectLst/>
                <a:latin typeface="+mj-lt"/>
              </a:rPr>
              <a:t>bài</a:t>
            </a:r>
            <a:r>
              <a:rPr lang="vi-VN" sz="3200" b="0" i="0" dirty="0">
                <a:solidFill>
                  <a:srgbClr val="0000FF"/>
                </a:solidFill>
                <a:effectLst/>
                <a:latin typeface="+mj-lt"/>
              </a:rPr>
              <a:t> văn </a:t>
            </a:r>
            <a:r>
              <a:rPr lang="vi-VN" sz="3200" b="0" i="0" dirty="0" err="1">
                <a:solidFill>
                  <a:srgbClr val="0000FF"/>
                </a:solidFill>
                <a:effectLst/>
                <a:latin typeface="+mj-lt"/>
              </a:rPr>
              <a:t>được</a:t>
            </a:r>
            <a:r>
              <a:rPr lang="vi-VN" sz="3200" b="0" i="0" dirty="0">
                <a:solidFill>
                  <a:srgbClr val="0000FF"/>
                </a:solidFill>
                <a:effectLst/>
                <a:latin typeface="+mj-lt"/>
              </a:rPr>
              <a:t> nêu ra </a:t>
            </a:r>
            <a:r>
              <a:rPr lang="vi-VN" sz="3200" b="0" i="0" dirty="0" err="1">
                <a:solidFill>
                  <a:srgbClr val="0000FF"/>
                </a:solidFill>
                <a:effectLst/>
                <a:latin typeface="+mj-lt"/>
              </a:rPr>
              <a:t>dưới</a:t>
            </a:r>
            <a:r>
              <a:rPr lang="vi-VN" sz="3200" b="0" i="0" dirty="0">
                <a:solidFill>
                  <a:srgbClr val="0000FF"/>
                </a:solidFill>
                <a:effectLst/>
                <a:latin typeface="+mj-lt"/>
              </a:rPr>
              <a:t> </a:t>
            </a:r>
            <a:r>
              <a:rPr lang="vi-VN" sz="3200" b="0" i="0" dirty="0" err="1">
                <a:solidFill>
                  <a:srgbClr val="0000FF"/>
                </a:solidFill>
                <a:effectLst/>
                <a:latin typeface="+mj-lt"/>
              </a:rPr>
              <a:t>hình</a:t>
            </a:r>
            <a:r>
              <a:rPr lang="vi-VN" sz="3200" b="0" i="0" dirty="0">
                <a:solidFill>
                  <a:srgbClr val="0000FF"/>
                </a:solidFill>
                <a:effectLst/>
                <a:latin typeface="+mj-lt"/>
              </a:rPr>
              <a:t> </a:t>
            </a:r>
            <a:r>
              <a:rPr lang="vi-VN" sz="3200" b="0" i="0" dirty="0" err="1">
                <a:solidFill>
                  <a:srgbClr val="0000FF"/>
                </a:solidFill>
                <a:effectLst/>
                <a:latin typeface="+mj-lt"/>
              </a:rPr>
              <a:t>thức</a:t>
            </a:r>
            <a:r>
              <a:rPr lang="vi-VN" sz="3200" b="0" i="0" dirty="0">
                <a:solidFill>
                  <a:srgbClr val="0000FF"/>
                </a:solidFill>
                <a:effectLst/>
                <a:latin typeface="+mj-lt"/>
              </a:rPr>
              <a:t> câu </a:t>
            </a:r>
            <a:r>
              <a:rPr lang="vi-VN" sz="3200" b="0" i="0" dirty="0" err="1">
                <a:solidFill>
                  <a:srgbClr val="0000FF"/>
                </a:solidFill>
                <a:effectLst/>
                <a:latin typeface="+mj-lt"/>
              </a:rPr>
              <a:t>khẳng</a:t>
            </a:r>
            <a:r>
              <a:rPr lang="vi-VN" sz="3200" b="0" i="0" dirty="0">
                <a:solidFill>
                  <a:srgbClr val="0000FF"/>
                </a:solidFill>
                <a:effectLst/>
                <a:latin typeface="+mj-lt"/>
              </a:rPr>
              <a:t> </a:t>
            </a:r>
            <a:r>
              <a:rPr lang="vi-VN" sz="3200" b="0" i="0" dirty="0" err="1">
                <a:solidFill>
                  <a:srgbClr val="0000FF"/>
                </a:solidFill>
                <a:effectLst/>
                <a:latin typeface="+mj-lt"/>
              </a:rPr>
              <a:t>định</a:t>
            </a:r>
            <a:r>
              <a:rPr lang="vi-VN" sz="3200" b="0" i="0" dirty="0">
                <a:solidFill>
                  <a:srgbClr val="0000FF"/>
                </a:solidFill>
                <a:effectLst/>
                <a:latin typeface="+mj-lt"/>
              </a:rPr>
              <a:t> ( hay </a:t>
            </a:r>
            <a:r>
              <a:rPr lang="vi-VN" sz="3200" b="0" i="0" dirty="0" err="1">
                <a:solidFill>
                  <a:srgbClr val="0000FF"/>
                </a:solidFill>
                <a:effectLst/>
                <a:latin typeface="+mj-lt"/>
              </a:rPr>
              <a:t>phủ</a:t>
            </a:r>
            <a:r>
              <a:rPr lang="vi-VN" sz="3200" b="0" i="0" dirty="0">
                <a:solidFill>
                  <a:srgbClr val="0000FF"/>
                </a:solidFill>
                <a:effectLst/>
                <a:latin typeface="+mj-lt"/>
              </a:rPr>
              <a:t> </a:t>
            </a:r>
            <a:r>
              <a:rPr lang="vi-VN" sz="3200" b="0" i="0" dirty="0" err="1">
                <a:solidFill>
                  <a:srgbClr val="0000FF"/>
                </a:solidFill>
                <a:effectLst/>
                <a:latin typeface="+mj-lt"/>
              </a:rPr>
              <a:t>định</a:t>
            </a:r>
            <a:r>
              <a:rPr lang="vi-VN" sz="3200" b="0" i="0" dirty="0">
                <a:solidFill>
                  <a:srgbClr val="0000FF"/>
                </a:solidFill>
                <a:effectLst/>
                <a:latin typeface="+mj-lt"/>
              </a:rPr>
              <a:t> ), </a:t>
            </a:r>
            <a:r>
              <a:rPr lang="vi-VN" sz="3200" b="0" i="0" dirty="0" err="1">
                <a:solidFill>
                  <a:srgbClr val="0000FF"/>
                </a:solidFill>
                <a:effectLst/>
                <a:latin typeface="+mj-lt"/>
              </a:rPr>
              <a:t>được</a:t>
            </a:r>
            <a:r>
              <a:rPr lang="vi-VN" sz="3200" b="0" i="0" dirty="0">
                <a:solidFill>
                  <a:srgbClr val="0000FF"/>
                </a:solidFill>
                <a:effectLst/>
                <a:latin typeface="+mj-lt"/>
              </a:rPr>
              <a:t> </a:t>
            </a:r>
            <a:r>
              <a:rPr lang="vi-VN" sz="3200" b="0" i="0" dirty="0" err="1">
                <a:solidFill>
                  <a:srgbClr val="0000FF"/>
                </a:solidFill>
                <a:effectLst/>
                <a:latin typeface="+mj-lt"/>
              </a:rPr>
              <a:t>diễn</a:t>
            </a:r>
            <a:r>
              <a:rPr lang="vi-VN" sz="3200" b="0" i="0" dirty="0">
                <a:solidFill>
                  <a:srgbClr val="0000FF"/>
                </a:solidFill>
                <a:effectLst/>
                <a:latin typeface="+mj-lt"/>
              </a:rPr>
              <a:t> </a:t>
            </a:r>
            <a:r>
              <a:rPr lang="vi-VN" sz="3200" b="0" i="0" dirty="0" err="1">
                <a:solidFill>
                  <a:srgbClr val="0000FF"/>
                </a:solidFill>
                <a:effectLst/>
                <a:latin typeface="+mj-lt"/>
              </a:rPr>
              <a:t>đạt</a:t>
            </a:r>
            <a:r>
              <a:rPr lang="vi-VN" sz="3200" b="0" i="0" dirty="0">
                <a:solidFill>
                  <a:srgbClr val="0000FF"/>
                </a:solidFill>
                <a:effectLst/>
                <a:latin typeface="+mj-lt"/>
              </a:rPr>
              <a:t> </a:t>
            </a:r>
            <a:r>
              <a:rPr lang="vi-VN" sz="3200" b="0" i="0" dirty="0" err="1">
                <a:solidFill>
                  <a:srgbClr val="0000FF"/>
                </a:solidFill>
                <a:effectLst/>
                <a:latin typeface="+mj-lt"/>
              </a:rPr>
              <a:t>sáng</a:t>
            </a:r>
            <a:r>
              <a:rPr lang="vi-VN" sz="3200" b="0" i="0" dirty="0">
                <a:solidFill>
                  <a:srgbClr val="0000FF"/>
                </a:solidFill>
                <a:effectLst/>
                <a:latin typeface="+mj-lt"/>
              </a:rPr>
              <a:t> </a:t>
            </a:r>
            <a:r>
              <a:rPr lang="vi-VN" sz="3200" b="0" i="0" dirty="0" err="1">
                <a:solidFill>
                  <a:srgbClr val="0000FF"/>
                </a:solidFill>
                <a:effectLst/>
                <a:latin typeface="+mj-lt"/>
              </a:rPr>
              <a:t>tỏ</a:t>
            </a:r>
            <a:r>
              <a:rPr lang="vi-VN" sz="3200" b="0" i="0" dirty="0">
                <a:solidFill>
                  <a:srgbClr val="0000FF"/>
                </a:solidFill>
                <a:effectLst/>
                <a:latin typeface="+mj-lt"/>
              </a:rPr>
              <a:t>, </a:t>
            </a:r>
            <a:r>
              <a:rPr lang="vi-VN" sz="3200" b="0" i="0" dirty="0" err="1">
                <a:solidFill>
                  <a:srgbClr val="0000FF"/>
                </a:solidFill>
                <a:effectLst/>
                <a:latin typeface="+mj-lt"/>
              </a:rPr>
              <a:t>dễ</a:t>
            </a:r>
            <a:r>
              <a:rPr lang="vi-VN" sz="3200" b="0" i="0" dirty="0">
                <a:solidFill>
                  <a:srgbClr val="0000FF"/>
                </a:solidFill>
                <a:effectLst/>
                <a:latin typeface="+mj-lt"/>
              </a:rPr>
              <a:t> </a:t>
            </a:r>
            <a:r>
              <a:rPr lang="vi-VN" sz="3200" b="0" i="0" dirty="0" err="1">
                <a:solidFill>
                  <a:srgbClr val="0000FF"/>
                </a:solidFill>
                <a:effectLst/>
                <a:latin typeface="+mj-lt"/>
              </a:rPr>
              <a:t>hiểu</a:t>
            </a:r>
            <a:r>
              <a:rPr lang="vi-VN" sz="3200" b="0" i="0" dirty="0">
                <a:solidFill>
                  <a:srgbClr val="0000FF"/>
                </a:solidFill>
                <a:effectLst/>
                <a:latin typeface="+mj-lt"/>
              </a:rPr>
              <a:t>, </a:t>
            </a:r>
            <a:r>
              <a:rPr lang="vi-VN" sz="3200" b="0" i="0" dirty="0" err="1">
                <a:solidFill>
                  <a:srgbClr val="0000FF"/>
                </a:solidFill>
                <a:effectLst/>
                <a:latin typeface="+mj-lt"/>
              </a:rPr>
              <a:t>nhất</a:t>
            </a:r>
            <a:r>
              <a:rPr lang="vi-VN" sz="3200" b="0" i="0" dirty="0">
                <a:solidFill>
                  <a:srgbClr val="0000FF"/>
                </a:solidFill>
                <a:effectLst/>
                <a:latin typeface="+mj-lt"/>
              </a:rPr>
              <a:t> </a:t>
            </a:r>
            <a:r>
              <a:rPr lang="vi-VN" sz="3200" b="0" i="0" dirty="0" err="1">
                <a:solidFill>
                  <a:srgbClr val="0000FF"/>
                </a:solidFill>
                <a:effectLst/>
                <a:latin typeface="+mj-lt"/>
              </a:rPr>
              <a:t>quán.Luận</a:t>
            </a:r>
            <a:r>
              <a:rPr lang="vi-VN" sz="3200" b="0" i="0" dirty="0">
                <a:solidFill>
                  <a:srgbClr val="0000FF"/>
                </a:solidFill>
                <a:effectLst/>
                <a:latin typeface="+mj-lt"/>
              </a:rPr>
              <a:t> </a:t>
            </a:r>
            <a:r>
              <a:rPr lang="vi-VN" sz="3200" b="0" i="0" dirty="0" err="1">
                <a:solidFill>
                  <a:srgbClr val="0000FF"/>
                </a:solidFill>
                <a:effectLst/>
                <a:latin typeface="+mj-lt"/>
              </a:rPr>
              <a:t>điểm</a:t>
            </a:r>
            <a:r>
              <a:rPr lang="vi-VN" sz="3200" b="0" i="0" dirty="0">
                <a:solidFill>
                  <a:srgbClr val="0000FF"/>
                </a:solidFill>
                <a:effectLst/>
                <a:latin typeface="+mj-lt"/>
              </a:rPr>
              <a:t> </a:t>
            </a:r>
            <a:r>
              <a:rPr lang="vi-VN" sz="3200" b="0" i="0" dirty="0" err="1">
                <a:solidFill>
                  <a:srgbClr val="0000FF"/>
                </a:solidFill>
                <a:effectLst/>
                <a:latin typeface="+mj-lt"/>
              </a:rPr>
              <a:t>là</a:t>
            </a:r>
            <a:r>
              <a:rPr lang="vi-VN" sz="3200" b="0" i="0" dirty="0">
                <a:solidFill>
                  <a:srgbClr val="0000FF"/>
                </a:solidFill>
                <a:effectLst/>
                <a:latin typeface="+mj-lt"/>
              </a:rPr>
              <a:t> linh </a:t>
            </a:r>
            <a:r>
              <a:rPr lang="vi-VN" sz="3200" b="0" i="0" dirty="0" err="1">
                <a:solidFill>
                  <a:srgbClr val="0000FF"/>
                </a:solidFill>
                <a:effectLst/>
                <a:latin typeface="+mj-lt"/>
              </a:rPr>
              <a:t>hồn</a:t>
            </a:r>
            <a:r>
              <a:rPr lang="vi-VN" sz="3200" b="0" i="0" dirty="0">
                <a:solidFill>
                  <a:srgbClr val="0000FF"/>
                </a:solidFill>
                <a:effectLst/>
                <a:latin typeface="+mj-lt"/>
              </a:rPr>
              <a:t> </a:t>
            </a:r>
            <a:r>
              <a:rPr lang="vi-VN" sz="3200" b="0" i="0" dirty="0" err="1">
                <a:solidFill>
                  <a:srgbClr val="0000FF"/>
                </a:solidFill>
                <a:effectLst/>
                <a:latin typeface="+mj-lt"/>
              </a:rPr>
              <a:t>của</a:t>
            </a:r>
            <a:r>
              <a:rPr lang="vi-VN" sz="3200" b="0" i="0" dirty="0">
                <a:solidFill>
                  <a:srgbClr val="0000FF"/>
                </a:solidFill>
                <a:effectLst/>
                <a:latin typeface="+mj-lt"/>
              </a:rPr>
              <a:t> </a:t>
            </a:r>
            <a:r>
              <a:rPr lang="vi-VN" sz="3200" b="0" i="0" dirty="0" err="1">
                <a:solidFill>
                  <a:srgbClr val="0000FF"/>
                </a:solidFill>
                <a:effectLst/>
                <a:latin typeface="+mj-lt"/>
              </a:rPr>
              <a:t>bài</a:t>
            </a:r>
            <a:r>
              <a:rPr lang="vi-VN" sz="3200" b="0" i="0" dirty="0">
                <a:solidFill>
                  <a:srgbClr val="0000FF"/>
                </a:solidFill>
                <a:effectLst/>
                <a:latin typeface="+mj-lt"/>
              </a:rPr>
              <a:t> </a:t>
            </a:r>
            <a:r>
              <a:rPr lang="vi-VN" sz="3200" b="0" i="0" dirty="0" err="1">
                <a:solidFill>
                  <a:srgbClr val="0000FF"/>
                </a:solidFill>
                <a:effectLst/>
                <a:latin typeface="+mj-lt"/>
              </a:rPr>
              <a:t>viết</a:t>
            </a:r>
            <a:r>
              <a:rPr lang="vi-VN" sz="3200" b="0" i="0" dirty="0">
                <a:solidFill>
                  <a:srgbClr val="0000FF"/>
                </a:solidFill>
                <a:effectLst/>
                <a:latin typeface="+mj-lt"/>
              </a:rPr>
              <a:t>, </a:t>
            </a:r>
            <a:r>
              <a:rPr lang="vi-VN" sz="3200" b="0" i="0" dirty="0" err="1">
                <a:solidFill>
                  <a:srgbClr val="0000FF"/>
                </a:solidFill>
                <a:effectLst/>
                <a:latin typeface="+mj-lt"/>
              </a:rPr>
              <a:t>nó</a:t>
            </a:r>
            <a:r>
              <a:rPr lang="vi-VN" sz="3200" b="0" i="0" dirty="0">
                <a:solidFill>
                  <a:srgbClr val="0000FF"/>
                </a:solidFill>
                <a:effectLst/>
                <a:latin typeface="+mj-lt"/>
              </a:rPr>
              <a:t> </a:t>
            </a:r>
            <a:r>
              <a:rPr lang="vi-VN" sz="3200" b="0" i="0" dirty="0" err="1">
                <a:solidFill>
                  <a:srgbClr val="0000FF"/>
                </a:solidFill>
                <a:effectLst/>
                <a:latin typeface="+mj-lt"/>
              </a:rPr>
              <a:t>thống</a:t>
            </a:r>
            <a:r>
              <a:rPr lang="vi-VN" sz="3200" b="0" i="0" dirty="0">
                <a:solidFill>
                  <a:srgbClr val="0000FF"/>
                </a:solidFill>
                <a:effectLst/>
                <a:latin typeface="+mj-lt"/>
              </a:rPr>
              <a:t> </a:t>
            </a:r>
            <a:r>
              <a:rPr lang="vi-VN" sz="3200" b="0" i="0" dirty="0" err="1">
                <a:solidFill>
                  <a:srgbClr val="0000FF"/>
                </a:solidFill>
                <a:effectLst/>
                <a:latin typeface="+mj-lt"/>
              </a:rPr>
              <a:t>nhất</a:t>
            </a:r>
            <a:r>
              <a:rPr lang="vi-VN" sz="3200" b="0" i="0" dirty="0">
                <a:solidFill>
                  <a:srgbClr val="0000FF"/>
                </a:solidFill>
                <a:effectLst/>
                <a:latin typeface="+mj-lt"/>
              </a:rPr>
              <a:t> </a:t>
            </a:r>
            <a:r>
              <a:rPr lang="vi-VN" sz="3200" b="0" i="0" dirty="0" err="1">
                <a:solidFill>
                  <a:srgbClr val="0000FF"/>
                </a:solidFill>
                <a:effectLst/>
                <a:latin typeface="+mj-lt"/>
              </a:rPr>
              <a:t>các</a:t>
            </a:r>
            <a:r>
              <a:rPr lang="vi-VN" sz="3200" b="0" i="0" dirty="0">
                <a:solidFill>
                  <a:srgbClr val="0000FF"/>
                </a:solidFill>
                <a:effectLst/>
                <a:latin typeface="+mj-lt"/>
              </a:rPr>
              <a:t> </a:t>
            </a:r>
            <a:r>
              <a:rPr lang="vi-VN" sz="3200" b="0" i="0" dirty="0" err="1">
                <a:solidFill>
                  <a:srgbClr val="0000FF"/>
                </a:solidFill>
                <a:effectLst/>
                <a:latin typeface="+mj-lt"/>
              </a:rPr>
              <a:t>đoạn</a:t>
            </a:r>
            <a:r>
              <a:rPr lang="vi-VN" sz="3200" b="0" i="0" dirty="0">
                <a:solidFill>
                  <a:srgbClr val="0000FF"/>
                </a:solidFill>
                <a:effectLst/>
                <a:latin typeface="+mj-lt"/>
              </a:rPr>
              <a:t> văn </a:t>
            </a:r>
            <a:r>
              <a:rPr lang="vi-VN" sz="3200" b="0" i="0" dirty="0" err="1">
                <a:solidFill>
                  <a:srgbClr val="0000FF"/>
                </a:solidFill>
                <a:effectLst/>
                <a:latin typeface="+mj-lt"/>
              </a:rPr>
              <a:t>thành</a:t>
            </a:r>
            <a:r>
              <a:rPr lang="vi-VN" sz="3200" b="0" i="0" dirty="0">
                <a:solidFill>
                  <a:srgbClr val="0000FF"/>
                </a:solidFill>
                <a:effectLst/>
                <a:latin typeface="+mj-lt"/>
              </a:rPr>
              <a:t> </a:t>
            </a:r>
            <a:r>
              <a:rPr lang="vi-VN" sz="3200" b="0" i="0" dirty="0" err="1">
                <a:solidFill>
                  <a:srgbClr val="0000FF"/>
                </a:solidFill>
                <a:effectLst/>
                <a:latin typeface="+mj-lt"/>
              </a:rPr>
              <a:t>một</a:t>
            </a:r>
            <a:r>
              <a:rPr lang="vi-VN" sz="3200" b="0" i="0" dirty="0">
                <a:solidFill>
                  <a:srgbClr val="0000FF"/>
                </a:solidFill>
                <a:effectLst/>
                <a:latin typeface="+mj-lt"/>
              </a:rPr>
              <a:t> </a:t>
            </a:r>
            <a:r>
              <a:rPr lang="vi-VN" sz="3200" b="0" i="0" dirty="0" err="1">
                <a:solidFill>
                  <a:srgbClr val="0000FF"/>
                </a:solidFill>
                <a:effectLst/>
                <a:latin typeface="+mj-lt"/>
              </a:rPr>
              <a:t>khối</a:t>
            </a:r>
            <a:r>
              <a:rPr lang="vi-VN" sz="3200" b="0" i="0" dirty="0">
                <a:solidFill>
                  <a:srgbClr val="0000FF"/>
                </a:solidFill>
                <a:effectLst/>
                <a:latin typeface="+mj-lt"/>
              </a:rPr>
              <a:t>. </a:t>
            </a:r>
            <a:r>
              <a:rPr lang="vi-VN" sz="3200" b="0" i="0" dirty="0" err="1">
                <a:solidFill>
                  <a:srgbClr val="0000FF"/>
                </a:solidFill>
                <a:effectLst/>
                <a:latin typeface="+mj-lt"/>
              </a:rPr>
              <a:t>Luận</a:t>
            </a:r>
            <a:r>
              <a:rPr lang="vi-VN" sz="3200" b="0" i="0" dirty="0">
                <a:solidFill>
                  <a:srgbClr val="0000FF"/>
                </a:solidFill>
                <a:effectLst/>
                <a:latin typeface="+mj-lt"/>
              </a:rPr>
              <a:t> </a:t>
            </a:r>
            <a:r>
              <a:rPr lang="vi-VN" sz="3200" b="0" i="0" dirty="0" err="1">
                <a:solidFill>
                  <a:srgbClr val="0000FF"/>
                </a:solidFill>
                <a:effectLst/>
                <a:latin typeface="+mj-lt"/>
              </a:rPr>
              <a:t>điểm</a:t>
            </a:r>
            <a:r>
              <a:rPr lang="vi-VN" sz="3200" b="0" i="0" dirty="0">
                <a:solidFill>
                  <a:srgbClr val="0000FF"/>
                </a:solidFill>
                <a:effectLst/>
                <a:latin typeface="+mj-lt"/>
              </a:rPr>
              <a:t> </a:t>
            </a:r>
            <a:r>
              <a:rPr lang="vi-VN" sz="3200" b="0" i="0" dirty="0" err="1">
                <a:solidFill>
                  <a:srgbClr val="0000FF"/>
                </a:solidFill>
                <a:effectLst/>
                <a:latin typeface="+mj-lt"/>
              </a:rPr>
              <a:t>phải</a:t>
            </a:r>
            <a:r>
              <a:rPr lang="vi-VN" sz="3200" b="0" i="0" dirty="0">
                <a:solidFill>
                  <a:srgbClr val="0000FF"/>
                </a:solidFill>
                <a:effectLst/>
                <a:latin typeface="+mj-lt"/>
              </a:rPr>
              <a:t> </a:t>
            </a:r>
            <a:r>
              <a:rPr lang="vi-VN" sz="3200" b="0" i="0" dirty="0" err="1">
                <a:solidFill>
                  <a:srgbClr val="0000FF"/>
                </a:solidFill>
                <a:effectLst/>
                <a:latin typeface="+mj-lt"/>
              </a:rPr>
              <a:t>đúng</a:t>
            </a:r>
            <a:r>
              <a:rPr lang="vi-VN" sz="3200" b="0" i="0" dirty="0">
                <a:solidFill>
                  <a:srgbClr val="0000FF"/>
                </a:solidFill>
                <a:effectLst/>
                <a:latin typeface="+mj-lt"/>
              </a:rPr>
              <a:t> </a:t>
            </a:r>
            <a:r>
              <a:rPr lang="vi-VN" sz="3200" b="0" i="0" dirty="0" err="1">
                <a:solidFill>
                  <a:srgbClr val="0000FF"/>
                </a:solidFill>
                <a:effectLst/>
                <a:latin typeface="+mj-lt"/>
              </a:rPr>
              <a:t>đắn</a:t>
            </a:r>
            <a:r>
              <a:rPr lang="vi-VN" sz="3200" b="0" i="0" dirty="0">
                <a:solidFill>
                  <a:srgbClr val="0000FF"/>
                </a:solidFill>
                <a:effectLst/>
                <a:latin typeface="+mj-lt"/>
              </a:rPr>
              <a:t>, chân </a:t>
            </a:r>
            <a:r>
              <a:rPr lang="vi-VN" sz="3200" b="0" i="0" dirty="0" err="1">
                <a:solidFill>
                  <a:srgbClr val="0000FF"/>
                </a:solidFill>
                <a:effectLst/>
                <a:latin typeface="+mj-lt"/>
              </a:rPr>
              <a:t>thật</a:t>
            </a:r>
            <a:r>
              <a:rPr lang="vi-VN" sz="3200" b="0" i="0" dirty="0">
                <a:solidFill>
                  <a:srgbClr val="0000FF"/>
                </a:solidFill>
                <a:effectLst/>
                <a:latin typeface="+mj-lt"/>
              </a:rPr>
              <a:t>, </a:t>
            </a:r>
            <a:r>
              <a:rPr lang="vi-VN" sz="3200" b="0" i="0" dirty="0" err="1">
                <a:solidFill>
                  <a:srgbClr val="0000FF"/>
                </a:solidFill>
                <a:effectLst/>
                <a:latin typeface="+mj-lt"/>
              </a:rPr>
              <a:t>đáp</a:t>
            </a:r>
            <a:r>
              <a:rPr lang="vi-VN" sz="3200" b="0" i="0" dirty="0">
                <a:solidFill>
                  <a:srgbClr val="0000FF"/>
                </a:solidFill>
                <a:effectLst/>
                <a:latin typeface="+mj-lt"/>
              </a:rPr>
              <a:t> </a:t>
            </a:r>
            <a:r>
              <a:rPr lang="vi-VN" sz="3200" b="0" i="0" dirty="0" err="1">
                <a:solidFill>
                  <a:srgbClr val="0000FF"/>
                </a:solidFill>
                <a:effectLst/>
                <a:latin typeface="+mj-lt"/>
              </a:rPr>
              <a:t>ứng</a:t>
            </a:r>
            <a:r>
              <a:rPr lang="vi-VN" sz="3200" b="0" i="0" dirty="0">
                <a:solidFill>
                  <a:srgbClr val="0000FF"/>
                </a:solidFill>
                <a:effectLst/>
                <a:latin typeface="+mj-lt"/>
              </a:rPr>
              <a:t> nhu </a:t>
            </a:r>
            <a:r>
              <a:rPr lang="vi-VN" sz="3200" b="0" i="0" dirty="0" err="1">
                <a:solidFill>
                  <a:srgbClr val="0000FF"/>
                </a:solidFill>
                <a:effectLst/>
                <a:latin typeface="+mj-lt"/>
              </a:rPr>
              <a:t>cầu</a:t>
            </a:r>
            <a:r>
              <a:rPr lang="vi-VN" sz="3200" b="0" i="0" dirty="0">
                <a:solidFill>
                  <a:srgbClr val="0000FF"/>
                </a:solidFill>
                <a:effectLst/>
                <a:latin typeface="+mj-lt"/>
              </a:rPr>
              <a:t> </a:t>
            </a:r>
            <a:r>
              <a:rPr lang="vi-VN" sz="3200" b="0" i="0" dirty="0" err="1">
                <a:solidFill>
                  <a:srgbClr val="0000FF"/>
                </a:solidFill>
                <a:effectLst/>
                <a:latin typeface="+mj-lt"/>
              </a:rPr>
              <a:t>thực</a:t>
            </a:r>
            <a:r>
              <a:rPr lang="vi-VN" sz="3200" b="0" i="0" dirty="0">
                <a:solidFill>
                  <a:srgbClr val="0000FF"/>
                </a:solidFill>
                <a:effectLst/>
                <a:latin typeface="+mj-lt"/>
              </a:rPr>
              <a:t> </a:t>
            </a:r>
            <a:r>
              <a:rPr lang="vi-VN" sz="3200" b="0" i="0" dirty="0" err="1">
                <a:solidFill>
                  <a:srgbClr val="0000FF"/>
                </a:solidFill>
                <a:effectLst/>
                <a:latin typeface="+mj-lt"/>
              </a:rPr>
              <a:t>tế</a:t>
            </a:r>
            <a:r>
              <a:rPr lang="vi-VN" sz="3200" b="0" i="0" dirty="0">
                <a:solidFill>
                  <a:srgbClr val="0000FF"/>
                </a:solidFill>
                <a:effectLst/>
                <a:latin typeface="+mj-lt"/>
              </a:rPr>
              <a:t> </a:t>
            </a:r>
            <a:r>
              <a:rPr lang="vi-VN" sz="3200" b="0" i="0" dirty="0" err="1">
                <a:solidFill>
                  <a:srgbClr val="0000FF"/>
                </a:solidFill>
                <a:effectLst/>
                <a:latin typeface="+mj-lt"/>
              </a:rPr>
              <a:t>thì</a:t>
            </a:r>
            <a:r>
              <a:rPr lang="vi-VN" sz="3200" b="0" i="0" dirty="0">
                <a:solidFill>
                  <a:srgbClr val="0000FF"/>
                </a:solidFill>
                <a:effectLst/>
                <a:latin typeface="+mj-lt"/>
              </a:rPr>
              <a:t> </a:t>
            </a:r>
            <a:r>
              <a:rPr lang="vi-VN" sz="3200" b="0" i="0" dirty="0" err="1">
                <a:solidFill>
                  <a:srgbClr val="0000FF"/>
                </a:solidFill>
                <a:effectLst/>
                <a:latin typeface="+mj-lt"/>
              </a:rPr>
              <a:t>mới</a:t>
            </a:r>
            <a:r>
              <a:rPr lang="vi-VN" sz="3200" b="0" i="0" dirty="0">
                <a:solidFill>
                  <a:srgbClr val="0000FF"/>
                </a:solidFill>
                <a:effectLst/>
                <a:latin typeface="+mj-lt"/>
              </a:rPr>
              <a:t> </a:t>
            </a:r>
            <a:r>
              <a:rPr lang="vi-VN" sz="3200" b="0" i="0" dirty="0" err="1">
                <a:solidFill>
                  <a:srgbClr val="0000FF"/>
                </a:solidFill>
                <a:effectLst/>
                <a:latin typeface="+mj-lt"/>
              </a:rPr>
              <a:t>có</a:t>
            </a:r>
            <a:r>
              <a:rPr lang="vi-VN" sz="3200" b="0" i="0" dirty="0">
                <a:solidFill>
                  <a:srgbClr val="0000FF"/>
                </a:solidFill>
                <a:effectLst/>
                <a:latin typeface="+mj-lt"/>
              </a:rPr>
              <a:t> </a:t>
            </a:r>
            <a:r>
              <a:rPr lang="vi-VN" sz="3200" b="0" i="0" dirty="0" err="1">
                <a:solidFill>
                  <a:srgbClr val="0000FF"/>
                </a:solidFill>
                <a:effectLst/>
                <a:latin typeface="+mj-lt"/>
              </a:rPr>
              <a:t>sức</a:t>
            </a:r>
            <a:r>
              <a:rPr lang="vi-VN" sz="3200" b="0" i="0" dirty="0">
                <a:solidFill>
                  <a:srgbClr val="0000FF"/>
                </a:solidFill>
                <a:effectLst/>
                <a:latin typeface="+mj-lt"/>
              </a:rPr>
              <a:t> </a:t>
            </a:r>
            <a:r>
              <a:rPr lang="vi-VN" sz="3200" b="0" i="0" dirty="0" err="1">
                <a:solidFill>
                  <a:srgbClr val="0000FF"/>
                </a:solidFill>
                <a:effectLst/>
                <a:latin typeface="+mj-lt"/>
              </a:rPr>
              <a:t>thuyết</a:t>
            </a:r>
            <a:r>
              <a:rPr lang="vi-VN" sz="3200" b="0" i="0" dirty="0">
                <a:solidFill>
                  <a:srgbClr val="0000FF"/>
                </a:solidFill>
                <a:effectLst/>
                <a:latin typeface="+mj-lt"/>
              </a:rPr>
              <a:t> </a:t>
            </a:r>
            <a:r>
              <a:rPr lang="vi-VN" sz="3200" b="0" i="0" dirty="0" err="1">
                <a:solidFill>
                  <a:srgbClr val="0000FF"/>
                </a:solidFill>
                <a:effectLst/>
                <a:latin typeface="+mj-lt"/>
              </a:rPr>
              <a:t>phục</a:t>
            </a:r>
            <a:r>
              <a:rPr lang="vi-VN" sz="3200" b="0" i="0" dirty="0">
                <a:solidFill>
                  <a:srgbClr val="0000FF"/>
                </a:solidFill>
                <a:effectLst/>
                <a:latin typeface="+mj-lt"/>
              </a:rPr>
              <a:t>.</a:t>
            </a:r>
            <a:endParaRPr lang="vi-VN" sz="3200" dirty="0">
              <a:solidFill>
                <a:srgbClr val="0000FF"/>
              </a:solidFill>
              <a:latin typeface="+mj-lt"/>
            </a:endParaRPr>
          </a:p>
        </p:txBody>
      </p:sp>
    </p:spTree>
    <p:extLst>
      <p:ext uri="{BB962C8B-B14F-4D97-AF65-F5344CB8AC3E}">
        <p14:creationId xmlns:p14="http://schemas.microsoft.com/office/powerpoint/2010/main" val="2141445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dissolv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p:tgtEl>
                                          <p:spTgt spid="8"/>
                                        </p:tgtEl>
                                        <p:attrNameLst>
                                          <p:attrName>ppt_y</p:attrName>
                                        </p:attrNameLst>
                                      </p:cBhvr>
                                      <p:tavLst>
                                        <p:tav tm="0">
                                          <p:val>
                                            <p:strVal val="#ppt_y+#ppt_h*1.125000"/>
                                          </p:val>
                                        </p:tav>
                                        <p:tav tm="100000">
                                          <p:val>
                                            <p:strVal val="#ppt_y"/>
                                          </p:val>
                                        </p:tav>
                                      </p:tavLst>
                                    </p:anim>
                                    <p:animEffect transition="in" filter="wipe(up)">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a:extLst>
              <a:ext uri="{FF2B5EF4-FFF2-40B4-BE49-F238E27FC236}">
                <a16:creationId xmlns:a16="http://schemas.microsoft.com/office/drawing/2014/main" id="{86F9F701-E92A-6AE5-0129-17EF8C42DF49}"/>
              </a:ext>
            </a:extLst>
          </p:cNvPr>
          <p:cNvSpPr>
            <a:spLocks noChangeArrowheads="1"/>
          </p:cNvSpPr>
          <p:nvPr/>
        </p:nvSpPr>
        <p:spPr bwMode="auto">
          <a:xfrm>
            <a:off x="5715000" y="381000"/>
            <a:ext cx="45720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pt-BR" altLang="en-US" sz="2400" b="1"/>
              <a:t>I/Trình bày luận điểm thành </a:t>
            </a:r>
          </a:p>
          <a:p>
            <a:pPr eaLnBrk="1" hangingPunct="1">
              <a:spcBef>
                <a:spcPct val="0"/>
              </a:spcBef>
              <a:buFontTx/>
              <a:buNone/>
            </a:pPr>
            <a:r>
              <a:rPr lang="pt-BR" altLang="en-US" sz="2400" b="1"/>
              <a:t>  một đoạn văn nghị luận</a:t>
            </a:r>
            <a:r>
              <a:rPr lang="pt-BR" altLang="en-US" sz="2400" b="1" u="sng"/>
              <a:t> </a:t>
            </a:r>
            <a:endParaRPr lang="en-US" altLang="en-US" sz="2400"/>
          </a:p>
          <a:p>
            <a:pPr eaLnBrk="1" hangingPunct="1">
              <a:spcBef>
                <a:spcPct val="0"/>
              </a:spcBef>
              <a:buFontTx/>
              <a:buNone/>
            </a:pPr>
            <a:r>
              <a:rPr lang="pt-BR" altLang="en-US" sz="2400" b="1"/>
              <a:t>1, Tìm hiểu ví dụ 1</a:t>
            </a:r>
            <a:endParaRPr lang="en-US" altLang="en-US" sz="2400"/>
          </a:p>
        </p:txBody>
      </p:sp>
      <p:sp>
        <p:nvSpPr>
          <p:cNvPr id="9219" name="Line 4">
            <a:extLst>
              <a:ext uri="{FF2B5EF4-FFF2-40B4-BE49-F238E27FC236}">
                <a16:creationId xmlns:a16="http://schemas.microsoft.com/office/drawing/2014/main" id="{686BBED5-29D0-93C2-21D3-B0B398539FE9}"/>
              </a:ext>
            </a:extLst>
          </p:cNvPr>
          <p:cNvSpPr>
            <a:spLocks noChangeShapeType="1"/>
          </p:cNvSpPr>
          <p:nvPr/>
        </p:nvSpPr>
        <p:spPr bwMode="auto">
          <a:xfrm>
            <a:off x="5638800" y="533400"/>
            <a:ext cx="0" cy="5257800"/>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p>
        </p:txBody>
      </p:sp>
      <p:sp>
        <p:nvSpPr>
          <p:cNvPr id="9220" name="Text Box 5">
            <a:extLst>
              <a:ext uri="{FF2B5EF4-FFF2-40B4-BE49-F238E27FC236}">
                <a16:creationId xmlns:a16="http://schemas.microsoft.com/office/drawing/2014/main" id="{D558BB12-1D03-D2C9-E4C2-6F2F4344900C}"/>
              </a:ext>
            </a:extLst>
          </p:cNvPr>
          <p:cNvSpPr txBox="1">
            <a:spLocks noChangeArrowheads="1"/>
          </p:cNvSpPr>
          <p:nvPr/>
        </p:nvSpPr>
        <p:spPr bwMode="auto">
          <a:xfrm>
            <a:off x="5715000" y="1447800"/>
            <a:ext cx="426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a:t>2, Tìm hiểu ví dụ 2</a:t>
            </a:r>
            <a:endParaRPr lang="en-US" altLang="en-US" sz="2000"/>
          </a:p>
        </p:txBody>
      </p:sp>
      <p:sp>
        <p:nvSpPr>
          <p:cNvPr id="10246" name="AutoShape 6">
            <a:extLst>
              <a:ext uri="{FF2B5EF4-FFF2-40B4-BE49-F238E27FC236}">
                <a16:creationId xmlns:a16="http://schemas.microsoft.com/office/drawing/2014/main" id="{047B3EE4-C1C4-5A88-4272-D97599C6E0AB}"/>
              </a:ext>
            </a:extLst>
          </p:cNvPr>
          <p:cNvSpPr>
            <a:spLocks noChangeArrowheads="1"/>
          </p:cNvSpPr>
          <p:nvPr/>
        </p:nvSpPr>
        <p:spPr bwMode="auto">
          <a:xfrm>
            <a:off x="1676400" y="5486400"/>
            <a:ext cx="8763000" cy="9144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400" b="1">
                <a:solidFill>
                  <a:srgbClr val="FF00FF"/>
                </a:solidFill>
              </a:rPr>
              <a:t>Nếu thay đổi trật tự sắp xếp các luận cứ trong đoạn</a:t>
            </a:r>
          </a:p>
          <a:p>
            <a:pPr algn="ctr" eaLnBrk="1" hangingPunct="1">
              <a:spcBef>
                <a:spcPct val="0"/>
              </a:spcBef>
              <a:buFontTx/>
              <a:buNone/>
            </a:pPr>
            <a:r>
              <a:rPr lang="en-US" altLang="en-US" sz="2400" b="1">
                <a:solidFill>
                  <a:srgbClr val="FF00FF"/>
                </a:solidFill>
              </a:rPr>
              <a:t> văn thì hiệu quả đoạn văn sẽ ảnh hưởng như thế nào?</a:t>
            </a:r>
          </a:p>
        </p:txBody>
      </p:sp>
      <p:sp>
        <p:nvSpPr>
          <p:cNvPr id="10247" name="Text Box 7">
            <a:extLst>
              <a:ext uri="{FF2B5EF4-FFF2-40B4-BE49-F238E27FC236}">
                <a16:creationId xmlns:a16="http://schemas.microsoft.com/office/drawing/2014/main" id="{1447AE79-087F-4C6B-B954-E609B0D67063}"/>
              </a:ext>
            </a:extLst>
          </p:cNvPr>
          <p:cNvSpPr txBox="1">
            <a:spLocks noChangeArrowheads="1"/>
          </p:cNvSpPr>
          <p:nvPr/>
        </p:nvSpPr>
        <p:spPr bwMode="auto">
          <a:xfrm>
            <a:off x="5714999" y="1752599"/>
            <a:ext cx="623887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a:solidFill>
                  <a:srgbClr val="0000FF"/>
                </a:solidFill>
              </a:rPr>
              <a:t>- Cách sắp xếp luận cứ của tác giả rất chặt chẽ nên không thể đổi, đảo tuỳ tiện. Nếu sắp xếp ngược lại sẽ làm cho luận điểm mờ nhạt, lỏng lẻo hơn. </a:t>
            </a:r>
          </a:p>
        </p:txBody>
      </p:sp>
      <p:sp>
        <p:nvSpPr>
          <p:cNvPr id="9223" name="Text Box 8">
            <a:extLst>
              <a:ext uri="{FF2B5EF4-FFF2-40B4-BE49-F238E27FC236}">
                <a16:creationId xmlns:a16="http://schemas.microsoft.com/office/drawing/2014/main" id="{82C6FAF2-9C44-F18F-9175-606FD5A8B963}"/>
              </a:ext>
            </a:extLst>
          </p:cNvPr>
          <p:cNvSpPr txBox="1">
            <a:spLocks noChangeArrowheads="1"/>
          </p:cNvSpPr>
          <p:nvPr/>
        </p:nvSpPr>
        <p:spPr bwMode="auto">
          <a:xfrm>
            <a:off x="6172200" y="4114801"/>
            <a:ext cx="4267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n-US" altLang="en-US" sz="2000"/>
          </a:p>
        </p:txBody>
      </p:sp>
      <p:sp>
        <p:nvSpPr>
          <p:cNvPr id="10249" name="AutoShape 9">
            <a:extLst>
              <a:ext uri="{FF2B5EF4-FFF2-40B4-BE49-F238E27FC236}">
                <a16:creationId xmlns:a16="http://schemas.microsoft.com/office/drawing/2014/main" id="{8F4B4584-5C3B-E906-6429-CB7F0C2E503C}"/>
              </a:ext>
            </a:extLst>
          </p:cNvPr>
          <p:cNvSpPr>
            <a:spLocks noChangeArrowheads="1"/>
          </p:cNvSpPr>
          <p:nvPr/>
        </p:nvSpPr>
        <p:spPr bwMode="auto">
          <a:xfrm>
            <a:off x="1905000" y="5486400"/>
            <a:ext cx="8534400" cy="13716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400" b="1">
                <a:solidFill>
                  <a:srgbClr val="FF00FF"/>
                </a:solidFill>
              </a:rPr>
              <a:t>Những cụm từ: “Chuyện chó con”, “giọng chó má”,</a:t>
            </a:r>
          </a:p>
          <a:p>
            <a:pPr algn="ctr" eaLnBrk="1" hangingPunct="1">
              <a:spcBef>
                <a:spcPct val="0"/>
              </a:spcBef>
              <a:buFontTx/>
              <a:buNone/>
            </a:pPr>
            <a:r>
              <a:rPr lang="en-US" altLang="en-US" sz="2400" b="1">
                <a:solidFill>
                  <a:srgbClr val="FF00FF"/>
                </a:solidFill>
              </a:rPr>
              <a:t>“thằng nhà giàu rước chó vào nhà”, “chất chó đểu của</a:t>
            </a:r>
          </a:p>
          <a:p>
            <a:pPr algn="ctr" eaLnBrk="1" hangingPunct="1">
              <a:spcBef>
                <a:spcPct val="0"/>
              </a:spcBef>
              <a:buFontTx/>
              <a:buNone/>
            </a:pPr>
            <a:r>
              <a:rPr lang="en-US" altLang="en-US" sz="2400" b="1">
                <a:solidFill>
                  <a:srgbClr val="FF00FF"/>
                </a:solidFill>
              </a:rPr>
              <a:t> giai cấp nó” được xếp cạnh nhau nhằm mục đích gì? </a:t>
            </a:r>
          </a:p>
        </p:txBody>
      </p:sp>
      <p:sp>
        <p:nvSpPr>
          <p:cNvPr id="10250" name="Rectangle 10">
            <a:extLst>
              <a:ext uri="{FF2B5EF4-FFF2-40B4-BE49-F238E27FC236}">
                <a16:creationId xmlns:a16="http://schemas.microsoft.com/office/drawing/2014/main" id="{8CF730F1-78E1-5A10-79AA-A85D1DB11FF6}"/>
              </a:ext>
            </a:extLst>
          </p:cNvPr>
          <p:cNvSpPr>
            <a:spLocks noChangeArrowheads="1"/>
          </p:cNvSpPr>
          <p:nvPr/>
        </p:nvSpPr>
        <p:spPr bwMode="auto">
          <a:xfrm>
            <a:off x="5638799" y="3505200"/>
            <a:ext cx="623887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a:solidFill>
                  <a:srgbClr val="0000FF"/>
                </a:solidFill>
              </a:rPr>
              <a:t>- Mục đích: xoáy vào luận điểm, vào vấn đề, vừa làm cho bản chất thú vật của bọn địa chủ hiện ra, vùa thể hiện thái độ khinh bỉ của người phê bình.</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10246"/>
                                        </p:tgtEl>
                                        <p:attrNameLst>
                                          <p:attrName>style.visibility</p:attrName>
                                        </p:attrNameLst>
                                      </p:cBhvr>
                                      <p:to>
                                        <p:strVal val="visible"/>
                                      </p:to>
                                    </p:set>
                                    <p:animEffect transition="in" filter="box(out)">
                                      <p:cBhvr>
                                        <p:cTn id="7" dur="500"/>
                                        <p:tgtEl>
                                          <p:spTgt spid="102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0247">
                                            <p:txEl>
                                              <p:pRg st="0" end="0"/>
                                            </p:txEl>
                                          </p:spTgt>
                                        </p:tgtEl>
                                        <p:attrNameLst>
                                          <p:attrName>style.visibility</p:attrName>
                                        </p:attrNameLst>
                                      </p:cBhvr>
                                      <p:to>
                                        <p:strVal val="visible"/>
                                      </p:to>
                                    </p:set>
                                    <p:animEffect transition="in" filter="box(out)">
                                      <p:cBhvr>
                                        <p:cTn id="12" dur="500"/>
                                        <p:tgtEl>
                                          <p:spTgt spid="1024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xit" presetSubtype="16" fill="hold" nodeType="clickEffect">
                                  <p:stCondLst>
                                    <p:cond delay="0"/>
                                  </p:stCondLst>
                                  <p:childTnLst>
                                    <p:animEffect transition="out" filter="box(in)">
                                      <p:cBhvr>
                                        <p:cTn id="16" dur="500"/>
                                        <p:tgtEl>
                                          <p:spTgt spid="10246"/>
                                        </p:tgtEl>
                                      </p:cBhvr>
                                    </p:animEffect>
                                    <p:set>
                                      <p:cBhvr>
                                        <p:cTn id="17" dur="1" fill="hold">
                                          <p:stCondLst>
                                            <p:cond delay="499"/>
                                          </p:stCondLst>
                                        </p:cTn>
                                        <p:tgtEl>
                                          <p:spTgt spid="10246"/>
                                        </p:tgtEl>
                                        <p:attrNameLst>
                                          <p:attrName>style.visibility</p:attrName>
                                        </p:attrNameLst>
                                      </p:cBhvr>
                                      <p:to>
                                        <p:strVal val="hidden"/>
                                      </p:to>
                                    </p:set>
                                  </p:childTnLst>
                                </p:cTn>
                              </p:par>
                              <p:par>
                                <p:cTn id="18" presetID="4" presetClass="entr" presetSubtype="32" fill="hold" nodeType="withEffect">
                                  <p:stCondLst>
                                    <p:cond delay="0"/>
                                  </p:stCondLst>
                                  <p:childTnLst>
                                    <p:set>
                                      <p:cBhvr>
                                        <p:cTn id="19" dur="1" fill="hold">
                                          <p:stCondLst>
                                            <p:cond delay="0"/>
                                          </p:stCondLst>
                                        </p:cTn>
                                        <p:tgtEl>
                                          <p:spTgt spid="10249"/>
                                        </p:tgtEl>
                                        <p:attrNameLst>
                                          <p:attrName>style.visibility</p:attrName>
                                        </p:attrNameLst>
                                      </p:cBhvr>
                                      <p:to>
                                        <p:strVal val="visible"/>
                                      </p:to>
                                    </p:set>
                                    <p:animEffect transition="in" filter="box(out)">
                                      <p:cBhvr>
                                        <p:cTn id="20" dur="500"/>
                                        <p:tgtEl>
                                          <p:spTgt spid="1024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4" presetClass="entr" presetSubtype="32" fill="hold" nodeType="clickEffect">
                                  <p:stCondLst>
                                    <p:cond delay="0"/>
                                  </p:stCondLst>
                                  <p:childTnLst>
                                    <p:set>
                                      <p:cBhvr>
                                        <p:cTn id="24" dur="1" fill="hold">
                                          <p:stCondLst>
                                            <p:cond delay="0"/>
                                          </p:stCondLst>
                                        </p:cTn>
                                        <p:tgtEl>
                                          <p:spTgt spid="10250">
                                            <p:txEl>
                                              <p:pRg st="0" end="0"/>
                                            </p:txEl>
                                          </p:spTgt>
                                        </p:tgtEl>
                                        <p:attrNameLst>
                                          <p:attrName>style.visibility</p:attrName>
                                        </p:attrNameLst>
                                      </p:cBhvr>
                                      <p:to>
                                        <p:strVal val="visible"/>
                                      </p:to>
                                    </p:set>
                                    <p:animEffect transition="in" filter="box(out)">
                                      <p:cBhvr>
                                        <p:cTn id="25" dur="500"/>
                                        <p:tgtEl>
                                          <p:spTgt spid="1025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6" grpId="0" animBg="1"/>
      <p:bldP spid="10246" grpId="1" animBg="1"/>
      <p:bldP spid="1024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Line 3">
            <a:extLst>
              <a:ext uri="{FF2B5EF4-FFF2-40B4-BE49-F238E27FC236}">
                <a16:creationId xmlns:a16="http://schemas.microsoft.com/office/drawing/2014/main" id="{0A8F524F-8032-1A1B-F56C-C6C614C21585}"/>
              </a:ext>
            </a:extLst>
          </p:cNvPr>
          <p:cNvSpPr>
            <a:spLocks noChangeShapeType="1"/>
          </p:cNvSpPr>
          <p:nvPr/>
        </p:nvSpPr>
        <p:spPr bwMode="auto">
          <a:xfrm>
            <a:off x="5791200" y="533400"/>
            <a:ext cx="0" cy="5257800"/>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p>
        </p:txBody>
      </p:sp>
      <p:sp>
        <p:nvSpPr>
          <p:cNvPr id="10243" name="Rectangle 4">
            <a:extLst>
              <a:ext uri="{FF2B5EF4-FFF2-40B4-BE49-F238E27FC236}">
                <a16:creationId xmlns:a16="http://schemas.microsoft.com/office/drawing/2014/main" id="{C2A5163A-18C3-4AA4-A6E2-CAF7CCBAC048}"/>
              </a:ext>
            </a:extLst>
          </p:cNvPr>
          <p:cNvSpPr>
            <a:spLocks noChangeArrowheads="1"/>
          </p:cNvSpPr>
          <p:nvPr/>
        </p:nvSpPr>
        <p:spPr bwMode="auto">
          <a:xfrm>
            <a:off x="5867400" y="457200"/>
            <a:ext cx="45720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pt-BR" altLang="en-US" sz="2400" b="1"/>
              <a:t>I/Trình bày luận điểm thành </a:t>
            </a:r>
          </a:p>
          <a:p>
            <a:pPr eaLnBrk="1" hangingPunct="1">
              <a:spcBef>
                <a:spcPct val="0"/>
              </a:spcBef>
              <a:buFontTx/>
              <a:buNone/>
            </a:pPr>
            <a:r>
              <a:rPr lang="pt-BR" altLang="en-US" sz="2400" b="1"/>
              <a:t>  một đoạn văn nghị luận</a:t>
            </a:r>
            <a:r>
              <a:rPr lang="pt-BR" altLang="en-US" sz="2400" b="1" u="sng">
                <a:solidFill>
                  <a:srgbClr val="FF00FF"/>
                </a:solidFill>
              </a:rPr>
              <a:t> </a:t>
            </a:r>
            <a:endParaRPr lang="en-US" altLang="en-US" sz="2400">
              <a:solidFill>
                <a:srgbClr val="FF00FF"/>
              </a:solidFill>
            </a:endParaRPr>
          </a:p>
          <a:p>
            <a:pPr eaLnBrk="1" hangingPunct="1">
              <a:spcBef>
                <a:spcPct val="0"/>
              </a:spcBef>
              <a:buFontTx/>
              <a:buNone/>
            </a:pPr>
            <a:r>
              <a:rPr lang="pt-BR" altLang="en-US" sz="2400" b="1"/>
              <a:t>1, Tìm hiểu ví dụ 1</a:t>
            </a:r>
            <a:endParaRPr lang="en-US" altLang="en-US" sz="2400"/>
          </a:p>
        </p:txBody>
      </p:sp>
      <p:sp>
        <p:nvSpPr>
          <p:cNvPr id="10244" name="Text Box 5">
            <a:extLst>
              <a:ext uri="{FF2B5EF4-FFF2-40B4-BE49-F238E27FC236}">
                <a16:creationId xmlns:a16="http://schemas.microsoft.com/office/drawing/2014/main" id="{BA16EAF9-1E1A-40BB-F776-43AF488976A2}"/>
              </a:ext>
            </a:extLst>
          </p:cNvPr>
          <p:cNvSpPr txBox="1">
            <a:spLocks noChangeArrowheads="1"/>
          </p:cNvSpPr>
          <p:nvPr/>
        </p:nvSpPr>
        <p:spPr bwMode="auto">
          <a:xfrm>
            <a:off x="5867400" y="1600200"/>
            <a:ext cx="426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a:t>2, Tìm hiểu ví dụ 2</a:t>
            </a:r>
            <a:endParaRPr lang="en-US" altLang="en-US" sz="2000"/>
          </a:p>
        </p:txBody>
      </p:sp>
      <p:sp>
        <p:nvSpPr>
          <p:cNvPr id="10245" name="Text Box 6">
            <a:extLst>
              <a:ext uri="{FF2B5EF4-FFF2-40B4-BE49-F238E27FC236}">
                <a16:creationId xmlns:a16="http://schemas.microsoft.com/office/drawing/2014/main" id="{44FB91F9-9EB7-CC66-D12B-B3A0A48DD5DF}"/>
              </a:ext>
            </a:extLst>
          </p:cNvPr>
          <p:cNvSpPr txBox="1">
            <a:spLocks noChangeArrowheads="1"/>
          </p:cNvSpPr>
          <p:nvPr/>
        </p:nvSpPr>
        <p:spPr bwMode="auto">
          <a:xfrm>
            <a:off x="5867400" y="1905000"/>
            <a:ext cx="63246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a:solidFill>
                  <a:srgbClr val="0000FF"/>
                </a:solidFill>
              </a:rPr>
              <a:t>- Cách sắp xếp luận cứ của tác giả rất chặt chẽ nên không thể đổi, đảo tuỳ tiện. Nếu sắp xếp ngược lại sẽ làm cho luận điểm mờ nhạt, lỏng lẻo hơn. </a:t>
            </a:r>
          </a:p>
        </p:txBody>
      </p:sp>
      <p:sp>
        <p:nvSpPr>
          <p:cNvPr id="10246" name="Rectangle 7">
            <a:extLst>
              <a:ext uri="{FF2B5EF4-FFF2-40B4-BE49-F238E27FC236}">
                <a16:creationId xmlns:a16="http://schemas.microsoft.com/office/drawing/2014/main" id="{07CB10E0-1C90-7505-77FF-7DDDD2BD5F18}"/>
              </a:ext>
            </a:extLst>
          </p:cNvPr>
          <p:cNvSpPr>
            <a:spLocks noChangeArrowheads="1"/>
          </p:cNvSpPr>
          <p:nvPr/>
        </p:nvSpPr>
        <p:spPr bwMode="auto">
          <a:xfrm>
            <a:off x="5791200" y="3657600"/>
            <a:ext cx="605155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a:solidFill>
                  <a:srgbClr val="0000FF"/>
                </a:solidFill>
              </a:rPr>
              <a:t>- Mục đích: xoáy vào luận điểm, vào vấn đề, vừa làm cho bản chất thú vật của bọn địa chủ hiện ra, vừa</a:t>
            </a:r>
            <a:r>
              <a:rPr lang="en-US" altLang="en-US" sz="2400" b="1"/>
              <a:t> </a:t>
            </a:r>
            <a:r>
              <a:rPr lang="en-US" altLang="en-US" sz="2400" b="1">
                <a:solidFill>
                  <a:srgbClr val="0000FF"/>
                </a:solidFill>
              </a:rPr>
              <a:t>thể hiện thái độ khinh bỉ của người phê bình.</a:t>
            </a:r>
          </a:p>
        </p:txBody>
      </p:sp>
      <p:sp>
        <p:nvSpPr>
          <p:cNvPr id="11272" name="AutoShape 8">
            <a:extLst>
              <a:ext uri="{FF2B5EF4-FFF2-40B4-BE49-F238E27FC236}">
                <a16:creationId xmlns:a16="http://schemas.microsoft.com/office/drawing/2014/main" id="{00901CE3-F7A9-EAA1-3715-63E2253C19D0}"/>
              </a:ext>
            </a:extLst>
          </p:cNvPr>
          <p:cNvSpPr>
            <a:spLocks noChangeArrowheads="1"/>
          </p:cNvSpPr>
          <p:nvPr/>
        </p:nvSpPr>
        <p:spPr bwMode="auto">
          <a:xfrm>
            <a:off x="1127125" y="1295400"/>
            <a:ext cx="4435475" cy="2548592"/>
          </a:xfrm>
          <a:prstGeom prst="wedgeEllipseCallout">
            <a:avLst>
              <a:gd name="adj1" fmla="val 48662"/>
              <a:gd name="adj2" fmla="val 126644"/>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400" b="1">
                <a:solidFill>
                  <a:srgbClr val="FF00FF"/>
                </a:solidFill>
              </a:rPr>
              <a:t>Như vậy qua việc tìm hiểu ví dụ 2, em rút ra được bài học gì khi trình bày luận điểm?</a:t>
            </a:r>
          </a:p>
        </p:txBody>
      </p:sp>
      <p:sp>
        <p:nvSpPr>
          <p:cNvPr id="11273" name="Text Box 9">
            <a:extLst>
              <a:ext uri="{FF2B5EF4-FFF2-40B4-BE49-F238E27FC236}">
                <a16:creationId xmlns:a16="http://schemas.microsoft.com/office/drawing/2014/main" id="{5E78A8AC-48A3-FEFE-0808-1A7907D2125C}"/>
              </a:ext>
            </a:extLst>
          </p:cNvPr>
          <p:cNvSpPr txBox="1">
            <a:spLocks noChangeArrowheads="1"/>
          </p:cNvSpPr>
          <p:nvPr/>
        </p:nvSpPr>
        <p:spPr bwMode="auto">
          <a:xfrm>
            <a:off x="5867400" y="5715000"/>
            <a:ext cx="434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a:t>*GHI NHỚ:</a:t>
            </a:r>
            <a:r>
              <a:rPr lang="en-US" altLang="en-US" sz="2400" b="1">
                <a:solidFill>
                  <a:srgbClr val="FF00FF"/>
                </a:solidFill>
              </a:rPr>
              <a:t> </a:t>
            </a:r>
            <a:r>
              <a:rPr lang="en-US" altLang="en-US" sz="2400" b="1">
                <a:solidFill>
                  <a:srgbClr val="0000FF"/>
                </a:solidFill>
              </a:rPr>
              <a:t>3 Sgk</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11272"/>
                                        </p:tgtEl>
                                        <p:attrNameLst>
                                          <p:attrName>style.visibility</p:attrName>
                                        </p:attrNameLst>
                                      </p:cBhvr>
                                      <p:to>
                                        <p:strVal val="visible"/>
                                      </p:to>
                                    </p:set>
                                    <p:animEffect transition="in" filter="box(out)">
                                      <p:cBhvr>
                                        <p:cTn id="7" dur="500"/>
                                        <p:tgtEl>
                                          <p:spTgt spid="1127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1273"/>
                                        </p:tgtEl>
                                        <p:attrNameLst>
                                          <p:attrName>style.visibility</p:attrName>
                                        </p:attrNameLst>
                                      </p:cBhvr>
                                      <p:to>
                                        <p:strVal val="visible"/>
                                      </p:to>
                                    </p:set>
                                    <p:animEffect transition="in" filter="box(out)">
                                      <p:cBhvr>
                                        <p:cTn id="12" dur="500"/>
                                        <p:tgtEl>
                                          <p:spTgt spid="112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2" grpId="0" animBg="1"/>
      <p:bldP spid="1127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a:extLst>
              <a:ext uri="{FF2B5EF4-FFF2-40B4-BE49-F238E27FC236}">
                <a16:creationId xmlns:a16="http://schemas.microsoft.com/office/drawing/2014/main" id="{A6D610C3-79FE-841D-19CB-8EE27A4947D8}"/>
              </a:ext>
            </a:extLst>
          </p:cNvPr>
          <p:cNvSpPr>
            <a:spLocks noChangeArrowheads="1"/>
          </p:cNvSpPr>
          <p:nvPr/>
        </p:nvSpPr>
        <p:spPr bwMode="auto">
          <a:xfrm>
            <a:off x="381000" y="266700"/>
            <a:ext cx="8077200"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pt-BR" altLang="en-US" sz="2400" b="1">
                <a:solidFill>
                  <a:srgbClr val="FF0000"/>
                </a:solidFill>
              </a:rPr>
              <a:t>I/Trình bày luận điểm thành một đoạn văn nghị luận</a:t>
            </a:r>
            <a:r>
              <a:rPr lang="pt-BR" altLang="en-US" sz="2400" b="1" u="sng">
                <a:solidFill>
                  <a:srgbClr val="FF0000"/>
                </a:solidFill>
              </a:rPr>
              <a:t> </a:t>
            </a:r>
            <a:endParaRPr lang="en-US" altLang="en-US" sz="2400">
              <a:solidFill>
                <a:srgbClr val="FF0000"/>
              </a:solidFill>
            </a:endParaRPr>
          </a:p>
          <a:p>
            <a:pPr eaLnBrk="1" hangingPunct="1">
              <a:spcBef>
                <a:spcPct val="0"/>
              </a:spcBef>
              <a:buFontTx/>
              <a:buNone/>
            </a:pPr>
            <a:r>
              <a:rPr lang="pt-BR" altLang="en-US" sz="2400" b="1">
                <a:solidFill>
                  <a:srgbClr val="FF0000"/>
                </a:solidFill>
              </a:rPr>
              <a:t>1, Tìm hiểu ví dụ 1</a:t>
            </a:r>
            <a:endParaRPr lang="en-US" altLang="en-US" sz="2400">
              <a:solidFill>
                <a:srgbClr val="FF0000"/>
              </a:solidFill>
            </a:endParaRPr>
          </a:p>
        </p:txBody>
      </p:sp>
      <p:sp>
        <p:nvSpPr>
          <p:cNvPr id="11267" name="Text Box 4">
            <a:extLst>
              <a:ext uri="{FF2B5EF4-FFF2-40B4-BE49-F238E27FC236}">
                <a16:creationId xmlns:a16="http://schemas.microsoft.com/office/drawing/2014/main" id="{A2C3B6A3-9678-F5F1-0A1E-09CA0DC98DA4}"/>
              </a:ext>
            </a:extLst>
          </p:cNvPr>
          <p:cNvSpPr txBox="1">
            <a:spLocks noChangeArrowheads="1"/>
          </p:cNvSpPr>
          <p:nvPr/>
        </p:nvSpPr>
        <p:spPr bwMode="auto">
          <a:xfrm>
            <a:off x="381000" y="1104900"/>
            <a:ext cx="426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a:t>2, Tìm hiểu ví dụ 2</a:t>
            </a:r>
            <a:endParaRPr lang="en-US" altLang="en-US" sz="2000"/>
          </a:p>
        </p:txBody>
      </p:sp>
      <p:sp>
        <p:nvSpPr>
          <p:cNvPr id="12293" name="Rectangle 5">
            <a:extLst>
              <a:ext uri="{FF2B5EF4-FFF2-40B4-BE49-F238E27FC236}">
                <a16:creationId xmlns:a16="http://schemas.microsoft.com/office/drawing/2014/main" id="{1ED39B78-FDDD-3EDA-A7B3-2722E8A8CA6B}"/>
              </a:ext>
            </a:extLst>
          </p:cNvPr>
          <p:cNvSpPr>
            <a:spLocks noChangeArrowheads="1"/>
          </p:cNvSpPr>
          <p:nvPr/>
        </p:nvSpPr>
        <p:spPr bwMode="auto">
          <a:xfrm>
            <a:off x="3838575" y="1497013"/>
            <a:ext cx="4514850" cy="1447800"/>
          </a:xfrm>
          <a:prstGeom prst="rect">
            <a:avLst/>
          </a:prstGeom>
          <a:solidFill>
            <a:srgbClr val="FFFF99"/>
          </a:solidFill>
          <a:ln>
            <a:noFill/>
          </a:ln>
          <a:effectLst>
            <a:prstShdw prst="shdw17" dist="17961" dir="2700000">
              <a:srgbClr val="993D00"/>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t>Khi trình bày luận điểm </a:t>
            </a:r>
          </a:p>
          <a:p>
            <a:pPr algn="ctr" eaLnBrk="1" hangingPunct="1">
              <a:spcBef>
                <a:spcPct val="0"/>
              </a:spcBef>
              <a:buFontTx/>
              <a:buNone/>
            </a:pPr>
            <a:r>
              <a:rPr lang="en-US" altLang="en-US" sz="2800" b="1"/>
              <a:t>trong văn nghị luận cần</a:t>
            </a:r>
          </a:p>
          <a:p>
            <a:pPr algn="ctr" eaLnBrk="1" hangingPunct="1">
              <a:spcBef>
                <a:spcPct val="0"/>
              </a:spcBef>
              <a:buFontTx/>
              <a:buNone/>
            </a:pPr>
            <a:r>
              <a:rPr lang="en-US" altLang="en-US" sz="2800" b="1"/>
              <a:t>chú ý</a:t>
            </a:r>
          </a:p>
        </p:txBody>
      </p:sp>
      <p:sp>
        <p:nvSpPr>
          <p:cNvPr id="12294" name="Rectangle 6">
            <a:extLst>
              <a:ext uri="{FF2B5EF4-FFF2-40B4-BE49-F238E27FC236}">
                <a16:creationId xmlns:a16="http://schemas.microsoft.com/office/drawing/2014/main" id="{0D782B99-F1B9-0AC0-2F7C-0EE1D6D345FF}"/>
              </a:ext>
            </a:extLst>
          </p:cNvPr>
          <p:cNvSpPr>
            <a:spLocks noChangeArrowheads="1"/>
          </p:cNvSpPr>
          <p:nvPr/>
        </p:nvSpPr>
        <p:spPr bwMode="auto">
          <a:xfrm>
            <a:off x="8121648" y="3809999"/>
            <a:ext cx="3994129" cy="2190749"/>
          </a:xfrm>
          <a:prstGeom prst="rect">
            <a:avLst/>
          </a:prstGeom>
          <a:solidFill>
            <a:srgbClr val="FFFF99"/>
          </a:solidFill>
          <a:ln>
            <a:noFill/>
          </a:ln>
          <a:effectLst>
            <a:prstShdw prst="shdw17" dist="17961" dir="2700000">
              <a:srgbClr val="993D00"/>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t>Diễn đạt trong</a:t>
            </a:r>
          </a:p>
          <a:p>
            <a:pPr algn="ctr" eaLnBrk="1" hangingPunct="1">
              <a:spcBef>
                <a:spcPct val="0"/>
              </a:spcBef>
              <a:buFontTx/>
              <a:buNone/>
            </a:pPr>
            <a:r>
              <a:rPr lang="en-US" altLang="en-US" sz="2800" b="1"/>
              <a:t> sáng, hấp dẫn để</a:t>
            </a:r>
          </a:p>
          <a:p>
            <a:pPr algn="ctr" eaLnBrk="1" hangingPunct="1">
              <a:spcBef>
                <a:spcPct val="0"/>
              </a:spcBef>
              <a:buFontTx/>
              <a:buNone/>
            </a:pPr>
            <a:r>
              <a:rPr lang="en-US" altLang="en-US" sz="2800" b="1"/>
              <a:t>sự trình bày luận</a:t>
            </a:r>
          </a:p>
          <a:p>
            <a:pPr algn="ctr" eaLnBrk="1" hangingPunct="1">
              <a:spcBef>
                <a:spcPct val="0"/>
              </a:spcBef>
              <a:buFontTx/>
              <a:buNone/>
            </a:pPr>
            <a:r>
              <a:rPr lang="en-US" altLang="en-US" sz="2800" b="1"/>
              <a:t>điểm có sức</a:t>
            </a:r>
          </a:p>
          <a:p>
            <a:pPr algn="ctr" eaLnBrk="1" hangingPunct="1">
              <a:spcBef>
                <a:spcPct val="0"/>
              </a:spcBef>
              <a:buFontTx/>
              <a:buNone/>
            </a:pPr>
            <a:r>
              <a:rPr lang="en-US" altLang="en-US" sz="2800" b="1"/>
              <a:t>thuyết phục.</a:t>
            </a:r>
          </a:p>
        </p:txBody>
      </p:sp>
      <p:sp>
        <p:nvSpPr>
          <p:cNvPr id="12295" name="Rectangle 7">
            <a:extLst>
              <a:ext uri="{FF2B5EF4-FFF2-40B4-BE49-F238E27FC236}">
                <a16:creationId xmlns:a16="http://schemas.microsoft.com/office/drawing/2014/main" id="{65E10849-D745-7587-EC7B-5F78540EA767}"/>
              </a:ext>
            </a:extLst>
          </p:cNvPr>
          <p:cNvSpPr>
            <a:spLocks noChangeArrowheads="1"/>
          </p:cNvSpPr>
          <p:nvPr/>
        </p:nvSpPr>
        <p:spPr bwMode="auto">
          <a:xfrm>
            <a:off x="3686178" y="3913187"/>
            <a:ext cx="4283072" cy="1976438"/>
          </a:xfrm>
          <a:prstGeom prst="rect">
            <a:avLst/>
          </a:prstGeom>
          <a:solidFill>
            <a:srgbClr val="FFFF99"/>
          </a:solidFill>
          <a:ln>
            <a:noFill/>
          </a:ln>
          <a:effectLst>
            <a:prstShdw prst="shdw17" dist="17961" dir="2700000">
              <a:srgbClr val="993D00"/>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t>Tìm đủ luận cứ cần</a:t>
            </a:r>
          </a:p>
          <a:p>
            <a:pPr algn="ctr" eaLnBrk="1" hangingPunct="1">
              <a:spcBef>
                <a:spcPct val="0"/>
              </a:spcBef>
              <a:buFontTx/>
              <a:buNone/>
            </a:pPr>
            <a:r>
              <a:rPr lang="en-US" altLang="en-US" sz="2800" b="1"/>
              <a:t>thiết, tổ chức lập </a:t>
            </a:r>
          </a:p>
          <a:p>
            <a:pPr algn="ctr" eaLnBrk="1" hangingPunct="1">
              <a:spcBef>
                <a:spcPct val="0"/>
              </a:spcBef>
              <a:buFontTx/>
              <a:buNone/>
            </a:pPr>
            <a:r>
              <a:rPr lang="en-US" altLang="en-US" sz="2800" b="1"/>
              <a:t>luận theo một trật </a:t>
            </a:r>
          </a:p>
          <a:p>
            <a:pPr algn="ctr" eaLnBrk="1" hangingPunct="1">
              <a:spcBef>
                <a:spcPct val="0"/>
              </a:spcBef>
              <a:buFontTx/>
              <a:buNone/>
            </a:pPr>
            <a:r>
              <a:rPr lang="en-US" altLang="en-US" sz="2800" b="1"/>
              <a:t>tự hợp lí làm nổi </a:t>
            </a:r>
          </a:p>
          <a:p>
            <a:pPr algn="ctr" eaLnBrk="1" hangingPunct="1">
              <a:spcBef>
                <a:spcPct val="0"/>
              </a:spcBef>
              <a:buFontTx/>
              <a:buNone/>
            </a:pPr>
            <a:r>
              <a:rPr lang="en-US" altLang="en-US" sz="2800" b="1"/>
              <a:t>bật luận điểm. </a:t>
            </a:r>
          </a:p>
        </p:txBody>
      </p:sp>
      <p:sp>
        <p:nvSpPr>
          <p:cNvPr id="12296" name="Rectangle 8">
            <a:extLst>
              <a:ext uri="{FF2B5EF4-FFF2-40B4-BE49-F238E27FC236}">
                <a16:creationId xmlns:a16="http://schemas.microsoft.com/office/drawing/2014/main" id="{13152821-7643-2B54-4CFB-C81D906E9466}"/>
              </a:ext>
            </a:extLst>
          </p:cNvPr>
          <p:cNvSpPr>
            <a:spLocks noChangeArrowheads="1"/>
          </p:cNvSpPr>
          <p:nvPr/>
        </p:nvSpPr>
        <p:spPr bwMode="auto">
          <a:xfrm>
            <a:off x="76202" y="3810000"/>
            <a:ext cx="3457570" cy="2190750"/>
          </a:xfrm>
          <a:prstGeom prst="rect">
            <a:avLst/>
          </a:prstGeom>
          <a:solidFill>
            <a:srgbClr val="FFFF99"/>
          </a:solidFill>
          <a:ln>
            <a:noFill/>
          </a:ln>
          <a:effectLst>
            <a:prstShdw prst="shdw17" dist="17961" dir="2700000">
              <a:srgbClr val="993D00"/>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800" b="1"/>
              <a:t>Thể hiện rõ ràng, </a:t>
            </a:r>
          </a:p>
          <a:p>
            <a:pPr algn="ctr" eaLnBrk="1" hangingPunct="1">
              <a:spcBef>
                <a:spcPct val="0"/>
              </a:spcBef>
              <a:buFontTx/>
              <a:buNone/>
            </a:pPr>
            <a:r>
              <a:rPr lang="en-US" altLang="en-US" sz="2800" b="1"/>
              <a:t>chính xác nội dung</a:t>
            </a:r>
          </a:p>
          <a:p>
            <a:pPr algn="ctr" eaLnBrk="1" hangingPunct="1">
              <a:spcBef>
                <a:spcPct val="0"/>
              </a:spcBef>
              <a:buFontTx/>
              <a:buNone/>
            </a:pPr>
            <a:r>
              <a:rPr lang="en-US" altLang="en-US" sz="2800" b="1"/>
              <a:t>của luận điểm </a:t>
            </a:r>
          </a:p>
          <a:p>
            <a:pPr algn="ctr" eaLnBrk="1" hangingPunct="1">
              <a:spcBef>
                <a:spcPct val="0"/>
              </a:spcBef>
              <a:buFontTx/>
              <a:buNone/>
            </a:pPr>
            <a:r>
              <a:rPr lang="en-US" altLang="en-US" sz="2800" b="1"/>
              <a:t>trong câu chủ đề</a:t>
            </a:r>
          </a:p>
        </p:txBody>
      </p:sp>
      <p:sp>
        <p:nvSpPr>
          <p:cNvPr id="12297" name="Line 9">
            <a:extLst>
              <a:ext uri="{FF2B5EF4-FFF2-40B4-BE49-F238E27FC236}">
                <a16:creationId xmlns:a16="http://schemas.microsoft.com/office/drawing/2014/main" id="{448C515C-BBD0-0C8F-BB40-298916059D89}"/>
              </a:ext>
            </a:extLst>
          </p:cNvPr>
          <p:cNvSpPr>
            <a:spLocks noChangeShapeType="1"/>
          </p:cNvSpPr>
          <p:nvPr/>
        </p:nvSpPr>
        <p:spPr bwMode="auto">
          <a:xfrm>
            <a:off x="6172200" y="3048000"/>
            <a:ext cx="0" cy="762000"/>
          </a:xfrm>
          <a:prstGeom prst="line">
            <a:avLst/>
          </a:prstGeom>
          <a:noFill/>
          <a:ln w="38100">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p>
        </p:txBody>
      </p:sp>
      <p:sp>
        <p:nvSpPr>
          <p:cNvPr id="12298" name="Line 10">
            <a:extLst>
              <a:ext uri="{FF2B5EF4-FFF2-40B4-BE49-F238E27FC236}">
                <a16:creationId xmlns:a16="http://schemas.microsoft.com/office/drawing/2014/main" id="{D4DF883B-08FD-30EB-58D0-B2509BDB3A88}"/>
              </a:ext>
            </a:extLst>
          </p:cNvPr>
          <p:cNvSpPr>
            <a:spLocks noChangeShapeType="1"/>
          </p:cNvSpPr>
          <p:nvPr/>
        </p:nvSpPr>
        <p:spPr bwMode="auto">
          <a:xfrm>
            <a:off x="6324600" y="3048000"/>
            <a:ext cx="2971800" cy="762000"/>
          </a:xfrm>
          <a:prstGeom prst="line">
            <a:avLst/>
          </a:prstGeom>
          <a:noFill/>
          <a:ln w="38100">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p>
        </p:txBody>
      </p:sp>
      <p:sp>
        <p:nvSpPr>
          <p:cNvPr id="12299" name="Line 11">
            <a:extLst>
              <a:ext uri="{FF2B5EF4-FFF2-40B4-BE49-F238E27FC236}">
                <a16:creationId xmlns:a16="http://schemas.microsoft.com/office/drawing/2014/main" id="{146C0AF0-77C8-7786-171B-056B0A72907E}"/>
              </a:ext>
            </a:extLst>
          </p:cNvPr>
          <p:cNvSpPr>
            <a:spLocks noChangeShapeType="1"/>
          </p:cNvSpPr>
          <p:nvPr/>
        </p:nvSpPr>
        <p:spPr bwMode="auto">
          <a:xfrm flipH="1">
            <a:off x="3048000" y="3048000"/>
            <a:ext cx="2895600" cy="685800"/>
          </a:xfrm>
          <a:prstGeom prst="line">
            <a:avLst/>
          </a:prstGeom>
          <a:noFill/>
          <a:ln w="38100">
            <a:solidFill>
              <a:srgbClr val="FF66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12293"/>
                                        </p:tgtEl>
                                        <p:attrNameLst>
                                          <p:attrName>style.visibility</p:attrName>
                                        </p:attrNameLst>
                                      </p:cBhvr>
                                      <p:to>
                                        <p:strVal val="visible"/>
                                      </p:to>
                                    </p:set>
                                    <p:animEffect transition="in" filter="box(out)">
                                      <p:cBhvr>
                                        <p:cTn id="7" dur="500"/>
                                        <p:tgtEl>
                                          <p:spTgt spid="1229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2299"/>
                                        </p:tgtEl>
                                        <p:attrNameLst>
                                          <p:attrName>style.visibility</p:attrName>
                                        </p:attrNameLst>
                                      </p:cBhvr>
                                      <p:to>
                                        <p:strVal val="visible"/>
                                      </p:to>
                                    </p:set>
                                    <p:animEffect transition="in" filter="box(out)">
                                      <p:cBhvr>
                                        <p:cTn id="12" dur="500"/>
                                        <p:tgtEl>
                                          <p:spTgt spid="12299"/>
                                        </p:tgtEl>
                                      </p:cBhvr>
                                    </p:animEffect>
                                  </p:childTnLst>
                                </p:cTn>
                              </p:par>
                              <p:par>
                                <p:cTn id="13" presetID="4" presetClass="entr" presetSubtype="32" fill="hold" nodeType="withEffect">
                                  <p:stCondLst>
                                    <p:cond delay="0"/>
                                  </p:stCondLst>
                                  <p:childTnLst>
                                    <p:set>
                                      <p:cBhvr>
                                        <p:cTn id="14" dur="1" fill="hold">
                                          <p:stCondLst>
                                            <p:cond delay="0"/>
                                          </p:stCondLst>
                                        </p:cTn>
                                        <p:tgtEl>
                                          <p:spTgt spid="12296"/>
                                        </p:tgtEl>
                                        <p:attrNameLst>
                                          <p:attrName>style.visibility</p:attrName>
                                        </p:attrNameLst>
                                      </p:cBhvr>
                                      <p:to>
                                        <p:strVal val="visible"/>
                                      </p:to>
                                    </p:set>
                                    <p:animEffect transition="in" filter="box(out)">
                                      <p:cBhvr>
                                        <p:cTn id="15" dur="500"/>
                                        <p:tgtEl>
                                          <p:spTgt spid="1229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32" fill="hold" nodeType="clickEffect">
                                  <p:stCondLst>
                                    <p:cond delay="0"/>
                                  </p:stCondLst>
                                  <p:childTnLst>
                                    <p:set>
                                      <p:cBhvr>
                                        <p:cTn id="19" dur="1" fill="hold">
                                          <p:stCondLst>
                                            <p:cond delay="0"/>
                                          </p:stCondLst>
                                        </p:cTn>
                                        <p:tgtEl>
                                          <p:spTgt spid="12295"/>
                                        </p:tgtEl>
                                        <p:attrNameLst>
                                          <p:attrName>style.visibility</p:attrName>
                                        </p:attrNameLst>
                                      </p:cBhvr>
                                      <p:to>
                                        <p:strVal val="visible"/>
                                      </p:to>
                                    </p:set>
                                    <p:animEffect transition="in" filter="box(out)">
                                      <p:cBhvr>
                                        <p:cTn id="20" dur="500"/>
                                        <p:tgtEl>
                                          <p:spTgt spid="12295"/>
                                        </p:tgtEl>
                                      </p:cBhvr>
                                    </p:animEffect>
                                  </p:childTnLst>
                                </p:cTn>
                              </p:par>
                              <p:par>
                                <p:cTn id="21" presetID="4" presetClass="entr" presetSubtype="32" fill="hold" nodeType="withEffect">
                                  <p:stCondLst>
                                    <p:cond delay="0"/>
                                  </p:stCondLst>
                                  <p:childTnLst>
                                    <p:set>
                                      <p:cBhvr>
                                        <p:cTn id="22" dur="1" fill="hold">
                                          <p:stCondLst>
                                            <p:cond delay="0"/>
                                          </p:stCondLst>
                                        </p:cTn>
                                        <p:tgtEl>
                                          <p:spTgt spid="12297"/>
                                        </p:tgtEl>
                                        <p:attrNameLst>
                                          <p:attrName>style.visibility</p:attrName>
                                        </p:attrNameLst>
                                      </p:cBhvr>
                                      <p:to>
                                        <p:strVal val="visible"/>
                                      </p:to>
                                    </p:set>
                                    <p:animEffect transition="in" filter="box(out)">
                                      <p:cBhvr>
                                        <p:cTn id="23" dur="500"/>
                                        <p:tgtEl>
                                          <p:spTgt spid="12297"/>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4" presetClass="entr" presetSubtype="32" fill="hold" nodeType="clickEffect">
                                  <p:stCondLst>
                                    <p:cond delay="0"/>
                                  </p:stCondLst>
                                  <p:childTnLst>
                                    <p:set>
                                      <p:cBhvr>
                                        <p:cTn id="27" dur="1" fill="hold">
                                          <p:stCondLst>
                                            <p:cond delay="0"/>
                                          </p:stCondLst>
                                        </p:cTn>
                                        <p:tgtEl>
                                          <p:spTgt spid="12294"/>
                                        </p:tgtEl>
                                        <p:attrNameLst>
                                          <p:attrName>style.visibility</p:attrName>
                                        </p:attrNameLst>
                                      </p:cBhvr>
                                      <p:to>
                                        <p:strVal val="visible"/>
                                      </p:to>
                                    </p:set>
                                    <p:animEffect transition="in" filter="box(out)">
                                      <p:cBhvr>
                                        <p:cTn id="28" dur="500"/>
                                        <p:tgtEl>
                                          <p:spTgt spid="12294"/>
                                        </p:tgtEl>
                                      </p:cBhvr>
                                    </p:animEffect>
                                  </p:childTnLst>
                                </p:cTn>
                              </p:par>
                              <p:par>
                                <p:cTn id="29" presetID="4" presetClass="entr" presetSubtype="32" fill="hold" nodeType="withEffect">
                                  <p:stCondLst>
                                    <p:cond delay="0"/>
                                  </p:stCondLst>
                                  <p:childTnLst>
                                    <p:set>
                                      <p:cBhvr>
                                        <p:cTn id="30" dur="1" fill="hold">
                                          <p:stCondLst>
                                            <p:cond delay="0"/>
                                          </p:stCondLst>
                                        </p:cTn>
                                        <p:tgtEl>
                                          <p:spTgt spid="12298"/>
                                        </p:tgtEl>
                                        <p:attrNameLst>
                                          <p:attrName>style.visibility</p:attrName>
                                        </p:attrNameLst>
                                      </p:cBhvr>
                                      <p:to>
                                        <p:strVal val="visible"/>
                                      </p:to>
                                    </p:set>
                                    <p:animEffect transition="in" filter="box(out)">
                                      <p:cBhvr>
                                        <p:cTn id="31" dur="500"/>
                                        <p:tgtEl>
                                          <p:spTgt spid="122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animBg="1"/>
      <p:bldP spid="12294" grpId="0" animBg="1"/>
      <p:bldP spid="12295" grpId="0" animBg="1"/>
      <p:bldP spid="1229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a:extLst>
              <a:ext uri="{FF2B5EF4-FFF2-40B4-BE49-F238E27FC236}">
                <a16:creationId xmlns:a16="http://schemas.microsoft.com/office/drawing/2014/main" id="{0249808F-97BD-FD5B-0B4D-7F78E01C7DD3}"/>
              </a:ext>
            </a:extLst>
          </p:cNvPr>
          <p:cNvSpPr>
            <a:spLocks noChangeArrowheads="1"/>
          </p:cNvSpPr>
          <p:nvPr/>
        </p:nvSpPr>
        <p:spPr bwMode="auto">
          <a:xfrm>
            <a:off x="187325" y="198437"/>
            <a:ext cx="8077200"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pt-BR" altLang="en-US" sz="2400" b="1">
                <a:solidFill>
                  <a:srgbClr val="FF0000"/>
                </a:solidFill>
              </a:rPr>
              <a:t>I/Trình bày luận điểm thành một đoạn văn nghị luận</a:t>
            </a:r>
            <a:r>
              <a:rPr lang="pt-BR" altLang="en-US" sz="2400" b="1" u="sng">
                <a:solidFill>
                  <a:srgbClr val="FF0000"/>
                </a:solidFill>
              </a:rPr>
              <a:t> </a:t>
            </a:r>
            <a:endParaRPr lang="en-US" altLang="en-US" sz="2400">
              <a:solidFill>
                <a:srgbClr val="FF0000"/>
              </a:solidFill>
            </a:endParaRPr>
          </a:p>
          <a:p>
            <a:pPr eaLnBrk="1" hangingPunct="1">
              <a:spcBef>
                <a:spcPct val="0"/>
              </a:spcBef>
              <a:buFontTx/>
              <a:buNone/>
            </a:pPr>
            <a:r>
              <a:rPr lang="pt-BR" altLang="en-US" sz="2400" b="1">
                <a:solidFill>
                  <a:srgbClr val="FF0000"/>
                </a:solidFill>
              </a:rPr>
              <a:t>1, Tìm hiểu ví dụ 1</a:t>
            </a:r>
            <a:endParaRPr lang="en-US" altLang="en-US" sz="2400">
              <a:solidFill>
                <a:srgbClr val="FF0000"/>
              </a:solidFill>
            </a:endParaRPr>
          </a:p>
        </p:txBody>
      </p:sp>
      <p:sp>
        <p:nvSpPr>
          <p:cNvPr id="12291" name="Text Box 4">
            <a:extLst>
              <a:ext uri="{FF2B5EF4-FFF2-40B4-BE49-F238E27FC236}">
                <a16:creationId xmlns:a16="http://schemas.microsoft.com/office/drawing/2014/main" id="{AEE5C42E-08E0-36F4-0A39-BDA2C0B0A241}"/>
              </a:ext>
            </a:extLst>
          </p:cNvPr>
          <p:cNvSpPr txBox="1">
            <a:spLocks noChangeArrowheads="1"/>
          </p:cNvSpPr>
          <p:nvPr/>
        </p:nvSpPr>
        <p:spPr bwMode="auto">
          <a:xfrm>
            <a:off x="187325" y="1006475"/>
            <a:ext cx="426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a:solidFill>
                  <a:srgbClr val="FF0000"/>
                </a:solidFill>
              </a:rPr>
              <a:t>2, Tìm hiểu ví dụ 2</a:t>
            </a:r>
            <a:endParaRPr lang="en-US" altLang="en-US" sz="2000">
              <a:solidFill>
                <a:srgbClr val="FF0000"/>
              </a:solidFill>
            </a:endParaRPr>
          </a:p>
        </p:txBody>
      </p:sp>
      <p:sp>
        <p:nvSpPr>
          <p:cNvPr id="12292" name="Text Box 5">
            <a:extLst>
              <a:ext uri="{FF2B5EF4-FFF2-40B4-BE49-F238E27FC236}">
                <a16:creationId xmlns:a16="http://schemas.microsoft.com/office/drawing/2014/main" id="{4C49D290-437B-1E6D-F27D-F1C476AD9FD2}"/>
              </a:ext>
            </a:extLst>
          </p:cNvPr>
          <p:cNvSpPr txBox="1">
            <a:spLocks noChangeArrowheads="1"/>
          </p:cNvSpPr>
          <p:nvPr/>
        </p:nvSpPr>
        <p:spPr bwMode="auto">
          <a:xfrm>
            <a:off x="3202014" y="990546"/>
            <a:ext cx="434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a:t>*GHI NHỚ:</a:t>
            </a:r>
            <a:r>
              <a:rPr lang="en-US" altLang="en-US" sz="2400" b="1">
                <a:solidFill>
                  <a:srgbClr val="0000FF"/>
                </a:solidFill>
              </a:rPr>
              <a:t> Sgk</a:t>
            </a:r>
          </a:p>
        </p:txBody>
      </p:sp>
      <p:sp>
        <p:nvSpPr>
          <p:cNvPr id="12293" name="Text Box 6">
            <a:extLst>
              <a:ext uri="{FF2B5EF4-FFF2-40B4-BE49-F238E27FC236}">
                <a16:creationId xmlns:a16="http://schemas.microsoft.com/office/drawing/2014/main" id="{3DC0A47A-C378-8D2A-ADC3-99869E2BC3F3}"/>
              </a:ext>
            </a:extLst>
          </p:cNvPr>
          <p:cNvSpPr txBox="1">
            <a:spLocks noChangeArrowheads="1"/>
          </p:cNvSpPr>
          <p:nvPr/>
        </p:nvSpPr>
        <p:spPr bwMode="auto">
          <a:xfrm>
            <a:off x="111125" y="1557178"/>
            <a:ext cx="434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a:solidFill>
                  <a:srgbClr val="FF0000"/>
                </a:solidFill>
              </a:rPr>
              <a:t>II/ Luyện tập</a:t>
            </a:r>
          </a:p>
        </p:txBody>
      </p:sp>
      <p:sp>
        <p:nvSpPr>
          <p:cNvPr id="13319" name="Text Box 7">
            <a:extLst>
              <a:ext uri="{FF2B5EF4-FFF2-40B4-BE49-F238E27FC236}">
                <a16:creationId xmlns:a16="http://schemas.microsoft.com/office/drawing/2014/main" id="{3202E5EA-E51C-6613-31AF-7A7846B4F41A}"/>
              </a:ext>
            </a:extLst>
          </p:cNvPr>
          <p:cNvSpPr txBox="1">
            <a:spLocks noChangeArrowheads="1"/>
          </p:cNvSpPr>
          <p:nvPr/>
        </p:nvSpPr>
        <p:spPr bwMode="auto">
          <a:xfrm>
            <a:off x="187325" y="1992153"/>
            <a:ext cx="12080875" cy="5478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t>1, Bài tập số 1</a:t>
            </a:r>
            <a:r>
              <a:rPr lang="en-US" altLang="en-US" sz="2800" b="1">
                <a:solidFill>
                  <a:srgbClr val="FF00FF"/>
                </a:solidFill>
              </a:rPr>
              <a:t>: </a:t>
            </a:r>
            <a:r>
              <a:rPr lang="en-US" altLang="en-US" sz="2800" b="1">
                <a:solidFill>
                  <a:srgbClr val="0000FF"/>
                </a:solidFill>
              </a:rPr>
              <a:t>Đọc hai câu văn sau và diễn đạt ý mỗi câu thành một luận điểm ngắn gọn, rõ.</a:t>
            </a:r>
          </a:p>
          <a:p>
            <a:pPr eaLnBrk="1" hangingPunct="1">
              <a:spcBef>
                <a:spcPct val="50000"/>
              </a:spcBef>
              <a:buFontTx/>
              <a:buNone/>
            </a:pPr>
            <a:r>
              <a:rPr lang="en-US" altLang="en-US" sz="2800" b="1">
                <a:solidFill>
                  <a:srgbClr val="0000FF"/>
                </a:solidFill>
              </a:rPr>
              <a:t>a, “Trước hết là cần phải tránh cái lối viết “rau muống” nghĩa là lằng nhằng “trường giang đại hải”, làm cho người xem như là “chắt chắt vào rừng xanh.”</a:t>
            </a:r>
          </a:p>
          <a:p>
            <a:pPr eaLnBrk="1" hangingPunct="1">
              <a:spcBef>
                <a:spcPct val="50000"/>
              </a:spcBef>
              <a:buFontTx/>
              <a:buNone/>
            </a:pPr>
            <a:r>
              <a:rPr lang="en-US" altLang="en-US" sz="2800" b="1">
                <a:solidFill>
                  <a:srgbClr val="0000FF"/>
                </a:solidFill>
              </a:rPr>
              <a:t>                                                         (Hồ Chí Minh, Cách viết)</a:t>
            </a:r>
          </a:p>
          <a:p>
            <a:pPr eaLnBrk="1" hangingPunct="1">
              <a:spcBef>
                <a:spcPct val="50000"/>
              </a:spcBef>
              <a:buFontTx/>
              <a:buNone/>
            </a:pPr>
            <a:r>
              <a:rPr lang="en-US" altLang="en-US" sz="2800" b="1">
                <a:solidFill>
                  <a:srgbClr val="0000FF"/>
                </a:solidFill>
              </a:rPr>
              <a:t>b, “Ngoài việc đam mê viết, cái thích thứ hai của Nguyên Hồng là được truyền nghề cho bạn trẻ.”</a:t>
            </a:r>
          </a:p>
          <a:p>
            <a:pPr eaLnBrk="1" hangingPunct="1">
              <a:spcBef>
                <a:spcPct val="50000"/>
              </a:spcBef>
              <a:buFontTx/>
              <a:buNone/>
            </a:pPr>
            <a:r>
              <a:rPr lang="en-US" altLang="en-US" sz="2800" b="1">
                <a:solidFill>
                  <a:srgbClr val="0000FF"/>
                </a:solidFill>
              </a:rPr>
              <a:t>                                                              (Nguyễn Tuân)</a:t>
            </a:r>
          </a:p>
          <a:p>
            <a:pPr eaLnBrk="1" hangingPunct="1">
              <a:spcBef>
                <a:spcPct val="50000"/>
              </a:spcBef>
              <a:buFontTx/>
              <a:buNone/>
            </a:pPr>
            <a:endParaRPr lang="en-US" altLang="en-US" sz="2800" b="1">
              <a:solidFill>
                <a:srgbClr val="0000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3319">
                                            <p:txEl>
                                              <p:pRg st="0" end="0"/>
                                            </p:txEl>
                                          </p:spTgt>
                                        </p:tgtEl>
                                        <p:attrNameLst>
                                          <p:attrName>style.visibility</p:attrName>
                                        </p:attrNameLst>
                                      </p:cBhvr>
                                      <p:to>
                                        <p:strVal val="visible"/>
                                      </p:to>
                                    </p:set>
                                    <p:anim calcmode="lin" valueType="num">
                                      <p:cBhvr additive="base">
                                        <p:cTn id="7" dur="500" fill="hold"/>
                                        <p:tgtEl>
                                          <p:spTgt spid="133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3319">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3319">
                                            <p:txEl>
                                              <p:pRg st="1" end="1"/>
                                            </p:txEl>
                                          </p:spTgt>
                                        </p:tgtEl>
                                        <p:attrNameLst>
                                          <p:attrName>style.visibility</p:attrName>
                                        </p:attrNameLst>
                                      </p:cBhvr>
                                      <p:to>
                                        <p:strVal val="visible"/>
                                      </p:to>
                                    </p:set>
                                    <p:anim calcmode="lin" valueType="num">
                                      <p:cBhvr additive="base">
                                        <p:cTn id="11" dur="500" fill="hold"/>
                                        <p:tgtEl>
                                          <p:spTgt spid="13319">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13319">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3319">
                                            <p:txEl>
                                              <p:pRg st="2" end="2"/>
                                            </p:txEl>
                                          </p:spTgt>
                                        </p:tgtEl>
                                        <p:attrNameLst>
                                          <p:attrName>style.visibility</p:attrName>
                                        </p:attrNameLst>
                                      </p:cBhvr>
                                      <p:to>
                                        <p:strVal val="visible"/>
                                      </p:to>
                                    </p:set>
                                    <p:anim calcmode="lin" valueType="num">
                                      <p:cBhvr additive="base">
                                        <p:cTn id="15" dur="500" fill="hold"/>
                                        <p:tgtEl>
                                          <p:spTgt spid="13319">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13319">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3319">
                                            <p:txEl>
                                              <p:pRg st="3" end="3"/>
                                            </p:txEl>
                                          </p:spTgt>
                                        </p:tgtEl>
                                        <p:attrNameLst>
                                          <p:attrName>style.visibility</p:attrName>
                                        </p:attrNameLst>
                                      </p:cBhvr>
                                      <p:to>
                                        <p:strVal val="visible"/>
                                      </p:to>
                                    </p:set>
                                    <p:anim calcmode="lin" valueType="num">
                                      <p:cBhvr additive="base">
                                        <p:cTn id="19" dur="500" fill="hold"/>
                                        <p:tgtEl>
                                          <p:spTgt spid="13319">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3319">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13319">
                                            <p:txEl>
                                              <p:pRg st="4" end="4"/>
                                            </p:txEl>
                                          </p:spTgt>
                                        </p:tgtEl>
                                        <p:attrNameLst>
                                          <p:attrName>style.visibility</p:attrName>
                                        </p:attrNameLst>
                                      </p:cBhvr>
                                      <p:to>
                                        <p:strVal val="visible"/>
                                      </p:to>
                                    </p:set>
                                    <p:anim calcmode="lin" valueType="num">
                                      <p:cBhvr additive="base">
                                        <p:cTn id="23" dur="500" fill="hold"/>
                                        <p:tgtEl>
                                          <p:spTgt spid="13319">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13319">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8" name="Rectangle 10">
            <a:hlinkClick r:id="rId2" action="ppaction://hlinkpres?slideindex=1&amp;slidetitle=Slide 1"/>
            <a:extLst>
              <a:ext uri="{FF2B5EF4-FFF2-40B4-BE49-F238E27FC236}">
                <a16:creationId xmlns:a16="http://schemas.microsoft.com/office/drawing/2014/main" id="{5F0DD469-FCCF-D6F9-C5F3-43813454A77E}"/>
              </a:ext>
            </a:extLst>
          </p:cNvPr>
          <p:cNvSpPr>
            <a:spLocks noChangeArrowheads="1"/>
          </p:cNvSpPr>
          <p:nvPr/>
        </p:nvSpPr>
        <p:spPr bwMode="auto">
          <a:xfrm>
            <a:off x="261534" y="1553115"/>
            <a:ext cx="11749652"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b="1" i="1" u="sng">
                <a:solidFill>
                  <a:srgbClr val="FF0000"/>
                </a:solidFill>
              </a:rPr>
              <a:t>Bài tập 1</a:t>
            </a:r>
            <a:r>
              <a:rPr lang="en-US" altLang="en-US" b="1" i="1">
                <a:solidFill>
                  <a:srgbClr val="FF0000"/>
                </a:solidFill>
              </a:rPr>
              <a:t>: </a:t>
            </a:r>
          </a:p>
          <a:p>
            <a:pPr>
              <a:spcBef>
                <a:spcPct val="0"/>
              </a:spcBef>
              <a:buFontTx/>
              <a:buNone/>
            </a:pPr>
            <a:r>
              <a:rPr lang="en-US" altLang="en-US" b="1" i="1">
                <a:solidFill>
                  <a:srgbClr val="FF0000"/>
                </a:solidFill>
              </a:rPr>
              <a:t>Diễn đạt ý  câu văn  thành luận điểm:</a:t>
            </a:r>
          </a:p>
          <a:p>
            <a:pPr>
              <a:spcBef>
                <a:spcPct val="0"/>
              </a:spcBef>
              <a:buFontTx/>
              <a:buNone/>
            </a:pPr>
            <a:r>
              <a:rPr lang="vi-VN" altLang="en-US" b="1" i="1"/>
              <a:t>Câu a: Tránh lối viết dài dòng làm người xem khó hiểu.</a:t>
            </a:r>
          </a:p>
          <a:p>
            <a:pPr>
              <a:spcBef>
                <a:spcPct val="0"/>
              </a:spcBef>
              <a:buFontTx/>
              <a:buNone/>
            </a:pPr>
            <a:r>
              <a:rPr lang="en-US" altLang="en-US" b="1" i="1"/>
              <a:t>Câu b: Nguyên Hồng thích truyền nghề cho bạn trẻ.</a:t>
            </a:r>
          </a:p>
          <a:p>
            <a:pPr algn="just" eaLnBrk="1" hangingPunct="1">
              <a:spcBef>
                <a:spcPct val="0"/>
              </a:spcBef>
              <a:buFontTx/>
              <a:buNone/>
            </a:pPr>
            <a:endParaRPr lang="en-US" altLang="en-US" b="1" i="1">
              <a:latin typeface=".VnTime" pitchFamily="34" charset="0"/>
            </a:endParaRPr>
          </a:p>
        </p:txBody>
      </p:sp>
      <p:sp>
        <p:nvSpPr>
          <p:cNvPr id="13315" name="Text Box 4">
            <a:extLst>
              <a:ext uri="{FF2B5EF4-FFF2-40B4-BE49-F238E27FC236}">
                <a16:creationId xmlns:a16="http://schemas.microsoft.com/office/drawing/2014/main" id="{31B162C6-E1E9-9137-7783-363AD05E5362}"/>
              </a:ext>
            </a:extLst>
          </p:cNvPr>
          <p:cNvSpPr txBox="1">
            <a:spLocks noChangeArrowheads="1"/>
          </p:cNvSpPr>
          <p:nvPr/>
        </p:nvSpPr>
        <p:spPr bwMode="auto">
          <a:xfrm>
            <a:off x="1714500" y="273050"/>
            <a:ext cx="434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400" b="1">
                <a:solidFill>
                  <a:srgbClr val="FF0000"/>
                </a:solidFill>
              </a:rPr>
              <a:t>II/ Luyện tập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nodeType="clickEffect">
                                  <p:stCondLst>
                                    <p:cond delay="0"/>
                                  </p:stCondLst>
                                  <p:childTnLst>
                                    <p:set>
                                      <p:cBhvr>
                                        <p:cTn id="6" dur="1" fill="hold">
                                          <p:stCondLst>
                                            <p:cond delay="0"/>
                                          </p:stCondLst>
                                        </p:cTn>
                                        <p:tgtEl>
                                          <p:spTgt spid="27658">
                                            <p:txEl>
                                              <p:pRg st="0" end="0"/>
                                            </p:txEl>
                                          </p:spTgt>
                                        </p:tgtEl>
                                        <p:attrNameLst>
                                          <p:attrName>style.visibility</p:attrName>
                                        </p:attrNameLst>
                                      </p:cBhvr>
                                      <p:to>
                                        <p:strVal val="visible"/>
                                      </p:to>
                                    </p:set>
                                    <p:anim calcmode="lin" valueType="num">
                                      <p:cBhvr>
                                        <p:cTn id="7" dur="1000" fill="hold"/>
                                        <p:tgtEl>
                                          <p:spTgt spid="27658">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27658">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27658">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9" presetClass="entr" presetSubtype="0" fill="hold" nodeType="clickEffect">
                                  <p:stCondLst>
                                    <p:cond delay="0"/>
                                  </p:stCondLst>
                                  <p:childTnLst>
                                    <p:set>
                                      <p:cBhvr>
                                        <p:cTn id="13" dur="1" fill="hold">
                                          <p:stCondLst>
                                            <p:cond delay="0"/>
                                          </p:stCondLst>
                                        </p:cTn>
                                        <p:tgtEl>
                                          <p:spTgt spid="27658">
                                            <p:txEl>
                                              <p:pRg st="1" end="1"/>
                                            </p:txEl>
                                          </p:spTgt>
                                        </p:tgtEl>
                                        <p:attrNameLst>
                                          <p:attrName>style.visibility</p:attrName>
                                        </p:attrNameLst>
                                      </p:cBhvr>
                                      <p:to>
                                        <p:strVal val="visible"/>
                                      </p:to>
                                    </p:set>
                                    <p:anim calcmode="lin" valueType="num">
                                      <p:cBhvr>
                                        <p:cTn id="14" dur="1000" fill="hold"/>
                                        <p:tgtEl>
                                          <p:spTgt spid="27658">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27658">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27658">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9" presetClass="entr" presetSubtype="0" fill="hold" nodeType="clickEffect">
                                  <p:stCondLst>
                                    <p:cond delay="0"/>
                                  </p:stCondLst>
                                  <p:childTnLst>
                                    <p:set>
                                      <p:cBhvr>
                                        <p:cTn id="20" dur="1" fill="hold">
                                          <p:stCondLst>
                                            <p:cond delay="0"/>
                                          </p:stCondLst>
                                        </p:cTn>
                                        <p:tgtEl>
                                          <p:spTgt spid="27658">
                                            <p:txEl>
                                              <p:pRg st="2" end="2"/>
                                            </p:txEl>
                                          </p:spTgt>
                                        </p:tgtEl>
                                        <p:attrNameLst>
                                          <p:attrName>style.visibility</p:attrName>
                                        </p:attrNameLst>
                                      </p:cBhvr>
                                      <p:to>
                                        <p:strVal val="visible"/>
                                      </p:to>
                                    </p:set>
                                    <p:anim calcmode="lin" valueType="num">
                                      <p:cBhvr>
                                        <p:cTn id="21" dur="1000" fill="hold"/>
                                        <p:tgtEl>
                                          <p:spTgt spid="27658">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27658">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27658">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9" presetClass="entr" presetSubtype="0" fill="hold" nodeType="clickEffect">
                                  <p:stCondLst>
                                    <p:cond delay="0"/>
                                  </p:stCondLst>
                                  <p:childTnLst>
                                    <p:set>
                                      <p:cBhvr>
                                        <p:cTn id="27" dur="1" fill="hold">
                                          <p:stCondLst>
                                            <p:cond delay="0"/>
                                          </p:stCondLst>
                                        </p:cTn>
                                        <p:tgtEl>
                                          <p:spTgt spid="27658">
                                            <p:txEl>
                                              <p:pRg st="3" end="3"/>
                                            </p:txEl>
                                          </p:spTgt>
                                        </p:tgtEl>
                                        <p:attrNameLst>
                                          <p:attrName>style.visibility</p:attrName>
                                        </p:attrNameLst>
                                      </p:cBhvr>
                                      <p:to>
                                        <p:strVal val="visible"/>
                                      </p:to>
                                    </p:set>
                                    <p:anim calcmode="lin" valueType="num">
                                      <p:cBhvr>
                                        <p:cTn id="28" dur="1000" fill="hold"/>
                                        <p:tgtEl>
                                          <p:spTgt spid="27658">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27658">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276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6">
            <a:extLst>
              <a:ext uri="{FF2B5EF4-FFF2-40B4-BE49-F238E27FC236}">
                <a16:creationId xmlns:a16="http://schemas.microsoft.com/office/drawing/2014/main" id="{D5DB5432-8044-D4E2-A446-E492783F5941}"/>
              </a:ext>
            </a:extLst>
          </p:cNvPr>
          <p:cNvSpPr>
            <a:spLocks noChangeArrowheads="1"/>
          </p:cNvSpPr>
          <p:nvPr/>
        </p:nvSpPr>
        <p:spPr bwMode="auto">
          <a:xfrm>
            <a:off x="0" y="573881"/>
            <a:ext cx="12192000" cy="6340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t>2, Bài tập số 2:</a:t>
            </a:r>
            <a:r>
              <a:rPr lang="en-US" altLang="en-US" sz="2800">
                <a:solidFill>
                  <a:srgbClr val="FF00FF"/>
                </a:solidFill>
              </a:rPr>
              <a:t> </a:t>
            </a:r>
          </a:p>
          <a:p>
            <a:pPr algn="just" eaLnBrk="1" hangingPunct="1">
              <a:spcBef>
                <a:spcPct val="50000"/>
              </a:spcBef>
              <a:buFontTx/>
              <a:buNone/>
            </a:pPr>
            <a:r>
              <a:rPr lang="en-US" altLang="en-US" sz="2800" b="1" i="1">
                <a:solidFill>
                  <a:srgbClr val="0000FF"/>
                </a:solidFill>
              </a:rPr>
              <a:t>Đoạn văn sau đây trình bày luận điểm gì và sử dụng các luận cứ nào? Hãy nhận xét về cách sắp xếp luận cứ và cách diễn đạt của đoạn văn.</a:t>
            </a:r>
          </a:p>
          <a:p>
            <a:pPr eaLnBrk="1" hangingPunct="1">
              <a:spcBef>
                <a:spcPct val="50000"/>
              </a:spcBef>
              <a:buFontTx/>
              <a:buNone/>
            </a:pPr>
            <a:r>
              <a:rPr lang="en-US" altLang="en-US" sz="2800" b="1">
                <a:solidFill>
                  <a:srgbClr val="0000FF"/>
                </a:solidFill>
              </a:rPr>
              <a:t>  “Tôi thấy Tế Hanh là mọt người tinh lắm. Tế Hanh đã ghi được đôi nét rất thần tình về cảnh sinh hoạt chốn quê hương. Người nghe thấy cả những điều không hình sắc, không thanh âm như “mảnh hồn làng” trên “cánh buồm giương”, như tiếng hát của hương đồng quyến rũ con đường quê nho nhỏ. Thơ Tế Hanh đưa ta vào một thế giới rất gần gũi thường ta chỉ thấy mờ mờ, cái thế giới những tình cảm ta đã âm thầm trao cho cảnh vật: sự mỏi mệt say sưa của con thuyền lúc trở về bến, nỗi khổ đau chất chứa trên toa tàu nặng trĩu, những vui buồn sầu tủi của một con đường.”</a:t>
            </a:r>
          </a:p>
          <a:p>
            <a:pPr eaLnBrk="1" hangingPunct="1">
              <a:spcBef>
                <a:spcPct val="50000"/>
              </a:spcBef>
              <a:buFontTx/>
              <a:buNone/>
            </a:pPr>
            <a:r>
              <a:rPr lang="en-US" altLang="en-US" sz="2800" b="1">
                <a:solidFill>
                  <a:srgbClr val="0000FF"/>
                </a:solidFill>
              </a:rPr>
              <a:t>                                                  (Hoài Thanh, Thi nhân Việt Nam)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3" name="Rectangle 7">
            <a:hlinkClick r:id="rId2"/>
            <a:extLst>
              <a:ext uri="{FF2B5EF4-FFF2-40B4-BE49-F238E27FC236}">
                <a16:creationId xmlns:a16="http://schemas.microsoft.com/office/drawing/2014/main" id="{B3B70D3B-9630-A2E3-09E9-E76A1FF75E60}"/>
              </a:ext>
            </a:extLst>
          </p:cNvPr>
          <p:cNvSpPr>
            <a:spLocks noChangeArrowheads="1"/>
          </p:cNvSpPr>
          <p:nvPr/>
        </p:nvSpPr>
        <p:spPr bwMode="auto">
          <a:xfrm>
            <a:off x="282522" y="582066"/>
            <a:ext cx="11607584" cy="5693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2800" b="1" i="1" u="sng">
                <a:solidFill>
                  <a:srgbClr val="FF0000"/>
                </a:solidFill>
              </a:rPr>
              <a:t>Bài tập 2</a:t>
            </a:r>
            <a:r>
              <a:rPr lang="en-US" altLang="en-US" sz="2800" b="1" i="1">
                <a:solidFill>
                  <a:srgbClr val="FF0000"/>
                </a:solidFill>
              </a:rPr>
              <a:t>: Luận điểm trình bày trong đoạn văn:</a:t>
            </a:r>
            <a:r>
              <a:rPr lang="en-US" altLang="en-US" sz="2800">
                <a:solidFill>
                  <a:srgbClr val="FF0000"/>
                </a:solidFill>
              </a:rPr>
              <a:t> </a:t>
            </a:r>
          </a:p>
          <a:p>
            <a:pPr>
              <a:spcBef>
                <a:spcPct val="0"/>
              </a:spcBef>
              <a:buFontTx/>
              <a:buNone/>
            </a:pPr>
            <a:r>
              <a:rPr lang="vi-VN" altLang="en-US" sz="2800" b="1" i="1"/>
              <a:t>Luận điểm: Tế Hanh là một nhà thơ tinh lắm.</a:t>
            </a:r>
          </a:p>
          <a:p>
            <a:pPr>
              <a:spcBef>
                <a:spcPct val="0"/>
              </a:spcBef>
              <a:buFontTx/>
              <a:buNone/>
            </a:pPr>
            <a:r>
              <a:rPr lang="vi-VN" altLang="en-US" sz="2800" b="1" i="1"/>
              <a:t>Luận cứ 1: Thơ ông đã ghi được đôi nét rất thần tình về cảnh sinh hoạt chốn quê hương.</a:t>
            </a:r>
          </a:p>
          <a:p>
            <a:pPr>
              <a:spcBef>
                <a:spcPct val="0"/>
              </a:spcBef>
              <a:buFontTx/>
              <a:buNone/>
            </a:pPr>
            <a:r>
              <a:rPr lang="vi-VN" altLang="en-US" sz="2800" b="1" i="1"/>
              <a:t> Luận cứ 2: Thơ ông đưa ta vào một thế giới rất gần gũi thường ta chỉ thấy một cách mờ mờ, cái thế giới những tình cảm ta đã âm thầm trao cho cảnh vật.</a:t>
            </a:r>
          </a:p>
          <a:p>
            <a:pPr>
              <a:spcBef>
                <a:spcPct val="0"/>
              </a:spcBef>
              <a:buFontTx/>
              <a:buNone/>
            </a:pPr>
            <a:r>
              <a:rPr lang="vi-VN" altLang="en-US" sz="2800" b="1" i="1"/>
              <a:t>*/ Các luận cứ được sắp xếp theo trình tự tăng tiến, luận cứ sau biểu hiện một mức độ tinh tế cao hơn so với luận cứ trước. Nhờ vậy mà người đọc càng thấy hứng thú khi đọc phê bình thơ của Hoài Thanh.</a:t>
            </a:r>
          </a:p>
          <a:p>
            <a:pPr>
              <a:spcBef>
                <a:spcPct val="0"/>
              </a:spcBef>
              <a:buFontTx/>
              <a:buNone/>
            </a:pPr>
            <a:endParaRPr lang="en-US" altLang="en-US" sz="2800"/>
          </a:p>
          <a:p>
            <a:pPr algn="just" eaLnBrk="1" hangingPunct="1">
              <a:spcBef>
                <a:spcPct val="0"/>
              </a:spcBef>
              <a:buFontTx/>
              <a:buNone/>
            </a:pPr>
            <a:endParaRPr lang="en-US" altLang="en-US" sz="2800">
              <a:solidFill>
                <a:srgbClr val="0000FF"/>
              </a:solidFill>
              <a:latin typeface=".VnTime"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9703">
                                            <p:txEl>
                                              <p:pRg st="0" end="0"/>
                                            </p:txEl>
                                          </p:spTgt>
                                        </p:tgtEl>
                                        <p:attrNameLst>
                                          <p:attrName>style.visibility</p:attrName>
                                        </p:attrNameLst>
                                      </p:cBhvr>
                                      <p:to>
                                        <p:strVal val="visible"/>
                                      </p:to>
                                    </p:set>
                                    <p:animEffect transition="in" filter="fade">
                                      <p:cBhvr>
                                        <p:cTn id="7" dur="2000"/>
                                        <p:tgtEl>
                                          <p:spTgt spid="297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9703">
                                            <p:txEl>
                                              <p:pRg st="1" end="1"/>
                                            </p:txEl>
                                          </p:spTgt>
                                        </p:tgtEl>
                                        <p:attrNameLst>
                                          <p:attrName>style.visibility</p:attrName>
                                        </p:attrNameLst>
                                      </p:cBhvr>
                                      <p:to>
                                        <p:strVal val="visible"/>
                                      </p:to>
                                    </p:set>
                                    <p:animEffect transition="in" filter="fade">
                                      <p:cBhvr>
                                        <p:cTn id="12" dur="2000"/>
                                        <p:tgtEl>
                                          <p:spTgt spid="2970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9703">
                                            <p:txEl>
                                              <p:pRg st="2" end="2"/>
                                            </p:txEl>
                                          </p:spTgt>
                                        </p:tgtEl>
                                        <p:attrNameLst>
                                          <p:attrName>style.visibility</p:attrName>
                                        </p:attrNameLst>
                                      </p:cBhvr>
                                      <p:to>
                                        <p:strVal val="visible"/>
                                      </p:to>
                                    </p:set>
                                    <p:animEffect transition="in" filter="fade">
                                      <p:cBhvr>
                                        <p:cTn id="17" dur="2000"/>
                                        <p:tgtEl>
                                          <p:spTgt spid="2970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9703">
                                            <p:txEl>
                                              <p:pRg st="3" end="3"/>
                                            </p:txEl>
                                          </p:spTgt>
                                        </p:tgtEl>
                                        <p:attrNameLst>
                                          <p:attrName>style.visibility</p:attrName>
                                        </p:attrNameLst>
                                      </p:cBhvr>
                                      <p:to>
                                        <p:strVal val="visible"/>
                                      </p:to>
                                    </p:set>
                                    <p:animEffect transition="in" filter="fade">
                                      <p:cBhvr>
                                        <p:cTn id="22" dur="2000"/>
                                        <p:tgtEl>
                                          <p:spTgt spid="2970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29703">
                                            <p:txEl>
                                              <p:pRg st="4" end="4"/>
                                            </p:txEl>
                                          </p:spTgt>
                                        </p:tgtEl>
                                        <p:attrNameLst>
                                          <p:attrName>style.visibility</p:attrName>
                                        </p:attrNameLst>
                                      </p:cBhvr>
                                      <p:to>
                                        <p:strVal val="visible"/>
                                      </p:to>
                                    </p:set>
                                    <p:animEffect transition="in" filter="fade">
                                      <p:cBhvr>
                                        <p:cTn id="27" dur="2000"/>
                                        <p:tgtEl>
                                          <p:spTgt spid="2970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9">
            <a:extLst>
              <a:ext uri="{FF2B5EF4-FFF2-40B4-BE49-F238E27FC236}">
                <a16:creationId xmlns:a16="http://schemas.microsoft.com/office/drawing/2014/main" id="{BFB6C9B0-6F4A-231C-574E-5CD837B85EEA}"/>
              </a:ext>
            </a:extLst>
          </p:cNvPr>
          <p:cNvSpPr txBox="1">
            <a:spLocks noChangeArrowheads="1"/>
          </p:cNvSpPr>
          <p:nvPr/>
        </p:nvSpPr>
        <p:spPr bwMode="auto">
          <a:xfrm>
            <a:off x="4953000" y="3200400"/>
            <a:ext cx="1447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endParaRPr lang="en-US" altLang="en-US" sz="2400"/>
          </a:p>
        </p:txBody>
      </p:sp>
      <p:sp>
        <p:nvSpPr>
          <p:cNvPr id="16387" name="Text Box 10">
            <a:extLst>
              <a:ext uri="{FF2B5EF4-FFF2-40B4-BE49-F238E27FC236}">
                <a16:creationId xmlns:a16="http://schemas.microsoft.com/office/drawing/2014/main" id="{EF5079A4-703A-0691-97CA-15312EC571EB}"/>
              </a:ext>
            </a:extLst>
          </p:cNvPr>
          <p:cNvSpPr txBox="1">
            <a:spLocks noChangeArrowheads="1"/>
          </p:cNvSpPr>
          <p:nvPr/>
        </p:nvSpPr>
        <p:spPr bwMode="auto">
          <a:xfrm>
            <a:off x="-1" y="751344"/>
            <a:ext cx="11769025"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sz="2800" b="1"/>
              <a:t>3, Bài tập số 3: </a:t>
            </a:r>
            <a:r>
              <a:rPr lang="en-US" altLang="en-US" sz="2800" b="1">
                <a:solidFill>
                  <a:srgbClr val="0000FF"/>
                </a:solidFill>
              </a:rPr>
              <a:t>Viết các đoạn văn ngắn triển khai ý các luận điểm sau:</a:t>
            </a:r>
          </a:p>
          <a:p>
            <a:pPr algn="just" eaLnBrk="1" hangingPunct="1">
              <a:spcBef>
                <a:spcPct val="50000"/>
              </a:spcBef>
              <a:buFontTx/>
              <a:buNone/>
            </a:pPr>
            <a:r>
              <a:rPr lang="en-US" altLang="en-US" sz="2800" b="1">
                <a:solidFill>
                  <a:srgbClr val="0000FF"/>
                </a:solidFill>
              </a:rPr>
              <a:t>a, Học phải kết hợp làm bài tập thì mới hiểu bài.</a:t>
            </a:r>
          </a:p>
          <a:p>
            <a:pPr algn="just" eaLnBrk="1" hangingPunct="1">
              <a:spcBef>
                <a:spcPct val="50000"/>
              </a:spcBef>
              <a:buFontTx/>
              <a:buNone/>
            </a:pPr>
            <a:r>
              <a:rPr lang="en-US" altLang="en-US" sz="2800" b="1">
                <a:solidFill>
                  <a:srgbClr val="0000FF"/>
                </a:solidFill>
              </a:rPr>
              <a:t>b, Học vẹt không phát triển được năng lực suy nghĩ.</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hlinkClick r:id="rId3" action="ppaction://hlinkpres?slideindex=5&amp;slidetitle=Slide 5"/>
            <a:extLst>
              <a:ext uri="{FF2B5EF4-FFF2-40B4-BE49-F238E27FC236}">
                <a16:creationId xmlns:a16="http://schemas.microsoft.com/office/drawing/2014/main" id="{73B30F1E-D37E-0C95-39D3-8179155CBCA0}"/>
              </a:ext>
            </a:extLst>
          </p:cNvPr>
          <p:cNvSpPr>
            <a:spLocks noChangeArrowheads="1"/>
          </p:cNvSpPr>
          <p:nvPr/>
        </p:nvSpPr>
        <p:spPr bwMode="auto">
          <a:xfrm>
            <a:off x="9753600" y="5638800"/>
            <a:ext cx="609600" cy="838200"/>
          </a:xfrm>
          <a:prstGeom prst="rect">
            <a:avLst/>
          </a:prstGeom>
          <a:solidFill>
            <a:srgbClr val="FFFFEB"/>
          </a:solidFill>
          <a:ln w="9525">
            <a:solidFill>
              <a:srgbClr val="FFFFEB"/>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p>
        </p:txBody>
      </p:sp>
      <p:sp>
        <p:nvSpPr>
          <p:cNvPr id="17411" name="Rectangle 8">
            <a:extLst>
              <a:ext uri="{FF2B5EF4-FFF2-40B4-BE49-F238E27FC236}">
                <a16:creationId xmlns:a16="http://schemas.microsoft.com/office/drawing/2014/main" id="{2A39BC06-C141-F4A2-A66F-EAC78D04997E}"/>
              </a:ext>
            </a:extLst>
          </p:cNvPr>
          <p:cNvSpPr>
            <a:spLocks noChangeArrowheads="1"/>
          </p:cNvSpPr>
          <p:nvPr/>
        </p:nvSpPr>
        <p:spPr bwMode="auto">
          <a:xfrm>
            <a:off x="193567" y="838009"/>
            <a:ext cx="11804865" cy="5219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buFontTx/>
              <a:buNone/>
            </a:pPr>
            <a:r>
              <a:rPr lang="en-US" altLang="en-US" sz="2800" b="1" i="1" u="sng">
                <a:solidFill>
                  <a:srgbClr val="FF0000"/>
                </a:solidFill>
              </a:rPr>
              <a:t>Bài tập 3</a:t>
            </a:r>
            <a:r>
              <a:rPr lang="en-US" altLang="en-US" sz="2800" b="1">
                <a:solidFill>
                  <a:srgbClr val="FF0000"/>
                </a:solidFill>
              </a:rPr>
              <a:t>: Viết đoạn văn trình bày luận điểm:</a:t>
            </a:r>
          </a:p>
          <a:p>
            <a:pPr algn="just">
              <a:spcBef>
                <a:spcPct val="0"/>
              </a:spcBef>
              <a:buFontTx/>
              <a:buNone/>
            </a:pPr>
            <a:r>
              <a:rPr lang="en-US" altLang="en-US" sz="2800" b="1"/>
              <a:t>a/ “</a:t>
            </a:r>
            <a:r>
              <a:rPr lang="en-US" altLang="en-US" sz="2800" b="1" i="1"/>
              <a:t>Học phải kết hợp làm bài tập thì mới hiểu bài” </a:t>
            </a:r>
          </a:p>
          <a:p>
            <a:pPr algn="just">
              <a:spcBef>
                <a:spcPct val="0"/>
              </a:spcBef>
              <a:buFontTx/>
              <a:buNone/>
            </a:pPr>
            <a:r>
              <a:rPr lang="en-US" altLang="en-US" sz="2800" b="1"/>
              <a:t>*/ Luận điểm: </a:t>
            </a:r>
            <a:r>
              <a:rPr lang="en-US" altLang="en-US" sz="2800" b="1" i="1"/>
              <a:t>Học phải kết hợp làm bài tập thì mới hiểu bài.</a:t>
            </a:r>
            <a:endParaRPr lang="en-US" altLang="en-US" sz="2800" b="1"/>
          </a:p>
          <a:p>
            <a:pPr algn="just">
              <a:spcBef>
                <a:spcPct val="0"/>
              </a:spcBef>
              <a:buFontTx/>
              <a:buNone/>
            </a:pPr>
            <a:r>
              <a:rPr lang="en-US" altLang="en-US" sz="2800" b="1"/>
              <a:t>*/ Luận cứ: </a:t>
            </a:r>
          </a:p>
          <a:p>
            <a:pPr algn="just">
              <a:spcBef>
                <a:spcPct val="0"/>
              </a:spcBef>
              <a:buFontTx/>
              <a:buNone/>
            </a:pPr>
            <a:r>
              <a:rPr lang="en-US" altLang="en-US" sz="2800" b="1"/>
              <a:t>   - Làm bài tập chính là thực hành bài học lý thuyết.</a:t>
            </a:r>
          </a:p>
          <a:p>
            <a:pPr algn="just">
              <a:spcBef>
                <a:spcPct val="0"/>
              </a:spcBef>
              <a:buFontTx/>
              <a:buNone/>
            </a:pPr>
            <a:r>
              <a:rPr lang="vi-VN" altLang="en-US" sz="2800" b="1"/>
              <a:t> </a:t>
            </a:r>
            <a:r>
              <a:rPr lang="en-US" altLang="en-US" sz="2800" b="1"/>
              <a:t> </a:t>
            </a:r>
            <a:r>
              <a:rPr lang="vi-VN" altLang="en-US" sz="2800" b="1"/>
              <a:t> - Làm cho kiến thức lý thuyết được nhận thức lại, sâu hơn, bản chất hơn.</a:t>
            </a:r>
          </a:p>
          <a:p>
            <a:pPr algn="just">
              <a:spcBef>
                <a:spcPct val="0"/>
              </a:spcBef>
              <a:buFontTx/>
              <a:buNone/>
            </a:pPr>
            <a:r>
              <a:rPr lang="vi-VN" altLang="en-US" sz="2800" b="1"/>
              <a:t>   - Làm bài tập giúp cho việc nhớ kiến thức rõ ràng hơn.</a:t>
            </a:r>
          </a:p>
          <a:p>
            <a:pPr algn="just">
              <a:spcBef>
                <a:spcPct val="0"/>
              </a:spcBef>
              <a:buFontTx/>
              <a:buNone/>
            </a:pPr>
            <a:r>
              <a:rPr lang="vi-VN" altLang="en-US" sz="2800" b="1"/>
              <a:t>   - Làm bài tập là rèn luyện các kỹ năng của tư 	duy.</a:t>
            </a:r>
          </a:p>
          <a:p>
            <a:pPr algn="just">
              <a:spcBef>
                <a:spcPct val="0"/>
              </a:spcBef>
              <a:buFontTx/>
              <a:buNone/>
            </a:pPr>
            <a:r>
              <a:rPr lang="en-US" altLang="en-US" sz="2800" b="1"/>
              <a:t>   - Vì vậy, nhất thiết học phải kết hợp làm bài tập 	thì sự học mới đầy đủ và vững chắc.</a:t>
            </a:r>
          </a:p>
          <a:p>
            <a:pPr algn="just" eaLnBrk="1" hangingPunct="1">
              <a:lnSpc>
                <a:spcPct val="90000"/>
              </a:lnSpc>
              <a:spcBef>
                <a:spcPct val="0"/>
              </a:spcBef>
              <a:buFontTx/>
              <a:buNone/>
            </a:pPr>
            <a:endParaRPr lang="en-US" altLang="en-US" sz="2800" b="1">
              <a:solidFill>
                <a:srgbClr val="0000FF"/>
              </a:solidFill>
              <a:latin typeface=".VnTime"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hlinkClick r:id="rId2" action="ppaction://hlinkpres?slideindex=6&amp;slidetitle=Slide 6"/>
            <a:extLst>
              <a:ext uri="{FF2B5EF4-FFF2-40B4-BE49-F238E27FC236}">
                <a16:creationId xmlns:a16="http://schemas.microsoft.com/office/drawing/2014/main" id="{D3B1B68B-43D5-EC79-BCC4-5D24C07214EA}"/>
              </a:ext>
            </a:extLst>
          </p:cNvPr>
          <p:cNvSpPr>
            <a:spLocks noChangeArrowheads="1"/>
          </p:cNvSpPr>
          <p:nvPr/>
        </p:nvSpPr>
        <p:spPr bwMode="auto">
          <a:xfrm>
            <a:off x="9372600" y="5943600"/>
            <a:ext cx="990600" cy="381000"/>
          </a:xfrm>
          <a:prstGeom prst="rect">
            <a:avLst/>
          </a:prstGeom>
          <a:solidFill>
            <a:srgbClr val="FFFFEB"/>
          </a:solidFill>
          <a:ln w="9525">
            <a:solidFill>
              <a:srgbClr val="FFFFEB"/>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p>
        </p:txBody>
      </p:sp>
      <p:sp>
        <p:nvSpPr>
          <p:cNvPr id="19459" name="Rectangle 8">
            <a:extLst>
              <a:ext uri="{FF2B5EF4-FFF2-40B4-BE49-F238E27FC236}">
                <a16:creationId xmlns:a16="http://schemas.microsoft.com/office/drawing/2014/main" id="{29E230DF-C5B7-A87D-AC0F-CDDD88D31105}"/>
              </a:ext>
            </a:extLst>
          </p:cNvPr>
          <p:cNvSpPr>
            <a:spLocks noChangeArrowheads="1"/>
          </p:cNvSpPr>
          <p:nvPr/>
        </p:nvSpPr>
        <p:spPr bwMode="auto">
          <a:xfrm>
            <a:off x="304800" y="1228397"/>
            <a:ext cx="11682170"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vi-VN" altLang="en-US" sz="2800" b="1" i="1"/>
              <a:t>b/ “Học vẹt không phát triển được năng lực suy nghĩ” </a:t>
            </a:r>
          </a:p>
          <a:p>
            <a:pPr>
              <a:spcBef>
                <a:spcPct val="0"/>
              </a:spcBef>
              <a:buFontTx/>
              <a:buNone/>
            </a:pPr>
            <a:r>
              <a:rPr lang="vi-VN" altLang="en-US" sz="2800" b="1"/>
              <a:t>- Luận điểm: </a:t>
            </a:r>
            <a:r>
              <a:rPr lang="vi-VN" altLang="en-US" sz="2800" b="1" i="1"/>
              <a:t>Học vẹt không phát triển được năng lực suy nghĩ.</a:t>
            </a:r>
            <a:endParaRPr lang="vi-VN" altLang="en-US" sz="2800" b="1"/>
          </a:p>
          <a:p>
            <a:pPr>
              <a:spcBef>
                <a:spcPct val="0"/>
              </a:spcBef>
              <a:buFontTx/>
              <a:buNone/>
            </a:pPr>
            <a:r>
              <a:rPr lang="vi-VN" altLang="en-US" sz="2800" b="1"/>
              <a:t>- Luận cứ: Học vẹt là học thuộc lòng mà chưa chắc đã hiểu mình đang học nội dung gì.</a:t>
            </a:r>
          </a:p>
          <a:p>
            <a:pPr>
              <a:spcBef>
                <a:spcPct val="0"/>
              </a:spcBef>
              <a:buFontTx/>
              <a:buNone/>
            </a:pPr>
            <a:r>
              <a:rPr lang="en-US" altLang="en-US" sz="2800" b="1"/>
              <a:t>  Học vẹt chóng quên và khó có thể vận dụng thành công những điều đã học.</a:t>
            </a:r>
          </a:p>
          <a:p>
            <a:pPr>
              <a:spcBef>
                <a:spcPct val="0"/>
              </a:spcBef>
              <a:buFontTx/>
              <a:buNone/>
            </a:pPr>
            <a:r>
              <a:rPr lang="en-US" altLang="en-US" sz="2800" b="1"/>
              <a:t>  Học vẹt mất thời gian, công sức mà không đem lại hiệu quả thiết thực.</a:t>
            </a:r>
          </a:p>
          <a:p>
            <a:pPr>
              <a:spcBef>
                <a:spcPct val="0"/>
              </a:spcBef>
              <a:buFontTx/>
              <a:buNone/>
            </a:pPr>
            <a:r>
              <a:rPr lang="vi-VN" altLang="en-US" sz="2800" b="1"/>
              <a:t>   Không nên học vẹt, học vẹt làm mòn năng lực tư duy, suy nghĩ.</a:t>
            </a:r>
          </a:p>
          <a:p>
            <a:pPr algn="just" eaLnBrk="1" hangingPunct="1">
              <a:spcBef>
                <a:spcPct val="0"/>
              </a:spcBef>
              <a:buFontTx/>
              <a:buNone/>
            </a:pPr>
            <a:endParaRPr lang="en-US" altLang="en-US" sz="2800" b="1">
              <a:solidFill>
                <a:srgbClr val="0000FF"/>
              </a:solidFill>
              <a:latin typeface=".VnTime" pitchFamily="34" charset="0"/>
            </a:endParaRPr>
          </a:p>
        </p:txBody>
      </p:sp>
      <p:sp>
        <p:nvSpPr>
          <p:cNvPr id="19460" name="Rectangle 9">
            <a:hlinkClick r:id="rId3" action="ppaction://hlinkpres?slideindex=7&amp;slidetitle=Slide 7"/>
            <a:extLst>
              <a:ext uri="{FF2B5EF4-FFF2-40B4-BE49-F238E27FC236}">
                <a16:creationId xmlns:a16="http://schemas.microsoft.com/office/drawing/2014/main" id="{CA7EF2E8-D161-DB5F-7095-49C250736EA0}"/>
              </a:ext>
            </a:extLst>
          </p:cNvPr>
          <p:cNvSpPr>
            <a:spLocks noChangeArrowheads="1"/>
          </p:cNvSpPr>
          <p:nvPr/>
        </p:nvSpPr>
        <p:spPr bwMode="auto">
          <a:xfrm>
            <a:off x="8610600" y="6172200"/>
            <a:ext cx="1752600" cy="457200"/>
          </a:xfrm>
          <a:prstGeom prst="rect">
            <a:avLst/>
          </a:prstGeom>
          <a:solidFill>
            <a:srgbClr val="FFFFEB"/>
          </a:solidFill>
          <a:ln w="9525">
            <a:solidFill>
              <a:srgbClr val="FFFFEB"/>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defPPr>
              <a:defRPr lang="en-US"/>
            </a:defPPr>
            <a:lvl1pPr marL="0" algn="l" defTabSz="1088473" rtl="0" eaLnBrk="1" latinLnBrk="0" hangingPunct="1">
              <a:defRPr sz="2167" kern="1200">
                <a:solidFill>
                  <a:schemeClr val="tx1"/>
                </a:solidFill>
                <a:latin typeface="+mn-lt"/>
                <a:ea typeface="+mn-ea"/>
                <a:cs typeface="+mn-cs"/>
              </a:defRPr>
            </a:lvl1pPr>
            <a:lvl2pPr marL="544237" algn="l" defTabSz="1088473" rtl="0" eaLnBrk="1" latinLnBrk="0" hangingPunct="1">
              <a:defRPr sz="2167" kern="1200">
                <a:solidFill>
                  <a:schemeClr val="tx1"/>
                </a:solidFill>
                <a:latin typeface="+mn-lt"/>
                <a:ea typeface="+mn-ea"/>
                <a:cs typeface="+mn-cs"/>
              </a:defRPr>
            </a:lvl2pPr>
            <a:lvl3pPr marL="1088473" algn="l" defTabSz="1088473" rtl="0" eaLnBrk="1" latinLnBrk="0" hangingPunct="1">
              <a:defRPr sz="2167" kern="1200">
                <a:solidFill>
                  <a:schemeClr val="tx1"/>
                </a:solidFill>
                <a:latin typeface="+mn-lt"/>
                <a:ea typeface="+mn-ea"/>
                <a:cs typeface="+mn-cs"/>
              </a:defRPr>
            </a:lvl3pPr>
            <a:lvl4pPr marL="1632711" algn="l" defTabSz="1088473" rtl="0" eaLnBrk="1" latinLnBrk="0" hangingPunct="1">
              <a:defRPr sz="2167" kern="1200">
                <a:solidFill>
                  <a:schemeClr val="tx1"/>
                </a:solidFill>
                <a:latin typeface="+mn-lt"/>
                <a:ea typeface="+mn-ea"/>
                <a:cs typeface="+mn-cs"/>
              </a:defRPr>
            </a:lvl4pPr>
            <a:lvl5pPr marL="2176947" algn="l" defTabSz="1088473" rtl="0" eaLnBrk="1" latinLnBrk="0" hangingPunct="1">
              <a:defRPr sz="2167" kern="1200">
                <a:solidFill>
                  <a:schemeClr val="tx1"/>
                </a:solidFill>
                <a:latin typeface="+mn-lt"/>
                <a:ea typeface="+mn-ea"/>
                <a:cs typeface="+mn-cs"/>
              </a:defRPr>
            </a:lvl5pPr>
            <a:lvl6pPr marL="2721184" algn="l" defTabSz="1088473" rtl="0" eaLnBrk="1" latinLnBrk="0" hangingPunct="1">
              <a:defRPr sz="2167" kern="1200">
                <a:solidFill>
                  <a:schemeClr val="tx1"/>
                </a:solidFill>
                <a:latin typeface="+mn-lt"/>
                <a:ea typeface="+mn-ea"/>
                <a:cs typeface="+mn-cs"/>
              </a:defRPr>
            </a:lvl6pPr>
            <a:lvl7pPr marL="3265420" algn="l" defTabSz="1088473" rtl="0" eaLnBrk="1" latinLnBrk="0" hangingPunct="1">
              <a:defRPr sz="2167" kern="1200">
                <a:solidFill>
                  <a:schemeClr val="tx1"/>
                </a:solidFill>
                <a:latin typeface="+mn-lt"/>
                <a:ea typeface="+mn-ea"/>
                <a:cs typeface="+mn-cs"/>
              </a:defRPr>
            </a:lvl7pPr>
            <a:lvl8pPr marL="3809657" algn="l" defTabSz="1088473" rtl="0" eaLnBrk="1" latinLnBrk="0" hangingPunct="1">
              <a:defRPr sz="2167" kern="1200">
                <a:solidFill>
                  <a:schemeClr val="tx1"/>
                </a:solidFill>
                <a:latin typeface="+mn-lt"/>
                <a:ea typeface="+mn-ea"/>
                <a:cs typeface="+mn-cs"/>
              </a:defRPr>
            </a:lvl8pPr>
            <a:lvl9pPr marL="4353894" algn="l" defTabSz="1088473" rtl="0" eaLnBrk="1" latinLnBrk="0" hangingPunct="1">
              <a:defRPr sz="2167" kern="1200">
                <a:solidFill>
                  <a:schemeClr val="tx1"/>
                </a:solidFill>
                <a:latin typeface="+mn-lt"/>
                <a:ea typeface="+mn-ea"/>
                <a:cs typeface="+mn-cs"/>
              </a:defRPr>
            </a:lvl9pPr>
          </a:lstStyle>
          <a:p>
            <a:endParaRPr lang="en-US"/>
          </a:p>
        </p:txBody>
      </p:sp>
      <p:sp>
        <p:nvSpPr>
          <p:cNvPr id="3" name="Subtitle 2"/>
          <p:cNvSpPr>
            <a:spLocks noGrp="1"/>
          </p:cNvSpPr>
          <p:nvPr>
            <p:ph type="subTitle" idx="1"/>
          </p:nvPr>
        </p:nvSpPr>
        <p:spPr/>
        <p:txBody>
          <a:bodyPr/>
          <a:lstStyle>
            <a:defPPr>
              <a:defRPr lang="en-US"/>
            </a:defPPr>
            <a:lvl1pPr marL="0" algn="l" defTabSz="1088473" rtl="0" eaLnBrk="1" latinLnBrk="0" hangingPunct="1">
              <a:defRPr sz="2167" kern="1200">
                <a:solidFill>
                  <a:schemeClr val="tx1"/>
                </a:solidFill>
                <a:latin typeface="+mn-lt"/>
                <a:ea typeface="+mn-ea"/>
                <a:cs typeface="+mn-cs"/>
              </a:defRPr>
            </a:lvl1pPr>
            <a:lvl2pPr marL="544237" algn="l" defTabSz="1088473" rtl="0" eaLnBrk="1" latinLnBrk="0" hangingPunct="1">
              <a:defRPr sz="2167" kern="1200">
                <a:solidFill>
                  <a:schemeClr val="tx1"/>
                </a:solidFill>
                <a:latin typeface="+mn-lt"/>
                <a:ea typeface="+mn-ea"/>
                <a:cs typeface="+mn-cs"/>
              </a:defRPr>
            </a:lvl2pPr>
            <a:lvl3pPr marL="1088473" algn="l" defTabSz="1088473" rtl="0" eaLnBrk="1" latinLnBrk="0" hangingPunct="1">
              <a:defRPr sz="2167" kern="1200">
                <a:solidFill>
                  <a:schemeClr val="tx1"/>
                </a:solidFill>
                <a:latin typeface="+mn-lt"/>
                <a:ea typeface="+mn-ea"/>
                <a:cs typeface="+mn-cs"/>
              </a:defRPr>
            </a:lvl3pPr>
            <a:lvl4pPr marL="1632711" algn="l" defTabSz="1088473" rtl="0" eaLnBrk="1" latinLnBrk="0" hangingPunct="1">
              <a:defRPr sz="2167" kern="1200">
                <a:solidFill>
                  <a:schemeClr val="tx1"/>
                </a:solidFill>
                <a:latin typeface="+mn-lt"/>
                <a:ea typeface="+mn-ea"/>
                <a:cs typeface="+mn-cs"/>
              </a:defRPr>
            </a:lvl4pPr>
            <a:lvl5pPr marL="2176947" algn="l" defTabSz="1088473" rtl="0" eaLnBrk="1" latinLnBrk="0" hangingPunct="1">
              <a:defRPr sz="2167" kern="1200">
                <a:solidFill>
                  <a:schemeClr val="tx1"/>
                </a:solidFill>
                <a:latin typeface="+mn-lt"/>
                <a:ea typeface="+mn-ea"/>
                <a:cs typeface="+mn-cs"/>
              </a:defRPr>
            </a:lvl5pPr>
            <a:lvl6pPr marL="2721184" algn="l" defTabSz="1088473" rtl="0" eaLnBrk="1" latinLnBrk="0" hangingPunct="1">
              <a:defRPr sz="2167" kern="1200">
                <a:solidFill>
                  <a:schemeClr val="tx1"/>
                </a:solidFill>
                <a:latin typeface="+mn-lt"/>
                <a:ea typeface="+mn-ea"/>
                <a:cs typeface="+mn-cs"/>
              </a:defRPr>
            </a:lvl6pPr>
            <a:lvl7pPr marL="3265420" algn="l" defTabSz="1088473" rtl="0" eaLnBrk="1" latinLnBrk="0" hangingPunct="1">
              <a:defRPr sz="2167" kern="1200">
                <a:solidFill>
                  <a:schemeClr val="tx1"/>
                </a:solidFill>
                <a:latin typeface="+mn-lt"/>
                <a:ea typeface="+mn-ea"/>
                <a:cs typeface="+mn-cs"/>
              </a:defRPr>
            </a:lvl7pPr>
            <a:lvl8pPr marL="3809657" algn="l" defTabSz="1088473" rtl="0" eaLnBrk="1" latinLnBrk="0" hangingPunct="1">
              <a:defRPr sz="2167" kern="1200">
                <a:solidFill>
                  <a:schemeClr val="tx1"/>
                </a:solidFill>
                <a:latin typeface="+mn-lt"/>
                <a:ea typeface="+mn-ea"/>
                <a:cs typeface="+mn-cs"/>
              </a:defRPr>
            </a:lvl8pPr>
            <a:lvl9pPr marL="4353894" algn="l" defTabSz="1088473" rtl="0" eaLnBrk="1" latinLnBrk="0" hangingPunct="1">
              <a:defRPr sz="2167" kern="1200">
                <a:solidFill>
                  <a:schemeClr val="tx1"/>
                </a:solidFill>
                <a:latin typeface="+mn-lt"/>
                <a:ea typeface="+mn-ea"/>
                <a:cs typeface="+mn-cs"/>
              </a:defRPr>
            </a:lvl9p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73" y="-14179"/>
            <a:ext cx="12223173" cy="6872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Hình chữ nhật: Góc Tròn 3">
            <a:extLst>
              <a:ext uri="{FF2B5EF4-FFF2-40B4-BE49-F238E27FC236}">
                <a16:creationId xmlns:a16="http://schemas.microsoft.com/office/drawing/2014/main" id="{0439AA1A-AAE7-3289-D0F4-1A653DB0B26A}"/>
              </a:ext>
            </a:extLst>
          </p:cNvPr>
          <p:cNvSpPr/>
          <p:nvPr/>
        </p:nvSpPr>
        <p:spPr>
          <a:xfrm>
            <a:off x="632192" y="373063"/>
            <a:ext cx="10660428" cy="613874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Hộp Văn bản 4">
            <a:extLst>
              <a:ext uri="{FF2B5EF4-FFF2-40B4-BE49-F238E27FC236}">
                <a16:creationId xmlns:a16="http://schemas.microsoft.com/office/drawing/2014/main" id="{92712305-308D-098A-9E43-D2674DC1D46B}"/>
              </a:ext>
            </a:extLst>
          </p:cNvPr>
          <p:cNvSpPr txBox="1"/>
          <p:nvPr/>
        </p:nvSpPr>
        <p:spPr>
          <a:xfrm>
            <a:off x="3560518" y="605577"/>
            <a:ext cx="4803776" cy="646331"/>
          </a:xfrm>
          <a:prstGeom prst="rect">
            <a:avLst/>
          </a:prstGeom>
          <a:noFill/>
        </p:spPr>
        <p:txBody>
          <a:bodyPr wrap="square" rtlCol="0">
            <a:spAutoFit/>
          </a:bodyPr>
          <a:lstStyle/>
          <a:p>
            <a:pPr algn="l"/>
            <a:r>
              <a:rPr lang="vi-VN" sz="3600" b="1" u="sng" dirty="0" err="1">
                <a:solidFill>
                  <a:srgbClr val="FF0000"/>
                </a:solidFill>
                <a:latin typeface="Cavolini" panose="03000502040302020204" pitchFamily="66" charset="0"/>
                <a:cs typeface="Cavolini" panose="03000502040302020204" pitchFamily="66" charset="0"/>
              </a:rPr>
              <a:t>Kiểm</a:t>
            </a:r>
            <a:r>
              <a:rPr lang="vi-VN" sz="3600" b="1" u="sng" dirty="0">
                <a:solidFill>
                  <a:srgbClr val="FF0000"/>
                </a:solidFill>
                <a:latin typeface="Cavolini" panose="03000502040302020204" pitchFamily="66" charset="0"/>
                <a:cs typeface="Cavolini" panose="03000502040302020204" pitchFamily="66" charset="0"/>
              </a:rPr>
              <a:t> tra </a:t>
            </a:r>
            <a:r>
              <a:rPr lang="vi-VN" sz="3600" b="1" u="sng" dirty="0" err="1">
                <a:solidFill>
                  <a:srgbClr val="FF0000"/>
                </a:solidFill>
                <a:latin typeface="Cavolini" panose="03000502040302020204" pitchFamily="66" charset="0"/>
                <a:cs typeface="Cavolini" panose="03000502040302020204" pitchFamily="66" charset="0"/>
              </a:rPr>
              <a:t>bài</a:t>
            </a:r>
            <a:r>
              <a:rPr lang="vi-VN" sz="3600" b="1" u="sng" dirty="0">
                <a:solidFill>
                  <a:srgbClr val="FF0000"/>
                </a:solidFill>
                <a:latin typeface="Cavolini" panose="03000502040302020204" pitchFamily="66" charset="0"/>
                <a:cs typeface="Cavolini" panose="03000502040302020204" pitchFamily="66" charset="0"/>
              </a:rPr>
              <a:t> </a:t>
            </a:r>
            <a:r>
              <a:rPr lang="vi-VN" sz="3600" b="1" u="sng" dirty="0" err="1">
                <a:solidFill>
                  <a:srgbClr val="FF0000"/>
                </a:solidFill>
                <a:latin typeface="Cavolini" panose="03000502040302020204" pitchFamily="66" charset="0"/>
                <a:cs typeface="Cavolini" panose="03000502040302020204" pitchFamily="66" charset="0"/>
              </a:rPr>
              <a:t>cũ</a:t>
            </a:r>
            <a:r>
              <a:rPr lang="vi-VN" sz="3600" b="1" u="sng" dirty="0">
                <a:solidFill>
                  <a:srgbClr val="FF0000"/>
                </a:solidFill>
                <a:latin typeface="Cavolini" panose="03000502040302020204" pitchFamily="66" charset="0"/>
                <a:cs typeface="Cavolini" panose="03000502040302020204" pitchFamily="66" charset="0"/>
              </a:rPr>
              <a:t>:</a:t>
            </a:r>
          </a:p>
        </p:txBody>
      </p:sp>
      <p:sp>
        <p:nvSpPr>
          <p:cNvPr id="6" name="Hộp Văn bản 5">
            <a:extLst>
              <a:ext uri="{FF2B5EF4-FFF2-40B4-BE49-F238E27FC236}">
                <a16:creationId xmlns:a16="http://schemas.microsoft.com/office/drawing/2014/main" id="{3FFA8ACF-885F-83FE-EA52-BA66F3C8EB01}"/>
              </a:ext>
            </a:extLst>
          </p:cNvPr>
          <p:cNvSpPr txBox="1"/>
          <p:nvPr/>
        </p:nvSpPr>
        <p:spPr>
          <a:xfrm>
            <a:off x="1135350" y="1411439"/>
            <a:ext cx="9890125" cy="1200329"/>
          </a:xfrm>
          <a:prstGeom prst="rect">
            <a:avLst/>
          </a:prstGeom>
          <a:noFill/>
        </p:spPr>
        <p:txBody>
          <a:bodyPr wrap="square" rtlCol="0">
            <a:spAutoFit/>
          </a:bodyPr>
          <a:lstStyle/>
          <a:p>
            <a:pPr algn="l"/>
            <a:r>
              <a:rPr lang="vi-VN" sz="3600" b="1" u="sng" dirty="0"/>
              <a:t>Câu </a:t>
            </a:r>
            <a:r>
              <a:rPr lang="vi-VN" sz="3600" b="1" u="sng" dirty="0" err="1"/>
              <a:t>hỏi</a:t>
            </a:r>
            <a:r>
              <a:rPr lang="vi-VN" sz="3600" b="1" u="sng" dirty="0"/>
              <a:t>:</a:t>
            </a:r>
            <a:r>
              <a:rPr lang="vi-VN" sz="3600" dirty="0"/>
              <a:t> </a:t>
            </a:r>
            <a:r>
              <a:rPr lang="vi-VN" sz="3600" dirty="0" err="1"/>
              <a:t>Thế</a:t>
            </a:r>
            <a:r>
              <a:rPr lang="vi-VN" sz="3600" dirty="0"/>
              <a:t> </a:t>
            </a:r>
            <a:r>
              <a:rPr lang="vi-VN" sz="3600" dirty="0" err="1"/>
              <a:t>nào</a:t>
            </a:r>
            <a:r>
              <a:rPr lang="vi-VN" sz="3600" dirty="0"/>
              <a:t> </a:t>
            </a:r>
            <a:r>
              <a:rPr lang="vi-VN" sz="3600" dirty="0" err="1"/>
              <a:t>là</a:t>
            </a:r>
            <a:r>
              <a:rPr lang="vi-VN" sz="3600" dirty="0"/>
              <a:t> </a:t>
            </a:r>
            <a:r>
              <a:rPr lang="vi-VN" sz="3600" dirty="0" err="1"/>
              <a:t>luận</a:t>
            </a:r>
            <a:r>
              <a:rPr lang="vi-VN" sz="3600" dirty="0"/>
              <a:t> </a:t>
            </a:r>
            <a:r>
              <a:rPr lang="vi-VN" sz="3600" dirty="0" err="1"/>
              <a:t>điểm</a:t>
            </a:r>
            <a:r>
              <a:rPr lang="vi-VN" sz="3600" dirty="0"/>
              <a:t>, </a:t>
            </a:r>
            <a:r>
              <a:rPr lang="vi-VN" sz="3600" dirty="0" err="1"/>
              <a:t>luận</a:t>
            </a:r>
            <a:r>
              <a:rPr lang="vi-VN" sz="3600" dirty="0"/>
              <a:t> </a:t>
            </a:r>
            <a:r>
              <a:rPr lang="vi-VN" sz="3600" dirty="0" err="1"/>
              <a:t>cứ</a:t>
            </a:r>
            <a:r>
              <a:rPr lang="vi-VN" sz="3600" dirty="0"/>
              <a:t> </a:t>
            </a:r>
            <a:r>
              <a:rPr lang="vi-VN" sz="3600" dirty="0" err="1"/>
              <a:t>và</a:t>
            </a:r>
            <a:r>
              <a:rPr lang="vi-VN" sz="3600" dirty="0"/>
              <a:t> </a:t>
            </a:r>
            <a:r>
              <a:rPr lang="vi-VN" sz="3600" dirty="0" err="1"/>
              <a:t>lập</a:t>
            </a:r>
            <a:r>
              <a:rPr lang="vi-VN" sz="3600" dirty="0"/>
              <a:t> </a:t>
            </a:r>
            <a:r>
              <a:rPr lang="vi-VN" sz="3600" dirty="0" err="1"/>
              <a:t>luận</a:t>
            </a:r>
            <a:r>
              <a:rPr lang="vi-VN" sz="3600" dirty="0"/>
              <a:t>?</a:t>
            </a:r>
          </a:p>
        </p:txBody>
      </p:sp>
      <p:sp>
        <p:nvSpPr>
          <p:cNvPr id="9" name="Hộp Văn bản 8">
            <a:extLst>
              <a:ext uri="{FF2B5EF4-FFF2-40B4-BE49-F238E27FC236}">
                <a16:creationId xmlns:a16="http://schemas.microsoft.com/office/drawing/2014/main" id="{49003AD8-AF28-3E32-B9B1-AD3AE162B855}"/>
              </a:ext>
            </a:extLst>
          </p:cNvPr>
          <p:cNvSpPr txBox="1"/>
          <p:nvPr/>
        </p:nvSpPr>
        <p:spPr>
          <a:xfrm>
            <a:off x="899380" y="2611768"/>
            <a:ext cx="9890125" cy="1569660"/>
          </a:xfrm>
          <a:prstGeom prst="rect">
            <a:avLst/>
          </a:prstGeom>
          <a:noFill/>
        </p:spPr>
        <p:txBody>
          <a:bodyPr wrap="square">
            <a:spAutoFit/>
          </a:bodyPr>
          <a:lstStyle/>
          <a:p>
            <a:r>
              <a:rPr lang="vi-VN" sz="3200" b="0" i="0" dirty="0" err="1">
                <a:solidFill>
                  <a:srgbClr val="0000FF"/>
                </a:solidFill>
                <a:effectLst/>
                <a:latin typeface="arial" panose="020B0604020202020204" pitchFamily="34" charset="0"/>
              </a:rPr>
              <a:t>Luận</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cứ</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Là</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lí</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lẽ</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dẫn</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chứng</a:t>
            </a:r>
            <a:r>
              <a:rPr lang="vi-VN" sz="3200" b="0" i="0" dirty="0">
                <a:solidFill>
                  <a:srgbClr val="0000FF"/>
                </a:solidFill>
                <a:effectLst/>
                <a:latin typeface="arial" panose="020B0604020202020204" pitchFamily="34" charset="0"/>
              </a:rPr>
              <a:t> đưa ra </a:t>
            </a:r>
            <a:r>
              <a:rPr lang="vi-VN" sz="3200" b="0" i="0" dirty="0" err="1">
                <a:solidFill>
                  <a:srgbClr val="0000FF"/>
                </a:solidFill>
                <a:effectLst/>
                <a:latin typeface="arial" panose="020B0604020202020204" pitchFamily="34" charset="0"/>
              </a:rPr>
              <a:t>làm</a:t>
            </a:r>
            <a:r>
              <a:rPr lang="vi-VN" sz="3200" b="0" i="0" dirty="0">
                <a:solidFill>
                  <a:srgbClr val="0000FF"/>
                </a:solidFill>
                <a:effectLst/>
                <a:latin typeface="arial" panose="020B0604020202020204" pitchFamily="34" charset="0"/>
              </a:rPr>
              <a:t> cơ </a:t>
            </a:r>
            <a:r>
              <a:rPr lang="vi-VN" sz="3200" b="0" i="0" dirty="0" err="1">
                <a:solidFill>
                  <a:srgbClr val="0000FF"/>
                </a:solidFill>
                <a:effectLst/>
                <a:latin typeface="arial" panose="020B0604020202020204" pitchFamily="34" charset="0"/>
              </a:rPr>
              <a:t>sở</a:t>
            </a:r>
            <a:r>
              <a:rPr lang="vi-VN" sz="3200" b="0" i="0" dirty="0">
                <a:solidFill>
                  <a:srgbClr val="0000FF"/>
                </a:solidFill>
                <a:effectLst/>
                <a:latin typeface="arial" panose="020B0604020202020204" pitchFamily="34" charset="0"/>
              </a:rPr>
              <a:t> cho </a:t>
            </a:r>
            <a:r>
              <a:rPr lang="vi-VN" sz="3200" b="0" i="0" dirty="0" err="1">
                <a:solidFill>
                  <a:srgbClr val="0000FF"/>
                </a:solidFill>
                <a:effectLst/>
                <a:latin typeface="arial" panose="020B0604020202020204" pitchFamily="34" charset="0"/>
              </a:rPr>
              <a:t>luận</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điểm</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Luận</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cứ</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phải</a:t>
            </a:r>
            <a:r>
              <a:rPr lang="vi-VN" sz="3200" b="0" i="0" dirty="0">
                <a:solidFill>
                  <a:srgbClr val="0000FF"/>
                </a:solidFill>
                <a:effectLst/>
                <a:latin typeface="arial" panose="020B0604020202020204" pitchFamily="34" charset="0"/>
              </a:rPr>
              <a:t> chân </a:t>
            </a:r>
            <a:r>
              <a:rPr lang="vi-VN" sz="3200" b="0" i="0" dirty="0" err="1">
                <a:solidFill>
                  <a:srgbClr val="0000FF"/>
                </a:solidFill>
                <a:effectLst/>
                <a:latin typeface="arial" panose="020B0604020202020204" pitchFamily="34" charset="0"/>
              </a:rPr>
              <a:t>thật</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đúng</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đắn</a:t>
            </a:r>
            <a:r>
              <a:rPr lang="vi-VN" sz="3200" b="0" i="0" dirty="0">
                <a:solidFill>
                  <a:srgbClr val="0000FF"/>
                </a:solidFill>
                <a:effectLst/>
                <a:latin typeface="arial" panose="020B0604020202020204" pitchFamily="34" charset="0"/>
              </a:rPr>
              <a:t>, tiêu </a:t>
            </a:r>
            <a:r>
              <a:rPr lang="vi-VN" sz="3200" b="0" i="0" dirty="0" err="1">
                <a:solidFill>
                  <a:srgbClr val="0000FF"/>
                </a:solidFill>
                <a:effectLst/>
                <a:latin typeface="arial" panose="020B0604020202020204" pitchFamily="34" charset="0"/>
              </a:rPr>
              <a:t>biểu</a:t>
            </a:r>
            <a:r>
              <a:rPr lang="vi-VN" sz="3200" b="0" i="0" dirty="0">
                <a:solidFill>
                  <a:srgbClr val="0000FF"/>
                </a:solidFill>
                <a:effectLst/>
                <a:latin typeface="arial" panose="020B0604020202020204" pitchFamily="34" charset="0"/>
              </a:rPr>
              <a:t> </a:t>
            </a:r>
            <a:r>
              <a:rPr lang="vi-VN" sz="3200" dirty="0">
                <a:solidFill>
                  <a:srgbClr val="0000FF"/>
                </a:solidFill>
                <a:latin typeface="arial" panose="020B0604020202020204" pitchFamily="34" charset="0"/>
              </a:rPr>
              <a:t>=&gt;</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làm</a:t>
            </a:r>
            <a:r>
              <a:rPr lang="vi-VN" sz="3200" b="0" i="0" dirty="0">
                <a:solidFill>
                  <a:srgbClr val="0000FF"/>
                </a:solidFill>
                <a:effectLst/>
                <a:latin typeface="arial" panose="020B0604020202020204" pitchFamily="34" charset="0"/>
              </a:rPr>
              <a:t> cho </a:t>
            </a:r>
            <a:r>
              <a:rPr lang="vi-VN" sz="3200" b="0" i="0" dirty="0" err="1">
                <a:solidFill>
                  <a:srgbClr val="0000FF"/>
                </a:solidFill>
                <a:effectLst/>
                <a:latin typeface="arial" panose="020B0604020202020204" pitchFamily="34" charset="0"/>
              </a:rPr>
              <a:t>luận</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điểm</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giàu</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sức</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thuyết</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phục</a:t>
            </a:r>
            <a:r>
              <a:rPr lang="vi-VN" sz="3200" b="0" i="0" dirty="0">
                <a:solidFill>
                  <a:srgbClr val="0000FF"/>
                </a:solidFill>
                <a:effectLst/>
                <a:latin typeface="arial" panose="020B0604020202020204" pitchFamily="34" charset="0"/>
              </a:rPr>
              <a:t> cao.</a:t>
            </a:r>
            <a:endParaRPr lang="vi-VN" sz="3200" dirty="0">
              <a:solidFill>
                <a:srgbClr val="0000FF"/>
              </a:solidFill>
            </a:endParaRPr>
          </a:p>
        </p:txBody>
      </p:sp>
    </p:spTree>
    <p:extLst>
      <p:ext uri="{BB962C8B-B14F-4D97-AF65-F5344CB8AC3E}">
        <p14:creationId xmlns:p14="http://schemas.microsoft.com/office/powerpoint/2010/main" val="750857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10">
            <a:extLst>
              <a:ext uri="{FF2B5EF4-FFF2-40B4-BE49-F238E27FC236}">
                <a16:creationId xmlns:a16="http://schemas.microsoft.com/office/drawing/2014/main" id="{A919C404-2B01-8A3F-3EAE-FD1E3962B0F6}"/>
              </a:ext>
            </a:extLst>
          </p:cNvPr>
          <p:cNvSpPr txBox="1">
            <a:spLocks noChangeArrowheads="1"/>
          </p:cNvSpPr>
          <p:nvPr/>
        </p:nvSpPr>
        <p:spPr bwMode="auto">
          <a:xfrm>
            <a:off x="0" y="710017"/>
            <a:ext cx="11938538"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sz="3600"/>
              <a:t>  </a:t>
            </a:r>
            <a:r>
              <a:rPr lang="en-US" altLang="en-US" sz="3600" b="1"/>
              <a:t>4, Bài tập số 4:</a:t>
            </a:r>
            <a:r>
              <a:rPr lang="en-US" altLang="en-US" sz="3600" b="1">
                <a:solidFill>
                  <a:srgbClr val="0000FF"/>
                </a:solidFill>
              </a:rPr>
              <a:t> </a:t>
            </a:r>
          </a:p>
          <a:p>
            <a:pPr algn="just" eaLnBrk="1" hangingPunct="1">
              <a:spcBef>
                <a:spcPct val="50000"/>
              </a:spcBef>
              <a:buFontTx/>
              <a:buNone/>
            </a:pPr>
            <a:r>
              <a:rPr lang="en-US" altLang="en-US" sz="3600" b="1">
                <a:solidFill>
                  <a:srgbClr val="0000FF"/>
                </a:solidFill>
              </a:rPr>
              <a:t>        Để làm sáng tỏ luận điểm </a:t>
            </a:r>
            <a:r>
              <a:rPr lang="en-US" altLang="en-US" sz="3600" b="1" i="1">
                <a:solidFill>
                  <a:srgbClr val="FF0000"/>
                </a:solidFill>
              </a:rPr>
              <a:t>“Văn giải thích cần phải viết cho dễ hiểu”</a:t>
            </a:r>
            <a:r>
              <a:rPr lang="en-US" altLang="en-US" sz="3600" b="1">
                <a:solidFill>
                  <a:srgbClr val="0000FF"/>
                </a:solidFill>
              </a:rPr>
              <a:t>, em sẽ đưa ra những luận cứ nào? Những luận cứ ấy cần được sắp xếp theo một trình tự như thế nào để tăng hiệu quả thuyết phục của đoạn văn?</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hlinkClick r:id="rId3" action="ppaction://hlinkpres?slideindex=7&amp;slidetitle=Slide 7"/>
            <a:extLst>
              <a:ext uri="{FF2B5EF4-FFF2-40B4-BE49-F238E27FC236}">
                <a16:creationId xmlns:a16="http://schemas.microsoft.com/office/drawing/2014/main" id="{7D84126B-73B0-2522-5878-67AAD0C36DEA}"/>
              </a:ext>
            </a:extLst>
          </p:cNvPr>
          <p:cNvSpPr>
            <a:spLocks noChangeArrowheads="1"/>
          </p:cNvSpPr>
          <p:nvPr/>
        </p:nvSpPr>
        <p:spPr bwMode="auto">
          <a:xfrm>
            <a:off x="9448800" y="6019800"/>
            <a:ext cx="838200" cy="609600"/>
          </a:xfrm>
          <a:prstGeom prst="rect">
            <a:avLst/>
          </a:prstGeom>
          <a:solidFill>
            <a:srgbClr val="FFFFEB"/>
          </a:solidFill>
          <a:ln w="9525">
            <a:solidFill>
              <a:srgbClr val="FFFFEB"/>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p>
        </p:txBody>
      </p:sp>
      <p:sp>
        <p:nvSpPr>
          <p:cNvPr id="21507" name="Rectangle 8">
            <a:extLst>
              <a:ext uri="{FF2B5EF4-FFF2-40B4-BE49-F238E27FC236}">
                <a16:creationId xmlns:a16="http://schemas.microsoft.com/office/drawing/2014/main" id="{37E8F3E0-1955-5CB0-7060-0E3B2D09807E}"/>
              </a:ext>
            </a:extLst>
          </p:cNvPr>
          <p:cNvSpPr>
            <a:spLocks noChangeArrowheads="1"/>
          </p:cNvSpPr>
          <p:nvPr/>
        </p:nvSpPr>
        <p:spPr bwMode="auto">
          <a:xfrm>
            <a:off x="193729" y="920621"/>
            <a:ext cx="12192000"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b="1" i="1" u="sng">
                <a:solidFill>
                  <a:srgbClr val="FF0000"/>
                </a:solidFill>
              </a:rPr>
              <a:t>Bài tập 4</a:t>
            </a:r>
            <a:r>
              <a:rPr lang="en-US" altLang="en-US" b="1" i="1">
                <a:solidFill>
                  <a:srgbClr val="FF0000"/>
                </a:solidFill>
              </a:rPr>
              <a:t>: Lập luận trong đoạn văn nghị luận.</a:t>
            </a:r>
            <a:endParaRPr lang="en-US" altLang="en-US" b="1">
              <a:solidFill>
                <a:srgbClr val="FF0000"/>
              </a:solidFill>
            </a:endParaRPr>
          </a:p>
          <a:p>
            <a:pPr>
              <a:spcBef>
                <a:spcPct val="0"/>
              </a:spcBef>
              <a:buFontTx/>
              <a:buNone/>
            </a:pPr>
            <a:r>
              <a:rPr lang="en-US" altLang="en-US" b="1"/>
              <a:t>*/ Luận điểm: </a:t>
            </a:r>
            <a:r>
              <a:rPr lang="en-US" altLang="en-US" b="1" i="1"/>
              <a:t>“Văn giải thích cần phải viết cho dễ hiểu”</a:t>
            </a:r>
            <a:endParaRPr lang="en-US" altLang="en-US" b="1"/>
          </a:p>
          <a:p>
            <a:pPr>
              <a:spcBef>
                <a:spcPct val="0"/>
              </a:spcBef>
              <a:buFontTx/>
              <a:buNone/>
            </a:pPr>
            <a:r>
              <a:rPr lang="en-US" altLang="en-US" b="1"/>
              <a:t>*/ Luận cứ:</a:t>
            </a:r>
          </a:p>
          <a:p>
            <a:pPr>
              <a:spcBef>
                <a:spcPct val="0"/>
              </a:spcBef>
              <a:buFontTx/>
              <a:buNone/>
            </a:pPr>
            <a:r>
              <a:rPr lang="vi-VN" altLang="en-US" b="1"/>
              <a:t>  - Văn giải thích được viết ra nhằm làm cho người đọc hiểu.</a:t>
            </a:r>
          </a:p>
          <a:p>
            <a:pPr>
              <a:spcBef>
                <a:spcPct val="0"/>
              </a:spcBef>
              <a:buFontTx/>
              <a:buNone/>
            </a:pPr>
            <a:r>
              <a:rPr lang="vi-VN" altLang="en-US" b="1"/>
              <a:t>  - Giải thích càng khó hiểu thì người viết càng khó đạt được mục đích.</a:t>
            </a:r>
          </a:p>
          <a:p>
            <a:pPr>
              <a:spcBef>
                <a:spcPct val="0"/>
              </a:spcBef>
              <a:buFontTx/>
              <a:buNone/>
            </a:pPr>
            <a:r>
              <a:rPr lang="vi-VN" altLang="en-US" b="1"/>
              <a:t>  - Ngược lại, giải thích càng dễ hiểu thì người đọc càng dễ nhớ, dễ hiểu, dễ làm theo.</a:t>
            </a:r>
          </a:p>
          <a:p>
            <a:pPr>
              <a:spcBef>
                <a:spcPct val="0"/>
              </a:spcBef>
              <a:buFontTx/>
              <a:buNone/>
            </a:pPr>
            <a:r>
              <a:rPr lang="vi-VN" altLang="en-US" b="1"/>
              <a:t>  - Vì thế, văn giải thích cần phải được viết sao cho dễ hiểu.</a:t>
            </a:r>
          </a:p>
          <a:p>
            <a:pPr algn="just" eaLnBrk="1" hangingPunct="1">
              <a:spcBef>
                <a:spcPct val="0"/>
              </a:spcBef>
              <a:buFontTx/>
              <a:buNone/>
            </a:pPr>
            <a:endParaRPr lang="en-US" altLang="en-US" b="1">
              <a:solidFill>
                <a:srgbClr val="0000FF"/>
              </a:solidFill>
              <a:latin typeface=".VnTime" pitchFamily="34" charset="0"/>
            </a:endParaRPr>
          </a:p>
        </p:txBody>
      </p:sp>
      <p:sp>
        <p:nvSpPr>
          <p:cNvPr id="21508" name="Rectangle 9">
            <a:hlinkClick r:id="rId3" action="ppaction://hlinkpres?slideindex=7&amp;slidetitle=Slide 7"/>
            <a:extLst>
              <a:ext uri="{FF2B5EF4-FFF2-40B4-BE49-F238E27FC236}">
                <a16:creationId xmlns:a16="http://schemas.microsoft.com/office/drawing/2014/main" id="{A0922D41-8D1C-BDAE-C43B-89D593972067}"/>
              </a:ext>
            </a:extLst>
          </p:cNvPr>
          <p:cNvSpPr>
            <a:spLocks noChangeArrowheads="1"/>
          </p:cNvSpPr>
          <p:nvPr/>
        </p:nvSpPr>
        <p:spPr bwMode="auto">
          <a:xfrm>
            <a:off x="7162800" y="6172200"/>
            <a:ext cx="3200400" cy="533400"/>
          </a:xfrm>
          <a:prstGeom prst="rect">
            <a:avLst/>
          </a:prstGeom>
          <a:solidFill>
            <a:srgbClr val="FFFFEB"/>
          </a:solidFill>
          <a:ln w="9525">
            <a:solidFill>
              <a:srgbClr val="FFFFEB"/>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en-US" altLang="en-US" sz="240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BACK032">
            <a:extLst>
              <a:ext uri="{FF2B5EF4-FFF2-40B4-BE49-F238E27FC236}">
                <a16:creationId xmlns:a16="http://schemas.microsoft.com/office/drawing/2014/main" id="{10AAB1B3-3D22-49B7-2388-FEA65A736A00}"/>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524000" y="1"/>
            <a:ext cx="3475038" cy="256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Picture 3" descr="BACK036">
            <a:extLst>
              <a:ext uri="{FF2B5EF4-FFF2-40B4-BE49-F238E27FC236}">
                <a16:creationId xmlns:a16="http://schemas.microsoft.com/office/drawing/2014/main" id="{C411500C-E308-05B0-EC7F-6560F32172DC}"/>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3962400" y="0"/>
            <a:ext cx="7086600"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Rectangle 4" descr="Large confetti">
            <a:extLst>
              <a:ext uri="{FF2B5EF4-FFF2-40B4-BE49-F238E27FC236}">
                <a16:creationId xmlns:a16="http://schemas.microsoft.com/office/drawing/2014/main" id="{2668F13C-28D8-3021-C09F-6D4C73609424}"/>
              </a:ext>
            </a:extLst>
          </p:cNvPr>
          <p:cNvSpPr>
            <a:spLocks noChangeArrowheads="1"/>
          </p:cNvSpPr>
          <p:nvPr/>
        </p:nvSpPr>
        <p:spPr bwMode="auto">
          <a:xfrm>
            <a:off x="5562600" y="1752601"/>
            <a:ext cx="4724400" cy="4478149"/>
          </a:xfrm>
          <a:prstGeom prst="rect">
            <a:avLst/>
          </a:prstGeom>
          <a:noFill/>
          <a:ln>
            <a:noFill/>
          </a:ln>
          <a:effectLst/>
          <a:extLst>
            <a:ext uri="{909E8E84-426E-40DD-AFC4-6F175D3DCCD1}">
              <a14:hiddenFill xmlns:a14="http://schemas.microsoft.com/office/drawing/2010/main">
                <a:blipFill dpi="0" rotWithShape="0">
                  <a:blip r:embed="rId4"/>
                  <a:srcRect/>
                  <a:tile tx="0" ty="0" sx="100000" sy="100000" flip="none" algn="tl"/>
                </a:blip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07763" dir="13500000" sx="125000" sy="125000" algn="br" rotWithShape="0">
                    <a:srgbClr val="808080"/>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 typeface="Wingdings" panose="05000000000000000000" pitchFamily="2" charset="2"/>
              <a:buChar char="F"/>
            </a:pPr>
            <a:r>
              <a:rPr lang="en-US" altLang="en-US" sz="3000" b="1" dirty="0" err="1">
                <a:solidFill>
                  <a:srgbClr val="0000FF"/>
                </a:solidFill>
                <a:cs typeface="Arial" panose="020B0604020202020204" pitchFamily="34" charset="0"/>
              </a:rPr>
              <a:t>N</a:t>
            </a:r>
            <a:r>
              <a:rPr lang="en-US" altLang="en-US" sz="3000" b="1" dirty="0" err="1">
                <a:solidFill>
                  <a:srgbClr val="0000FF"/>
                </a:solidFill>
              </a:rPr>
              <a:t>ắm</a:t>
            </a:r>
            <a:r>
              <a:rPr lang="en-US" altLang="en-US" sz="3000" b="1" dirty="0">
                <a:solidFill>
                  <a:srgbClr val="0000FF"/>
                </a:solidFill>
              </a:rPr>
              <a:t> </a:t>
            </a:r>
            <a:r>
              <a:rPr lang="en-US" altLang="en-US" sz="3000" b="1" dirty="0" err="1">
                <a:solidFill>
                  <a:srgbClr val="0000FF"/>
                </a:solidFill>
              </a:rPr>
              <a:t>vững</a:t>
            </a:r>
            <a:r>
              <a:rPr lang="en-US" altLang="en-US" sz="3000" b="1" dirty="0">
                <a:solidFill>
                  <a:srgbClr val="0000FF"/>
                </a:solidFill>
              </a:rPr>
              <a:t> </a:t>
            </a:r>
            <a:r>
              <a:rPr lang="en-US" altLang="en-US" sz="3000" b="1" dirty="0" err="1">
                <a:solidFill>
                  <a:srgbClr val="0000FF"/>
                </a:solidFill>
              </a:rPr>
              <a:t>nội</a:t>
            </a:r>
            <a:r>
              <a:rPr lang="en-US" altLang="en-US" sz="3000" b="1" dirty="0">
                <a:solidFill>
                  <a:srgbClr val="0000FF"/>
                </a:solidFill>
              </a:rPr>
              <a:t> dung </a:t>
            </a:r>
            <a:r>
              <a:rPr lang="en-US" altLang="en-US" sz="3000" b="1" dirty="0" err="1">
                <a:solidFill>
                  <a:srgbClr val="0000FF"/>
                </a:solidFill>
              </a:rPr>
              <a:t>bài</a:t>
            </a:r>
            <a:r>
              <a:rPr lang="en-US" altLang="en-US" sz="3000" b="1" dirty="0">
                <a:solidFill>
                  <a:srgbClr val="0000FF"/>
                </a:solidFill>
              </a:rPr>
              <a:t>, </a:t>
            </a:r>
            <a:r>
              <a:rPr lang="en-US" altLang="en-US" sz="3000" b="1" dirty="0" err="1">
                <a:solidFill>
                  <a:srgbClr val="0000FF"/>
                </a:solidFill>
              </a:rPr>
              <a:t>học</a:t>
            </a:r>
            <a:r>
              <a:rPr lang="en-US" altLang="en-US" sz="3000" b="1" dirty="0">
                <a:solidFill>
                  <a:srgbClr val="0000FF"/>
                </a:solidFill>
              </a:rPr>
              <a:t> </a:t>
            </a:r>
            <a:r>
              <a:rPr lang="en-US" altLang="en-US" sz="3000" b="1" dirty="0" err="1">
                <a:solidFill>
                  <a:srgbClr val="0000FF"/>
                </a:solidFill>
              </a:rPr>
              <a:t>thuộc</a:t>
            </a:r>
            <a:r>
              <a:rPr lang="en-US" altLang="en-US" sz="3000" b="1" dirty="0">
                <a:solidFill>
                  <a:srgbClr val="0000FF"/>
                </a:solidFill>
              </a:rPr>
              <a:t> </a:t>
            </a:r>
            <a:r>
              <a:rPr lang="en-US" altLang="en-US" sz="3000" b="1" dirty="0" err="1">
                <a:solidFill>
                  <a:srgbClr val="0000FF"/>
                </a:solidFill>
              </a:rPr>
              <a:t>ghi</a:t>
            </a:r>
            <a:r>
              <a:rPr lang="en-US" altLang="en-US" sz="3000" b="1" dirty="0">
                <a:solidFill>
                  <a:srgbClr val="0000FF"/>
                </a:solidFill>
              </a:rPr>
              <a:t> </a:t>
            </a:r>
            <a:r>
              <a:rPr lang="en-US" altLang="en-US" sz="3000" b="1" dirty="0" err="1">
                <a:solidFill>
                  <a:srgbClr val="0000FF"/>
                </a:solidFill>
              </a:rPr>
              <a:t>nhớ</a:t>
            </a:r>
            <a:r>
              <a:rPr lang="en-US" altLang="en-US" sz="3000" b="1" dirty="0">
                <a:solidFill>
                  <a:srgbClr val="0000FF"/>
                </a:solidFill>
              </a:rPr>
              <a:t>, </a:t>
            </a:r>
            <a:r>
              <a:rPr lang="en-US" altLang="en-US" sz="3000" b="1" dirty="0" err="1">
                <a:solidFill>
                  <a:srgbClr val="0000FF"/>
                </a:solidFill>
              </a:rPr>
              <a:t>làm</a:t>
            </a:r>
            <a:r>
              <a:rPr lang="en-US" altLang="en-US" sz="3000" b="1" dirty="0">
                <a:solidFill>
                  <a:srgbClr val="0000FF"/>
                </a:solidFill>
              </a:rPr>
              <a:t> </a:t>
            </a:r>
            <a:r>
              <a:rPr lang="en-US" altLang="en-US" sz="3000" b="1" dirty="0" err="1">
                <a:solidFill>
                  <a:srgbClr val="0000FF"/>
                </a:solidFill>
              </a:rPr>
              <a:t>bài</a:t>
            </a:r>
            <a:r>
              <a:rPr lang="en-US" altLang="en-US" sz="3000" b="1" dirty="0">
                <a:solidFill>
                  <a:srgbClr val="0000FF"/>
                </a:solidFill>
              </a:rPr>
              <a:t> </a:t>
            </a:r>
            <a:r>
              <a:rPr lang="en-US" altLang="en-US" sz="3000" b="1" dirty="0" err="1">
                <a:solidFill>
                  <a:srgbClr val="0000FF"/>
                </a:solidFill>
              </a:rPr>
              <a:t>tập</a:t>
            </a:r>
            <a:r>
              <a:rPr lang="en-US" altLang="en-US" sz="3000" b="1" dirty="0">
                <a:solidFill>
                  <a:srgbClr val="0000FF"/>
                </a:solidFill>
              </a:rPr>
              <a:t> </a:t>
            </a:r>
            <a:r>
              <a:rPr lang="en-US" altLang="en-US" sz="3000" b="1" dirty="0" err="1">
                <a:solidFill>
                  <a:srgbClr val="0000FF"/>
                </a:solidFill>
              </a:rPr>
              <a:t>còn</a:t>
            </a:r>
            <a:r>
              <a:rPr lang="en-US" altLang="en-US" sz="3000" b="1" dirty="0">
                <a:solidFill>
                  <a:srgbClr val="0000FF"/>
                </a:solidFill>
              </a:rPr>
              <a:t> </a:t>
            </a:r>
            <a:r>
              <a:rPr lang="en-US" altLang="en-US" sz="3000" b="1" dirty="0" err="1">
                <a:solidFill>
                  <a:srgbClr val="0000FF"/>
                </a:solidFill>
              </a:rPr>
              <a:t>lại</a:t>
            </a:r>
            <a:r>
              <a:rPr lang="en-US" altLang="en-US" sz="3000" b="1" dirty="0">
                <a:solidFill>
                  <a:srgbClr val="0000FF"/>
                </a:solidFill>
              </a:rPr>
              <a:t>.</a:t>
            </a:r>
            <a:endParaRPr lang="en-US" altLang="en-US" sz="3000" b="1" dirty="0">
              <a:solidFill>
                <a:srgbClr val="0000FF"/>
              </a:solidFill>
              <a:cs typeface="Arial" panose="020B0604020202020204" pitchFamily="34" charset="0"/>
            </a:endParaRPr>
          </a:p>
          <a:p>
            <a:pPr eaLnBrk="1" hangingPunct="1">
              <a:spcBef>
                <a:spcPct val="50000"/>
              </a:spcBef>
              <a:buFont typeface="Wingdings" panose="05000000000000000000" pitchFamily="2" charset="2"/>
              <a:buChar char="F"/>
            </a:pPr>
            <a:r>
              <a:rPr lang="en-US" altLang="en-US" sz="3000" b="1" dirty="0" smtClean="0">
                <a:solidFill>
                  <a:srgbClr val="0000FF"/>
                </a:solidFill>
                <a:cs typeface="Arial" panose="020B0604020202020204" pitchFamily="34" charset="0"/>
              </a:rPr>
              <a:t>Tự học bài: Ôn tập luận điểm</a:t>
            </a:r>
          </a:p>
          <a:p>
            <a:pPr eaLnBrk="1" hangingPunct="1">
              <a:spcBef>
                <a:spcPct val="50000"/>
              </a:spcBef>
              <a:buFont typeface="Wingdings" panose="05000000000000000000" pitchFamily="2" charset="2"/>
              <a:buChar char="F"/>
            </a:pPr>
            <a:r>
              <a:rPr lang="en-US" altLang="en-US" sz="3000" b="1" dirty="0" smtClean="0">
                <a:solidFill>
                  <a:srgbClr val="0000FF"/>
                </a:solidFill>
                <a:cs typeface="Arial" panose="020B0604020202020204" pitchFamily="34" charset="0"/>
              </a:rPr>
              <a:t>Soạn bài: Bàn luận về phép học</a:t>
            </a:r>
            <a:endParaRPr lang="en-US" altLang="en-US" sz="3000" b="1" dirty="0">
              <a:solidFill>
                <a:srgbClr val="0000FF"/>
              </a:solidFill>
              <a:cs typeface="Arial" panose="020B0604020202020204" pitchFamily="34" charset="0"/>
            </a:endParaRPr>
          </a:p>
          <a:p>
            <a:pPr algn="ctr" eaLnBrk="1" hangingPunct="1">
              <a:spcBef>
                <a:spcPct val="50000"/>
              </a:spcBef>
              <a:buFontTx/>
              <a:buChar char="-"/>
            </a:pPr>
            <a:endParaRPr lang="en-US" altLang="en-US" sz="3000" b="1" dirty="0">
              <a:solidFill>
                <a:srgbClr val="0000FF"/>
              </a:solidFill>
              <a:latin typeface=".VnArabia" pitchFamily="34" charset="0"/>
              <a:cs typeface="Arial" panose="020B0604020202020204" pitchFamily="34" charset="0"/>
            </a:endParaRPr>
          </a:p>
        </p:txBody>
      </p:sp>
      <p:sp>
        <p:nvSpPr>
          <p:cNvPr id="17413" name="Text Box 5" descr="Large confetti">
            <a:extLst>
              <a:ext uri="{FF2B5EF4-FFF2-40B4-BE49-F238E27FC236}">
                <a16:creationId xmlns:a16="http://schemas.microsoft.com/office/drawing/2014/main" id="{F5F320EB-31F0-8625-7571-9166B2198C20}"/>
              </a:ext>
            </a:extLst>
          </p:cNvPr>
          <p:cNvSpPr txBox="1">
            <a:spLocks noChangeArrowheads="1"/>
          </p:cNvSpPr>
          <p:nvPr/>
        </p:nvSpPr>
        <p:spPr bwMode="auto">
          <a:xfrm>
            <a:off x="2133600" y="1371600"/>
            <a:ext cx="2128838" cy="762000"/>
          </a:xfrm>
          <a:prstGeom prst="rect">
            <a:avLst/>
          </a:prstGeom>
          <a:noFill/>
          <a:ln>
            <a:noFill/>
          </a:ln>
          <a:effectLst/>
          <a:extLst>
            <a:ext uri="{909E8E84-426E-40DD-AFC4-6F175D3DCCD1}">
              <a14:hiddenFill xmlns:a14="http://schemas.microsoft.com/office/drawing/2010/main">
                <a:blipFill dpi="0" rotWithShape="0">
                  <a:blip r:embed="rId4"/>
                  <a:srcRect/>
                  <a:tile tx="0" ty="0" sx="100000" sy="100000" flip="none" algn="tl"/>
                </a:blip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107763" dir="13500000" sx="125000" sy="125000" algn="br" rotWithShape="0">
                    <a:srgbClr val="808080"/>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vi-VN" altLang="en-US" sz="4400" i="1" dirty="0" err="1">
                <a:solidFill>
                  <a:srgbClr val="FF0000"/>
                </a:solidFill>
                <a:latin typeface=".VnTimeH" pitchFamily="34" charset="0"/>
                <a:cs typeface="Arial" panose="020B0604020202020204" pitchFamily="34" charset="0"/>
              </a:rPr>
              <a:t>Về</a:t>
            </a:r>
            <a:r>
              <a:rPr lang="vi-VN" altLang="en-US" sz="4400" i="1" dirty="0">
                <a:solidFill>
                  <a:srgbClr val="FF0000"/>
                </a:solidFill>
                <a:latin typeface=".VnTimeH" pitchFamily="34" charset="0"/>
                <a:cs typeface="Arial" panose="020B0604020202020204" pitchFamily="34" charset="0"/>
              </a:rPr>
              <a:t> </a:t>
            </a:r>
            <a:r>
              <a:rPr lang="vi-VN" altLang="en-US" sz="4400" i="1" dirty="0" err="1">
                <a:solidFill>
                  <a:srgbClr val="FF0000"/>
                </a:solidFill>
                <a:latin typeface=".VnTimeH" pitchFamily="34" charset="0"/>
                <a:cs typeface="Arial" panose="020B0604020202020204" pitchFamily="34" charset="0"/>
              </a:rPr>
              <a:t>nhà</a:t>
            </a:r>
            <a:endParaRPr lang="en-US" altLang="en-US" sz="4400" i="1" dirty="0">
              <a:solidFill>
                <a:srgbClr val="FF0000"/>
              </a:solidFill>
              <a:latin typeface=".VnTimeH" pitchFamily="34" charset="0"/>
              <a:cs typeface="Arial" panose="020B0604020202020204" pitchFamily="34" charset="0"/>
            </a:endParaRPr>
          </a:p>
        </p:txBody>
      </p:sp>
      <p:pic>
        <p:nvPicPr>
          <p:cNvPr id="23558" name="Picture 7" descr="01_08_T">
            <a:extLst>
              <a:ext uri="{FF2B5EF4-FFF2-40B4-BE49-F238E27FC236}">
                <a16:creationId xmlns:a16="http://schemas.microsoft.com/office/drawing/2014/main" id="{168D71EA-4210-7560-B856-461B5E040544}"/>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057400" y="4648200"/>
            <a:ext cx="1676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9" name="Picture 8" descr="PENCIL1_1_">
            <a:extLst>
              <a:ext uri="{FF2B5EF4-FFF2-40B4-BE49-F238E27FC236}">
                <a16:creationId xmlns:a16="http://schemas.microsoft.com/office/drawing/2014/main" id="{1138E9AD-E9B9-38E8-0A81-906F251121B0}"/>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1230571">
            <a:off x="2590800" y="4114800"/>
            <a:ext cx="76200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17413"/>
                                        </p:tgtEl>
                                        <p:attrNameLst>
                                          <p:attrName>style.visibility</p:attrName>
                                        </p:attrNameLst>
                                      </p:cBhvr>
                                      <p:to>
                                        <p:strVal val="visible"/>
                                      </p:to>
                                    </p:set>
                                    <p:animEffect transition="in" filter="checkerboard(across)">
                                      <p:cBhvr>
                                        <p:cTn id="7" dur="500"/>
                                        <p:tgtEl>
                                          <p:spTgt spid="17413"/>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17411"/>
                                        </p:tgtEl>
                                        <p:attrNameLst>
                                          <p:attrName>style.visibility</p:attrName>
                                        </p:attrNameLst>
                                      </p:cBhvr>
                                      <p:to>
                                        <p:strVal val="visible"/>
                                      </p:to>
                                    </p:set>
                                    <p:animEffect transition="in" filter="wipe(up)">
                                      <p:cBhvr>
                                        <p:cTn id="11" dur="500"/>
                                        <p:tgtEl>
                                          <p:spTgt spid="17411"/>
                                        </p:tgtEl>
                                      </p:cBhvr>
                                    </p:animEffect>
                                  </p:childTnLst>
                                </p:cTn>
                              </p:par>
                            </p:childTnLst>
                          </p:cTn>
                        </p:par>
                        <p:par>
                          <p:cTn id="12" fill="hold" nodeType="afterGroup">
                            <p:stCondLst>
                              <p:cond delay="1000"/>
                            </p:stCondLst>
                            <p:childTnLst>
                              <p:par>
                                <p:cTn id="13" presetID="22" presetClass="entr" presetSubtype="1" fill="hold" nodeType="afterEffect">
                                  <p:stCondLst>
                                    <p:cond delay="0"/>
                                  </p:stCondLst>
                                  <p:childTnLst>
                                    <p:set>
                                      <p:cBhvr>
                                        <p:cTn id="14" dur="1" fill="hold">
                                          <p:stCondLst>
                                            <p:cond delay="0"/>
                                          </p:stCondLst>
                                        </p:cTn>
                                        <p:tgtEl>
                                          <p:spTgt spid="17412"/>
                                        </p:tgtEl>
                                        <p:attrNameLst>
                                          <p:attrName>style.visibility</p:attrName>
                                        </p:attrNameLst>
                                      </p:cBhvr>
                                      <p:to>
                                        <p:strVal val="visible"/>
                                      </p:to>
                                    </p:set>
                                    <p:animEffect transition="in" filter="wipe(up)">
                                      <p:cBhvr>
                                        <p:cTn id="15" dur="500"/>
                                        <p:tgtEl>
                                          <p:spTgt spid="17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2" grpId="0" autoUpdateAnimBg="0"/>
      <p:bldP spid="174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defPPr>
              <a:defRPr lang="en-US"/>
            </a:defPPr>
            <a:lvl1pPr marL="0" algn="l" defTabSz="1088473" rtl="0" eaLnBrk="1" latinLnBrk="0" hangingPunct="1">
              <a:defRPr sz="2167" kern="1200">
                <a:solidFill>
                  <a:schemeClr val="tx1"/>
                </a:solidFill>
                <a:latin typeface="+mn-lt"/>
                <a:ea typeface="+mn-ea"/>
                <a:cs typeface="+mn-cs"/>
              </a:defRPr>
            </a:lvl1pPr>
            <a:lvl2pPr marL="544237" algn="l" defTabSz="1088473" rtl="0" eaLnBrk="1" latinLnBrk="0" hangingPunct="1">
              <a:defRPr sz="2167" kern="1200">
                <a:solidFill>
                  <a:schemeClr val="tx1"/>
                </a:solidFill>
                <a:latin typeface="+mn-lt"/>
                <a:ea typeface="+mn-ea"/>
                <a:cs typeface="+mn-cs"/>
              </a:defRPr>
            </a:lvl2pPr>
            <a:lvl3pPr marL="1088473" algn="l" defTabSz="1088473" rtl="0" eaLnBrk="1" latinLnBrk="0" hangingPunct="1">
              <a:defRPr sz="2167" kern="1200">
                <a:solidFill>
                  <a:schemeClr val="tx1"/>
                </a:solidFill>
                <a:latin typeface="+mn-lt"/>
                <a:ea typeface="+mn-ea"/>
                <a:cs typeface="+mn-cs"/>
              </a:defRPr>
            </a:lvl3pPr>
            <a:lvl4pPr marL="1632711" algn="l" defTabSz="1088473" rtl="0" eaLnBrk="1" latinLnBrk="0" hangingPunct="1">
              <a:defRPr sz="2167" kern="1200">
                <a:solidFill>
                  <a:schemeClr val="tx1"/>
                </a:solidFill>
                <a:latin typeface="+mn-lt"/>
                <a:ea typeface="+mn-ea"/>
                <a:cs typeface="+mn-cs"/>
              </a:defRPr>
            </a:lvl4pPr>
            <a:lvl5pPr marL="2176947" algn="l" defTabSz="1088473" rtl="0" eaLnBrk="1" latinLnBrk="0" hangingPunct="1">
              <a:defRPr sz="2167" kern="1200">
                <a:solidFill>
                  <a:schemeClr val="tx1"/>
                </a:solidFill>
                <a:latin typeface="+mn-lt"/>
                <a:ea typeface="+mn-ea"/>
                <a:cs typeface="+mn-cs"/>
              </a:defRPr>
            </a:lvl5pPr>
            <a:lvl6pPr marL="2721184" algn="l" defTabSz="1088473" rtl="0" eaLnBrk="1" latinLnBrk="0" hangingPunct="1">
              <a:defRPr sz="2167" kern="1200">
                <a:solidFill>
                  <a:schemeClr val="tx1"/>
                </a:solidFill>
                <a:latin typeface="+mn-lt"/>
                <a:ea typeface="+mn-ea"/>
                <a:cs typeface="+mn-cs"/>
              </a:defRPr>
            </a:lvl6pPr>
            <a:lvl7pPr marL="3265420" algn="l" defTabSz="1088473" rtl="0" eaLnBrk="1" latinLnBrk="0" hangingPunct="1">
              <a:defRPr sz="2167" kern="1200">
                <a:solidFill>
                  <a:schemeClr val="tx1"/>
                </a:solidFill>
                <a:latin typeface="+mn-lt"/>
                <a:ea typeface="+mn-ea"/>
                <a:cs typeface="+mn-cs"/>
              </a:defRPr>
            </a:lvl7pPr>
            <a:lvl8pPr marL="3809657" algn="l" defTabSz="1088473" rtl="0" eaLnBrk="1" latinLnBrk="0" hangingPunct="1">
              <a:defRPr sz="2167" kern="1200">
                <a:solidFill>
                  <a:schemeClr val="tx1"/>
                </a:solidFill>
                <a:latin typeface="+mn-lt"/>
                <a:ea typeface="+mn-ea"/>
                <a:cs typeface="+mn-cs"/>
              </a:defRPr>
            </a:lvl8pPr>
            <a:lvl9pPr marL="4353894" algn="l" defTabSz="1088473" rtl="0" eaLnBrk="1" latinLnBrk="0" hangingPunct="1">
              <a:defRPr sz="2167" kern="1200">
                <a:solidFill>
                  <a:schemeClr val="tx1"/>
                </a:solidFill>
                <a:latin typeface="+mn-lt"/>
                <a:ea typeface="+mn-ea"/>
                <a:cs typeface="+mn-cs"/>
              </a:defRPr>
            </a:lvl9pPr>
          </a:lstStyle>
          <a:p>
            <a:endParaRPr lang="en-US"/>
          </a:p>
        </p:txBody>
      </p:sp>
      <p:sp>
        <p:nvSpPr>
          <p:cNvPr id="3" name="Subtitle 2"/>
          <p:cNvSpPr>
            <a:spLocks noGrp="1"/>
          </p:cNvSpPr>
          <p:nvPr>
            <p:ph type="subTitle" idx="1"/>
          </p:nvPr>
        </p:nvSpPr>
        <p:spPr/>
        <p:txBody>
          <a:bodyPr/>
          <a:lstStyle>
            <a:defPPr>
              <a:defRPr lang="en-US"/>
            </a:defPPr>
            <a:lvl1pPr marL="0" algn="l" defTabSz="1088473" rtl="0" eaLnBrk="1" latinLnBrk="0" hangingPunct="1">
              <a:defRPr sz="2167" kern="1200">
                <a:solidFill>
                  <a:schemeClr val="tx1"/>
                </a:solidFill>
                <a:latin typeface="+mn-lt"/>
                <a:ea typeface="+mn-ea"/>
                <a:cs typeface="+mn-cs"/>
              </a:defRPr>
            </a:lvl1pPr>
            <a:lvl2pPr marL="544237" algn="l" defTabSz="1088473" rtl="0" eaLnBrk="1" latinLnBrk="0" hangingPunct="1">
              <a:defRPr sz="2167" kern="1200">
                <a:solidFill>
                  <a:schemeClr val="tx1"/>
                </a:solidFill>
                <a:latin typeface="+mn-lt"/>
                <a:ea typeface="+mn-ea"/>
                <a:cs typeface="+mn-cs"/>
              </a:defRPr>
            </a:lvl2pPr>
            <a:lvl3pPr marL="1088473" algn="l" defTabSz="1088473" rtl="0" eaLnBrk="1" latinLnBrk="0" hangingPunct="1">
              <a:defRPr sz="2167" kern="1200">
                <a:solidFill>
                  <a:schemeClr val="tx1"/>
                </a:solidFill>
                <a:latin typeface="+mn-lt"/>
                <a:ea typeface="+mn-ea"/>
                <a:cs typeface="+mn-cs"/>
              </a:defRPr>
            </a:lvl3pPr>
            <a:lvl4pPr marL="1632711" algn="l" defTabSz="1088473" rtl="0" eaLnBrk="1" latinLnBrk="0" hangingPunct="1">
              <a:defRPr sz="2167" kern="1200">
                <a:solidFill>
                  <a:schemeClr val="tx1"/>
                </a:solidFill>
                <a:latin typeface="+mn-lt"/>
                <a:ea typeface="+mn-ea"/>
                <a:cs typeface="+mn-cs"/>
              </a:defRPr>
            </a:lvl4pPr>
            <a:lvl5pPr marL="2176947" algn="l" defTabSz="1088473" rtl="0" eaLnBrk="1" latinLnBrk="0" hangingPunct="1">
              <a:defRPr sz="2167" kern="1200">
                <a:solidFill>
                  <a:schemeClr val="tx1"/>
                </a:solidFill>
                <a:latin typeface="+mn-lt"/>
                <a:ea typeface="+mn-ea"/>
                <a:cs typeface="+mn-cs"/>
              </a:defRPr>
            </a:lvl5pPr>
            <a:lvl6pPr marL="2721184" algn="l" defTabSz="1088473" rtl="0" eaLnBrk="1" latinLnBrk="0" hangingPunct="1">
              <a:defRPr sz="2167" kern="1200">
                <a:solidFill>
                  <a:schemeClr val="tx1"/>
                </a:solidFill>
                <a:latin typeface="+mn-lt"/>
                <a:ea typeface="+mn-ea"/>
                <a:cs typeface="+mn-cs"/>
              </a:defRPr>
            </a:lvl6pPr>
            <a:lvl7pPr marL="3265420" algn="l" defTabSz="1088473" rtl="0" eaLnBrk="1" latinLnBrk="0" hangingPunct="1">
              <a:defRPr sz="2167" kern="1200">
                <a:solidFill>
                  <a:schemeClr val="tx1"/>
                </a:solidFill>
                <a:latin typeface="+mn-lt"/>
                <a:ea typeface="+mn-ea"/>
                <a:cs typeface="+mn-cs"/>
              </a:defRPr>
            </a:lvl7pPr>
            <a:lvl8pPr marL="3809657" algn="l" defTabSz="1088473" rtl="0" eaLnBrk="1" latinLnBrk="0" hangingPunct="1">
              <a:defRPr sz="2167" kern="1200">
                <a:solidFill>
                  <a:schemeClr val="tx1"/>
                </a:solidFill>
                <a:latin typeface="+mn-lt"/>
                <a:ea typeface="+mn-ea"/>
                <a:cs typeface="+mn-cs"/>
              </a:defRPr>
            </a:lvl8pPr>
            <a:lvl9pPr marL="4353894" algn="l" defTabSz="1088473" rtl="0" eaLnBrk="1" latinLnBrk="0" hangingPunct="1">
              <a:defRPr sz="2167" kern="1200">
                <a:solidFill>
                  <a:schemeClr val="tx1"/>
                </a:solidFill>
                <a:latin typeface="+mn-lt"/>
                <a:ea typeface="+mn-ea"/>
                <a:cs typeface="+mn-cs"/>
              </a:defRPr>
            </a:lvl9p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73" y="-14179"/>
            <a:ext cx="12223173" cy="6872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Hình chữ nhật: Góc Tròn 3">
            <a:extLst>
              <a:ext uri="{FF2B5EF4-FFF2-40B4-BE49-F238E27FC236}">
                <a16:creationId xmlns:a16="http://schemas.microsoft.com/office/drawing/2014/main" id="{0439AA1A-AAE7-3289-D0F4-1A653DB0B26A}"/>
              </a:ext>
            </a:extLst>
          </p:cNvPr>
          <p:cNvSpPr/>
          <p:nvPr/>
        </p:nvSpPr>
        <p:spPr>
          <a:xfrm>
            <a:off x="632192" y="373063"/>
            <a:ext cx="10660428" cy="613874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Hộp Văn bản 4">
            <a:extLst>
              <a:ext uri="{FF2B5EF4-FFF2-40B4-BE49-F238E27FC236}">
                <a16:creationId xmlns:a16="http://schemas.microsoft.com/office/drawing/2014/main" id="{92712305-308D-098A-9E43-D2674DC1D46B}"/>
              </a:ext>
            </a:extLst>
          </p:cNvPr>
          <p:cNvSpPr txBox="1"/>
          <p:nvPr/>
        </p:nvSpPr>
        <p:spPr>
          <a:xfrm>
            <a:off x="3560518" y="605577"/>
            <a:ext cx="4803776" cy="646331"/>
          </a:xfrm>
          <a:prstGeom prst="rect">
            <a:avLst/>
          </a:prstGeom>
          <a:noFill/>
        </p:spPr>
        <p:txBody>
          <a:bodyPr wrap="square" rtlCol="0">
            <a:spAutoFit/>
          </a:bodyPr>
          <a:lstStyle/>
          <a:p>
            <a:pPr algn="l"/>
            <a:r>
              <a:rPr lang="vi-VN" sz="3600" b="1" u="sng" dirty="0" err="1">
                <a:solidFill>
                  <a:srgbClr val="FF0000"/>
                </a:solidFill>
                <a:latin typeface="Cavolini" panose="03000502040302020204" pitchFamily="66" charset="0"/>
                <a:cs typeface="Cavolini" panose="03000502040302020204" pitchFamily="66" charset="0"/>
              </a:rPr>
              <a:t>Kiểm</a:t>
            </a:r>
            <a:r>
              <a:rPr lang="vi-VN" sz="3600" b="1" u="sng" dirty="0">
                <a:solidFill>
                  <a:srgbClr val="FF0000"/>
                </a:solidFill>
                <a:latin typeface="Cavolini" panose="03000502040302020204" pitchFamily="66" charset="0"/>
                <a:cs typeface="Cavolini" panose="03000502040302020204" pitchFamily="66" charset="0"/>
              </a:rPr>
              <a:t> tra </a:t>
            </a:r>
            <a:r>
              <a:rPr lang="vi-VN" sz="3600" b="1" u="sng" dirty="0" err="1">
                <a:solidFill>
                  <a:srgbClr val="FF0000"/>
                </a:solidFill>
                <a:latin typeface="Cavolini" panose="03000502040302020204" pitchFamily="66" charset="0"/>
                <a:cs typeface="Cavolini" panose="03000502040302020204" pitchFamily="66" charset="0"/>
              </a:rPr>
              <a:t>bài</a:t>
            </a:r>
            <a:r>
              <a:rPr lang="vi-VN" sz="3600" b="1" u="sng" dirty="0">
                <a:solidFill>
                  <a:srgbClr val="FF0000"/>
                </a:solidFill>
                <a:latin typeface="Cavolini" panose="03000502040302020204" pitchFamily="66" charset="0"/>
                <a:cs typeface="Cavolini" panose="03000502040302020204" pitchFamily="66" charset="0"/>
              </a:rPr>
              <a:t> </a:t>
            </a:r>
            <a:r>
              <a:rPr lang="vi-VN" sz="3600" b="1" u="sng" dirty="0" err="1">
                <a:solidFill>
                  <a:srgbClr val="FF0000"/>
                </a:solidFill>
                <a:latin typeface="Cavolini" panose="03000502040302020204" pitchFamily="66" charset="0"/>
                <a:cs typeface="Cavolini" panose="03000502040302020204" pitchFamily="66" charset="0"/>
              </a:rPr>
              <a:t>cũ</a:t>
            </a:r>
            <a:r>
              <a:rPr lang="vi-VN" sz="3600" b="1" u="sng" dirty="0">
                <a:solidFill>
                  <a:srgbClr val="FF0000"/>
                </a:solidFill>
                <a:latin typeface="Cavolini" panose="03000502040302020204" pitchFamily="66" charset="0"/>
                <a:cs typeface="Cavolini" panose="03000502040302020204" pitchFamily="66" charset="0"/>
              </a:rPr>
              <a:t>:</a:t>
            </a:r>
          </a:p>
        </p:txBody>
      </p:sp>
      <p:sp>
        <p:nvSpPr>
          <p:cNvPr id="6" name="Hộp Văn bản 5">
            <a:extLst>
              <a:ext uri="{FF2B5EF4-FFF2-40B4-BE49-F238E27FC236}">
                <a16:creationId xmlns:a16="http://schemas.microsoft.com/office/drawing/2014/main" id="{3FFA8ACF-885F-83FE-EA52-BA66F3C8EB01}"/>
              </a:ext>
            </a:extLst>
          </p:cNvPr>
          <p:cNvSpPr txBox="1"/>
          <p:nvPr/>
        </p:nvSpPr>
        <p:spPr>
          <a:xfrm>
            <a:off x="1135350" y="1411439"/>
            <a:ext cx="9890125" cy="1200329"/>
          </a:xfrm>
          <a:prstGeom prst="rect">
            <a:avLst/>
          </a:prstGeom>
          <a:noFill/>
        </p:spPr>
        <p:txBody>
          <a:bodyPr wrap="square" rtlCol="0">
            <a:spAutoFit/>
          </a:bodyPr>
          <a:lstStyle/>
          <a:p>
            <a:pPr algn="l"/>
            <a:r>
              <a:rPr lang="vi-VN" sz="3600" b="1" u="sng" dirty="0"/>
              <a:t>Câu </a:t>
            </a:r>
            <a:r>
              <a:rPr lang="vi-VN" sz="3600" b="1" u="sng" dirty="0" err="1"/>
              <a:t>hỏi</a:t>
            </a:r>
            <a:r>
              <a:rPr lang="vi-VN" sz="3600" b="1" u="sng" dirty="0"/>
              <a:t>:</a:t>
            </a:r>
            <a:r>
              <a:rPr lang="vi-VN" sz="3600" dirty="0"/>
              <a:t> </a:t>
            </a:r>
            <a:r>
              <a:rPr lang="vi-VN" sz="3600" dirty="0" err="1"/>
              <a:t>Thế</a:t>
            </a:r>
            <a:r>
              <a:rPr lang="vi-VN" sz="3600" dirty="0"/>
              <a:t> </a:t>
            </a:r>
            <a:r>
              <a:rPr lang="vi-VN" sz="3600" dirty="0" err="1"/>
              <a:t>nào</a:t>
            </a:r>
            <a:r>
              <a:rPr lang="vi-VN" sz="3600" dirty="0"/>
              <a:t> </a:t>
            </a:r>
            <a:r>
              <a:rPr lang="vi-VN" sz="3600" dirty="0" err="1"/>
              <a:t>là</a:t>
            </a:r>
            <a:r>
              <a:rPr lang="vi-VN" sz="3600" dirty="0"/>
              <a:t> </a:t>
            </a:r>
            <a:r>
              <a:rPr lang="vi-VN" sz="3600" dirty="0" err="1"/>
              <a:t>luận</a:t>
            </a:r>
            <a:r>
              <a:rPr lang="vi-VN" sz="3600" dirty="0"/>
              <a:t> </a:t>
            </a:r>
            <a:r>
              <a:rPr lang="vi-VN" sz="3600" dirty="0" err="1"/>
              <a:t>điểm</a:t>
            </a:r>
            <a:r>
              <a:rPr lang="vi-VN" sz="3600" dirty="0"/>
              <a:t>, </a:t>
            </a:r>
            <a:r>
              <a:rPr lang="vi-VN" sz="3600" dirty="0" err="1"/>
              <a:t>luận</a:t>
            </a:r>
            <a:r>
              <a:rPr lang="vi-VN" sz="3600" dirty="0"/>
              <a:t> </a:t>
            </a:r>
            <a:r>
              <a:rPr lang="vi-VN" sz="3600" dirty="0" err="1"/>
              <a:t>cứ</a:t>
            </a:r>
            <a:r>
              <a:rPr lang="vi-VN" sz="3600" dirty="0"/>
              <a:t> </a:t>
            </a:r>
            <a:r>
              <a:rPr lang="vi-VN" sz="3600" dirty="0" err="1"/>
              <a:t>và</a:t>
            </a:r>
            <a:r>
              <a:rPr lang="vi-VN" sz="3600" dirty="0"/>
              <a:t> </a:t>
            </a:r>
            <a:r>
              <a:rPr lang="vi-VN" sz="3600" dirty="0" err="1"/>
              <a:t>lập</a:t>
            </a:r>
            <a:r>
              <a:rPr lang="vi-VN" sz="3600" dirty="0"/>
              <a:t> </a:t>
            </a:r>
            <a:r>
              <a:rPr lang="vi-VN" sz="3600" dirty="0" err="1"/>
              <a:t>luận</a:t>
            </a:r>
            <a:r>
              <a:rPr lang="vi-VN" sz="3600" dirty="0"/>
              <a:t>?</a:t>
            </a:r>
          </a:p>
        </p:txBody>
      </p:sp>
      <p:sp>
        <p:nvSpPr>
          <p:cNvPr id="8" name="Hộp Văn bản 7">
            <a:extLst>
              <a:ext uri="{FF2B5EF4-FFF2-40B4-BE49-F238E27FC236}">
                <a16:creationId xmlns:a16="http://schemas.microsoft.com/office/drawing/2014/main" id="{E4FB10EB-4AC8-E3B7-7757-96168E2242EF}"/>
              </a:ext>
            </a:extLst>
          </p:cNvPr>
          <p:cNvSpPr txBox="1"/>
          <p:nvPr/>
        </p:nvSpPr>
        <p:spPr>
          <a:xfrm>
            <a:off x="2026792" y="2921101"/>
            <a:ext cx="8641208" cy="1569660"/>
          </a:xfrm>
          <a:prstGeom prst="rect">
            <a:avLst/>
          </a:prstGeom>
          <a:noFill/>
        </p:spPr>
        <p:txBody>
          <a:bodyPr wrap="square">
            <a:spAutoFit/>
          </a:bodyPr>
          <a:lstStyle/>
          <a:p>
            <a:r>
              <a:rPr lang="vi-VN" sz="3200" b="0" i="0" dirty="0" err="1">
                <a:solidFill>
                  <a:srgbClr val="0000FF"/>
                </a:solidFill>
                <a:effectLst/>
                <a:latin typeface="arial" panose="020B0604020202020204" pitchFamily="34" charset="0"/>
              </a:rPr>
              <a:t>Lập</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luận</a:t>
            </a:r>
            <a:r>
              <a:rPr lang="vi-VN" sz="3200" b="0" i="0" dirty="0">
                <a:solidFill>
                  <a:srgbClr val="0000FF"/>
                </a:solidFill>
                <a:effectLst/>
                <a:latin typeface="arial" panose="020B0604020202020204" pitchFamily="34" charset="0"/>
              </a:rPr>
              <a:t> :   </a:t>
            </a:r>
            <a:r>
              <a:rPr lang="vi-VN" sz="3200" b="0" i="0" dirty="0" err="1">
                <a:solidFill>
                  <a:srgbClr val="0000FF"/>
                </a:solidFill>
                <a:effectLst/>
                <a:latin typeface="arial" panose="020B0604020202020204" pitchFamily="34" charset="0"/>
              </a:rPr>
              <a:t>Là</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cách</a:t>
            </a:r>
            <a:r>
              <a:rPr lang="vi-VN" sz="3200" b="0" i="0" dirty="0">
                <a:solidFill>
                  <a:srgbClr val="0000FF"/>
                </a:solidFill>
                <a:effectLst/>
                <a:latin typeface="arial" panose="020B0604020202020204" pitchFamily="34" charset="0"/>
              </a:rPr>
              <a:t> nêu </a:t>
            </a:r>
            <a:r>
              <a:rPr lang="vi-VN" sz="3200" b="0" i="0" dirty="0" err="1">
                <a:solidFill>
                  <a:srgbClr val="0000FF"/>
                </a:solidFill>
                <a:effectLst/>
                <a:latin typeface="arial" panose="020B0604020202020204" pitchFamily="34" charset="0"/>
              </a:rPr>
              <a:t>luận</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cứ</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để</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dẫn</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đến</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luận</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điểm</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Lập</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luận</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phải</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chặt</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chẽ</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hợp</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lí</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thì</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bài</a:t>
            </a:r>
            <a:r>
              <a:rPr lang="vi-VN" sz="3200" b="0" i="0" dirty="0">
                <a:solidFill>
                  <a:srgbClr val="0000FF"/>
                </a:solidFill>
                <a:effectLst/>
                <a:latin typeface="arial" panose="020B0604020202020204" pitchFamily="34" charset="0"/>
              </a:rPr>
              <a:t> văn </a:t>
            </a:r>
            <a:r>
              <a:rPr lang="vi-VN" sz="3200" b="0" i="0" dirty="0" err="1">
                <a:solidFill>
                  <a:srgbClr val="0000FF"/>
                </a:solidFill>
                <a:effectLst/>
                <a:latin typeface="arial" panose="020B0604020202020204" pitchFamily="34" charset="0"/>
              </a:rPr>
              <a:t>mới</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có</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sức</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thuyết</a:t>
            </a:r>
            <a:r>
              <a:rPr lang="vi-VN" sz="3200" b="0" i="0" dirty="0">
                <a:solidFill>
                  <a:srgbClr val="0000FF"/>
                </a:solidFill>
                <a:effectLst/>
                <a:latin typeface="arial" panose="020B0604020202020204" pitchFamily="34" charset="0"/>
              </a:rPr>
              <a:t> </a:t>
            </a:r>
            <a:r>
              <a:rPr lang="vi-VN" sz="3200" b="0" i="0" dirty="0" err="1">
                <a:solidFill>
                  <a:srgbClr val="0000FF"/>
                </a:solidFill>
                <a:effectLst/>
                <a:latin typeface="arial" panose="020B0604020202020204" pitchFamily="34" charset="0"/>
              </a:rPr>
              <a:t>phục</a:t>
            </a:r>
            <a:r>
              <a:rPr lang="vi-VN" sz="3200" dirty="0">
                <a:solidFill>
                  <a:srgbClr val="0000FF"/>
                </a:solidFill>
                <a:latin typeface="arial" panose="020B0604020202020204" pitchFamily="34" charset="0"/>
              </a:rPr>
              <a:t>.</a:t>
            </a:r>
            <a:endParaRPr lang="vi-VN" sz="3200" dirty="0">
              <a:solidFill>
                <a:srgbClr val="0000FF"/>
              </a:solidFill>
            </a:endParaRPr>
          </a:p>
        </p:txBody>
      </p:sp>
    </p:spTree>
    <p:extLst>
      <p:ext uri="{BB962C8B-B14F-4D97-AF65-F5344CB8AC3E}">
        <p14:creationId xmlns:p14="http://schemas.microsoft.com/office/powerpoint/2010/main" val="593099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AutoShape 3">
            <a:extLst>
              <a:ext uri="{FF2B5EF4-FFF2-40B4-BE49-F238E27FC236}">
                <a16:creationId xmlns:a16="http://schemas.microsoft.com/office/drawing/2014/main" id="{D4A10E9E-F613-5654-842F-C5986773308A}"/>
              </a:ext>
            </a:extLst>
          </p:cNvPr>
          <p:cNvSpPr>
            <a:spLocks noChangeArrowheads="1"/>
          </p:cNvSpPr>
          <p:nvPr/>
        </p:nvSpPr>
        <p:spPr bwMode="auto">
          <a:xfrm>
            <a:off x="1825626" y="117475"/>
            <a:ext cx="576263" cy="503238"/>
          </a:xfrm>
          <a:prstGeom prst="star5">
            <a:avLst/>
          </a:prstGeom>
          <a:solidFill>
            <a:srgbClr val="66FF66"/>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en-US" sz="2400"/>
          </a:p>
        </p:txBody>
      </p:sp>
      <p:sp>
        <p:nvSpPr>
          <p:cNvPr id="22532" name="AutoShape 4">
            <a:extLst>
              <a:ext uri="{FF2B5EF4-FFF2-40B4-BE49-F238E27FC236}">
                <a16:creationId xmlns:a16="http://schemas.microsoft.com/office/drawing/2014/main" id="{F61D2AD9-7264-293F-415D-C98157EAC4BB}"/>
              </a:ext>
            </a:extLst>
          </p:cNvPr>
          <p:cNvSpPr>
            <a:spLocks noChangeArrowheads="1"/>
          </p:cNvSpPr>
          <p:nvPr/>
        </p:nvSpPr>
        <p:spPr bwMode="auto">
          <a:xfrm>
            <a:off x="6075364" y="1160463"/>
            <a:ext cx="574675" cy="501650"/>
          </a:xfrm>
          <a:prstGeom prst="star5">
            <a:avLst/>
          </a:prstGeom>
          <a:solidFill>
            <a:srgbClr val="FFFF00"/>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en-US" sz="2400"/>
          </a:p>
        </p:txBody>
      </p:sp>
      <p:sp>
        <p:nvSpPr>
          <p:cNvPr id="22533" name="AutoShape 5">
            <a:extLst>
              <a:ext uri="{FF2B5EF4-FFF2-40B4-BE49-F238E27FC236}">
                <a16:creationId xmlns:a16="http://schemas.microsoft.com/office/drawing/2014/main" id="{E5759AB0-082E-1A6F-0C60-33D2333F63F8}"/>
              </a:ext>
            </a:extLst>
          </p:cNvPr>
          <p:cNvSpPr>
            <a:spLocks noChangeArrowheads="1"/>
          </p:cNvSpPr>
          <p:nvPr/>
        </p:nvSpPr>
        <p:spPr bwMode="auto">
          <a:xfrm>
            <a:off x="2416176" y="4325939"/>
            <a:ext cx="576263" cy="503237"/>
          </a:xfrm>
          <a:prstGeom prst="star5">
            <a:avLst/>
          </a:prstGeom>
          <a:solidFill>
            <a:srgbClr val="A3FBF1"/>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en-US" sz="2400"/>
          </a:p>
        </p:txBody>
      </p:sp>
      <p:sp>
        <p:nvSpPr>
          <p:cNvPr id="22534" name="AutoShape 6">
            <a:extLst>
              <a:ext uri="{FF2B5EF4-FFF2-40B4-BE49-F238E27FC236}">
                <a16:creationId xmlns:a16="http://schemas.microsoft.com/office/drawing/2014/main" id="{6DBBCAD1-4D28-0478-E003-0D3EA9CC06F9}"/>
              </a:ext>
            </a:extLst>
          </p:cNvPr>
          <p:cNvSpPr>
            <a:spLocks noChangeArrowheads="1"/>
          </p:cNvSpPr>
          <p:nvPr/>
        </p:nvSpPr>
        <p:spPr bwMode="auto">
          <a:xfrm>
            <a:off x="9120188" y="5013325"/>
            <a:ext cx="576262" cy="503238"/>
          </a:xfrm>
          <a:prstGeom prst="star5">
            <a:avLst/>
          </a:prstGeom>
          <a:solidFill>
            <a:srgbClr val="66FF66"/>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en-US" sz="2400"/>
          </a:p>
        </p:txBody>
      </p:sp>
      <p:sp>
        <p:nvSpPr>
          <p:cNvPr id="22535" name="AutoShape 7">
            <a:extLst>
              <a:ext uri="{FF2B5EF4-FFF2-40B4-BE49-F238E27FC236}">
                <a16:creationId xmlns:a16="http://schemas.microsoft.com/office/drawing/2014/main" id="{A49636C4-6620-2BCE-4642-ECFF1102670A}"/>
              </a:ext>
            </a:extLst>
          </p:cNvPr>
          <p:cNvSpPr>
            <a:spLocks noChangeArrowheads="1"/>
          </p:cNvSpPr>
          <p:nvPr/>
        </p:nvSpPr>
        <p:spPr bwMode="auto">
          <a:xfrm>
            <a:off x="9191626" y="908050"/>
            <a:ext cx="576263" cy="503238"/>
          </a:xfrm>
          <a:prstGeom prst="star5">
            <a:avLst/>
          </a:prstGeom>
          <a:solidFill>
            <a:srgbClr val="00FFFF"/>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defRPr/>
            </a:pPr>
            <a:endParaRPr lang="en-US" sz="2400"/>
          </a:p>
        </p:txBody>
      </p:sp>
      <p:sp>
        <p:nvSpPr>
          <p:cNvPr id="3079" name="TextBox 1">
            <a:extLst>
              <a:ext uri="{FF2B5EF4-FFF2-40B4-BE49-F238E27FC236}">
                <a16:creationId xmlns:a16="http://schemas.microsoft.com/office/drawing/2014/main" id="{BE022EE1-2C1D-0F24-1716-EBAE5D2DC1A9}"/>
              </a:ext>
            </a:extLst>
          </p:cNvPr>
          <p:cNvSpPr txBox="1">
            <a:spLocks noChangeArrowheads="1"/>
          </p:cNvSpPr>
          <p:nvPr/>
        </p:nvSpPr>
        <p:spPr bwMode="auto">
          <a:xfrm>
            <a:off x="2971799" y="620713"/>
            <a:ext cx="367823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r>
              <a:rPr lang="en-US" altLang="en-US" sz="3600" b="1" dirty="0"/>
              <a:t>TIẾT </a:t>
            </a:r>
            <a:r>
              <a:rPr lang="en-US" altLang="en-US" sz="3600" b="1" dirty="0" smtClean="0"/>
              <a:t>106-107</a:t>
            </a:r>
            <a:r>
              <a:rPr lang="en-US" altLang="en-US" sz="3600" b="1" dirty="0" smtClean="0"/>
              <a:t>: </a:t>
            </a:r>
            <a:endParaRPr lang="en-US" altLang="en-US" sz="3600" b="1" dirty="0"/>
          </a:p>
        </p:txBody>
      </p:sp>
      <p:sp>
        <p:nvSpPr>
          <p:cNvPr id="3080" name="TextBox 2">
            <a:extLst>
              <a:ext uri="{FF2B5EF4-FFF2-40B4-BE49-F238E27FC236}">
                <a16:creationId xmlns:a16="http://schemas.microsoft.com/office/drawing/2014/main" id="{946012ED-80BC-3B04-D1D9-779D0229CB05}"/>
              </a:ext>
            </a:extLst>
          </p:cNvPr>
          <p:cNvSpPr txBox="1">
            <a:spLocks noChangeArrowheads="1"/>
          </p:cNvSpPr>
          <p:nvPr/>
        </p:nvSpPr>
        <p:spPr bwMode="auto">
          <a:xfrm>
            <a:off x="2036763" y="1806575"/>
            <a:ext cx="80772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a:r>
              <a:rPr lang="en-US" altLang="en-US" sz="4800" b="1">
                <a:solidFill>
                  <a:srgbClr val="FF0000"/>
                </a:solidFill>
              </a:rPr>
              <a:t>VIẾT ĐOẠN VĂN </a:t>
            </a:r>
          </a:p>
          <a:p>
            <a:pPr algn="ctr"/>
            <a:r>
              <a:rPr lang="en-US" altLang="en-US" sz="4800" b="1">
                <a:solidFill>
                  <a:srgbClr val="FF0000"/>
                </a:solidFill>
              </a:rPr>
              <a:t>TRÌNH BÀY LUẬN ĐIỂM</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2DEF238D-8436-25DC-687B-73FD744F363D}"/>
              </a:ext>
            </a:extLst>
          </p:cNvPr>
          <p:cNvSpPr txBox="1">
            <a:spLocks noChangeArrowheads="1"/>
          </p:cNvSpPr>
          <p:nvPr/>
        </p:nvSpPr>
        <p:spPr bwMode="auto">
          <a:xfrm>
            <a:off x="1981200" y="0"/>
            <a:ext cx="792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2400" b="1" dirty="0"/>
              <a:t> VIẾT ĐOẠN VĂN TRÌNH BÀY LUẬN ĐIỂM</a:t>
            </a:r>
          </a:p>
        </p:txBody>
      </p:sp>
      <p:sp>
        <p:nvSpPr>
          <p:cNvPr id="4099" name="Line 3">
            <a:extLst>
              <a:ext uri="{FF2B5EF4-FFF2-40B4-BE49-F238E27FC236}">
                <a16:creationId xmlns:a16="http://schemas.microsoft.com/office/drawing/2014/main" id="{76D5588E-F337-0F00-16F8-B4BE24007E2F}"/>
              </a:ext>
            </a:extLst>
          </p:cNvPr>
          <p:cNvSpPr>
            <a:spLocks noChangeShapeType="1"/>
          </p:cNvSpPr>
          <p:nvPr/>
        </p:nvSpPr>
        <p:spPr bwMode="auto">
          <a:xfrm>
            <a:off x="6248400" y="533400"/>
            <a:ext cx="0" cy="5257800"/>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p>
        </p:txBody>
      </p:sp>
      <p:sp>
        <p:nvSpPr>
          <p:cNvPr id="5124" name="Rectangle 4">
            <a:extLst>
              <a:ext uri="{FF2B5EF4-FFF2-40B4-BE49-F238E27FC236}">
                <a16:creationId xmlns:a16="http://schemas.microsoft.com/office/drawing/2014/main" id="{C666AEA6-5BF5-8FB6-BF8B-B0CCFFE9DF0A}"/>
              </a:ext>
            </a:extLst>
          </p:cNvPr>
          <p:cNvSpPr>
            <a:spLocks noChangeArrowheads="1"/>
          </p:cNvSpPr>
          <p:nvPr/>
        </p:nvSpPr>
        <p:spPr bwMode="auto">
          <a:xfrm>
            <a:off x="6324599" y="438150"/>
            <a:ext cx="5849931" cy="341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marL="457200" indent="-457200">
              <a:defRPr sz="2400">
                <a:solidFill>
                  <a:schemeClr val="tx1"/>
                </a:solidFill>
                <a:latin typeface="Arial" panose="020B0604020202020204" pitchFamily="34" charset="0"/>
              </a:defRPr>
            </a:lvl1pPr>
            <a:lvl2pPr marL="914400" indent="-457200">
              <a:defRPr sz="2400">
                <a:solidFill>
                  <a:schemeClr val="tx1"/>
                </a:solidFill>
                <a:latin typeface="Arial" panose="020B0604020202020204" pitchFamily="34" charset="0"/>
              </a:defRPr>
            </a:lvl2pPr>
            <a:lvl3pPr marL="1371600" indent="-457200">
              <a:defRPr sz="2400">
                <a:solidFill>
                  <a:schemeClr val="tx1"/>
                </a:solidFill>
                <a:latin typeface="Arial" panose="020B0604020202020204" pitchFamily="34" charset="0"/>
              </a:defRPr>
            </a:lvl3pPr>
            <a:lvl4pPr marL="1828800" indent="-457200">
              <a:defRPr sz="2400">
                <a:solidFill>
                  <a:schemeClr val="tx1"/>
                </a:solidFill>
                <a:latin typeface="Arial" panose="020B0604020202020204" pitchFamily="34" charset="0"/>
              </a:defRPr>
            </a:lvl4pPr>
            <a:lvl5pPr marL="2286000" indent="-457200">
              <a:defRPr sz="2400">
                <a:solidFill>
                  <a:schemeClr val="tx1"/>
                </a:solidFill>
                <a:latin typeface="Arial" panose="020B0604020202020204" pitchFamily="34" charset="0"/>
              </a:defRPr>
            </a:lvl5pPr>
            <a:lvl6pPr marL="2743200" indent="-457200" eaLnBrk="0" fontAlgn="base" hangingPunct="0">
              <a:spcBef>
                <a:spcPct val="0"/>
              </a:spcBef>
              <a:spcAft>
                <a:spcPct val="0"/>
              </a:spcAft>
              <a:defRPr sz="2400">
                <a:solidFill>
                  <a:schemeClr val="tx1"/>
                </a:solidFill>
                <a:latin typeface="Arial" panose="020B0604020202020204" pitchFamily="34" charset="0"/>
              </a:defRPr>
            </a:lvl6pPr>
            <a:lvl7pPr marL="3200400" indent="-457200" eaLnBrk="0" fontAlgn="base" hangingPunct="0">
              <a:spcBef>
                <a:spcPct val="0"/>
              </a:spcBef>
              <a:spcAft>
                <a:spcPct val="0"/>
              </a:spcAft>
              <a:defRPr sz="2400">
                <a:solidFill>
                  <a:schemeClr val="tx1"/>
                </a:solidFill>
                <a:latin typeface="Arial" panose="020B0604020202020204" pitchFamily="34" charset="0"/>
              </a:defRPr>
            </a:lvl7pPr>
            <a:lvl8pPr marL="3657600" indent="-457200" eaLnBrk="0" fontAlgn="base" hangingPunct="0">
              <a:spcBef>
                <a:spcPct val="0"/>
              </a:spcBef>
              <a:spcAft>
                <a:spcPct val="0"/>
              </a:spcAft>
              <a:defRPr sz="2400">
                <a:solidFill>
                  <a:schemeClr val="tx1"/>
                </a:solidFill>
                <a:latin typeface="Arial" panose="020B0604020202020204" pitchFamily="34" charset="0"/>
              </a:defRPr>
            </a:lvl8pPr>
            <a:lvl9pPr marL="4114800" indent="-4572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pt-BR" altLang="en-US" b="1" dirty="0"/>
              <a:t>I/Trình bày luận điểm thành </a:t>
            </a:r>
          </a:p>
          <a:p>
            <a:pPr eaLnBrk="1" hangingPunct="1"/>
            <a:r>
              <a:rPr lang="pt-BR" altLang="en-US" b="1" dirty="0"/>
              <a:t>  một đoạn văn nghị luận</a:t>
            </a:r>
            <a:r>
              <a:rPr lang="pt-BR" altLang="en-US" b="1" u="sng" dirty="0"/>
              <a:t> </a:t>
            </a:r>
            <a:endParaRPr lang="en-US" altLang="en-US" dirty="0"/>
          </a:p>
          <a:p>
            <a:pPr eaLnBrk="1" hangingPunct="1"/>
            <a:r>
              <a:rPr lang="pt-BR" altLang="en-US" b="1" dirty="0"/>
              <a:t>1, Tìm hiểu ví dụ 1</a:t>
            </a:r>
            <a:endParaRPr lang="en-US" altLang="en-US" dirty="0"/>
          </a:p>
          <a:p>
            <a:pPr eaLnBrk="1" hangingPunct="1"/>
            <a:r>
              <a:rPr lang="pt-BR" altLang="en-US" b="1" i="1" dirty="0"/>
              <a:t>a, Đoạn văn a :</a:t>
            </a:r>
            <a:r>
              <a:rPr lang="pt-BR" altLang="en-US" b="1" dirty="0"/>
              <a:t> </a:t>
            </a:r>
            <a:endParaRPr lang="en-US" altLang="en-US" b="1" dirty="0"/>
          </a:p>
          <a:p>
            <a:pPr eaLnBrk="1" hangingPunct="1"/>
            <a:r>
              <a:rPr lang="pt-BR" altLang="en-US" b="1" dirty="0">
                <a:solidFill>
                  <a:srgbClr val="0000FF"/>
                </a:solidFill>
              </a:rPr>
              <a:t>- Câu chủ đề nêu luận điểm nằm  cuối</a:t>
            </a:r>
            <a:r>
              <a:rPr lang="vi-VN" altLang="en-US" b="1" dirty="0">
                <a:solidFill>
                  <a:srgbClr val="0000FF"/>
                </a:solidFill>
              </a:rPr>
              <a:t> </a:t>
            </a:r>
            <a:r>
              <a:rPr lang="pt-BR" altLang="en-US" b="1" dirty="0">
                <a:solidFill>
                  <a:srgbClr val="0000FF"/>
                </a:solidFill>
              </a:rPr>
              <a:t>đoạn văn : “Thật</a:t>
            </a:r>
            <a:r>
              <a:rPr lang="vi-VN" altLang="en-US" b="1" dirty="0">
                <a:solidFill>
                  <a:srgbClr val="0000FF"/>
                </a:solidFill>
              </a:rPr>
              <a:t> </a:t>
            </a:r>
            <a:r>
              <a:rPr lang="pt-BR" altLang="en-US" b="1" dirty="0">
                <a:solidFill>
                  <a:srgbClr val="0000FF"/>
                </a:solidFill>
              </a:rPr>
              <a:t>là chốn…muôn đời”</a:t>
            </a:r>
            <a:endParaRPr lang="en-US" altLang="en-US" b="1" dirty="0">
              <a:solidFill>
                <a:srgbClr val="0000FF"/>
              </a:solidFill>
            </a:endParaRPr>
          </a:p>
          <a:p>
            <a:pPr eaLnBrk="1" hangingPunct="1"/>
            <a:r>
              <a:rPr lang="pt-BR" altLang="en-US" b="1" dirty="0">
                <a:solidFill>
                  <a:srgbClr val="0000FF"/>
                </a:solidFill>
              </a:rPr>
              <a:t>- Đoạn văn được trình bày theo cách</a:t>
            </a:r>
            <a:r>
              <a:rPr lang="vi-VN" altLang="en-US" b="1" dirty="0">
                <a:solidFill>
                  <a:srgbClr val="0000FF"/>
                </a:solidFill>
              </a:rPr>
              <a:t> </a:t>
            </a:r>
            <a:r>
              <a:rPr lang="pt-BR" altLang="en-US" b="1" dirty="0">
                <a:solidFill>
                  <a:srgbClr val="0000FF"/>
                </a:solidFill>
              </a:rPr>
              <a:t>quy nạp .</a:t>
            </a:r>
            <a:endParaRPr lang="en-US" altLang="en-US" b="1" dirty="0">
              <a:solidFill>
                <a:srgbClr val="0000FF"/>
              </a:solidFill>
            </a:endParaRPr>
          </a:p>
        </p:txBody>
      </p:sp>
      <p:sp>
        <p:nvSpPr>
          <p:cNvPr id="5125" name="Rectangle 5">
            <a:extLst>
              <a:ext uri="{FF2B5EF4-FFF2-40B4-BE49-F238E27FC236}">
                <a16:creationId xmlns:a16="http://schemas.microsoft.com/office/drawing/2014/main" id="{87B91E64-A19B-1872-D100-280A33A5DC5B}"/>
              </a:ext>
            </a:extLst>
          </p:cNvPr>
          <p:cNvSpPr>
            <a:spLocks noChangeArrowheads="1"/>
          </p:cNvSpPr>
          <p:nvPr/>
        </p:nvSpPr>
        <p:spPr bwMode="auto">
          <a:xfrm>
            <a:off x="6248401" y="3733800"/>
            <a:ext cx="29559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pt-BR" altLang="en-US" sz="2400"/>
              <a:t> </a:t>
            </a:r>
            <a:r>
              <a:rPr lang="pt-BR" altLang="en-US" sz="2400" b="1">
                <a:solidFill>
                  <a:srgbClr val="0000FF"/>
                </a:solidFill>
              </a:rPr>
              <a:t>- Trình tự lập luận:</a:t>
            </a:r>
            <a:endParaRPr lang="en-US" altLang="en-US" sz="2400" b="1">
              <a:solidFill>
                <a:srgbClr val="0000FF"/>
              </a:solidFill>
            </a:endParaRPr>
          </a:p>
        </p:txBody>
      </p:sp>
      <p:sp>
        <p:nvSpPr>
          <p:cNvPr id="5126" name="Rectangle 6">
            <a:extLst>
              <a:ext uri="{FF2B5EF4-FFF2-40B4-BE49-F238E27FC236}">
                <a16:creationId xmlns:a16="http://schemas.microsoft.com/office/drawing/2014/main" id="{6CEF5F02-07E5-E470-F7B3-D066EEBD8110}"/>
              </a:ext>
            </a:extLst>
          </p:cNvPr>
          <p:cNvSpPr>
            <a:spLocks noChangeArrowheads="1"/>
          </p:cNvSpPr>
          <p:nvPr/>
        </p:nvSpPr>
        <p:spPr bwMode="auto">
          <a:xfrm>
            <a:off x="6324599" y="4724401"/>
            <a:ext cx="584992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b="1">
                <a:solidFill>
                  <a:srgbClr val="0000FF"/>
                </a:solidFill>
              </a:rPr>
              <a:t>+Lập luận rất mạch lạc, chặt chẽ đầy sức thuyết phục.</a:t>
            </a:r>
          </a:p>
        </p:txBody>
      </p:sp>
      <p:sp>
        <p:nvSpPr>
          <p:cNvPr id="5127" name="Rectangle 7">
            <a:extLst>
              <a:ext uri="{FF2B5EF4-FFF2-40B4-BE49-F238E27FC236}">
                <a16:creationId xmlns:a16="http://schemas.microsoft.com/office/drawing/2014/main" id="{68B6B898-0405-C19E-ED31-F99A928C0E5D}"/>
              </a:ext>
            </a:extLst>
          </p:cNvPr>
          <p:cNvSpPr>
            <a:spLocks noChangeArrowheads="1"/>
          </p:cNvSpPr>
          <p:nvPr/>
        </p:nvSpPr>
        <p:spPr bwMode="auto">
          <a:xfrm>
            <a:off x="6324600" y="4038601"/>
            <a:ext cx="584993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400" b="1">
                <a:solidFill>
                  <a:srgbClr val="0000FF"/>
                </a:solidFill>
              </a:rPr>
              <a:t>+ Luận cứ đưa ra rất toàn diện đầy đủ,chính xác.</a:t>
            </a:r>
          </a:p>
        </p:txBody>
      </p:sp>
      <p:sp>
        <p:nvSpPr>
          <p:cNvPr id="5128" name="Rectangle 8">
            <a:extLst>
              <a:ext uri="{FF2B5EF4-FFF2-40B4-BE49-F238E27FC236}">
                <a16:creationId xmlns:a16="http://schemas.microsoft.com/office/drawing/2014/main" id="{8924DF8B-9ACA-E15F-85FD-8941B8B90C13}"/>
              </a:ext>
            </a:extLst>
          </p:cNvPr>
          <p:cNvSpPr>
            <a:spLocks noChangeArrowheads="1"/>
          </p:cNvSpPr>
          <p:nvPr/>
        </p:nvSpPr>
        <p:spPr bwMode="auto">
          <a:xfrm>
            <a:off x="169866" y="533400"/>
            <a:ext cx="6154734"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pt-BR" altLang="en-US" b="1">
                <a:solidFill>
                  <a:srgbClr val="0000FF"/>
                </a:solidFill>
              </a:rPr>
              <a:t>- Trình tự lập luận: </a:t>
            </a:r>
            <a:endParaRPr lang="en-US" altLang="en-US" b="1">
              <a:solidFill>
                <a:srgbClr val="0000FF"/>
              </a:solidFill>
            </a:endParaRPr>
          </a:p>
          <a:p>
            <a:pPr eaLnBrk="1" hangingPunct="1">
              <a:spcBef>
                <a:spcPct val="0"/>
              </a:spcBef>
              <a:buFontTx/>
              <a:buNone/>
            </a:pPr>
            <a:r>
              <a:rPr lang="pt-BR" altLang="en-US" b="1">
                <a:solidFill>
                  <a:srgbClr val="0000FF"/>
                </a:solidFill>
              </a:rPr>
              <a:t>+ Vốn là kinh đô cũ</a:t>
            </a:r>
            <a:endParaRPr lang="en-US" altLang="en-US" b="1">
              <a:solidFill>
                <a:srgbClr val="0000FF"/>
              </a:solidFill>
            </a:endParaRPr>
          </a:p>
          <a:p>
            <a:pPr eaLnBrk="1" hangingPunct="1">
              <a:spcBef>
                <a:spcPct val="0"/>
              </a:spcBef>
              <a:buFontTx/>
              <a:buNone/>
            </a:pPr>
            <a:r>
              <a:rPr lang="pt-BR" altLang="en-US" b="1">
                <a:solidFill>
                  <a:srgbClr val="0000FF"/>
                </a:solidFill>
              </a:rPr>
              <a:t>+ Vị trí trung tâm trời đất</a:t>
            </a:r>
            <a:endParaRPr lang="en-US" altLang="en-US" b="1">
              <a:solidFill>
                <a:srgbClr val="0000FF"/>
              </a:solidFill>
            </a:endParaRPr>
          </a:p>
          <a:p>
            <a:pPr eaLnBrk="1" hangingPunct="1">
              <a:spcBef>
                <a:spcPct val="0"/>
              </a:spcBef>
              <a:buFontTx/>
              <a:buNone/>
            </a:pPr>
            <a:r>
              <a:rPr lang="pt-BR" altLang="en-US" b="1">
                <a:solidFill>
                  <a:srgbClr val="0000FF"/>
                </a:solidFill>
              </a:rPr>
              <a:t>+ Thế đất quý hiếm : Rồng cuộn hổ ng</a:t>
            </a:r>
            <a:r>
              <a:rPr lang="en-US" altLang="en-US" b="1">
                <a:solidFill>
                  <a:srgbClr val="0000FF"/>
                </a:solidFill>
              </a:rPr>
              <a:t>ồi.</a:t>
            </a:r>
          </a:p>
          <a:p>
            <a:pPr eaLnBrk="1" hangingPunct="1">
              <a:spcBef>
                <a:spcPct val="0"/>
              </a:spcBef>
              <a:buFontTx/>
              <a:buNone/>
            </a:pPr>
            <a:r>
              <a:rPr lang="en-US" altLang="en-US" b="1">
                <a:solidFill>
                  <a:srgbClr val="0000FF"/>
                </a:solidFill>
              </a:rPr>
              <a:t>+ Dân cư đông đúc, muôn vật phong phú, tốt tươi</a:t>
            </a:r>
          </a:p>
          <a:p>
            <a:pPr eaLnBrk="1" hangingPunct="1">
              <a:spcBef>
                <a:spcPct val="0"/>
              </a:spcBef>
              <a:buFontTx/>
              <a:buNone/>
            </a:pPr>
            <a:r>
              <a:rPr lang="en-US" altLang="en-US" b="1">
                <a:solidFill>
                  <a:srgbClr val="0000FF"/>
                </a:solidFill>
              </a:rPr>
              <a:t>+ Nơi thắng địa</a:t>
            </a:r>
          </a:p>
          <a:p>
            <a:pPr eaLnBrk="1" hangingPunct="1">
              <a:spcBef>
                <a:spcPct val="0"/>
              </a:spcBef>
              <a:buFontTx/>
              <a:buNone/>
            </a:pPr>
            <a:r>
              <a:rPr lang="en-US" altLang="en-US" b="1">
                <a:solidFill>
                  <a:srgbClr val="0000FF"/>
                </a:solidFill>
              </a:rPr>
              <a:t>+ Kết luận : Xứng đáng là kinh đô muôn đời.</a:t>
            </a:r>
          </a:p>
        </p:txBody>
      </p:sp>
      <p:sp>
        <p:nvSpPr>
          <p:cNvPr id="5129" name="Text Box 9">
            <a:extLst>
              <a:ext uri="{FF2B5EF4-FFF2-40B4-BE49-F238E27FC236}">
                <a16:creationId xmlns:a16="http://schemas.microsoft.com/office/drawing/2014/main" id="{9A2D0C72-EBC4-1DCC-2AED-24C57944C844}"/>
              </a:ext>
            </a:extLst>
          </p:cNvPr>
          <p:cNvSpPr txBox="1">
            <a:spLocks noChangeArrowheads="1"/>
          </p:cNvSpPr>
          <p:nvPr/>
        </p:nvSpPr>
        <p:spPr bwMode="auto">
          <a:xfrm>
            <a:off x="17466" y="477102"/>
            <a:ext cx="6154735"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sz="2400" b="1">
                <a:solidFill>
                  <a:srgbClr val="0000FF"/>
                </a:solidFill>
              </a:rPr>
              <a:t>a, “Huống gì thành Đại La, kinh đô    cũ của Cao Vương: ở vào nơi trung tâm trời đất; được cái thế rồng cuộn hổ ngồi. Đã đúng ngôi nam bắc tây đông; lại tiện hướng nhìn sông dựa núi. Địa thế rộng mà bằng; đất đai cao mà thoáng. Dân cư khỏi chịu cảnh khốn khổ ngập lụt; muôn vật cũng rất mực phong phú tốt tươi. Xem khắp đất Việt ta, chỉ nơi này là thắng địa. Thật là chốn tụ hội trọng yếu của bốn phương đất nước; cũng là nơi kinh đô bậc nhất của đế vương muôn đời.”</a:t>
            </a:r>
          </a:p>
        </p:txBody>
      </p:sp>
      <p:sp>
        <p:nvSpPr>
          <p:cNvPr id="5130" name="AutoShape 10">
            <a:extLst>
              <a:ext uri="{FF2B5EF4-FFF2-40B4-BE49-F238E27FC236}">
                <a16:creationId xmlns:a16="http://schemas.microsoft.com/office/drawing/2014/main" id="{80B14AC8-05C9-863A-7451-517F38FF43E9}"/>
              </a:ext>
            </a:extLst>
          </p:cNvPr>
          <p:cNvSpPr>
            <a:spLocks noChangeArrowheads="1"/>
          </p:cNvSpPr>
          <p:nvPr/>
        </p:nvSpPr>
        <p:spPr bwMode="auto">
          <a:xfrm>
            <a:off x="1752600" y="5715000"/>
            <a:ext cx="8763000" cy="9144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400" b="1">
                <a:solidFill>
                  <a:srgbClr val="FF00FF"/>
                </a:solidFill>
              </a:rPr>
              <a:t>Xác đinh câu chủ đề nêu luận điểm ở</a:t>
            </a:r>
          </a:p>
          <a:p>
            <a:pPr algn="ctr" eaLnBrk="1" hangingPunct="1">
              <a:spcBef>
                <a:spcPct val="0"/>
              </a:spcBef>
              <a:buFontTx/>
              <a:buNone/>
            </a:pPr>
            <a:r>
              <a:rPr lang="en-US" altLang="en-US" sz="2400" b="1">
                <a:solidFill>
                  <a:srgbClr val="FF00FF"/>
                </a:solidFill>
              </a:rPr>
              <a:t> đoạn văn a và vị trí của nó trong đoạn văn?</a:t>
            </a:r>
          </a:p>
        </p:txBody>
      </p:sp>
      <p:sp>
        <p:nvSpPr>
          <p:cNvPr id="5131" name="AutoShape 11">
            <a:extLst>
              <a:ext uri="{FF2B5EF4-FFF2-40B4-BE49-F238E27FC236}">
                <a16:creationId xmlns:a16="http://schemas.microsoft.com/office/drawing/2014/main" id="{776F157A-C566-6ECB-B851-78074C0435B5}"/>
              </a:ext>
            </a:extLst>
          </p:cNvPr>
          <p:cNvSpPr>
            <a:spLocks noChangeArrowheads="1"/>
          </p:cNvSpPr>
          <p:nvPr/>
        </p:nvSpPr>
        <p:spPr bwMode="auto">
          <a:xfrm>
            <a:off x="1905000" y="5638800"/>
            <a:ext cx="8458200" cy="10668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400" b="1">
                <a:solidFill>
                  <a:srgbClr val="FF00FF"/>
                </a:solidFill>
              </a:rPr>
              <a:t>Nội dung đoạn văn được trình bày theo cách diễn dịch </a:t>
            </a:r>
          </a:p>
          <a:p>
            <a:pPr algn="ctr" eaLnBrk="1" hangingPunct="1">
              <a:spcBef>
                <a:spcPct val="0"/>
              </a:spcBef>
              <a:buFontTx/>
              <a:buNone/>
            </a:pPr>
            <a:r>
              <a:rPr lang="en-US" altLang="en-US" sz="2400" b="1">
                <a:solidFill>
                  <a:srgbClr val="FF00FF"/>
                </a:solidFill>
              </a:rPr>
              <a:t>hay quy nạp? Phân tích trình tự lập luận của đoạn văn?</a:t>
            </a:r>
          </a:p>
          <a:p>
            <a:pPr algn="ctr" eaLnBrk="1" hangingPunct="1">
              <a:spcBef>
                <a:spcPct val="0"/>
              </a:spcBef>
              <a:buFontTx/>
              <a:buNone/>
            </a:pPr>
            <a:r>
              <a:rPr lang="en-US" altLang="en-US" sz="2400" b="1">
                <a:solidFill>
                  <a:srgbClr val="FF00FF"/>
                </a:solidFill>
              </a:rPr>
              <a:t>Em có nhận xét gì về trình tự lập luận đó?</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5124">
                                            <p:txEl>
                                              <p:pRg st="0" end="0"/>
                                            </p:txEl>
                                          </p:spTgt>
                                        </p:tgtEl>
                                        <p:attrNameLst>
                                          <p:attrName>style.visibility</p:attrName>
                                        </p:attrNameLst>
                                      </p:cBhvr>
                                      <p:to>
                                        <p:strVal val="visible"/>
                                      </p:to>
                                    </p:set>
                                    <p:animEffect transition="in" filter="box(out)">
                                      <p:cBhvr>
                                        <p:cTn id="7" dur="500"/>
                                        <p:tgtEl>
                                          <p:spTgt spid="5124">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5124">
                                            <p:txEl>
                                              <p:pRg st="1" end="1"/>
                                            </p:txEl>
                                          </p:spTgt>
                                        </p:tgtEl>
                                        <p:attrNameLst>
                                          <p:attrName>style.visibility</p:attrName>
                                        </p:attrNameLst>
                                      </p:cBhvr>
                                      <p:to>
                                        <p:strVal val="visible"/>
                                      </p:to>
                                    </p:set>
                                    <p:animEffect transition="in" filter="box(out)">
                                      <p:cBhvr>
                                        <p:cTn id="10" dur="500"/>
                                        <p:tgtEl>
                                          <p:spTgt spid="5124">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32" fill="hold" nodeType="clickEffect">
                                  <p:stCondLst>
                                    <p:cond delay="0"/>
                                  </p:stCondLst>
                                  <p:childTnLst>
                                    <p:set>
                                      <p:cBhvr>
                                        <p:cTn id="14" dur="1" fill="hold">
                                          <p:stCondLst>
                                            <p:cond delay="0"/>
                                          </p:stCondLst>
                                        </p:cTn>
                                        <p:tgtEl>
                                          <p:spTgt spid="5124">
                                            <p:txEl>
                                              <p:pRg st="2" end="2"/>
                                            </p:txEl>
                                          </p:spTgt>
                                        </p:tgtEl>
                                        <p:attrNameLst>
                                          <p:attrName>style.visibility</p:attrName>
                                        </p:attrNameLst>
                                      </p:cBhvr>
                                      <p:to>
                                        <p:strVal val="visible"/>
                                      </p:to>
                                    </p:set>
                                    <p:animEffect transition="in" filter="box(out)">
                                      <p:cBhvr>
                                        <p:cTn id="15" dur="500"/>
                                        <p:tgtEl>
                                          <p:spTgt spid="5124">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32" fill="hold" nodeType="clickEffect">
                                  <p:stCondLst>
                                    <p:cond delay="0"/>
                                  </p:stCondLst>
                                  <p:childTnLst>
                                    <p:set>
                                      <p:cBhvr>
                                        <p:cTn id="19" dur="1" fill="hold">
                                          <p:stCondLst>
                                            <p:cond delay="0"/>
                                          </p:stCondLst>
                                        </p:cTn>
                                        <p:tgtEl>
                                          <p:spTgt spid="5124">
                                            <p:txEl>
                                              <p:pRg st="3" end="3"/>
                                            </p:txEl>
                                          </p:spTgt>
                                        </p:tgtEl>
                                        <p:attrNameLst>
                                          <p:attrName>style.visibility</p:attrName>
                                        </p:attrNameLst>
                                      </p:cBhvr>
                                      <p:to>
                                        <p:strVal val="visible"/>
                                      </p:to>
                                    </p:set>
                                    <p:animEffect transition="in" filter="box(out)">
                                      <p:cBhvr>
                                        <p:cTn id="20" dur="500"/>
                                        <p:tgtEl>
                                          <p:spTgt spid="5124">
                                            <p:txEl>
                                              <p:pRg st="3" end="3"/>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4" presetClass="entr" presetSubtype="32" fill="hold" nodeType="clickEffect">
                                  <p:stCondLst>
                                    <p:cond delay="0"/>
                                  </p:stCondLst>
                                  <p:childTnLst>
                                    <p:set>
                                      <p:cBhvr>
                                        <p:cTn id="24" dur="1" fill="hold">
                                          <p:stCondLst>
                                            <p:cond delay="0"/>
                                          </p:stCondLst>
                                        </p:cTn>
                                        <p:tgtEl>
                                          <p:spTgt spid="5129"/>
                                        </p:tgtEl>
                                        <p:attrNameLst>
                                          <p:attrName>style.visibility</p:attrName>
                                        </p:attrNameLst>
                                      </p:cBhvr>
                                      <p:to>
                                        <p:strVal val="visible"/>
                                      </p:to>
                                    </p:set>
                                    <p:animEffect transition="in" filter="box(out)">
                                      <p:cBhvr>
                                        <p:cTn id="25" dur="500"/>
                                        <p:tgtEl>
                                          <p:spTgt spid="5129"/>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4" presetClass="entr" presetSubtype="32" fill="hold" nodeType="clickEffect">
                                  <p:stCondLst>
                                    <p:cond delay="0"/>
                                  </p:stCondLst>
                                  <p:childTnLst>
                                    <p:set>
                                      <p:cBhvr>
                                        <p:cTn id="29" dur="1" fill="hold">
                                          <p:stCondLst>
                                            <p:cond delay="0"/>
                                          </p:stCondLst>
                                        </p:cTn>
                                        <p:tgtEl>
                                          <p:spTgt spid="5130"/>
                                        </p:tgtEl>
                                        <p:attrNameLst>
                                          <p:attrName>style.visibility</p:attrName>
                                        </p:attrNameLst>
                                      </p:cBhvr>
                                      <p:to>
                                        <p:strVal val="visible"/>
                                      </p:to>
                                    </p:set>
                                    <p:animEffect transition="in" filter="box(out)">
                                      <p:cBhvr>
                                        <p:cTn id="30" dur="500"/>
                                        <p:tgtEl>
                                          <p:spTgt spid="5130"/>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4" presetClass="entr" presetSubtype="32" fill="hold" nodeType="clickEffect">
                                  <p:stCondLst>
                                    <p:cond delay="0"/>
                                  </p:stCondLst>
                                  <p:childTnLst>
                                    <p:set>
                                      <p:cBhvr>
                                        <p:cTn id="34" dur="1" fill="hold">
                                          <p:stCondLst>
                                            <p:cond delay="0"/>
                                          </p:stCondLst>
                                        </p:cTn>
                                        <p:tgtEl>
                                          <p:spTgt spid="5124">
                                            <p:txEl>
                                              <p:pRg st="4" end="4"/>
                                            </p:txEl>
                                          </p:spTgt>
                                        </p:tgtEl>
                                        <p:attrNameLst>
                                          <p:attrName>style.visibility</p:attrName>
                                        </p:attrNameLst>
                                      </p:cBhvr>
                                      <p:to>
                                        <p:strVal val="visible"/>
                                      </p:to>
                                    </p:set>
                                    <p:animEffect transition="in" filter="box(out)">
                                      <p:cBhvr>
                                        <p:cTn id="35" dur="500"/>
                                        <p:tgtEl>
                                          <p:spTgt spid="5124">
                                            <p:txEl>
                                              <p:pRg st="4" end="4"/>
                                            </p:txEl>
                                          </p:spTgt>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4" presetClass="exit" presetSubtype="16" fill="hold" nodeType="clickEffect">
                                  <p:stCondLst>
                                    <p:cond delay="0"/>
                                  </p:stCondLst>
                                  <p:childTnLst>
                                    <p:animEffect transition="out" filter="box(in)">
                                      <p:cBhvr>
                                        <p:cTn id="39" dur="500"/>
                                        <p:tgtEl>
                                          <p:spTgt spid="5130"/>
                                        </p:tgtEl>
                                      </p:cBhvr>
                                    </p:animEffect>
                                    <p:set>
                                      <p:cBhvr>
                                        <p:cTn id="40" dur="1" fill="hold">
                                          <p:stCondLst>
                                            <p:cond delay="499"/>
                                          </p:stCondLst>
                                        </p:cTn>
                                        <p:tgtEl>
                                          <p:spTgt spid="5130"/>
                                        </p:tgtEl>
                                        <p:attrNameLst>
                                          <p:attrName>style.visibility</p:attrName>
                                        </p:attrNameLst>
                                      </p:cBhvr>
                                      <p:to>
                                        <p:strVal val="hidden"/>
                                      </p:to>
                                    </p:set>
                                  </p:childTnLst>
                                </p:cTn>
                              </p:par>
                              <p:par>
                                <p:cTn id="41" presetID="4" presetClass="entr" presetSubtype="32" fill="hold" nodeType="withEffect">
                                  <p:stCondLst>
                                    <p:cond delay="0"/>
                                  </p:stCondLst>
                                  <p:childTnLst>
                                    <p:set>
                                      <p:cBhvr>
                                        <p:cTn id="42" dur="1" fill="hold">
                                          <p:stCondLst>
                                            <p:cond delay="0"/>
                                          </p:stCondLst>
                                        </p:cTn>
                                        <p:tgtEl>
                                          <p:spTgt spid="5131"/>
                                        </p:tgtEl>
                                        <p:attrNameLst>
                                          <p:attrName>style.visibility</p:attrName>
                                        </p:attrNameLst>
                                      </p:cBhvr>
                                      <p:to>
                                        <p:strVal val="visible"/>
                                      </p:to>
                                    </p:set>
                                    <p:animEffect transition="in" filter="box(out)">
                                      <p:cBhvr>
                                        <p:cTn id="43" dur="500"/>
                                        <p:tgtEl>
                                          <p:spTgt spid="5131"/>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4" presetClass="entr" presetSubtype="32" fill="hold" nodeType="clickEffect">
                                  <p:stCondLst>
                                    <p:cond delay="0"/>
                                  </p:stCondLst>
                                  <p:childTnLst>
                                    <p:set>
                                      <p:cBhvr>
                                        <p:cTn id="47" dur="1" fill="hold">
                                          <p:stCondLst>
                                            <p:cond delay="0"/>
                                          </p:stCondLst>
                                        </p:cTn>
                                        <p:tgtEl>
                                          <p:spTgt spid="5124">
                                            <p:txEl>
                                              <p:pRg st="5" end="5"/>
                                            </p:txEl>
                                          </p:spTgt>
                                        </p:tgtEl>
                                        <p:attrNameLst>
                                          <p:attrName>style.visibility</p:attrName>
                                        </p:attrNameLst>
                                      </p:cBhvr>
                                      <p:to>
                                        <p:strVal val="visible"/>
                                      </p:to>
                                    </p:set>
                                    <p:animEffect transition="in" filter="box(out)">
                                      <p:cBhvr>
                                        <p:cTn id="48" dur="500"/>
                                        <p:tgtEl>
                                          <p:spTgt spid="5124">
                                            <p:txEl>
                                              <p:pRg st="5" end="5"/>
                                            </p:txEl>
                                          </p:spTgt>
                                        </p:tgtEl>
                                      </p:cBhvr>
                                    </p:animEffect>
                                  </p:childTnLst>
                                </p:cTn>
                              </p:par>
                              <p:par>
                                <p:cTn id="49" presetID="4" presetClass="exit" presetSubtype="16" fill="hold" nodeType="withEffect">
                                  <p:stCondLst>
                                    <p:cond delay="0"/>
                                  </p:stCondLst>
                                  <p:childTnLst>
                                    <p:animEffect transition="out" filter="box(in)">
                                      <p:cBhvr>
                                        <p:cTn id="50" dur="500"/>
                                        <p:tgtEl>
                                          <p:spTgt spid="5129"/>
                                        </p:tgtEl>
                                      </p:cBhvr>
                                    </p:animEffect>
                                    <p:set>
                                      <p:cBhvr>
                                        <p:cTn id="51" dur="1" fill="hold">
                                          <p:stCondLst>
                                            <p:cond delay="499"/>
                                          </p:stCondLst>
                                        </p:cTn>
                                        <p:tgtEl>
                                          <p:spTgt spid="5129"/>
                                        </p:tgtEl>
                                        <p:attrNameLst>
                                          <p:attrName>style.visibility</p:attrName>
                                        </p:attrNameLst>
                                      </p:cBhvr>
                                      <p:to>
                                        <p:strVal val="hidden"/>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4" presetClass="entr" presetSubtype="32" fill="hold" nodeType="clickEffect">
                                  <p:stCondLst>
                                    <p:cond delay="0"/>
                                  </p:stCondLst>
                                  <p:childTnLst>
                                    <p:set>
                                      <p:cBhvr>
                                        <p:cTn id="55" dur="1" fill="hold">
                                          <p:stCondLst>
                                            <p:cond delay="0"/>
                                          </p:stCondLst>
                                        </p:cTn>
                                        <p:tgtEl>
                                          <p:spTgt spid="5125">
                                            <p:txEl>
                                              <p:pRg st="0" end="0"/>
                                            </p:txEl>
                                          </p:spTgt>
                                        </p:tgtEl>
                                        <p:attrNameLst>
                                          <p:attrName>style.visibility</p:attrName>
                                        </p:attrNameLst>
                                      </p:cBhvr>
                                      <p:to>
                                        <p:strVal val="visible"/>
                                      </p:to>
                                    </p:set>
                                    <p:animEffect transition="in" filter="box(out)">
                                      <p:cBhvr>
                                        <p:cTn id="56" dur="500"/>
                                        <p:tgtEl>
                                          <p:spTgt spid="5125">
                                            <p:txEl>
                                              <p:pRg st="0" end="0"/>
                                            </p:txEl>
                                          </p:spTgt>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8" fill="hold" nodeType="clickEffect">
                                  <p:stCondLst>
                                    <p:cond delay="0"/>
                                  </p:stCondLst>
                                  <p:childTnLst>
                                    <p:set>
                                      <p:cBhvr>
                                        <p:cTn id="60" dur="1" fill="hold">
                                          <p:stCondLst>
                                            <p:cond delay="0"/>
                                          </p:stCondLst>
                                        </p:cTn>
                                        <p:tgtEl>
                                          <p:spTgt spid="5128"/>
                                        </p:tgtEl>
                                        <p:attrNameLst>
                                          <p:attrName>style.visibility</p:attrName>
                                        </p:attrNameLst>
                                      </p:cBhvr>
                                      <p:to>
                                        <p:strVal val="visible"/>
                                      </p:to>
                                    </p:set>
                                    <p:anim calcmode="lin" valueType="num">
                                      <p:cBhvr additive="base">
                                        <p:cTn id="61" dur="500" fill="hold"/>
                                        <p:tgtEl>
                                          <p:spTgt spid="5128"/>
                                        </p:tgtEl>
                                        <p:attrNameLst>
                                          <p:attrName>ppt_x</p:attrName>
                                        </p:attrNameLst>
                                      </p:cBhvr>
                                      <p:tavLst>
                                        <p:tav tm="0">
                                          <p:val>
                                            <p:strVal val="0-#ppt_w/2"/>
                                          </p:val>
                                        </p:tav>
                                        <p:tav tm="100000">
                                          <p:val>
                                            <p:strVal val="#ppt_x"/>
                                          </p:val>
                                        </p:tav>
                                      </p:tavLst>
                                    </p:anim>
                                    <p:anim calcmode="lin" valueType="num">
                                      <p:cBhvr additive="base">
                                        <p:cTn id="62" dur="500" fill="hold"/>
                                        <p:tgtEl>
                                          <p:spTgt spid="5128"/>
                                        </p:tgtEl>
                                        <p:attrNameLst>
                                          <p:attrName>ppt_y</p:attrName>
                                        </p:attrNameLst>
                                      </p:cBhvr>
                                      <p:tavLst>
                                        <p:tav tm="0">
                                          <p:val>
                                            <p:strVal val="#ppt_y"/>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4" presetClass="entr" presetSubtype="32" fill="hold" nodeType="clickEffect">
                                  <p:stCondLst>
                                    <p:cond delay="0"/>
                                  </p:stCondLst>
                                  <p:childTnLst>
                                    <p:set>
                                      <p:cBhvr>
                                        <p:cTn id="66" dur="1" fill="hold">
                                          <p:stCondLst>
                                            <p:cond delay="0"/>
                                          </p:stCondLst>
                                        </p:cTn>
                                        <p:tgtEl>
                                          <p:spTgt spid="5127">
                                            <p:txEl>
                                              <p:pRg st="0" end="0"/>
                                            </p:txEl>
                                          </p:spTgt>
                                        </p:tgtEl>
                                        <p:attrNameLst>
                                          <p:attrName>style.visibility</p:attrName>
                                        </p:attrNameLst>
                                      </p:cBhvr>
                                      <p:to>
                                        <p:strVal val="visible"/>
                                      </p:to>
                                    </p:set>
                                    <p:animEffect transition="in" filter="box(out)">
                                      <p:cBhvr>
                                        <p:cTn id="67" dur="500"/>
                                        <p:tgtEl>
                                          <p:spTgt spid="5127">
                                            <p:txEl>
                                              <p:pRg st="0" end="0"/>
                                            </p:txEl>
                                          </p:spTgt>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4" presetClass="entr" presetSubtype="32" fill="hold" nodeType="clickEffect">
                                  <p:stCondLst>
                                    <p:cond delay="0"/>
                                  </p:stCondLst>
                                  <p:childTnLst>
                                    <p:set>
                                      <p:cBhvr>
                                        <p:cTn id="71" dur="1" fill="hold">
                                          <p:stCondLst>
                                            <p:cond delay="0"/>
                                          </p:stCondLst>
                                        </p:cTn>
                                        <p:tgtEl>
                                          <p:spTgt spid="5126">
                                            <p:txEl>
                                              <p:pRg st="0" end="0"/>
                                            </p:txEl>
                                          </p:spTgt>
                                        </p:tgtEl>
                                        <p:attrNameLst>
                                          <p:attrName>style.visibility</p:attrName>
                                        </p:attrNameLst>
                                      </p:cBhvr>
                                      <p:to>
                                        <p:strVal val="visible"/>
                                      </p:to>
                                    </p:set>
                                    <p:animEffect transition="in" filter="box(out)">
                                      <p:cBhvr>
                                        <p:cTn id="72" dur="500"/>
                                        <p:tgtEl>
                                          <p:spTgt spid="51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8" grpId="0"/>
      <p:bldP spid="5129" grpId="0"/>
      <p:bldP spid="5129" grpId="1"/>
      <p:bldP spid="5130" grpId="0" animBg="1"/>
      <p:bldP spid="5130" grpId="1" animBg="1"/>
      <p:bldP spid="513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Line 3">
            <a:extLst>
              <a:ext uri="{FF2B5EF4-FFF2-40B4-BE49-F238E27FC236}">
                <a16:creationId xmlns:a16="http://schemas.microsoft.com/office/drawing/2014/main" id="{0EBE779C-1BBF-7AAE-FC41-0CCE8635C06E}"/>
              </a:ext>
            </a:extLst>
          </p:cNvPr>
          <p:cNvSpPr>
            <a:spLocks noChangeShapeType="1"/>
          </p:cNvSpPr>
          <p:nvPr/>
        </p:nvSpPr>
        <p:spPr bwMode="auto">
          <a:xfrm>
            <a:off x="6248400" y="533400"/>
            <a:ext cx="0" cy="5257800"/>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p>
        </p:txBody>
      </p:sp>
      <p:sp>
        <p:nvSpPr>
          <p:cNvPr id="5123" name="Rectangle 4">
            <a:extLst>
              <a:ext uri="{FF2B5EF4-FFF2-40B4-BE49-F238E27FC236}">
                <a16:creationId xmlns:a16="http://schemas.microsoft.com/office/drawing/2014/main" id="{18995828-7419-5C1D-382B-595B3E453126}"/>
              </a:ext>
            </a:extLst>
          </p:cNvPr>
          <p:cNvSpPr>
            <a:spLocks noChangeArrowheads="1"/>
          </p:cNvSpPr>
          <p:nvPr/>
        </p:nvSpPr>
        <p:spPr bwMode="auto">
          <a:xfrm>
            <a:off x="6248399" y="381001"/>
            <a:ext cx="5816593"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pt-BR" altLang="en-US" sz="2800" b="1"/>
              <a:t>I/Trình bày luận điểm thành </a:t>
            </a:r>
          </a:p>
          <a:p>
            <a:pPr eaLnBrk="1" hangingPunct="1">
              <a:spcBef>
                <a:spcPct val="0"/>
              </a:spcBef>
              <a:buFontTx/>
              <a:buNone/>
            </a:pPr>
            <a:r>
              <a:rPr lang="pt-BR" altLang="en-US" sz="2800" b="1"/>
              <a:t>  một đoạn văn nghị luận</a:t>
            </a:r>
            <a:r>
              <a:rPr lang="pt-BR" altLang="en-US" sz="2800" b="1" u="sng"/>
              <a:t> </a:t>
            </a:r>
            <a:endParaRPr lang="en-US" altLang="en-US" sz="2800"/>
          </a:p>
          <a:p>
            <a:pPr eaLnBrk="1" hangingPunct="1">
              <a:spcBef>
                <a:spcPct val="0"/>
              </a:spcBef>
              <a:buFontTx/>
              <a:buNone/>
            </a:pPr>
            <a:r>
              <a:rPr lang="pt-BR" altLang="en-US" sz="2800" b="1"/>
              <a:t>1, Tìm hiểu ví dụ 1</a:t>
            </a:r>
            <a:endParaRPr lang="en-US" altLang="en-US" sz="2800"/>
          </a:p>
          <a:p>
            <a:pPr eaLnBrk="1" hangingPunct="1">
              <a:spcBef>
                <a:spcPct val="0"/>
              </a:spcBef>
              <a:buFontTx/>
              <a:buNone/>
            </a:pPr>
            <a:r>
              <a:rPr lang="pt-BR" altLang="en-US" sz="2800" b="1" i="1"/>
              <a:t>a, Đoạn văn a :</a:t>
            </a:r>
            <a:r>
              <a:rPr lang="pt-BR" altLang="en-US" sz="2800"/>
              <a:t> </a:t>
            </a:r>
            <a:endParaRPr lang="en-US" altLang="en-US" sz="2800"/>
          </a:p>
        </p:txBody>
      </p:sp>
      <p:sp>
        <p:nvSpPr>
          <p:cNvPr id="6149" name="Rectangle 5">
            <a:extLst>
              <a:ext uri="{FF2B5EF4-FFF2-40B4-BE49-F238E27FC236}">
                <a16:creationId xmlns:a16="http://schemas.microsoft.com/office/drawing/2014/main" id="{89DBE543-5B4B-302C-80DE-68ED9A24200B}"/>
              </a:ext>
            </a:extLst>
          </p:cNvPr>
          <p:cNvSpPr>
            <a:spLocks noChangeArrowheads="1"/>
          </p:cNvSpPr>
          <p:nvPr/>
        </p:nvSpPr>
        <p:spPr bwMode="auto">
          <a:xfrm>
            <a:off x="6248398" y="2412326"/>
            <a:ext cx="5816592"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b="1"/>
              <a:t>b, Đoạn văn b :</a:t>
            </a:r>
            <a:r>
              <a:rPr lang="en-US" altLang="en-US" sz="2800" b="1">
                <a:solidFill>
                  <a:srgbClr val="FF00FF"/>
                </a:solidFill>
              </a:rPr>
              <a:t> </a:t>
            </a:r>
          </a:p>
          <a:p>
            <a:pPr eaLnBrk="1" hangingPunct="1">
              <a:spcBef>
                <a:spcPct val="0"/>
              </a:spcBef>
              <a:buFontTx/>
              <a:buNone/>
            </a:pPr>
            <a:r>
              <a:rPr lang="pl-PL" altLang="en-US" sz="2800" b="1">
                <a:solidFill>
                  <a:srgbClr val="0000FF"/>
                </a:solidFill>
              </a:rPr>
              <a:t>- Câu chủ đề nêu luận điểm là câu đầu đoạn văn : </a:t>
            </a:r>
            <a:r>
              <a:rPr lang="en-US" altLang="en-US" sz="2800" b="1">
                <a:solidFill>
                  <a:srgbClr val="0000FF"/>
                </a:solidFill>
              </a:rPr>
              <a:t>“</a:t>
            </a:r>
            <a:r>
              <a:rPr lang="pl-PL" altLang="en-US" sz="2800" b="1">
                <a:solidFill>
                  <a:srgbClr val="0000FF"/>
                </a:solidFill>
              </a:rPr>
              <a:t>Đồng bào ta… ngày trước</a:t>
            </a:r>
            <a:r>
              <a:rPr lang="en-US" altLang="en-US" sz="2800" b="1">
                <a:solidFill>
                  <a:srgbClr val="0000FF"/>
                </a:solidFill>
              </a:rPr>
              <a:t>.”</a:t>
            </a:r>
          </a:p>
          <a:p>
            <a:pPr eaLnBrk="1" hangingPunct="1">
              <a:spcBef>
                <a:spcPct val="0"/>
              </a:spcBef>
              <a:buFontTx/>
              <a:buNone/>
            </a:pPr>
            <a:r>
              <a:rPr lang="pt-BR" altLang="en-US" sz="2800" b="1">
                <a:solidFill>
                  <a:srgbClr val="0000FF"/>
                </a:solidFill>
              </a:rPr>
              <a:t>- Đoạn văn được trình bày theo cách diễn dịch.</a:t>
            </a:r>
            <a:endParaRPr lang="en-US" altLang="en-US" sz="2800" b="1">
              <a:solidFill>
                <a:srgbClr val="0000FF"/>
              </a:solidFill>
            </a:endParaRPr>
          </a:p>
        </p:txBody>
      </p:sp>
      <p:sp>
        <p:nvSpPr>
          <p:cNvPr id="6150" name="Text Box 6">
            <a:extLst>
              <a:ext uri="{FF2B5EF4-FFF2-40B4-BE49-F238E27FC236}">
                <a16:creationId xmlns:a16="http://schemas.microsoft.com/office/drawing/2014/main" id="{D60B082A-F4A8-BE48-2D9B-C70E599B0F2B}"/>
              </a:ext>
            </a:extLst>
          </p:cNvPr>
          <p:cNvSpPr txBox="1">
            <a:spLocks noChangeArrowheads="1"/>
          </p:cNvSpPr>
          <p:nvPr/>
        </p:nvSpPr>
        <p:spPr bwMode="auto">
          <a:xfrm>
            <a:off x="127000" y="381001"/>
            <a:ext cx="5816600"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sz="2000" b="1">
                <a:solidFill>
                  <a:srgbClr val="0000FF"/>
                </a:solidFill>
              </a:rPr>
              <a:t>b, “ Đồng bào ta ngày nay cũng rất xứng đáng với tổ tiên ta ngày trước. Từ các cụ già tóc bạc đến các cháu nhi đồng trẻ thơ, từ những kiều bào ở nước ngoài đến những đồng bào ở vùng tạm bị chiếm, từ nhân dân miền ngược đến miền xuôi, ai cũng một lòng nông nàn yêu nước, ghét giặc. Từ những chiến sĩ ngoài mặt trận chịu đói mấy ngày để bám sát lấy giặc đặng tiêu diệt giặc, đến những công chức ở hậu phương nhịn ăn để ủng hộ bộ đội, từ những phụ nữ khuyên chồng con đi tòng quân mà mình thì xung phong giúp việc vận tải, cho đến các bà mẹ chiến sĩ…Những cử chỉ cao quý đó, tuy khác nhau nơi việc làm, nhưng đều giông nhau nơi lòng nồng nàn yêu nước.”</a:t>
            </a:r>
          </a:p>
        </p:txBody>
      </p:sp>
      <p:sp>
        <p:nvSpPr>
          <p:cNvPr id="6151" name="AutoShape 7">
            <a:extLst>
              <a:ext uri="{FF2B5EF4-FFF2-40B4-BE49-F238E27FC236}">
                <a16:creationId xmlns:a16="http://schemas.microsoft.com/office/drawing/2014/main" id="{2D3069C8-F28E-D1C7-676E-09820FF10935}"/>
              </a:ext>
            </a:extLst>
          </p:cNvPr>
          <p:cNvSpPr>
            <a:spLocks noChangeArrowheads="1"/>
          </p:cNvSpPr>
          <p:nvPr/>
        </p:nvSpPr>
        <p:spPr bwMode="auto">
          <a:xfrm>
            <a:off x="1905000" y="5638800"/>
            <a:ext cx="8534400" cy="12192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400" b="1">
                <a:solidFill>
                  <a:srgbClr val="FF00FF"/>
                </a:solidFill>
              </a:rPr>
              <a:t>Xác định câu chủ đề nêu luận điểm ở đoạn văn b</a:t>
            </a:r>
          </a:p>
          <a:p>
            <a:pPr algn="ctr" eaLnBrk="1" hangingPunct="1">
              <a:spcBef>
                <a:spcPct val="0"/>
              </a:spcBef>
              <a:buFontTx/>
              <a:buNone/>
            </a:pPr>
            <a:r>
              <a:rPr lang="en-US" altLang="en-US" sz="2400" b="1">
                <a:solidFill>
                  <a:srgbClr val="FF00FF"/>
                </a:solidFill>
              </a:rPr>
              <a:t> và vị trí của nó trong đoạn văn? Nội dung đoạn văn </a:t>
            </a:r>
          </a:p>
          <a:p>
            <a:pPr algn="ctr" eaLnBrk="1" hangingPunct="1">
              <a:spcBef>
                <a:spcPct val="0"/>
              </a:spcBef>
              <a:buFontTx/>
              <a:buNone/>
            </a:pPr>
            <a:r>
              <a:rPr lang="en-US" altLang="en-US" sz="2400" b="1">
                <a:solidFill>
                  <a:srgbClr val="FF00FF"/>
                </a:solidFill>
              </a:rPr>
              <a:t>được trình bày theo cách nào?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6150"/>
                                        </p:tgtEl>
                                        <p:attrNameLst>
                                          <p:attrName>style.visibility</p:attrName>
                                        </p:attrNameLst>
                                      </p:cBhvr>
                                      <p:to>
                                        <p:strVal val="visible"/>
                                      </p:to>
                                    </p:set>
                                    <p:animEffect transition="in" filter="box(out)">
                                      <p:cBhvr>
                                        <p:cTn id="7" dur="500"/>
                                        <p:tgtEl>
                                          <p:spTgt spid="61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6151"/>
                                        </p:tgtEl>
                                        <p:attrNameLst>
                                          <p:attrName>style.visibility</p:attrName>
                                        </p:attrNameLst>
                                      </p:cBhvr>
                                      <p:to>
                                        <p:strVal val="visible"/>
                                      </p:to>
                                    </p:set>
                                    <p:animEffect transition="in" filter="box(out)">
                                      <p:cBhvr>
                                        <p:cTn id="12" dur="500"/>
                                        <p:tgtEl>
                                          <p:spTgt spid="615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6149">
                                            <p:txEl>
                                              <p:pRg st="1" end="1"/>
                                            </p:txEl>
                                          </p:spTgt>
                                        </p:tgtEl>
                                        <p:attrNameLst>
                                          <p:attrName>style.visibility</p:attrName>
                                        </p:attrNameLst>
                                      </p:cBhvr>
                                      <p:to>
                                        <p:strVal val="visible"/>
                                      </p:to>
                                    </p:set>
                                    <p:animEffect transition="in" filter="box(out)">
                                      <p:cBhvr>
                                        <p:cTn id="17" dur="500"/>
                                        <p:tgtEl>
                                          <p:spTgt spid="6149">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6149">
                                            <p:txEl>
                                              <p:pRg st="2" end="2"/>
                                            </p:txEl>
                                          </p:spTgt>
                                        </p:tgtEl>
                                        <p:attrNameLst>
                                          <p:attrName>style.visibility</p:attrName>
                                        </p:attrNameLst>
                                      </p:cBhvr>
                                      <p:to>
                                        <p:strVal val="visible"/>
                                      </p:to>
                                    </p:set>
                                    <p:animEffect transition="in" filter="box(out)">
                                      <p:cBhvr>
                                        <p:cTn id="22" dur="500"/>
                                        <p:tgtEl>
                                          <p:spTgt spid="614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0" grpId="0"/>
      <p:bldP spid="615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Line 3">
            <a:extLst>
              <a:ext uri="{FF2B5EF4-FFF2-40B4-BE49-F238E27FC236}">
                <a16:creationId xmlns:a16="http://schemas.microsoft.com/office/drawing/2014/main" id="{5E0F0596-F917-D5FE-F602-846104C0B689}"/>
              </a:ext>
            </a:extLst>
          </p:cNvPr>
          <p:cNvSpPr>
            <a:spLocks noChangeShapeType="1"/>
          </p:cNvSpPr>
          <p:nvPr/>
        </p:nvSpPr>
        <p:spPr bwMode="auto">
          <a:xfrm>
            <a:off x="6248400" y="533400"/>
            <a:ext cx="0" cy="5257800"/>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p>
        </p:txBody>
      </p:sp>
      <p:sp>
        <p:nvSpPr>
          <p:cNvPr id="6147" name="Rectangle 4">
            <a:extLst>
              <a:ext uri="{FF2B5EF4-FFF2-40B4-BE49-F238E27FC236}">
                <a16:creationId xmlns:a16="http://schemas.microsoft.com/office/drawing/2014/main" id="{7E806497-1C91-9D2D-FE9E-784DBAED676A}"/>
              </a:ext>
            </a:extLst>
          </p:cNvPr>
          <p:cNvSpPr>
            <a:spLocks noChangeArrowheads="1"/>
          </p:cNvSpPr>
          <p:nvPr/>
        </p:nvSpPr>
        <p:spPr bwMode="auto">
          <a:xfrm>
            <a:off x="6476999" y="-146"/>
            <a:ext cx="5714999"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pt-BR" altLang="en-US" sz="2800" b="1"/>
              <a:t>I/Trình bày luận điểm thành </a:t>
            </a:r>
          </a:p>
          <a:p>
            <a:pPr eaLnBrk="1" hangingPunct="1">
              <a:spcBef>
                <a:spcPct val="0"/>
              </a:spcBef>
              <a:buFontTx/>
              <a:buNone/>
            </a:pPr>
            <a:r>
              <a:rPr lang="pt-BR" altLang="en-US" sz="2800" b="1"/>
              <a:t>  một đoạn văn nghị luận</a:t>
            </a:r>
            <a:r>
              <a:rPr lang="pt-BR" altLang="en-US" sz="2800" b="1" u="sng"/>
              <a:t> </a:t>
            </a:r>
            <a:endParaRPr lang="en-US" altLang="en-US" sz="2800"/>
          </a:p>
          <a:p>
            <a:pPr eaLnBrk="1" hangingPunct="1">
              <a:spcBef>
                <a:spcPct val="0"/>
              </a:spcBef>
              <a:buFontTx/>
              <a:buNone/>
            </a:pPr>
            <a:r>
              <a:rPr lang="pt-BR" altLang="en-US" sz="2800" b="1"/>
              <a:t>1, Tìm hiểu ví dụ 1</a:t>
            </a:r>
            <a:endParaRPr lang="en-US" altLang="en-US" sz="2800"/>
          </a:p>
          <a:p>
            <a:pPr eaLnBrk="1" hangingPunct="1">
              <a:spcBef>
                <a:spcPct val="0"/>
              </a:spcBef>
              <a:buFontTx/>
              <a:buNone/>
            </a:pPr>
            <a:r>
              <a:rPr lang="pt-BR" altLang="en-US" sz="2800" b="1" i="1"/>
              <a:t>a, Đoạn văn a :</a:t>
            </a:r>
            <a:r>
              <a:rPr lang="pt-BR" altLang="en-US" sz="2800"/>
              <a:t> </a:t>
            </a:r>
            <a:endParaRPr lang="en-US" altLang="en-US" sz="2800"/>
          </a:p>
        </p:txBody>
      </p:sp>
      <p:sp>
        <p:nvSpPr>
          <p:cNvPr id="7173" name="Rectangle 5">
            <a:extLst>
              <a:ext uri="{FF2B5EF4-FFF2-40B4-BE49-F238E27FC236}">
                <a16:creationId xmlns:a16="http://schemas.microsoft.com/office/drawing/2014/main" id="{31857E18-B236-7F1D-A394-7B1F39F0A4D8}"/>
              </a:ext>
            </a:extLst>
          </p:cNvPr>
          <p:cNvSpPr>
            <a:spLocks noChangeArrowheads="1"/>
          </p:cNvSpPr>
          <p:nvPr/>
        </p:nvSpPr>
        <p:spPr bwMode="auto">
          <a:xfrm>
            <a:off x="6248399" y="1606224"/>
            <a:ext cx="5943595"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b="1"/>
              <a:t>b, Đoạn văn b :</a:t>
            </a:r>
            <a:r>
              <a:rPr lang="en-US" altLang="en-US" sz="2800" b="1">
                <a:solidFill>
                  <a:srgbClr val="FF00FF"/>
                </a:solidFill>
              </a:rPr>
              <a:t> </a:t>
            </a:r>
          </a:p>
          <a:p>
            <a:pPr algn="just" eaLnBrk="1" hangingPunct="1">
              <a:spcBef>
                <a:spcPct val="0"/>
              </a:spcBef>
              <a:buFontTx/>
              <a:buNone/>
            </a:pPr>
            <a:r>
              <a:rPr lang="pl-PL" altLang="en-US" sz="2800" b="1">
                <a:solidFill>
                  <a:srgbClr val="0000FF"/>
                </a:solidFill>
              </a:rPr>
              <a:t>- Câu chủ đề nêu luận điểm là câu đầu đoạn văn : </a:t>
            </a:r>
            <a:r>
              <a:rPr lang="en-US" altLang="en-US" sz="2800" b="1">
                <a:solidFill>
                  <a:srgbClr val="0000FF"/>
                </a:solidFill>
              </a:rPr>
              <a:t>“</a:t>
            </a:r>
            <a:r>
              <a:rPr lang="pl-PL" altLang="en-US" sz="2800" b="1">
                <a:solidFill>
                  <a:srgbClr val="0000FF"/>
                </a:solidFill>
              </a:rPr>
              <a:t>Đồng bào ta… ngày trước</a:t>
            </a:r>
            <a:r>
              <a:rPr lang="en-US" altLang="en-US" sz="2800" b="1">
                <a:solidFill>
                  <a:srgbClr val="0000FF"/>
                </a:solidFill>
              </a:rPr>
              <a:t>.”</a:t>
            </a:r>
          </a:p>
          <a:p>
            <a:pPr eaLnBrk="1" hangingPunct="1">
              <a:spcBef>
                <a:spcPct val="0"/>
              </a:spcBef>
              <a:buFontTx/>
              <a:buNone/>
            </a:pPr>
            <a:r>
              <a:rPr lang="pt-BR" altLang="en-US" sz="2800" b="1">
                <a:solidFill>
                  <a:srgbClr val="0000FF"/>
                </a:solidFill>
              </a:rPr>
              <a:t>- Đoạn văn được trình bày theo cách diễn dịch.</a:t>
            </a:r>
            <a:endParaRPr lang="en-US" altLang="en-US" sz="2800" b="1">
              <a:solidFill>
                <a:srgbClr val="0000FF"/>
              </a:solidFill>
            </a:endParaRPr>
          </a:p>
          <a:p>
            <a:pPr algn="just" eaLnBrk="1" hangingPunct="1">
              <a:spcBef>
                <a:spcPct val="0"/>
              </a:spcBef>
              <a:buFontTx/>
              <a:buNone/>
            </a:pPr>
            <a:r>
              <a:rPr lang="pt-BR" altLang="en-US" sz="2800" b="1">
                <a:solidFill>
                  <a:srgbClr val="0000FF"/>
                </a:solidFill>
              </a:rPr>
              <a:t>- Trình tự lập luận :</a:t>
            </a:r>
            <a:endParaRPr lang="en-US" altLang="en-US" sz="2800" b="1">
              <a:solidFill>
                <a:srgbClr val="0000FF"/>
              </a:solidFill>
            </a:endParaRPr>
          </a:p>
          <a:p>
            <a:pPr eaLnBrk="1" hangingPunct="1">
              <a:spcBef>
                <a:spcPct val="0"/>
              </a:spcBef>
              <a:buFontTx/>
              <a:buNone/>
            </a:pPr>
            <a:r>
              <a:rPr lang="pt-BR" altLang="en-US" sz="2800" b="1">
                <a:solidFill>
                  <a:srgbClr val="0000FF"/>
                </a:solidFill>
              </a:rPr>
              <a:t> </a:t>
            </a:r>
            <a:r>
              <a:rPr lang="en-US" altLang="en-US" sz="2800" b="1">
                <a:solidFill>
                  <a:srgbClr val="0000FF"/>
                </a:solidFill>
              </a:rPr>
              <a:t>   </a:t>
            </a:r>
            <a:r>
              <a:rPr lang="pt-BR" altLang="en-US" sz="2800" b="1">
                <a:solidFill>
                  <a:srgbClr val="0000FF"/>
                </a:solidFill>
              </a:rPr>
              <a:t>Cách lập luận thật toàn diện, đầy đủ,vừa cụ thể vừa khái quát.</a:t>
            </a:r>
            <a:r>
              <a:rPr lang="pt-BR" altLang="en-US" sz="2800">
                <a:solidFill>
                  <a:srgbClr val="0000FF"/>
                </a:solidFill>
              </a:rPr>
              <a:t> </a:t>
            </a:r>
            <a:endParaRPr lang="en-US" altLang="en-US" sz="2800" b="1">
              <a:solidFill>
                <a:srgbClr val="0000FF"/>
              </a:solidFill>
            </a:endParaRPr>
          </a:p>
          <a:p>
            <a:pPr eaLnBrk="1" hangingPunct="1">
              <a:spcBef>
                <a:spcPct val="0"/>
              </a:spcBef>
              <a:buFontTx/>
              <a:buNone/>
            </a:pPr>
            <a:r>
              <a:rPr lang="pt-BR" altLang="en-US" sz="2800" b="1" u="sng"/>
              <a:t>* Ghi nhớ :</a:t>
            </a:r>
            <a:r>
              <a:rPr lang="pt-BR" altLang="en-US" sz="2800" b="1">
                <a:solidFill>
                  <a:srgbClr val="0000FF"/>
                </a:solidFill>
              </a:rPr>
              <a:t> 1, 2 sgk </a:t>
            </a:r>
            <a:endParaRPr lang="en-US" altLang="en-US" sz="2800" b="1">
              <a:solidFill>
                <a:srgbClr val="0000FF"/>
              </a:solidFill>
            </a:endParaRPr>
          </a:p>
        </p:txBody>
      </p:sp>
      <p:sp>
        <p:nvSpPr>
          <p:cNvPr id="7174" name="Rectangle 6">
            <a:extLst>
              <a:ext uri="{FF2B5EF4-FFF2-40B4-BE49-F238E27FC236}">
                <a16:creationId xmlns:a16="http://schemas.microsoft.com/office/drawing/2014/main" id="{4D557E9D-F390-4B66-CD6B-BF9495AB4E84}"/>
              </a:ext>
            </a:extLst>
          </p:cNvPr>
          <p:cNvSpPr>
            <a:spLocks noChangeArrowheads="1"/>
          </p:cNvSpPr>
          <p:nvPr/>
        </p:nvSpPr>
        <p:spPr bwMode="auto">
          <a:xfrm>
            <a:off x="578479" y="1376967"/>
            <a:ext cx="5593722"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pt-BR" altLang="en-US" sz="2800" b="1">
                <a:solidFill>
                  <a:srgbClr val="0000FF"/>
                </a:solidFill>
              </a:rPr>
              <a:t> +Theo lứa tuổi.</a:t>
            </a:r>
            <a:endParaRPr lang="en-US" altLang="en-US" sz="2800" b="1">
              <a:solidFill>
                <a:srgbClr val="0000FF"/>
              </a:solidFill>
            </a:endParaRPr>
          </a:p>
          <a:p>
            <a:pPr eaLnBrk="1" hangingPunct="1">
              <a:spcBef>
                <a:spcPct val="0"/>
              </a:spcBef>
              <a:buFontTx/>
              <a:buNone/>
            </a:pPr>
            <a:r>
              <a:rPr lang="en-US" altLang="en-US" sz="2800" b="1">
                <a:solidFill>
                  <a:srgbClr val="0000FF"/>
                </a:solidFill>
              </a:rPr>
              <a:t> + Theo không gian vùng, miền.</a:t>
            </a:r>
          </a:p>
          <a:p>
            <a:pPr algn="just" eaLnBrk="1" hangingPunct="1">
              <a:spcBef>
                <a:spcPct val="0"/>
              </a:spcBef>
              <a:buFontTx/>
              <a:buNone/>
            </a:pPr>
            <a:r>
              <a:rPr lang="en-US" altLang="en-US" sz="2800" b="1">
                <a:solidFill>
                  <a:srgbClr val="0000FF"/>
                </a:solidFill>
              </a:rPr>
              <a:t> + Theo vị trí công tác.</a:t>
            </a:r>
          </a:p>
          <a:p>
            <a:pPr eaLnBrk="1" hangingPunct="1">
              <a:spcBef>
                <a:spcPct val="0"/>
              </a:spcBef>
              <a:buFontTx/>
              <a:buNone/>
            </a:pPr>
            <a:r>
              <a:rPr lang="en-US" altLang="en-US" sz="2800" b="1">
                <a:solidFill>
                  <a:srgbClr val="0000FF"/>
                </a:solidFill>
              </a:rPr>
              <a:t> + Theo ngành nghề. </a:t>
            </a:r>
          </a:p>
          <a:p>
            <a:pPr eaLnBrk="1" hangingPunct="1">
              <a:spcBef>
                <a:spcPct val="0"/>
              </a:spcBef>
              <a:buFontTx/>
              <a:buNone/>
            </a:pPr>
            <a:r>
              <a:rPr lang="en-US" altLang="en-US" sz="2800" b="1">
                <a:solidFill>
                  <a:srgbClr val="0000FF"/>
                </a:solidFill>
              </a:rPr>
              <a:t> + Theo nhiệm vụ được giao.</a:t>
            </a:r>
          </a:p>
        </p:txBody>
      </p:sp>
      <p:sp>
        <p:nvSpPr>
          <p:cNvPr id="7175" name="Rectangle 7">
            <a:extLst>
              <a:ext uri="{FF2B5EF4-FFF2-40B4-BE49-F238E27FC236}">
                <a16:creationId xmlns:a16="http://schemas.microsoft.com/office/drawing/2014/main" id="{EC9B974F-44FF-C92A-0BDC-59EF34FBFDF6}"/>
              </a:ext>
            </a:extLst>
          </p:cNvPr>
          <p:cNvSpPr>
            <a:spLocks noChangeArrowheads="1"/>
          </p:cNvSpPr>
          <p:nvPr/>
        </p:nvSpPr>
        <p:spPr bwMode="auto">
          <a:xfrm>
            <a:off x="-190500" y="642611"/>
            <a:ext cx="434339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pt-BR" altLang="en-US" sz="2800" b="1">
                <a:solidFill>
                  <a:srgbClr val="0000FF"/>
                </a:solidFill>
              </a:rPr>
              <a:t>- Trình tự lập luận :</a:t>
            </a:r>
            <a:endParaRPr lang="en-US" altLang="en-US" sz="2800" b="1">
              <a:solidFill>
                <a:srgbClr val="0000FF"/>
              </a:solidFill>
            </a:endParaRPr>
          </a:p>
        </p:txBody>
      </p:sp>
      <p:sp>
        <p:nvSpPr>
          <p:cNvPr id="7176" name="AutoShape 8">
            <a:extLst>
              <a:ext uri="{FF2B5EF4-FFF2-40B4-BE49-F238E27FC236}">
                <a16:creationId xmlns:a16="http://schemas.microsoft.com/office/drawing/2014/main" id="{D1787E12-6EF1-4105-F434-9DA9747A0D2B}"/>
              </a:ext>
            </a:extLst>
          </p:cNvPr>
          <p:cNvSpPr>
            <a:spLocks noChangeArrowheads="1"/>
          </p:cNvSpPr>
          <p:nvPr/>
        </p:nvSpPr>
        <p:spPr bwMode="auto">
          <a:xfrm>
            <a:off x="1752600" y="6096000"/>
            <a:ext cx="8915400" cy="7620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400" b="1">
                <a:solidFill>
                  <a:srgbClr val="FF00FF"/>
                </a:solidFill>
              </a:rPr>
              <a:t>Phân tích trình tự lập luận của đoạn văn và nhận xét ?</a:t>
            </a:r>
          </a:p>
        </p:txBody>
      </p:sp>
      <p:sp>
        <p:nvSpPr>
          <p:cNvPr id="7177" name="Line 9">
            <a:extLst>
              <a:ext uri="{FF2B5EF4-FFF2-40B4-BE49-F238E27FC236}">
                <a16:creationId xmlns:a16="http://schemas.microsoft.com/office/drawing/2014/main" id="{6B6B5AE5-19C5-15B1-38E6-4073E7D19DAC}"/>
              </a:ext>
            </a:extLst>
          </p:cNvPr>
          <p:cNvSpPr>
            <a:spLocks noChangeShapeType="1"/>
          </p:cNvSpPr>
          <p:nvPr/>
        </p:nvSpPr>
        <p:spPr bwMode="auto">
          <a:xfrm>
            <a:off x="6324600" y="4572000"/>
            <a:ext cx="304800" cy="0"/>
          </a:xfrm>
          <a:prstGeom prst="line">
            <a:avLst/>
          </a:prstGeom>
          <a:noFill/>
          <a:ln w="571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p>
        </p:txBody>
      </p:sp>
      <p:sp>
        <p:nvSpPr>
          <p:cNvPr id="7178" name="AutoShape 10">
            <a:extLst>
              <a:ext uri="{FF2B5EF4-FFF2-40B4-BE49-F238E27FC236}">
                <a16:creationId xmlns:a16="http://schemas.microsoft.com/office/drawing/2014/main" id="{84C1FB8C-D5CB-7C9B-B4E1-3F5DF3666B1C}"/>
              </a:ext>
            </a:extLst>
          </p:cNvPr>
          <p:cNvSpPr>
            <a:spLocks noChangeArrowheads="1"/>
          </p:cNvSpPr>
          <p:nvPr/>
        </p:nvSpPr>
        <p:spPr bwMode="auto">
          <a:xfrm>
            <a:off x="1981200" y="5943600"/>
            <a:ext cx="8382000" cy="7620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400" b="1">
                <a:solidFill>
                  <a:srgbClr val="FF00FF"/>
                </a:solidFill>
              </a:rPr>
              <a:t>Qua tìm hiểu ví dụ 1, em cần chú ý gì khi trình </a:t>
            </a:r>
          </a:p>
          <a:p>
            <a:pPr algn="ctr" eaLnBrk="1" hangingPunct="1">
              <a:spcBef>
                <a:spcPct val="0"/>
              </a:spcBef>
              <a:buFontTx/>
              <a:buNone/>
            </a:pPr>
            <a:r>
              <a:rPr lang="en-US" altLang="en-US" sz="2400" b="1">
                <a:solidFill>
                  <a:srgbClr val="FF00FF"/>
                </a:solidFill>
              </a:rPr>
              <a:t>bày luận điểm trong đoạn văn nghị luận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7176"/>
                                        </p:tgtEl>
                                        <p:attrNameLst>
                                          <p:attrName>style.visibility</p:attrName>
                                        </p:attrNameLst>
                                      </p:cBhvr>
                                      <p:to>
                                        <p:strVal val="visible"/>
                                      </p:to>
                                    </p:set>
                                    <p:animEffect transition="in" filter="box(out)">
                                      <p:cBhvr>
                                        <p:cTn id="7" dur="500"/>
                                        <p:tgtEl>
                                          <p:spTgt spid="717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7173">
                                            <p:txEl>
                                              <p:pRg st="3" end="3"/>
                                            </p:txEl>
                                          </p:spTgt>
                                        </p:tgtEl>
                                        <p:attrNameLst>
                                          <p:attrName>style.visibility</p:attrName>
                                        </p:attrNameLst>
                                      </p:cBhvr>
                                      <p:to>
                                        <p:strVal val="visible"/>
                                      </p:to>
                                    </p:set>
                                    <p:animEffect transition="in" filter="box(out)">
                                      <p:cBhvr>
                                        <p:cTn id="12" dur="500"/>
                                        <p:tgtEl>
                                          <p:spTgt spid="7173">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7175"/>
                                        </p:tgtEl>
                                        <p:attrNameLst>
                                          <p:attrName>style.visibility</p:attrName>
                                        </p:attrNameLst>
                                      </p:cBhvr>
                                      <p:to>
                                        <p:strVal val="visible"/>
                                      </p:to>
                                    </p:set>
                                    <p:animEffect transition="in" filter="box(out)">
                                      <p:cBhvr>
                                        <p:cTn id="17" dur="500"/>
                                        <p:tgtEl>
                                          <p:spTgt spid="7175"/>
                                        </p:tgtEl>
                                      </p:cBhvr>
                                    </p:animEffect>
                                  </p:childTnLst>
                                </p:cTn>
                              </p:par>
                              <p:par>
                                <p:cTn id="18" presetID="4" presetClass="entr" presetSubtype="32" fill="hold" nodeType="withEffect">
                                  <p:stCondLst>
                                    <p:cond delay="0"/>
                                  </p:stCondLst>
                                  <p:childTnLst>
                                    <p:set>
                                      <p:cBhvr>
                                        <p:cTn id="19" dur="1" fill="hold">
                                          <p:stCondLst>
                                            <p:cond delay="0"/>
                                          </p:stCondLst>
                                        </p:cTn>
                                        <p:tgtEl>
                                          <p:spTgt spid="7174"/>
                                        </p:tgtEl>
                                        <p:attrNameLst>
                                          <p:attrName>style.visibility</p:attrName>
                                        </p:attrNameLst>
                                      </p:cBhvr>
                                      <p:to>
                                        <p:strVal val="visible"/>
                                      </p:to>
                                    </p:set>
                                    <p:animEffect transition="in" filter="box(out)">
                                      <p:cBhvr>
                                        <p:cTn id="20" dur="500"/>
                                        <p:tgtEl>
                                          <p:spTgt spid="717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4" presetClass="entr" presetSubtype="32" fill="hold" nodeType="clickEffect">
                                  <p:stCondLst>
                                    <p:cond delay="0"/>
                                  </p:stCondLst>
                                  <p:childTnLst>
                                    <p:set>
                                      <p:cBhvr>
                                        <p:cTn id="24" dur="1" fill="hold">
                                          <p:stCondLst>
                                            <p:cond delay="0"/>
                                          </p:stCondLst>
                                        </p:cTn>
                                        <p:tgtEl>
                                          <p:spTgt spid="7173">
                                            <p:txEl>
                                              <p:pRg st="4" end="4"/>
                                            </p:txEl>
                                          </p:spTgt>
                                        </p:tgtEl>
                                        <p:attrNameLst>
                                          <p:attrName>style.visibility</p:attrName>
                                        </p:attrNameLst>
                                      </p:cBhvr>
                                      <p:to>
                                        <p:strVal val="visible"/>
                                      </p:to>
                                    </p:set>
                                    <p:animEffect transition="in" filter="box(out)">
                                      <p:cBhvr>
                                        <p:cTn id="25" dur="500"/>
                                        <p:tgtEl>
                                          <p:spTgt spid="7173">
                                            <p:txEl>
                                              <p:pRg st="4" end="4"/>
                                            </p:txEl>
                                          </p:spTgt>
                                        </p:tgtEl>
                                      </p:cBhvr>
                                    </p:animEffect>
                                  </p:childTnLst>
                                </p:cTn>
                              </p:par>
                              <p:par>
                                <p:cTn id="26" presetID="4" presetClass="entr" presetSubtype="32" fill="hold" nodeType="withEffect">
                                  <p:stCondLst>
                                    <p:cond delay="0"/>
                                  </p:stCondLst>
                                  <p:childTnLst>
                                    <p:set>
                                      <p:cBhvr>
                                        <p:cTn id="27" dur="1" fill="hold">
                                          <p:stCondLst>
                                            <p:cond delay="0"/>
                                          </p:stCondLst>
                                        </p:cTn>
                                        <p:tgtEl>
                                          <p:spTgt spid="7177"/>
                                        </p:tgtEl>
                                        <p:attrNameLst>
                                          <p:attrName>style.visibility</p:attrName>
                                        </p:attrNameLst>
                                      </p:cBhvr>
                                      <p:to>
                                        <p:strVal val="visible"/>
                                      </p:to>
                                    </p:set>
                                    <p:animEffect transition="in" filter="box(out)">
                                      <p:cBhvr>
                                        <p:cTn id="28" dur="500"/>
                                        <p:tgtEl>
                                          <p:spTgt spid="7177"/>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4" presetClass="exit" presetSubtype="16" fill="hold" nodeType="clickEffect">
                                  <p:stCondLst>
                                    <p:cond delay="0"/>
                                  </p:stCondLst>
                                  <p:childTnLst>
                                    <p:animEffect transition="out" filter="box(in)">
                                      <p:cBhvr>
                                        <p:cTn id="32" dur="500"/>
                                        <p:tgtEl>
                                          <p:spTgt spid="7176"/>
                                        </p:tgtEl>
                                      </p:cBhvr>
                                    </p:animEffect>
                                    <p:set>
                                      <p:cBhvr>
                                        <p:cTn id="33" dur="1" fill="hold">
                                          <p:stCondLst>
                                            <p:cond delay="499"/>
                                          </p:stCondLst>
                                        </p:cTn>
                                        <p:tgtEl>
                                          <p:spTgt spid="7176"/>
                                        </p:tgtEl>
                                        <p:attrNameLst>
                                          <p:attrName>style.visibility</p:attrName>
                                        </p:attrNameLst>
                                      </p:cBhvr>
                                      <p:to>
                                        <p:strVal val="hidden"/>
                                      </p:to>
                                    </p:set>
                                  </p:childTnLst>
                                </p:cTn>
                              </p:par>
                              <p:par>
                                <p:cTn id="34" presetID="4" presetClass="entr" presetSubtype="32" fill="hold" nodeType="withEffect">
                                  <p:stCondLst>
                                    <p:cond delay="0"/>
                                  </p:stCondLst>
                                  <p:childTnLst>
                                    <p:set>
                                      <p:cBhvr>
                                        <p:cTn id="35" dur="1" fill="hold">
                                          <p:stCondLst>
                                            <p:cond delay="0"/>
                                          </p:stCondLst>
                                        </p:cTn>
                                        <p:tgtEl>
                                          <p:spTgt spid="7178"/>
                                        </p:tgtEl>
                                        <p:attrNameLst>
                                          <p:attrName>style.visibility</p:attrName>
                                        </p:attrNameLst>
                                      </p:cBhvr>
                                      <p:to>
                                        <p:strVal val="visible"/>
                                      </p:to>
                                    </p:set>
                                    <p:animEffect transition="in" filter="box(out)">
                                      <p:cBhvr>
                                        <p:cTn id="36" dur="500"/>
                                        <p:tgtEl>
                                          <p:spTgt spid="7178"/>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4" presetClass="entr" presetSubtype="16" fill="hold" nodeType="clickEffect">
                                  <p:stCondLst>
                                    <p:cond delay="0"/>
                                  </p:stCondLst>
                                  <p:childTnLst>
                                    <p:set>
                                      <p:cBhvr>
                                        <p:cTn id="40" dur="1" fill="hold">
                                          <p:stCondLst>
                                            <p:cond delay="0"/>
                                          </p:stCondLst>
                                        </p:cTn>
                                        <p:tgtEl>
                                          <p:spTgt spid="7173">
                                            <p:txEl>
                                              <p:pRg st="5" end="5"/>
                                            </p:txEl>
                                          </p:spTgt>
                                        </p:tgtEl>
                                        <p:attrNameLst>
                                          <p:attrName>style.visibility</p:attrName>
                                        </p:attrNameLst>
                                      </p:cBhvr>
                                      <p:to>
                                        <p:strVal val="visible"/>
                                      </p:to>
                                    </p:set>
                                    <p:animEffect transition="in" filter="box(in)">
                                      <p:cBhvr>
                                        <p:cTn id="41" dur="500"/>
                                        <p:tgtEl>
                                          <p:spTgt spid="717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4" grpId="0"/>
      <p:bldP spid="7175" grpId="0"/>
      <p:bldP spid="7176" grpId="0" animBg="1"/>
      <p:bldP spid="7176" grpId="1" animBg="1"/>
      <p:bldP spid="717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Line 3">
            <a:extLst>
              <a:ext uri="{FF2B5EF4-FFF2-40B4-BE49-F238E27FC236}">
                <a16:creationId xmlns:a16="http://schemas.microsoft.com/office/drawing/2014/main" id="{958363DA-1D74-D725-7504-018E8656D50C}"/>
              </a:ext>
            </a:extLst>
          </p:cNvPr>
          <p:cNvSpPr>
            <a:spLocks noChangeShapeType="1"/>
          </p:cNvSpPr>
          <p:nvPr/>
        </p:nvSpPr>
        <p:spPr bwMode="auto">
          <a:xfrm>
            <a:off x="6248400" y="533400"/>
            <a:ext cx="0" cy="5257800"/>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p>
        </p:txBody>
      </p:sp>
      <p:sp>
        <p:nvSpPr>
          <p:cNvPr id="7171" name="Rectangle 4">
            <a:extLst>
              <a:ext uri="{FF2B5EF4-FFF2-40B4-BE49-F238E27FC236}">
                <a16:creationId xmlns:a16="http://schemas.microsoft.com/office/drawing/2014/main" id="{53E4E591-44B0-8437-0DC2-405E781208F2}"/>
              </a:ext>
            </a:extLst>
          </p:cNvPr>
          <p:cNvSpPr>
            <a:spLocks noChangeArrowheads="1"/>
          </p:cNvSpPr>
          <p:nvPr/>
        </p:nvSpPr>
        <p:spPr bwMode="auto">
          <a:xfrm>
            <a:off x="6324600" y="100291"/>
            <a:ext cx="5776215"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pt-BR" altLang="en-US" sz="2800" b="1"/>
              <a:t>I/Trình bày luận điểm thành </a:t>
            </a:r>
          </a:p>
          <a:p>
            <a:pPr eaLnBrk="1" hangingPunct="1">
              <a:spcBef>
                <a:spcPct val="0"/>
              </a:spcBef>
              <a:buFontTx/>
              <a:buNone/>
            </a:pPr>
            <a:r>
              <a:rPr lang="pt-BR" altLang="en-US" sz="2800" b="1"/>
              <a:t>  một đoạn văn nghị luận</a:t>
            </a:r>
            <a:r>
              <a:rPr lang="pt-BR" altLang="en-US" sz="2800" b="1" u="sng"/>
              <a:t> </a:t>
            </a:r>
            <a:endParaRPr lang="en-US" altLang="en-US" sz="2800"/>
          </a:p>
          <a:p>
            <a:pPr eaLnBrk="1" hangingPunct="1">
              <a:spcBef>
                <a:spcPct val="0"/>
              </a:spcBef>
              <a:buFontTx/>
              <a:buNone/>
            </a:pPr>
            <a:r>
              <a:rPr lang="pt-BR" altLang="en-US" sz="2800" b="1"/>
              <a:t>1, Tìm hiểu ví dụ 1</a:t>
            </a:r>
            <a:endParaRPr lang="en-US" altLang="en-US" sz="2800"/>
          </a:p>
          <a:p>
            <a:pPr eaLnBrk="1" hangingPunct="1">
              <a:spcBef>
                <a:spcPct val="0"/>
              </a:spcBef>
              <a:buFontTx/>
              <a:buNone/>
            </a:pPr>
            <a:r>
              <a:rPr lang="pt-BR" altLang="en-US" sz="2800" b="1" i="1"/>
              <a:t>a, Đoạn văn a :</a:t>
            </a:r>
            <a:r>
              <a:rPr lang="pt-BR" altLang="en-US" sz="2800"/>
              <a:t> </a:t>
            </a:r>
            <a:endParaRPr lang="en-US" altLang="en-US" sz="2800"/>
          </a:p>
        </p:txBody>
      </p:sp>
      <p:sp>
        <p:nvSpPr>
          <p:cNvPr id="7172" name="Rectangle 5">
            <a:extLst>
              <a:ext uri="{FF2B5EF4-FFF2-40B4-BE49-F238E27FC236}">
                <a16:creationId xmlns:a16="http://schemas.microsoft.com/office/drawing/2014/main" id="{210CE6DB-DD7C-A0E6-97DB-C16F545333EC}"/>
              </a:ext>
            </a:extLst>
          </p:cNvPr>
          <p:cNvSpPr>
            <a:spLocks noChangeArrowheads="1"/>
          </p:cNvSpPr>
          <p:nvPr/>
        </p:nvSpPr>
        <p:spPr bwMode="auto">
          <a:xfrm>
            <a:off x="6324601" y="1905000"/>
            <a:ext cx="24495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en-US" sz="2400" b="1"/>
              <a:t>b, Đoạn văn b :</a:t>
            </a:r>
            <a:r>
              <a:rPr lang="en-US" altLang="en-US" sz="2400">
                <a:solidFill>
                  <a:srgbClr val="FF00FF"/>
                </a:solidFill>
              </a:rPr>
              <a:t> </a:t>
            </a:r>
          </a:p>
        </p:txBody>
      </p:sp>
      <p:sp>
        <p:nvSpPr>
          <p:cNvPr id="8198" name="Text Box 6">
            <a:extLst>
              <a:ext uri="{FF2B5EF4-FFF2-40B4-BE49-F238E27FC236}">
                <a16:creationId xmlns:a16="http://schemas.microsoft.com/office/drawing/2014/main" id="{41E4C238-2B02-3A17-3FAE-BC234D8035F7}"/>
              </a:ext>
            </a:extLst>
          </p:cNvPr>
          <p:cNvSpPr txBox="1">
            <a:spLocks noChangeArrowheads="1"/>
          </p:cNvSpPr>
          <p:nvPr/>
        </p:nvSpPr>
        <p:spPr bwMode="auto">
          <a:xfrm>
            <a:off x="167383" y="533400"/>
            <a:ext cx="5776218"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sz="2000" b="1">
                <a:solidFill>
                  <a:srgbClr val="0000FF"/>
                </a:solidFill>
              </a:rPr>
              <a:t>“ Ở màn đầu chương XIII, cảnh nhà vợ chồng địa chủ Nghị Quế, Ngô Tất Tố cho bưng vào đấy một cái rổ nhún nhín bốn chó con. [...] Quái thay là Ngô Tất Tố . Mới xem ai cũng thấy vợ chồng địa chủ cũng chỉ là như mọi người khác thích chó, yêu gia súc, tưởng người lành hoặc kẻ bất lương cũng không khác gì lắm trong việc nuôi chó con. Thằng chồng le te, cho chó ăn cơm, ôn tồn hỏi về chó, rồi xem tướng chó. Hắn sung sướng. vợ hắn và hắn bù khú…Ấy thế rồi là đùng đùng giở giọng chó má ngay với mẹ con chị Dậu đứng đấy. Đoạn này, khá lắm, bác Tố ạ! Cho thằng nhà giàu rước chó vào nhà, nó mới càng hiện chất chó đểu của giai cấp nó ra.” </a:t>
            </a:r>
          </a:p>
        </p:txBody>
      </p:sp>
      <p:sp>
        <p:nvSpPr>
          <p:cNvPr id="8199" name="AutoShape 7">
            <a:extLst>
              <a:ext uri="{FF2B5EF4-FFF2-40B4-BE49-F238E27FC236}">
                <a16:creationId xmlns:a16="http://schemas.microsoft.com/office/drawing/2014/main" id="{FE33EB16-E6A0-224E-EFEC-B127ACF7DB4F}"/>
              </a:ext>
            </a:extLst>
          </p:cNvPr>
          <p:cNvSpPr>
            <a:spLocks noChangeArrowheads="1"/>
          </p:cNvSpPr>
          <p:nvPr/>
        </p:nvSpPr>
        <p:spPr bwMode="auto">
          <a:xfrm>
            <a:off x="1676400" y="5791200"/>
            <a:ext cx="8534400" cy="9144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400" b="1">
                <a:solidFill>
                  <a:srgbClr val="FF00FF"/>
                </a:solidFill>
              </a:rPr>
              <a:t>Câu chủ đề nêu luận điểm nằm ở vị trí nào? Từ đó xác </a:t>
            </a:r>
          </a:p>
          <a:p>
            <a:pPr algn="ctr" eaLnBrk="1" hangingPunct="1">
              <a:spcBef>
                <a:spcPct val="0"/>
              </a:spcBef>
              <a:buFontTx/>
              <a:buNone/>
            </a:pPr>
            <a:r>
              <a:rPr lang="en-US" altLang="en-US" sz="2400" b="1">
                <a:solidFill>
                  <a:srgbClr val="FF00FF"/>
                </a:solidFill>
              </a:rPr>
              <a:t>định cách trình bày nội dung đoạn văn trên? </a:t>
            </a:r>
          </a:p>
        </p:txBody>
      </p:sp>
      <p:sp>
        <p:nvSpPr>
          <p:cNvPr id="7175" name="Text Box 8">
            <a:extLst>
              <a:ext uri="{FF2B5EF4-FFF2-40B4-BE49-F238E27FC236}">
                <a16:creationId xmlns:a16="http://schemas.microsoft.com/office/drawing/2014/main" id="{B66425BA-D6CA-0884-2174-FBD099B39A99}"/>
              </a:ext>
            </a:extLst>
          </p:cNvPr>
          <p:cNvSpPr txBox="1">
            <a:spLocks noChangeArrowheads="1"/>
          </p:cNvSpPr>
          <p:nvPr/>
        </p:nvSpPr>
        <p:spPr bwMode="auto">
          <a:xfrm>
            <a:off x="6400800" y="1981201"/>
            <a:ext cx="42672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50000"/>
              </a:spcBef>
              <a:buFontTx/>
              <a:buNone/>
            </a:pPr>
            <a:endParaRPr lang="en-US" altLang="en-US" sz="2800" dirty="0"/>
          </a:p>
        </p:txBody>
      </p:sp>
      <p:sp>
        <p:nvSpPr>
          <p:cNvPr id="7176" name="Text Box 9">
            <a:extLst>
              <a:ext uri="{FF2B5EF4-FFF2-40B4-BE49-F238E27FC236}">
                <a16:creationId xmlns:a16="http://schemas.microsoft.com/office/drawing/2014/main" id="{EE99269B-A0E8-095B-437D-403ECDAF1DE9}"/>
              </a:ext>
            </a:extLst>
          </p:cNvPr>
          <p:cNvSpPr txBox="1">
            <a:spLocks noChangeArrowheads="1"/>
          </p:cNvSpPr>
          <p:nvPr/>
        </p:nvSpPr>
        <p:spPr bwMode="auto">
          <a:xfrm>
            <a:off x="6400800" y="2286000"/>
            <a:ext cx="42672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t>2, Tìm hiểu ví dụ 2</a:t>
            </a:r>
            <a:endParaRPr lang="en-US" altLang="en-US" sz="2800"/>
          </a:p>
        </p:txBody>
      </p:sp>
      <p:sp>
        <p:nvSpPr>
          <p:cNvPr id="8202" name="Rectangle 10">
            <a:extLst>
              <a:ext uri="{FF2B5EF4-FFF2-40B4-BE49-F238E27FC236}">
                <a16:creationId xmlns:a16="http://schemas.microsoft.com/office/drawing/2014/main" id="{2C903101-33E5-1EBE-F59D-DC3964C97CF3}"/>
              </a:ext>
            </a:extLst>
          </p:cNvPr>
          <p:cNvSpPr>
            <a:spLocks noChangeArrowheads="1"/>
          </p:cNvSpPr>
          <p:nvPr/>
        </p:nvSpPr>
        <p:spPr bwMode="auto">
          <a:xfrm>
            <a:off x="6324599" y="2745531"/>
            <a:ext cx="5776211"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en-US" sz="2800" b="1">
                <a:solidFill>
                  <a:srgbClr val="0000FF"/>
                </a:solidFill>
              </a:rPr>
              <a:t>- Câu chủ đề nêu luận điểm nằm ở cuối đoạn văn: “ Cho thằng nhà giàu …giai cấp nó ra.”</a:t>
            </a:r>
            <a:r>
              <a:rPr lang="en-US" altLang="en-US" sz="2800" b="1">
                <a:solidFill>
                  <a:srgbClr val="FF00FF"/>
                </a:solidFill>
              </a:rPr>
              <a:t>                                    </a:t>
            </a:r>
          </a:p>
          <a:p>
            <a:pPr eaLnBrk="1" hangingPunct="1">
              <a:spcBef>
                <a:spcPct val="0"/>
              </a:spcBef>
              <a:buFontTx/>
              <a:buNone/>
            </a:pPr>
            <a:r>
              <a:rPr lang="en-US" altLang="en-US" sz="2800" b="1">
                <a:solidFill>
                  <a:srgbClr val="0000FF"/>
                </a:solidFill>
              </a:rPr>
              <a:t>-</a:t>
            </a:r>
            <a:r>
              <a:rPr lang="en-US" altLang="en-US" sz="2800" b="1">
                <a:solidFill>
                  <a:srgbClr val="FF00FF"/>
                </a:solidFill>
              </a:rPr>
              <a:t> </a:t>
            </a:r>
            <a:r>
              <a:rPr lang="en-US" altLang="en-US" sz="2800" b="1">
                <a:solidFill>
                  <a:srgbClr val="0000FF"/>
                </a:solidFill>
              </a:rPr>
              <a:t>Đoạn văn được trình bày theo cách qui nạp.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8198"/>
                                        </p:tgtEl>
                                        <p:attrNameLst>
                                          <p:attrName>style.visibility</p:attrName>
                                        </p:attrNameLst>
                                      </p:cBhvr>
                                      <p:to>
                                        <p:strVal val="visible"/>
                                      </p:to>
                                    </p:set>
                                    <p:animEffect transition="in" filter="box(out)">
                                      <p:cBhvr>
                                        <p:cTn id="7" dur="500"/>
                                        <p:tgtEl>
                                          <p:spTgt spid="81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8199"/>
                                        </p:tgtEl>
                                        <p:attrNameLst>
                                          <p:attrName>style.visibility</p:attrName>
                                        </p:attrNameLst>
                                      </p:cBhvr>
                                      <p:to>
                                        <p:strVal val="visible"/>
                                      </p:to>
                                    </p:set>
                                    <p:animEffect transition="in" filter="box(out)">
                                      <p:cBhvr>
                                        <p:cTn id="12" dur="500"/>
                                        <p:tgtEl>
                                          <p:spTgt spid="819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8202">
                                            <p:txEl>
                                              <p:pRg st="0" end="0"/>
                                            </p:txEl>
                                          </p:spTgt>
                                        </p:tgtEl>
                                        <p:attrNameLst>
                                          <p:attrName>style.visibility</p:attrName>
                                        </p:attrNameLst>
                                      </p:cBhvr>
                                      <p:to>
                                        <p:strVal val="visible"/>
                                      </p:to>
                                    </p:set>
                                    <p:animEffect transition="in" filter="box(out)">
                                      <p:cBhvr>
                                        <p:cTn id="17" dur="500"/>
                                        <p:tgtEl>
                                          <p:spTgt spid="8202">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8202">
                                            <p:txEl>
                                              <p:pRg st="1" end="1"/>
                                            </p:txEl>
                                          </p:spTgt>
                                        </p:tgtEl>
                                        <p:attrNameLst>
                                          <p:attrName>style.visibility</p:attrName>
                                        </p:attrNameLst>
                                      </p:cBhvr>
                                      <p:to>
                                        <p:strVal val="visible"/>
                                      </p:to>
                                    </p:set>
                                    <p:animEffect transition="in" filter="box(out)">
                                      <p:cBhvr>
                                        <p:cTn id="22" dur="500"/>
                                        <p:tgtEl>
                                          <p:spTgt spid="820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p:bldP spid="819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Line 3">
            <a:extLst>
              <a:ext uri="{FF2B5EF4-FFF2-40B4-BE49-F238E27FC236}">
                <a16:creationId xmlns:a16="http://schemas.microsoft.com/office/drawing/2014/main" id="{AC37175F-400F-2FC9-AA1E-8527AF3E325B}"/>
              </a:ext>
            </a:extLst>
          </p:cNvPr>
          <p:cNvSpPr>
            <a:spLocks noChangeShapeType="1"/>
          </p:cNvSpPr>
          <p:nvPr/>
        </p:nvSpPr>
        <p:spPr bwMode="auto">
          <a:xfrm>
            <a:off x="6248400" y="533400"/>
            <a:ext cx="0" cy="5257800"/>
          </a:xfrm>
          <a:prstGeom prst="line">
            <a:avLst/>
          </a:prstGeom>
          <a:noFill/>
          <a:ln w="1905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p>
        </p:txBody>
      </p:sp>
      <p:sp>
        <p:nvSpPr>
          <p:cNvPr id="9220" name="Rectangle 4">
            <a:extLst>
              <a:ext uri="{FF2B5EF4-FFF2-40B4-BE49-F238E27FC236}">
                <a16:creationId xmlns:a16="http://schemas.microsoft.com/office/drawing/2014/main" id="{0AB9ED9A-513F-EC3C-6EF0-6840715BEEDB}"/>
              </a:ext>
            </a:extLst>
          </p:cNvPr>
          <p:cNvSpPr>
            <a:spLocks noChangeArrowheads="1"/>
          </p:cNvSpPr>
          <p:nvPr/>
        </p:nvSpPr>
        <p:spPr bwMode="auto">
          <a:xfrm flipH="1">
            <a:off x="6337303" y="3597464"/>
            <a:ext cx="5597509"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a:t>    </a:t>
            </a:r>
            <a:r>
              <a:rPr lang="en-US" altLang="en-US" sz="2800" b="1">
                <a:solidFill>
                  <a:srgbClr val="0000FF"/>
                </a:solidFill>
              </a:rPr>
              <a:t>Tác dụng chứng minh, làm rõ luận điểm: Bản chất chó má của giai cấp địa chủ.</a:t>
            </a:r>
          </a:p>
        </p:txBody>
      </p:sp>
      <p:sp>
        <p:nvSpPr>
          <p:cNvPr id="9221" name="Line 5">
            <a:extLst>
              <a:ext uri="{FF2B5EF4-FFF2-40B4-BE49-F238E27FC236}">
                <a16:creationId xmlns:a16="http://schemas.microsoft.com/office/drawing/2014/main" id="{49C3ADD5-1BF1-F02D-438C-88CEF2BEDB9F}"/>
              </a:ext>
            </a:extLst>
          </p:cNvPr>
          <p:cNvSpPr>
            <a:spLocks noChangeShapeType="1"/>
          </p:cNvSpPr>
          <p:nvPr/>
        </p:nvSpPr>
        <p:spPr bwMode="auto">
          <a:xfrm>
            <a:off x="6400800" y="3657600"/>
            <a:ext cx="304800" cy="0"/>
          </a:xfrm>
          <a:prstGeom prst="line">
            <a:avLst/>
          </a:prstGeom>
          <a:noFill/>
          <a:ln w="381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400"/>
          </a:p>
        </p:txBody>
      </p:sp>
      <p:sp>
        <p:nvSpPr>
          <p:cNvPr id="8197" name="Rectangle 6">
            <a:extLst>
              <a:ext uri="{FF2B5EF4-FFF2-40B4-BE49-F238E27FC236}">
                <a16:creationId xmlns:a16="http://schemas.microsoft.com/office/drawing/2014/main" id="{E459F8BB-DD81-2830-C8DF-0F46327B9A3B}"/>
              </a:ext>
            </a:extLst>
          </p:cNvPr>
          <p:cNvSpPr>
            <a:spLocks noChangeArrowheads="1"/>
          </p:cNvSpPr>
          <p:nvPr/>
        </p:nvSpPr>
        <p:spPr bwMode="auto">
          <a:xfrm>
            <a:off x="6324599" y="457201"/>
            <a:ext cx="5597513"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pt-BR" altLang="en-US" sz="2800" b="1"/>
              <a:t>I/Trình bày luận điểm thành </a:t>
            </a:r>
          </a:p>
          <a:p>
            <a:pPr eaLnBrk="1" hangingPunct="1">
              <a:spcBef>
                <a:spcPct val="0"/>
              </a:spcBef>
              <a:buFontTx/>
              <a:buNone/>
            </a:pPr>
            <a:r>
              <a:rPr lang="pt-BR" altLang="en-US" sz="2800" b="1"/>
              <a:t>  một đoạn văn nghị luận</a:t>
            </a:r>
            <a:r>
              <a:rPr lang="pt-BR" altLang="en-US" sz="2800" b="1" u="sng"/>
              <a:t> </a:t>
            </a:r>
            <a:endParaRPr lang="en-US" altLang="en-US" sz="2800"/>
          </a:p>
          <a:p>
            <a:pPr eaLnBrk="1" hangingPunct="1">
              <a:spcBef>
                <a:spcPct val="0"/>
              </a:spcBef>
              <a:buFontTx/>
              <a:buNone/>
            </a:pPr>
            <a:r>
              <a:rPr lang="pt-BR" altLang="en-US" sz="2800" b="1"/>
              <a:t>1, Tìm hiểu ví dụ 1</a:t>
            </a:r>
            <a:endParaRPr lang="en-US" altLang="en-US" sz="2800"/>
          </a:p>
          <a:p>
            <a:pPr eaLnBrk="1" hangingPunct="1">
              <a:spcBef>
                <a:spcPct val="0"/>
              </a:spcBef>
              <a:buFontTx/>
              <a:buNone/>
            </a:pPr>
            <a:r>
              <a:rPr lang="pt-BR" altLang="en-US" sz="2800" b="1" i="1"/>
              <a:t>a, Đoạn văn a :</a:t>
            </a:r>
            <a:r>
              <a:rPr lang="pt-BR" altLang="en-US" sz="2800"/>
              <a:t> </a:t>
            </a:r>
            <a:endParaRPr lang="en-US" altLang="en-US" sz="2800"/>
          </a:p>
        </p:txBody>
      </p:sp>
      <p:sp>
        <p:nvSpPr>
          <p:cNvPr id="8198" name="Text Box 7">
            <a:extLst>
              <a:ext uri="{FF2B5EF4-FFF2-40B4-BE49-F238E27FC236}">
                <a16:creationId xmlns:a16="http://schemas.microsoft.com/office/drawing/2014/main" id="{B0EC5E24-4BFA-FB0F-69A0-841917318374}"/>
              </a:ext>
            </a:extLst>
          </p:cNvPr>
          <p:cNvSpPr txBox="1">
            <a:spLocks noChangeArrowheads="1"/>
          </p:cNvSpPr>
          <p:nvPr/>
        </p:nvSpPr>
        <p:spPr bwMode="auto">
          <a:xfrm>
            <a:off x="6400800" y="2209800"/>
            <a:ext cx="42672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t>2, Tìm hiểu ví dụ 2</a:t>
            </a:r>
            <a:endParaRPr lang="en-US" altLang="en-US" sz="2800"/>
          </a:p>
        </p:txBody>
      </p:sp>
      <p:sp>
        <p:nvSpPr>
          <p:cNvPr id="8199" name="Rectangle 8">
            <a:extLst>
              <a:ext uri="{FF2B5EF4-FFF2-40B4-BE49-F238E27FC236}">
                <a16:creationId xmlns:a16="http://schemas.microsoft.com/office/drawing/2014/main" id="{BF9D330D-F776-7F2D-3390-D5FF07275A2F}"/>
              </a:ext>
            </a:extLst>
          </p:cNvPr>
          <p:cNvSpPr>
            <a:spLocks noChangeArrowheads="1"/>
          </p:cNvSpPr>
          <p:nvPr/>
        </p:nvSpPr>
        <p:spPr bwMode="auto">
          <a:xfrm>
            <a:off x="7654913" y="1788588"/>
            <a:ext cx="426719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en-US" sz="2800" b="1"/>
              <a:t>b, Đoạn văn b :</a:t>
            </a:r>
            <a:r>
              <a:rPr lang="en-US" altLang="en-US" sz="2800">
                <a:solidFill>
                  <a:srgbClr val="FF00FF"/>
                </a:solidFill>
              </a:rPr>
              <a:t> </a:t>
            </a:r>
          </a:p>
        </p:txBody>
      </p:sp>
      <p:sp>
        <p:nvSpPr>
          <p:cNvPr id="9225" name="Text Box 9">
            <a:extLst>
              <a:ext uri="{FF2B5EF4-FFF2-40B4-BE49-F238E27FC236}">
                <a16:creationId xmlns:a16="http://schemas.microsoft.com/office/drawing/2014/main" id="{72A9DEFA-549D-76DB-4666-E00644C3D331}"/>
              </a:ext>
            </a:extLst>
          </p:cNvPr>
          <p:cNvSpPr txBox="1">
            <a:spLocks noChangeArrowheads="1"/>
          </p:cNvSpPr>
          <p:nvPr/>
        </p:nvSpPr>
        <p:spPr bwMode="auto">
          <a:xfrm>
            <a:off x="6400800" y="2667001"/>
            <a:ext cx="559751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2800" b="1">
                <a:solidFill>
                  <a:srgbClr val="0000FF"/>
                </a:solidFill>
              </a:rPr>
              <a:t>- Cách lập luận theo lối tương phản.</a:t>
            </a:r>
          </a:p>
        </p:txBody>
      </p:sp>
      <p:sp>
        <p:nvSpPr>
          <p:cNvPr id="9226" name="Text Box 10">
            <a:extLst>
              <a:ext uri="{FF2B5EF4-FFF2-40B4-BE49-F238E27FC236}">
                <a16:creationId xmlns:a16="http://schemas.microsoft.com/office/drawing/2014/main" id="{85B2D6E6-6E66-B009-7ABB-6DA402326F2F}"/>
              </a:ext>
            </a:extLst>
          </p:cNvPr>
          <p:cNvSpPr txBox="1">
            <a:spLocks noChangeArrowheads="1"/>
          </p:cNvSpPr>
          <p:nvPr/>
        </p:nvSpPr>
        <p:spPr bwMode="auto">
          <a:xfrm>
            <a:off x="269876" y="990601"/>
            <a:ext cx="5826124"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sz="2800" b="1">
                <a:solidFill>
                  <a:srgbClr val="0000FF"/>
                </a:solidFill>
              </a:rPr>
              <a:t>- Cách lập luận theo lối tương phản: Đặt chó bên người, đặt cảnh xem chó, quí chó, vồ vập mua chó, sung sướng, bù khú về chó bên cạnh  giọng  chó  má với người  bán chó (chị Dậu). </a:t>
            </a:r>
          </a:p>
        </p:txBody>
      </p:sp>
      <p:sp>
        <p:nvSpPr>
          <p:cNvPr id="9227" name="AutoShape 11">
            <a:extLst>
              <a:ext uri="{FF2B5EF4-FFF2-40B4-BE49-F238E27FC236}">
                <a16:creationId xmlns:a16="http://schemas.microsoft.com/office/drawing/2014/main" id="{01F0611D-F6AF-967E-5424-F2C87E4A608A}"/>
              </a:ext>
            </a:extLst>
          </p:cNvPr>
          <p:cNvSpPr>
            <a:spLocks noChangeArrowheads="1"/>
          </p:cNvSpPr>
          <p:nvPr/>
        </p:nvSpPr>
        <p:spPr bwMode="auto">
          <a:xfrm>
            <a:off x="1981200" y="5943600"/>
            <a:ext cx="8382000" cy="914400"/>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en-US" sz="2400" b="1">
                <a:solidFill>
                  <a:srgbClr val="FF00FF"/>
                </a:solidFill>
              </a:rPr>
              <a:t>Phân tích cách lập luận trong đoạn văn? Tác dụng?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9227"/>
                                        </p:tgtEl>
                                        <p:attrNameLst>
                                          <p:attrName>style.visibility</p:attrName>
                                        </p:attrNameLst>
                                      </p:cBhvr>
                                      <p:to>
                                        <p:strVal val="visible"/>
                                      </p:to>
                                    </p:set>
                                    <p:animEffect transition="in" filter="box(out)">
                                      <p:cBhvr>
                                        <p:cTn id="7" dur="500"/>
                                        <p:tgtEl>
                                          <p:spTgt spid="922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9226"/>
                                        </p:tgtEl>
                                        <p:attrNameLst>
                                          <p:attrName>style.visibility</p:attrName>
                                        </p:attrNameLst>
                                      </p:cBhvr>
                                      <p:to>
                                        <p:strVal val="visible"/>
                                      </p:to>
                                    </p:set>
                                    <p:animEffect transition="in" filter="box(out)">
                                      <p:cBhvr>
                                        <p:cTn id="12" dur="500"/>
                                        <p:tgtEl>
                                          <p:spTgt spid="922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9225">
                                            <p:txEl>
                                              <p:pRg st="0" end="0"/>
                                            </p:txEl>
                                          </p:spTgt>
                                        </p:tgtEl>
                                        <p:attrNameLst>
                                          <p:attrName>style.visibility</p:attrName>
                                        </p:attrNameLst>
                                      </p:cBhvr>
                                      <p:to>
                                        <p:strVal val="visible"/>
                                      </p:to>
                                    </p:set>
                                    <p:animEffect transition="in" filter="box(out)">
                                      <p:cBhvr>
                                        <p:cTn id="17" dur="500"/>
                                        <p:tgtEl>
                                          <p:spTgt spid="9225">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9220"/>
                                        </p:tgtEl>
                                        <p:attrNameLst>
                                          <p:attrName>style.visibility</p:attrName>
                                        </p:attrNameLst>
                                      </p:cBhvr>
                                      <p:to>
                                        <p:strVal val="visible"/>
                                      </p:to>
                                    </p:set>
                                    <p:animEffect transition="in" filter="box(out)">
                                      <p:cBhvr>
                                        <p:cTn id="22" dur="500"/>
                                        <p:tgtEl>
                                          <p:spTgt spid="9220"/>
                                        </p:tgtEl>
                                      </p:cBhvr>
                                    </p:animEffect>
                                  </p:childTnLst>
                                </p:cTn>
                              </p:par>
                              <p:par>
                                <p:cTn id="23" presetID="4" presetClass="entr" presetSubtype="32" fill="hold" nodeType="withEffect">
                                  <p:stCondLst>
                                    <p:cond delay="0"/>
                                  </p:stCondLst>
                                  <p:childTnLst>
                                    <p:set>
                                      <p:cBhvr>
                                        <p:cTn id="24" dur="1" fill="hold">
                                          <p:stCondLst>
                                            <p:cond delay="0"/>
                                          </p:stCondLst>
                                        </p:cTn>
                                        <p:tgtEl>
                                          <p:spTgt spid="9221"/>
                                        </p:tgtEl>
                                        <p:attrNameLst>
                                          <p:attrName>style.visibility</p:attrName>
                                        </p:attrNameLst>
                                      </p:cBhvr>
                                      <p:to>
                                        <p:strVal val="visible"/>
                                      </p:to>
                                    </p:set>
                                    <p:animEffect transition="in" filter="box(out)">
                                      <p:cBhvr>
                                        <p:cTn id="25" dur="500"/>
                                        <p:tgtEl>
                                          <p:spTgt spid="92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p:bldP spid="9226" grpId="0"/>
      <p:bldP spid="9227" grpId="0" animBg="1"/>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TotalTime>
  <Words>2579</Words>
  <Application>Microsoft Office PowerPoint</Application>
  <PresentationFormat>Widescreen</PresentationFormat>
  <Paragraphs>182</Paragraphs>
  <Slides>22</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.VnArabia</vt:lpstr>
      <vt:lpstr>.VnTime</vt:lpstr>
      <vt:lpstr>.VnTimeH</vt:lpstr>
      <vt:lpstr>Arial</vt:lpstr>
      <vt:lpstr>Arial</vt:lpstr>
      <vt:lpstr>Cavolini</vt:lpstr>
      <vt:lpstr>Wingdings</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CT6</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Tien Lam</dc:creator>
  <cp:lastModifiedBy>Admin</cp:lastModifiedBy>
  <cp:revision>27</cp:revision>
  <dcterms:created xsi:type="dcterms:W3CDTF">2009-03-11T17:03:39Z</dcterms:created>
  <dcterms:modified xsi:type="dcterms:W3CDTF">2023-03-18T12:09:32Z</dcterms:modified>
</cp:coreProperties>
</file>