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9"/>
  </p:notesMasterIdLst>
  <p:sldIdLst>
    <p:sldId id="257" r:id="rId2"/>
    <p:sldId id="258" r:id="rId3"/>
    <p:sldId id="260" r:id="rId4"/>
    <p:sldId id="291" r:id="rId5"/>
    <p:sldId id="267" r:id="rId6"/>
    <p:sldId id="273" r:id="rId7"/>
    <p:sldId id="277" r:id="rId8"/>
    <p:sldId id="279" r:id="rId9"/>
    <p:sldId id="292" r:id="rId10"/>
    <p:sldId id="293" r:id="rId11"/>
    <p:sldId id="287" r:id="rId12"/>
    <p:sldId id="288" r:id="rId13"/>
    <p:sldId id="294" r:id="rId14"/>
    <p:sldId id="295" r:id="rId15"/>
    <p:sldId id="296" r:id="rId16"/>
    <p:sldId id="297" r:id="rId17"/>
    <p:sldId id="29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F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-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9C4B7-2646-4677-B0E4-585793C42DA1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D921D3-D291-47F8-BC30-15D6A3B4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60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F2150-3CF1-4D9F-9951-8FC3D07B0C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1ABE49-A03B-4AF8-AE91-228A87FC0B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C6976-32DE-40B9-B955-266AED5DE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D3610-6DE2-4B6C-8337-390FE9D2A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4D6FA-8DE6-4CFE-B8CF-3F4D5D09E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79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60B48-2275-4DBB-9F41-E9EA31D48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CC3F0-1647-433B-876A-2D38E3F62F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A1B3A-6B8F-44F4-9813-2E0256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EDBA8-E93F-410B-AFA4-462372358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C0E22-78E4-4B62-AF00-1C9B86461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0216E7-B0D4-47F5-B59A-FBD15A53BE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42735-77A0-41C4-8479-0D5EF7904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9280E-8283-48EA-9376-C9174EF0B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314E2-6260-460F-A9E1-637609256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70B27-6DA7-42FB-9413-1078629FE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6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726A3-9D61-4630-A63B-590E2934A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65811-661F-4C7F-8499-1A91124E7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5C861-9865-4E0C-8492-D4F6DA447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13561-6F2F-440F-98AD-1EBD6AA0E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559D8-7CFB-43FE-8AD2-996822D59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56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B7500-D8FE-4044-B950-E4F395DE9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0DD96-8123-48B5-BD4E-B7C5B83F6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6777B9-3FAB-47D3-84B2-6CD91F010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91FA5-AC5E-412A-8F1C-7B06823E0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2E12B-D2D3-4B33-A6C7-94F1E316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142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E7AF-BE51-403E-A754-B0E138E9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16E4C-79B3-40DE-B994-30FCD6737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094CDB-2D1E-4B0B-8547-584C4D904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B39AE-AEA2-44E7-AF3D-8EE9BCC3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37384C-84CD-41ED-8744-D68C4E79A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724DA-9D73-40CD-8A27-E6E788646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1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A5A9C0-7E18-401D-A790-5315DA69B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BCB47-458B-4FC0-94D9-A4F5BC8C8B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EA63E6-BB2A-496E-BAA5-5F283CA8D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7C674E-ADE6-46F6-968D-5BDD42A20B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498AA4-E8A4-4E6A-BD26-E3E7E69DCB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D5E3D4-2B2B-4EC5-8913-A025EE3FF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53BEDB-6C6F-4E0F-81F5-4315557B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CD0CC2-B3B7-4E07-9CE7-25551540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8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4EE7B-75C7-4DBB-9D5D-86D6FD32F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8F561-29A8-4B1B-8984-8D57F0ED8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FDED65-78F7-4311-A464-DF1446D9E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3D9D71-769E-4338-8AD6-87EFA1C28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40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386B2C-A0DF-4BDF-B002-DD2D844C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6E052F-354D-4336-8653-56B6F88D1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575BF-1BF0-4962-B9B2-2B33685B0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141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36706-57D7-4A6C-94C7-62506B285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EC7F91-99FA-4C3C-934E-56C9308CF7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A026EC-B24F-4719-81E9-B280B49D09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12DA0-0F49-4B9A-A64E-C2F3CF779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E4E245-7E6F-4DA9-9C8D-24CC1183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FCB584-85EA-4B8A-8CF5-79508F79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08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4F244-D4A5-4009-A85C-976CA6515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0415E-44DA-45FD-A2E8-93CA5B55E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1F35AD-374D-4248-845E-F5CF13D016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426EA8-9A43-4125-8E88-32D55E2D6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60CD5-8593-4C26-9AA4-05429C86F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ED745-C294-466B-A58E-E996BF641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397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D3382D-8020-436F-85C2-F34796AFE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6988A-CC21-4808-9AE1-187C855F5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7EE00-0494-4537-B8C0-B6CB56D1C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9F957-0903-4984-807E-9A051C25B3B2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6C912-F459-4A25-BC72-56D8E26599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FCB91-BE9D-4217-98C1-36F8D67C3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DFFA2-4FC2-4DE6-954C-46C21A8DE0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YenYen\Downloads\131115hinh-nen-desktop-anh-nang-chieu-sang-nu-h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22" y="0"/>
            <a:ext cx="9210622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50578" y="0"/>
            <a:ext cx="489140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659692"/>
            <a:ext cx="8806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i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82443" y="1773915"/>
            <a:ext cx="90424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pPr algn="ctr"/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- 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dấn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101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419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33400"/>
            <a:ext cx="419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ED2CE0-74FF-4FA9-AC5B-EFCEBDDBD431}"/>
              </a:ext>
            </a:extLst>
          </p:cNvPr>
          <p:cNvCxnSpPr>
            <a:cxnSpLocks/>
          </p:cNvCxnSpPr>
          <p:nvPr/>
        </p:nvCxnSpPr>
        <p:spPr>
          <a:xfrm>
            <a:off x="4191000" y="333704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 descr="J0099170">
            <a:extLst>
              <a:ext uri="{FF2B5EF4-FFF2-40B4-BE49-F238E27FC236}">
                <a16:creationId xmlns:a16="http://schemas.microsoft.com/office/drawing/2014/main" id="{12E1FE85-40D2-496D-8986-3A1B90A4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BB5D48-CEE7-441D-8C52-65D085470E16}"/>
              </a:ext>
            </a:extLst>
          </p:cNvPr>
          <p:cNvSpPr txBox="1"/>
          <p:nvPr/>
        </p:nvSpPr>
        <p:spPr>
          <a:xfrm>
            <a:off x="76189" y="1143000"/>
            <a:ext cx="373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5F32F5-ACB2-41B6-9161-4CBE9385D0C8}"/>
              </a:ext>
            </a:extLst>
          </p:cNvPr>
          <p:cNvCxnSpPr>
            <a:cxnSpLocks/>
          </p:cNvCxnSpPr>
          <p:nvPr/>
        </p:nvCxnSpPr>
        <p:spPr>
          <a:xfrm>
            <a:off x="6781800" y="520006"/>
            <a:ext cx="76197" cy="895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1F8D146-FD16-4658-A5EF-CC4E0F2BB2FD}"/>
              </a:ext>
            </a:extLst>
          </p:cNvPr>
          <p:cNvSpPr txBox="1"/>
          <p:nvPr/>
        </p:nvSpPr>
        <p:spPr>
          <a:xfrm>
            <a:off x="152400" y="1371600"/>
            <a:ext cx="40385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Vai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nghị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sức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thuyết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658FDE-4DB3-412D-AAD8-3CB5D53EDBCA}"/>
              </a:ext>
            </a:extLst>
          </p:cNvPr>
          <p:cNvSpPr txBox="1"/>
          <p:nvPr/>
        </p:nvSpPr>
        <p:spPr>
          <a:xfrm>
            <a:off x="76200" y="2800290"/>
            <a:ext cx="449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SGK, Tr 97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CAF1E-916C-41DF-98C0-24A7171673B4}"/>
              </a:ext>
            </a:extLst>
          </p:cNvPr>
          <p:cNvSpPr txBox="1"/>
          <p:nvPr/>
        </p:nvSpPr>
        <p:spPr>
          <a:xfrm>
            <a:off x="76189" y="3181290"/>
            <a:ext cx="4191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8F5300-8868-4134-A234-A8A5B9F7BA21}"/>
              </a:ext>
            </a:extLst>
          </p:cNvPr>
          <p:cNvSpPr txBox="1"/>
          <p:nvPr/>
        </p:nvSpPr>
        <p:spPr>
          <a:xfrm>
            <a:off x="4190991" y="349984"/>
            <a:ext cx="46482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I -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”(ở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Thuế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”)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BFE8F4-BF78-4FCB-ACEE-83D62CAF9322}"/>
              </a:ext>
            </a:extLst>
          </p:cNvPr>
          <p:cNvSpPr txBox="1"/>
          <p:nvPr/>
        </p:nvSpPr>
        <p:spPr>
          <a:xfrm>
            <a:off x="4217997" y="1905000"/>
            <a:ext cx="477359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900" i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19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i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19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i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900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i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thỉu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A-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mít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thỉu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hiền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9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do…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200AD4-6DB4-406E-AB5E-EF0786F458EB}"/>
              </a:ext>
            </a:extLst>
          </p:cNvPr>
          <p:cNvSpPr txBox="1"/>
          <p:nvPr/>
        </p:nvSpPr>
        <p:spPr>
          <a:xfrm>
            <a:off x="4190998" y="2743200"/>
            <a:ext cx="479534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1900" i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1900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i="1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900" i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mỉa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phơi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dối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bọn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9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-&gt;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Biện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pháp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giễu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nhại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đối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lập</a:t>
            </a:r>
            <a:endParaRPr lang="en-US" sz="19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FCFF5B-FD79-4C11-8262-8BD25F2D321B}"/>
              </a:ext>
            </a:extLst>
          </p:cNvPr>
          <p:cNvSpPr txBox="1"/>
          <p:nvPr/>
        </p:nvSpPr>
        <p:spPr>
          <a:xfrm>
            <a:off x="4190999" y="3641055"/>
            <a:ext cx="47953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FDE633-7165-4808-A33A-D39F752FAC52}"/>
              </a:ext>
            </a:extLst>
          </p:cNvPr>
          <p:cNvSpPr txBox="1"/>
          <p:nvPr/>
        </p:nvSpPr>
        <p:spPr>
          <a:xfrm>
            <a:off x="4289261" y="5179367"/>
            <a:ext cx="4773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châm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biếm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sâu</a:t>
            </a:r>
            <a:r>
              <a:rPr lang="en-US" sz="2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cay.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Biện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pháp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dùng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từ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ngữ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hình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ảnh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mỉa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mai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bằng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giọng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điệu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tuyên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truyền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thực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dân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503355-2847-4027-A02B-C20DBB5568F4}"/>
              </a:ext>
            </a:extLst>
          </p:cNvPr>
          <p:cNvSpPr txBox="1"/>
          <p:nvPr/>
        </p:nvSpPr>
        <p:spPr>
          <a:xfrm>
            <a:off x="228600" y="-7792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112-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</p:spTree>
    <p:extLst>
      <p:ext uri="{BB962C8B-B14F-4D97-AF65-F5344CB8AC3E}">
        <p14:creationId xmlns:p14="http://schemas.microsoft.com/office/powerpoint/2010/main" val="424704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-49923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đẻ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7, 8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minh,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Sao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sẵn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nguyen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duyệt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4530755"/>
            <a:ext cx="881176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văn?tác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19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5029200"/>
            <a:ext cx="8811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5943600"/>
            <a:ext cx="891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gũi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3" descr="J0099170">
            <a:extLst>
              <a:ext uri="{FF2B5EF4-FFF2-40B4-BE49-F238E27FC236}">
                <a16:creationId xmlns:a16="http://schemas.microsoft.com/office/drawing/2014/main" id="{776B8557-8F82-4DDC-BF72-71A6D137E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17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chặt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chẽ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447800"/>
            <a:ext cx="853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ý: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-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rõ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tuệ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vẹt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may (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pic>
        <p:nvPicPr>
          <p:cNvPr id="4" name="Picture 13" descr="J0099170">
            <a:extLst>
              <a:ext uri="{FF2B5EF4-FFF2-40B4-BE49-F238E27FC236}">
                <a16:creationId xmlns:a16="http://schemas.microsoft.com/office/drawing/2014/main" id="{46E279D7-D506-410F-ADCC-C05386904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172199"/>
            <a:ext cx="9144000" cy="472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66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-7792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112-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228600"/>
            <a:ext cx="419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33400"/>
            <a:ext cx="4190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ED2CE0-74FF-4FA9-AC5B-EFCEBDDBD431}"/>
              </a:ext>
            </a:extLst>
          </p:cNvPr>
          <p:cNvCxnSpPr>
            <a:cxnSpLocks/>
          </p:cNvCxnSpPr>
          <p:nvPr/>
        </p:nvCxnSpPr>
        <p:spPr>
          <a:xfrm>
            <a:off x="4191000" y="333704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 descr="J0099170">
            <a:extLst>
              <a:ext uri="{FF2B5EF4-FFF2-40B4-BE49-F238E27FC236}">
                <a16:creationId xmlns:a16="http://schemas.microsoft.com/office/drawing/2014/main" id="{12E1FE85-40D2-496D-8986-3A1B90A4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172200"/>
            <a:ext cx="8610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BB5D48-CEE7-441D-8C52-65D085470E16}"/>
              </a:ext>
            </a:extLst>
          </p:cNvPr>
          <p:cNvSpPr txBox="1"/>
          <p:nvPr/>
        </p:nvSpPr>
        <p:spPr>
          <a:xfrm>
            <a:off x="76189" y="1143000"/>
            <a:ext cx="373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5F32F5-ACB2-41B6-9161-4CBE9385D0C8}"/>
              </a:ext>
            </a:extLst>
          </p:cNvPr>
          <p:cNvCxnSpPr>
            <a:cxnSpLocks/>
          </p:cNvCxnSpPr>
          <p:nvPr/>
        </p:nvCxnSpPr>
        <p:spPr>
          <a:xfrm>
            <a:off x="6781800" y="520006"/>
            <a:ext cx="76197" cy="895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1F8D146-FD16-4658-A5EF-CC4E0F2BB2FD}"/>
              </a:ext>
            </a:extLst>
          </p:cNvPr>
          <p:cNvSpPr txBox="1"/>
          <p:nvPr/>
        </p:nvSpPr>
        <p:spPr>
          <a:xfrm>
            <a:off x="152400" y="1371600"/>
            <a:ext cx="40385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Vai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nghị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sức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thuyết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658FDE-4DB3-412D-AAD8-3CB5D53EDBCA}"/>
              </a:ext>
            </a:extLst>
          </p:cNvPr>
          <p:cNvSpPr txBox="1"/>
          <p:nvPr/>
        </p:nvSpPr>
        <p:spPr>
          <a:xfrm>
            <a:off x="76200" y="2800290"/>
            <a:ext cx="449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SGK, Tr 97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CAF1E-916C-41DF-98C0-24A7171673B4}"/>
              </a:ext>
            </a:extLst>
          </p:cNvPr>
          <p:cNvSpPr txBox="1"/>
          <p:nvPr/>
        </p:nvSpPr>
        <p:spPr>
          <a:xfrm>
            <a:off x="76189" y="3124200"/>
            <a:ext cx="4191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0B8E7-E127-4478-8227-1C8CC83B2FA8}"/>
              </a:ext>
            </a:extLst>
          </p:cNvPr>
          <p:cNvSpPr txBox="1"/>
          <p:nvPr/>
        </p:nvSpPr>
        <p:spPr>
          <a:xfrm>
            <a:off x="76189" y="3505200"/>
            <a:ext cx="41148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- Tr. 108,109- SGK)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8B0974-5F01-4DC1-A3A9-D447D713E135}"/>
              </a:ext>
            </a:extLst>
          </p:cNvPr>
          <p:cNvSpPr txBox="1"/>
          <p:nvPr/>
        </p:nvSpPr>
        <p:spPr>
          <a:xfrm>
            <a:off x="228599" y="3810000"/>
            <a:ext cx="4114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LUYỆN TẬP TRÊN LỚP</a:t>
            </a:r>
          </a:p>
          <a:p>
            <a:r>
              <a:rPr lang="en-US" sz="2000" b="1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? (a, b, c, d, e )</a:t>
            </a: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endParaRPr lang="en-US" sz="2000" b="1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45F3431C-06C3-42FD-B63F-8B2E673B9F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199" y="228749"/>
            <a:ext cx="48005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2400" b="1">
                <a:solidFill>
                  <a:srgbClr val="2907B9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A.CHUẨN BỊ Ở NHÀ </a:t>
            </a:r>
            <a:endParaRPr lang="en-US" sz="2400">
              <a:solidFill>
                <a:srgbClr val="2907B9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12BB24AD-09BD-4CC1-8D79-9A9D30A73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609600"/>
            <a:ext cx="441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* </a:t>
            </a:r>
            <a:r>
              <a:rPr lang="en-US" sz="2400" i="1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Đề</a:t>
            </a:r>
            <a:r>
              <a:rPr lang="en-US" sz="2400" i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i="1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bài</a:t>
            </a:r>
            <a:r>
              <a:rPr lang="en-US" sz="2400" i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  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"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Sự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bổ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ích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của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những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chuyến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tham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quan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,du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lịch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đối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với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học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sinh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".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Lập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dàn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ý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các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luận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điểm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và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luận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cứ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cần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thiết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F924D09B-939E-451F-86AB-69A574891B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2133600"/>
            <a:ext cx="449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Vấn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đề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bàn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luận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: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Ích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lợi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của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việc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tham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quan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du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lịch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đối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với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học</a:t>
            </a:r>
            <a:r>
              <a:rPr lang="en-US" sz="240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</a:t>
            </a:r>
            <a:r>
              <a:rPr lang="en-US" sz="2400" err="1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sinh</a:t>
            </a:r>
            <a:endParaRPr lang="en-US" sz="2400"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25" name="TextBox 13">
            <a:extLst>
              <a:ext uri="{FF2B5EF4-FFF2-40B4-BE49-F238E27FC236}">
                <a16:creationId xmlns:a16="http://schemas.microsoft.com/office/drawing/2014/main" id="{126C78A1-1223-4848-9D2F-F7D2DC8C5F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29718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minh</a:t>
            </a:r>
          </a:p>
        </p:txBody>
      </p:sp>
      <p:sp>
        <p:nvSpPr>
          <p:cNvPr id="30" name="AutoShape 17">
            <a:extLst>
              <a:ext uri="{FF2B5EF4-FFF2-40B4-BE49-F238E27FC236}">
                <a16:creationId xmlns:a16="http://schemas.microsoft.com/office/drawing/2014/main" id="{36D97FE1-3617-4127-92D8-ACC923F109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196" y="3515618"/>
            <a:ext cx="4724401" cy="26803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accent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2400" b="1">
                <a:solidFill>
                  <a:srgbClr val="800080"/>
                </a:solidFill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Đề bài yêu cầu làm sáng tỏ vấn đề gì? Dùng phương pháp lập luận nào?</a:t>
            </a:r>
            <a:endParaRPr lang="en-US" sz="2400">
              <a:solidFill>
                <a:srgbClr val="800080"/>
              </a:solidFill>
              <a:latin typeface="Times New Roman" pitchFamily="18" charset="0"/>
              <a:ea typeface="SimSun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82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22" grpId="0"/>
      <p:bldP spid="23" grpId="0"/>
      <p:bldP spid="24" grpId="0"/>
      <p:bldP spid="25" grpId="0"/>
      <p:bldP spid="30" grpId="0" animBg="1"/>
      <p:bldP spid="3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990600"/>
            <a:ext cx="4191000" cy="54440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nhiên,của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hơn,sâu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e)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0" y="3048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sửa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b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000" b="1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(a, b, c, d, e )</a:t>
            </a:r>
            <a:endParaRPr lang="en-US" sz="200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06CF0F-2C9B-424D-B5C0-B80175B89C6D}"/>
              </a:ext>
            </a:extLst>
          </p:cNvPr>
          <p:cNvSpPr txBox="1"/>
          <p:nvPr/>
        </p:nvSpPr>
        <p:spPr>
          <a:xfrm>
            <a:off x="4343400" y="2740224"/>
            <a:ext cx="4645660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nhiên,của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0D3E5F-7D73-4A9F-AB64-5335D430B7DC}"/>
              </a:ext>
            </a:extLst>
          </p:cNvPr>
          <p:cNvSpPr/>
          <p:nvPr/>
        </p:nvSpPr>
        <p:spPr>
          <a:xfrm>
            <a:off x="4191000" y="990600"/>
            <a:ext cx="4724400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d)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437569-7BC5-48FF-A6FA-F702F5FEAAFF}"/>
              </a:ext>
            </a:extLst>
          </p:cNvPr>
          <p:cNvSpPr/>
          <p:nvPr/>
        </p:nvSpPr>
        <p:spPr>
          <a:xfrm>
            <a:off x="4191000" y="1905000"/>
            <a:ext cx="4724400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e)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92F6B4-63BD-45BC-8740-540D01D8EEBB}"/>
              </a:ext>
            </a:extLst>
          </p:cNvPr>
          <p:cNvSpPr/>
          <p:nvPr/>
        </p:nvSpPr>
        <p:spPr>
          <a:xfrm>
            <a:off x="4191000" y="4114800"/>
            <a:ext cx="472440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hơn,sâu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4C2DD6-4FAB-48D6-9B3F-4D1C38B1B99A}"/>
              </a:ext>
            </a:extLst>
          </p:cNvPr>
          <p:cNvSpPr/>
          <p:nvPr/>
        </p:nvSpPr>
        <p:spPr>
          <a:xfrm>
            <a:off x="4191000" y="5257800"/>
            <a:ext cx="4724400" cy="1015663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20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ABBBA34-C3FB-4DC6-9CF4-BB38BB2C4730}"/>
              </a:ext>
            </a:extLst>
          </p:cNvPr>
          <p:cNvSpPr txBox="1"/>
          <p:nvPr/>
        </p:nvSpPr>
        <p:spPr>
          <a:xfrm>
            <a:off x="228600" y="-7792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112-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D183C1-CF2E-481E-B985-E5D9B4C9A7F5}"/>
              </a:ext>
            </a:extLst>
          </p:cNvPr>
          <p:cNvSpPr txBox="1"/>
          <p:nvPr/>
        </p:nvSpPr>
        <p:spPr>
          <a:xfrm>
            <a:off x="2971800" y="5791200"/>
            <a:ext cx="4114800" cy="52322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d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</a:p>
        </p:txBody>
      </p:sp>
      <p:pic>
        <p:nvPicPr>
          <p:cNvPr id="18" name="Picture 13" descr="J0099170">
            <a:extLst>
              <a:ext uri="{FF2B5EF4-FFF2-40B4-BE49-F238E27FC236}">
                <a16:creationId xmlns:a16="http://schemas.microsoft.com/office/drawing/2014/main" id="{68F1B535-1EC0-4AA8-9BB0-2DFF0F276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410744"/>
            <a:ext cx="9144000" cy="3710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4" grpId="0" animBg="1"/>
      <p:bldP spid="5" grpId="0" animBg="1"/>
      <p:bldP spid="8" grpId="0" animBg="1"/>
      <p:bldP spid="9" grpId="0" animBg="1"/>
      <p:bldP spid="10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55576" y="472966"/>
            <a:ext cx="4262436" cy="6091902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vert="horz">
            <a:normAutofit fontScale="77500" lnSpcReduction="20000"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600" i="1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</a:t>
            </a:r>
            <a:r>
              <a:rPr kumimoji="0" lang="en-US" sz="2600" i="1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Đoạn</a:t>
            </a:r>
            <a:r>
              <a:rPr kumimoji="0" lang="en-US" sz="2600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1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văn</a:t>
            </a:r>
            <a:r>
              <a:rPr kumimoji="0" lang="en-US" sz="2600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1" u="sng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mẫu</a:t>
            </a:r>
            <a:r>
              <a:rPr kumimoji="0" lang="en-US" sz="2600" i="1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1.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Pct val="70000"/>
              <a:buFont typeface="Wingdings" pitchFamily="2" charset="2"/>
              <a:buNone/>
              <a:tabLst/>
              <a:defRPr/>
            </a:pP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     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Những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chuyến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tham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quan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du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lịch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giúp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chúng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hiểu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biết</a:t>
            </a:r>
            <a:r>
              <a:rPr kumimoji="0" lang="en-US" sz="2600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nhiều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hơn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yêu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mến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hơn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vẻ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đẹp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của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thiên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nhiên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quê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hương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đất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thể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nói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trên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đất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ta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nhiều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phong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cảnh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đẹp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nhiều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nơi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điểm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du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lịch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hấp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dẫn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đối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với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khách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tham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quan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trong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ngoài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như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Vũng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Tàu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Đà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Lạt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vịnh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Hạ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Long…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Tuy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chúng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chưa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một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đến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những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nơi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ấy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nhưng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mỗi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được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tham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quan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Đền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Đô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Đình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Bảng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chùa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Dâu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chùa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Bút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Tháp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Thuận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Thành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)…hay ở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nhiều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nơi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khác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nữa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chúng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em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vẫn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tự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nhủ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với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nhau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rằng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: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Đất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nước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mình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ở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đâu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cũng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600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đẹp</a:t>
            </a:r>
            <a:r>
              <a:rPr kumimoji="0" lang="en-US" sz="26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.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572000" y="418493"/>
            <a:ext cx="4414836" cy="445830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Autofit/>
          </a:bodyPr>
          <a:lstStyle/>
          <a:p>
            <a:pPr marL="609600" lvl="0" indent="-609600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i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i="1" u="sng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i="1" u="sng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u="sng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i="1" u="sng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R="0" lvl="0" algn="just" defTabSz="914400" rtl="0" eaLnBrk="1" fontAlgn="auto" latinLnBrk="0" hangingPunct="1"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i="0" u="none" strike="noStrike" kern="1200" cap="none" spc="0" normalizeH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tham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quan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lịch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giúp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hiểu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biết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hơn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yêu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mến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hơn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vẻ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đẹp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của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thiên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nhiên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quê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hương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nói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trên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ta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phong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cảnh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đẹp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nơi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điểm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du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lịch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hấp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dẫn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đối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khách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tham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quan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trong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ngoài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Vũng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Tàu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Lạt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vịnh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Hạ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Long…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Tuy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chưa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lần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đến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những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nơi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ấy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có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tiếc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buồn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mỗi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lần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tham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quan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ở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Đền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Đô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Đình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Bảng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chùa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Dâu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chùa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Bút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Tháp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Thuận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Thành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)…hay ở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nhiều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nơi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khác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nữa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,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chúng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em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thấy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vui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sướng,tự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hào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vẫn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tự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nhủ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nhau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rằng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Đất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nước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mình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ở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đâu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cũng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đẹp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đẹp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như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một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bức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i="0" u="none" strike="noStrike" kern="1200" cap="none" spc="0" normalizeH="0" baseline="0" noProof="0" err="1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tranh</a:t>
            </a: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2907B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4953000" y="3198812"/>
            <a:ext cx="27432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181600" y="4265612"/>
            <a:ext cx="18288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0B34F4E-4134-4B01-8E13-7519B3ED52E3}"/>
              </a:ext>
            </a:extLst>
          </p:cNvPr>
          <p:cNvSpPr txBox="1"/>
          <p:nvPr/>
        </p:nvSpPr>
        <p:spPr>
          <a:xfrm>
            <a:off x="157164" y="76200"/>
            <a:ext cx="8986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2: A. ĐƯA YẾU TỐ BIỂU CẢM VÀO ĐOẠN VĂN TRÌNH BÀY CÁC LUẬN ĐIỂM BÀI 1.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F027E30F-AFA0-483B-ABBC-B46B8650E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5990" y="4876800"/>
            <a:ext cx="41132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da-DK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 ph</a:t>
            </a:r>
            <a:r>
              <a:rPr lang="da-DK" altLang="zh-CN" sz="2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á</a:t>
            </a:r>
            <a:r>
              <a:rPr lang="da-DK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hiện yếu tố biểu cảm trong đoạn văn ?</a:t>
            </a:r>
            <a:endParaRPr lang="da-DK" altLang="zh-CN" sz="240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6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D55BC8-1EF6-403A-97ED-C2431A984B0D}"/>
              </a:ext>
            </a:extLst>
          </p:cNvPr>
          <p:cNvSpPr txBox="1"/>
          <p:nvPr/>
        </p:nvSpPr>
        <p:spPr>
          <a:xfrm>
            <a:off x="157164" y="76200"/>
            <a:ext cx="89868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B.Nếu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chuyến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, du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đém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7EEDAE-AE86-4D71-9009-0FC533AA95D0}"/>
              </a:ext>
            </a:extLst>
          </p:cNvPr>
          <p:cNvSpPr txBox="1"/>
          <p:nvPr/>
        </p:nvSpPr>
        <p:spPr>
          <a:xfrm>
            <a:off x="157164" y="762000"/>
            <a:ext cx="8829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hồi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náo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nức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đợi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sung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ngỡ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ngàng</a:t>
            </a:r>
            <a:endParaRPr lang="en-US" sz="2000">
              <a:solidFill>
                <a:srgbClr val="F836E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-Sau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chút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tiếc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err="1">
                <a:latin typeface="Times New Roman" pitchFamily="18" charset="0"/>
                <a:cs typeface="Times New Roman" pitchFamily="18" charset="0"/>
              </a:rPr>
              <a:t>nuối</a:t>
            </a:r>
            <a:r>
              <a:rPr lang="en-US" sz="2000">
                <a:solidFill>
                  <a:srgbClr val="F836E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91E65-3B1A-4383-927E-FF4223DE838E}"/>
              </a:ext>
            </a:extLst>
          </p:cNvPr>
          <p:cNvSpPr txBox="1"/>
          <p:nvPr/>
        </p:nvSpPr>
        <p:spPr>
          <a:xfrm>
            <a:off x="157164" y="1752600"/>
            <a:ext cx="8829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- Theo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6690D2A5-A5DB-46E3-9341-9C69D1C4C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97" y="2133600"/>
            <a:ext cx="898683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đem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hồn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Chắc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vịnh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Long.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ta,kìm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reo,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chặng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chợt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hôm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Quyên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âu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sầu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phê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lúc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Quyên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rạng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rỡ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dần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biếc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Nỗi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buồn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hẳn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sung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quẩn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mòn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quen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8439888-8426-41F5-8B92-ABAADF08516C}"/>
              </a:ext>
            </a:extLst>
          </p:cNvPr>
          <p:cNvCxnSpPr>
            <a:cxnSpLocks/>
          </p:cNvCxnSpPr>
          <p:nvPr/>
        </p:nvCxnSpPr>
        <p:spPr>
          <a:xfrm>
            <a:off x="8077200" y="2895600"/>
            <a:ext cx="1048464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3B8593-B953-46DE-ABE8-EA2139870E43}"/>
              </a:ext>
            </a:extLst>
          </p:cNvPr>
          <p:cNvCxnSpPr>
            <a:cxnSpLocks/>
          </p:cNvCxnSpPr>
          <p:nvPr/>
        </p:nvCxnSpPr>
        <p:spPr>
          <a:xfrm>
            <a:off x="394097" y="3276600"/>
            <a:ext cx="1572696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4ABB925-6F9D-48D2-977F-C0C3814AB606}"/>
              </a:ext>
            </a:extLst>
          </p:cNvPr>
          <p:cNvCxnSpPr>
            <a:cxnSpLocks/>
          </p:cNvCxnSpPr>
          <p:nvPr/>
        </p:nvCxnSpPr>
        <p:spPr>
          <a:xfrm>
            <a:off x="8305800" y="3276600"/>
            <a:ext cx="748903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C988379-E192-470B-96C5-27A1B1C37DF0}"/>
              </a:ext>
            </a:extLst>
          </p:cNvPr>
          <p:cNvCxnSpPr>
            <a:cxnSpLocks/>
          </p:cNvCxnSpPr>
          <p:nvPr/>
        </p:nvCxnSpPr>
        <p:spPr>
          <a:xfrm>
            <a:off x="165497" y="3657600"/>
            <a:ext cx="4942760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C0D9391-B3B6-4281-B80C-C2328D1C5228}"/>
              </a:ext>
            </a:extLst>
          </p:cNvPr>
          <p:cNvCxnSpPr>
            <a:cxnSpLocks/>
          </p:cNvCxnSpPr>
          <p:nvPr/>
        </p:nvCxnSpPr>
        <p:spPr>
          <a:xfrm>
            <a:off x="969700" y="4724400"/>
            <a:ext cx="1572696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B832960-8C19-4A82-85AB-AFC0FD566F12}"/>
              </a:ext>
            </a:extLst>
          </p:cNvPr>
          <p:cNvCxnSpPr>
            <a:cxnSpLocks/>
          </p:cNvCxnSpPr>
          <p:nvPr/>
        </p:nvCxnSpPr>
        <p:spPr>
          <a:xfrm>
            <a:off x="131500" y="5105400"/>
            <a:ext cx="1572696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C4D6F4-E415-479B-9337-534E70DFF263}"/>
              </a:ext>
            </a:extLst>
          </p:cNvPr>
          <p:cNvCxnSpPr>
            <a:cxnSpLocks/>
          </p:cNvCxnSpPr>
          <p:nvPr/>
        </p:nvCxnSpPr>
        <p:spPr>
          <a:xfrm>
            <a:off x="6144459" y="5103031"/>
            <a:ext cx="2770941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181546A-124A-447C-83B3-A9674E87599A}"/>
              </a:ext>
            </a:extLst>
          </p:cNvPr>
          <p:cNvCxnSpPr>
            <a:cxnSpLocks/>
          </p:cNvCxnSpPr>
          <p:nvPr/>
        </p:nvCxnSpPr>
        <p:spPr>
          <a:xfrm>
            <a:off x="5575697" y="4724400"/>
            <a:ext cx="823793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8F822E-C31D-4244-ABE3-9191E5289EEE}"/>
              </a:ext>
            </a:extLst>
          </p:cNvPr>
          <p:cNvCxnSpPr>
            <a:cxnSpLocks/>
          </p:cNvCxnSpPr>
          <p:nvPr/>
        </p:nvCxnSpPr>
        <p:spPr>
          <a:xfrm>
            <a:off x="4075272" y="5486400"/>
            <a:ext cx="2096928" cy="236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">
            <a:extLst>
              <a:ext uri="{FF2B5EF4-FFF2-40B4-BE49-F238E27FC236}">
                <a16:creationId xmlns:a16="http://schemas.microsoft.com/office/drawing/2014/main" id="{4FF160A6-04BC-45A2-961E-CA9CB1FE48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501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da-DK" altLang="zh-CN" sz="2000" b="1">
                <a:solidFill>
                  <a:srgbClr val="2907B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tăng cường yếu tố biểu cảm như thế nào để đoạn văn biểu hiện đúng những cảm xúc chân thật của em?</a:t>
            </a:r>
            <a:endParaRPr lang="da-DK" altLang="zh-CN" sz="2000">
              <a:solidFill>
                <a:srgbClr val="2907B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2823905C-4D0D-4D5C-9B24-50BF79299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505450"/>
            <a:ext cx="9144000" cy="1200150"/>
          </a:xfrm>
          <a:prstGeom prst="rect">
            <a:avLst/>
          </a:prstGeom>
          <a:solidFill>
            <a:srgbClr val="00B0F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 eaLnBrk="0" hangingPunct="0"/>
            <a:r>
              <a:rPr lang="da-DK" altLang="zh-CN" sz="2400" b="1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Có nên đưa vào các đoạn văn các từ ngữ biểu cảm như : biết bao nhiêu mệt mỏi, diệu kì thay, có ai... lại, làm sao có được... không? nếu có thì đưa vào chỗ nào trong đoạn ?</a:t>
            </a:r>
            <a:endParaRPr lang="da-DK" altLang="zh-CN" sz="240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42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7" grpId="0"/>
      <p:bldP spid="26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0" y="914400"/>
            <a:ext cx="91440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1066800" y="838200"/>
            <a:ext cx="6324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Hướng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dẫn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về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nhà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làm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bài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en-US" sz="2800" b="1" u="sng" err="1">
                <a:solidFill>
                  <a:srgbClr val="002060"/>
                </a:solidFill>
                <a:latin typeface="Times New Roman" pitchFamily="18" charset="0"/>
              </a:rPr>
              <a:t>tập</a:t>
            </a:r>
            <a:r>
              <a:rPr lang="en-US" sz="2800" b="1" u="sng">
                <a:solidFill>
                  <a:srgbClr val="002060"/>
                </a:solidFill>
                <a:latin typeface="Times New Roman" pitchFamily="18" charset="0"/>
              </a:rPr>
              <a:t> 3:</a:t>
            </a:r>
            <a:endParaRPr lang="en-US" sz="2800" b="1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21920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i="1" u="sng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200" b="1" i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u="sng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Hanh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i="1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200" b="1" i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667000"/>
            <a:ext cx="9144000" cy="4475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2400" b="1" i="1" u="sng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400" b="1" i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ý: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>
              <a:solidFill>
                <a:srgbClr val="2907B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dung: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>
              <a:solidFill>
                <a:srgbClr val="2907B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Minh,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hú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Hữu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Hanh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US" sz="2400">
              <a:solidFill>
                <a:srgbClr val="2907B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điểm,luận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cứ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2400">
              <a:solidFill>
                <a:srgbClr val="2907B9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dàn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ý,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man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dễ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kiểu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err="1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>
                <a:solidFill>
                  <a:srgbClr val="2907B9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048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663714"/>
            <a:ext cx="426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ED2CE0-74FF-4FA9-AC5B-EFCEBDDBD431}"/>
              </a:ext>
            </a:extLst>
          </p:cNvPr>
          <p:cNvCxnSpPr>
            <a:cxnSpLocks/>
          </p:cNvCxnSpPr>
          <p:nvPr/>
        </p:nvCxnSpPr>
        <p:spPr>
          <a:xfrm>
            <a:off x="4724400" y="533400"/>
            <a:ext cx="76200" cy="6324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 descr="J0099170">
            <a:extLst>
              <a:ext uri="{FF2B5EF4-FFF2-40B4-BE49-F238E27FC236}">
                <a16:creationId xmlns:a16="http://schemas.microsoft.com/office/drawing/2014/main" id="{12E1FE85-40D2-496D-8986-3A1B90A4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J0099170">
            <a:extLst>
              <a:ext uri="{FF2B5EF4-FFF2-40B4-BE49-F238E27FC236}">
                <a16:creationId xmlns:a16="http://schemas.microsoft.com/office/drawing/2014/main" id="{1CFE46D8-DEB3-4555-A962-E568E843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102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D1F8DB-33B5-4AF1-ACE3-C8A1160BA028}"/>
              </a:ext>
            </a:extLst>
          </p:cNvPr>
          <p:cNvSpPr txBox="1"/>
          <p:nvPr/>
        </p:nvSpPr>
        <p:spPr>
          <a:xfrm>
            <a:off x="179882" y="-297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112-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</p:spTree>
    <p:extLst>
      <p:ext uri="{BB962C8B-B14F-4D97-AF65-F5344CB8AC3E}">
        <p14:creationId xmlns:p14="http://schemas.microsoft.com/office/powerpoint/2010/main" val="120552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9" y="-76200"/>
            <a:ext cx="8360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599" y="533400"/>
            <a:ext cx="8929255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nhượng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nhượng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Không!Chúng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hy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cả,chứ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nô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ông,đàn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bà,bất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già,người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trẻ,không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giáo,đảng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phái,dân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tộc.Hễ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quốc.Ai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súng.Ai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gươm,không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cuốc,thuổng,gậy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gộc.Ai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binh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đến.Ta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hi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ta!</a:t>
            </a:r>
          </a:p>
          <a:p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Picture 13" descr="J0099170">
            <a:extLst>
              <a:ext uri="{FF2B5EF4-FFF2-40B4-BE49-F238E27FC236}">
                <a16:creationId xmlns:a16="http://schemas.microsoft.com/office/drawing/2014/main" id="{1E41064C-35FE-4CBE-B72E-C76FF52EE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J0099170">
            <a:extLst>
              <a:ext uri="{FF2B5EF4-FFF2-40B4-BE49-F238E27FC236}">
                <a16:creationId xmlns:a16="http://schemas.microsoft.com/office/drawing/2014/main" id="{ABA3379F-573D-4FD0-B020-81CCC2EA57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6102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9913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1" y="533400"/>
            <a:ext cx="4571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ED2CE0-74FF-4FA9-AC5B-EFCEBDDBD431}"/>
              </a:ext>
            </a:extLst>
          </p:cNvPr>
          <p:cNvCxnSpPr>
            <a:cxnSpLocks/>
          </p:cNvCxnSpPr>
          <p:nvPr/>
        </p:nvCxnSpPr>
        <p:spPr>
          <a:xfrm>
            <a:off x="4648200" y="3810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 descr="J0099170">
            <a:extLst>
              <a:ext uri="{FF2B5EF4-FFF2-40B4-BE49-F238E27FC236}">
                <a16:creationId xmlns:a16="http://schemas.microsoft.com/office/drawing/2014/main" id="{12E1FE85-40D2-496D-8986-3A1B90A4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J0099170">
            <a:extLst>
              <a:ext uri="{FF2B5EF4-FFF2-40B4-BE49-F238E27FC236}">
                <a16:creationId xmlns:a16="http://schemas.microsoft.com/office/drawing/2014/main" id="{1CFE46D8-DEB3-4555-A962-E568E843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34090"/>
            <a:ext cx="9296398" cy="4001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BB5D48-CEE7-441D-8C52-65D085470E16}"/>
              </a:ext>
            </a:extLst>
          </p:cNvPr>
          <p:cNvSpPr txBox="1"/>
          <p:nvPr/>
        </p:nvSpPr>
        <p:spPr>
          <a:xfrm>
            <a:off x="152400" y="1094482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17">
            <a:extLst>
              <a:ext uri="{FF2B5EF4-FFF2-40B4-BE49-F238E27FC236}">
                <a16:creationId xmlns:a16="http://schemas.microsoft.com/office/drawing/2014/main" id="{30829BA5-352B-46D2-BB28-24FA23F15E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818618"/>
            <a:ext cx="4419600" cy="2886982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rgbClr val="92D05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mãnh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48AF32-F7C2-4CA2-98BE-4D926EA8E415}"/>
              </a:ext>
            </a:extLst>
          </p:cNvPr>
          <p:cNvSpPr txBox="1"/>
          <p:nvPr/>
        </p:nvSpPr>
        <p:spPr>
          <a:xfrm>
            <a:off x="152400" y="1295400"/>
            <a:ext cx="44196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9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nhượng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cướp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hễ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ai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02968-9355-4769-9AA9-98475AD59AA8}"/>
              </a:ext>
            </a:extLst>
          </p:cNvPr>
          <p:cNvSpPr txBox="1"/>
          <p:nvPr/>
        </p:nvSpPr>
        <p:spPr>
          <a:xfrm>
            <a:off x="76200" y="2667000"/>
            <a:ext cx="45720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9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19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bào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Hỡi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binh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ta!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muôn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9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5" name="AutoShape 17">
            <a:extLst>
              <a:ext uri="{FF2B5EF4-FFF2-40B4-BE49-F238E27FC236}">
                <a16:creationId xmlns:a16="http://schemas.microsoft.com/office/drawing/2014/main" id="{DFBD77B0-6501-4D69-8A69-010A642C8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2400" y="3971018"/>
            <a:ext cx="4572000" cy="2886982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bg2">
              <a:lumMod val="90000"/>
            </a:scheme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Hịch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hay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7DDA860D-BAE8-4207-BA82-2F9CA9BCBB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2532792"/>
              </p:ext>
            </p:extLst>
          </p:nvPr>
        </p:nvGraphicFramePr>
        <p:xfrm>
          <a:off x="4724400" y="609600"/>
          <a:ext cx="4267195" cy="4310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24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33808">
                <a:tc>
                  <a:txBody>
                    <a:bodyPr/>
                    <a:lstStyle/>
                    <a:p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kêu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kháng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Hịch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tướng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3292"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lộ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Hỡi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muốn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nhượng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33204"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Hỡi</a:t>
                      </a:r>
                      <a:r>
                        <a:rPr lang="en-US" sz="1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hỡi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binh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1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5F32F5-ACB2-41B6-9161-4CBE9385D0C8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6781800" y="520006"/>
            <a:ext cx="76197" cy="895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C7B5872-20F3-4311-86E8-9BC846C46609}"/>
              </a:ext>
            </a:extLst>
          </p:cNvPr>
          <p:cNvSpPr txBox="1"/>
          <p:nvPr/>
        </p:nvSpPr>
        <p:spPr>
          <a:xfrm>
            <a:off x="7594259" y="1447800"/>
            <a:ext cx="14843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A0406AD-C16B-444F-8FB0-F2A543FC45B4}"/>
              </a:ext>
            </a:extLst>
          </p:cNvPr>
          <p:cNvSpPr txBox="1"/>
          <p:nvPr/>
        </p:nvSpPr>
        <p:spPr>
          <a:xfrm>
            <a:off x="7772400" y="28956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57842E-B326-4FCC-9557-04AB2F199FCF}"/>
              </a:ext>
            </a:extLst>
          </p:cNvPr>
          <p:cNvSpPr txBox="1"/>
          <p:nvPr/>
        </p:nvSpPr>
        <p:spPr>
          <a:xfrm>
            <a:off x="4572000" y="304800"/>
            <a:ext cx="441959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- So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Hịch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tướng</a:t>
            </a:r>
            <a:r>
              <a:rPr lang="en-US" sz="17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endParaRPr lang="en-US" sz="17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utoShape 17">
            <a:extLst>
              <a:ext uri="{FF2B5EF4-FFF2-40B4-BE49-F238E27FC236}">
                <a16:creationId xmlns:a16="http://schemas.microsoft.com/office/drawing/2014/main" id="{CF91CE15-77FC-4C38-842B-D82DD5850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029200"/>
            <a:ext cx="3886202" cy="20707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rgbClr val="01FFF3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3CD132-F154-4277-AFDD-E23D6639FAF2}"/>
              </a:ext>
            </a:extLst>
          </p:cNvPr>
          <p:cNvSpPr txBox="1"/>
          <p:nvPr/>
        </p:nvSpPr>
        <p:spPr>
          <a:xfrm>
            <a:off x="4724400" y="4191000"/>
            <a:ext cx="4571998" cy="1200329"/>
          </a:xfrm>
          <a:prstGeom prst="rect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Hai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ở:</a:t>
            </a:r>
          </a:p>
          <a:p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1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1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17">
            <a:extLst>
              <a:ext uri="{FF2B5EF4-FFF2-40B4-BE49-F238E27FC236}">
                <a16:creationId xmlns:a16="http://schemas.microsoft.com/office/drawing/2014/main" id="{47E64183-945C-4446-BC5F-C55DF81B7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419600"/>
            <a:ext cx="3886202" cy="20707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accent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A5C543-E661-44B0-A453-99C8ECECB98D}"/>
              </a:ext>
            </a:extLst>
          </p:cNvPr>
          <p:cNvSpPr txBox="1"/>
          <p:nvPr/>
        </p:nvSpPr>
        <p:spPr>
          <a:xfrm>
            <a:off x="4724400" y="5562600"/>
            <a:ext cx="4571999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AutoShape 17">
            <a:extLst>
              <a:ext uri="{FF2B5EF4-FFF2-40B4-BE49-F238E27FC236}">
                <a16:creationId xmlns:a16="http://schemas.microsoft.com/office/drawing/2014/main" id="{891ADF64-A635-4CA0-AF81-72CA9A4A5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397" y="4724400"/>
            <a:ext cx="4648195" cy="20707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accent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F8D146-FD16-4658-A5EF-CC4E0F2BB2FD}"/>
              </a:ext>
            </a:extLst>
          </p:cNvPr>
          <p:cNvSpPr txBox="1"/>
          <p:nvPr/>
        </p:nvSpPr>
        <p:spPr>
          <a:xfrm>
            <a:off x="-152400" y="4953000"/>
            <a:ext cx="495299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yêu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miêu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nghị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sức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thuyết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sz="2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FD677A-C104-4CDF-AAD5-0F6343254D0A}"/>
              </a:ext>
            </a:extLst>
          </p:cNvPr>
          <p:cNvSpPr txBox="1"/>
          <p:nvPr/>
        </p:nvSpPr>
        <p:spPr>
          <a:xfrm>
            <a:off x="228600" y="-7792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</p:spTree>
    <p:extLst>
      <p:ext uri="{BB962C8B-B14F-4D97-AF65-F5344CB8AC3E}">
        <p14:creationId xmlns:p14="http://schemas.microsoft.com/office/powerpoint/2010/main" val="402437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1" grpId="1" animBg="1"/>
      <p:bldP spid="13" grpId="0"/>
      <p:bldP spid="14" grpId="0"/>
      <p:bldP spid="15" grpId="0" animBg="1"/>
      <p:bldP spid="15" grpId="1" animBg="1"/>
      <p:bldP spid="19" grpId="0"/>
      <p:bldP spid="20" grpId="0"/>
      <p:bldP spid="23" grpId="0"/>
      <p:bldP spid="26" grpId="0" animBg="1"/>
      <p:bldP spid="26" grpId="1" animBg="1"/>
      <p:bldP spid="28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76200"/>
            <a:ext cx="899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16" y="5864772"/>
            <a:ext cx="8770883" cy="710514"/>
          </a:xfrm>
          <a:prstGeom prst="rect">
            <a:avLst/>
          </a:prstGeom>
          <a:solidFill>
            <a:schemeClr val="accent6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13" descr="J0099170">
            <a:extLst>
              <a:ext uri="{FF2B5EF4-FFF2-40B4-BE49-F238E27FC236}">
                <a16:creationId xmlns:a16="http://schemas.microsoft.com/office/drawing/2014/main" id="{D82D415F-5331-4011-8138-FC2800416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575286"/>
            <a:ext cx="9296398" cy="2827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3D414D-C202-4C32-B68E-01D7A3899B60}"/>
              </a:ext>
            </a:extLst>
          </p:cNvPr>
          <p:cNvSpPr txBox="1"/>
          <p:nvPr/>
        </p:nvSpPr>
        <p:spPr>
          <a:xfrm>
            <a:off x="1905000" y="381000"/>
            <a:ext cx="3429000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5145D8A-A572-4683-900A-6A0CC482F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676137"/>
              </p:ext>
            </p:extLst>
          </p:nvPr>
        </p:nvGraphicFramePr>
        <p:xfrm>
          <a:off x="152400" y="762000"/>
          <a:ext cx="8839200" cy="381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7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61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967"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146">
                <a:tc>
                  <a:txBody>
                    <a:bodyPr/>
                    <a:lstStyle/>
                    <a:p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0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sỉ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triều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nạt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tể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thấy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giặc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nghênh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ngang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ngoài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lưỡi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cú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diều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sỉ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mắng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triều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dê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nạt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tể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556">
                <a:tc>
                  <a:txBody>
                    <a:bodyPr/>
                    <a:lstStyle/>
                    <a:p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bấy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ngươi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bấy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ngươi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sẽ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đau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xót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chừng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000" i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146">
                <a:tc>
                  <a:txBody>
                    <a:bodyPr/>
                    <a:lstStyle/>
                    <a:p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sẵn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sàng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 </a:t>
                      </a:r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tất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mất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nô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556">
                <a:tc>
                  <a:txBody>
                    <a:bodyPr/>
                    <a:lstStyle/>
                    <a:p>
                      <a:r>
                        <a:rPr lang="en-US" sz="200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i="1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Hỡi</a:t>
                      </a:r>
                      <a:r>
                        <a:rPr lang="en-US" sz="2000" i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i="1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000" i="1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</a:p>
                    <a:p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aseline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0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</a:t>
                      </a:r>
                      <a:endParaRPr lang="en-US" sz="2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AutoShape 17">
            <a:extLst>
              <a:ext uri="{FF2B5EF4-FFF2-40B4-BE49-F238E27FC236}">
                <a16:creationId xmlns:a16="http://schemas.microsoft.com/office/drawing/2014/main" id="{2D07F830-8441-4D50-9A16-599C5DCAB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1" y="5105400"/>
            <a:ext cx="4648200" cy="16897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accent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Em hãy so sánh và rút ra nhận xét: hai bảng này có điểm gì khác nhau?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7A46C0D-FC68-47C9-88C1-FE7C661AA3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002821"/>
              </p:ext>
            </p:extLst>
          </p:nvPr>
        </p:nvGraphicFramePr>
        <p:xfrm>
          <a:off x="0" y="3824246"/>
          <a:ext cx="8839200" cy="2005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20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77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9401">
                <a:tc>
                  <a:txBody>
                    <a:bodyPr/>
                    <a:lstStyle/>
                    <a:p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921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9542">
                <a:tc>
                  <a:txBody>
                    <a:bodyPr/>
                    <a:lstStyle/>
                    <a:p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itchFamily="2" charset="2"/>
                        <a:buNone/>
                      </a:pP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5ABCDE1-6831-49A1-96E8-8A9E61207E7A}"/>
              </a:ext>
            </a:extLst>
          </p:cNvPr>
          <p:cNvSpPr txBox="1"/>
          <p:nvPr/>
        </p:nvSpPr>
        <p:spPr>
          <a:xfrm>
            <a:off x="542383" y="4439014"/>
            <a:ext cx="3693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8F3216-E7D8-45AA-A0CB-E89002129F2C}"/>
              </a:ext>
            </a:extLst>
          </p:cNvPr>
          <p:cNvSpPr txBox="1"/>
          <p:nvPr/>
        </p:nvSpPr>
        <p:spPr>
          <a:xfrm>
            <a:off x="3886203" y="4343400"/>
            <a:ext cx="4769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biếu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4E7F2-2566-4A22-A211-8B2BEF118A78}"/>
              </a:ext>
            </a:extLst>
          </p:cNvPr>
          <p:cNvSpPr txBox="1"/>
          <p:nvPr/>
        </p:nvSpPr>
        <p:spPr>
          <a:xfrm>
            <a:off x="-32622" y="5138791"/>
            <a:ext cx="4381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en-US" sz="20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AB2881-4BCB-4410-BA7B-B8A9DAD17C39}"/>
              </a:ext>
            </a:extLst>
          </p:cNvPr>
          <p:cNvSpPr txBox="1"/>
          <p:nvPr/>
        </p:nvSpPr>
        <p:spPr>
          <a:xfrm>
            <a:off x="389689" y="4969514"/>
            <a:ext cx="3496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cứng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nhắc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ấn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tượng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462FBB-5372-43CD-BADF-0CE9AC49B279}"/>
              </a:ext>
            </a:extLst>
          </p:cNvPr>
          <p:cNvSpPr txBox="1"/>
          <p:nvPr/>
        </p:nvSpPr>
        <p:spPr>
          <a:xfrm>
            <a:off x="3886200" y="5094858"/>
            <a:ext cx="465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9B80C0-BAD6-48A3-A168-14BB2FE9398D}"/>
              </a:ext>
            </a:extLst>
          </p:cNvPr>
          <p:cNvSpPr txBox="1"/>
          <p:nvPr/>
        </p:nvSpPr>
        <p:spPr>
          <a:xfrm>
            <a:off x="4275892" y="4876800"/>
            <a:ext cx="4648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mang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lại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ấn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tượng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9BE6C5-4F0A-4DD7-8390-7D3D33325584}"/>
              </a:ext>
            </a:extLst>
          </p:cNvPr>
          <p:cNvSpPr txBox="1"/>
          <p:nvPr/>
        </p:nvSpPr>
        <p:spPr>
          <a:xfrm>
            <a:off x="4128829" y="5410200"/>
            <a:ext cx="465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ym typeface="Wingdings" panose="05000000000000000000" pitchFamily="2" charset="2"/>
              </a:rPr>
              <a:t></a:t>
            </a:r>
            <a:endParaRPr lang="en-US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73DE9C-DA5F-4F41-B742-361D2DB3DEED}"/>
              </a:ext>
            </a:extLst>
          </p:cNvPr>
          <p:cNvSpPr txBox="1"/>
          <p:nvPr/>
        </p:nvSpPr>
        <p:spPr>
          <a:xfrm>
            <a:off x="5034324" y="5334000"/>
            <a:ext cx="30120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động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mạnh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3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7" grpId="0" animBg="1"/>
      <p:bldP spid="7" grpId="1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228600"/>
            <a:ext cx="853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371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13" descr="J0099170">
            <a:extLst>
              <a:ext uri="{FF2B5EF4-FFF2-40B4-BE49-F238E27FC236}">
                <a16:creationId xmlns:a16="http://schemas.microsoft.com/office/drawing/2014/main" id="{04F2748B-19B4-44A5-989C-555A48B4D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096000"/>
            <a:ext cx="9296398" cy="76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E1EB3C-8C98-42CA-8972-F69900B1EF64}"/>
              </a:ext>
            </a:extLst>
          </p:cNvPr>
          <p:cNvSpPr txBox="1"/>
          <p:nvPr/>
        </p:nvSpPr>
        <p:spPr>
          <a:xfrm>
            <a:off x="21336" y="2057400"/>
            <a:ext cx="8970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rung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B4BCE6-0B93-4E9A-AA17-A560AC54BF73}"/>
              </a:ext>
            </a:extLst>
          </p:cNvPr>
          <p:cNvSpPr txBox="1"/>
          <p:nvPr/>
        </p:nvSpPr>
        <p:spPr>
          <a:xfrm>
            <a:off x="21336" y="3429000"/>
            <a:ext cx="8741664" cy="15696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919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YenYen\Downloads\131115hinh-nen-desktop-anh-nang-chieu-sang-nu-ho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7764" y="0"/>
            <a:ext cx="8610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 “Ta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bữa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vỗ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gối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đìa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căm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nuốt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phơi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ngựa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3124200"/>
            <a:ext cx="8915398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4262497"/>
            <a:ext cx="8610600" cy="206210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thuât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tang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" name="Picture 13" descr="J0099170">
            <a:extLst>
              <a:ext uri="{FF2B5EF4-FFF2-40B4-BE49-F238E27FC236}">
                <a16:creationId xmlns:a16="http://schemas.microsoft.com/office/drawing/2014/main" id="{0C492C37-9B8D-4A91-AF66-29A5D2162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385678"/>
            <a:ext cx="9296398" cy="472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991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780871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981200"/>
            <a:ext cx="9067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rời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13" descr="J0099170">
            <a:extLst>
              <a:ext uri="{FF2B5EF4-FFF2-40B4-BE49-F238E27FC236}">
                <a16:creationId xmlns:a16="http://schemas.microsoft.com/office/drawing/2014/main" id="{2397B2E7-ACD6-4FAE-A873-40DD4B7F4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6385678"/>
            <a:ext cx="9296398" cy="472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427895-45BE-435F-9B93-B1EA001F735D}"/>
              </a:ext>
            </a:extLst>
          </p:cNvPr>
          <p:cNvSpPr txBox="1"/>
          <p:nvPr/>
        </p:nvSpPr>
        <p:spPr>
          <a:xfrm>
            <a:off x="0" y="4526340"/>
            <a:ext cx="9067800" cy="1569660"/>
          </a:xfrm>
          <a:prstGeom prst="rect">
            <a:avLst/>
          </a:prstGeom>
          <a:solidFill>
            <a:schemeClr val="accent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dông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53B19C-52B5-41AF-869A-79137A729DA2}"/>
              </a:ext>
            </a:extLst>
          </p:cNvPr>
          <p:cNvSpPr txBox="1"/>
          <p:nvPr/>
        </p:nvSpPr>
        <p:spPr>
          <a:xfrm>
            <a:off x="190499" y="31522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</p:spTree>
    <p:extLst>
      <p:ext uri="{BB962C8B-B14F-4D97-AF65-F5344CB8AC3E}">
        <p14:creationId xmlns:p14="http://schemas.microsoft.com/office/powerpoint/2010/main" val="295257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28600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I,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33400"/>
            <a:ext cx="5105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0ED2CE0-74FF-4FA9-AC5B-EFCEBDDBD431}"/>
              </a:ext>
            </a:extLst>
          </p:cNvPr>
          <p:cNvCxnSpPr>
            <a:cxnSpLocks/>
          </p:cNvCxnSpPr>
          <p:nvPr/>
        </p:nvCxnSpPr>
        <p:spPr>
          <a:xfrm>
            <a:off x="5105400" y="381000"/>
            <a:ext cx="0" cy="647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13" descr="J0099170">
            <a:extLst>
              <a:ext uri="{FF2B5EF4-FFF2-40B4-BE49-F238E27FC236}">
                <a16:creationId xmlns:a16="http://schemas.microsoft.com/office/drawing/2014/main" id="{12E1FE85-40D2-496D-8986-3A1B90A4AA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57890"/>
            <a:ext cx="8610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J0099170">
            <a:extLst>
              <a:ext uri="{FF2B5EF4-FFF2-40B4-BE49-F238E27FC236}">
                <a16:creationId xmlns:a16="http://schemas.microsoft.com/office/drawing/2014/main" id="{1CFE46D8-DEB3-4555-A962-E568E843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81193"/>
            <a:ext cx="9296398" cy="4388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BB5D48-CEE7-441D-8C52-65D085470E16}"/>
              </a:ext>
            </a:extLst>
          </p:cNvPr>
          <p:cNvSpPr txBox="1"/>
          <p:nvPr/>
        </p:nvSpPr>
        <p:spPr>
          <a:xfrm>
            <a:off x="76189" y="1143000"/>
            <a:ext cx="3733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endParaRPr 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5F32F5-ACB2-41B6-9161-4CBE9385D0C8}"/>
              </a:ext>
            </a:extLst>
          </p:cNvPr>
          <p:cNvCxnSpPr>
            <a:cxnSpLocks/>
          </p:cNvCxnSpPr>
          <p:nvPr/>
        </p:nvCxnSpPr>
        <p:spPr>
          <a:xfrm>
            <a:off x="6781800" y="520006"/>
            <a:ext cx="76197" cy="89594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9" name="AutoShape 17">
            <a:extLst>
              <a:ext uri="{FF2B5EF4-FFF2-40B4-BE49-F238E27FC236}">
                <a16:creationId xmlns:a16="http://schemas.microsoft.com/office/drawing/2014/main" id="{47E64183-945C-4446-BC5F-C55DF81B7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598" y="2438400"/>
            <a:ext cx="4724401" cy="4051994"/>
          </a:xfrm>
          <a:prstGeom prst="cloudCallout">
            <a:avLst>
              <a:gd name="adj1" fmla="val 132810"/>
              <a:gd name="adj2" fmla="val -207713"/>
            </a:avLst>
          </a:prstGeom>
          <a:solidFill>
            <a:schemeClr val="accent5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F8D146-FD16-4658-A5EF-CC4E0F2BB2FD}"/>
              </a:ext>
            </a:extLst>
          </p:cNvPr>
          <p:cNvSpPr txBox="1"/>
          <p:nvPr/>
        </p:nvSpPr>
        <p:spPr>
          <a:xfrm>
            <a:off x="152400" y="1371600"/>
            <a:ext cx="49529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Vai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trò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của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yêu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miêu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b="1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tả</a:t>
            </a: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 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mẽ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Làm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văn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nghị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sức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thuyết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phục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658FDE-4DB3-412D-AAD8-3CB5D53EDBCA}"/>
              </a:ext>
            </a:extLst>
          </p:cNvPr>
          <p:cNvSpPr txBox="1"/>
          <p:nvPr/>
        </p:nvSpPr>
        <p:spPr>
          <a:xfrm>
            <a:off x="152400" y="2438400"/>
            <a:ext cx="4495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SGK, Tr 97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568B80-4C78-4D6D-8923-9293DD5B5EB7}"/>
              </a:ext>
            </a:extLst>
          </p:cNvPr>
          <p:cNvSpPr txBox="1"/>
          <p:nvPr/>
        </p:nvSpPr>
        <p:spPr>
          <a:xfrm>
            <a:off x="-1" y="2743200"/>
            <a:ext cx="510539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" algn="just">
              <a:buFont typeface="Arial" charset="0"/>
              <a:buChar char="•"/>
            </a:pP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1440" algn="just">
              <a:buFont typeface="Arial" charset="0"/>
              <a:buChar char="•"/>
            </a:pP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lạc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BCAF1E-916C-41DF-98C0-24A7171673B4}"/>
              </a:ext>
            </a:extLst>
          </p:cNvPr>
          <p:cNvSpPr txBox="1"/>
          <p:nvPr/>
        </p:nvSpPr>
        <p:spPr>
          <a:xfrm>
            <a:off x="76189" y="6096000"/>
            <a:ext cx="4191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487C92-650A-4BC6-A807-82587964A280}"/>
              </a:ext>
            </a:extLst>
          </p:cNvPr>
          <p:cNvSpPr txBox="1"/>
          <p:nvPr/>
        </p:nvSpPr>
        <p:spPr>
          <a:xfrm>
            <a:off x="228600" y="-77926"/>
            <a:ext cx="8915400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112- 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làm văn    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– LUYỆN TẬP YẾU TỐ BIỂU CẢM TRONG VĂN NGHỊ LUẬN</a:t>
            </a:r>
          </a:p>
        </p:txBody>
      </p:sp>
    </p:spTree>
    <p:extLst>
      <p:ext uri="{BB962C8B-B14F-4D97-AF65-F5344CB8AC3E}">
        <p14:creationId xmlns:p14="http://schemas.microsoft.com/office/powerpoint/2010/main" val="11807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25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1158</TotalTime>
  <Words>3869</Words>
  <Application>Microsoft Office PowerPoint</Application>
  <PresentationFormat>On-screen Show (4:3)</PresentationFormat>
  <Paragraphs>185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SimSun</vt:lpstr>
      <vt:lpstr>Arial</vt:lpstr>
      <vt:lpstr>Calibri</vt:lpstr>
      <vt:lpstr>Calibri Light</vt:lpstr>
      <vt:lpstr>等线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YenYen</dc:creator>
  <cp:lastModifiedBy>Admin</cp:lastModifiedBy>
  <cp:revision>96</cp:revision>
  <dcterms:created xsi:type="dcterms:W3CDTF">2015-03-11T02:37:04Z</dcterms:created>
  <dcterms:modified xsi:type="dcterms:W3CDTF">2023-03-25T09:11:17Z</dcterms:modified>
</cp:coreProperties>
</file>