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wma" ContentType="audio/x-ms-wma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14" r:id="rId2"/>
    <p:sldMasterId id="2147483916" r:id="rId3"/>
  </p:sldMasterIdLst>
  <p:notesMasterIdLst>
    <p:notesMasterId r:id="rId30"/>
  </p:notesMasterIdLst>
  <p:handoutMasterIdLst>
    <p:handoutMasterId r:id="rId31"/>
  </p:handoutMasterIdLst>
  <p:sldIdLst>
    <p:sldId id="326" r:id="rId4"/>
    <p:sldId id="349" r:id="rId5"/>
    <p:sldId id="371" r:id="rId6"/>
    <p:sldId id="374" r:id="rId7"/>
    <p:sldId id="391" r:id="rId8"/>
    <p:sldId id="352" r:id="rId9"/>
    <p:sldId id="375" r:id="rId10"/>
    <p:sldId id="376" r:id="rId11"/>
    <p:sldId id="350" r:id="rId12"/>
    <p:sldId id="392" r:id="rId13"/>
    <p:sldId id="393" r:id="rId14"/>
    <p:sldId id="377" r:id="rId15"/>
    <p:sldId id="390" r:id="rId16"/>
    <p:sldId id="386" r:id="rId17"/>
    <p:sldId id="387" r:id="rId18"/>
    <p:sldId id="388" r:id="rId19"/>
    <p:sldId id="389" r:id="rId20"/>
    <p:sldId id="346" r:id="rId21"/>
    <p:sldId id="262" r:id="rId22"/>
    <p:sldId id="257" r:id="rId23"/>
    <p:sldId id="258" r:id="rId24"/>
    <p:sldId id="259" r:id="rId25"/>
    <p:sldId id="260" r:id="rId26"/>
    <p:sldId id="309" r:id="rId27"/>
    <p:sldId id="347" r:id="rId28"/>
    <p:sldId id="325" r:id="rId29"/>
  </p:sldIdLst>
  <p:sldSz cx="12192000" cy="6858000"/>
  <p:notesSz cx="6858000" cy="91440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D60093"/>
    <a:srgbClr val="FFFF00"/>
    <a:srgbClr val="9900CC"/>
    <a:srgbClr val="CC0000"/>
    <a:srgbClr val="FF3399"/>
    <a:srgbClr val="FFCC00"/>
    <a:srgbClr val="FF99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60" autoAdjust="0"/>
    <p:restoredTop sz="94802" autoAdjust="0"/>
  </p:normalViewPr>
  <p:slideViewPr>
    <p:cSldViewPr>
      <p:cViewPr varScale="1">
        <p:scale>
          <a:sx n="69" d="100"/>
          <a:sy n="69" d="100"/>
        </p:scale>
        <p:origin x="41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1.wmf"/><Relationship Id="rId1" Type="http://schemas.openxmlformats.org/officeDocument/2006/relationships/image" Target="../media/image46.wmf"/><Relationship Id="rId5" Type="http://schemas.openxmlformats.org/officeDocument/2006/relationships/image" Target="../media/image39.wmf"/><Relationship Id="rId4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12" Type="http://schemas.openxmlformats.org/officeDocument/2006/relationships/image" Target="../media/image38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11" Type="http://schemas.openxmlformats.org/officeDocument/2006/relationships/image" Target="../media/image37.wmf"/><Relationship Id="rId5" Type="http://schemas.openxmlformats.org/officeDocument/2006/relationships/image" Target="../media/image31.wmf"/><Relationship Id="rId10" Type="http://schemas.openxmlformats.org/officeDocument/2006/relationships/image" Target="../media/image36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4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3.wmf"/><Relationship Id="rId5" Type="http://schemas.openxmlformats.org/officeDocument/2006/relationships/image" Target="../media/image31.wmf"/><Relationship Id="rId4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8.wmf"/><Relationship Id="rId7" Type="http://schemas.openxmlformats.org/officeDocument/2006/relationships/image" Target="../media/image51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10" Type="http://schemas.openxmlformats.org/officeDocument/2006/relationships/image" Target="../media/image54.wmf"/><Relationship Id="rId4" Type="http://schemas.openxmlformats.org/officeDocument/2006/relationships/image" Target="../media/image31.wmf"/><Relationship Id="rId9" Type="http://schemas.openxmlformats.org/officeDocument/2006/relationships/image" Target="../media/image5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7" Type="http://schemas.openxmlformats.org/officeDocument/2006/relationships/image" Target="../media/image60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image" Target="../media/image63.wmf"/><Relationship Id="rId7" Type="http://schemas.openxmlformats.org/officeDocument/2006/relationships/image" Target="../media/image66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image" Target="../media/image31.wmf"/><Relationship Id="rId7" Type="http://schemas.openxmlformats.org/officeDocument/2006/relationships/image" Target="../media/image73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2.wmf"/><Relationship Id="rId5" Type="http://schemas.openxmlformats.org/officeDocument/2006/relationships/image" Target="../media/image71.wmf"/><Relationship Id="rId10" Type="http://schemas.openxmlformats.org/officeDocument/2006/relationships/image" Target="../media/image76.wmf"/><Relationship Id="rId4" Type="http://schemas.openxmlformats.org/officeDocument/2006/relationships/image" Target="../media/image70.wmf"/><Relationship Id="rId9" Type="http://schemas.openxmlformats.org/officeDocument/2006/relationships/image" Target="../media/image7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5BC4C5E2-F7E1-4441-A969-8B214B49F31B}" type="datetimeFigureOut">
              <a:rPr lang="en-US"/>
              <a:pPr>
                <a:defRPr/>
              </a:pPr>
              <a:t>06/06/2024</a:t>
            </a:fld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7551EBA8-CA30-4E8C-A3AD-C1F101C92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21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BC30C0C-251D-4E17-8ECA-F8206AA7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96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F5303-6EA8-406E-A740-7752027F409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6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C30C0C-251D-4E17-8ECA-F8206AA778F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2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D5D16F-2657-430D-928D-C02DB9466CD7}" type="slidenum">
              <a:rPr lang="en-US" smtClean="0">
                <a:cs typeface="Arial" pitchFamily="34" charset="0"/>
              </a:rPr>
              <a:pPr eaLnBrk="1" hangingPunct="1"/>
              <a:t>26</a:t>
            </a:fld>
            <a:endParaRPr lang="en-US">
              <a:cs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vi-VN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2DAB1-3B8F-41E4-B7E2-A0F1D7D94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23C9E-6553-4034-B4B3-8909AD235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4E9EA-63DE-4747-B2C3-89303DF38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76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sp>
        <p:nvSpPr>
          <p:cNvPr id="293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3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2868E4D-B1E8-4D22-9F72-326D407CF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71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902 w 5740"/>
                <a:gd name="T1" fmla="*/ 1 h 4316"/>
                <a:gd name="T2" fmla="*/ 0 w 5740"/>
                <a:gd name="T3" fmla="*/ 1 h 4316"/>
                <a:gd name="T4" fmla="*/ 0 w 5740"/>
                <a:gd name="T5" fmla="*/ 0 h 4316"/>
                <a:gd name="T6" fmla="*/ 5902 w 5740"/>
                <a:gd name="T7" fmla="*/ 0 h 4316"/>
                <a:gd name="T8" fmla="*/ 5902 w 5740"/>
                <a:gd name="T9" fmla="*/ 1 h 4316"/>
                <a:gd name="T10" fmla="*/ 5902 w 5740"/>
                <a:gd name="T11" fmla="*/ 1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vi-VN">
                  <a:latin typeface="Arial" charset="0"/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8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8 w 382"/>
                  <a:gd name="T19" fmla="*/ 96 h 96"/>
                  <a:gd name="T20" fmla="*/ 272 w 382"/>
                  <a:gd name="T21" fmla="*/ 90 h 96"/>
                  <a:gd name="T22" fmla="*/ 320 w 382"/>
                  <a:gd name="T23" fmla="*/ 84 h 96"/>
                  <a:gd name="T24" fmla="*/ 361 w 382"/>
                  <a:gd name="T25" fmla="*/ 66 h 96"/>
                  <a:gd name="T26" fmla="*/ 391 w 382"/>
                  <a:gd name="T27" fmla="*/ 42 h 96"/>
                  <a:gd name="T28" fmla="*/ 385 w 382"/>
                  <a:gd name="T29" fmla="*/ 42 h 96"/>
                  <a:gd name="T30" fmla="*/ 355 w 382"/>
                  <a:gd name="T31" fmla="*/ 66 h 96"/>
                  <a:gd name="T32" fmla="*/ 314 w 382"/>
                  <a:gd name="T33" fmla="*/ 78 h 96"/>
                  <a:gd name="T34" fmla="*/ 272 w 382"/>
                  <a:gd name="T35" fmla="*/ 90 h 96"/>
                  <a:gd name="T36" fmla="*/ 218 w 382"/>
                  <a:gd name="T37" fmla="*/ 96 h 96"/>
                  <a:gd name="T38" fmla="*/ 218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8 w 185"/>
                  <a:gd name="T5" fmla="*/ 36 h 210"/>
                  <a:gd name="T6" fmla="*/ 164 w 185"/>
                  <a:gd name="T7" fmla="*/ 72 h 210"/>
                  <a:gd name="T8" fmla="*/ 170 w 185"/>
                  <a:gd name="T9" fmla="*/ 90 h 210"/>
                  <a:gd name="T10" fmla="*/ 176 w 185"/>
                  <a:gd name="T11" fmla="*/ 114 h 210"/>
                  <a:gd name="T12" fmla="*/ 170 w 185"/>
                  <a:gd name="T13" fmla="*/ 138 h 210"/>
                  <a:gd name="T14" fmla="*/ 158 w 185"/>
                  <a:gd name="T15" fmla="*/ 162 h 210"/>
                  <a:gd name="T16" fmla="*/ 128 w 185"/>
                  <a:gd name="T17" fmla="*/ 180 h 210"/>
                  <a:gd name="T18" fmla="*/ 90 w 185"/>
                  <a:gd name="T19" fmla="*/ 198 h 210"/>
                  <a:gd name="T20" fmla="*/ 105 w 185"/>
                  <a:gd name="T21" fmla="*/ 210 h 210"/>
                  <a:gd name="T22" fmla="*/ 140 w 185"/>
                  <a:gd name="T23" fmla="*/ 192 h 210"/>
                  <a:gd name="T24" fmla="*/ 170 w 185"/>
                  <a:gd name="T25" fmla="*/ 168 h 210"/>
                  <a:gd name="T26" fmla="*/ 188 w 185"/>
                  <a:gd name="T27" fmla="*/ 144 h 210"/>
                  <a:gd name="T28" fmla="*/ 194 w 185"/>
                  <a:gd name="T29" fmla="*/ 114 h 210"/>
                  <a:gd name="T30" fmla="*/ 188 w 185"/>
                  <a:gd name="T31" fmla="*/ 90 h 210"/>
                  <a:gd name="T32" fmla="*/ 182 w 185"/>
                  <a:gd name="T33" fmla="*/ 66 h 210"/>
                  <a:gd name="T34" fmla="*/ 164 w 185"/>
                  <a:gd name="T35" fmla="*/ 48 h 210"/>
                  <a:gd name="T36" fmla="*/ 140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</p:grpSp>
        </p:grpSp>
      </p:grpSp>
      <p:sp>
        <p:nvSpPr>
          <p:cNvPr id="34310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310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7D325-A688-44E8-9A75-2193DCC5F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2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76F6B-C425-4FA9-B800-9210CE1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C7599-234C-4F26-9DA1-97F7A6550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1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FE5F6-21FA-42CD-95F4-1C09032E5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72A44-8E47-45B9-9295-6103287B78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CC68E-1563-4401-A600-E21F56474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E3349-05C8-4C53-9A64-BF4F6EBEB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4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996E2-7943-4366-843B-84693F7F9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177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DA08B-5789-43E0-A4B3-1A55B456C9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5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D74824B-6E8B-47D1-8DBB-CAFAC5DB2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208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248400"/>
            <a:ext cx="2540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474D62D6-684C-48BA-B299-13D8059E02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8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4208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" name="Rectangle 68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F20B0661-29FE-4CF6-997D-C5FF8233F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8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2.jpe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4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2.jpe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34.wmf"/><Relationship Id="rId26" Type="http://schemas.openxmlformats.org/officeDocument/2006/relationships/image" Target="../media/image38.wmf"/><Relationship Id="rId3" Type="http://schemas.openxmlformats.org/officeDocument/2006/relationships/oleObject" Target="../embeddings/oleObject9.bin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31.wmf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wmf"/><Relationship Id="rId20" Type="http://schemas.openxmlformats.org/officeDocument/2006/relationships/image" Target="../media/image3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13.bin"/><Relationship Id="rId24" Type="http://schemas.openxmlformats.org/officeDocument/2006/relationships/image" Target="../media/image37.wmf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23" Type="http://schemas.openxmlformats.org/officeDocument/2006/relationships/oleObject" Target="../embeddings/oleObject19.bin"/><Relationship Id="rId10" Type="http://schemas.openxmlformats.org/officeDocument/2006/relationships/image" Target="../media/image30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27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32.wmf"/><Relationship Id="rId22" Type="http://schemas.openxmlformats.org/officeDocument/2006/relationships/image" Target="../media/image3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1.wmf"/><Relationship Id="rId17" Type="http://schemas.openxmlformats.org/officeDocument/2006/relationships/image" Target="../media/image45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4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4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52.wmf"/><Relationship Id="rId3" Type="http://schemas.openxmlformats.org/officeDocument/2006/relationships/oleObject" Target="../embeddings/oleObject27.bin"/><Relationship Id="rId21" Type="http://schemas.openxmlformats.org/officeDocument/2006/relationships/oleObject" Target="../embeddings/oleObject35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2.bin"/><Relationship Id="rId23" Type="http://schemas.openxmlformats.org/officeDocument/2006/relationships/image" Target="../media/image45.gif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46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50.wmf"/><Relationship Id="rId22" Type="http://schemas.openxmlformats.org/officeDocument/2006/relationships/image" Target="../media/image5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13" Type="http://schemas.openxmlformats.org/officeDocument/2006/relationships/oleObject" Target="../embeddings/oleObject40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1.bin"/><Relationship Id="rId10" Type="http://schemas.openxmlformats.org/officeDocument/2006/relationships/image" Target="../media/image31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5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67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64.w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6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7.bin"/><Relationship Id="rId10" Type="http://schemas.openxmlformats.org/officeDocument/2006/relationships/image" Target="../media/image31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65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53.bin"/><Relationship Id="rId18" Type="http://schemas.openxmlformats.org/officeDocument/2006/relationships/image" Target="../media/image74.wmf"/><Relationship Id="rId3" Type="http://schemas.openxmlformats.org/officeDocument/2006/relationships/oleObject" Target="../embeddings/oleObject49.bin"/><Relationship Id="rId21" Type="http://schemas.openxmlformats.org/officeDocument/2006/relationships/oleObject" Target="../embeddings/oleObject57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71.wmf"/><Relationship Id="rId1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50.bin"/><Relationship Id="rId15" Type="http://schemas.openxmlformats.org/officeDocument/2006/relationships/oleObject" Target="../embeddings/oleObject54.bin"/><Relationship Id="rId10" Type="http://schemas.openxmlformats.org/officeDocument/2006/relationships/image" Target="../media/image70.wmf"/><Relationship Id="rId19" Type="http://schemas.openxmlformats.org/officeDocument/2006/relationships/oleObject" Target="../embeddings/oleObject56.bin"/><Relationship Id="rId4" Type="http://schemas.openxmlformats.org/officeDocument/2006/relationships/image" Target="../media/image68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72.wmf"/><Relationship Id="rId22" Type="http://schemas.openxmlformats.org/officeDocument/2006/relationships/image" Target="../media/image76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27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13" Type="http://schemas.openxmlformats.org/officeDocument/2006/relationships/slide" Target="slide23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0.xml"/><Relationship Id="rId12" Type="http://schemas.openxmlformats.org/officeDocument/2006/relationships/image" Target="../media/image81.gif"/><Relationship Id="rId17" Type="http://schemas.openxmlformats.org/officeDocument/2006/relationships/image" Target="../media/image84.png"/><Relationship Id="rId2" Type="http://schemas.openxmlformats.org/officeDocument/2006/relationships/audio" Target="../media/media2.mp3"/><Relationship Id="rId16" Type="http://schemas.openxmlformats.org/officeDocument/2006/relationships/image" Target="../media/image83.gif"/><Relationship Id="rId1" Type="http://schemas.microsoft.com/office/2007/relationships/media" Target="../media/media2.mp3"/><Relationship Id="rId6" Type="http://schemas.openxmlformats.org/officeDocument/2006/relationships/image" Target="../media/image78.png"/><Relationship Id="rId11" Type="http://schemas.openxmlformats.org/officeDocument/2006/relationships/slide" Target="slide22.xml"/><Relationship Id="rId5" Type="http://schemas.openxmlformats.org/officeDocument/2006/relationships/image" Target="../media/image77.png"/><Relationship Id="rId15" Type="http://schemas.openxmlformats.org/officeDocument/2006/relationships/slide" Target="slide24.xml"/><Relationship Id="rId10" Type="http://schemas.openxmlformats.org/officeDocument/2006/relationships/image" Target="../media/image80.gif"/><Relationship Id="rId4" Type="http://schemas.openxmlformats.org/officeDocument/2006/relationships/notesSlide" Target="../notesSlides/notesSlide1.xml"/><Relationship Id="rId9" Type="http://schemas.openxmlformats.org/officeDocument/2006/relationships/slide" Target="slide21.xml"/><Relationship Id="rId14" Type="http://schemas.openxmlformats.org/officeDocument/2006/relationships/image" Target="../media/image8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gif"/><Relationship Id="rId13" Type="http://schemas.openxmlformats.org/officeDocument/2006/relationships/image" Target="../media/image85.wmf"/><Relationship Id="rId3" Type="http://schemas.openxmlformats.org/officeDocument/2006/relationships/audio" Target="../media/audio1.wav"/><Relationship Id="rId7" Type="http://schemas.openxmlformats.org/officeDocument/2006/relationships/slide" Target="slide19.xml"/><Relationship Id="rId12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7.wmf"/><Relationship Id="rId11" Type="http://schemas.openxmlformats.org/officeDocument/2006/relationships/image" Target="../media/image31.wmf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61.bin"/><Relationship Id="rId4" Type="http://schemas.openxmlformats.org/officeDocument/2006/relationships/audio" Target="../media/audio2.wav"/><Relationship Id="rId9" Type="http://schemas.openxmlformats.org/officeDocument/2006/relationships/image" Target="../media/image89.wmf"/><Relationship Id="rId14" Type="http://schemas.openxmlformats.org/officeDocument/2006/relationships/image" Target="../media/image90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gif"/><Relationship Id="rId3" Type="http://schemas.openxmlformats.org/officeDocument/2006/relationships/audio" Target="../media/audio1.wav"/><Relationship Id="rId7" Type="http://schemas.openxmlformats.org/officeDocument/2006/relationships/slide" Target="slide19.xml"/><Relationship Id="rId12" Type="http://schemas.openxmlformats.org/officeDocument/2006/relationships/image" Target="../media/image90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7.wmf"/><Relationship Id="rId11" Type="http://schemas.openxmlformats.org/officeDocument/2006/relationships/image" Target="../media/image91.wmf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63.bin"/><Relationship Id="rId4" Type="http://schemas.openxmlformats.org/officeDocument/2006/relationships/audio" Target="../media/audio2.wav"/><Relationship Id="rId9" Type="http://schemas.openxmlformats.org/officeDocument/2006/relationships/image" Target="../media/image89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gif"/><Relationship Id="rId3" Type="http://schemas.openxmlformats.org/officeDocument/2006/relationships/audio" Target="../media/audio1.wav"/><Relationship Id="rId7" Type="http://schemas.openxmlformats.org/officeDocument/2006/relationships/slide" Target="slide19.xml"/><Relationship Id="rId12" Type="http://schemas.openxmlformats.org/officeDocument/2006/relationships/image" Target="../media/image90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7.wmf"/><Relationship Id="rId11" Type="http://schemas.openxmlformats.org/officeDocument/2006/relationships/image" Target="../media/image92.wmf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64.bin"/><Relationship Id="rId4" Type="http://schemas.openxmlformats.org/officeDocument/2006/relationships/audio" Target="../media/audio2.wav"/><Relationship Id="rId9" Type="http://schemas.openxmlformats.org/officeDocument/2006/relationships/image" Target="../media/image8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gif"/><Relationship Id="rId3" Type="http://schemas.openxmlformats.org/officeDocument/2006/relationships/audio" Target="../media/audio1.wav"/><Relationship Id="rId7" Type="http://schemas.openxmlformats.org/officeDocument/2006/relationships/slide" Target="slide19.xml"/><Relationship Id="rId12" Type="http://schemas.openxmlformats.org/officeDocument/2006/relationships/image" Target="../media/image90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7.wmf"/><Relationship Id="rId11" Type="http://schemas.openxmlformats.org/officeDocument/2006/relationships/image" Target="../media/image93.wmf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65.bin"/><Relationship Id="rId4" Type="http://schemas.openxmlformats.org/officeDocument/2006/relationships/audio" Target="../media/audio2.wav"/><Relationship Id="rId9" Type="http://schemas.openxmlformats.org/officeDocument/2006/relationships/image" Target="../media/image89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gif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glitter-graphics.com/" TargetMode="Externa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99.gif"/><Relationship Id="rId11" Type="http://schemas.openxmlformats.org/officeDocument/2006/relationships/image" Target="../media/image103.png"/><Relationship Id="rId5" Type="http://schemas.openxmlformats.org/officeDocument/2006/relationships/image" Target="../media/image98.wmf"/><Relationship Id="rId10" Type="http://schemas.openxmlformats.org/officeDocument/2006/relationships/image" Target="../media/image102.gi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1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47625"/>
            <a:ext cx="9144000" cy="6753225"/>
          </a:xfrm>
          <a:prstGeom prst="rect">
            <a:avLst/>
          </a:prstGeom>
          <a:solidFill>
            <a:srgbClr val="000099"/>
          </a:solidFill>
          <a:ln w="9525">
            <a:solidFill>
              <a:srgbClr val="FF00FF"/>
            </a:solidFill>
            <a:miter lim="800000"/>
            <a:headEnd/>
            <a:tailEnd/>
          </a:ln>
        </p:spPr>
      </p:pic>
      <p:pic>
        <p:nvPicPr>
          <p:cNvPr id="7171" name="Picture 3" descr="smalborg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B0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602414"/>
            <a:ext cx="9001125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sun3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188913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sun3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188913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sun3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0" y="260350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sun3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188913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 descr="sun3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188913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Rectangle 18"/>
          <p:cNvSpPr>
            <a:spLocks noChangeArrowheads="1"/>
          </p:cNvSpPr>
          <p:nvPr/>
        </p:nvSpPr>
        <p:spPr bwMode="auto">
          <a:xfrm>
            <a:off x="3479006" y="438878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u="sng">
                <a:solidFill>
                  <a:schemeClr val="bg1"/>
                </a:solidFill>
                <a:latin typeface="+mn-lt"/>
              </a:rPr>
              <a:t>PHÒNG GIÁO DỤC VÀ ĐÀO TẠO BA VÌ</a:t>
            </a:r>
          </a:p>
          <a:p>
            <a:pPr algn="ctr"/>
            <a:endParaRPr lang="en-US" sz="2400" b="1" u="sng">
              <a:solidFill>
                <a:srgbClr val="FF0000"/>
              </a:solidFill>
              <a:latin typeface=".VnBlackH" pitchFamily="34" charset="0"/>
            </a:endParaRPr>
          </a:p>
        </p:txBody>
      </p:sp>
      <p:sp>
        <p:nvSpPr>
          <p:cNvPr id="106514" name="AutoShape 18"/>
          <p:cNvSpPr>
            <a:spLocks noChangeArrowheads="1"/>
          </p:cNvSpPr>
          <p:nvPr/>
        </p:nvSpPr>
        <p:spPr bwMode="auto">
          <a:xfrm>
            <a:off x="2895600" y="304800"/>
            <a:ext cx="723900" cy="6858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FFFF00"/>
              </a:solidFill>
              <a:latin typeface=".VnTime" pitchFamily="34" charset="0"/>
            </a:endParaRPr>
          </a:p>
        </p:txBody>
      </p:sp>
      <p:pic>
        <p:nvPicPr>
          <p:cNvPr id="7180" name="Picture 20" descr="th_5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479675"/>
            <a:ext cx="3529013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WordArt 41"/>
          <p:cNvSpPr>
            <a:spLocks noChangeArrowheads="1" noChangeShapeType="1" noTextEdit="1"/>
          </p:cNvSpPr>
          <p:nvPr/>
        </p:nvSpPr>
        <p:spPr bwMode="auto">
          <a:xfrm>
            <a:off x="3603625" y="2233284"/>
            <a:ext cx="6858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90"/>
              </a:avLst>
            </a:prstTxWarp>
          </a:bodyPr>
          <a:lstStyle/>
          <a:p>
            <a:pPr algn="ctr"/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Nhiệt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liệt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chào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mừng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quý</a:t>
            </a:r>
            <a:endParaRPr lang="en-US" sz="3600" kern="10">
              <a:ln w="19050" cap="sq">
                <a:solidFill>
                  <a:srgbClr val="99CCFF"/>
                </a:solidFill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về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dự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Chuyên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đề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err="1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toán</a:t>
            </a:r>
            <a:r>
              <a:rPr lang="en-US" sz="3600" kern="1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9</a:t>
            </a:r>
          </a:p>
        </p:txBody>
      </p:sp>
      <p:pic>
        <p:nvPicPr>
          <p:cNvPr id="7183" name="Picture 14" descr="GEOMTR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4727575"/>
            <a:ext cx="2852737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Isosceles Triangle 1"/>
          <p:cNvSpPr/>
          <p:nvPr/>
        </p:nvSpPr>
        <p:spPr>
          <a:xfrm>
            <a:off x="6831806" y="4953001"/>
            <a:ext cx="1108869" cy="115887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7600" y="796498"/>
            <a:ext cx="6805612" cy="7275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7658" y="929417"/>
            <a:ext cx="546829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u="sng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TRƯỜNG THCS VẠN THẮNG</a:t>
            </a:r>
            <a:endParaRPr lang="en-US" sz="2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74435B-ECF8-8B07-E9AA-9D8996ADBE5B}"/>
              </a:ext>
            </a:extLst>
          </p:cNvPr>
          <p:cNvSpPr txBox="1"/>
          <p:nvPr/>
        </p:nvSpPr>
        <p:spPr>
          <a:xfrm>
            <a:off x="4724400" y="3866822"/>
            <a:ext cx="5113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Nguyễn Xuân Thọ</a:t>
            </a:r>
          </a:p>
        </p:txBody>
      </p:sp>
      <p:pic>
        <p:nvPicPr>
          <p:cNvPr id="6" name="My Video1">
            <a:hlinkClick r:id="" action="ppaction://media"/>
            <a:extLst>
              <a:ext uri="{FF2B5EF4-FFF2-40B4-BE49-F238E27FC236}">
                <a16:creationId xmlns:a16="http://schemas.microsoft.com/office/drawing/2014/main" id="{B2306428-4C86-A9B3-338A-0674F0C66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79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1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59291A-0E33-7802-01BD-C451DB0B51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2104389" cy="4171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1E1E84-32C0-F783-1790-A8C08C979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608" y="0"/>
            <a:ext cx="1790307" cy="35337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D88954-68AA-80F2-D272-F8ECBF03669B}"/>
              </a:ext>
            </a:extLst>
          </p:cNvPr>
          <p:cNvCxnSpPr/>
          <p:nvPr/>
        </p:nvCxnSpPr>
        <p:spPr>
          <a:xfrm>
            <a:off x="6324600" y="0"/>
            <a:ext cx="0" cy="68389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60BB9E7-42AF-7862-AF6F-EA898C1FFD0F}"/>
              </a:ext>
            </a:extLst>
          </p:cNvPr>
          <p:cNvSpPr/>
          <p:nvPr/>
        </p:nvSpPr>
        <p:spPr>
          <a:xfrm>
            <a:off x="6825587" y="4316911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MENU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52F3EA-8171-00FA-0596-4C70F76BD11B}"/>
              </a:ext>
            </a:extLst>
          </p:cNvPr>
          <p:cNvSpPr/>
          <p:nvPr/>
        </p:nvSpPr>
        <p:spPr>
          <a:xfrm>
            <a:off x="1685290" y="44196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E2259-C652-12D4-3BE8-37A43FA2E30E}"/>
              </a:ext>
            </a:extLst>
          </p:cNvPr>
          <p:cNvSpPr/>
          <p:nvPr/>
        </p:nvSpPr>
        <p:spPr>
          <a:xfrm>
            <a:off x="3122927" y="442912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87B828-8630-5026-AC6A-9BE6A2EB8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187" y="47625"/>
            <a:ext cx="2363473" cy="1477171"/>
          </a:xfrm>
          <a:prstGeom prst="rect">
            <a:avLst/>
          </a:prstGeom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CAFC9DF1-E883-5589-2BEC-EA73BF6681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434608"/>
              </p:ext>
            </p:extLst>
          </p:nvPr>
        </p:nvGraphicFramePr>
        <p:xfrm>
          <a:off x="2713038" y="1641475"/>
          <a:ext cx="34496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6" imgW="1358640" imgH="431640" progId="Equation.DSMT4">
                  <p:embed/>
                </p:oleObj>
              </mc:Choice>
              <mc:Fallback>
                <p:oleObj name="Equation" r:id="rId6" imgW="1358640" imgH="43164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4479373-EC20-6E17-9BA1-744C6D7262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13038" y="1641475"/>
                        <a:ext cx="3449637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06E46090-0C99-3750-2ED0-913AEBADB5FE}"/>
              </a:ext>
            </a:extLst>
          </p:cNvPr>
          <p:cNvSpPr/>
          <p:nvPr/>
        </p:nvSpPr>
        <p:spPr>
          <a:xfrm>
            <a:off x="304800" y="50673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5 =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38BC19-CDC9-51F4-1D93-CB306FC4B81E}"/>
              </a:ext>
            </a:extLst>
          </p:cNvPr>
          <p:cNvSpPr/>
          <p:nvPr/>
        </p:nvSpPr>
        <p:spPr>
          <a:xfrm>
            <a:off x="1685290" y="50673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4 =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A1648D-791F-1AD5-5BF0-90FB173D5E55}"/>
              </a:ext>
            </a:extLst>
          </p:cNvPr>
          <p:cNvSpPr/>
          <p:nvPr/>
        </p:nvSpPr>
        <p:spPr>
          <a:xfrm>
            <a:off x="3122926" y="50673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1 =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CCE1DE-8177-A837-88E4-0E92D4D4AD34}"/>
              </a:ext>
            </a:extLst>
          </p:cNvPr>
          <p:cNvSpPr/>
          <p:nvPr/>
        </p:nvSpPr>
        <p:spPr>
          <a:xfrm>
            <a:off x="304800" y="568642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3 =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86A541-2CFF-F209-336A-61EDA9AEF61E}"/>
              </a:ext>
            </a:extLst>
          </p:cNvPr>
          <p:cNvSpPr/>
          <p:nvPr/>
        </p:nvSpPr>
        <p:spPr>
          <a:xfrm>
            <a:off x="1656712" y="570547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-2 =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6E2072-4418-0F80-B357-7814B0804052}"/>
              </a:ext>
            </a:extLst>
          </p:cNvPr>
          <p:cNvSpPr/>
          <p:nvPr/>
        </p:nvSpPr>
        <p:spPr>
          <a:xfrm>
            <a:off x="3074662" y="570547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5 =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034134-3956-BF5B-6710-65D6A4008835}"/>
              </a:ext>
            </a:extLst>
          </p:cNvPr>
          <p:cNvSpPr/>
          <p:nvPr/>
        </p:nvSpPr>
        <p:spPr>
          <a:xfrm>
            <a:off x="1885632" y="641032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 =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7A4EE9-EDC0-E069-2D3A-269C0D246BA9}"/>
              </a:ext>
            </a:extLst>
          </p:cNvPr>
          <p:cNvSpPr txBox="1"/>
          <p:nvPr/>
        </p:nvSpPr>
        <p:spPr>
          <a:xfrm>
            <a:off x="304800" y="6381750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KQ: x= 1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048D6F-02A9-3269-BB5B-D828F64AED38}"/>
              </a:ext>
            </a:extLst>
          </p:cNvPr>
          <p:cNvSpPr txBox="1"/>
          <p:nvPr/>
        </p:nvSpPr>
        <p:spPr>
          <a:xfrm>
            <a:off x="3028629" y="6362700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y= -1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029D1A6-6ED2-37BF-3695-D86ADE36A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12" y="311150"/>
            <a:ext cx="2363473" cy="1477171"/>
          </a:xfrm>
          <a:prstGeom prst="rect">
            <a:avLst/>
          </a:prstGeom>
        </p:spPr>
      </p:pic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9FD817EF-969F-E8A5-AA17-91873EF677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790213"/>
              </p:ext>
            </p:extLst>
          </p:nvPr>
        </p:nvGraphicFramePr>
        <p:xfrm>
          <a:off x="8589963" y="1905000"/>
          <a:ext cx="34496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8" imgW="1358640" imgH="431640" progId="Equation.DSMT4">
                  <p:embed/>
                </p:oleObj>
              </mc:Choice>
              <mc:Fallback>
                <p:oleObj name="Equation" r:id="rId8" imgW="1358640" imgH="4316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CAFC9DF1-E883-5589-2BEC-EA73BF6681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589963" y="1905000"/>
                        <a:ext cx="3449637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8ECAB6AC-F4B8-CC7D-11A8-F4E55744F4CA}"/>
              </a:ext>
            </a:extLst>
          </p:cNvPr>
          <p:cNvSpPr/>
          <p:nvPr/>
        </p:nvSpPr>
        <p:spPr>
          <a:xfrm>
            <a:off x="4557076" y="57150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 =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97636D9-EF13-F819-E3BA-4F1B56AD6ADC}"/>
              </a:ext>
            </a:extLst>
          </p:cNvPr>
          <p:cNvSpPr/>
          <p:nvPr/>
        </p:nvSpPr>
        <p:spPr>
          <a:xfrm>
            <a:off x="8182935" y="4316911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5586F76-F648-B794-290D-8E38ABBFCE81}"/>
              </a:ext>
            </a:extLst>
          </p:cNvPr>
          <p:cNvSpPr/>
          <p:nvPr/>
        </p:nvSpPr>
        <p:spPr>
          <a:xfrm>
            <a:off x="9620572" y="4326436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A560FD1-5E68-0B68-75E4-6FEA22DA1520}"/>
              </a:ext>
            </a:extLst>
          </p:cNvPr>
          <p:cNvSpPr/>
          <p:nvPr/>
        </p:nvSpPr>
        <p:spPr>
          <a:xfrm>
            <a:off x="10896603" y="4316911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CC6C7B-7346-7146-324F-5F30FF3FD8A5}"/>
              </a:ext>
            </a:extLst>
          </p:cNvPr>
          <p:cNvSpPr/>
          <p:nvPr/>
        </p:nvSpPr>
        <p:spPr>
          <a:xfrm>
            <a:off x="407668" y="44196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MODE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D30BCA2-C720-074A-7712-9BB849163D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7639" y="4840786"/>
            <a:ext cx="5676900" cy="1952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D1FE7A-F0FB-6F60-2E90-82A98CEF11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6364" y="3893048"/>
            <a:ext cx="5676897" cy="290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3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E5A91-992F-A242-DCBF-9885101E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90D3F6-0AA7-EA0B-E1C5-40D87129D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2104389" cy="4171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9E27BC-00C5-FF43-76BB-208A752F1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608" y="0"/>
            <a:ext cx="1790307" cy="35337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61A443-E807-BD41-1961-62350961FC4A}"/>
              </a:ext>
            </a:extLst>
          </p:cNvPr>
          <p:cNvCxnSpPr/>
          <p:nvPr/>
        </p:nvCxnSpPr>
        <p:spPr>
          <a:xfrm>
            <a:off x="6324600" y="0"/>
            <a:ext cx="0" cy="68389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46C71F8-C92E-31B6-DC9E-9674F78A0770}"/>
              </a:ext>
            </a:extLst>
          </p:cNvPr>
          <p:cNvSpPr/>
          <p:nvPr/>
        </p:nvSpPr>
        <p:spPr>
          <a:xfrm>
            <a:off x="6825587" y="4316911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MENU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95A359-7867-F60C-0E60-00320273E0FC}"/>
              </a:ext>
            </a:extLst>
          </p:cNvPr>
          <p:cNvSpPr/>
          <p:nvPr/>
        </p:nvSpPr>
        <p:spPr>
          <a:xfrm>
            <a:off x="1685290" y="44196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3E04C3-D5D3-80B0-A51B-8470E86D931D}"/>
              </a:ext>
            </a:extLst>
          </p:cNvPr>
          <p:cNvSpPr/>
          <p:nvPr/>
        </p:nvSpPr>
        <p:spPr>
          <a:xfrm>
            <a:off x="3122927" y="442912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970049-3F45-2D6A-E198-0FF2BF096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187" y="47625"/>
            <a:ext cx="2363473" cy="1477171"/>
          </a:xfrm>
          <a:prstGeom prst="rect">
            <a:avLst/>
          </a:prstGeom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EE56F7E8-FC8D-A4D2-B507-289FCDDC2F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3038" y="1641475"/>
          <a:ext cx="34496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6" imgW="1358640" imgH="431640" progId="Equation.DSMT4">
                  <p:embed/>
                </p:oleObj>
              </mc:Choice>
              <mc:Fallback>
                <p:oleObj name="Equation" r:id="rId6" imgW="1358640" imgH="4316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CAFC9DF1-E883-5589-2BEC-EA73BF6681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13038" y="1641475"/>
                        <a:ext cx="3449637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CEE42DDE-4750-B5FD-0A47-970C48198170}"/>
              </a:ext>
            </a:extLst>
          </p:cNvPr>
          <p:cNvSpPr/>
          <p:nvPr/>
        </p:nvSpPr>
        <p:spPr>
          <a:xfrm>
            <a:off x="304800" y="50673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5 =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F86939-76AC-76F1-D35E-580C9331D500}"/>
              </a:ext>
            </a:extLst>
          </p:cNvPr>
          <p:cNvSpPr/>
          <p:nvPr/>
        </p:nvSpPr>
        <p:spPr>
          <a:xfrm>
            <a:off x="1685290" y="50673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4 =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D1ACE5-5924-16C8-FF0D-C4743F3849A6}"/>
              </a:ext>
            </a:extLst>
          </p:cNvPr>
          <p:cNvSpPr/>
          <p:nvPr/>
        </p:nvSpPr>
        <p:spPr>
          <a:xfrm>
            <a:off x="3122926" y="50673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1 =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58C3DB-8FFB-199D-9B6E-CB3DE281ADBC}"/>
              </a:ext>
            </a:extLst>
          </p:cNvPr>
          <p:cNvSpPr/>
          <p:nvPr/>
        </p:nvSpPr>
        <p:spPr>
          <a:xfrm>
            <a:off x="304800" y="568642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3 =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CCC30B-02A3-12E6-8357-6106BBD7119F}"/>
              </a:ext>
            </a:extLst>
          </p:cNvPr>
          <p:cNvSpPr/>
          <p:nvPr/>
        </p:nvSpPr>
        <p:spPr>
          <a:xfrm>
            <a:off x="1656712" y="570547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-2 =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D30F48-6D0E-F797-60AE-D9BB214BC278}"/>
              </a:ext>
            </a:extLst>
          </p:cNvPr>
          <p:cNvSpPr/>
          <p:nvPr/>
        </p:nvSpPr>
        <p:spPr>
          <a:xfrm>
            <a:off x="3074662" y="570547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5 =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C1800DC-A496-0ABF-259F-37B4CDDD9ABC}"/>
              </a:ext>
            </a:extLst>
          </p:cNvPr>
          <p:cNvSpPr/>
          <p:nvPr/>
        </p:nvSpPr>
        <p:spPr>
          <a:xfrm>
            <a:off x="1885632" y="6410325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 =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75B1DA-0B7B-C413-9643-1EF2D3694038}"/>
              </a:ext>
            </a:extLst>
          </p:cNvPr>
          <p:cNvSpPr txBox="1"/>
          <p:nvPr/>
        </p:nvSpPr>
        <p:spPr>
          <a:xfrm>
            <a:off x="304800" y="6381750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KQ: x= 1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A79FFB-1473-F49B-DC65-DC97FC30A51B}"/>
              </a:ext>
            </a:extLst>
          </p:cNvPr>
          <p:cNvSpPr txBox="1"/>
          <p:nvPr/>
        </p:nvSpPr>
        <p:spPr>
          <a:xfrm>
            <a:off x="3028629" y="6362700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y= -1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659B98F-C27B-FE0A-D7C7-507FC49EE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12" y="311150"/>
            <a:ext cx="2363473" cy="1477171"/>
          </a:xfrm>
          <a:prstGeom prst="rect">
            <a:avLst/>
          </a:prstGeom>
        </p:spPr>
      </p:pic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25B2359E-944E-A383-D328-A11457CFE0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89963" y="1905000"/>
          <a:ext cx="34496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8" imgW="1358640" imgH="431640" progId="Equation.DSMT4">
                  <p:embed/>
                </p:oleObj>
              </mc:Choice>
              <mc:Fallback>
                <p:oleObj name="Equation" r:id="rId8" imgW="1358640" imgH="43164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9FD817EF-969F-E8A5-AA17-91873EF677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589963" y="1905000"/>
                        <a:ext cx="3449637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91454CB8-D6F0-1EE1-6D27-003444B361E1}"/>
              </a:ext>
            </a:extLst>
          </p:cNvPr>
          <p:cNvSpPr/>
          <p:nvPr/>
        </p:nvSpPr>
        <p:spPr>
          <a:xfrm>
            <a:off x="4557076" y="57150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 =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2FDF434-6781-EE0A-6EE5-136E3EFB0EBE}"/>
              </a:ext>
            </a:extLst>
          </p:cNvPr>
          <p:cNvSpPr/>
          <p:nvPr/>
        </p:nvSpPr>
        <p:spPr>
          <a:xfrm>
            <a:off x="8182935" y="4316911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0BDCF6-4B54-1827-E672-F8B81FDDE2A2}"/>
              </a:ext>
            </a:extLst>
          </p:cNvPr>
          <p:cNvSpPr/>
          <p:nvPr/>
        </p:nvSpPr>
        <p:spPr>
          <a:xfrm>
            <a:off x="9620572" y="4326436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6D75D62-0F1F-E01B-40FE-73AF33C38D6A}"/>
              </a:ext>
            </a:extLst>
          </p:cNvPr>
          <p:cNvSpPr/>
          <p:nvPr/>
        </p:nvSpPr>
        <p:spPr>
          <a:xfrm>
            <a:off x="10896603" y="4316911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AAF4C12-71FE-18A7-84FD-3711A4CFB9CF}"/>
              </a:ext>
            </a:extLst>
          </p:cNvPr>
          <p:cNvSpPr/>
          <p:nvPr/>
        </p:nvSpPr>
        <p:spPr>
          <a:xfrm>
            <a:off x="407668" y="4419600"/>
            <a:ext cx="11429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MODE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0D20D3D-3268-09FE-44DB-0EF26D99B7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7639" y="4840786"/>
            <a:ext cx="56769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35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A930B-F012-227C-BED7-3FAD34BC6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D32AF7-95AF-4EB3-084E-6BDC766ED76D}"/>
              </a:ext>
            </a:extLst>
          </p:cNvPr>
          <p:cNvSpPr txBox="1"/>
          <p:nvPr/>
        </p:nvSpPr>
        <p:spPr>
          <a:xfrm>
            <a:off x="114384" y="57606"/>
            <a:ext cx="7848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(Đề thi vào lớp 10 TP Hà Nội 2015-2016)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Giải hệ phương trình: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2D76D2E-C852-D272-110A-D0564CC503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0961297"/>
              </p:ext>
            </p:extLst>
          </p:nvPr>
        </p:nvGraphicFramePr>
        <p:xfrm>
          <a:off x="3769909" y="632306"/>
          <a:ext cx="3426589" cy="1286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1422360" imgH="533160" progId="Equation.DSMT4">
                  <p:embed/>
                </p:oleObj>
              </mc:Choice>
              <mc:Fallback>
                <p:oleObj name="Equation" r:id="rId3" imgW="1422360" imgH="53316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4479373-EC20-6E17-9BA1-744C6D7262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69909" y="632306"/>
                        <a:ext cx="3426589" cy="1286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580DC18-FD31-44B6-3862-B0A3F7903797}"/>
              </a:ext>
            </a:extLst>
          </p:cNvPr>
          <p:cNvSpPr txBox="1"/>
          <p:nvPr/>
        </p:nvSpPr>
        <p:spPr>
          <a:xfrm>
            <a:off x="0" y="5100154"/>
            <a:ext cx="19358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 b=2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47EF0B-FE80-C95E-7FB9-35213BB5B34B}"/>
              </a:ext>
            </a:extLst>
          </p:cNvPr>
          <p:cNvSpPr txBox="1"/>
          <p:nvPr/>
        </p:nvSpPr>
        <p:spPr>
          <a:xfrm>
            <a:off x="203741" y="1275490"/>
            <a:ext cx="11231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6B90959-79B1-E478-E4C6-9C5F76DC2A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126352"/>
              </p:ext>
            </p:extLst>
          </p:nvPr>
        </p:nvGraphicFramePr>
        <p:xfrm>
          <a:off x="2578793" y="1757948"/>
          <a:ext cx="1093498" cy="46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419040" imgH="177480" progId="Equation.DSMT4">
                  <p:embed/>
                </p:oleObj>
              </mc:Choice>
              <mc:Fallback>
                <p:oleObj name="Equation" r:id="rId5" imgW="4190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78793" y="1757948"/>
                        <a:ext cx="1093498" cy="462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C9BBF01-0CF4-092E-E2A9-AD33BDF36882}"/>
              </a:ext>
            </a:extLst>
          </p:cNvPr>
          <p:cNvSpPr txBox="1"/>
          <p:nvPr/>
        </p:nvSpPr>
        <p:spPr>
          <a:xfrm>
            <a:off x="604330" y="2162633"/>
            <a:ext cx="12739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Đặt  </a:t>
            </a:r>
            <a:endParaRPr lang="en-US" sz="280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9086769-9412-93D8-93CB-381842369D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900877"/>
              </p:ext>
            </p:extLst>
          </p:nvPr>
        </p:nvGraphicFramePr>
        <p:xfrm>
          <a:off x="1549978" y="2160119"/>
          <a:ext cx="3902482" cy="61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1701720" imgH="266400" progId="Equation.DSMT4">
                  <p:embed/>
                </p:oleObj>
              </mc:Choice>
              <mc:Fallback>
                <p:oleObj name="Equation" r:id="rId7" imgW="170172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49978" y="2160119"/>
                        <a:ext cx="3902482" cy="6115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ECE0427-C228-21D5-C930-F73572EBF5EE}"/>
              </a:ext>
            </a:extLst>
          </p:cNvPr>
          <p:cNvSpPr txBox="1"/>
          <p:nvPr/>
        </p:nvSpPr>
        <p:spPr>
          <a:xfrm>
            <a:off x="318580" y="2705729"/>
            <a:ext cx="57774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Hệ phương trình đã cho trở thành </a:t>
            </a:r>
            <a:endParaRPr lang="en-US" sz="280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E562112-858B-FABF-D150-46083C8680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478654"/>
              </p:ext>
            </p:extLst>
          </p:nvPr>
        </p:nvGraphicFramePr>
        <p:xfrm>
          <a:off x="350953" y="3178862"/>
          <a:ext cx="1896551" cy="1101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787320" imgH="457200" progId="Equation.DSMT4">
                  <p:embed/>
                </p:oleObj>
              </mc:Choice>
              <mc:Fallback>
                <p:oleObj name="Equation" r:id="rId9" imgW="7873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50953" y="3178862"/>
                        <a:ext cx="1896551" cy="1101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1D9BAA3-CD35-434D-FC21-BBE9BD5600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4392711"/>
              </p:ext>
            </p:extLst>
          </p:nvPr>
        </p:nvGraphicFramePr>
        <p:xfrm>
          <a:off x="3903663" y="6043613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114120" imgH="177480" progId="Equation.DSMT4">
                  <p:embed/>
                </p:oleObj>
              </mc:Choice>
              <mc:Fallback>
                <p:oleObj name="Equation" r:id="rId11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903663" y="6043613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480B8BC8-2692-A761-BA95-4304C71BD1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178417"/>
              </p:ext>
            </p:extLst>
          </p:nvPr>
        </p:nvGraphicFramePr>
        <p:xfrm>
          <a:off x="2333453" y="3178862"/>
          <a:ext cx="2544870" cy="1006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3" imgW="1155600" imgH="457200" progId="Equation.DSMT4">
                  <p:embed/>
                </p:oleObj>
              </mc:Choice>
              <mc:Fallback>
                <p:oleObj name="Equation" r:id="rId13" imgW="11556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33453" y="3178862"/>
                        <a:ext cx="2544870" cy="1006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C83074B3-138E-B1D6-D07F-34B9B61147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614705"/>
              </p:ext>
            </p:extLst>
          </p:nvPr>
        </p:nvGraphicFramePr>
        <p:xfrm>
          <a:off x="257989" y="4041732"/>
          <a:ext cx="1638379" cy="1202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15" imgW="622080" imgH="457200" progId="Equation.DSMT4">
                  <p:embed/>
                </p:oleObj>
              </mc:Choice>
              <mc:Fallback>
                <p:oleObj name="Equation" r:id="rId15" imgW="622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57989" y="4041732"/>
                        <a:ext cx="1638379" cy="1202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0B0F4CF3-B180-C344-04A2-C63EFDF7F3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235512"/>
              </p:ext>
            </p:extLst>
          </p:nvPr>
        </p:nvGraphicFramePr>
        <p:xfrm>
          <a:off x="4841051" y="3103614"/>
          <a:ext cx="2250405" cy="1109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17" imgW="927000" imgH="457200" progId="Equation.DSMT4">
                  <p:embed/>
                </p:oleObj>
              </mc:Choice>
              <mc:Fallback>
                <p:oleObj name="Equation" r:id="rId17" imgW="927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841051" y="3103614"/>
                        <a:ext cx="2250405" cy="11097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60D77752-BAD1-AD45-BDAD-8F6138079091}"/>
              </a:ext>
            </a:extLst>
          </p:cNvPr>
          <p:cNvSpPr txBox="1"/>
          <p:nvPr/>
        </p:nvSpPr>
        <p:spPr>
          <a:xfrm>
            <a:off x="1266049" y="1719945"/>
            <a:ext cx="16410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ĐKXĐ: </a:t>
            </a:r>
            <a:endParaRPr lang="en-US" sz="2800"/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5D38ABAF-5110-4A05-F6CF-C0B1454841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315344"/>
              </p:ext>
            </p:extLst>
          </p:nvPr>
        </p:nvGraphicFramePr>
        <p:xfrm>
          <a:off x="1341488" y="5110882"/>
          <a:ext cx="4979304" cy="546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19" imgW="2082600" imgH="228600" progId="Equation.DSMT4">
                  <p:embed/>
                </p:oleObj>
              </mc:Choice>
              <mc:Fallback>
                <p:oleObj name="Equation" r:id="rId19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341488" y="5110882"/>
                        <a:ext cx="4979304" cy="5465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3EFCDC58-8883-3F25-62C0-4714B9401E91}"/>
              </a:ext>
            </a:extLst>
          </p:cNvPr>
          <p:cNvSpPr txBox="1"/>
          <p:nvPr/>
        </p:nvSpPr>
        <p:spPr>
          <a:xfrm>
            <a:off x="6250160" y="5173836"/>
            <a:ext cx="16186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(TMĐK) </a:t>
            </a:r>
            <a:endParaRPr lang="en-US" sz="2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751C78-CDC5-1BE4-7FEF-5B9CD0744E48}"/>
              </a:ext>
            </a:extLst>
          </p:cNvPr>
          <p:cNvSpPr txBox="1"/>
          <p:nvPr/>
        </p:nvSpPr>
        <p:spPr>
          <a:xfrm>
            <a:off x="4215" y="5601571"/>
            <a:ext cx="1894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 a=1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/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9DE53223-DD81-11E9-FBDC-12C32E3125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404262"/>
              </p:ext>
            </p:extLst>
          </p:nvPr>
        </p:nvGraphicFramePr>
        <p:xfrm>
          <a:off x="1427971" y="5665445"/>
          <a:ext cx="1894658" cy="522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21" imgW="736560" imgH="203040" progId="Equation.DSMT4">
                  <p:embed/>
                </p:oleObj>
              </mc:Choice>
              <mc:Fallback>
                <p:oleObj name="Equation" r:id="rId21" imgW="736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427971" y="5665445"/>
                        <a:ext cx="1894658" cy="522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7CE1A62F-C4C4-0E92-42BB-D76B5CEA24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43432"/>
              </p:ext>
            </p:extLst>
          </p:nvPr>
        </p:nvGraphicFramePr>
        <p:xfrm>
          <a:off x="3280676" y="5677009"/>
          <a:ext cx="1730081" cy="477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23" imgW="736560" imgH="203040" progId="Equation.DSMT4">
                  <p:embed/>
                </p:oleObj>
              </mc:Choice>
              <mc:Fallback>
                <p:oleObj name="Equation" r:id="rId23" imgW="736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3280676" y="5677009"/>
                        <a:ext cx="1730081" cy="477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FAB82819-F21A-317C-B9BF-0A3480AC6B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591985"/>
              </p:ext>
            </p:extLst>
          </p:nvPr>
        </p:nvGraphicFramePr>
        <p:xfrm>
          <a:off x="4975208" y="5659437"/>
          <a:ext cx="1585658" cy="497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25" imgW="647640" imgH="203040" progId="Equation.DSMT4">
                  <p:embed/>
                </p:oleObj>
              </mc:Choice>
              <mc:Fallback>
                <p:oleObj name="Equation" r:id="rId25" imgW="6476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4975208" y="5659437"/>
                        <a:ext cx="1585658" cy="497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8B5AC955-6C5C-938C-D61F-71250FF9FCBA}"/>
              </a:ext>
            </a:extLst>
          </p:cNvPr>
          <p:cNvSpPr txBox="1"/>
          <p:nvPr/>
        </p:nvSpPr>
        <p:spPr>
          <a:xfrm>
            <a:off x="19050" y="6202716"/>
            <a:ext cx="85972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 hệ phương trình có nghiệm duy nhất (x;y) = (3;-2) </a:t>
            </a:r>
            <a:endParaRPr lang="en-US" sz="2800" b="1" i="1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DB3C0F-7011-302C-9689-4C8A3F978534}"/>
              </a:ext>
            </a:extLst>
          </p:cNvPr>
          <p:cNvSpPr txBox="1"/>
          <p:nvPr/>
        </p:nvSpPr>
        <p:spPr>
          <a:xfrm>
            <a:off x="2169051" y="4099375"/>
            <a:ext cx="1931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(TMĐK) </a:t>
            </a:r>
            <a:endParaRPr lang="en-US" sz="28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E03A30-05D8-541F-B6A4-43B83288DC5A}"/>
              </a:ext>
            </a:extLst>
          </p:cNvPr>
          <p:cNvSpPr txBox="1"/>
          <p:nvPr/>
        </p:nvSpPr>
        <p:spPr>
          <a:xfrm>
            <a:off x="7564566" y="77962"/>
            <a:ext cx="462743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B1: </a:t>
            </a:r>
            <a:r>
              <a:rPr lang="vi-VN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ĐKXĐ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(nếu có)</a:t>
            </a:r>
            <a:r>
              <a:rPr lang="vi-VN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B2: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 ẩn phụ cho các biểu thức của hệ phương trình để đưa HPT về dạng HPT bậc nhất 2 ẩn, chú ý ĐK của ẩn phụ.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B3: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phương pháp cộng đại số hoặc phương thế để giải hệ  phương trình theo ẩn phụ.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B4: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 các giá trị của ẩn phụ tìm được thay vào biểu thức đặt ẩn phụ để xác định nghiệm của HPT.</a:t>
            </a:r>
          </a:p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B5: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14EBF84-5CA6-D297-47AB-A8404D1D21EF}"/>
              </a:ext>
            </a:extLst>
          </p:cNvPr>
          <p:cNvCxnSpPr/>
          <p:nvPr/>
        </p:nvCxnSpPr>
        <p:spPr>
          <a:xfrm>
            <a:off x="7467600" y="126366"/>
            <a:ext cx="0" cy="59544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04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6" grpId="0"/>
      <p:bldP spid="18" grpId="0"/>
      <p:bldP spid="19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E5E8A-B2F8-505E-6B3A-E818180F9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F5162C-4F7C-A824-49DE-557455901D03}"/>
              </a:ext>
            </a:extLst>
          </p:cNvPr>
          <p:cNvSpPr txBox="1"/>
          <p:nvPr/>
        </p:nvSpPr>
        <p:spPr>
          <a:xfrm>
            <a:off x="315676" y="93766"/>
            <a:ext cx="7848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3: (Đề thi vào lớp 10 TP Hà Nội 2017-2018)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Giải hệ phương trình: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73D3A2C-6D23-15F3-DEA3-C9C176D679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389603"/>
              </p:ext>
            </p:extLst>
          </p:nvPr>
        </p:nvGraphicFramePr>
        <p:xfrm>
          <a:off x="4237171" y="710680"/>
          <a:ext cx="2762250" cy="135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3" imgW="1143000" imgH="558720" progId="Equation.DSMT4">
                  <p:embed/>
                </p:oleObj>
              </mc:Choice>
              <mc:Fallback>
                <p:oleObj name="Equation" r:id="rId3" imgW="1143000" imgH="5587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2D76D2E-C852-D272-110A-D0564CC503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37171" y="710680"/>
                        <a:ext cx="2762250" cy="1352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DBA7AB26-1B63-AB30-C463-F1072D2E3831}"/>
              </a:ext>
            </a:extLst>
          </p:cNvPr>
          <p:cNvGrpSpPr/>
          <p:nvPr/>
        </p:nvGrpSpPr>
        <p:grpSpPr>
          <a:xfrm>
            <a:off x="175870" y="1752600"/>
            <a:ext cx="10034930" cy="5011634"/>
            <a:chOff x="175870" y="1752600"/>
            <a:chExt cx="8129930" cy="44688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047B8E-2D2E-B3B1-93E0-4EA97E0F5DD8}"/>
                </a:ext>
              </a:extLst>
            </p:cNvPr>
            <p:cNvSpPr txBox="1"/>
            <p:nvPr/>
          </p:nvSpPr>
          <p:spPr>
            <a:xfrm>
              <a:off x="175870" y="4469211"/>
              <a:ext cx="1273918" cy="466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Với a=1 </a:t>
              </a:r>
              <a:endParaRPr lang="en-US" sz="280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EDDB19D-3149-C557-B58F-81403A775D07}"/>
                </a:ext>
              </a:extLst>
            </p:cNvPr>
            <p:cNvSpPr txBox="1"/>
            <p:nvPr/>
          </p:nvSpPr>
          <p:spPr>
            <a:xfrm>
              <a:off x="304800" y="1752600"/>
              <a:ext cx="74416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Giải</a:t>
              </a:r>
              <a:endParaRPr lang="en-US" sz="2400"/>
            </a:p>
          </p:txBody>
        </p:sp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6BB215C6-3534-164F-BB69-9DB92D6F83C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1907282"/>
                </p:ext>
              </p:extLst>
            </p:nvPr>
          </p:nvGraphicFramePr>
          <p:xfrm>
            <a:off x="2746445" y="2055592"/>
            <a:ext cx="1558925" cy="460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Equation" r:id="rId5" imgW="685800" imgH="203040" progId="Equation.DSMT4">
                    <p:embed/>
                  </p:oleObj>
                </mc:Choice>
                <mc:Fallback>
                  <p:oleObj name="Equation" r:id="rId5" imgW="685800" imgH="20304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B6B90959-79B1-E478-E4C6-9C5F76DC2AE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746445" y="2055592"/>
                          <a:ext cx="1558925" cy="460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BE0ABB-DE18-D4D5-BC31-BE612824FC28}"/>
                </a:ext>
              </a:extLst>
            </p:cNvPr>
            <p:cNvSpPr txBox="1"/>
            <p:nvPr/>
          </p:nvSpPr>
          <p:spPr>
            <a:xfrm>
              <a:off x="676883" y="2505472"/>
              <a:ext cx="127391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Đặt  </a:t>
              </a:r>
              <a:endParaRPr lang="en-US" sz="2400"/>
            </a:p>
          </p:txBody>
        </p:sp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5CECEA75-3A3F-39FC-6DDA-4A097A8A4DC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0241125"/>
                </p:ext>
              </p:extLst>
            </p:nvPr>
          </p:nvGraphicFramePr>
          <p:xfrm>
            <a:off x="1346505" y="2476225"/>
            <a:ext cx="4264025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Equation" r:id="rId7" imgW="2171520" imgH="266400" progId="Equation.DSMT4">
                    <p:embed/>
                  </p:oleObj>
                </mc:Choice>
                <mc:Fallback>
                  <p:oleObj name="Equation" r:id="rId7" imgW="2171520" imgH="26640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C9086769-9412-93D8-93CB-381842369DB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346505" y="2476225"/>
                          <a:ext cx="4264025" cy="5238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88DF6D-FFE3-EECA-F7DB-C25D1C876829}"/>
                </a:ext>
              </a:extLst>
            </p:cNvPr>
            <p:cNvSpPr txBox="1"/>
            <p:nvPr/>
          </p:nvSpPr>
          <p:spPr>
            <a:xfrm>
              <a:off x="623380" y="2945367"/>
              <a:ext cx="4329619" cy="466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Hệ phương trình đã cho trở thành </a:t>
              </a:r>
              <a:endParaRPr lang="en-US" sz="2800"/>
            </a:p>
          </p:txBody>
        </p:sp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5E4F8A70-660E-1A6B-5C1C-E27965710FD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50921836"/>
                </p:ext>
              </p:extLst>
            </p:nvPr>
          </p:nvGraphicFramePr>
          <p:xfrm>
            <a:off x="549275" y="3429000"/>
            <a:ext cx="6292850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Equation" r:id="rId9" imgW="3213000" imgH="457200" progId="Equation.DSMT4">
                    <p:embed/>
                  </p:oleObj>
                </mc:Choice>
                <mc:Fallback>
                  <p:oleObj name="Equation" r:id="rId9" imgW="3213000" imgH="457200" progId="Equation.DSMT4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5E562112-858B-FABF-D150-46083C86807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49275" y="3429000"/>
                          <a:ext cx="6292850" cy="8953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C0D57848-C008-7D37-DF46-1F9CEE269C9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3663" y="6043613"/>
            <a:ext cx="1143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Equation" r:id="rId11" imgW="114120" imgH="177480" progId="Equation.DSMT4">
                    <p:embed/>
                  </p:oleObj>
                </mc:Choice>
                <mc:Fallback>
                  <p:oleObj name="Equation" r:id="rId11" imgW="114120" imgH="177480" progId="Equation.DSMT4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F1D9BAA3-CD35-434D-FC21-BBE9BD5600C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3903663" y="6043613"/>
                          <a:ext cx="114300" cy="177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F5D33B-DBC8-E055-DF79-91C5BB217149}"/>
                </a:ext>
              </a:extLst>
            </p:cNvPr>
            <p:cNvSpPr txBox="1"/>
            <p:nvPr/>
          </p:nvSpPr>
          <p:spPr>
            <a:xfrm>
              <a:off x="1588471" y="2033617"/>
              <a:ext cx="127391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ĐKXĐ: </a:t>
              </a:r>
              <a:endParaRPr lang="en-US" sz="2400"/>
            </a:p>
          </p:txBody>
        </p:sp>
        <p:graphicFrame>
          <p:nvGraphicFramePr>
            <p:cNvPr id="17" name="Object 16">
              <a:extLst>
                <a:ext uri="{FF2B5EF4-FFF2-40B4-BE49-F238E27FC236}">
                  <a16:creationId xmlns:a16="http://schemas.microsoft.com/office/drawing/2014/main" id="{3076A14A-7D98-D2AF-7C86-7B5E3B6A1A9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6522613"/>
                </p:ext>
              </p:extLst>
            </p:nvPr>
          </p:nvGraphicFramePr>
          <p:xfrm>
            <a:off x="1350620" y="4434192"/>
            <a:ext cx="2282825" cy="461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Equation" r:id="rId13" imgW="1130040" imgH="228600" progId="Equation.DSMT4">
                    <p:embed/>
                  </p:oleObj>
                </mc:Choice>
                <mc:Fallback>
                  <p:oleObj name="Equation" r:id="rId13" imgW="1130040" imgH="228600" progId="Equation.DSMT4">
                    <p:embed/>
                    <p:pic>
                      <p:nvPicPr>
                        <p:cNvPr id="17" name="Object 16">
                          <a:extLst>
                            <a:ext uri="{FF2B5EF4-FFF2-40B4-BE49-F238E27FC236}">
                              <a16:creationId xmlns:a16="http://schemas.microsoft.com/office/drawing/2014/main" id="{5D38ABAF-5110-4A05-F6CF-C0B14548418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350620" y="4434192"/>
                          <a:ext cx="2282825" cy="4619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EBDFE0-1BCC-A169-BBA3-12D37CA7E1D0}"/>
                </a:ext>
              </a:extLst>
            </p:cNvPr>
            <p:cNvSpPr txBox="1"/>
            <p:nvPr/>
          </p:nvSpPr>
          <p:spPr>
            <a:xfrm>
              <a:off x="3696242" y="4456562"/>
              <a:ext cx="14478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E86550-195C-4BFC-3E08-47621C28F1B3}"/>
                </a:ext>
              </a:extLst>
            </p:cNvPr>
            <p:cNvSpPr txBox="1"/>
            <p:nvPr/>
          </p:nvSpPr>
          <p:spPr>
            <a:xfrm>
              <a:off x="175870" y="4990514"/>
              <a:ext cx="1273918" cy="466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Với b=2 </a:t>
              </a:r>
              <a:endParaRPr lang="en-US" sz="2800"/>
            </a:p>
          </p:txBody>
        </p:sp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15D4FE9E-574A-156B-0754-6B10C508340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59767442"/>
                </p:ext>
              </p:extLst>
            </p:nvPr>
          </p:nvGraphicFramePr>
          <p:xfrm>
            <a:off x="1346505" y="4940010"/>
            <a:ext cx="4470400" cy="536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" name="Equation" r:id="rId15" imgW="2108160" imgH="253800" progId="Equation.DSMT4">
                    <p:embed/>
                  </p:oleObj>
                </mc:Choice>
                <mc:Fallback>
                  <p:oleObj name="Equation" r:id="rId15" imgW="2108160" imgH="253800" progId="Equation.DSMT4">
                    <p:embed/>
                    <p:pic>
                      <p:nvPicPr>
                        <p:cNvPr id="20" name="Object 19">
                          <a:extLst>
                            <a:ext uri="{FF2B5EF4-FFF2-40B4-BE49-F238E27FC236}">
                              <a16:creationId xmlns:a16="http://schemas.microsoft.com/office/drawing/2014/main" id="{9DE53223-DD81-11E9-FBDC-12C32E31255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1346505" y="4940010"/>
                          <a:ext cx="4470400" cy="5365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662A0D-2DBA-F7A7-D46B-EDF6D8BCA3BC}"/>
                </a:ext>
              </a:extLst>
            </p:cNvPr>
            <p:cNvSpPr txBox="1"/>
            <p:nvPr/>
          </p:nvSpPr>
          <p:spPr>
            <a:xfrm>
              <a:off x="5741680" y="4977465"/>
              <a:ext cx="14478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C30F03-A45F-0FAE-F6D1-EE944EA50EE6}"/>
                </a:ext>
              </a:extLst>
            </p:cNvPr>
            <p:cNvSpPr txBox="1"/>
            <p:nvPr/>
          </p:nvSpPr>
          <p:spPr>
            <a:xfrm>
              <a:off x="175870" y="5665595"/>
              <a:ext cx="7848600" cy="466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Vậy hệ phương trình có nghiệm duy nhất (x;y) = (1;5) </a:t>
              </a:r>
              <a:endParaRPr lang="en-US" sz="2800" b="1">
                <a:solidFill>
                  <a:srgbClr val="FF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965A89-8327-0D59-2BF0-2B6303E1292F}"/>
                </a:ext>
              </a:extLst>
            </p:cNvPr>
            <p:cNvSpPr txBox="1"/>
            <p:nvPr/>
          </p:nvSpPr>
          <p:spPr>
            <a:xfrm>
              <a:off x="6858000" y="3604061"/>
              <a:ext cx="14478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97A5ACF-86BE-63FF-8B64-0DD15512683C}"/>
              </a:ext>
            </a:extLst>
          </p:cNvPr>
          <p:cNvSpPr/>
          <p:nvPr/>
        </p:nvSpPr>
        <p:spPr bwMode="auto">
          <a:xfrm>
            <a:off x="8196263" y="-101698"/>
            <a:ext cx="3995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pic>
        <p:nvPicPr>
          <p:cNvPr id="27" name="Picture 155" descr="matcuoi (31)">
            <a:extLst>
              <a:ext uri="{FF2B5EF4-FFF2-40B4-BE49-F238E27FC236}">
                <a16:creationId xmlns:a16="http://schemas.microsoft.com/office/drawing/2014/main" id="{A89978EF-A626-77C6-0BCD-B11308D14C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23" y="647835"/>
            <a:ext cx="16764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29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9AD38-EBC5-1E64-BF38-3385049EE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EE6D12-1064-3CEF-A62F-6EF81DB42292}"/>
              </a:ext>
            </a:extLst>
          </p:cNvPr>
          <p:cNvSpPr txBox="1"/>
          <p:nvPr/>
        </p:nvSpPr>
        <p:spPr>
          <a:xfrm>
            <a:off x="0" y="170384"/>
            <a:ext cx="7848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4: (Đề thi vào lớp 10 TP Hà Nội 2016-2017)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E75E13E-4D8D-FF47-32EC-ED72CBFB1E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712183"/>
              </p:ext>
            </p:extLst>
          </p:nvPr>
        </p:nvGraphicFramePr>
        <p:xfrm>
          <a:off x="6719094" y="431772"/>
          <a:ext cx="2239962" cy="182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1091880" imgH="888840" progId="Equation.DSMT4">
                  <p:embed/>
                </p:oleObj>
              </mc:Choice>
              <mc:Fallback>
                <p:oleObj name="Equation" r:id="rId3" imgW="1091880" imgH="88884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2D76D2E-C852-D272-110A-D0564CC503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19094" y="431772"/>
                        <a:ext cx="2239962" cy="182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F6829F14-6C40-0EC6-4CA1-480FA6C42A03}"/>
              </a:ext>
            </a:extLst>
          </p:cNvPr>
          <p:cNvSpPr txBox="1"/>
          <p:nvPr/>
        </p:nvSpPr>
        <p:spPr>
          <a:xfrm>
            <a:off x="3276600" y="1035512"/>
            <a:ext cx="6143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Giải hệ phương trình:</a:t>
            </a:r>
            <a:endParaRPr lang="en-US" sz="28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06AA97-EE71-0C34-1AE7-F3C391CDC998}"/>
              </a:ext>
            </a:extLst>
          </p:cNvPr>
          <p:cNvGrpSpPr/>
          <p:nvPr/>
        </p:nvGrpSpPr>
        <p:grpSpPr>
          <a:xfrm>
            <a:off x="0" y="1828800"/>
            <a:ext cx="7848600" cy="4760947"/>
            <a:chOff x="-257516" y="1752600"/>
            <a:chExt cx="7848600" cy="476094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5CD488C-C969-0521-D3C2-9D1A2CD20371}"/>
                </a:ext>
              </a:extLst>
            </p:cNvPr>
            <p:cNvSpPr txBox="1"/>
            <p:nvPr/>
          </p:nvSpPr>
          <p:spPr>
            <a:xfrm>
              <a:off x="-122274" y="4583136"/>
              <a:ext cx="152551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Với a=2 </a:t>
              </a:r>
              <a:endParaRPr lang="en-US" sz="280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2E1AF70-D07D-504F-DB62-2FB268970B70}"/>
                </a:ext>
              </a:extLst>
            </p:cNvPr>
            <p:cNvSpPr txBox="1"/>
            <p:nvPr/>
          </p:nvSpPr>
          <p:spPr>
            <a:xfrm>
              <a:off x="304800" y="1752600"/>
              <a:ext cx="74416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Giải</a:t>
              </a:r>
              <a:endParaRPr lang="en-US" sz="2400"/>
            </a:p>
          </p:txBody>
        </p:sp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A4CA6E85-C6C6-3F8E-9652-5D65720576F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5625181"/>
                </p:ext>
              </p:extLst>
            </p:nvPr>
          </p:nvGraphicFramePr>
          <p:xfrm>
            <a:off x="1445110" y="2297765"/>
            <a:ext cx="1789112" cy="461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Equation" r:id="rId5" imgW="787320" imgH="203040" progId="Equation.DSMT4">
                    <p:embed/>
                  </p:oleObj>
                </mc:Choice>
                <mc:Fallback>
                  <p:oleObj name="Equation" r:id="rId5" imgW="787320" imgH="20304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B6B90959-79B1-E478-E4C6-9C5F76DC2AE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445110" y="2297765"/>
                          <a:ext cx="1789112" cy="4619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338F85-EA2E-48E1-D55C-4CB645EFD8A8}"/>
                </a:ext>
              </a:extLst>
            </p:cNvPr>
            <p:cNvSpPr txBox="1"/>
            <p:nvPr/>
          </p:nvSpPr>
          <p:spPr>
            <a:xfrm>
              <a:off x="3632718" y="2242414"/>
              <a:ext cx="127391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Đặt  </a:t>
              </a:r>
              <a:endParaRPr lang="en-US" sz="2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CF9C1F-870C-1671-8089-F79E13AE9C04}"/>
                </a:ext>
              </a:extLst>
            </p:cNvPr>
            <p:cNvSpPr txBox="1"/>
            <p:nvPr/>
          </p:nvSpPr>
          <p:spPr>
            <a:xfrm>
              <a:off x="-18289" y="2863472"/>
              <a:ext cx="511658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Hệ phương trình đã cho trở thành </a:t>
              </a:r>
              <a:endParaRPr lang="en-US" sz="2800"/>
            </a:p>
          </p:txBody>
        </p:sp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724F2A1A-8AE1-6FCB-5DA3-8F30FBD82FA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96998444"/>
                </p:ext>
              </p:extLst>
            </p:nvPr>
          </p:nvGraphicFramePr>
          <p:xfrm>
            <a:off x="-99146" y="3321849"/>
            <a:ext cx="2002010" cy="1162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Equation" r:id="rId7" imgW="787320" imgH="457200" progId="Equation.DSMT4">
                    <p:embed/>
                  </p:oleObj>
                </mc:Choice>
                <mc:Fallback>
                  <p:oleObj name="Equation" r:id="rId7" imgW="787320" imgH="457200" progId="Equation.DSMT4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5E562112-858B-FABF-D150-46083C86807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-99146" y="3321849"/>
                          <a:ext cx="2002010" cy="11628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9E714FFE-CE08-307A-762E-A766AFCC763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8125175"/>
                </p:ext>
              </p:extLst>
            </p:nvPr>
          </p:nvGraphicFramePr>
          <p:xfrm>
            <a:off x="3903663" y="6043613"/>
            <a:ext cx="1143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" name="Equation" r:id="rId9" imgW="114120" imgH="177480" progId="Equation.DSMT4">
                    <p:embed/>
                  </p:oleObj>
                </mc:Choice>
                <mc:Fallback>
                  <p:oleObj name="Equation" r:id="rId9" imgW="114120" imgH="177480" progId="Equation.DSMT4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F1D9BAA3-CD35-434D-FC21-BBE9BD5600C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903663" y="6043613"/>
                          <a:ext cx="114300" cy="177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AC5F49-80F1-69A5-20F4-C7EC35BD9408}"/>
                </a:ext>
              </a:extLst>
            </p:cNvPr>
            <p:cNvSpPr txBox="1"/>
            <p:nvPr/>
          </p:nvSpPr>
          <p:spPr>
            <a:xfrm>
              <a:off x="180339" y="2318128"/>
              <a:ext cx="127391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ĐKXĐ: </a:t>
              </a:r>
              <a:endParaRPr lang="en-US" sz="2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8C2FBD-F237-565E-58D8-1B00F7E404E9}"/>
                </a:ext>
              </a:extLst>
            </p:cNvPr>
            <p:cNvSpPr txBox="1"/>
            <p:nvPr/>
          </p:nvSpPr>
          <p:spPr>
            <a:xfrm>
              <a:off x="5780352" y="5365227"/>
              <a:ext cx="14478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AB9AA7-6965-18EF-6984-811567F56430}"/>
                </a:ext>
              </a:extLst>
            </p:cNvPr>
            <p:cNvSpPr txBox="1"/>
            <p:nvPr/>
          </p:nvSpPr>
          <p:spPr>
            <a:xfrm>
              <a:off x="5799770" y="4599210"/>
              <a:ext cx="14478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977AB4-6A91-35F7-0F58-4FB541AF6403}"/>
                </a:ext>
              </a:extLst>
            </p:cNvPr>
            <p:cNvSpPr txBox="1"/>
            <p:nvPr/>
          </p:nvSpPr>
          <p:spPr>
            <a:xfrm>
              <a:off x="-257516" y="6051882"/>
              <a:ext cx="78486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Vậy hệ phương trình có nghiệm duy nhất (x;y) = (2;-1) 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  <p:graphicFrame>
          <p:nvGraphicFramePr>
            <p:cNvPr id="26" name="Object 25">
              <a:extLst>
                <a:ext uri="{FF2B5EF4-FFF2-40B4-BE49-F238E27FC236}">
                  <a16:creationId xmlns:a16="http://schemas.microsoft.com/office/drawing/2014/main" id="{C7FD2E01-6060-B3FD-2569-2ABF3871F24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1515498"/>
                </p:ext>
              </p:extLst>
            </p:nvPr>
          </p:nvGraphicFramePr>
          <p:xfrm>
            <a:off x="4371020" y="2032278"/>
            <a:ext cx="2605577" cy="9147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Equation" r:id="rId11" imgW="1193760" imgH="419040" progId="Equation.DSMT4">
                    <p:embed/>
                  </p:oleObj>
                </mc:Choice>
                <mc:Fallback>
                  <p:oleObj name="Equation" r:id="rId11" imgW="1193760" imgH="419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371020" y="2032278"/>
                          <a:ext cx="2605577" cy="91472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26">
              <a:extLst>
                <a:ext uri="{FF2B5EF4-FFF2-40B4-BE49-F238E27FC236}">
                  <a16:creationId xmlns:a16="http://schemas.microsoft.com/office/drawing/2014/main" id="{60B777C9-5102-7199-6159-BD4AD7C0545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8120080"/>
                </p:ext>
              </p:extLst>
            </p:nvPr>
          </p:nvGraphicFramePr>
          <p:xfrm>
            <a:off x="1789389" y="3415495"/>
            <a:ext cx="2372695" cy="10291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Equation" r:id="rId13" imgW="1054080" imgH="457200" progId="Equation.DSMT4">
                    <p:embed/>
                  </p:oleObj>
                </mc:Choice>
                <mc:Fallback>
                  <p:oleObj name="Equation" r:id="rId13" imgW="105408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789389" y="3415495"/>
                          <a:ext cx="2372695" cy="10291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27">
              <a:extLst>
                <a:ext uri="{FF2B5EF4-FFF2-40B4-BE49-F238E27FC236}">
                  <a16:creationId xmlns:a16="http://schemas.microsoft.com/office/drawing/2014/main" id="{5D6EFB96-7660-6719-2259-5807B6E909B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7130630"/>
                </p:ext>
              </p:extLst>
            </p:nvPr>
          </p:nvGraphicFramePr>
          <p:xfrm>
            <a:off x="4041919" y="3439536"/>
            <a:ext cx="1984991" cy="992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Equation" r:id="rId15" imgW="914400" imgH="457200" progId="Equation.DSMT4">
                    <p:embed/>
                  </p:oleObj>
                </mc:Choice>
                <mc:Fallback>
                  <p:oleObj name="Equation" r:id="rId15" imgW="91440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4041919" y="3439536"/>
                          <a:ext cx="1984991" cy="9924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28">
              <a:extLst>
                <a:ext uri="{FF2B5EF4-FFF2-40B4-BE49-F238E27FC236}">
                  <a16:creationId xmlns:a16="http://schemas.microsoft.com/office/drawing/2014/main" id="{58221A51-EBBC-BD97-72EB-B7E9597331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1942965"/>
                </p:ext>
              </p:extLst>
            </p:nvPr>
          </p:nvGraphicFramePr>
          <p:xfrm>
            <a:off x="5838484" y="3382462"/>
            <a:ext cx="1356900" cy="9768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Equation" r:id="rId17" imgW="634680" imgH="457200" progId="Equation.DSMT4">
                    <p:embed/>
                  </p:oleObj>
                </mc:Choice>
                <mc:Fallback>
                  <p:oleObj name="Equation" r:id="rId17" imgW="63468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5838484" y="3382462"/>
                          <a:ext cx="1356900" cy="97689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29">
              <a:extLst>
                <a:ext uri="{FF2B5EF4-FFF2-40B4-BE49-F238E27FC236}">
                  <a16:creationId xmlns:a16="http://schemas.microsoft.com/office/drawing/2014/main" id="{8CF2E8DE-CAED-816D-2869-BA961A1207E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20278546"/>
                </p:ext>
              </p:extLst>
            </p:nvPr>
          </p:nvGraphicFramePr>
          <p:xfrm>
            <a:off x="1284317" y="4414025"/>
            <a:ext cx="4673093" cy="877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Equation" r:id="rId19" imgW="2095200" imgH="393480" progId="Equation.DSMT4">
                    <p:embed/>
                  </p:oleObj>
                </mc:Choice>
                <mc:Fallback>
                  <p:oleObj name="Equation" r:id="rId19" imgW="20952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1284317" y="4414025"/>
                          <a:ext cx="4673093" cy="877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Object 32">
              <a:extLst>
                <a:ext uri="{FF2B5EF4-FFF2-40B4-BE49-F238E27FC236}">
                  <a16:creationId xmlns:a16="http://schemas.microsoft.com/office/drawing/2014/main" id="{A8891482-BA67-F5D7-32CF-FA37D7B87B0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30571723"/>
                </p:ext>
              </p:extLst>
            </p:nvPr>
          </p:nvGraphicFramePr>
          <p:xfrm>
            <a:off x="1356060" y="5181314"/>
            <a:ext cx="4482421" cy="901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5" name="Equation" r:id="rId21" imgW="2082600" imgH="419040" progId="Equation.DSMT4">
                    <p:embed/>
                  </p:oleObj>
                </mc:Choice>
                <mc:Fallback>
                  <p:oleObj name="Equation" r:id="rId21" imgW="2082600" imgH="419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1356060" y="5181314"/>
                          <a:ext cx="4482421" cy="9019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DEE724-8B31-89AD-E958-D39936F326BE}"/>
                </a:ext>
              </a:extLst>
            </p:cNvPr>
            <p:cNvSpPr txBox="1"/>
            <p:nvPr/>
          </p:nvSpPr>
          <p:spPr>
            <a:xfrm>
              <a:off x="-73025" y="5346670"/>
              <a:ext cx="16325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Với b=1 </a:t>
              </a:r>
              <a:endParaRPr lang="en-US" sz="2800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882BEC72-18F1-3D20-1937-1CA8AA416417}"/>
              </a:ext>
            </a:extLst>
          </p:cNvPr>
          <p:cNvSpPr/>
          <p:nvPr/>
        </p:nvSpPr>
        <p:spPr bwMode="auto">
          <a:xfrm>
            <a:off x="8196263" y="-101698"/>
            <a:ext cx="3995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Thảo luận nhóm</a:t>
            </a:r>
          </a:p>
        </p:txBody>
      </p:sp>
      <p:pic>
        <p:nvPicPr>
          <p:cNvPr id="36" name="Picture 155" descr="matcuoi (31)">
            <a:extLst>
              <a:ext uri="{FF2B5EF4-FFF2-40B4-BE49-F238E27FC236}">
                <a16:creationId xmlns:a16="http://schemas.microsoft.com/office/drawing/2014/main" id="{DC1F1B2A-C77F-94B7-9A68-E184999FD4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23" y="647835"/>
            <a:ext cx="16764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773194-DE24-DA9C-BB11-84C1DC61D7B9}"/>
              </a:ext>
            </a:extLst>
          </p:cNvPr>
          <p:cNvSpPr txBox="1"/>
          <p:nvPr/>
        </p:nvSpPr>
        <p:spPr>
          <a:xfrm>
            <a:off x="7563465" y="2357007"/>
            <a:ext cx="44549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B1: </a:t>
            </a:r>
            <a:r>
              <a:rPr lang="vi-VN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ĐKXĐ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(nếu có)</a:t>
            </a:r>
            <a:r>
              <a:rPr lang="vi-VN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B2: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 ẩn phụ cho các biểu thức của hệ phương trình để đưa HPT về dạng HPT bậc nhất 2 ẩn, chú ý ĐK của ẩn phụ.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B3: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phương pháp cộng đại số hoặc phương thế để giải hệ  phương trình theo ẩn phụ.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B4: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 các giá trị của ẩn phụ tìm được thay vào biểu thức đặt ẩn phụ để xác định nghiệm của HPT.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B5: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FF281-3191-E468-2163-05AE8CF982E0}"/>
              </a:ext>
            </a:extLst>
          </p:cNvPr>
          <p:cNvCxnSpPr>
            <a:cxnSpLocks/>
          </p:cNvCxnSpPr>
          <p:nvPr/>
        </p:nvCxnSpPr>
        <p:spPr>
          <a:xfrm>
            <a:off x="7543800" y="2514600"/>
            <a:ext cx="0" cy="42996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42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30212-3AE7-ECC1-F679-57D81C831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7F6DA9-8B46-45C4-E6DD-D401B09D4007}"/>
              </a:ext>
            </a:extLst>
          </p:cNvPr>
          <p:cNvSpPr txBox="1"/>
          <p:nvPr/>
        </p:nvSpPr>
        <p:spPr>
          <a:xfrm>
            <a:off x="0" y="170384"/>
            <a:ext cx="7848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5: (Đề thi vào lớp 10 TP Hà Nội 2022-2023)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93BE93B-8DB0-D9BB-D35A-8A93D582A0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807651"/>
              </p:ext>
            </p:extLst>
          </p:nvPr>
        </p:nvGraphicFramePr>
        <p:xfrm>
          <a:off x="6248570" y="589878"/>
          <a:ext cx="1978025" cy="182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965160" imgH="888840" progId="Equation.DSMT4">
                  <p:embed/>
                </p:oleObj>
              </mc:Choice>
              <mc:Fallback>
                <p:oleObj name="Equation" r:id="rId3" imgW="965160" imgH="88884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E75E13E-4D8D-FF47-32EC-ED72CBFB1E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8570" y="589878"/>
                        <a:ext cx="1978025" cy="182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9181DBD7-BB18-6889-5BC2-BA771AE210A0}"/>
              </a:ext>
            </a:extLst>
          </p:cNvPr>
          <p:cNvSpPr txBox="1"/>
          <p:nvPr/>
        </p:nvSpPr>
        <p:spPr>
          <a:xfrm>
            <a:off x="2149045" y="1062936"/>
            <a:ext cx="6143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Giải hệ phương trình:</a:t>
            </a:r>
            <a:endParaRPr lang="en-US" sz="28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F53CFB-6B70-F538-5B9F-E1DB60C1DB6F}"/>
              </a:ext>
            </a:extLst>
          </p:cNvPr>
          <p:cNvGrpSpPr/>
          <p:nvPr/>
        </p:nvGrpSpPr>
        <p:grpSpPr>
          <a:xfrm>
            <a:off x="0" y="1828800"/>
            <a:ext cx="9315450" cy="5029200"/>
            <a:chOff x="60813" y="1752600"/>
            <a:chExt cx="8242731" cy="44688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4E4040-B234-A1A2-6D62-839A856B321F}"/>
                </a:ext>
              </a:extLst>
            </p:cNvPr>
            <p:cNvSpPr txBox="1"/>
            <p:nvPr/>
          </p:nvSpPr>
          <p:spPr>
            <a:xfrm>
              <a:off x="237501" y="4521475"/>
              <a:ext cx="127391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Với  </a:t>
              </a:r>
              <a:endParaRPr lang="en-US" sz="280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E558347-CD34-5591-2F99-CC5FB2742687}"/>
                </a:ext>
              </a:extLst>
            </p:cNvPr>
            <p:cNvSpPr txBox="1"/>
            <p:nvPr/>
          </p:nvSpPr>
          <p:spPr>
            <a:xfrm>
              <a:off x="304799" y="1752600"/>
              <a:ext cx="127391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Giải</a:t>
              </a:r>
              <a:endParaRPr lang="en-US" sz="2800"/>
            </a:p>
          </p:txBody>
        </p:sp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C5C75785-69CF-C4A3-F94E-70B7F19C9F4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60361478"/>
                </p:ext>
              </p:extLst>
            </p:nvPr>
          </p:nvGraphicFramePr>
          <p:xfrm>
            <a:off x="2157072" y="2317750"/>
            <a:ext cx="1011237" cy="461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Equation" r:id="rId5" imgW="444240" imgH="203040" progId="Equation.DSMT4">
                    <p:embed/>
                  </p:oleObj>
                </mc:Choice>
                <mc:Fallback>
                  <p:oleObj name="Equation" r:id="rId5" imgW="444240" imgH="20304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A4CA6E85-C6C6-3F8E-9652-5D65720576F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157072" y="2317750"/>
                          <a:ext cx="1011237" cy="4619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110F62-588A-EEE2-C077-E9FA394D0820}"/>
                </a:ext>
              </a:extLst>
            </p:cNvPr>
            <p:cNvSpPr txBox="1"/>
            <p:nvPr/>
          </p:nvSpPr>
          <p:spPr>
            <a:xfrm>
              <a:off x="3924300" y="2269116"/>
              <a:ext cx="127391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Đặt  </a:t>
              </a:r>
              <a:endParaRPr lang="en-US" sz="28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209750-94BE-CA58-BA29-521EC67030B4}"/>
                </a:ext>
              </a:extLst>
            </p:cNvPr>
            <p:cNvSpPr txBox="1"/>
            <p:nvPr/>
          </p:nvSpPr>
          <p:spPr>
            <a:xfrm>
              <a:off x="384465" y="2804914"/>
              <a:ext cx="54540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Hệ phương trình đã cho trở thành </a:t>
              </a:r>
              <a:endParaRPr lang="en-US" sz="2800"/>
            </a:p>
          </p:txBody>
        </p:sp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6C780F69-EF2E-A941-26F3-2A07085D615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6067934"/>
                </p:ext>
              </p:extLst>
            </p:nvPr>
          </p:nvGraphicFramePr>
          <p:xfrm>
            <a:off x="191655" y="3191049"/>
            <a:ext cx="7032625" cy="1244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Equation" r:id="rId7" imgW="3593880" imgH="634680" progId="Equation.DSMT4">
                    <p:embed/>
                  </p:oleObj>
                </mc:Choice>
                <mc:Fallback>
                  <p:oleObj name="Equation" r:id="rId7" imgW="3593880" imgH="634680" progId="Equation.DSMT4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724F2A1A-8AE1-6FCB-5DA3-8F30FBD82FA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91655" y="3191049"/>
                          <a:ext cx="7032625" cy="1244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02FA72E9-B1E9-236A-BBF8-1F3D953F98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3663" y="6043613"/>
            <a:ext cx="1143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Equation" r:id="rId9" imgW="114120" imgH="177480" progId="Equation.DSMT4">
                    <p:embed/>
                  </p:oleObj>
                </mc:Choice>
                <mc:Fallback>
                  <p:oleObj name="Equation" r:id="rId9" imgW="114120" imgH="177480" progId="Equation.DSMT4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9E714FFE-CE08-307A-762E-A766AFCC763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903663" y="6043613"/>
                          <a:ext cx="114300" cy="177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5610D8-F0D4-5EAC-EA26-A13BBB176205}"/>
                </a:ext>
              </a:extLst>
            </p:cNvPr>
            <p:cNvSpPr txBox="1"/>
            <p:nvPr/>
          </p:nvSpPr>
          <p:spPr>
            <a:xfrm>
              <a:off x="505473" y="2328508"/>
              <a:ext cx="127391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ĐKXĐ: </a:t>
              </a:r>
              <a:endParaRPr lang="en-US" sz="28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075132E-CF56-5A1C-BFA6-D15FDC33D6E2}"/>
                </a:ext>
              </a:extLst>
            </p:cNvPr>
            <p:cNvSpPr txBox="1"/>
            <p:nvPr/>
          </p:nvSpPr>
          <p:spPr>
            <a:xfrm>
              <a:off x="5702645" y="4514991"/>
              <a:ext cx="174942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D62B3D-FA0C-824A-1940-61A31BA960A4}"/>
                </a:ext>
              </a:extLst>
            </p:cNvPr>
            <p:cNvSpPr txBox="1"/>
            <p:nvPr/>
          </p:nvSpPr>
          <p:spPr>
            <a:xfrm>
              <a:off x="60813" y="5274718"/>
              <a:ext cx="8242731" cy="4649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Vậy hệ phương trình có nghiệm duy nhất (x;y) = (1;2) </a:t>
              </a:r>
              <a:endParaRPr lang="en-US" sz="2800" b="1">
                <a:solidFill>
                  <a:srgbClr val="FF0000"/>
                </a:solidFill>
              </a:endParaRPr>
            </a:p>
          </p:txBody>
        </p:sp>
        <p:graphicFrame>
          <p:nvGraphicFramePr>
            <p:cNvPr id="26" name="Object 25">
              <a:extLst>
                <a:ext uri="{FF2B5EF4-FFF2-40B4-BE49-F238E27FC236}">
                  <a16:creationId xmlns:a16="http://schemas.microsoft.com/office/drawing/2014/main" id="{79FC7135-3890-9517-5F5A-83FB49D4B92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7201508"/>
                </p:ext>
              </p:extLst>
            </p:nvPr>
          </p:nvGraphicFramePr>
          <p:xfrm>
            <a:off x="4602616" y="2181629"/>
            <a:ext cx="1116012" cy="736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Equation" r:id="rId11" imgW="634680" imgH="419040" progId="Equation.DSMT4">
                    <p:embed/>
                  </p:oleObj>
                </mc:Choice>
                <mc:Fallback>
                  <p:oleObj name="Equation" r:id="rId11" imgW="634680" imgH="419040" progId="Equation.DSMT4">
                    <p:embed/>
                    <p:pic>
                      <p:nvPicPr>
                        <p:cNvPr id="26" name="Object 25">
                          <a:extLst>
                            <a:ext uri="{FF2B5EF4-FFF2-40B4-BE49-F238E27FC236}">
                              <a16:creationId xmlns:a16="http://schemas.microsoft.com/office/drawing/2014/main" id="{C7FD2E01-6060-B3FD-2569-2ABF3871F24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602616" y="2181629"/>
                          <a:ext cx="1116012" cy="736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13FC52-A2EB-64AF-4C3F-13CD7B044BC3}"/>
              </a:ext>
            </a:extLst>
          </p:cNvPr>
          <p:cNvGrpSpPr/>
          <p:nvPr/>
        </p:nvGrpSpPr>
        <p:grpSpPr>
          <a:xfrm>
            <a:off x="967017" y="4677265"/>
            <a:ext cx="5427113" cy="1017229"/>
            <a:chOff x="927169" y="4594364"/>
            <a:chExt cx="5143823" cy="870846"/>
          </a:xfrm>
        </p:grpSpPr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7B6071E0-51EF-911D-E1CD-6731A03D3B1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4659761"/>
                </p:ext>
              </p:extLst>
            </p:nvPr>
          </p:nvGraphicFramePr>
          <p:xfrm>
            <a:off x="927169" y="4594364"/>
            <a:ext cx="765175" cy="7906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Equation" r:id="rId13" imgW="380880" imgH="393480" progId="Equation.DSMT4">
                    <p:embed/>
                  </p:oleObj>
                </mc:Choice>
                <mc:Fallback>
                  <p:oleObj name="Equation" r:id="rId13" imgW="3808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927169" y="4594364"/>
                          <a:ext cx="765175" cy="79068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4F813116-985D-8E11-D103-A131A19B9CE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0561958"/>
                </p:ext>
              </p:extLst>
            </p:nvPr>
          </p:nvGraphicFramePr>
          <p:xfrm>
            <a:off x="1763559" y="4614041"/>
            <a:ext cx="4307433" cy="851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6" name="Equation" r:id="rId15" imgW="2120760" imgH="419040" progId="Equation.DSMT4">
                    <p:embed/>
                  </p:oleObj>
                </mc:Choice>
                <mc:Fallback>
                  <p:oleObj name="Equation" r:id="rId15" imgW="2120760" imgH="419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1763559" y="4614041"/>
                          <a:ext cx="4307433" cy="85116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37E36E3-BBA5-A896-C8B2-02E1350E3685}"/>
              </a:ext>
            </a:extLst>
          </p:cNvPr>
          <p:cNvSpPr txBox="1"/>
          <p:nvPr/>
        </p:nvSpPr>
        <p:spPr>
          <a:xfrm>
            <a:off x="8678629" y="589878"/>
            <a:ext cx="344672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B1: </a:t>
            </a:r>
            <a:r>
              <a:rPr lang="vi-VN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ĐKXĐ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(nếu có)</a:t>
            </a:r>
            <a:r>
              <a:rPr lang="vi-VN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B2: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 ẩn phụ cho các biểu thức của hệ phương trình để đưa HPT về dạng HPT bậc nhất 2 ẩn, chú ý ĐK của ẩn phụ.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B3: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 dụng phương pháp cộng đại số hoặc phương thế để giải hệ  phương trình theo ẩn phụ.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B4: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 các giá trị của ẩn phụ tìm được thay vào biểu thức đặt ẩn phụ để xác định nghiệm của HPT.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B5: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640BD7-D93E-B565-E75D-2EC9C5D87B38}"/>
              </a:ext>
            </a:extLst>
          </p:cNvPr>
          <p:cNvCxnSpPr>
            <a:cxnSpLocks/>
          </p:cNvCxnSpPr>
          <p:nvPr/>
        </p:nvCxnSpPr>
        <p:spPr>
          <a:xfrm>
            <a:off x="8610600" y="645204"/>
            <a:ext cx="68029" cy="53745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97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8F4C7-DC4E-9CFB-DB54-6EA846DF5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09F9C1-9494-AE8A-763F-139A9D51BC82}"/>
              </a:ext>
            </a:extLst>
          </p:cNvPr>
          <p:cNvSpPr txBox="1"/>
          <p:nvPr/>
        </p:nvSpPr>
        <p:spPr>
          <a:xfrm>
            <a:off x="0" y="170384"/>
            <a:ext cx="7848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6: (Đề thi vào lớp 10 TP Hà Nội 2023-2024)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C5ED95C-0E84-6195-CD08-365EBD96AE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870005"/>
              </p:ext>
            </p:extLst>
          </p:nvPr>
        </p:nvGraphicFramePr>
        <p:xfrm>
          <a:off x="6832437" y="606070"/>
          <a:ext cx="19526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3" imgW="952200" imgH="838080" progId="Equation.DSMT4">
                  <p:embed/>
                </p:oleObj>
              </mc:Choice>
              <mc:Fallback>
                <p:oleObj name="Equation" r:id="rId3" imgW="952200" imgH="8380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93BE93B-8DB0-D9BB-D35A-8A93D582A0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2437" y="606070"/>
                        <a:ext cx="1952625" cy="1722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6BC616C2-A5FE-CDC6-697E-7C42E41C5592}"/>
              </a:ext>
            </a:extLst>
          </p:cNvPr>
          <p:cNvSpPr txBox="1"/>
          <p:nvPr/>
        </p:nvSpPr>
        <p:spPr>
          <a:xfrm>
            <a:off x="3538538" y="1054205"/>
            <a:ext cx="6143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Giải hệ phương trình:</a:t>
            </a:r>
            <a:endParaRPr lang="en-US" sz="28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16AB66-C542-0A1C-0620-FFE242F27ADF}"/>
              </a:ext>
            </a:extLst>
          </p:cNvPr>
          <p:cNvGrpSpPr/>
          <p:nvPr/>
        </p:nvGrpSpPr>
        <p:grpSpPr>
          <a:xfrm>
            <a:off x="304800" y="1752600"/>
            <a:ext cx="9683138" cy="5105400"/>
            <a:chOff x="149869" y="1752600"/>
            <a:chExt cx="7848600" cy="44688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FCBCFB-53F6-8610-37D7-4CEE96872F80}"/>
                </a:ext>
              </a:extLst>
            </p:cNvPr>
            <p:cNvSpPr txBox="1"/>
            <p:nvPr/>
          </p:nvSpPr>
          <p:spPr>
            <a:xfrm>
              <a:off x="304800" y="4567522"/>
              <a:ext cx="127391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Với  </a:t>
              </a:r>
              <a:endParaRPr lang="en-US" sz="280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88C57EF-948D-A422-DBAD-85106F5C69D8}"/>
                </a:ext>
              </a:extLst>
            </p:cNvPr>
            <p:cNvSpPr txBox="1"/>
            <p:nvPr/>
          </p:nvSpPr>
          <p:spPr>
            <a:xfrm>
              <a:off x="304800" y="1752600"/>
              <a:ext cx="119028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Giải</a:t>
              </a:r>
              <a:endParaRPr lang="en-US" sz="2800"/>
            </a:p>
          </p:txBody>
        </p:sp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6BB3E62E-70FB-BF09-A521-816F5A0DE22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9538014"/>
                </p:ext>
              </p:extLst>
            </p:nvPr>
          </p:nvGraphicFramePr>
          <p:xfrm>
            <a:off x="2271372" y="2346325"/>
            <a:ext cx="781050" cy="403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Equation" r:id="rId5" imgW="342720" imgH="177480" progId="Equation.DSMT4">
                    <p:embed/>
                  </p:oleObj>
                </mc:Choice>
                <mc:Fallback>
                  <p:oleObj name="Equation" r:id="rId5" imgW="342720" imgH="17748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C5C75785-69CF-C4A3-F94E-70B7F19C9F4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271372" y="2346325"/>
                          <a:ext cx="781050" cy="4032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67A30E-35D2-B839-690C-160A93534FAD}"/>
                </a:ext>
              </a:extLst>
            </p:cNvPr>
            <p:cNvSpPr txBox="1"/>
            <p:nvPr/>
          </p:nvSpPr>
          <p:spPr>
            <a:xfrm>
              <a:off x="3924300" y="2269116"/>
              <a:ext cx="127391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Đặt  </a:t>
              </a:r>
              <a:endParaRPr lang="en-US" sz="28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D01161-79A6-8A5D-163C-2BBFC6579B6B}"/>
                </a:ext>
              </a:extLst>
            </p:cNvPr>
            <p:cNvSpPr txBox="1"/>
            <p:nvPr/>
          </p:nvSpPr>
          <p:spPr>
            <a:xfrm>
              <a:off x="384465" y="2804914"/>
              <a:ext cx="59112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Hệ phương trình đã cho trở thành </a:t>
              </a:r>
              <a:endParaRPr lang="en-US" sz="2800"/>
            </a:p>
          </p:txBody>
        </p:sp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E59C896F-A250-1131-C052-B6640B05A51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65009562"/>
                </p:ext>
              </p:extLst>
            </p:nvPr>
          </p:nvGraphicFramePr>
          <p:xfrm>
            <a:off x="583859" y="3419475"/>
            <a:ext cx="6834188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" name="Equation" r:id="rId7" imgW="3492360" imgH="457200" progId="Equation.DSMT4">
                    <p:embed/>
                  </p:oleObj>
                </mc:Choice>
                <mc:Fallback>
                  <p:oleObj name="Equation" r:id="rId7" imgW="3492360" imgH="457200" progId="Equation.DSMT4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6C780F69-EF2E-A941-26F3-2A07085D615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83859" y="3419475"/>
                          <a:ext cx="6834188" cy="8953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BD3B09CA-C378-6A1C-651A-1E4F72C588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3663" y="6043613"/>
            <a:ext cx="1143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Equation" r:id="rId9" imgW="114120" imgH="177480" progId="Equation.DSMT4">
                    <p:embed/>
                  </p:oleObj>
                </mc:Choice>
                <mc:Fallback>
                  <p:oleObj name="Equation" r:id="rId9" imgW="114120" imgH="177480" progId="Equation.DSMT4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02FA72E9-B1E9-236A-BBF8-1F3D953F988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903663" y="6043613"/>
                          <a:ext cx="114300" cy="177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14A3F6-22D8-C9C6-8A86-E8B105F460BB}"/>
                </a:ext>
              </a:extLst>
            </p:cNvPr>
            <p:cNvSpPr txBox="1"/>
            <p:nvPr/>
          </p:nvSpPr>
          <p:spPr>
            <a:xfrm>
              <a:off x="505473" y="2328508"/>
              <a:ext cx="127391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ĐKXĐ: </a:t>
              </a:r>
              <a:endParaRPr lang="en-US" sz="28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72D867-AF28-31A5-A035-5B16FD0E8A03}"/>
                </a:ext>
              </a:extLst>
            </p:cNvPr>
            <p:cNvSpPr txBox="1"/>
            <p:nvPr/>
          </p:nvSpPr>
          <p:spPr>
            <a:xfrm>
              <a:off x="6241591" y="4629077"/>
              <a:ext cx="14478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(TMĐK) </a:t>
              </a:r>
              <a:endParaRPr lang="en-US" sz="2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446BA4-15AB-BD3D-124E-02B99C8F6656}"/>
                </a:ext>
              </a:extLst>
            </p:cNvPr>
            <p:cNvSpPr txBox="1"/>
            <p:nvPr/>
          </p:nvSpPr>
          <p:spPr>
            <a:xfrm>
              <a:off x="149869" y="5425645"/>
              <a:ext cx="7848600" cy="457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Vậy hệ phương trình có nghiệm duy nhất (x;y) =  </a:t>
              </a:r>
              <a:endParaRPr lang="en-US" sz="2800" b="1">
                <a:solidFill>
                  <a:srgbClr val="FF0000"/>
                </a:solidFill>
              </a:endParaRPr>
            </a:p>
          </p:txBody>
        </p:sp>
        <p:graphicFrame>
          <p:nvGraphicFramePr>
            <p:cNvPr id="26" name="Object 25">
              <a:extLst>
                <a:ext uri="{FF2B5EF4-FFF2-40B4-BE49-F238E27FC236}">
                  <a16:creationId xmlns:a16="http://schemas.microsoft.com/office/drawing/2014/main" id="{82154CFA-FB2E-B5CC-5C57-9C3CDA68E19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1516978"/>
                </p:ext>
              </p:extLst>
            </p:nvPr>
          </p:nvGraphicFramePr>
          <p:xfrm>
            <a:off x="4625634" y="2203450"/>
            <a:ext cx="1071563" cy="692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Equation" r:id="rId11" imgW="609480" imgH="393480" progId="Equation.DSMT4">
                    <p:embed/>
                  </p:oleObj>
                </mc:Choice>
                <mc:Fallback>
                  <p:oleObj name="Equation" r:id="rId11" imgW="609480" imgH="393480" progId="Equation.DSMT4">
                    <p:embed/>
                    <p:pic>
                      <p:nvPicPr>
                        <p:cNvPr id="26" name="Object 25">
                          <a:extLst>
                            <a:ext uri="{FF2B5EF4-FFF2-40B4-BE49-F238E27FC236}">
                              <a16:creationId xmlns:a16="http://schemas.microsoft.com/office/drawing/2014/main" id="{79FC7135-3890-9517-5F5A-83FB49D4B92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625634" y="2203450"/>
                          <a:ext cx="1071563" cy="6921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4D85A46-594B-1D0C-4C0F-C6F0C74771B6}"/>
              </a:ext>
            </a:extLst>
          </p:cNvPr>
          <p:cNvGrpSpPr/>
          <p:nvPr/>
        </p:nvGrpSpPr>
        <p:grpSpPr>
          <a:xfrm>
            <a:off x="1249245" y="4874409"/>
            <a:ext cx="6450012" cy="800100"/>
            <a:chOff x="1204913" y="4513263"/>
            <a:chExt cx="6450012" cy="800100"/>
          </a:xfrm>
        </p:grpSpPr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3A879AD3-2F0E-D7D0-D0DB-902D6959DDC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45759977"/>
                </p:ext>
              </p:extLst>
            </p:nvPr>
          </p:nvGraphicFramePr>
          <p:xfrm>
            <a:off x="1204913" y="4735513"/>
            <a:ext cx="714375" cy="357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" name="Equation" r:id="rId13" imgW="355320" imgH="177480" progId="Equation.DSMT4">
                    <p:embed/>
                  </p:oleObj>
                </mc:Choice>
                <mc:Fallback>
                  <p:oleObj name="Equation" r:id="rId13" imgW="355320" imgH="17748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7B6071E0-51EF-911D-E1CD-6731A03D3B1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204913" y="4735513"/>
                          <a:ext cx="714375" cy="3571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0EF2E23D-0DC7-7DE0-D916-ED144435EE1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3372131"/>
                </p:ext>
              </p:extLst>
            </p:nvPr>
          </p:nvGraphicFramePr>
          <p:xfrm>
            <a:off x="2084388" y="4513263"/>
            <a:ext cx="5570537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Equation" r:id="rId15" imgW="2743200" imgH="393480" progId="Equation.DSMT4">
                    <p:embed/>
                  </p:oleObj>
                </mc:Choice>
                <mc:Fallback>
                  <p:oleObj name="Equation" r:id="rId15" imgW="2743200" imgH="393480" progId="Equation.DSMT4">
                    <p:embed/>
                    <p:pic>
                      <p:nvPicPr>
                        <p:cNvPr id="12" name="Object 11">
                          <a:extLst>
                            <a:ext uri="{FF2B5EF4-FFF2-40B4-BE49-F238E27FC236}">
                              <a16:creationId xmlns:a16="http://schemas.microsoft.com/office/drawing/2014/main" id="{4F813116-985D-8E11-D103-A131A19B9CE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2084388" y="4513263"/>
                          <a:ext cx="5570537" cy="800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99571E31-9A16-B088-8950-52EB645C6B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356041"/>
              </p:ext>
            </p:extLst>
          </p:nvPr>
        </p:nvGraphicFramePr>
        <p:xfrm>
          <a:off x="7753709" y="5737297"/>
          <a:ext cx="944562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17" imgW="444240" imgH="431640" progId="Equation.DSMT4">
                  <p:embed/>
                </p:oleObj>
              </mc:Choice>
              <mc:Fallback>
                <p:oleObj name="Equation" r:id="rId17" imgW="4442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753709" y="5737297"/>
                        <a:ext cx="944562" cy="917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453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281B9-005B-45BA-7CF2-0D2097504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5F59C8-EA9D-2A80-1C78-BF1151D8D2E0}"/>
              </a:ext>
            </a:extLst>
          </p:cNvPr>
          <p:cNvSpPr txBox="1"/>
          <p:nvPr/>
        </p:nvSpPr>
        <p:spPr>
          <a:xfrm>
            <a:off x="0" y="170384"/>
            <a:ext cx="7848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7: (Đề thi vào lớp 10 TP Hà Nội 2018-2019)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EC887F3-1211-5F54-A423-8E06609D1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991590"/>
              </p:ext>
            </p:extLst>
          </p:nvPr>
        </p:nvGraphicFramePr>
        <p:xfrm>
          <a:off x="6811962" y="795338"/>
          <a:ext cx="2487919" cy="1327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1002960" imgH="533160" progId="Equation.DSMT4">
                  <p:embed/>
                </p:oleObj>
              </mc:Choice>
              <mc:Fallback>
                <p:oleObj name="Equation" r:id="rId3" imgW="1002960" imgH="5331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C5ED95C-0E84-6195-CD08-365EBD96AE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11962" y="795338"/>
                        <a:ext cx="2487919" cy="1327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35F28819-F879-70CD-C12E-A1A72803320E}"/>
              </a:ext>
            </a:extLst>
          </p:cNvPr>
          <p:cNvSpPr txBox="1"/>
          <p:nvPr/>
        </p:nvSpPr>
        <p:spPr>
          <a:xfrm>
            <a:off x="3538538" y="1054205"/>
            <a:ext cx="6143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Giải hệ phương trình: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409C06-B5FE-4CEA-AEA7-4633CA50B5F3}"/>
              </a:ext>
            </a:extLst>
          </p:cNvPr>
          <p:cNvSpPr txBox="1"/>
          <p:nvPr/>
        </p:nvSpPr>
        <p:spPr>
          <a:xfrm>
            <a:off x="382350" y="4333164"/>
            <a:ext cx="1366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Với  </a:t>
            </a:r>
            <a:endParaRPr lang="en-US" sz="2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33F172-A0A0-D52D-0A15-30C4DCAD61F9}"/>
              </a:ext>
            </a:extLst>
          </p:cNvPr>
          <p:cNvSpPr txBox="1"/>
          <p:nvPr/>
        </p:nvSpPr>
        <p:spPr>
          <a:xfrm>
            <a:off x="629183" y="1425724"/>
            <a:ext cx="13471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8BF-6678-B5A3-AA9B-4F7F0A021E4C}"/>
              </a:ext>
            </a:extLst>
          </p:cNvPr>
          <p:cNvSpPr txBox="1"/>
          <p:nvPr/>
        </p:nvSpPr>
        <p:spPr>
          <a:xfrm>
            <a:off x="2171647" y="1830720"/>
            <a:ext cx="1366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Đặt  </a:t>
            </a:r>
            <a:endParaRPr lang="en-US" sz="2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E50E04-E1AF-3496-A66F-5F3DD8181C24}"/>
              </a:ext>
            </a:extLst>
          </p:cNvPr>
          <p:cNvSpPr txBox="1"/>
          <p:nvPr/>
        </p:nvSpPr>
        <p:spPr>
          <a:xfrm>
            <a:off x="723199" y="2382671"/>
            <a:ext cx="5372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Hệ phương trình đã cho trở thành </a:t>
            </a:r>
            <a:endParaRPr lang="en-US" sz="280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9C2CB53-69EE-DECE-C165-B59AC9E7C7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404720"/>
              </p:ext>
            </p:extLst>
          </p:nvPr>
        </p:nvGraphicFramePr>
        <p:xfrm>
          <a:off x="252261" y="2920473"/>
          <a:ext cx="1866476" cy="1163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5" imgW="723600" imgH="457200" progId="Equation.DSMT4">
                  <p:embed/>
                </p:oleObj>
              </mc:Choice>
              <mc:Fallback>
                <p:oleObj name="Equation" r:id="rId5" imgW="723600" imgH="4572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E59C896F-A250-1131-C052-B6640B05A5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2261" y="2920473"/>
                        <a:ext cx="1866476" cy="1163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5E2DD472-F7DF-CE55-4A47-EB6EF44702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0699" y="5968771"/>
          <a:ext cx="122642" cy="188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7" imgW="114120" imgH="177480" progId="Equation.DSMT4">
                  <p:embed/>
                </p:oleObj>
              </mc:Choice>
              <mc:Fallback>
                <p:oleObj name="Equation" r:id="rId7" imgW="114120" imgH="177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D3B09CA-C378-6A1C-651A-1E4F72C58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0699" y="5968771"/>
                        <a:ext cx="122642" cy="1882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CEB2F63E-FED9-0A3B-F038-D1972567FEA8}"/>
              </a:ext>
            </a:extLst>
          </p:cNvPr>
          <p:cNvSpPr txBox="1"/>
          <p:nvPr/>
        </p:nvSpPr>
        <p:spPr>
          <a:xfrm>
            <a:off x="8350667" y="3562363"/>
            <a:ext cx="1553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(TMĐK) </a:t>
            </a:r>
            <a:endParaRPr lang="en-US" sz="28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871C72-0D5A-F7B1-B685-FD327FD2152D}"/>
              </a:ext>
            </a:extLst>
          </p:cNvPr>
          <p:cNvSpPr txBox="1"/>
          <p:nvPr/>
        </p:nvSpPr>
        <p:spPr>
          <a:xfrm>
            <a:off x="507346" y="6070521"/>
            <a:ext cx="8421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 hệ phương trình có 2 nghiệm   </a:t>
            </a:r>
            <a:endParaRPr 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D579F738-E0CD-9B84-4D43-33BFC4E9B8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195919"/>
              </p:ext>
            </p:extLst>
          </p:nvPr>
        </p:nvGraphicFramePr>
        <p:xfrm>
          <a:off x="2892118" y="1830720"/>
          <a:ext cx="2899082" cy="600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9" imgW="1206360" imgH="253800" progId="Equation.DSMT4">
                  <p:embed/>
                </p:oleObj>
              </mc:Choice>
              <mc:Fallback>
                <p:oleObj name="Equation" r:id="rId9" imgW="1206360" imgH="25380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82154CFA-FB2E-B5CC-5C57-9C3CDA68E1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892118" y="1830720"/>
                        <a:ext cx="2899082" cy="600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04898E3-A838-4C0A-7228-C223AA6840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4721975"/>
              </p:ext>
            </p:extLst>
          </p:nvPr>
        </p:nvGraphicFramePr>
        <p:xfrm>
          <a:off x="1336449" y="4357883"/>
          <a:ext cx="765326" cy="482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11" imgW="330120" imgH="177480" progId="Equation.DSMT4">
                  <p:embed/>
                </p:oleObj>
              </mc:Choice>
              <mc:Fallback>
                <p:oleObj name="Equation" r:id="rId11" imgW="330120" imgH="177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3A879AD3-2F0E-D7D0-D0DB-902D6959DD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36449" y="4357883"/>
                        <a:ext cx="765326" cy="4826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70FAAE58-BEFD-50AF-8541-E1B09D639F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5074032"/>
              </p:ext>
            </p:extLst>
          </p:nvPr>
        </p:nvGraphicFramePr>
        <p:xfrm>
          <a:off x="2209281" y="4235115"/>
          <a:ext cx="1872128" cy="6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13" imgW="799920" imgH="253800" progId="Equation.DSMT4">
                  <p:embed/>
                </p:oleObj>
              </mc:Choice>
              <mc:Fallback>
                <p:oleObj name="Equation" r:id="rId13" imgW="799920" imgH="2538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0EF2E23D-0DC7-7DE0-D916-ED144435EE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209281" y="4235115"/>
                        <a:ext cx="1872128" cy="69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7C6B8D8-BA30-E574-738E-EC5665BE89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331407"/>
              </p:ext>
            </p:extLst>
          </p:nvPr>
        </p:nvGraphicFramePr>
        <p:xfrm>
          <a:off x="5820981" y="5986463"/>
          <a:ext cx="3564121" cy="756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Equation" r:id="rId15" imgW="1434960" imgH="304560" progId="Equation.DSMT4">
                  <p:embed/>
                </p:oleObj>
              </mc:Choice>
              <mc:Fallback>
                <p:oleObj name="Equation" r:id="rId15" imgW="1434960" imgH="30456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99571E31-9A16-B088-8950-52EB645C6B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820981" y="5986463"/>
                        <a:ext cx="3564121" cy="7569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B072EFB-497C-732C-345B-7EADF46C00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676363"/>
              </p:ext>
            </p:extLst>
          </p:nvPr>
        </p:nvGraphicFramePr>
        <p:xfrm>
          <a:off x="2075008" y="2997250"/>
          <a:ext cx="6275659" cy="1152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17" imgW="2489040" imgH="457200" progId="Equation.DSMT4">
                  <p:embed/>
                </p:oleObj>
              </mc:Choice>
              <mc:Fallback>
                <p:oleObj name="Equation" r:id="rId17" imgW="248904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075008" y="2997250"/>
                        <a:ext cx="6275659" cy="11526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43441E06-2CD8-B4F4-D6A2-BEA87F1389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751494"/>
              </p:ext>
            </p:extLst>
          </p:nvPr>
        </p:nvGraphicFramePr>
        <p:xfrm>
          <a:off x="4820099" y="4868040"/>
          <a:ext cx="1679575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19" imgW="711000" imgH="457200" progId="Equation.DSMT4">
                  <p:embed/>
                </p:oleObj>
              </mc:Choice>
              <mc:Fallback>
                <p:oleObj name="Equation" r:id="rId19" imgW="711000" imgH="4572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0FAAE58-BEFD-50AF-8541-E1B09D639F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820099" y="4868040"/>
                        <a:ext cx="1679575" cy="1052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FD53FD0F-817D-266A-381C-BB3F883A31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620253"/>
              </p:ext>
            </p:extLst>
          </p:nvPr>
        </p:nvGraphicFramePr>
        <p:xfrm>
          <a:off x="2559050" y="4933950"/>
          <a:ext cx="2159000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21" imgW="914400" imgH="457200" progId="Equation.DSMT4">
                  <p:embed/>
                </p:oleObj>
              </mc:Choice>
              <mc:Fallback>
                <p:oleObj name="Equation" r:id="rId21" imgW="914400" imgH="4572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0FAAE58-BEFD-50AF-8541-E1B09D639F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559050" y="4933950"/>
                        <a:ext cx="2159000" cy="1052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575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9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9600" y="2057400"/>
            <a:ext cx="3124200" cy="23622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de-DE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dạng bài  giải hệ phương trình bằng phương pháp đặt ẩn phụ trong đề thi vào 10</a:t>
            </a:r>
          </a:p>
        </p:txBody>
      </p:sp>
      <p:sp>
        <p:nvSpPr>
          <p:cNvPr id="2" name="Notched Right Arrow 1"/>
          <p:cNvSpPr/>
          <p:nvPr/>
        </p:nvSpPr>
        <p:spPr>
          <a:xfrm rot="19684030">
            <a:off x="3499881" y="1894073"/>
            <a:ext cx="2866259" cy="616910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Notched Right Arrow 12"/>
          <p:cNvSpPr/>
          <p:nvPr/>
        </p:nvSpPr>
        <p:spPr>
          <a:xfrm>
            <a:off x="3757013" y="2766219"/>
            <a:ext cx="2186727" cy="655935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Notched Right Arrow 15"/>
          <p:cNvSpPr/>
          <p:nvPr/>
        </p:nvSpPr>
        <p:spPr>
          <a:xfrm rot="1632425">
            <a:off x="3532557" y="3629304"/>
            <a:ext cx="2695885" cy="593019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E64A3B7-2EBC-73E2-1639-2CCE2C7BFC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3945511"/>
              </p:ext>
            </p:extLst>
          </p:nvPr>
        </p:nvGraphicFramePr>
        <p:xfrm>
          <a:off x="6365183" y="1959094"/>
          <a:ext cx="2413078" cy="1966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3" imgW="1091880" imgH="888840" progId="Equation.DSMT4">
                  <p:embed/>
                </p:oleObj>
              </mc:Choice>
              <mc:Fallback>
                <p:oleObj name="Equation" r:id="rId3" imgW="1091880" imgH="88884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E75E13E-4D8D-FF47-32EC-ED72CBFB1E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65183" y="1959094"/>
                        <a:ext cx="2413078" cy="1966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DCFBF06-B1AE-B22F-5A50-B16D7126D2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422286"/>
              </p:ext>
            </p:extLst>
          </p:nvPr>
        </p:nvGraphicFramePr>
        <p:xfrm>
          <a:off x="9829800" y="2202528"/>
          <a:ext cx="2057400" cy="181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5" imgW="952200" imgH="838080" progId="Equation.DSMT4">
                  <p:embed/>
                </p:oleObj>
              </mc:Choice>
              <mc:Fallback>
                <p:oleObj name="Equation" r:id="rId5" imgW="952200" imgH="8380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C5ED95C-0E84-6195-CD08-365EBD96AE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29800" y="2202528"/>
                        <a:ext cx="2057400" cy="181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C1FF1AAA-0ECE-4B59-4A84-50D9D32E4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332132"/>
              </p:ext>
            </p:extLst>
          </p:nvPr>
        </p:nvGraphicFramePr>
        <p:xfrm>
          <a:off x="6365183" y="4142580"/>
          <a:ext cx="2486818" cy="132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Equation" r:id="rId7" imgW="1002960" imgH="533160" progId="Equation.DSMT4">
                  <p:embed/>
                </p:oleObj>
              </mc:Choice>
              <mc:Fallback>
                <p:oleObj name="Equation" r:id="rId7" imgW="1002960" imgH="5331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EC887F3-1211-5F54-A423-8E06609D11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65183" y="4142580"/>
                        <a:ext cx="2486818" cy="1326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70D939D3-6CD3-DB64-D984-4A79398FE510}"/>
              </a:ext>
            </a:extLst>
          </p:cNvPr>
          <p:cNvSpPr txBox="1"/>
          <p:nvPr/>
        </p:nvSpPr>
        <p:spPr>
          <a:xfrm>
            <a:off x="9292281" y="2708712"/>
            <a:ext cx="237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;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77D1F07-6ED2-D26C-BE58-448A7F720F9F}"/>
              </a:ext>
            </a:extLst>
          </p:cNvPr>
          <p:cNvGrpSpPr/>
          <p:nvPr/>
        </p:nvGrpSpPr>
        <p:grpSpPr>
          <a:xfrm>
            <a:off x="6365183" y="594564"/>
            <a:ext cx="5665686" cy="1147763"/>
            <a:chOff x="6365183" y="594564"/>
            <a:chExt cx="5665686" cy="1147763"/>
          </a:xfrm>
        </p:grpSpPr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0B5F3C5A-EEE9-2AA3-D625-92BC07008A0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89735294"/>
                </p:ext>
              </p:extLst>
            </p:nvPr>
          </p:nvGraphicFramePr>
          <p:xfrm>
            <a:off x="6365183" y="608852"/>
            <a:ext cx="3019315" cy="1133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Equation" r:id="rId9" imgW="1422360" imgH="533160" progId="Equation.DSMT4">
                    <p:embed/>
                  </p:oleObj>
                </mc:Choice>
                <mc:Fallback>
                  <p:oleObj name="Equation" r:id="rId9" imgW="1422360" imgH="53316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82D76D2E-C852-D272-110A-D0564CC5035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365183" y="608852"/>
                          <a:ext cx="3019315" cy="11334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A14C207C-AAA3-B24C-0B52-DF6A2DEF4A2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78063834"/>
                </p:ext>
              </p:extLst>
            </p:nvPr>
          </p:nvGraphicFramePr>
          <p:xfrm>
            <a:off x="9686131" y="594564"/>
            <a:ext cx="2344738" cy="1147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Equation" r:id="rId11" imgW="1143000" imgH="558720" progId="Equation.DSMT4">
                    <p:embed/>
                  </p:oleObj>
                </mc:Choice>
                <mc:Fallback>
                  <p:oleObj name="Equation" r:id="rId11" imgW="1143000" imgH="55872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973D3A2C-6D23-15F3-DEA3-C9C176D679D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9686131" y="594564"/>
                          <a:ext cx="2344738" cy="11477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0EB1D9-3280-283F-D823-3061BFFB6A0E}"/>
                </a:ext>
              </a:extLst>
            </p:cNvPr>
            <p:cNvSpPr txBox="1"/>
            <p:nvPr/>
          </p:nvSpPr>
          <p:spPr>
            <a:xfrm>
              <a:off x="9381723" y="659018"/>
              <a:ext cx="2374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445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animBg="1"/>
      <p:bldP spid="13" grpId="1" animBg="1"/>
      <p:bldP spid="16" grpId="0" animBg="1"/>
      <p:bldP spid="16" grpId="1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202EF31-BE43-74EC-C12C-4C538F2C597A}"/>
              </a:ext>
            </a:extLst>
          </p:cNvPr>
          <p:cNvGrpSpPr/>
          <p:nvPr/>
        </p:nvGrpSpPr>
        <p:grpSpPr>
          <a:xfrm>
            <a:off x="2641355" y="1000504"/>
            <a:ext cx="7277916" cy="5133216"/>
            <a:chOff x="1117354" y="885825"/>
            <a:chExt cx="7277916" cy="513321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96D7D09-F70B-AD1D-C57C-E3FC962C5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7354" y="885825"/>
              <a:ext cx="7269979" cy="513321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2B67E8C-D18F-1273-753A-E889CD71A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19999" y="910396"/>
              <a:ext cx="775271" cy="494792"/>
            </a:xfrm>
            <a:prstGeom prst="rect">
              <a:avLst/>
            </a:prstGeom>
          </p:spPr>
        </p:pic>
      </p:grpSp>
      <p:pic>
        <p:nvPicPr>
          <p:cNvPr id="153609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4B1AE944-DB60-FD7A-E314-1AD083CFEC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53" y="1039605"/>
            <a:ext cx="721036" cy="90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0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id="{3587C4ED-FE9B-842B-F8D8-456F38A981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24" y="2317641"/>
            <a:ext cx="717333" cy="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1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869F29B8-6317-52E9-7405-E1A38E8C38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17" y="3611578"/>
            <a:ext cx="649372" cy="90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2" name="Picture 12">
            <a:hlinkClick r:id="rId13" action="ppaction://hlinksldjump"/>
            <a:extLst>
              <a:ext uri="{FF2B5EF4-FFF2-40B4-BE49-F238E27FC236}">
                <a16:creationId xmlns:a16="http://schemas.microsoft.com/office/drawing/2014/main" id="{5EC4D7B5-D043-5B00-5088-5F8F07E94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3" y="4885302"/>
            <a:ext cx="649372" cy="88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15" name="WordArt 15">
            <a:extLst>
              <a:ext uri="{FF2B5EF4-FFF2-40B4-BE49-F238E27FC236}">
                <a16:creationId xmlns:a16="http://schemas.microsoft.com/office/drawing/2014/main" id="{0925C794-BBAD-31C7-042C-0D599BB9CD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67000" y="381001"/>
            <a:ext cx="6705600" cy="5048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pt-BR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</a:rPr>
              <a:t>Trß ch¬i: Chän sè ®o¸n h×nh</a:t>
            </a:r>
            <a:endParaRPr lang="en-US" sz="3600" b="1" kern="1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</a:endParaRPr>
          </a:p>
        </p:txBody>
      </p:sp>
      <p:sp>
        <p:nvSpPr>
          <p:cNvPr id="153617" name="AutoShape 17">
            <a:hlinkClick r:id="rId15" action="ppaction://hlinksldjump"/>
            <a:extLst>
              <a:ext uri="{FF2B5EF4-FFF2-40B4-BE49-F238E27FC236}">
                <a16:creationId xmlns:a16="http://schemas.microsoft.com/office/drawing/2014/main" id="{77F05783-B78A-4EE2-8810-2B4D573C0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0" y="5881309"/>
            <a:ext cx="1447800" cy="976691"/>
          </a:xfrm>
          <a:prstGeom prst="rightArrow">
            <a:avLst>
              <a:gd name="adj1" fmla="val 50000"/>
              <a:gd name="adj2" fmla="val 59375"/>
            </a:avLst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b="1">
                <a:solidFill>
                  <a:srgbClr val="CC3300"/>
                </a:solidFill>
                <a:latin typeface=".VnArial" panose="020B7200000000000000" pitchFamily="34" charset="0"/>
              </a:rPr>
              <a:t>TIẾP THEO</a:t>
            </a:r>
          </a:p>
        </p:txBody>
      </p:sp>
      <p:sp>
        <p:nvSpPr>
          <p:cNvPr id="153758" name="Rectangle 158">
            <a:extLst>
              <a:ext uri="{FF2B5EF4-FFF2-40B4-BE49-F238E27FC236}">
                <a16:creationId xmlns:a16="http://schemas.microsoft.com/office/drawing/2014/main" id="{8D7D8C94-84EA-D6FB-A79E-A339F25FB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2537" y="975935"/>
            <a:ext cx="3586734" cy="2670209"/>
          </a:xfrm>
          <a:prstGeom prst="rect">
            <a:avLst/>
          </a:prstGeom>
          <a:solidFill>
            <a:srgbClr val="BBF35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80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153759" name="Rectangle 159">
            <a:extLst>
              <a:ext uri="{FF2B5EF4-FFF2-40B4-BE49-F238E27FC236}">
                <a16:creationId xmlns:a16="http://schemas.microsoft.com/office/drawing/2014/main" id="{E7B369B8-8088-6444-9328-592A9DE99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418" y="3643752"/>
            <a:ext cx="3691182" cy="2483101"/>
          </a:xfrm>
          <a:prstGeom prst="rect">
            <a:avLst/>
          </a:prstGeom>
          <a:solidFill>
            <a:srgbClr val="BBF35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8000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153760" name="Rectangle 160">
            <a:extLst>
              <a:ext uri="{FF2B5EF4-FFF2-40B4-BE49-F238E27FC236}">
                <a16:creationId xmlns:a16="http://schemas.microsoft.com/office/drawing/2014/main" id="{0CF39206-424D-84D4-FE5E-4E3A6D29D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2537" y="3643752"/>
            <a:ext cx="3586734" cy="2514539"/>
          </a:xfrm>
          <a:prstGeom prst="rect">
            <a:avLst/>
          </a:prstGeom>
          <a:solidFill>
            <a:srgbClr val="BBF35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8000" b="1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153762" name="Rectangle 162">
            <a:extLst>
              <a:ext uri="{FF2B5EF4-FFF2-40B4-BE49-F238E27FC236}">
                <a16:creationId xmlns:a16="http://schemas.microsoft.com/office/drawing/2014/main" id="{668C7170-06BF-06D0-FA3D-3346671FF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718" y="975935"/>
            <a:ext cx="3712883" cy="2683412"/>
          </a:xfrm>
          <a:prstGeom prst="rect">
            <a:avLst/>
          </a:prstGeom>
          <a:solidFill>
            <a:srgbClr val="BBF35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8000" b="1">
                <a:solidFill>
                  <a:srgbClr val="FF3300"/>
                </a:solidFill>
              </a:rPr>
              <a:t>1</a:t>
            </a:r>
          </a:p>
        </p:txBody>
      </p:sp>
      <p:pic>
        <p:nvPicPr>
          <p:cNvPr id="9" name="Picture 36">
            <a:extLst>
              <a:ext uri="{FF2B5EF4-FFF2-40B4-BE49-F238E27FC236}">
                <a16:creationId xmlns:a16="http://schemas.microsoft.com/office/drawing/2014/main" id="{599F071A-A84D-59DD-01DC-DF73187147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382" y="1647181"/>
            <a:ext cx="1252341" cy="58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1181A3-9F7E-465E-21B6-9E946E6FB7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11717" y="76895"/>
            <a:ext cx="7307554" cy="874469"/>
          </a:xfrm>
          <a:prstGeom prst="rect">
            <a:avLst/>
          </a:prstGeom>
        </p:spPr>
      </p:pic>
      <p:pic>
        <p:nvPicPr>
          <p:cNvPr id="3" name="DuongLenDinhOlympia-TopCa_rr3t">
            <a:hlinkClick r:id="" action="ppaction://media"/>
            <a:extLst>
              <a:ext uri="{FF2B5EF4-FFF2-40B4-BE49-F238E27FC236}">
                <a16:creationId xmlns:a16="http://schemas.microsoft.com/office/drawing/2014/main" id="{35B48D0A-6A00-C79D-428B-831230ABB0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37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53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6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37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53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37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53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5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37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53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60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3758" grpId="0" animBg="1"/>
      <p:bldP spid="153759" grpId="0" animBg="1"/>
      <p:bldP spid="153760" grpId="0" animBg="1"/>
      <p:bldP spid="1537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632755-B348-73E0-5EA6-511186FFB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10287000" cy="6810375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89A5365B-152D-61EB-61AA-E8385F21A348}"/>
              </a:ext>
            </a:extLst>
          </p:cNvPr>
          <p:cNvSpPr/>
          <p:nvPr/>
        </p:nvSpPr>
        <p:spPr>
          <a:xfrm>
            <a:off x="1371600" y="6019800"/>
            <a:ext cx="609600" cy="3810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srgbClr val="0000FF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88586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0676DDDA-D59D-AC77-8F30-37A1BCC5A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1371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59" name="Picture 3">
            <a:extLst>
              <a:ext uri="{FF2B5EF4-FFF2-40B4-BE49-F238E27FC236}">
                <a16:creationId xmlns:a16="http://schemas.microsoft.com/office/drawing/2014/main" id="{22759056-18F1-D5AB-2328-540754887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266825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2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8A577AA6-3A7C-0529-4D33-1F6E5B3A7F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5562600"/>
            <a:ext cx="9906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64" name="Rectangle 8">
            <a:extLst>
              <a:ext uri="{FF2B5EF4-FFF2-40B4-BE49-F238E27FC236}">
                <a16:creationId xmlns:a16="http://schemas.microsoft.com/office/drawing/2014/main" id="{F3BC2CE4-352C-1DA2-D08D-5329D2996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935" y="5638801"/>
            <a:ext cx="3810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Đáp án: (x;y)=(2;1)</a:t>
            </a:r>
          </a:p>
        </p:txBody>
      </p:sp>
      <p:sp>
        <p:nvSpPr>
          <p:cNvPr id="147465" name="Text Box 9">
            <a:extLst>
              <a:ext uri="{FF2B5EF4-FFF2-40B4-BE49-F238E27FC236}">
                <a16:creationId xmlns:a16="http://schemas.microsoft.com/office/drawing/2014/main" id="{5F19106A-75D3-F737-0C41-22337C2E5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066801"/>
            <a:ext cx="83820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400" b="1">
                <a:solidFill>
                  <a:srgbClr val="CC00CC"/>
                </a:solidFill>
                <a:latin typeface="Times New Roman" panose="02020603050405020304" pitchFamily="18" charset="0"/>
              </a:rPr>
              <a:t>Câu hỏi 1: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Nghiệm của hệ phương trình sau là</a:t>
            </a:r>
            <a:r>
              <a:rPr lang="en-US" altLang="en-US" sz="2800" b="1">
                <a:solidFill>
                  <a:schemeClr val="tx2"/>
                </a:solidFill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147466" name="Picture 10">
            <a:extLst>
              <a:ext uri="{FF2B5EF4-FFF2-40B4-BE49-F238E27FC236}">
                <a16:creationId xmlns:a16="http://schemas.microsoft.com/office/drawing/2014/main" id="{BE1A8AB9-D6C2-4CD6-BE51-337FCC22B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5410200"/>
            <a:ext cx="8493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A1007E4-F17E-3546-92B0-858BA3E97C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22098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Equation" r:id="rId10" imgW="914400" imgH="198720" progId="Equation.DSMT4">
                  <p:embed/>
                </p:oleObj>
              </mc:Choice>
              <mc:Fallback>
                <p:oleObj name="Equation" r:id="rId10" imgW="914400" imgH="1987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A1007E4-F17E-3546-92B0-858BA3E97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38800" y="22098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2E6989B-5B4B-2469-4FF7-D77F7DBF20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2844070"/>
          <a:ext cx="2783888" cy="1727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Equation" r:id="rId12" imgW="736560" imgH="457200" progId="Equation.DSMT4">
                  <p:embed/>
                </p:oleObj>
              </mc:Choice>
              <mc:Fallback>
                <p:oleObj name="Equation" r:id="rId12" imgW="736560" imgH="457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2E6989B-5B4B-2469-4FF7-D77F7DBF20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495800" y="2844070"/>
                        <a:ext cx="2783888" cy="17279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2" descr="Digit 60">
            <a:extLst>
              <a:ext uri="{FF2B5EF4-FFF2-40B4-BE49-F238E27FC236}">
                <a16:creationId xmlns:a16="http://schemas.microsoft.com/office/drawing/2014/main" id="{7447CF9C-8AF5-3059-95BA-932DDD3EDB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112703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xit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7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466"/>
                  </p:tgtEl>
                </p:cond>
              </p:nextCondLst>
            </p:seq>
          </p:childTnLst>
        </p:cTn>
      </p:par>
    </p:tnLst>
    <p:bldLst>
      <p:bldP spid="14746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DD56483B-E9AE-46B5-7325-ED1F24504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1371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83" name="Picture 3">
            <a:extLst>
              <a:ext uri="{FF2B5EF4-FFF2-40B4-BE49-F238E27FC236}">
                <a16:creationId xmlns:a16="http://schemas.microsoft.com/office/drawing/2014/main" id="{E90E962B-E977-28E8-2AC6-4DA862BFA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266825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86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B23C28AB-2097-B3DB-D8EC-9BCF7A3037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5715001"/>
            <a:ext cx="1143000" cy="8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8487" name="Text Box 7">
            <a:extLst>
              <a:ext uri="{FF2B5EF4-FFF2-40B4-BE49-F238E27FC236}">
                <a16:creationId xmlns:a16="http://schemas.microsoft.com/office/drawing/2014/main" id="{CFC23A32-BB34-BEE2-50D7-9B9D1BEE3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2743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400" b="1">
                <a:solidFill>
                  <a:srgbClr val="CC00CC"/>
                </a:solidFill>
                <a:latin typeface="Times New Roman" panose="02020603050405020304" pitchFamily="18" charset="0"/>
              </a:rPr>
              <a:t>Câu hỏi 2:</a:t>
            </a:r>
          </a:p>
        </p:txBody>
      </p:sp>
      <p:pic>
        <p:nvPicPr>
          <p:cNvPr id="148488" name="Picture 8">
            <a:extLst>
              <a:ext uri="{FF2B5EF4-FFF2-40B4-BE49-F238E27FC236}">
                <a16:creationId xmlns:a16="http://schemas.microsoft.com/office/drawing/2014/main" id="{08E17372-515E-5417-2BC0-E493FDEE6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1" y="5489575"/>
            <a:ext cx="8493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9" name="Rectangle 9">
            <a:extLst>
              <a:ext uri="{FF2B5EF4-FFF2-40B4-BE49-F238E27FC236}">
                <a16:creationId xmlns:a16="http://schemas.microsoft.com/office/drawing/2014/main" id="{050A975C-FCB3-44D7-EB89-3620FEC97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5715001"/>
            <a:ext cx="4267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Đáp án: (x;y)=(3;-3)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A1D443-2409-B058-BB4E-127396DBC8BF}"/>
              </a:ext>
            </a:extLst>
          </p:cNvPr>
          <p:cNvSpPr txBox="1"/>
          <p:nvPr/>
        </p:nvSpPr>
        <p:spPr>
          <a:xfrm>
            <a:off x="2476500" y="2244689"/>
            <a:ext cx="7391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Nghiệm của hệ phương trình sau là: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3838E35-62D2-03BB-5CCD-C00F51FB71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4813" y="3143250"/>
          <a:ext cx="273685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Equation" r:id="rId10" imgW="723600" imgH="457200" progId="Equation.DSMT4">
                  <p:embed/>
                </p:oleObj>
              </mc:Choice>
              <mc:Fallback>
                <p:oleObj name="Equation" r:id="rId10" imgW="723600" imgH="457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3838E35-62D2-03BB-5CCD-C00F51FB71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14813" y="3143250"/>
                        <a:ext cx="2736850" cy="1728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2" descr="Digit 60">
            <a:extLst>
              <a:ext uri="{FF2B5EF4-FFF2-40B4-BE49-F238E27FC236}">
                <a16:creationId xmlns:a16="http://schemas.microsoft.com/office/drawing/2014/main" id="{9AF729C5-2816-14F4-3B9C-68B63F24A4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5032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xit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84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88"/>
                  </p:tgtEl>
                </p:cond>
              </p:nextCondLst>
            </p:seq>
          </p:childTnLst>
        </p:cTn>
      </p:par>
    </p:tnLst>
    <p:bldLst>
      <p:bldP spid="1484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>
            <a:extLst>
              <a:ext uri="{FF2B5EF4-FFF2-40B4-BE49-F238E27FC236}">
                <a16:creationId xmlns:a16="http://schemas.microsoft.com/office/drawing/2014/main" id="{01887190-A8FF-69AE-6835-F7B45ACAD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1371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07" name="Picture 3">
            <a:extLst>
              <a:ext uri="{FF2B5EF4-FFF2-40B4-BE49-F238E27FC236}">
                <a16:creationId xmlns:a16="http://schemas.microsoft.com/office/drawing/2014/main" id="{03C9865F-513E-A663-4F6E-56584B594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266825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10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FE3DB49F-2EC6-EB71-B430-4090B3A111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5562600"/>
            <a:ext cx="1066800" cy="101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511" name="Text Box 7">
            <a:extLst>
              <a:ext uri="{FF2B5EF4-FFF2-40B4-BE49-F238E27FC236}">
                <a16:creationId xmlns:a16="http://schemas.microsoft.com/office/drawing/2014/main" id="{AC8EE0DE-D96A-3710-D4F8-992BB21E2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914400"/>
            <a:ext cx="2743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400" b="1">
                <a:solidFill>
                  <a:srgbClr val="CC00CC"/>
                </a:solidFill>
                <a:latin typeface="Times New Roman" panose="02020603050405020304" pitchFamily="18" charset="0"/>
              </a:rPr>
              <a:t>Câu hỏi 3:</a:t>
            </a:r>
          </a:p>
        </p:txBody>
      </p:sp>
      <p:pic>
        <p:nvPicPr>
          <p:cNvPr id="149512" name="Picture 8">
            <a:extLst>
              <a:ext uri="{FF2B5EF4-FFF2-40B4-BE49-F238E27FC236}">
                <a16:creationId xmlns:a16="http://schemas.microsoft.com/office/drawing/2014/main" id="{B8C0B38A-7F78-724B-240D-381B476DC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572000"/>
            <a:ext cx="8493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3" name="Rectangle 9">
            <a:extLst>
              <a:ext uri="{FF2B5EF4-FFF2-40B4-BE49-F238E27FC236}">
                <a16:creationId xmlns:a16="http://schemas.microsoft.com/office/drawing/2014/main" id="{6FD62553-5CBC-C131-55C9-BB075CBE2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065" y="4519953"/>
            <a:ext cx="7924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200">
                <a:solidFill>
                  <a:schemeClr val="tx2"/>
                </a:solidFill>
              </a:rPr>
              <a:t>     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Đáp án: Hệ phương trình đã cho vô nghiệm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EDBD-3FBA-DC47-E572-F86A15DAFBA1}"/>
              </a:ext>
            </a:extLst>
          </p:cNvPr>
          <p:cNvSpPr txBox="1"/>
          <p:nvPr/>
        </p:nvSpPr>
        <p:spPr>
          <a:xfrm>
            <a:off x="2287712" y="1885089"/>
            <a:ext cx="7391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Tìm nghiệm của hệ phương trình sau: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FDA3842-6C25-8C80-A3A1-F5D00C96B7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5750" y="2624139"/>
          <a:ext cx="2928938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Equation" r:id="rId10" imgW="774360" imgH="457200" progId="Equation.DSMT4">
                  <p:embed/>
                </p:oleObj>
              </mc:Choice>
              <mc:Fallback>
                <p:oleObj name="Equation" r:id="rId10" imgW="774360" imgH="457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FDA3842-6C25-8C80-A3A1-F5D00C96B7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95750" y="2624139"/>
                        <a:ext cx="2928938" cy="172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2" descr="Digit 60">
            <a:extLst>
              <a:ext uri="{FF2B5EF4-FFF2-40B4-BE49-F238E27FC236}">
                <a16:creationId xmlns:a16="http://schemas.microsoft.com/office/drawing/2014/main" id="{984C8381-142C-B17F-95E8-8E3A36D2C9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555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xit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95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9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512"/>
                  </p:tgtEl>
                </p:cond>
              </p:nextCondLst>
            </p:seq>
          </p:childTnLst>
        </p:cTn>
      </p:par>
    </p:tnLst>
    <p:bldLst>
      <p:bldP spid="1495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>
            <a:extLst>
              <a:ext uri="{FF2B5EF4-FFF2-40B4-BE49-F238E27FC236}">
                <a16:creationId xmlns:a16="http://schemas.microsoft.com/office/drawing/2014/main" id="{C2C7C20F-7F67-0649-D2C8-B80E595CC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1371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531" name="Picture 3">
            <a:extLst>
              <a:ext uri="{FF2B5EF4-FFF2-40B4-BE49-F238E27FC236}">
                <a16:creationId xmlns:a16="http://schemas.microsoft.com/office/drawing/2014/main" id="{89577790-DAD2-65EC-6537-CAD985C8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1266825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534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2D1D3B1B-7168-1B41-2518-7026AD88D7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5486401"/>
            <a:ext cx="1219200" cy="10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535" name="Text Box 7">
            <a:extLst>
              <a:ext uri="{FF2B5EF4-FFF2-40B4-BE49-F238E27FC236}">
                <a16:creationId xmlns:a16="http://schemas.microsoft.com/office/drawing/2014/main" id="{4AA77F7F-E021-3DCC-D110-E1C10D773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066800"/>
            <a:ext cx="2743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400" b="1">
                <a:solidFill>
                  <a:srgbClr val="CC00CC"/>
                </a:solidFill>
                <a:latin typeface="Times New Roman" panose="02020603050405020304" pitchFamily="18" charset="0"/>
              </a:rPr>
              <a:t>Câu hỏi 4:</a:t>
            </a:r>
          </a:p>
        </p:txBody>
      </p:sp>
      <p:pic>
        <p:nvPicPr>
          <p:cNvPr id="150536" name="Picture 8">
            <a:extLst>
              <a:ext uri="{FF2B5EF4-FFF2-40B4-BE49-F238E27FC236}">
                <a16:creationId xmlns:a16="http://schemas.microsoft.com/office/drawing/2014/main" id="{8AECF632-D678-B676-3EE5-D3EE4D6DE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344" y="4533901"/>
            <a:ext cx="8493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7" name="Rectangle 9">
            <a:extLst>
              <a:ext uri="{FF2B5EF4-FFF2-40B4-BE49-F238E27FC236}">
                <a16:creationId xmlns:a16="http://schemas.microsoft.com/office/drawing/2014/main" id="{6804EB5D-F5F9-0AB8-50FC-2F3963578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643" y="4736814"/>
            <a:ext cx="78534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 sz="3200">
                <a:solidFill>
                  <a:srgbClr val="F20000"/>
                </a:solidFill>
                <a:latin typeface="Times New Roman" panose="02020603050405020304" pitchFamily="18" charset="0"/>
              </a:rPr>
              <a:t>Đáp án: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Hệ phương trình đã cho vô số nghiệm</a:t>
            </a:r>
            <a:r>
              <a:rPr lang="en-US" altLang="en-US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1CCF0-A562-0FEB-4082-E6D788390934}"/>
              </a:ext>
            </a:extLst>
          </p:cNvPr>
          <p:cNvSpPr txBox="1"/>
          <p:nvPr/>
        </p:nvSpPr>
        <p:spPr>
          <a:xfrm>
            <a:off x="2287712" y="1885089"/>
            <a:ext cx="7391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Tìm nghiệm của hệ phương trình sau: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6E3FEE2-6EA9-ED99-A69E-FBBC0A524E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11575" y="2624139"/>
          <a:ext cx="3697288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Equation" r:id="rId10" imgW="977760" imgH="457200" progId="Equation.DSMT4">
                  <p:embed/>
                </p:oleObj>
              </mc:Choice>
              <mc:Fallback>
                <p:oleObj name="Equation" r:id="rId10" imgW="977760" imgH="457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6E3FEE2-6EA9-ED99-A69E-FBBC0A524E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11575" y="2624139"/>
                        <a:ext cx="3697288" cy="172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0572" name="Picture 12" descr="Digit 60">
            <a:extLst>
              <a:ext uri="{FF2B5EF4-FFF2-40B4-BE49-F238E27FC236}">
                <a16:creationId xmlns:a16="http://schemas.microsoft.com/office/drawing/2014/main" id="{ACA42D7A-DB0A-BF48-1302-E09D740BF9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12" y="35089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C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xit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50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50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0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05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0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536"/>
                  </p:tgtEl>
                </p:cond>
              </p:nextCondLst>
            </p:seq>
          </p:childTnLst>
        </p:cTn>
      </p:par>
    </p:tnLst>
    <p:bldLst>
      <p:bldP spid="1505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990600" y="762000"/>
            <a:ext cx="10525125" cy="5160858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40805" y="383233"/>
            <a:ext cx="5602442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200" b="1" spc="5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HƯỚNG  DẪN VỀ NHÀ</a:t>
            </a:r>
            <a:endParaRPr lang="en-US" sz="3200" b="1" spc="50">
              <a:ln w="11430"/>
              <a:solidFill>
                <a:srgbClr val="FF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108" name="Line 157"/>
          <p:cNvSpPr>
            <a:spLocks noChangeShapeType="1"/>
          </p:cNvSpPr>
          <p:nvPr/>
        </p:nvSpPr>
        <p:spPr bwMode="auto">
          <a:xfrm>
            <a:off x="4021138" y="1817688"/>
            <a:ext cx="0" cy="7604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9" name="Line 158"/>
          <p:cNvSpPr>
            <a:spLocks noChangeShapeType="1"/>
          </p:cNvSpPr>
          <p:nvPr/>
        </p:nvSpPr>
        <p:spPr bwMode="auto">
          <a:xfrm>
            <a:off x="7734300" y="1817688"/>
            <a:ext cx="0" cy="7604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0" name="Line 176"/>
          <p:cNvSpPr>
            <a:spLocks noChangeShapeType="1"/>
          </p:cNvSpPr>
          <p:nvPr/>
        </p:nvSpPr>
        <p:spPr bwMode="auto">
          <a:xfrm>
            <a:off x="5346700" y="1817688"/>
            <a:ext cx="2387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1" name="Line 177"/>
          <p:cNvSpPr>
            <a:spLocks noChangeShapeType="1"/>
          </p:cNvSpPr>
          <p:nvPr/>
        </p:nvSpPr>
        <p:spPr bwMode="auto">
          <a:xfrm>
            <a:off x="4021138" y="2678114"/>
            <a:ext cx="0" cy="5873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2" name="Line 179"/>
          <p:cNvSpPr>
            <a:spLocks noChangeShapeType="1"/>
          </p:cNvSpPr>
          <p:nvPr/>
        </p:nvSpPr>
        <p:spPr bwMode="auto">
          <a:xfrm>
            <a:off x="7734300" y="2678114"/>
            <a:ext cx="0" cy="5873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0" y="2472428"/>
            <a:ext cx="72390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* Làm câu III phần 1  của đề 5, câu III phần 1  của đề 7 trang 77,78 sách ôn tập thi vào lớp 10 môn Toán năm học 2024-2025</a:t>
            </a:r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20950" y="1768177"/>
            <a:ext cx="67691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*Xem lại các bài tập đã chữa</a:t>
            </a:r>
            <a:endParaRPr lang="en-US" sz="3200">
              <a:solidFill>
                <a:srgbClr val="0000FF"/>
              </a:solidFill>
              <a:latin typeface="VNkoal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1135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Câu III phần 1  của đề 5 trang 77 sách ôn tập thi vào lớp 10 môn Toán năm học 2024-2025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1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1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1524001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524001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524001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1FAED3A-0370-8987-B080-30E5E24F5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87457"/>
            <a:ext cx="9577388" cy="197785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03626C50-0744-E066-E654-155D31D4FBC3}"/>
              </a:ext>
            </a:extLst>
          </p:cNvPr>
          <p:cNvGrpSpPr/>
          <p:nvPr/>
        </p:nvGrpSpPr>
        <p:grpSpPr>
          <a:xfrm>
            <a:off x="990600" y="3219202"/>
            <a:ext cx="8763000" cy="1562336"/>
            <a:chOff x="990600" y="3219202"/>
            <a:chExt cx="8763000" cy="156233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8F618B5-F825-FA72-9383-820A8F4C2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0600" y="3219202"/>
              <a:ext cx="8763000" cy="1562336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8CBFB08-CB58-3C62-9073-0CCA0D939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600" y="3605853"/>
              <a:ext cx="1666875" cy="40005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930A1D-CC12-D4E5-7115-296B4CDE381F}"/>
              </a:ext>
            </a:extLst>
          </p:cNvPr>
          <p:cNvGrpSpPr/>
          <p:nvPr/>
        </p:nvGrpSpPr>
        <p:grpSpPr>
          <a:xfrm>
            <a:off x="990600" y="4946494"/>
            <a:ext cx="9296400" cy="1622673"/>
            <a:chOff x="990600" y="4946494"/>
            <a:chExt cx="9296400" cy="1622673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4BDC1DD-2C15-25DF-5947-40BA7CD3B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0600" y="4946494"/>
              <a:ext cx="9296400" cy="162267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5F193E-7486-FAB8-CE9E-6FF9418CF64B}"/>
                </a:ext>
              </a:extLst>
            </p:cNvPr>
            <p:cNvSpPr txBox="1"/>
            <p:nvPr/>
          </p:nvSpPr>
          <p:spPr>
            <a:xfrm>
              <a:off x="7124700" y="54864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/>
                <a:t>(3)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694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5926139" y="2366964"/>
            <a:ext cx="14287" cy="22225"/>
            <a:chOff x="240" y="912"/>
            <a:chExt cx="5504" cy="3668"/>
          </a:xfrm>
        </p:grpSpPr>
        <p:pic>
          <p:nvPicPr>
            <p:cNvPr id="49167" name="Picture 3" descr="BD18223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9" y="1652"/>
              <a:ext cx="1190" cy="1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8" name="Picture 4" descr="BD18223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2" y="3439"/>
              <a:ext cx="1189" cy="1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9" name="Picture 5" descr="BD18223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832"/>
              <a:ext cx="1260" cy="1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0" name="Picture 6" descr="BD18223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912"/>
              <a:ext cx="1260" cy="1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1" name="Picture 7" descr="BD18223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488"/>
              <a:ext cx="1260" cy="1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2" name="Picture 8" descr="BD18223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4" y="1302"/>
              <a:ext cx="1190" cy="1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9155" name="Picture 9" descr="N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181600"/>
            <a:ext cx="6629400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WordArt 10"/>
          <p:cNvSpPr>
            <a:spLocks noChangeArrowheads="1" noChangeShapeType="1" noTextEdit="1"/>
          </p:cNvSpPr>
          <p:nvPr/>
        </p:nvSpPr>
        <p:spPr bwMode="auto">
          <a:xfrm>
            <a:off x="1981200" y="1295400"/>
            <a:ext cx="8458200" cy="213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000" i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QUÝ THẦY CÔ &amp; CÁC EM </a:t>
            </a:r>
          </a:p>
          <a:p>
            <a:r>
              <a:rPr lang="en-US" sz="4000" i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HỌC SINH MẠNH KHỎE!</a:t>
            </a:r>
          </a:p>
        </p:txBody>
      </p:sp>
      <p:pic>
        <p:nvPicPr>
          <p:cNvPr id="49157" name="Picture 11" descr="N7"/>
          <p:cNvPicPr>
            <a:picLocks noChangeAspect="1" noChangeArrowheads="1" noCrop="1"/>
          </p:cNvPicPr>
          <p:nvPr/>
        </p:nvPicPr>
        <p:blipFill>
          <a:blip r:embed="rId6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1"/>
            <a:ext cx="716280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12" descr="1174645oad7z9n2ir">
            <a:hlinkClick r:id="rId7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81401"/>
            <a:ext cx="3810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159" name="Group 6"/>
          <p:cNvGrpSpPr>
            <a:grpSpLocks/>
          </p:cNvGrpSpPr>
          <p:nvPr/>
        </p:nvGrpSpPr>
        <p:grpSpPr bwMode="auto">
          <a:xfrm>
            <a:off x="1447800" y="-152400"/>
            <a:ext cx="2895600" cy="3200400"/>
            <a:chOff x="-144" y="0"/>
            <a:chExt cx="1968" cy="1968"/>
          </a:xfrm>
        </p:grpSpPr>
        <p:pic>
          <p:nvPicPr>
            <p:cNvPr id="49165" name="Picture 7" descr="00J60012BSa[1]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4" y="0"/>
              <a:ext cx="196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6" name="Picture 8" descr="00J60012BSa[1]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792" y="792"/>
              <a:ext cx="196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9160" name="Group 2"/>
          <p:cNvGrpSpPr>
            <a:grpSpLocks/>
          </p:cNvGrpSpPr>
          <p:nvPr/>
        </p:nvGrpSpPr>
        <p:grpSpPr bwMode="auto">
          <a:xfrm rot="10800000">
            <a:off x="8153400" y="3352801"/>
            <a:ext cx="2590800" cy="3629025"/>
            <a:chOff x="-144" y="0"/>
            <a:chExt cx="1968" cy="1968"/>
          </a:xfrm>
        </p:grpSpPr>
        <p:pic>
          <p:nvPicPr>
            <p:cNvPr id="49163" name="Picture 3" descr="00J60012BSa[1]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4" y="0"/>
              <a:ext cx="196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4" name="Picture 4" descr="00J60012BSa[1]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792" y="792"/>
              <a:ext cx="196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9161" name="Picture 5" descr="DOVE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66175" y="2105026"/>
            <a:ext cx="15240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Picture 6" descr="DOVE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6964">
            <a:off x="1927225" y="622301"/>
            <a:ext cx="12954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diep khuc mua xuan LAY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11889" y="4038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5E0F07-5E9D-5F6D-C162-C95B53294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76200"/>
            <a:ext cx="9448800" cy="670560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86879F07-2BC6-F0E3-09B3-766C1A1457B7}"/>
              </a:ext>
            </a:extLst>
          </p:cNvPr>
          <p:cNvSpPr/>
          <p:nvPr/>
        </p:nvSpPr>
        <p:spPr>
          <a:xfrm>
            <a:off x="1409700" y="6096000"/>
            <a:ext cx="609600" cy="3810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srgbClr val="0000FF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69599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53688F-A853-9110-16DA-41E0F9BA0738}"/>
              </a:ext>
            </a:extLst>
          </p:cNvPr>
          <p:cNvSpPr/>
          <p:nvPr/>
        </p:nvSpPr>
        <p:spPr>
          <a:xfrm>
            <a:off x="2362200" y="304801"/>
            <a:ext cx="7239000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spc="50">
                <a:ln w="11430"/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CHUYÊN ĐỀ GIẢI HỆ PHƯƠNG TRÌNH </a:t>
            </a:r>
            <a:endParaRPr lang="en-US" sz="2400" b="1" spc="50">
              <a:ln w="11430"/>
              <a:solidFill>
                <a:srgbClr val="FF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27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FE453E-F15A-5F8E-B522-BDCDB4ADE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57" y="304800"/>
            <a:ext cx="11314043" cy="2097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0EBDAA-2F13-9CD7-92EA-D5468FA2F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44" y="2514600"/>
            <a:ext cx="11469756" cy="421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3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9E312-89B5-FB16-1E33-70489407C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A7E9CF-E745-1070-7B41-7A7924453B74}"/>
              </a:ext>
            </a:extLst>
          </p:cNvPr>
          <p:cNvSpPr txBox="1"/>
          <p:nvPr/>
        </p:nvSpPr>
        <p:spPr>
          <a:xfrm>
            <a:off x="381000" y="381000"/>
            <a:ext cx="11430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 HỆ PHƯƠNG TRÌNH BẰNG PHƯƠNG PHÁP ĐẶT ẨN PHỤ</a:t>
            </a:r>
          </a:p>
          <a:p>
            <a:r>
              <a:rPr lang="en-US" sz="3200" b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Các bước giải: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B1: </a:t>
            </a:r>
            <a:r>
              <a:rPr lang="vi-V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ĐKXĐ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(nếu có)</a:t>
            </a:r>
            <a:r>
              <a:rPr lang="vi-V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B2: Đặt ẩn phụ cho các biểu thức của hệ phương trình để đưa HPT về dạng HPT bậc nhất 2 ẩn, chú ý ĐK của ẩn phụ.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B3:Sử dụng phương pháp cộng đại số hoặc phương thế để giải hệ  phương trình theo ẩn phụ.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B4: Với các giá trị của ẩn phụ tìm được thay vào biểu thức đặt ẩn phụ để xác định nghiệm của HPT.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B5: Kết luận</a:t>
            </a:r>
          </a:p>
        </p:txBody>
      </p:sp>
    </p:spTree>
    <p:extLst>
      <p:ext uri="{BB962C8B-B14F-4D97-AF65-F5344CB8AC3E}">
        <p14:creationId xmlns:p14="http://schemas.microsoft.com/office/powerpoint/2010/main" val="222292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6BF84D2-573A-DF58-E07A-CC70E62E0F25}"/>
              </a:ext>
            </a:extLst>
          </p:cNvPr>
          <p:cNvGrpSpPr/>
          <p:nvPr/>
        </p:nvGrpSpPr>
        <p:grpSpPr>
          <a:xfrm>
            <a:off x="657224" y="76200"/>
            <a:ext cx="11077575" cy="6781800"/>
            <a:chOff x="-114300" y="609600"/>
            <a:chExt cx="9372600" cy="5715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E109006-80D4-EEA9-3C44-5F79F64D0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14300" y="609600"/>
              <a:ext cx="9372600" cy="5715000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2A8FC58-3209-C3F3-85C1-9936BDA7D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74340" y="1556425"/>
              <a:ext cx="609600" cy="2658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904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905585-851F-D874-01EE-5335C40E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10591800" cy="686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3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808247-FE2F-A286-EE98-3D6532A4C0B4}"/>
              </a:ext>
            </a:extLst>
          </p:cNvPr>
          <p:cNvSpPr txBox="1"/>
          <p:nvPr/>
        </p:nvSpPr>
        <p:spPr>
          <a:xfrm>
            <a:off x="152401" y="162468"/>
            <a:ext cx="10210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(Đề thi vào lớp 10 TP Hà Nội 2013-2014)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Giải hệ phương trình:</a:t>
            </a: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4479373-EC20-6E17-9BA1-744C6D7262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515925"/>
              </p:ext>
            </p:extLst>
          </p:nvPr>
        </p:nvGraphicFramePr>
        <p:xfrm>
          <a:off x="3847218" y="991268"/>
          <a:ext cx="3772782" cy="11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1485720" imgH="457200" progId="Equation.DSMT4">
                  <p:embed/>
                </p:oleObj>
              </mc:Choice>
              <mc:Fallback>
                <p:oleObj name="Equation" r:id="rId3" imgW="1485720" imgH="457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FDA3842-6C25-8C80-A3A1-F5D00C96B7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47218" y="991268"/>
                        <a:ext cx="3772782" cy="116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07D7558-8F93-1E72-8BED-7EFDE07E8A0A}"/>
              </a:ext>
            </a:extLst>
          </p:cNvPr>
          <p:cNvSpPr txBox="1"/>
          <p:nvPr/>
        </p:nvSpPr>
        <p:spPr>
          <a:xfrm>
            <a:off x="1122769" y="1713626"/>
            <a:ext cx="1248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2D683D62-7097-DE20-38A5-28A0D1CA3F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164151"/>
              </p:ext>
            </p:extLst>
          </p:nvPr>
        </p:nvGraphicFramePr>
        <p:xfrm>
          <a:off x="4264514" y="2369819"/>
          <a:ext cx="3662971" cy="1118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1498320" imgH="457200" progId="Equation.DSMT4">
                  <p:embed/>
                </p:oleObj>
              </mc:Choice>
              <mc:Fallback>
                <p:oleObj name="Equation" r:id="rId5" imgW="14983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64514" y="2369819"/>
                        <a:ext cx="3662971" cy="1118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FFD42C9-B81F-7063-5EC2-CF9BA99A4BAC}"/>
              </a:ext>
            </a:extLst>
          </p:cNvPr>
          <p:cNvSpPr txBox="1"/>
          <p:nvPr/>
        </p:nvSpPr>
        <p:spPr>
          <a:xfrm>
            <a:off x="381000" y="4868967"/>
            <a:ext cx="8763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 hệ phương trình có nghiệm duy nhất (x;y) = (1;-1) </a:t>
            </a:r>
            <a:endParaRPr 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68ADF5AC-DB11-3FE1-D2AE-FB75898069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574754"/>
              </p:ext>
            </p:extLst>
          </p:nvPr>
        </p:nvGraphicFramePr>
        <p:xfrm>
          <a:off x="553087" y="2383788"/>
          <a:ext cx="3636127" cy="111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1485720" imgH="457200" progId="Equation.DSMT4">
                  <p:embed/>
                </p:oleObj>
              </mc:Choice>
              <mc:Fallback>
                <p:oleObj name="Equation" r:id="rId7" imgW="14857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3087" y="2383788"/>
                        <a:ext cx="3636127" cy="111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02D84843-FF2E-AF9F-972A-644D5F0F16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960096"/>
              </p:ext>
            </p:extLst>
          </p:nvPr>
        </p:nvGraphicFramePr>
        <p:xfrm>
          <a:off x="553087" y="3649539"/>
          <a:ext cx="2615524" cy="1120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1066680" imgH="457200" progId="Equation.DSMT4">
                  <p:embed/>
                </p:oleObj>
              </mc:Choice>
              <mc:Fallback>
                <p:oleObj name="Equation" r:id="rId9" imgW="10666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3087" y="3649539"/>
                        <a:ext cx="2615524" cy="1120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944CBF14-2E50-069F-6265-C78FDFAE92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993757"/>
              </p:ext>
            </p:extLst>
          </p:nvPr>
        </p:nvGraphicFramePr>
        <p:xfrm>
          <a:off x="7974210" y="2398394"/>
          <a:ext cx="2533684" cy="1169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990360" imgH="457200" progId="Equation.DSMT4">
                  <p:embed/>
                </p:oleObj>
              </mc:Choice>
              <mc:Fallback>
                <p:oleObj name="Equation" r:id="rId11" imgW="9903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974210" y="2398394"/>
                        <a:ext cx="2533684" cy="1169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07166F2B-6EB1-AAE4-FBAD-54E6EA40A7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421076"/>
              </p:ext>
            </p:extLst>
          </p:nvPr>
        </p:nvGraphicFramePr>
        <p:xfrm>
          <a:off x="3630186" y="3620136"/>
          <a:ext cx="4287774" cy="1169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3" imgW="1676160" imgH="457200" progId="Equation.DSMT4">
                  <p:embed/>
                </p:oleObj>
              </mc:Choice>
              <mc:Fallback>
                <p:oleObj name="Equation" r:id="rId13" imgW="1676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630186" y="3620136"/>
                        <a:ext cx="4287774" cy="1169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08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26&quot;/&gt;&lt;/object&gt;&lt;object type=&quot;3&quot; unique_id=&quot;10004&quot;&gt;&lt;property id=&quot;20148&quot; value=&quot;5&quot;/&gt;&lt;property id=&quot;20300&quot; value=&quot;Slide 2&quot;/&gt;&lt;property id=&quot;20307&quot; value=&quot;349&quot;/&gt;&lt;/object&gt;&lt;object type=&quot;3&quot; unique_id=&quot;10005&quot;&gt;&lt;property id=&quot;20148&quot; value=&quot;5&quot;/&gt;&lt;property id=&quot;20300&quot; value=&quot;Slide 3&quot;/&gt;&lt;property id=&quot;20307&quot; value=&quot;351&quot;/&gt;&lt;/object&gt;&lt;object type=&quot;3&quot; unique_id=&quot;10006&quot;&gt;&lt;property id=&quot;20148&quot; value=&quot;5&quot;/&gt;&lt;property id=&quot;20300&quot; value=&quot;Slide 4&quot;/&gt;&lt;property id=&quot;20307&quot; value=&quot;350&quot;/&gt;&lt;/object&gt;&lt;object type=&quot;3&quot; unique_id=&quot;10007&quot;&gt;&lt;property id=&quot;20148&quot; value=&quot;5&quot;/&gt;&lt;property id=&quot;20300&quot; value=&quot;Slide 5&quot;/&gt;&lt;property id=&quot;20307&quot; value=&quot;352&quot;/&gt;&lt;/object&gt;&lt;object type=&quot;3&quot; unique_id=&quot;10008&quot;&gt;&lt;property id=&quot;20148&quot; value=&quot;5&quot;/&gt;&lt;property id=&quot;20300&quot; value=&quot;Slide 6&quot;/&gt;&lt;property id=&quot;20307&quot; value=&quot;282&quot;/&gt;&lt;/object&gt;&lt;object type=&quot;3&quot; unique_id=&quot;10009&quot;&gt;&lt;property id=&quot;20148&quot; value=&quot;5&quot;/&gt;&lt;property id=&quot;20300&quot; value=&quot;Slide 7&quot;/&gt;&lt;property id=&quot;20307&quot; value=&quot;341&quot;/&gt;&lt;/object&gt;&lt;object type=&quot;3&quot; unique_id=&quot;10014&quot;&gt;&lt;property id=&quot;20148&quot; value=&quot;5&quot;/&gt;&lt;property id=&quot;20300&quot; value=&quot;Slide 21&quot;/&gt;&lt;property id=&quot;20307&quot; value=&quot;346&quot;/&gt;&lt;/object&gt;&lt;object type=&quot;3&quot; unique_id=&quot;10015&quot;&gt;&lt;property id=&quot;20148&quot; value=&quot;5&quot;/&gt;&lt;property id=&quot;20300&quot; value=&quot;Slide 22&quot;/&gt;&lt;property id=&quot;20307&quot; value=&quot;329&quot;/&gt;&lt;/object&gt;&lt;object type=&quot;3&quot; unique_id=&quot;10016&quot;&gt;&lt;property id=&quot;20148&quot; value=&quot;5&quot;/&gt;&lt;property id=&quot;20300&quot; value=&quot;Slide 23 - &amp;quot;Cho biểu thức                         Tìm giá trị của A khi x=25&amp;quot;&quot;/&gt;&lt;property id=&quot;20307&quot; value=&quot;330&quot;/&gt;&lt;/object&gt;&lt;object type=&quot;3&quot; unique_id=&quot;10017&quot;&gt;&lt;property id=&quot;20148&quot; value=&quot;5&quot;/&gt;&lt;property id=&quot;20300&quot; value=&quot;Slide 24 - &amp;quot;Cho biểu thức:      Tìm giá trị của x để A= 2&amp;quot;&quot;/&gt;&lt;property id=&quot;20307&quot; value=&quot;331&quot;/&gt;&lt;/object&gt;&lt;object type=&quot;3&quot; unique_id=&quot;10018&quot;&gt;&lt;property id=&quot;20148&quot; value=&quot;5&quot;/&gt;&lt;property id=&quot;20300&quot; value=&quot;Slide 25&quot;/&gt;&lt;property id=&quot;20307&quot; value=&quot;335&quot;/&gt;&lt;/object&gt;&lt;object type=&quot;3&quot; unique_id=&quot;10019&quot;&gt;&lt;property id=&quot;20148&quot; value=&quot;5&quot;/&gt;&lt;property id=&quot;20300&quot; value=&quot;Slide 26&quot;/&gt;&lt;property id=&quot;20307&quot; value=&quot;336&quot;/&gt;&lt;/object&gt;&lt;object type=&quot;3&quot; unique_id=&quot;10020&quot;&gt;&lt;property id=&quot;20148&quot; value=&quot;5&quot;/&gt;&lt;property id=&quot;20300&quot; value=&quot;Slide 27&quot;/&gt;&lt;property id=&quot;20307&quot; value=&quot;309&quot;/&gt;&lt;/object&gt;&lt;object type=&quot;3&quot; unique_id=&quot;10021&quot;&gt;&lt;property id=&quot;20148&quot; value=&quot;5&quot;/&gt;&lt;property id=&quot;20300&quot; value=&quot;Slide 28&quot;/&gt;&lt;property id=&quot;20307&quot; value=&quot;347&quot;/&gt;&lt;/object&gt;&lt;object type=&quot;3&quot; unique_id=&quot;10022&quot;&gt;&lt;property id=&quot;20148&quot; value=&quot;5&quot;/&gt;&lt;property id=&quot;20300&quot; value=&quot;Slide 29&quot;/&gt;&lt;property id=&quot;20307&quot; value=&quot;325&quot;/&gt;&lt;/object&gt;&lt;object type=&quot;3&quot; unique_id=&quot;10023&quot;&gt;&lt;property id=&quot;20148&quot; value=&quot;5&quot;/&gt;&lt;property id=&quot;20300&quot; value=&quot;Slide 30&quot;/&gt;&lt;property id=&quot;20307&quot; value=&quot;324&quot;/&gt;&lt;/object&gt;&lt;object type=&quot;3&quot; unique_id=&quot;10162&quot;&gt;&lt;property id=&quot;20148&quot; value=&quot;5&quot;/&gt;&lt;property id=&quot;20300&quot; value=&quot;Slide 8&quot;/&gt;&lt;property id=&quot;20307&quot; value=&quot;353&quot;/&gt;&lt;/object&gt;&lt;object type=&quot;3&quot; unique_id=&quot;10164&quot;&gt;&lt;property id=&quot;20148&quot; value=&quot;5&quot;/&gt;&lt;property id=&quot;20300&quot; value=&quot;Slide 12&quot;/&gt;&lt;property id=&quot;20307&quot; value=&quot;355&quot;/&gt;&lt;/object&gt;&lt;object type=&quot;3&quot; unique_id=&quot;10685&quot;&gt;&lt;property id=&quot;20148&quot; value=&quot;5&quot;/&gt;&lt;property id=&quot;20300&quot; value=&quot;Slide 13&quot;/&gt;&lt;property id=&quot;20307&quot; value=&quot;356&quot;/&gt;&lt;/object&gt;&lt;object type=&quot;3&quot; unique_id=&quot;10688&quot;&gt;&lt;property id=&quot;20148&quot; value=&quot;5&quot;/&gt;&lt;property id=&quot;20300&quot; value=&quot;Slide 14&quot;/&gt;&lt;property id=&quot;20307&quot; value=&quot;359&quot;/&gt;&lt;/object&gt;&lt;object type=&quot;3&quot; unique_id=&quot;10689&quot;&gt;&lt;property id=&quot;20148&quot; value=&quot;5&quot;/&gt;&lt;property id=&quot;20300&quot; value=&quot;Slide 15&quot;/&gt;&lt;property id=&quot;20307&quot; value=&quot;360&quot;/&gt;&lt;/object&gt;&lt;object type=&quot;3&quot; unique_id=&quot;10691&quot;&gt;&lt;property id=&quot;20148&quot; value=&quot;5&quot;/&gt;&lt;property id=&quot;20300&quot; value=&quot;Slide 17&quot;/&gt;&lt;property id=&quot;20307&quot; value=&quot;362&quot;/&gt;&lt;/object&gt;&lt;object type=&quot;3&quot; unique_id=&quot;10692&quot;&gt;&lt;property id=&quot;20148&quot; value=&quot;5&quot;/&gt;&lt;property id=&quot;20300&quot; value=&quot;Slide 18&quot;/&gt;&lt;property id=&quot;20307&quot; value=&quot;363&quot;/&gt;&lt;/object&gt;&lt;object type=&quot;3&quot; unique_id=&quot;10693&quot;&gt;&lt;property id=&quot;20148&quot; value=&quot;5&quot;/&gt;&lt;property id=&quot;20300&quot; value=&quot;Slide 19&quot;/&gt;&lt;property id=&quot;20307&quot; value=&quot;364&quot;/&gt;&lt;/object&gt;&lt;object type=&quot;3&quot; unique_id=&quot;10694&quot;&gt;&lt;property id=&quot;20148&quot; value=&quot;5&quot;/&gt;&lt;property id=&quot;20300&quot; value=&quot;Slide 20&quot;/&gt;&lt;property id=&quot;20307&quot; value=&quot;365&quot;/&gt;&lt;/object&gt;&lt;object type=&quot;3&quot; unique_id=&quot;10918&quot;&gt;&lt;property id=&quot;20148&quot; value=&quot;5&quot;/&gt;&lt;property id=&quot;20300&quot; value=&quot;Slide 9&quot;/&gt;&lt;property id=&quot;20307&quot; value=&quot;367&quot;/&gt;&lt;/object&gt;&lt;object type=&quot;3&quot; unique_id=&quot;10919&quot;&gt;&lt;property id=&quot;20148&quot; value=&quot;5&quot;/&gt;&lt;property id=&quot;20300&quot; value=&quot;Slide 10&quot;/&gt;&lt;property id=&quot;20307&quot; value=&quot;368&quot;/&gt;&lt;/object&gt;&lt;object type=&quot;3&quot; unique_id=&quot;10920&quot;&gt;&lt;property id=&quot;20148&quot; value=&quot;5&quot;/&gt;&lt;property id=&quot;20300&quot; value=&quot;Slide 11&quot;/&gt;&lt;property id=&quot;20307&quot; value=&quot;369&quot;/&gt;&lt;/object&gt;&lt;object type=&quot;3&quot; unique_id=&quot;11443&quot;&gt;&lt;property id=&quot;20148&quot; value=&quot;5&quot;/&gt;&lt;property id=&quot;20300&quot; value=&quot;Slide 16&quot;/&gt;&lt;property id=&quot;20307&quot; value=&quot;370&quot;/&gt;&lt;/object&gt;&lt;/object&gt;&lt;object type=&quot;8&quot; unique_id=&quot;1004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 sz="2800" b="1">
            <a:solidFill>
              <a:srgbClr val="0000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2_Blends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2_Rippl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8978</TotalTime>
  <Words>1031</Words>
  <Application>Microsoft Office PowerPoint</Application>
  <PresentationFormat>Widescreen</PresentationFormat>
  <Paragraphs>164</Paragraphs>
  <Slides>26</Slides>
  <Notes>3</Notes>
  <HiddenSlides>0</HiddenSlides>
  <MMClips>3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.VnArial</vt:lpstr>
      <vt:lpstr>.VnBlackH</vt:lpstr>
      <vt:lpstr>.VnTime</vt:lpstr>
      <vt:lpstr>Arial</vt:lpstr>
      <vt:lpstr>Tahoma</vt:lpstr>
      <vt:lpstr>Times New Roman</vt:lpstr>
      <vt:lpstr>VNkoala</vt:lpstr>
      <vt:lpstr>Wingdings</vt:lpstr>
      <vt:lpstr>Default Design</vt:lpstr>
      <vt:lpstr>2_Blends</vt:lpstr>
      <vt:lpstr>2_Ripple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888</cp:revision>
  <cp:lastPrinted>2018-04-08T11:31:45Z</cp:lastPrinted>
  <dcterms:created xsi:type="dcterms:W3CDTF">2008-12-07T09:49:54Z</dcterms:created>
  <dcterms:modified xsi:type="dcterms:W3CDTF">2024-06-06T08:54:58Z</dcterms:modified>
</cp:coreProperties>
</file>