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307" r:id="rId4"/>
    <p:sldId id="831" r:id="rId5"/>
    <p:sldId id="12523" r:id="rId6"/>
    <p:sldId id="12525" r:id="rId7"/>
    <p:sldId id="12526" r:id="rId8"/>
    <p:sldId id="12527" r:id="rId9"/>
    <p:sldId id="12528" r:id="rId10"/>
    <p:sldId id="12530" r:id="rId11"/>
    <p:sldId id="12531" r:id="rId12"/>
    <p:sldId id="12532" r:id="rId13"/>
    <p:sldId id="12529" r:id="rId14"/>
    <p:sldId id="12533" r:id="rId15"/>
    <p:sldId id="12539" r:id="rId16"/>
    <p:sldId id="12534" r:id="rId17"/>
    <p:sldId id="12535" r:id="rId18"/>
    <p:sldId id="12536" r:id="rId19"/>
    <p:sldId id="12537" r:id="rId20"/>
    <p:sldId id="12554" r:id="rId21"/>
    <p:sldId id="12538" r:id="rId22"/>
    <p:sldId id="12541" r:id="rId23"/>
    <p:sldId id="12542" r:id="rId24"/>
    <p:sldId id="12540" r:id="rId25"/>
    <p:sldId id="12543" r:id="rId26"/>
    <p:sldId id="12544" r:id="rId27"/>
    <p:sldId id="12545" r:id="rId28"/>
    <p:sldId id="12546" r:id="rId29"/>
    <p:sldId id="12547" r:id="rId30"/>
    <p:sldId id="12548" r:id="rId31"/>
    <p:sldId id="12549" r:id="rId32"/>
    <p:sldId id="12550" r:id="rId33"/>
    <p:sldId id="12551" r:id="rId34"/>
    <p:sldId id="12552" r:id="rId35"/>
    <p:sldId id="12553" r:id="rId36"/>
    <p:sldId id="12555" r:id="rId37"/>
    <p:sldId id="12556" r:id="rId38"/>
    <p:sldId id="259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>
          <p15:clr>
            <a:srgbClr val="A4A3A4"/>
          </p15:clr>
        </p15:guide>
        <p15:guide id="2" pos="38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B5DFE7"/>
    <a:srgbClr val="9AA4C1"/>
    <a:srgbClr val="54A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>
        <p:guide orient="horz" pos="2196"/>
        <p:guide pos="38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71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D14C6-FBF2-4380-9FF0-B28B61D21FC8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723D5-2651-4373-80F6-6210EA702A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849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775A4-DBCA-43D6-BDA5-B5DAC751E2D2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6EDC-E73B-4342-9AF4-79CD261E2BB1}" type="datetime1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1" y="1178427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charset="0"/>
              </a:defRPr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508001" y="455085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1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creen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62075" y="1471631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0028" y="247649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7337980" y="1345633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34B10-1BAA-4F86-8112-CC1F1B123847}" type="datetimeFigureOut">
              <a:rPr lang="zh-CN" altLang="en-US" smtClean="0"/>
              <a:t>2023/4/14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eseva One" panose="00000500000000000000" charset="0"/>
          <a:ea typeface="Yeseva One" panose="00000500000000000000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gif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gif"/><Relationship Id="rId4" Type="http://schemas.openxmlformats.org/officeDocument/2006/relationships/image" Target="../media/image4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22.jpeg"/><Relationship Id="rId7" Type="http://schemas.openxmlformats.org/officeDocument/2006/relationships/image" Target="../media/image5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gif"/><Relationship Id="rId4" Type="http://schemas.openxmlformats.org/officeDocument/2006/relationships/image" Target="../media/image67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6801" y="-2255035"/>
            <a:ext cx="1819331" cy="16120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62" y="1619572"/>
            <a:ext cx="1122088" cy="8926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92068" y="96819"/>
            <a:ext cx="5381398" cy="125668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7" y="725163"/>
            <a:ext cx="2117968" cy="6132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66" y="4615163"/>
            <a:ext cx="5047209" cy="19183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7197"/>
            <a:ext cx="12192000" cy="3976379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3169169" y="3635371"/>
            <a:ext cx="6297744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S</a:t>
            </a:r>
            <a:r>
              <a:rPr lang="vi-VN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ách KHTN 6: Cánh Diều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6" name="矩形: 圆角 10"/>
          <p:cNvSpPr/>
          <p:nvPr/>
        </p:nvSpPr>
        <p:spPr>
          <a:xfrm>
            <a:off x="4776470" y="3991610"/>
            <a:ext cx="3213100" cy="417195"/>
          </a:xfrm>
          <a:prstGeom prst="roundRect">
            <a:avLst>
              <a:gd name="adj" fmla="val 0"/>
            </a:avLst>
          </a:prstGeom>
          <a:solidFill>
            <a:srgbClr val="9AA4C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60B9B3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417671" y="1790162"/>
            <a:ext cx="99932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9AA4C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CHỦ ĐỀ 10: NĂNG LƯỢNG</a:t>
            </a:r>
          </a:p>
          <a:p>
            <a:pPr algn="ctr"/>
            <a:r>
              <a:rPr lang="vi-VN" sz="4400" b="1" dirty="0">
                <a:solidFill>
                  <a:srgbClr val="9AA4C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BÀI 30: CÁC DẠNG NĂNG LƯỢNG</a:t>
            </a:r>
            <a:endParaRPr sz="4400" b="1" dirty="0">
              <a:solidFill>
                <a:srgbClr val="9AA4C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30" name="钢琴曲 - 水边的阿狄丽娜 - 理查德 克莱德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156814" y="-231117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038225"/>
            <a:ext cx="48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LƯỢNG ÂM THANH</a:t>
            </a:r>
          </a:p>
        </p:txBody>
      </p:sp>
      <p:pic>
        <p:nvPicPr>
          <p:cNvPr id="11266" name="Picture 2" descr="4 loại trống đánh tay thường gặp | Học viện âm nhạc SEA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4" y="1898649"/>
            <a:ext cx="6784473" cy="451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5 LỢI ÍCH VÔ GIÁ KHI HỌC CHƠI ĐÀN GUITAR - Tiến Thành Music Scho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4" y="1845070"/>
            <a:ext cx="6784473" cy="45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a sĩ Nguyễn Lâm Hoàng Phú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49" y="742949"/>
            <a:ext cx="3948365" cy="592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308515" y="1606929"/>
            <a:ext cx="91948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dirty="0">
                <a:solidFill>
                  <a:srgbClr val="333333"/>
                </a:solidFill>
              </a:rPr>
              <a:t>iếng trống, tiếng đàn, tiếng hát,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...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mang năng lượng. </a:t>
            </a:r>
          </a:p>
          <a:p>
            <a:pPr algn="just"/>
            <a:r>
              <a:rPr lang="vi-VN" sz="2800" dirty="0">
                <a:solidFill>
                  <a:srgbClr val="333333"/>
                </a:solidFill>
              </a:rPr>
              <a:t>Năng lượng này giúp con người nghe được âm thanh.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206813" y="158113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6D9DCF0-F2FE-4075-B9B9-1F7C357A9CE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792" y="2675336"/>
            <a:ext cx="5089233" cy="407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3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8437" y="1296023"/>
            <a:ext cx="105716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Nhìn bằng mắt thường ta thấy vật có động năng có biểu hiện gì?</a:t>
            </a:r>
          </a:p>
        </p:txBody>
      </p:sp>
      <p:sp>
        <p:nvSpPr>
          <p:cNvPr id="7" name="Rectangle 6"/>
          <p:cNvSpPr/>
          <p:nvPr/>
        </p:nvSpPr>
        <p:spPr>
          <a:xfrm>
            <a:off x="1548268" y="2500773"/>
            <a:ext cx="2340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Phát sáng.</a:t>
            </a:r>
          </a:p>
        </p:txBody>
      </p:sp>
      <p:sp>
        <p:nvSpPr>
          <p:cNvPr id="8" name="Rectangle 7"/>
          <p:cNvSpPr/>
          <p:nvPr/>
        </p:nvSpPr>
        <p:spPr>
          <a:xfrm>
            <a:off x="6952925" y="2500773"/>
            <a:ext cx="2082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Đổi màu.</a:t>
            </a:r>
          </a:p>
        </p:txBody>
      </p:sp>
      <p:sp>
        <p:nvSpPr>
          <p:cNvPr id="9" name="Rectangle 8"/>
          <p:cNvSpPr/>
          <p:nvPr/>
        </p:nvSpPr>
        <p:spPr>
          <a:xfrm>
            <a:off x="1517868" y="3822323"/>
            <a:ext cx="2884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Chuyển động.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19816" y="3816489"/>
            <a:ext cx="2183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Nóng lên.</a:t>
            </a:r>
          </a:p>
        </p:txBody>
      </p:sp>
      <p:sp>
        <p:nvSpPr>
          <p:cNvPr id="11" name="Oval 10"/>
          <p:cNvSpPr/>
          <p:nvPr/>
        </p:nvSpPr>
        <p:spPr>
          <a:xfrm>
            <a:off x="1479768" y="3822323"/>
            <a:ext cx="609600" cy="5232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2" name="Group 11"/>
          <p:cNvGrpSpPr/>
          <p:nvPr/>
        </p:nvGrpSpPr>
        <p:grpSpPr>
          <a:xfrm>
            <a:off x="1438960" y="2487040"/>
            <a:ext cx="650408" cy="604510"/>
            <a:chOff x="3581400" y="1276350"/>
            <a:chExt cx="762000" cy="685800"/>
          </a:xfrm>
        </p:grpSpPr>
        <p:sp>
          <p:nvSpPr>
            <p:cNvPr id="13" name="Oval 12"/>
            <p:cNvSpPr/>
            <p:nvPr/>
          </p:nvSpPr>
          <p:spPr>
            <a:xfrm>
              <a:off x="3581400" y="1276350"/>
              <a:ext cx="762000" cy="6858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14" name="Straight Connector 13"/>
            <p:cNvCxnSpPr>
              <a:stCxn id="13" idx="1"/>
              <a:endCxn id="13" idx="5"/>
            </p:cNvCxnSpPr>
            <p:nvPr/>
          </p:nvCxnSpPr>
          <p:spPr>
            <a:xfrm>
              <a:off x="3692992" y="1376783"/>
              <a:ext cx="538816" cy="48493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13" idx="7"/>
              <a:endCxn id="13" idx="3"/>
            </p:cNvCxnSpPr>
            <p:nvPr/>
          </p:nvCxnSpPr>
          <p:spPr>
            <a:xfrm flipH="1">
              <a:off x="3692992" y="1376783"/>
              <a:ext cx="538816" cy="48493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820585" y="2449073"/>
            <a:ext cx="650408" cy="604510"/>
            <a:chOff x="3581400" y="1276350"/>
            <a:chExt cx="762000" cy="685800"/>
          </a:xfrm>
        </p:grpSpPr>
        <p:sp>
          <p:nvSpPr>
            <p:cNvPr id="17" name="Oval 16"/>
            <p:cNvSpPr/>
            <p:nvPr/>
          </p:nvSpPr>
          <p:spPr>
            <a:xfrm>
              <a:off x="3581400" y="1276350"/>
              <a:ext cx="762000" cy="6858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18" name="Straight Connector 17"/>
            <p:cNvCxnSpPr>
              <a:stCxn id="17" idx="1"/>
              <a:endCxn id="17" idx="5"/>
            </p:cNvCxnSpPr>
            <p:nvPr/>
          </p:nvCxnSpPr>
          <p:spPr>
            <a:xfrm>
              <a:off x="3692992" y="1376783"/>
              <a:ext cx="538816" cy="48493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17" idx="7"/>
              <a:endCxn id="17" idx="3"/>
            </p:cNvCxnSpPr>
            <p:nvPr/>
          </p:nvCxnSpPr>
          <p:spPr>
            <a:xfrm flipH="1">
              <a:off x="3692992" y="1376783"/>
              <a:ext cx="538816" cy="48493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6952925" y="3781678"/>
            <a:ext cx="650408" cy="604510"/>
            <a:chOff x="3581400" y="1276350"/>
            <a:chExt cx="762000" cy="685800"/>
          </a:xfrm>
        </p:grpSpPr>
        <p:sp>
          <p:nvSpPr>
            <p:cNvPr id="21" name="Oval 20"/>
            <p:cNvSpPr/>
            <p:nvPr/>
          </p:nvSpPr>
          <p:spPr>
            <a:xfrm>
              <a:off x="3581400" y="1276350"/>
              <a:ext cx="762000" cy="685800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cxnSp>
          <p:nvCxnSpPr>
            <p:cNvPr id="22" name="Straight Connector 21"/>
            <p:cNvCxnSpPr>
              <a:stCxn id="21" idx="1"/>
              <a:endCxn id="21" idx="5"/>
            </p:cNvCxnSpPr>
            <p:nvPr/>
          </p:nvCxnSpPr>
          <p:spPr>
            <a:xfrm>
              <a:off x="3692992" y="1376783"/>
              <a:ext cx="538816" cy="484934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21" idx="7"/>
              <a:endCxn id="21" idx="3"/>
            </p:cNvCxnSpPr>
            <p:nvPr/>
          </p:nvCxnSpPr>
          <p:spPr>
            <a:xfrm flipH="1">
              <a:off x="3692992" y="1376783"/>
              <a:ext cx="538816" cy="484934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11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5347" y="1149678"/>
            <a:ext cx="104867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Năng lượng ánh sáng được cung cấp bởi những nguồn nào sau đây?</a:t>
            </a:r>
          </a:p>
        </p:txBody>
      </p:sp>
      <p:sp>
        <p:nvSpPr>
          <p:cNvPr id="6" name="Rectangle 5"/>
          <p:cNvSpPr/>
          <p:nvPr/>
        </p:nvSpPr>
        <p:spPr>
          <a:xfrm>
            <a:off x="1479965" y="2504747"/>
            <a:ext cx="1790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Cái trống.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9772650" y="3767554"/>
            <a:ext cx="1790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Đèn LED.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1479965" y="3865602"/>
            <a:ext cx="24336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Pin mặt trời.</a:t>
            </a:r>
          </a:p>
        </p:txBody>
      </p:sp>
      <p:sp>
        <p:nvSpPr>
          <p:cNvPr id="9" name="Rectangle 8"/>
          <p:cNvSpPr/>
          <p:nvPr/>
        </p:nvSpPr>
        <p:spPr>
          <a:xfrm>
            <a:off x="5145882" y="2504747"/>
            <a:ext cx="35885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Ngọn nến đang cháy.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858375" y="2491203"/>
            <a:ext cx="17049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Mặt Trời.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2489" y="3861911"/>
            <a:ext cx="2504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Nhà máy điện.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79397" y="2346839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28540" y="2350858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02575" y="3460282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6350" y="3613665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37503" y="3613665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5128" y="2243226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pic>
        <p:nvPicPr>
          <p:cNvPr id="18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17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6813" y="158113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3074" name="Picture 2" descr="Newton's Discovery-Sir Isaac Newton on Make a 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248" y="2981325"/>
            <a:ext cx="64008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0550" y="1038225"/>
            <a:ext cx="48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THẾ NĂNG HẤP DẪN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1498" y="1783242"/>
            <a:ext cx="5406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vật ở một độ cao nào đó so với mặt đất đều có năng lượng hấp dẫn được gọi là thế năng hấp dẫn.</a:t>
            </a:r>
          </a:p>
        </p:txBody>
      </p:sp>
      <p:pic>
        <p:nvPicPr>
          <p:cNvPr id="3076" name="Picture 4" descr="Hình thức thiết kế nhà cao tầng - Thực trạng và định hướ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923" y="2589212"/>
            <a:ext cx="6083702" cy="409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ác nước nằm ở rìa thế giới có tốc độ chảy mạnh nhất - Đài Phát thanh và  Truyền hình Thanh Hó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923" y="2106408"/>
            <a:ext cx="6096000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3 loại cầu trượt phổ biến nhất hiện n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1561445"/>
            <a:ext cx="5425874" cy="512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27657" y="3556152"/>
            <a:ext cx="54826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 ở càng cao so với mặt đất thì có thế năng hấp dẫn càng lớn.</a:t>
            </a:r>
            <a:endParaRPr lang="en-US" sz="2800" dirty="0"/>
          </a:p>
        </p:txBody>
      </p:sp>
      <p:sp>
        <p:nvSpPr>
          <p:cNvPr id="12" name="Rectangle 11"/>
          <p:cNvSpPr/>
          <p:nvPr/>
        </p:nvSpPr>
        <p:spPr>
          <a:xfrm>
            <a:off x="168207" y="3473840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58110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  <p:bldP spid="7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6813" y="158113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590550" y="1038225"/>
            <a:ext cx="404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THẾ NĂNG ĐÀN HỒI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74" y="3346450"/>
            <a:ext cx="3951981" cy="3206750"/>
          </a:xfrm>
          <a:prstGeom prst="rect">
            <a:avLst/>
          </a:prstGeom>
        </p:spPr>
      </p:pic>
      <p:pic>
        <p:nvPicPr>
          <p:cNvPr id="7" name="Picture 2" descr="Tập tin:Lực đàn hồi.gif – Wikipedia tiếng Việ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592" y="3962400"/>
            <a:ext cx="339416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ế năng đàn hồi của lò xo, vật lý phổ thông - Vật lí phổ thô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91" y="4648200"/>
            <a:ext cx="5631869" cy="13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hiếc cồng của nữ thần A-tê-na - music.edu.v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49" y="2246312"/>
            <a:ext cx="4762500" cy="45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479965" y="1600666"/>
            <a:ext cx="98452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vật như lò xo, dây cao su, đệm hơi, cánh cung,...khi bị biến dạng sẽ có thế năng đàn hồi.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79964" y="3023284"/>
            <a:ext cx="102357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vật đó biến dạng càng nhiều thì có thế năng đàn hồi càng lớn.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6813" y="265686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165567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loading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796" y="1922986"/>
            <a:ext cx="3721913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4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288" y="1089875"/>
            <a:ext cx="8711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Thế năng đàn hồi trong tường hợp nào là lớn nhất?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69605" y="1973599"/>
            <a:ext cx="865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9605" y="2841034"/>
            <a:ext cx="666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33745" y="3745149"/>
            <a:ext cx="714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C</a:t>
            </a:r>
          </a:p>
        </p:txBody>
      </p:sp>
      <p:sp>
        <p:nvSpPr>
          <p:cNvPr id="9" name="Rectangle 8"/>
          <p:cNvSpPr/>
          <p:nvPr/>
        </p:nvSpPr>
        <p:spPr>
          <a:xfrm>
            <a:off x="6292514" y="266928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46559" y="3563668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42152" y="1850485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pic>
        <p:nvPicPr>
          <p:cNvPr id="12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495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HUẨN NHẤT] Thế năng đàn hồi là gì l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276474"/>
            <a:ext cx="6791325" cy="326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5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3265" y="1072880"/>
            <a:ext cx="10753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vi-VN" sz="2800" dirty="0"/>
              <a:t>hãy cho biết các dạng băng lượng có trong hình bên dưới</a:t>
            </a:r>
          </a:p>
        </p:txBody>
      </p:sp>
      <p:pic>
        <p:nvPicPr>
          <p:cNvPr id="7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08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6813" y="1566207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5" name="Picture 18" descr="Pin là gì? Phân biệt các loại pin phổ biến hiện nay và đặc điểm, cấu tạo  của chúng | The Couture Travel Compa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05" y="2654706"/>
            <a:ext cx="9023895" cy="412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0" descr="Phân biệt các loại acqu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569" y="2468195"/>
            <a:ext cx="6317409" cy="408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17 thực phẩm tốt cho sức khỏe có thể bạn chưa biết - Thế Giới Điện Giả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325" y="2201863"/>
            <a:ext cx="6381750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hế độ ăn uống tốt cho sức khỏe được Viện dinh dưỡng Quốc gia gợi 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700" y="1719262"/>
            <a:ext cx="5715000" cy="49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ại sao giá xăng dầu thế giới tăng cao?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0" y="1901825"/>
            <a:ext cx="8572500" cy="482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Than đá và quặng khoáng sản dẫn đầu mức tăng trưởng xuất khẩ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2259013"/>
            <a:ext cx="666750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03922" y="1692274"/>
            <a:ext cx="91593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lượng lưu trữ trong lương thực</a:t>
            </a:r>
            <a:r>
              <a:rPr lang="en-US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thực phẩm, trong pin, nhiên liệu,...được gọi là năng lượng hóa học.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0550" y="1038225"/>
            <a:ext cx="7089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LƯỢNG HÓA HỌC</a:t>
            </a:r>
          </a:p>
        </p:txBody>
      </p:sp>
      <p:sp>
        <p:nvSpPr>
          <p:cNvPr id="8" name="Rectangle 7"/>
          <p:cNvSpPr/>
          <p:nvPr/>
        </p:nvSpPr>
        <p:spPr>
          <a:xfrm>
            <a:off x="1403923" y="2967335"/>
            <a:ext cx="91593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lượng trong lương thực- thực phẩm giúp con người sinh sống, phát triển; năng lượng trong nhiên liệu giúp máy móc hoạt động.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6813" y="2967335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29811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3" grpId="0"/>
      <p:bldP spid="8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032" y="1617118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590550" y="1038225"/>
            <a:ext cx="471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</a:t>
            </a:r>
            <a:r>
              <a:rPr lang="vi-VN" sz="2800" b="1"/>
              <a:t>LƯỢNG HẠT NHÂN</a:t>
            </a:r>
            <a:endParaRPr lang="vi-VN" sz="2800" b="1" dirty="0"/>
          </a:p>
        </p:txBody>
      </p:sp>
      <p:sp>
        <p:nvSpPr>
          <p:cNvPr id="6" name="AutoShape 2" descr="Nhìn nhận khách quan về điện hạt nhâ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4" descr="Nhìn nhận khách quan về điện hạt nhâ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246" name="Picture 6" descr="Tìm hiểu nguyên lý làm việc của nhà máy điện hạt nhân - Tin tức HP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2028825"/>
            <a:ext cx="7620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Đức đền bù gần 3 tỷ USD cho các công ty vận hành nhà máy điện hạt nhân |  Thời báo Tài chính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78783"/>
            <a:ext cx="7000875" cy="466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Ngôi sao đặc biệt nhất trên bầu trờ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6" y="1537755"/>
            <a:ext cx="5681663" cy="509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51498" y="1729085"/>
            <a:ext cx="107404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 ngầm nguyên tử, Mặt Trời và các ngôi sao,...hoạt động nhờ năng lượng hạt nhân. </a:t>
            </a:r>
            <a:r>
              <a:rPr lang="en-US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vi-VN" sz="2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năng lượng lưu trữ trong tâm của nguyên tử.</a:t>
            </a:r>
            <a:endParaRPr lang="vi-VN" sz="2800" dirty="0"/>
          </a:p>
        </p:txBody>
      </p:sp>
      <p:sp>
        <p:nvSpPr>
          <p:cNvPr id="13" name="Rectangle 12"/>
          <p:cNvSpPr/>
          <p:nvPr/>
        </p:nvSpPr>
        <p:spPr>
          <a:xfrm>
            <a:off x="38032" y="2692848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10252" name="Picture 12" descr="Tàu ngầm nguyên tử mang lại nhiều lợi ích chiến lược cho bên sở hữu (Ảnh: CNET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2960687"/>
            <a:ext cx="634365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0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9155" y="863120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2428874" y="1200150"/>
            <a:ext cx="7048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Năng lượng có thể chia thành 2 nhóm sau: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9965" y="2052310"/>
            <a:ext cx="6149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- Năng lượng gắn với chuyển động: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9965" y="4486275"/>
            <a:ext cx="3634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- Năng lượng lưu trữ: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6275" y="2886730"/>
            <a:ext cx="3495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điện,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78182" y="2896255"/>
            <a:ext cx="3438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nhiệt,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3437" y="2896910"/>
            <a:ext cx="3895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ánh sáng,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00899" y="2052310"/>
            <a:ext cx="3781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âm thanh,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14925" y="4486275"/>
            <a:ext cx="3714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hóa học,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48225" y="5375791"/>
            <a:ext cx="40481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năng lượng hạt nhân.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24901" y="4486275"/>
            <a:ext cx="323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thế năng đàn hồi,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78182" y="5375791"/>
            <a:ext cx="3365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thế năng hấp dẫn,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29085" y="3733800"/>
            <a:ext cx="2438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Động năng.</a:t>
            </a:r>
          </a:p>
        </p:txBody>
      </p:sp>
    </p:spTree>
    <p:extLst>
      <p:ext uri="{BB962C8B-B14F-4D97-AF65-F5344CB8AC3E}">
        <p14:creationId xmlns:p14="http://schemas.microsoft.com/office/powerpoint/2010/main" val="290798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4632"/>
            <a:ext cx="2819942" cy="81654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4684"/>
            <a:ext cx="12192000" cy="397637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632525" y="4974501"/>
            <a:ext cx="5381398" cy="125668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591627" y="2165768"/>
            <a:ext cx="8152697" cy="1434657"/>
            <a:chOff x="6478807" y="1685435"/>
            <a:chExt cx="9995553" cy="1758951"/>
          </a:xfrm>
        </p:grpSpPr>
        <p:sp>
          <p:nvSpPr>
            <p:cNvPr id="7" name="矩形 6"/>
            <p:cNvSpPr/>
            <p:nvPr/>
          </p:nvSpPr>
          <p:spPr>
            <a:xfrm>
              <a:off x="6478808" y="1685435"/>
              <a:ext cx="7744282" cy="795336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6605806" y="1787033"/>
              <a:ext cx="592138" cy="592137"/>
            </a:xfrm>
            <a:prstGeom prst="rect">
              <a:avLst/>
            </a:prstGeom>
            <a:solidFill>
              <a:srgbClr val="F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3200" dirty="0">
                  <a:solidFill>
                    <a:schemeClr val="accent1"/>
                  </a:solidFill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I</a:t>
              </a:r>
              <a:endParaRPr lang="zh-CN" altLang="en-US" sz="3200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9" name="文本框 6"/>
            <p:cNvSpPr txBox="1"/>
            <p:nvPr/>
          </p:nvSpPr>
          <p:spPr>
            <a:xfrm>
              <a:off x="7563072" y="1808578"/>
              <a:ext cx="6660018" cy="566021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vi-VN" altLang="zh-CN" sz="2400" spc="300" dirty="0">
                  <a:solidFill>
                    <a:schemeClr val="bg1"/>
                  </a:solidFill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MỘT SỐ DẠNG NĂNG LƯỢNG</a:t>
              </a:r>
              <a:endParaRPr lang="zh-CN" altLang="en-US" sz="2400" spc="300" dirty="0">
                <a:solidFill>
                  <a:schemeClr val="bg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478807" y="2649047"/>
              <a:ext cx="9846209" cy="795339"/>
            </a:xfrm>
            <a:prstGeom prst="rect">
              <a:avLst/>
            </a:prstGeom>
            <a:solidFill>
              <a:schemeClr val="accent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600"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605808" y="2750645"/>
              <a:ext cx="592138" cy="592138"/>
            </a:xfrm>
            <a:prstGeom prst="rect">
              <a:avLst/>
            </a:prstGeom>
            <a:solidFill>
              <a:srgbClr val="F3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3200" dirty="0">
                  <a:solidFill>
                    <a:schemeClr val="accent1"/>
                  </a:solidFill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II</a:t>
              </a:r>
              <a:endParaRPr lang="zh-CN" altLang="en-US" sz="3200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2" name="文本框 9"/>
            <p:cNvSpPr txBox="1"/>
            <p:nvPr/>
          </p:nvSpPr>
          <p:spPr>
            <a:xfrm>
              <a:off x="7563071" y="2772193"/>
              <a:ext cx="8911289" cy="49055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vi-VN" altLang="zh-CN" sz="2000" b="1" spc="300" dirty="0">
                  <a:solidFill>
                    <a:schemeClr val="bg1"/>
                  </a:solidFill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NĂNG LƯỢNG VÀ KHẢ NĂNG TÁC DỤNG LỰC</a:t>
              </a:r>
              <a:endParaRPr lang="en-US" altLang="zh-CN" sz="2000" b="1" spc="300" dirty="0">
                <a:solidFill>
                  <a:schemeClr val="bg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 rot="5400000">
            <a:off x="888047" y="2292547"/>
            <a:ext cx="3722370" cy="1184275"/>
            <a:chOff x="1893865" y="1856347"/>
            <a:chExt cx="8605979" cy="3351464"/>
          </a:xfrm>
        </p:grpSpPr>
        <p:sp>
          <p:nvSpPr>
            <p:cNvPr id="20" name="矩形 19"/>
            <p:cNvSpPr/>
            <p:nvPr/>
          </p:nvSpPr>
          <p:spPr>
            <a:xfrm rot="16200000">
              <a:off x="4894830" y="-544114"/>
              <a:ext cx="2596711" cy="812004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lang="vi-VN" altLang="zh-CN" sz="2800" spc="600" dirty="0"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CÁC DẠNG NĂNG LƯỢNG</a:t>
              </a:r>
              <a:endParaRPr lang="zh-CN" altLang="en-US" sz="2800" spc="600" dirty="0"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893865" y="1856347"/>
              <a:ext cx="8605979" cy="3351464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66" y="1025863"/>
            <a:ext cx="9939402" cy="5458643"/>
          </a:xfrm>
          <a:prstGeom prst="rect">
            <a:avLst/>
          </a:prstGeom>
        </p:spPr>
      </p:pic>
      <p:pic>
        <p:nvPicPr>
          <p:cNvPr id="3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4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48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9965" y="1084531"/>
            <a:ext cx="88123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Sắp xếp các năng lượng sau vào hai nhóm phù hợp.</a:t>
            </a:r>
          </a:p>
        </p:txBody>
      </p:sp>
      <p:sp>
        <p:nvSpPr>
          <p:cNvPr id="6" name="Rectangle 5"/>
          <p:cNvSpPr/>
          <p:nvPr/>
        </p:nvSpPr>
        <p:spPr>
          <a:xfrm>
            <a:off x="184767" y="337891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/>
              <a:t>Nhóm NL gắn với chuyển động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3852153"/>
            <a:ext cx="6280767" cy="3005847"/>
          </a:xfrm>
          <a:prstGeom prst="rect">
            <a:avLst/>
          </a:prstGeom>
          <a:solidFill>
            <a:srgbClr val="B5DFE7"/>
          </a:solidFill>
          <a:ln>
            <a:solidFill>
              <a:srgbClr val="B5DFE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/>
          <p:cNvSpPr/>
          <p:nvPr/>
        </p:nvSpPr>
        <p:spPr>
          <a:xfrm>
            <a:off x="8360930" y="3384715"/>
            <a:ext cx="28707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Nhóm NL lưu trữ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80767" y="3852153"/>
            <a:ext cx="5911233" cy="3005847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197854" y="1938120"/>
            <a:ext cx="33750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động năng của vật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86929" y="1938120"/>
            <a:ext cx="4386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năng lượng của xăng dầu</a:t>
            </a:r>
          </a:p>
        </p:txBody>
      </p:sp>
      <p:sp>
        <p:nvSpPr>
          <p:cNvPr id="9" name="Rectangle 8"/>
          <p:cNvSpPr/>
          <p:nvPr/>
        </p:nvSpPr>
        <p:spPr>
          <a:xfrm>
            <a:off x="7873698" y="1938120"/>
            <a:ext cx="4415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năng lượng của thức ăn</a:t>
            </a:r>
          </a:p>
        </p:txBody>
      </p:sp>
      <p:sp>
        <p:nvSpPr>
          <p:cNvPr id="8" name="Rectangle 7"/>
          <p:cNvSpPr/>
          <p:nvPr/>
        </p:nvSpPr>
        <p:spPr>
          <a:xfrm>
            <a:off x="1479965" y="2556568"/>
            <a:ext cx="44061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năng lượng gió đang thổi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86139" y="2579400"/>
            <a:ext cx="4645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0070C0"/>
                </a:solidFill>
              </a:rPr>
              <a:t>máy hút bụi đang hoạt động</a:t>
            </a:r>
          </a:p>
        </p:txBody>
      </p:sp>
      <p:pic>
        <p:nvPicPr>
          <p:cNvPr id="16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974256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67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063E-6 -1.85185E-6 L -0.00013 0.3305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74E-6 -1.85185E-6 L 0.27377 0.34931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88" y="1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0878E-6 -1.85185E-6 L -0.00078 0.4826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2136E-6 3.7037E-7 L 0.0017 0.3379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778E-6 -3.7037E-7 L -0.4789 0.4784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52" y="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 animBg="1"/>
      <p:bldP spid="12" grpId="0"/>
      <p:bldP spid="14" grpId="0" animBg="1"/>
      <p:bldP spid="7" grpId="0"/>
      <p:bldP spid="7" grpId="1"/>
      <p:bldP spid="10" grpId="0"/>
      <p:bldP spid="10" grpId="1"/>
      <p:bldP spid="9" grpId="0"/>
      <p:bldP spid="9" grpId="1"/>
      <p:bldP spid="8" grpId="0"/>
      <p:bldP spid="8" grpId="1"/>
      <p:bldP spid="11" grpId="0"/>
      <p:bldP spid="1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13314" name="Picture 2" descr=" Hãy kể tên một số dạng năng lượng có liên quan đến chuyển động của chiếc thuyền buồ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99" y="2294912"/>
            <a:ext cx="5225844" cy="402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59668" y="1082482"/>
            <a:ext cx="100357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/>
              <a:t>Hãy kể tên một số dạng năng lượng có liên quan đến chuyển động của chiếc thuyền buồm (hình 30.1)</a:t>
            </a:r>
          </a:p>
        </p:txBody>
      </p:sp>
      <p:pic>
        <p:nvPicPr>
          <p:cNvPr id="6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86092" y="2534215"/>
            <a:ext cx="51619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2800" dirty="0">
                <a:solidFill>
                  <a:srgbClr val="FF0000"/>
                </a:solidFill>
              </a:rPr>
              <a:t>- Năng lượng của gió đang thổi</a:t>
            </a:r>
          </a:p>
        </p:txBody>
      </p:sp>
      <p:sp>
        <p:nvSpPr>
          <p:cNvPr id="7" name="Rectangle 6"/>
          <p:cNvSpPr/>
          <p:nvPr/>
        </p:nvSpPr>
        <p:spPr>
          <a:xfrm>
            <a:off x="6286092" y="3093874"/>
            <a:ext cx="5716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2800" dirty="0">
                <a:solidFill>
                  <a:srgbClr val="00B050"/>
                </a:solidFill>
              </a:rPr>
              <a:t>- Năng lượng của dòng nước chảy</a:t>
            </a:r>
          </a:p>
        </p:txBody>
      </p:sp>
      <p:sp>
        <p:nvSpPr>
          <p:cNvPr id="8" name="Rectangle 7"/>
          <p:cNvSpPr/>
          <p:nvPr/>
        </p:nvSpPr>
        <p:spPr>
          <a:xfrm>
            <a:off x="6286092" y="3623744"/>
            <a:ext cx="47051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2800" dirty="0">
                <a:solidFill>
                  <a:srgbClr val="7030A0"/>
                </a:solidFill>
              </a:rPr>
              <a:t>- Động năng của con thuyền</a:t>
            </a:r>
          </a:p>
        </p:txBody>
      </p:sp>
      <p:sp>
        <p:nvSpPr>
          <p:cNvPr id="9" name="Rectangle 8"/>
          <p:cNvSpPr/>
          <p:nvPr/>
        </p:nvSpPr>
        <p:spPr>
          <a:xfrm>
            <a:off x="6286092" y="4227654"/>
            <a:ext cx="58248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70C0"/>
                </a:solidFill>
              </a:rPr>
              <a:t>- Năng lượng âm thanh của tiếng buồm phát ra khi gió thổi</a:t>
            </a:r>
          </a:p>
        </p:txBody>
      </p:sp>
    </p:spTree>
    <p:extLst>
      <p:ext uri="{BB962C8B-B14F-4D97-AF65-F5344CB8AC3E}">
        <p14:creationId xmlns:p14="http://schemas.microsoft.com/office/powerpoint/2010/main" val="379501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47825" y="1276350"/>
            <a:ext cx="9991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Trong nhà em thường sử dụng những dạng năng lượng nào vừa mới học xong?</a:t>
            </a:r>
          </a:p>
        </p:txBody>
      </p:sp>
      <p:pic>
        <p:nvPicPr>
          <p:cNvPr id="4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5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77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05471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3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4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9965" y="1074694"/>
            <a:ext cx="104461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hoạt động và biến đổi đều cần năng lượng. Một vật có năng lượng thì có khả năng tác dụng lực.</a:t>
            </a:r>
          </a:p>
        </p:txBody>
      </p:sp>
      <p:pic>
        <p:nvPicPr>
          <p:cNvPr id="14338" name="Picture 2" descr="Mua vali ở đâu tốt mà rẻ? Kinh nghiệm mua vali kéo du lịch tốt cho kỳ nghỉ  hè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369" y="2393072"/>
            <a:ext cx="7239000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991" y="2481981"/>
            <a:ext cx="3420961" cy="408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0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9397"/>
            <a:ext cx="6995693" cy="6028603"/>
          </a:xfrm>
          <a:prstGeom prst="rect">
            <a:avLst/>
          </a:prstGeom>
        </p:spPr>
      </p:pic>
      <p:pic>
        <p:nvPicPr>
          <p:cNvPr id="3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4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8119" y="1532825"/>
            <a:ext cx="4435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Thế năng hấp dẫn trường hợp nào lớn hơn?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68119" y="2543067"/>
            <a:ext cx="45363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Lò xo bị nén với lực lớn hơn ở hình nào?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168" y="3966481"/>
            <a:ext cx="5869931" cy="225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4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9397"/>
            <a:ext cx="5696243" cy="749339"/>
          </a:xfrm>
          <a:prstGeom prst="rect">
            <a:avLst/>
          </a:prstGeom>
        </p:spPr>
      </p:pic>
      <p:pic>
        <p:nvPicPr>
          <p:cNvPr id="19460" name="Picture 4" descr="67 Gió ý tưởng | hình gif, ảnh động, phong cảnh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" y="2482985"/>
            <a:ext cx="5304818" cy="298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Bão số 13 đổ bộ Quảng Bình, Hà Tĩnh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827" y="2139172"/>
            <a:ext cx="5321097" cy="367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18434" name="Picture 2" descr="Đi tìm nguyên nhân cây xanh ngã đổ do gió bão ở Đà Nẵ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559" y="1729572"/>
            <a:ext cx="6760791" cy="460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Nha Trang: Rút kinh nghiệm công tác phòng, chống bão - Báo Khánh Hòa điện t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370" y="1729572"/>
            <a:ext cx="6800899" cy="453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3311" y="1060315"/>
            <a:ext cx="3725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Tác hại của gió bão</a:t>
            </a:r>
          </a:p>
        </p:txBody>
      </p:sp>
      <p:pic>
        <p:nvPicPr>
          <p:cNvPr id="18438" name="Picture 6" descr="Bay trong gió dải lụa mềm: Đây là tai nạn sập cầu đáng sợ bậc nhất lịch s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704" y="1729572"/>
            <a:ext cx="6286500" cy="488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35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17410" name="Picture 2" descr="Cách nào đưa tàu thuyền thoát vùng bão nguy hiểm? | Weichai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872" y="1958806"/>
            <a:ext cx="6517600" cy="421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Trang Thơ Phạm Quốc Khánh: VƯỢT MỌI GIAN N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25" y="1837491"/>
            <a:ext cx="7058620" cy="460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☆ Chèo thuyền vượt thác lớn trên sông Ottawa ☆ - Các lời khuyên du lị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930" y="1436441"/>
            <a:ext cx="6981825" cy="522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AutoShape 10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7422" name="Picture 14" descr="Mạo hiểm với xuồng cao su - một loại hình du lịch mới ở Đà Lạ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25" y="1566850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3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5 bài tập gym quan trọng mà gymer không nên bỏ qu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35174"/>
            <a:ext cx="598170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6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4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5" name="AutoShape 8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AutoShape 10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12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371" y="1957353"/>
            <a:ext cx="6956629" cy="17391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06066" y="1021404"/>
            <a:ext cx="6099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Con người lấy năng lượng từ đâu?</a:t>
            </a:r>
          </a:p>
        </p:txBody>
      </p:sp>
      <p:pic>
        <p:nvPicPr>
          <p:cNvPr id="10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7" y="952504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45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1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pic>
        <p:nvPicPr>
          <p:cNvPr id="21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47825" y="1276350"/>
            <a:ext cx="99917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Trong nhà em thường sử dụng những dạng năng lượng nào dưới đây?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AutoShape 8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AutoShape 12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2" descr="Bảng 3 nguồn thức ăn thực vật có thành phần dinh dưỡng chi tiết Bánh  Healthy, EatClean, Bánh Dinh Dưỡ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9" name="AutoShape 4" descr="Bảng 3 nguồn thức ăn thực vật có thành phần dinh dưỡng chi tiết Bánh  Healthy, EatClean, Bánh Dinh Dưỡ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2534" name="Picture 6" descr="Bảng 3 nguồn thức ăn thực vật có thành phần dinh dưỡng chi tiết Bánh  Healthy, EatClean, Bánh Dinh Dưỡ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0371"/>
            <a:ext cx="5800259" cy="42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Các giai đoạn phát triển tâm lý của trẻ từ sơ sinh đến vị thành niên |  Vinme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59" y="2230371"/>
            <a:ext cx="6086947" cy="42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51498" y="1137684"/>
            <a:ext cx="10100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Con người lấy năng lượng từ thức ăn, lương thực, thực phẩm</a:t>
            </a:r>
          </a:p>
        </p:txBody>
      </p:sp>
    </p:spTree>
    <p:extLst>
      <p:ext uri="{BB962C8B-B14F-4D97-AF65-F5344CB8AC3E}">
        <p14:creationId xmlns:p14="http://schemas.microsoft.com/office/powerpoint/2010/main" val="17817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8608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II. 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VÀ KHẢ NĂNG TÁC DỤNG LỰC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AutoShape 8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5" name="AutoShape 10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AutoShape 12" descr="Vượt Sông La Bá bằng xuồng cao su - Điểm đến - Báo điện tử Lâm Đồ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2" descr="Bảng 3 nguồn thức ăn thực vật có thành phần dinh dưỡng chi tiết Bánh  Healthy, EatClean, Bánh Dinh Dưỡ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4" descr="Bảng 3 nguồn thức ăn thực vật có thành phần dinh dưỡng chi tiết Bánh  Healthy, EatClean, Bánh Dinh Dưỡ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765175" y="1120755"/>
            <a:ext cx="10773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Các em có thể tìm hiểu thêm năng </a:t>
            </a:r>
            <a:r>
              <a:rPr lang="vi-VN" sz="2800"/>
              <a:t>lượng hấp </a:t>
            </a:r>
            <a:r>
              <a:rPr lang="vi-VN" sz="2800" dirty="0"/>
              <a:t>thụ và năng lượng tiêu hao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2209322"/>
            <a:ext cx="4788146" cy="40261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54494" y="2209322"/>
            <a:ext cx="5914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0070C0"/>
                </a:solidFill>
              </a:rPr>
              <a:t>Năng lượng hấp thụ nhiều hơn năng lượng tiêu hao thì gọi là béo phì thừa cân.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3" y="2431915"/>
            <a:ext cx="5211646" cy="412131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624174" y="4262854"/>
            <a:ext cx="5914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0070C0"/>
                </a:solidFill>
              </a:rPr>
              <a:t>Năng lượng tiêu hao nhiều hơn năng lượng hấp thụ thì gọi gầy mòn, nhẹ cân.</a:t>
            </a:r>
          </a:p>
        </p:txBody>
      </p:sp>
    </p:spTree>
    <p:extLst>
      <p:ext uri="{BB962C8B-B14F-4D97-AF65-F5344CB8AC3E}">
        <p14:creationId xmlns:p14="http://schemas.microsoft.com/office/powerpoint/2010/main" val="145803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1" grpId="1"/>
      <p:bldP spid="11" grpId="2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2663" y="693375"/>
            <a:ext cx="10055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/>
              <a:t>Câu 1: </a:t>
            </a:r>
            <a:r>
              <a:rPr lang="vi-VN" sz="2800" dirty="0"/>
              <a:t>Trường hợp nào dưới đây vật không có năng lượng?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6128" y="2106198"/>
            <a:ext cx="5618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Tảng đá nằm yên trên mặt đất.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6128" y="3054964"/>
            <a:ext cx="6622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Tảng đá ở một độ cao so với mặt đất.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1579" y="3954453"/>
            <a:ext cx="66175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Con thuyền đang chạy trên mặt nước</a:t>
            </a:r>
          </a:p>
        </p:txBody>
      </p:sp>
      <p:sp>
        <p:nvSpPr>
          <p:cNvPr id="6" name="Rectangle 5"/>
          <p:cNvSpPr/>
          <p:nvPr/>
        </p:nvSpPr>
        <p:spPr>
          <a:xfrm>
            <a:off x="1531579" y="4917492"/>
            <a:ext cx="6431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Viên phấn rơi từ trên bàn xuống đất.</a:t>
            </a:r>
          </a:p>
        </p:txBody>
      </p:sp>
      <p:sp>
        <p:nvSpPr>
          <p:cNvPr id="7" name="Rectangle 6"/>
          <p:cNvSpPr/>
          <p:nvPr/>
        </p:nvSpPr>
        <p:spPr>
          <a:xfrm>
            <a:off x="984457" y="3800564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89217" y="1798421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0033" y="2901075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60032" y="4763603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75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1922" y="635010"/>
            <a:ext cx="104929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/>
              <a:t>Câu 2: </a:t>
            </a:r>
            <a:r>
              <a:rPr lang="vi-VN" sz="2800" dirty="0"/>
              <a:t>Những trường hợp nào dưới đây là biểu hiện của nhiệt năng?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41511" y="3054964"/>
            <a:ext cx="3942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làm cho vật nóng lên</a:t>
            </a:r>
          </a:p>
        </p:txBody>
      </p:sp>
      <p:sp>
        <p:nvSpPr>
          <p:cNvPr id="4" name="Rectangle 3"/>
          <p:cNvSpPr/>
          <p:nvPr/>
        </p:nvSpPr>
        <p:spPr>
          <a:xfrm>
            <a:off x="1541511" y="2125653"/>
            <a:ext cx="31774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truyền được âm</a:t>
            </a:r>
          </a:p>
        </p:txBody>
      </p:sp>
      <p:sp>
        <p:nvSpPr>
          <p:cNvPr id="5" name="Rectangle 4"/>
          <p:cNvSpPr/>
          <p:nvPr/>
        </p:nvSpPr>
        <p:spPr>
          <a:xfrm>
            <a:off x="1541511" y="3954453"/>
            <a:ext cx="46426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làm cho vật chuyển động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541511" y="4839670"/>
            <a:ext cx="4940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phản chiếu được ánh sáng</a:t>
            </a:r>
          </a:p>
        </p:txBody>
      </p:sp>
      <p:sp>
        <p:nvSpPr>
          <p:cNvPr id="8" name="Rectangle 7"/>
          <p:cNvSpPr/>
          <p:nvPr/>
        </p:nvSpPr>
        <p:spPr>
          <a:xfrm>
            <a:off x="984457" y="3800564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0032" y="2901075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7771" y="1971763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0032" y="4763603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8298" y="1104249"/>
            <a:ext cx="8714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/>
              <a:t>Câu 3: </a:t>
            </a:r>
            <a:r>
              <a:rPr lang="vi-VN" sz="2800" dirty="0"/>
              <a:t>Dạng năng lượng được tích trữ trong acquy là</a:t>
            </a:r>
          </a:p>
        </p:txBody>
      </p:sp>
      <p:sp>
        <p:nvSpPr>
          <p:cNvPr id="3" name="Rectangle 2"/>
          <p:cNvSpPr/>
          <p:nvPr/>
        </p:nvSpPr>
        <p:spPr>
          <a:xfrm>
            <a:off x="1538298" y="2495305"/>
            <a:ext cx="2324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động năng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0" y="2495305"/>
            <a:ext cx="21242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hóa năng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8298" y="4003091"/>
            <a:ext cx="2044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thế năng</a:t>
            </a:r>
          </a:p>
        </p:txBody>
      </p:sp>
      <p:sp>
        <p:nvSpPr>
          <p:cNvPr id="6" name="Rectangle 5"/>
          <p:cNvSpPr/>
          <p:nvPr/>
        </p:nvSpPr>
        <p:spPr>
          <a:xfrm>
            <a:off x="6095999" y="4003091"/>
            <a:ext cx="2545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quang năng</a:t>
            </a:r>
          </a:p>
        </p:txBody>
      </p:sp>
      <p:sp>
        <p:nvSpPr>
          <p:cNvPr id="7" name="Rectangle 6"/>
          <p:cNvSpPr/>
          <p:nvPr/>
        </p:nvSpPr>
        <p:spPr>
          <a:xfrm>
            <a:off x="984457" y="3800564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76389" y="2341416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8313" y="2357919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76389" y="3849202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45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56214" y="1143160"/>
            <a:ext cx="4743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/>
              <a:t>Câu 4: </a:t>
            </a:r>
            <a:r>
              <a:rPr lang="vi-VN" sz="2800" dirty="0"/>
              <a:t>Động năng của vật là</a:t>
            </a:r>
          </a:p>
        </p:txBody>
      </p:sp>
      <p:sp>
        <p:nvSpPr>
          <p:cNvPr id="3" name="Rectangle 2"/>
          <p:cNvSpPr/>
          <p:nvPr/>
        </p:nvSpPr>
        <p:spPr>
          <a:xfrm>
            <a:off x="1556214" y="2495304"/>
            <a:ext cx="5218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năng lượng do vật có độ cao</a:t>
            </a:r>
          </a:p>
        </p:txBody>
      </p:sp>
      <p:sp>
        <p:nvSpPr>
          <p:cNvPr id="4" name="Rectangle 3"/>
          <p:cNvSpPr/>
          <p:nvPr/>
        </p:nvSpPr>
        <p:spPr>
          <a:xfrm>
            <a:off x="1556214" y="3429000"/>
            <a:ext cx="5620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năng lượng do vật bị biến dạng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556214" y="4343560"/>
            <a:ext cx="5439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năng lượng do vật có nhiệt độ</a:t>
            </a:r>
          </a:p>
        </p:txBody>
      </p:sp>
      <p:sp>
        <p:nvSpPr>
          <p:cNvPr id="6" name="Rectangle 5"/>
          <p:cNvSpPr/>
          <p:nvPr/>
        </p:nvSpPr>
        <p:spPr>
          <a:xfrm>
            <a:off x="1556214" y="5257959"/>
            <a:ext cx="5740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năng lượng do vật chuyển động</a:t>
            </a:r>
          </a:p>
        </p:txBody>
      </p:sp>
      <p:sp>
        <p:nvSpPr>
          <p:cNvPr id="7" name="Rectangle 6"/>
          <p:cNvSpPr/>
          <p:nvPr/>
        </p:nvSpPr>
        <p:spPr>
          <a:xfrm>
            <a:off x="940229" y="418967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2933" y="5104070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6134" y="238726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133" y="3313622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5013" y="543389"/>
            <a:ext cx="102001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/>
              <a:t>Câu 5: </a:t>
            </a:r>
            <a:r>
              <a:rPr lang="vi-VN" sz="2800" dirty="0"/>
              <a:t>Khi bắn cung, mũi tên nhận được năng lượng và bay đi. Mũi tên có năng lượng ở dạng nào sau đây?</a:t>
            </a:r>
          </a:p>
        </p:txBody>
      </p:sp>
      <p:sp>
        <p:nvSpPr>
          <p:cNvPr id="3" name="Rectangle 2"/>
          <p:cNvSpPr/>
          <p:nvPr/>
        </p:nvSpPr>
        <p:spPr>
          <a:xfrm>
            <a:off x="1485014" y="2127915"/>
            <a:ext cx="4083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/>
              <a:t>A. Mũi tên có động năng</a:t>
            </a:r>
            <a:endParaRPr lang="vi-VN" sz="2800" dirty="0"/>
          </a:p>
        </p:txBody>
      </p:sp>
      <p:sp>
        <p:nvSpPr>
          <p:cNvPr id="4" name="Rectangle 3"/>
          <p:cNvSpPr/>
          <p:nvPr/>
        </p:nvSpPr>
        <p:spPr>
          <a:xfrm>
            <a:off x="1485014" y="3059668"/>
            <a:ext cx="51828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Mũi tên có thế năng hấp dẫn</a:t>
            </a:r>
          </a:p>
        </p:txBody>
      </p:sp>
      <p:sp>
        <p:nvSpPr>
          <p:cNvPr id="5" name="Rectangle 4"/>
          <p:cNvSpPr/>
          <p:nvPr/>
        </p:nvSpPr>
        <p:spPr>
          <a:xfrm>
            <a:off x="1517074" y="3977980"/>
            <a:ext cx="5083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Mũi tên có thế năng đàn hồi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7074" y="4849850"/>
            <a:ext cx="9023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Mũi tên vừa có động năng vừa có thế năng hấp dẫn.</a:t>
            </a:r>
          </a:p>
        </p:txBody>
      </p:sp>
      <p:sp>
        <p:nvSpPr>
          <p:cNvPr id="7" name="Rectangle 6"/>
          <p:cNvSpPr/>
          <p:nvPr/>
        </p:nvSpPr>
        <p:spPr>
          <a:xfrm>
            <a:off x="940229" y="376435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2933" y="4678750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6134" y="196194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133" y="2888302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6911" y="681611"/>
            <a:ext cx="101257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/>
              <a:t>Câu 6: </a:t>
            </a:r>
            <a:r>
              <a:rPr lang="vi-VN" sz="2800" dirty="0"/>
              <a:t>Vật nào sau đây không có thế năng hấp dẫn, nếu chọn mốc thế năng tại mặt đất?</a:t>
            </a:r>
          </a:p>
        </p:txBody>
      </p:sp>
      <p:sp>
        <p:nvSpPr>
          <p:cNvPr id="3" name="Rectangle 2"/>
          <p:cNvSpPr/>
          <p:nvPr/>
        </p:nvSpPr>
        <p:spPr>
          <a:xfrm>
            <a:off x="1516912" y="2096018"/>
            <a:ext cx="4267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A. Người ở trên câu trượt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6912" y="3059668"/>
            <a:ext cx="3615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B. Quả táo ở trên cây</a:t>
            </a:r>
          </a:p>
        </p:txBody>
      </p:sp>
      <p:sp>
        <p:nvSpPr>
          <p:cNvPr id="5" name="Rectangle 4"/>
          <p:cNvSpPr/>
          <p:nvPr/>
        </p:nvSpPr>
        <p:spPr>
          <a:xfrm>
            <a:off x="1516912" y="3956715"/>
            <a:ext cx="35173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C. Chim bay trên trời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6912" y="4881748"/>
            <a:ext cx="48590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/>
              <a:t>D. Con ốc sên bò trên đường</a:t>
            </a:r>
          </a:p>
        </p:txBody>
      </p:sp>
      <p:sp>
        <p:nvSpPr>
          <p:cNvPr id="7" name="Rectangle 6"/>
          <p:cNvSpPr/>
          <p:nvPr/>
        </p:nvSpPr>
        <p:spPr>
          <a:xfrm>
            <a:off x="940229" y="376435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2933" y="4678750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B050"/>
                </a:solidFill>
              </a:rPr>
              <a:t>✔</a:t>
            </a:r>
            <a:endParaRPr lang="vi-VN" sz="48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6134" y="1961941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46133" y="2888302"/>
            <a:ext cx="8002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✗</a:t>
            </a:r>
            <a:endParaRPr lang="vi-VN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6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6801" y="-2255035"/>
            <a:ext cx="1819331" cy="16120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62" y="1619572"/>
            <a:ext cx="1122088" cy="8926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92068" y="96819"/>
            <a:ext cx="5381398" cy="125668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7" y="725163"/>
            <a:ext cx="2117968" cy="6132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66" y="4615163"/>
            <a:ext cx="5047209" cy="19183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7197"/>
            <a:ext cx="12192000" cy="3976379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156814" y="4004098"/>
            <a:ext cx="1637923" cy="3709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汇报人：通用名</a:t>
            </a:r>
            <a:endParaRPr lang="en-US" altLang="zh-CN" sz="1600" dirty="0">
              <a:solidFill>
                <a:schemeClr val="bg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71835" y="1847482"/>
            <a:ext cx="5612099" cy="74159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5400" dirty="0">
                <a:solidFill>
                  <a:srgbClr val="9AA4C1"/>
                </a:solidFill>
                <a:latin typeface="Barlow Condensed Thin" panose="00000306000000000000" charset="0"/>
                <a:ea typeface="Yeseva One" panose="00000500000000000000" charset="0"/>
                <a:cs typeface="Barlow Condensed Thin" panose="00000306000000000000" charset="0"/>
                <a:sym typeface="Yeseva One" panose="00000500000000000000" charset="0"/>
              </a:rPr>
              <a:t>CHILDREN'S EDUCATION</a:t>
            </a:r>
            <a:endParaRPr lang="zh-CN" altLang="en-US" sz="5400" dirty="0">
              <a:solidFill>
                <a:srgbClr val="9AA4C1"/>
              </a:solidFill>
              <a:latin typeface="Barlow Condensed Thin" panose="00000306000000000000" charset="0"/>
              <a:ea typeface="Yeseva One" panose="00000500000000000000" charset="0"/>
              <a:cs typeface="Barlow Condensed Thin" panose="00000306000000000000" charset="0"/>
              <a:sym typeface="Yeseva One" panose="00000500000000000000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780461" y="2436213"/>
            <a:ext cx="467741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rgbClr val="9AA4C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THANKS!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4532630" y="3832225"/>
            <a:ext cx="3213100" cy="416560"/>
            <a:chOff x="7522" y="6286"/>
            <a:chExt cx="5060" cy="656"/>
          </a:xfrm>
        </p:grpSpPr>
        <p:sp>
          <p:nvSpPr>
            <p:cNvPr id="4" name="矩形: 圆角 10"/>
            <p:cNvSpPr/>
            <p:nvPr/>
          </p:nvSpPr>
          <p:spPr>
            <a:xfrm>
              <a:off x="7522" y="6286"/>
              <a:ext cx="5060" cy="657"/>
            </a:xfrm>
            <a:prstGeom prst="roundRect">
              <a:avLst>
                <a:gd name="adj" fmla="val 0"/>
              </a:avLst>
            </a:prstGeom>
            <a:solidFill>
              <a:srgbClr val="9AA4C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60B9B3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750" y="6286"/>
              <a:ext cx="4401" cy="60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sz="1600" dirty="0">
                  <a:solidFill>
                    <a:schemeClr val="bg1"/>
                  </a:solidFill>
                  <a:latin typeface="Yeseva One" panose="00000500000000000000" charset="0"/>
                  <a:ea typeface="Yeseva One" panose="00000500000000000000" charset="0"/>
                  <a:sym typeface="Yeseva One" panose="00000500000000000000" charset="0"/>
                </a:rPr>
                <a:t>Reporting Officer：XXX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wipe/>
      </p:transition>
    </mc:Choice>
    <mc:Fallback xmlns="">
      <p:transition spd="slow" advClick="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pic>
        <p:nvPicPr>
          <p:cNvPr id="60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1" t="3952" r="20863" b="3636"/>
          <a:stretch>
            <a:fillRect/>
          </a:stretch>
        </p:blipFill>
        <p:spPr>
          <a:xfrm>
            <a:off x="2046264" y="2352297"/>
            <a:ext cx="3646009" cy="3646009"/>
          </a:xfrm>
          <a:custGeom>
            <a:avLst/>
            <a:gdLst>
              <a:gd name="connsiteX0" fmla="*/ 1381496 w 2762992"/>
              <a:gd name="connsiteY0" fmla="*/ 0 h 2762992"/>
              <a:gd name="connsiteX1" fmla="*/ 2762992 w 2762992"/>
              <a:gd name="connsiteY1" fmla="*/ 1381496 h 2762992"/>
              <a:gd name="connsiteX2" fmla="*/ 1381496 w 2762992"/>
              <a:gd name="connsiteY2" fmla="*/ 2762992 h 2762992"/>
              <a:gd name="connsiteX3" fmla="*/ 0 w 2762992"/>
              <a:gd name="connsiteY3" fmla="*/ 1381496 h 2762992"/>
              <a:gd name="connsiteX4" fmla="*/ 1381496 w 2762992"/>
              <a:gd name="connsiteY4" fmla="*/ 0 h 276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62992" h="2762992">
                <a:moveTo>
                  <a:pt x="1381496" y="0"/>
                </a:moveTo>
                <a:cubicBezTo>
                  <a:pt x="2144475" y="0"/>
                  <a:pt x="2762992" y="618517"/>
                  <a:pt x="2762992" y="1381496"/>
                </a:cubicBezTo>
                <a:cubicBezTo>
                  <a:pt x="2762992" y="2144475"/>
                  <a:pt x="2144475" y="2762992"/>
                  <a:pt x="1381496" y="2762992"/>
                </a:cubicBezTo>
                <a:cubicBezTo>
                  <a:pt x="618517" y="2762992"/>
                  <a:pt x="0" y="2144475"/>
                  <a:pt x="0" y="1381496"/>
                </a:cubicBezTo>
                <a:cubicBezTo>
                  <a:pt x="0" y="618517"/>
                  <a:pt x="618517" y="0"/>
                  <a:pt x="1381496" y="0"/>
                </a:cubicBezTo>
                <a:close/>
              </a:path>
            </a:pathLst>
          </a:custGeom>
          <a:noFill/>
        </p:spPr>
      </p:pic>
      <p:sp>
        <p:nvSpPr>
          <p:cNvPr id="62" name="Oval 6"/>
          <p:cNvSpPr>
            <a:spLocks noChangeArrowheads="1"/>
          </p:cNvSpPr>
          <p:nvPr/>
        </p:nvSpPr>
        <p:spPr bwMode="auto">
          <a:xfrm>
            <a:off x="1773509" y="1513096"/>
            <a:ext cx="4663495" cy="4666949"/>
          </a:xfrm>
          <a:prstGeom prst="ellipse">
            <a:avLst/>
          </a:prstGeom>
          <a:noFill/>
          <a:ln w="9">
            <a:solidFill>
              <a:schemeClr val="accent2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89" tIns="45695" rIns="91389" bIns="45695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3765" eaLnBrk="1" hangingPunct="1">
              <a:spcBef>
                <a:spcPct val="0"/>
              </a:spcBef>
              <a:buNone/>
            </a:pPr>
            <a:endParaRPr lang="zh-CN" altLang="en-US" sz="1735" b="1">
              <a:solidFill>
                <a:srgbClr val="393939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3" name="Oval 10"/>
          <p:cNvSpPr>
            <a:spLocks noChangeArrowheads="1"/>
          </p:cNvSpPr>
          <p:nvPr/>
        </p:nvSpPr>
        <p:spPr bwMode="auto">
          <a:xfrm>
            <a:off x="3812463" y="1125673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01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4" name="Oval 11"/>
          <p:cNvSpPr>
            <a:spLocks noChangeArrowheads="1"/>
          </p:cNvSpPr>
          <p:nvPr/>
        </p:nvSpPr>
        <p:spPr bwMode="auto">
          <a:xfrm>
            <a:off x="6153346" y="3460612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05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5" name="Oval 12"/>
          <p:cNvSpPr>
            <a:spLocks noChangeArrowheads="1"/>
          </p:cNvSpPr>
          <p:nvPr/>
        </p:nvSpPr>
        <p:spPr bwMode="auto">
          <a:xfrm>
            <a:off x="6012955" y="2745172"/>
            <a:ext cx="587171" cy="5858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04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6" name="Oval 13"/>
          <p:cNvSpPr>
            <a:spLocks noChangeArrowheads="1"/>
          </p:cNvSpPr>
          <p:nvPr/>
        </p:nvSpPr>
        <p:spPr bwMode="auto">
          <a:xfrm>
            <a:off x="5013148" y="1547022"/>
            <a:ext cx="587171" cy="5858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02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7" name="Oval 14"/>
          <p:cNvSpPr>
            <a:spLocks noChangeArrowheads="1"/>
          </p:cNvSpPr>
          <p:nvPr/>
        </p:nvSpPr>
        <p:spPr bwMode="auto">
          <a:xfrm>
            <a:off x="5665869" y="2145843"/>
            <a:ext cx="585585" cy="5858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03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8" name="Oval 9"/>
          <p:cNvSpPr>
            <a:spLocks noChangeArrowheads="1"/>
          </p:cNvSpPr>
          <p:nvPr/>
        </p:nvSpPr>
        <p:spPr bwMode="auto">
          <a:xfrm>
            <a:off x="1033992" y="4175302"/>
            <a:ext cx="1591280" cy="15919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91389" tIns="45695" rIns="91389" bIns="45695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3765" eaLnBrk="1" hangingPunct="1">
              <a:spcBef>
                <a:spcPct val="0"/>
              </a:spcBef>
              <a:buNone/>
            </a:pPr>
            <a:endParaRPr lang="zh-CN" altLang="en-US" sz="1735" b="1">
              <a:solidFill>
                <a:srgbClr val="325F0B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9" name="TextBox 18"/>
          <p:cNvSpPr txBox="1">
            <a:spLocks noChangeArrowheads="1"/>
          </p:cNvSpPr>
          <p:nvPr/>
        </p:nvSpPr>
        <p:spPr bwMode="auto">
          <a:xfrm>
            <a:off x="1013460" y="4610735"/>
            <a:ext cx="1611630" cy="643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9" tIns="45695" rIns="91389" bIns="45695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1800" b="1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S</a:t>
            </a:r>
            <a:r>
              <a:rPr lang="zh-CN" altLang="en-US" sz="1800" b="1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ummary of experience</a:t>
            </a:r>
          </a:p>
        </p:txBody>
      </p:sp>
      <p:sp>
        <p:nvSpPr>
          <p:cNvPr id="70" name="矩形 1"/>
          <p:cNvSpPr>
            <a:spLocks noChangeArrowheads="1"/>
          </p:cNvSpPr>
          <p:nvPr/>
        </p:nvSpPr>
        <p:spPr bwMode="auto">
          <a:xfrm>
            <a:off x="4374020" y="1055882"/>
            <a:ext cx="3707800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Động năng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1" name="矩形 1"/>
          <p:cNvSpPr>
            <a:spLocks noChangeArrowheads="1"/>
          </p:cNvSpPr>
          <p:nvPr/>
        </p:nvSpPr>
        <p:spPr bwMode="auto">
          <a:xfrm>
            <a:off x="5646094" y="1492772"/>
            <a:ext cx="2306416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điện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2" name="矩形 1"/>
          <p:cNvSpPr>
            <a:spLocks noChangeArrowheads="1"/>
          </p:cNvSpPr>
          <p:nvPr/>
        </p:nvSpPr>
        <p:spPr bwMode="auto">
          <a:xfrm>
            <a:off x="6316518" y="2088255"/>
            <a:ext cx="2541155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nhiêt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3" name="矩形 1"/>
          <p:cNvSpPr>
            <a:spLocks noChangeArrowheads="1"/>
          </p:cNvSpPr>
          <p:nvPr/>
        </p:nvSpPr>
        <p:spPr bwMode="auto">
          <a:xfrm>
            <a:off x="6692751" y="2727866"/>
            <a:ext cx="2848413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ánh sáng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4" name="矩形 1"/>
          <p:cNvSpPr>
            <a:spLocks noChangeArrowheads="1"/>
          </p:cNvSpPr>
          <p:nvPr/>
        </p:nvSpPr>
        <p:spPr bwMode="auto">
          <a:xfrm>
            <a:off x="6837038" y="3554138"/>
            <a:ext cx="2935035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âm thanh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6" name="Oval 11"/>
          <p:cNvSpPr>
            <a:spLocks noChangeArrowheads="1"/>
          </p:cNvSpPr>
          <p:nvPr/>
        </p:nvSpPr>
        <p:spPr bwMode="auto">
          <a:xfrm>
            <a:off x="6144211" y="4191202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06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7" name="矩形 1"/>
          <p:cNvSpPr>
            <a:spLocks noChangeArrowheads="1"/>
          </p:cNvSpPr>
          <p:nvPr/>
        </p:nvSpPr>
        <p:spPr bwMode="auto">
          <a:xfrm>
            <a:off x="6837039" y="4192368"/>
            <a:ext cx="2704126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Thế năng hấp dẫn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8" name="Oval 11"/>
          <p:cNvSpPr>
            <a:spLocks noChangeArrowheads="1"/>
          </p:cNvSpPr>
          <p:nvPr/>
        </p:nvSpPr>
        <p:spPr bwMode="auto">
          <a:xfrm>
            <a:off x="5825575" y="4851582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07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79" name="矩形 1"/>
          <p:cNvSpPr>
            <a:spLocks noChangeArrowheads="1"/>
          </p:cNvSpPr>
          <p:nvPr/>
        </p:nvSpPr>
        <p:spPr bwMode="auto">
          <a:xfrm>
            <a:off x="6518402" y="4861984"/>
            <a:ext cx="2740843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Thế năng đàn hồi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80" name="Oval 11"/>
          <p:cNvSpPr>
            <a:spLocks noChangeArrowheads="1"/>
          </p:cNvSpPr>
          <p:nvPr/>
        </p:nvSpPr>
        <p:spPr bwMode="auto">
          <a:xfrm>
            <a:off x="5308359" y="5359562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08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81" name="矩形 1"/>
          <p:cNvSpPr>
            <a:spLocks noChangeArrowheads="1"/>
          </p:cNvSpPr>
          <p:nvPr/>
        </p:nvSpPr>
        <p:spPr bwMode="auto">
          <a:xfrm>
            <a:off x="6038130" y="5388436"/>
            <a:ext cx="2902479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hóa học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82" name="Oval 11"/>
          <p:cNvSpPr>
            <a:spLocks noChangeArrowheads="1"/>
          </p:cNvSpPr>
          <p:nvPr/>
        </p:nvSpPr>
        <p:spPr bwMode="auto">
          <a:xfrm>
            <a:off x="4269315" y="5890638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65" eaLnBrk="1" hangingPunct="1">
              <a:spcBef>
                <a:spcPct val="0"/>
              </a:spcBef>
              <a:buNone/>
            </a:pPr>
            <a:r>
              <a:rPr lang="en-US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09</a:t>
            </a:r>
            <a:endParaRPr lang="zh-CN" altLang="en-US" sz="2400" dirty="0">
              <a:solidFill>
                <a:srgbClr val="FFFFFF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83" name="矩形 1"/>
          <p:cNvSpPr>
            <a:spLocks noChangeArrowheads="1"/>
          </p:cNvSpPr>
          <p:nvPr/>
        </p:nvSpPr>
        <p:spPr bwMode="auto">
          <a:xfrm>
            <a:off x="4962142" y="5919512"/>
            <a:ext cx="3154815" cy="553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5" tIns="45707" rIns="91415" bIns="4570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3765">
              <a:lnSpc>
                <a:spcPct val="150000"/>
              </a:lnSpc>
            </a:pPr>
            <a:r>
              <a:rPr lang="vi-VN" altLang="zh-CN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Năng lượng hạt nhân</a:t>
            </a:r>
            <a:endParaRPr lang="en-US" altLang="zh-CN" sz="2000" dirty="0">
              <a:solidFill>
                <a:prstClr val="black">
                  <a:lumMod val="85000"/>
                  <a:lumOff val="15000"/>
                </a:prstClr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84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push dir="u"/>
      </p:transition>
    </mc:Choice>
    <mc:Fallback xmlns="">
      <p:transition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97531E-6 L -0.17361 0.29043 " pathEditMode="relative" rAng="0" ptsTypes="AA">
                                      <p:cBhvr>
                                        <p:cTn id="31" dur="500" spd="-999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1450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48148E-6 L -0.23143 0.15555 " pathEditMode="relative" rAng="0" ptsTypes="AA">
                                      <p:cBhvr>
                                        <p:cTn id="33" dur="500" spd="-999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0" y="777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07407E-6 L -0.25 -4.07407E-6 " pathEditMode="relative" rAng="0" ptsTypes="AA">
                                      <p:cBhvr>
                                        <p:cTn id="35" dur="500" spd="-999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-0.23143 -0.15556 " pathEditMode="relative" rAng="0" ptsTypes="AA">
                                      <p:cBhvr>
                                        <p:cTn id="37" dur="500" spd="-999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0" y="-7778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-0.17361 -0.29043 " pathEditMode="relative" rAng="0" ptsTypes="AA">
                                      <p:cBhvr>
                                        <p:cTn id="39" dur="500" spd="-999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-1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" presetClass="entr" presetSubtype="2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533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533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decel="533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decel="533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-0.17361 -0.29043 " pathEditMode="relative" rAng="0" ptsTypes="AA">
                                      <p:cBhvr>
                                        <p:cTn id="64" dur="500" spd="-999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-1453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" presetClass="entr" presetSubtype="2" decel="533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-0.17361 -0.29043 " pathEditMode="relative" rAng="0" ptsTypes="AA">
                                      <p:cBhvr>
                                        <p:cTn id="72" dur="500" spd="-999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-1453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" presetClass="entr" presetSubtype="2" decel="533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-0.17361 -0.29043 " pathEditMode="relative" rAng="0" ptsTypes="AA">
                                      <p:cBhvr>
                                        <p:cTn id="80" dur="500" spd="-999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-1453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2" presetClass="entr" presetSubtype="2" decel="533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81481E-6 L -0.17361 -0.29043 " pathEditMode="relative" rAng="0" ptsTypes="AA">
                                      <p:cBhvr>
                                        <p:cTn id="88" dur="500" spd="-999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1" y="-14537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" presetClass="entr" presetSubtype="2" decel="533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 autoUpdateAnimBg="0"/>
      <p:bldP spid="63" grpId="1" animBg="1" autoUpdateAnimBg="0"/>
      <p:bldP spid="64" grpId="0" animBg="1" autoUpdateAnimBg="0"/>
      <p:bldP spid="64" grpId="1" animBg="1" autoUpdateAnimBg="0"/>
      <p:bldP spid="65" grpId="0" animBg="1" autoUpdateAnimBg="0"/>
      <p:bldP spid="65" grpId="1" animBg="1" autoUpdateAnimBg="0"/>
      <p:bldP spid="66" grpId="0" animBg="1" autoUpdateAnimBg="0"/>
      <p:bldP spid="66" grpId="1" animBg="1" autoUpdateAnimBg="0"/>
      <p:bldP spid="67" grpId="0" animBg="1" autoUpdateAnimBg="0"/>
      <p:bldP spid="67" grpId="1" animBg="1" autoUpdateAnimBg="0"/>
      <p:bldP spid="68" grpId="0" animBg="1" autoUpdateAnimBg="0"/>
      <p:bldP spid="69" grpId="0" autoUpdateAnimBg="0"/>
      <p:bldP spid="70" grpId="0"/>
      <p:bldP spid="71" grpId="0"/>
      <p:bldP spid="72" grpId="0"/>
      <p:bldP spid="73" grpId="0"/>
      <p:bldP spid="74" grpId="0"/>
      <p:bldP spid="76" grpId="0" animBg="1" autoUpdateAnimBg="0"/>
      <p:bldP spid="76" grpId="1" animBg="1" autoUpdateAnimBg="0"/>
      <p:bldP spid="77" grpId="0"/>
      <p:bldP spid="78" grpId="0" animBg="1" autoUpdateAnimBg="0"/>
      <p:bldP spid="78" grpId="1" animBg="1" autoUpdateAnimBg="0"/>
      <p:bldP spid="79" grpId="0"/>
      <p:bldP spid="80" grpId="0" animBg="1" autoUpdateAnimBg="0"/>
      <p:bldP spid="80" grpId="1" animBg="1" autoUpdateAnimBg="0"/>
      <p:bldP spid="81" grpId="0"/>
      <p:bldP spid="82" grpId="0" animBg="1" autoUpdateAnimBg="0"/>
      <p:bldP spid="82" grpId="1" animBg="1" autoUpdateAnimBg="0"/>
      <p:bldP spid="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038225"/>
            <a:ext cx="3228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ĐỘNG NĂNG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191" y="4238625"/>
            <a:ext cx="3030682" cy="2857500"/>
          </a:xfrm>
          <a:prstGeom prst="rect">
            <a:avLst/>
          </a:prstGeom>
        </p:spPr>
      </p:pic>
      <p:pic>
        <p:nvPicPr>
          <p:cNvPr id="1026" name="Picture 2" descr="Sợ lây HIV sau khi ngồi ghế ở nhà người lạ - VnExpress Sức khỏ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962" y="4756150"/>
            <a:ext cx="2394613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325" y="1624528"/>
            <a:ext cx="2578100" cy="233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5" y="4476750"/>
            <a:ext cx="3175000" cy="2381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75" y="1707078"/>
            <a:ext cx="3162300" cy="23717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62024" y="1561445"/>
            <a:ext cx="5210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Động năng là dạng năng lượng do chuyển động mà có.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828" y="151642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12" name="Rectangle 11"/>
          <p:cNvSpPr/>
          <p:nvPr/>
        </p:nvSpPr>
        <p:spPr>
          <a:xfrm>
            <a:off x="1051498" y="3105834"/>
            <a:ext cx="50349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Vật chuyển động càng nhanh thì động năng càng lớn và ngược lại.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7339" y="3315295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257956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  <p:bldP spid="12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038225"/>
            <a:ext cx="48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LƯỢNG ĐIỆN</a:t>
            </a:r>
          </a:p>
        </p:txBody>
      </p:sp>
      <p:pic>
        <p:nvPicPr>
          <p:cNvPr id="6146" name="Picture 2" descr="Điện năng và những điều có thể bạn chưa biế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7" y="2290107"/>
            <a:ext cx="7508744" cy="425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EVN khởi công dự án nhà máy thủy điện Hòa Bình mở rộng hơn 9.200 tỷ đồ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6" name="AutoShape 6" descr="EVN khởi công dự án nhà máy thủy điện Hòa Bình mở rộng hơn 9.200 tỷ đồ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7" name="AutoShape 8" descr="EVN khởi công dự án nhà máy thủy điện Hòa Bình mở rộng hơn 9.200 tỷ đồ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8" name="AutoShape 10" descr="EVN khởi công dự án nhà máy thủy điện Hòa Bình mở rộng hơn 9.200 tỷ đồ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787" y="2290107"/>
            <a:ext cx="6499108" cy="4253568"/>
          </a:xfrm>
          <a:prstGeom prst="rect">
            <a:avLst/>
          </a:prstGeom>
        </p:spPr>
      </p:pic>
      <p:sp>
        <p:nvSpPr>
          <p:cNvPr id="10" name="AutoShape 12" descr="DỰ ÁN NHÀ MÁY THỦY ĐIỆN TRỊ A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158" name="Picture 14" descr="DỰ ÁN NHÀ MÁY THỦY ĐIỆN TRỊ 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87" y="2290107"/>
            <a:ext cx="6805709" cy="425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Pin là gì? Pin sạc là gì? Pin Lithium là gì? Tìm hiểu về pi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990" y="2476618"/>
            <a:ext cx="8454635" cy="388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Pin là gì? Phân biệt các loại pin phổ biến hiện nay và đặc điểm, cấu tạo  của chúng | The Couture Travel Compan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990" y="2476618"/>
            <a:ext cx="9023895" cy="412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Phân biệt các loại acqu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454" y="2290107"/>
            <a:ext cx="6317409" cy="408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269749" y="1585674"/>
            <a:ext cx="86581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Các nhà máy điện, pin,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...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cung cấp năng lượng điện.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828" y="151642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18" name="Rectangle 17"/>
          <p:cNvSpPr/>
          <p:nvPr/>
        </p:nvSpPr>
        <p:spPr>
          <a:xfrm>
            <a:off x="1269750" y="2775644"/>
            <a:ext cx="58841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Năng lượng điện cần thiết và được sử dụng rộng rãi trong sản xuất và đời sống.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890" y="2806421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2F7566E-10B1-4AE1-9DBF-4E0ECA8F8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344" y="2161191"/>
            <a:ext cx="444665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72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038225"/>
            <a:ext cx="48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LƯỢNG NHIỆT</a:t>
            </a:r>
          </a:p>
        </p:txBody>
      </p:sp>
      <p:pic>
        <p:nvPicPr>
          <p:cNvPr id="5122" name="Picture 2" descr="Giá than đá thế giới tuần tới ngày 3/9/2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450" y="2275998"/>
            <a:ext cx="6529232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úi Lửa Là Gì Và Hoạt Động Của Núi Lửa - Giải Đáp Việt - Tri Thức Cho Người 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36" y="1899286"/>
            <a:ext cx="7816425" cy="439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Phát hiện một cấu trúc mới trong quang quyển Mặt Trờ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5128" name="Picture 8" descr="Phát hiện một cấu trúc mới trong quang quyển Mặt Trờ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73" y="1539687"/>
            <a:ext cx="6960002" cy="464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Tại sao bếp gas cháy lửa đỏ, nấu bị đen đáy nồi? - META.v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5132" name="Picture 12" descr="Bếp ga cháy lửa đỏ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2059304"/>
            <a:ext cx="723900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ác tính năng đặc biệt của bếp g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973" y="2001407"/>
            <a:ext cx="7512452" cy="429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51498" y="1690420"/>
            <a:ext cx="10414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Các vật nóng như Mặt Trời, ngọn lửa,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...</a:t>
            </a:r>
            <a:r>
              <a:rPr lang="en-US" sz="2800" dirty="0">
                <a:solidFill>
                  <a:srgbClr val="333333"/>
                </a:solidFill>
              </a:rPr>
              <a:t> </a:t>
            </a:r>
            <a:r>
              <a:rPr lang="vi-VN" sz="2800" dirty="0">
                <a:solidFill>
                  <a:srgbClr val="333333"/>
                </a:solidFill>
              </a:rPr>
              <a:t>đều có năng lượng nhiệt.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828" y="151642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14" name="Rectangle 13"/>
          <p:cNvSpPr/>
          <p:nvPr/>
        </p:nvSpPr>
        <p:spPr>
          <a:xfrm>
            <a:off x="1077672" y="2982024"/>
            <a:ext cx="103880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Một vật có nhiệt độ càng cao thì có năng lượng nhiệt càng lớn.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258191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</p:spTree>
    <p:extLst>
      <p:ext uri="{BB962C8B-B14F-4D97-AF65-F5344CB8AC3E}">
        <p14:creationId xmlns:p14="http://schemas.microsoft.com/office/powerpoint/2010/main" val="36874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2818" y="1266233"/>
            <a:ext cx="9545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Em hãy cho biết tên các dạng năng lượng ở hình bên dưới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4223" y="5462260"/>
            <a:ext cx="3714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/>
              <a:t>NĂNG LƯỢNG ĐIỆN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10688" y="5447645"/>
            <a:ext cx="2586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/>
              <a:t>ĐỘNG NĂNG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4386" y="5481310"/>
            <a:ext cx="340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/>
              <a:t>NĂNG LƯỢNG NHIỆT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6525" y="2342600"/>
            <a:ext cx="4120150" cy="3036882"/>
            <a:chOff x="136525" y="2342600"/>
            <a:chExt cx="4120150" cy="3036882"/>
          </a:xfrm>
        </p:grpSpPr>
        <p:pic>
          <p:nvPicPr>
            <p:cNvPr id="4100" name="Picture 4" descr="Điện năng và những điều có thể bạn chưa biế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25" y="2342600"/>
              <a:ext cx="4120150" cy="2333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1341638" y="5010150"/>
              <a:ext cx="459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/>
                <a:t>A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440035" y="2330266"/>
            <a:ext cx="3756432" cy="3030166"/>
            <a:chOff x="4440035" y="2330266"/>
            <a:chExt cx="3756432" cy="3030166"/>
          </a:xfrm>
        </p:grpSpPr>
        <p:pic>
          <p:nvPicPr>
            <p:cNvPr id="4098" name="Picture 2" descr="Lò than” từ châu Á đến châu Âu hạ nhiệt nhanh chó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0035" y="2330266"/>
              <a:ext cx="3756432" cy="2346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695950" y="4991100"/>
              <a:ext cx="5095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/>
                <a:t>B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420102" y="2292349"/>
            <a:ext cx="3619498" cy="3058558"/>
            <a:chOff x="8420102" y="2292349"/>
            <a:chExt cx="3619498" cy="305855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0102" y="2292349"/>
              <a:ext cx="3619498" cy="243449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0020300" y="4981575"/>
              <a:ext cx="9334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dirty="0"/>
                <a:t>C</a:t>
              </a:r>
            </a:p>
          </p:txBody>
        </p:sp>
      </p:grpSp>
      <p:pic>
        <p:nvPicPr>
          <p:cNvPr id="18" name="Picture 2" descr="Bài tập dấu chấm hỏi - Luyện tập về dấu chấm hỏi lớp 2 - VnDoc.com - Hệ  Thống PP BĐS Nghỉ Dưỡng Cao Cấp Địa ốc 5 Sa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4" y="1045911"/>
            <a:ext cx="1140196" cy="96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11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0" cy="965371"/>
          </a:xfrm>
          <a:prstGeom prst="rect">
            <a:avLst/>
          </a:prstGeom>
        </p:spPr>
      </p:pic>
      <p:sp>
        <p:nvSpPr>
          <p:cNvPr id="3" name="文本框 30"/>
          <p:cNvSpPr txBox="1"/>
          <p:nvPr/>
        </p:nvSpPr>
        <p:spPr>
          <a:xfrm>
            <a:off x="1051498" y="0"/>
            <a:ext cx="5674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I. M</a:t>
            </a:r>
            <a:r>
              <a:rPr lang="vi-VN" altLang="zh-CN" sz="2800" b="1" dirty="0">
                <a:solidFill>
                  <a:schemeClr val="accent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ỘT SỐ DẠNG NĂNG LƯỢNG</a:t>
            </a:r>
            <a:endParaRPr lang="zh-CN" altLang="en-US" sz="2800" b="1" dirty="0">
              <a:solidFill>
                <a:schemeClr val="accent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550" y="1038225"/>
            <a:ext cx="486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/>
              <a:t>NĂNG LƯỢNG ÁNH SÁNG</a:t>
            </a:r>
          </a:p>
        </p:txBody>
      </p:sp>
      <p:pic>
        <p:nvPicPr>
          <p:cNvPr id="3074" name="Picture 2" descr="Nhựa phân hủy trong một tuần dưới ánh sáng Mặt Trờ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49" y="2114549"/>
            <a:ext cx="6616701" cy="397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view Top 5 loại bóng đèn tiết kiệm điện, ánh sáng tốt hiện n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825" y="1171574"/>
            <a:ext cx="5610225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guồn gốc của truyền thống ngọn lửa Olympic và nguồn gốc Đức quốc xã của  tiếp sức ngọn đuốc Olympi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48" y="575767"/>
            <a:ext cx="4646401" cy="620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Đèn pin Supfire X6-T6 ánh sáng vàng xuyên sương khói | Tik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50" y="1038225"/>
            <a:ext cx="5715000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4828" y="151642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10" name="Rectangle 9"/>
          <p:cNvSpPr/>
          <p:nvPr/>
        </p:nvSpPr>
        <p:spPr>
          <a:xfrm>
            <a:off x="0" y="2581914"/>
            <a:ext cx="8446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b="1" i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</a:t>
            </a:r>
            <a:endParaRPr lang="vi-VN" sz="5400" dirty="0"/>
          </a:p>
        </p:txBody>
      </p:sp>
      <p:sp>
        <p:nvSpPr>
          <p:cNvPr id="5" name="Rectangle 4"/>
          <p:cNvSpPr/>
          <p:nvPr/>
        </p:nvSpPr>
        <p:spPr>
          <a:xfrm>
            <a:off x="901698" y="1791383"/>
            <a:ext cx="106743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333333"/>
                </a:solidFill>
              </a:rPr>
              <a:t>Ánh sáng từ Mặt Trời, bóng đèn, ngọn lửa,...mang năng lượng ánh sáng. </a:t>
            </a:r>
            <a:endParaRPr lang="vi-VN" sz="2800" dirty="0"/>
          </a:p>
        </p:txBody>
      </p:sp>
      <p:sp>
        <p:nvSpPr>
          <p:cNvPr id="6" name="Rectangle 5"/>
          <p:cNvSpPr/>
          <p:nvPr/>
        </p:nvSpPr>
        <p:spPr>
          <a:xfrm>
            <a:off x="971549" y="2821498"/>
            <a:ext cx="101441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333333"/>
                </a:solidFill>
              </a:rPr>
              <a:t>Nhờ năng lượng này mà con người cảm nhận được ánh sáng.</a:t>
            </a:r>
            <a:endParaRPr lang="en-US" sz="2800" dirty="0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71C9BA7-F870-4FE2-8496-968F94D40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423" y="3243965"/>
            <a:ext cx="3173552" cy="349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ông ty lắp đặt Năng lượng mặt trời uy tín HCM | kiennamsola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930" y="1742121"/>
            <a:ext cx="8886825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2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630124613"/>
  <p:tag name="MH_LIBRARY" val="GRAPHIC"/>
</p:tagLst>
</file>

<file path=ppt/theme/theme1.xml><?xml version="1.0" encoding="utf-8"?>
<a:theme xmlns:a="http://schemas.openxmlformats.org/drawingml/2006/main" name="2-1031-7">
  <a:themeElements>
    <a:clrScheme name="自定义 142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AA4C1"/>
      </a:accent1>
      <a:accent2>
        <a:srgbClr val="9AA4C1"/>
      </a:accent2>
      <a:accent3>
        <a:srgbClr val="9AA4C1"/>
      </a:accent3>
      <a:accent4>
        <a:srgbClr val="9AA4C1"/>
      </a:accent4>
      <a:accent5>
        <a:srgbClr val="9AA4C1"/>
      </a:accent5>
      <a:accent6>
        <a:srgbClr val="9AA4C1"/>
      </a:accent6>
      <a:hlink>
        <a:srgbClr val="9AA4C1"/>
      </a:hlink>
      <a:folHlink>
        <a:srgbClr val="9AA4C1"/>
      </a:folHlink>
    </a:clrScheme>
    <a:fontScheme name="Office">
      <a:majorFont>
        <a:latin typeface="Yeseva One"/>
        <a:ea typeface=""/>
        <a:cs typeface=""/>
        <a:font script="Jpan" typeface="游ゴシック Light"/>
        <a:font script="Hang" typeface="맑은 고딕"/>
        <a:font script="Hans" typeface="Yeseva One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eseva One"/>
        <a:ea typeface=""/>
        <a:cs typeface=""/>
        <a:font script="Jpan" typeface="游ゴシック Light"/>
        <a:font script="Hang" typeface="맑은 고딕"/>
        <a:font script="Hans" typeface="Yeseva One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2-1031-7</Template>
  <TotalTime>362</TotalTime>
  <Words>1499</Words>
  <Application>Microsoft Office PowerPoint</Application>
  <PresentationFormat>Widescreen</PresentationFormat>
  <Paragraphs>231</Paragraphs>
  <Slides>38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等线</vt:lpstr>
      <vt:lpstr>Arial</vt:lpstr>
      <vt:lpstr>Barlow Condensed Thin</vt:lpstr>
      <vt:lpstr>Calibri</vt:lpstr>
      <vt:lpstr>Times New Roman</vt:lpstr>
      <vt:lpstr>Yeseva One</vt:lpstr>
      <vt:lpstr>2-1031-7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dreamsummit</dc:creator>
  <cp:lastModifiedBy>GIANG</cp:lastModifiedBy>
  <cp:revision>70</cp:revision>
  <dcterms:created xsi:type="dcterms:W3CDTF">2018-12-13T14:11:00Z</dcterms:created>
  <dcterms:modified xsi:type="dcterms:W3CDTF">2023-04-14T02:26:06Z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0F19EC5A6A3C40128252B93579862A71</vt:lpwstr>
  </property>
  <property fmtid="{D5CDD505-2E9C-101B-9397-08002B2CF9AE}" pid="3" name="KSOProductBuildVer">
    <vt:lpwstr>2052-11.1.0.10463</vt:lpwstr>
  </property>
</Properties>
</file>