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4" r:id="rId2"/>
    <p:sldId id="282" r:id="rId3"/>
    <p:sldId id="268" r:id="rId4"/>
    <p:sldId id="274" r:id="rId5"/>
    <p:sldId id="291" r:id="rId6"/>
    <p:sldId id="296" r:id="rId7"/>
    <p:sldId id="308" r:id="rId8"/>
    <p:sldId id="309" r:id="rId9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6115"/>
  </p:normalViewPr>
  <p:slideViewPr>
    <p:cSldViewPr snapToGrid="0" snapToObjects="1">
      <p:cViewPr varScale="1">
        <p:scale>
          <a:sx n="80" d="100"/>
          <a:sy n="80" d="100"/>
        </p:scale>
        <p:origin x="-96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012CBD-66C7-5F4B-B30A-C09D7E538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ED47D93-428E-1B4C-AB50-BCD1FF6426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7550068-D8ED-604D-839D-90373833C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28A20-7499-0D45-9BBC-4D6B2F9E9E30}" type="datetimeFigureOut">
              <a:rPr lang="x-none" smtClean="0"/>
              <a:t>22/02/2021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8B5A38E-D578-1A4E-9BFE-45A5B8E76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E18ECFA-886C-434A-813B-2DA4E9DAB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D5C2-1589-4947-AC0A-E159CD4A1C6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73905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2EBF1F-7C1D-DB4A-8932-283176669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93D3D6A-1388-E847-9F31-898B63BC16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56DE82A-FF28-BE41-A546-6231E25F4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28A20-7499-0D45-9BBC-4D6B2F9E9E30}" type="datetimeFigureOut">
              <a:rPr lang="x-none" smtClean="0"/>
              <a:t>22/02/2021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98A6709-1EFB-2047-B683-0D9D51CE2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F3FCA75-DB96-6245-B952-7BF741D61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D5C2-1589-4947-AC0A-E159CD4A1C6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71915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2849996B-AD0A-BE47-9C01-54A2A3F359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0D6F65D-FF55-4242-AA37-08F724DD79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2B53B51-ACFF-A243-B5BF-9C19216B9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28A20-7499-0D45-9BBC-4D6B2F9E9E30}" type="datetimeFigureOut">
              <a:rPr lang="x-none" smtClean="0"/>
              <a:t>22/02/2021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41D68E-7136-C04C-B10C-CCEF5AA5F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DF9BDAB-01AC-7C4E-BF99-AC212EE9A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D5C2-1589-4947-AC0A-E159CD4A1C6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50264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C4FB423-F078-1944-BA2D-DA8D62AE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3B3CC54-BE29-4549-A467-BC338369D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4AF4AF1-D4A0-7C45-BD0A-AF6B895A9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28A20-7499-0D45-9BBC-4D6B2F9E9E30}" type="datetimeFigureOut">
              <a:rPr lang="x-none" smtClean="0"/>
              <a:t>22/02/2021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D2F63AF-7857-854A-B004-6DB926FF7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228DB3-433D-4F4B-8BFA-6568A7710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D5C2-1589-4947-AC0A-E159CD4A1C6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09349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B4A262C-E112-8F4C-A383-E27EECEA6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EF30392-C791-D74D-BAD9-4DBFFADBF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D6DB45F-CA7A-6D46-807D-CB0D3E03C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28A20-7499-0D45-9BBC-4D6B2F9E9E30}" type="datetimeFigureOut">
              <a:rPr lang="x-none" smtClean="0"/>
              <a:t>22/02/2021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8AEFE3C-6AA0-214D-AE76-F21A4B992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0AF387-727D-C14C-A1E7-F03534CDF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D5C2-1589-4947-AC0A-E159CD4A1C6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52743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D24BDC-7E18-AA4F-B7E6-8170AAB0B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20435A7-4408-F646-8492-926811A898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D9629E1-9B6F-0C46-8616-2F5F512C9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FDF3151-00B3-614B-B717-54405C03D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28A20-7499-0D45-9BBC-4D6B2F9E9E30}" type="datetimeFigureOut">
              <a:rPr lang="x-none" smtClean="0"/>
              <a:t>22/02/2021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82512B8-AA7D-2D43-B2AB-1CF9F25A1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E7502AC-DCDA-C348-83F2-9A84012AB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D5C2-1589-4947-AC0A-E159CD4A1C6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55722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5D9DACD-7763-F944-9153-28ADC2EED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7D712FB-EF3D-E642-88C1-61806DA977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4BA6CE4-A023-034B-A5FD-F9EE018C86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4C4003B-DE4A-A949-8AA4-8ED347B72F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0317D0C-8B20-FB47-8A07-728AF6B743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F8C1400-8930-514E-9661-D908C329C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28A20-7499-0D45-9BBC-4D6B2F9E9E30}" type="datetimeFigureOut">
              <a:rPr lang="x-none" smtClean="0"/>
              <a:t>22/02/2021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14C854E2-273E-1241-B464-92EDEF0F4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60CD11D-F843-3149-AF6D-B4620F2C9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D5C2-1589-4947-AC0A-E159CD4A1C6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38918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A66761-9FDD-944A-9D91-16A4D08FF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330BA2D-6395-204A-BBE7-F9EEE5985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28A20-7499-0D45-9BBC-4D6B2F9E9E30}" type="datetimeFigureOut">
              <a:rPr lang="x-none" smtClean="0"/>
              <a:t>22/02/2021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D7D7DFF-BA4C-1343-8DD7-713638CC4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F904575-CDD0-2C4A-951A-11A38B11E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D5C2-1589-4947-AC0A-E159CD4A1C6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09416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C33BDBA9-DB19-9D49-92CA-E493F7B9A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28A20-7499-0D45-9BBC-4D6B2F9E9E30}" type="datetimeFigureOut">
              <a:rPr lang="x-none" smtClean="0"/>
              <a:t>22/02/2021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E7337B2-95DA-2344-8F40-E5E465FB4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3FE9038-F208-8D4F-A231-F1081DA4E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D5C2-1589-4947-AC0A-E159CD4A1C6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9617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8DEC23E-B2DC-554B-998B-C2C479EA1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872EBAE-53F1-EA49-A5D1-901BD0F0D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1736458-0EBC-374D-B823-F150A9B4E2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04E41B5-DB96-9E4A-8899-0038C91A1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28A20-7499-0D45-9BBC-4D6B2F9E9E30}" type="datetimeFigureOut">
              <a:rPr lang="x-none" smtClean="0"/>
              <a:t>22/02/2021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1F581A8-2D43-0E4B-BFA7-C326F58D2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A286792-5E90-0947-B57D-1C3C6635F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D5C2-1589-4947-AC0A-E159CD4A1C6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55492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1A68AD4-C9A0-DB47-A430-EE52DF874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C458240-E603-B345-9640-552336CE9D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B7F474C-15A6-2F4E-A6B2-9313AE804D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EB07AE7-5E3C-9943-9A31-82B19861B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28A20-7499-0D45-9BBC-4D6B2F9E9E30}" type="datetimeFigureOut">
              <a:rPr lang="x-none" smtClean="0"/>
              <a:t>22/02/2021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524F1BA-EEAB-A045-99E3-BE0DCAEF0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45FCD9D-0BB7-5240-BC01-D71F038BA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D5C2-1589-4947-AC0A-E159CD4A1C6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40690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CE32635-F6A9-C54F-AA39-864683392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E493201-3D24-DF45-A803-ADF7B22D9A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BC14472-2D9D-8E44-88A0-4E97BE1A94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28A20-7499-0D45-9BBC-4D6B2F9E9E30}" type="datetimeFigureOut">
              <a:rPr lang="x-none" smtClean="0"/>
              <a:t>22/02/2021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D48D735-1D44-F84E-9988-052BAD6E11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AE9FC1D-F8C5-6D46-A8C4-F61B1ACA33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0D5C2-1589-4947-AC0A-E159CD4A1C6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79869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FBD3F52-1893-F44D-A84D-FE04EA8A9B7F}"/>
              </a:ext>
            </a:extLst>
          </p:cNvPr>
          <p:cNvSpPr/>
          <p:nvPr/>
        </p:nvSpPr>
        <p:spPr>
          <a:xfrm>
            <a:off x="1441863" y="1135213"/>
            <a:ext cx="9123218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CHỦ </a:t>
            </a:r>
            <a:r>
              <a:rPr 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ĐỀ:Các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>
              <a:defRPr/>
            </a:pP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( 3 </a:t>
            </a:r>
            <a:r>
              <a:rPr 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44,45,46)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8">
            <a:extLst>
              <a:ext uri="{FF2B5EF4-FFF2-40B4-BE49-F238E27FC236}">
                <a16:creationId xmlns="" xmlns:a16="http://schemas.microsoft.com/office/drawing/2014/main" id="{EF0A672B-9AE3-4942-BE44-9EBB0439B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12" y="3309565"/>
            <a:ext cx="8039594" cy="339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70068" y="2909455"/>
            <a:ext cx="7089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GV: ĐỖ THỊ THU HỒNG – TRƯỜNG THCS VẠN THẮNG 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8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5">
            <a:extLst>
              <a:ext uri="{FF2B5EF4-FFF2-40B4-BE49-F238E27FC236}">
                <a16:creationId xmlns="" xmlns:a16="http://schemas.microsoft.com/office/drawing/2014/main" id="{0405386B-B70C-2D40-9DD7-8B013A4F2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10668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n-US" sz="3200" b="1" dirty="0">
                <a:ea typeface="Calibri" pitchFamily="34" charset="0"/>
                <a:cs typeface="Arial" pitchFamily="34" charset="0"/>
              </a:rPr>
              <a:t>PHƯƠNG PHÁP LÀM CHÍN THỰC PHẨM</a:t>
            </a:r>
          </a:p>
          <a:p>
            <a:pPr algn="ctr" eaLnBrk="1" hangingPunct="1">
              <a:defRPr/>
            </a:pPr>
            <a:r>
              <a:rPr lang="en-US" sz="3200" b="1" dirty="0">
                <a:ea typeface="Calibri" pitchFamily="34" charset="0"/>
                <a:cs typeface="Arial" pitchFamily="34" charset="0"/>
              </a:rPr>
              <a:t> CÓ SỬ DỤNG NHIỆT</a:t>
            </a:r>
            <a:endParaRPr lang="en-US" sz="4400" b="1" dirty="0">
              <a:cs typeface="Arial" pitchFamily="34" charset="0"/>
            </a:endParaRPr>
          </a:p>
        </p:txBody>
      </p:sp>
      <p:sp>
        <p:nvSpPr>
          <p:cNvPr id="3074" name="AutoShape 24">
            <a:extLst>
              <a:ext uri="{FF2B5EF4-FFF2-40B4-BE49-F238E27FC236}">
                <a16:creationId xmlns="" xmlns:a16="http://schemas.microsoft.com/office/drawing/2014/main" id="{B55B7C75-2BBC-8B46-B04C-71CB8016F7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1785939"/>
            <a:ext cx="2273300" cy="2581275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x-none" sz="2400">
                <a:ea typeface="Calibri" panose="020F0502020204030204" pitchFamily="34" charset="0"/>
                <a:cs typeface="Arial" panose="020B0604020202020204" pitchFamily="34" charset="0"/>
              </a:rPr>
              <a:t>Phương pháp làm chín thực phẩm bằng hơi nước</a:t>
            </a:r>
          </a:p>
        </p:txBody>
      </p:sp>
      <p:sp>
        <p:nvSpPr>
          <p:cNvPr id="3075" name="AutoShape 23">
            <a:extLst>
              <a:ext uri="{FF2B5EF4-FFF2-40B4-BE49-F238E27FC236}">
                <a16:creationId xmlns="" xmlns:a16="http://schemas.microsoft.com/office/drawing/2014/main" id="{4CF995B9-D68D-874C-9357-D906D471F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1" y="1752600"/>
            <a:ext cx="2174875" cy="2611438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x-none" sz="240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Phương pháp làm chín thực phẩm trong môi trường nước</a:t>
            </a:r>
            <a:endParaRPr lang="en-US" altLang="x-none" sz="360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76" name="AutoShape 22">
            <a:extLst>
              <a:ext uri="{FF2B5EF4-FFF2-40B4-BE49-F238E27FC236}">
                <a16:creationId xmlns="" xmlns:a16="http://schemas.microsoft.com/office/drawing/2014/main" id="{803FBC11-AEEE-E44F-B505-BFDE64B98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4575" y="1762125"/>
            <a:ext cx="2338388" cy="2605088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x-none" sz="2400">
                <a:ea typeface="Calibri" panose="020F0502020204030204" pitchFamily="34" charset="0"/>
                <a:cs typeface="Arial" panose="020B0604020202020204" pitchFamily="34" charset="0"/>
              </a:rPr>
              <a:t>Phương pháp làm chín thực phẩm bằng sức nóng trực tiếp của lửa</a:t>
            </a:r>
          </a:p>
        </p:txBody>
      </p:sp>
      <p:sp>
        <p:nvSpPr>
          <p:cNvPr id="8" name="AutoShape 21">
            <a:extLst>
              <a:ext uri="{FF2B5EF4-FFF2-40B4-BE49-F238E27FC236}">
                <a16:creationId xmlns="" xmlns:a16="http://schemas.microsoft.com/office/drawing/2014/main" id="{8D94EBB1-9CE2-1C40-92B4-92F9C1574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2963" y="1773238"/>
            <a:ext cx="2139950" cy="2582862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n-US" sz="2400" dirty="0" err="1">
                <a:ea typeface="Calibri" pitchFamily="34" charset="0"/>
                <a:cs typeface="Arial" pitchFamily="34" charset="0"/>
              </a:rPr>
              <a:t>Phương</a:t>
            </a:r>
            <a:r>
              <a:rPr lang="en-US" sz="2400" dirty="0">
                <a:ea typeface="Calibri" pitchFamily="34" charset="0"/>
                <a:cs typeface="Arial" pitchFamily="34" charset="0"/>
              </a:rPr>
              <a:t> </a:t>
            </a:r>
            <a:r>
              <a:rPr lang="en-US" sz="2400" dirty="0" err="1">
                <a:ea typeface="Calibri" pitchFamily="34" charset="0"/>
                <a:cs typeface="Arial" pitchFamily="34" charset="0"/>
              </a:rPr>
              <a:t>pháp</a:t>
            </a:r>
            <a:r>
              <a:rPr lang="en-US" sz="2400" dirty="0">
                <a:ea typeface="Calibri" pitchFamily="34" charset="0"/>
                <a:cs typeface="Arial" pitchFamily="34" charset="0"/>
              </a:rPr>
              <a:t> </a:t>
            </a:r>
            <a:r>
              <a:rPr lang="en-US" sz="2400" dirty="0" err="1">
                <a:ea typeface="Calibri" pitchFamily="34" charset="0"/>
                <a:cs typeface="Arial" pitchFamily="34" charset="0"/>
              </a:rPr>
              <a:t>làm</a:t>
            </a:r>
            <a:r>
              <a:rPr lang="en-US" sz="2400" dirty="0">
                <a:ea typeface="Calibri" pitchFamily="34" charset="0"/>
                <a:cs typeface="Arial" pitchFamily="34" charset="0"/>
              </a:rPr>
              <a:t> </a:t>
            </a:r>
            <a:r>
              <a:rPr lang="en-US" sz="2400" dirty="0" err="1">
                <a:ea typeface="Calibri" pitchFamily="34" charset="0"/>
                <a:cs typeface="Arial" pitchFamily="34" charset="0"/>
              </a:rPr>
              <a:t>chín</a:t>
            </a:r>
            <a:r>
              <a:rPr lang="en-US" sz="2400" dirty="0">
                <a:ea typeface="Calibri" pitchFamily="34" charset="0"/>
                <a:cs typeface="Arial" pitchFamily="34" charset="0"/>
              </a:rPr>
              <a:t> </a:t>
            </a:r>
            <a:r>
              <a:rPr lang="en-US" sz="2400" dirty="0" err="1">
                <a:ea typeface="Calibri" pitchFamily="34" charset="0"/>
                <a:cs typeface="Arial" pitchFamily="34" charset="0"/>
              </a:rPr>
              <a:t>thực</a:t>
            </a:r>
            <a:r>
              <a:rPr lang="en-US" sz="2400" dirty="0">
                <a:ea typeface="Calibri" pitchFamily="34" charset="0"/>
                <a:cs typeface="Arial" pitchFamily="34" charset="0"/>
              </a:rPr>
              <a:t> </a:t>
            </a:r>
            <a:r>
              <a:rPr lang="en-US" sz="2400" dirty="0" err="1">
                <a:ea typeface="Calibri" pitchFamily="34" charset="0"/>
                <a:cs typeface="Arial" pitchFamily="34" charset="0"/>
              </a:rPr>
              <a:t>phẩm</a:t>
            </a:r>
            <a:r>
              <a:rPr lang="en-US" sz="2400" dirty="0">
                <a:ea typeface="Calibri" pitchFamily="34" charset="0"/>
                <a:cs typeface="Arial" pitchFamily="34" charset="0"/>
              </a:rPr>
              <a:t> </a:t>
            </a:r>
            <a:r>
              <a:rPr lang="en-US" sz="2400" dirty="0" err="1">
                <a:ea typeface="Calibri" pitchFamily="34" charset="0"/>
                <a:cs typeface="Arial" pitchFamily="34" charset="0"/>
              </a:rPr>
              <a:t>trong</a:t>
            </a:r>
            <a:r>
              <a:rPr lang="en-US" sz="2400" dirty="0">
                <a:ea typeface="Calibri" pitchFamily="34" charset="0"/>
                <a:cs typeface="Arial" pitchFamily="34" charset="0"/>
              </a:rPr>
              <a:t> </a:t>
            </a:r>
            <a:r>
              <a:rPr lang="en-US" sz="2400" dirty="0" err="1">
                <a:ea typeface="Calibri" pitchFamily="34" charset="0"/>
                <a:cs typeface="Arial" pitchFamily="34" charset="0"/>
              </a:rPr>
              <a:t>chất</a:t>
            </a:r>
            <a:r>
              <a:rPr lang="en-US" sz="2400" dirty="0">
                <a:ea typeface="Calibri" pitchFamily="34" charset="0"/>
                <a:cs typeface="Arial" pitchFamily="34" charset="0"/>
              </a:rPr>
              <a:t> </a:t>
            </a:r>
            <a:r>
              <a:rPr lang="en-US" sz="2400" dirty="0" err="1">
                <a:ea typeface="Calibri" pitchFamily="34" charset="0"/>
                <a:cs typeface="Arial" pitchFamily="34" charset="0"/>
              </a:rPr>
              <a:t>béo</a:t>
            </a:r>
            <a:endParaRPr lang="en-US" sz="2400" dirty="0">
              <a:cs typeface="Arial" pitchFamily="34" charset="0"/>
            </a:endParaRPr>
          </a:p>
        </p:txBody>
      </p:sp>
      <p:sp>
        <p:nvSpPr>
          <p:cNvPr id="3078" name="Text Box 16">
            <a:extLst>
              <a:ext uri="{FF2B5EF4-FFF2-40B4-BE49-F238E27FC236}">
                <a16:creationId xmlns="" xmlns:a16="http://schemas.microsoft.com/office/drawing/2014/main" id="{1D247F98-F27D-0B42-8571-85CEFDC3E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4852988"/>
            <a:ext cx="836613" cy="538162"/>
          </a:xfrm>
          <a:prstGeom prst="rect">
            <a:avLst/>
          </a:prstGeom>
          <a:solidFill>
            <a:srgbClr val="C6D9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x-none" sz="2000" b="1">
                <a:ea typeface="Calibri" panose="020F0502020204030204" pitchFamily="34" charset="0"/>
                <a:cs typeface="Arial" panose="020B0604020202020204" pitchFamily="34" charset="0"/>
              </a:rPr>
              <a:t>NẤU</a:t>
            </a:r>
            <a:endParaRPr lang="en-US" altLang="x-none" sz="3200" b="1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79" name="Text Box 15">
            <a:extLst>
              <a:ext uri="{FF2B5EF4-FFF2-40B4-BE49-F238E27FC236}">
                <a16:creationId xmlns="" xmlns:a16="http://schemas.microsoft.com/office/drawing/2014/main" id="{7424D265-15E1-D04A-9482-CF0108DC5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4238" y="4873626"/>
            <a:ext cx="919162" cy="538163"/>
          </a:xfrm>
          <a:prstGeom prst="rect">
            <a:avLst/>
          </a:prstGeom>
          <a:solidFill>
            <a:srgbClr val="FBD4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x-none" b="1">
                <a:ea typeface="Calibri" panose="020F0502020204030204" pitchFamily="34" charset="0"/>
                <a:cs typeface="Arial" panose="020B0604020202020204" pitchFamily="34" charset="0"/>
              </a:rPr>
              <a:t>KHO</a:t>
            </a:r>
            <a:endParaRPr lang="en-US" altLang="x-none" sz="2800" b="1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80" name="Text Box 14">
            <a:extLst>
              <a:ext uri="{FF2B5EF4-FFF2-40B4-BE49-F238E27FC236}">
                <a16:creationId xmlns="" xmlns:a16="http://schemas.microsoft.com/office/drawing/2014/main" id="{CBC2F263-5595-864A-94AD-3C3C0D803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150" y="4864101"/>
            <a:ext cx="882650" cy="536575"/>
          </a:xfrm>
          <a:prstGeom prst="rect">
            <a:avLst/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x-none" b="1">
                <a:ea typeface="Calibri" panose="020F0502020204030204" pitchFamily="34" charset="0"/>
                <a:cs typeface="Arial" panose="020B0604020202020204" pitchFamily="34" charset="0"/>
              </a:rPr>
              <a:t>LUỘC</a:t>
            </a:r>
            <a:endParaRPr lang="en-US" altLang="x-none" sz="2800" b="1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81" name="Text Box 13">
            <a:extLst>
              <a:ext uri="{FF2B5EF4-FFF2-40B4-BE49-F238E27FC236}">
                <a16:creationId xmlns="" xmlns:a16="http://schemas.microsoft.com/office/drawing/2014/main" id="{E8082E92-7C5C-8048-8B84-1A2F941B5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4701" y="4814888"/>
            <a:ext cx="1109663" cy="596900"/>
          </a:xfrm>
          <a:prstGeom prst="rect">
            <a:avLst/>
          </a:prstGeom>
          <a:solidFill>
            <a:srgbClr val="548D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x-none" sz="2400" b="1" dirty="0">
                <a:highlight>
                  <a:srgbClr val="FFFF00"/>
                </a:highlight>
                <a:ea typeface="Calibri" panose="020F0502020204030204" pitchFamily="34" charset="0"/>
                <a:cs typeface="Arial" panose="020B0604020202020204" pitchFamily="34" charset="0"/>
              </a:rPr>
              <a:t>HẤP</a:t>
            </a:r>
            <a:endParaRPr lang="en-US" altLang="x-none" sz="3600" b="1" dirty="0">
              <a:highlight>
                <a:srgbClr val="FFFF00"/>
              </a:highlight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82" name="Text Box 12">
            <a:extLst>
              <a:ext uri="{FF2B5EF4-FFF2-40B4-BE49-F238E27FC236}">
                <a16:creationId xmlns="" xmlns:a16="http://schemas.microsoft.com/office/drawing/2014/main" id="{5FB73003-0AA0-EF43-89F4-C417B255E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7288" y="4849814"/>
            <a:ext cx="1270000" cy="561975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x-none" sz="2000" b="1" dirty="0">
                <a:highlight>
                  <a:srgbClr val="FFFF00"/>
                </a:highlight>
                <a:ea typeface="Calibri" panose="020F0502020204030204" pitchFamily="34" charset="0"/>
                <a:cs typeface="Arial" panose="020B0604020202020204" pitchFamily="34" charset="0"/>
              </a:rPr>
              <a:t>NƯỚNG</a:t>
            </a:r>
          </a:p>
        </p:txBody>
      </p:sp>
      <p:sp>
        <p:nvSpPr>
          <p:cNvPr id="3083" name="Text Box 11">
            <a:extLst>
              <a:ext uri="{FF2B5EF4-FFF2-40B4-BE49-F238E27FC236}">
                <a16:creationId xmlns="" xmlns:a16="http://schemas.microsoft.com/office/drawing/2014/main" id="{8A38DBCB-DF1D-C942-ADC0-D8FC28440B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9963" y="4814888"/>
            <a:ext cx="1041400" cy="576262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x-none" sz="2000" b="1">
                <a:ea typeface="Calibri" panose="020F0502020204030204" pitchFamily="34" charset="0"/>
                <a:cs typeface="Arial" panose="020B0604020202020204" pitchFamily="34" charset="0"/>
              </a:rPr>
              <a:t>RANG</a:t>
            </a:r>
            <a:endParaRPr lang="en-US" altLang="x-none" sz="3200" b="1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84" name="Text Box 10">
            <a:extLst>
              <a:ext uri="{FF2B5EF4-FFF2-40B4-BE49-F238E27FC236}">
                <a16:creationId xmlns="" xmlns:a16="http://schemas.microsoft.com/office/drawing/2014/main" id="{9895556C-CDBD-954E-BD14-C81D78338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31363" y="4818064"/>
            <a:ext cx="952500" cy="573087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x-none" sz="2000" b="1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XÀO</a:t>
            </a:r>
            <a:endParaRPr lang="en-US" altLang="x-none" sz="3200" b="1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85" name="Text Box 9">
            <a:extLst>
              <a:ext uri="{FF2B5EF4-FFF2-40B4-BE49-F238E27FC236}">
                <a16:creationId xmlns="" xmlns:a16="http://schemas.microsoft.com/office/drawing/2014/main" id="{F5D37615-7C0D-844A-B7C2-6763D97F2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3325" y="4814888"/>
            <a:ext cx="1036638" cy="5969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x-none" sz="2000" b="1">
                <a:ea typeface="Calibri" panose="020F0502020204030204" pitchFamily="34" charset="0"/>
                <a:cs typeface="Arial" panose="020B0604020202020204" pitchFamily="34" charset="0"/>
              </a:rPr>
              <a:t>CHIÊN</a:t>
            </a:r>
            <a:endParaRPr lang="en-US" altLang="x-none" sz="3200" b="1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3086" name="AutoShape 8">
            <a:extLst>
              <a:ext uri="{FF2B5EF4-FFF2-40B4-BE49-F238E27FC236}">
                <a16:creationId xmlns="" xmlns:a16="http://schemas.microsoft.com/office/drawing/2014/main" id="{0D2C3E10-120D-F544-AFBD-7F5932FCBEA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013325" y="4386264"/>
            <a:ext cx="0" cy="33813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87" name="AutoShape 7">
            <a:extLst>
              <a:ext uri="{FF2B5EF4-FFF2-40B4-BE49-F238E27FC236}">
                <a16:creationId xmlns="" xmlns:a16="http://schemas.microsoft.com/office/drawing/2014/main" id="{7C828DE7-D088-7E43-BA77-EC7CDA7968D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34189" y="4356101"/>
            <a:ext cx="9525" cy="32861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88" name="AutoShape 20">
            <a:extLst>
              <a:ext uri="{FF2B5EF4-FFF2-40B4-BE49-F238E27FC236}">
                <a16:creationId xmlns="" xmlns:a16="http://schemas.microsoft.com/office/drawing/2014/main" id="{E6CCEEB4-07C0-9541-B1A8-67A464035FF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763838" y="1066800"/>
            <a:ext cx="2984500" cy="685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89" name="AutoShape 19">
            <a:extLst>
              <a:ext uri="{FF2B5EF4-FFF2-40B4-BE49-F238E27FC236}">
                <a16:creationId xmlns="" xmlns:a16="http://schemas.microsoft.com/office/drawing/2014/main" id="{FD248AAE-912C-D641-BB6E-29EB8517989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140326" y="1066800"/>
            <a:ext cx="555625" cy="685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90" name="AutoShape 18">
            <a:extLst>
              <a:ext uri="{FF2B5EF4-FFF2-40B4-BE49-F238E27FC236}">
                <a16:creationId xmlns="" xmlns:a16="http://schemas.microsoft.com/office/drawing/2014/main" id="{148F5739-F5F8-EA4E-A16E-264C77E1196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94364" y="1066800"/>
            <a:ext cx="1177925" cy="685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91" name="AutoShape 17">
            <a:extLst>
              <a:ext uri="{FF2B5EF4-FFF2-40B4-BE49-F238E27FC236}">
                <a16:creationId xmlns="" xmlns:a16="http://schemas.microsoft.com/office/drawing/2014/main" id="{39CC688F-A6AD-934F-9F8B-5F0B934BD30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94363" y="1066800"/>
            <a:ext cx="3416300" cy="685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92" name="AutoShape 4">
            <a:extLst>
              <a:ext uri="{FF2B5EF4-FFF2-40B4-BE49-F238E27FC236}">
                <a16:creationId xmlns="" xmlns:a16="http://schemas.microsoft.com/office/drawing/2014/main" id="{9B636EB9-DF52-AA4F-969C-6489B9C5D23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65414" y="4375150"/>
            <a:ext cx="973137" cy="3381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93" name="AutoShape 6">
            <a:extLst>
              <a:ext uri="{FF2B5EF4-FFF2-40B4-BE49-F238E27FC236}">
                <a16:creationId xmlns="" xmlns:a16="http://schemas.microsoft.com/office/drawing/2014/main" id="{EFC9C619-EB98-C04A-A689-70293B98404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044701" y="4364038"/>
            <a:ext cx="631825" cy="3302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94" name="AutoShape 5">
            <a:extLst>
              <a:ext uri="{FF2B5EF4-FFF2-40B4-BE49-F238E27FC236}">
                <a16:creationId xmlns="" xmlns:a16="http://schemas.microsoft.com/office/drawing/2014/main" id="{B9CF61DF-D03F-CE42-91D1-B90BD58D6B6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76526" y="4364039"/>
            <a:ext cx="87313" cy="3397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95" name="AutoShape 3">
            <a:extLst>
              <a:ext uri="{FF2B5EF4-FFF2-40B4-BE49-F238E27FC236}">
                <a16:creationId xmlns="" xmlns:a16="http://schemas.microsoft.com/office/drawing/2014/main" id="{B934E4EB-1B1E-C544-A0E7-94147842858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229601" y="4364039"/>
            <a:ext cx="1254125" cy="4857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96" name="AutoShape 2">
            <a:extLst>
              <a:ext uri="{FF2B5EF4-FFF2-40B4-BE49-F238E27FC236}">
                <a16:creationId xmlns="" xmlns:a16="http://schemas.microsoft.com/office/drawing/2014/main" id="{948D1708-EEE5-394F-B154-1CD5F16A459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9067800" y="4375150"/>
            <a:ext cx="414338" cy="4397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97" name="AutoShape 1">
            <a:extLst>
              <a:ext uri="{FF2B5EF4-FFF2-40B4-BE49-F238E27FC236}">
                <a16:creationId xmlns="" xmlns:a16="http://schemas.microsoft.com/office/drawing/2014/main" id="{A5E462CE-AC65-5A48-ADB2-3FC2FC3875C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485313" y="4338638"/>
            <a:ext cx="844550" cy="4762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563100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="" xmlns:a16="http://schemas.microsoft.com/office/drawing/2014/main" id="{ED2FFC8F-A72A-0F45-8ADB-5BAFA2076E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23999" y="381000"/>
            <a:ext cx="9781309" cy="1828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PHƯƠNG PHÁP CHẾ BIẾN THỰC PHẨM CÓ SỬ DỤNG NHIỆT</a:t>
            </a:r>
          </a:p>
          <a:p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Luộc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Hs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endParaRPr lang="en-US" altLang="x-none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2800" indent="-812800">
              <a:buNone/>
            </a:pPr>
            <a:r>
              <a:rPr lang="en-US" altLang="x-none" sz="2000" b="1" dirty="0" smtClean="0">
                <a:latin typeface="Times New Roman" panose="02020603050405020304" pitchFamily="18" charset="0"/>
              </a:rPr>
              <a:t>    2. </a:t>
            </a:r>
            <a:r>
              <a:rPr lang="en-US" altLang="x-none" sz="2000" b="1" dirty="0" err="1">
                <a:latin typeface="Times New Roman" panose="02020603050405020304" pitchFamily="18" charset="0"/>
              </a:rPr>
              <a:t>Phương</a:t>
            </a:r>
            <a:r>
              <a:rPr lang="en-US" altLang="x-none" sz="2000" b="1" dirty="0"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</a:rPr>
              <a:t>pháp</a:t>
            </a:r>
            <a:r>
              <a:rPr lang="en-US" altLang="x-none" sz="2000" b="1" dirty="0"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</a:rPr>
              <a:t>làm</a:t>
            </a:r>
            <a:r>
              <a:rPr lang="en-US" altLang="x-none" sz="2000" b="1" dirty="0"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</a:rPr>
              <a:t>chín</a:t>
            </a:r>
            <a:r>
              <a:rPr lang="en-US" altLang="x-none" sz="2000" b="1" dirty="0"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</a:rPr>
              <a:t>thực</a:t>
            </a:r>
            <a:r>
              <a:rPr lang="en-US" altLang="x-none" sz="2000" b="1" dirty="0"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</a:rPr>
              <a:t>phẩm</a:t>
            </a:r>
            <a:r>
              <a:rPr lang="en-US" altLang="x-none" sz="2000" b="1" dirty="0"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</a:rPr>
              <a:t>bằng</a:t>
            </a:r>
            <a:r>
              <a:rPr lang="en-US" altLang="x-none" sz="2000" b="1" dirty="0"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</a:rPr>
              <a:t>hơi</a:t>
            </a:r>
            <a:r>
              <a:rPr lang="en-US" altLang="x-none" sz="2000" b="1" dirty="0"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</a:rPr>
              <a:t>nước</a:t>
            </a:r>
            <a:r>
              <a:rPr lang="en-US" altLang="x-none" sz="2000" b="1" dirty="0">
                <a:latin typeface="Times New Roman" panose="02020603050405020304" pitchFamily="18" charset="0"/>
              </a:rPr>
              <a:t> </a:t>
            </a:r>
          </a:p>
          <a:p>
            <a:pPr marL="812800" indent="-812800">
              <a:buNone/>
            </a:pPr>
            <a:r>
              <a:rPr lang="en-US" altLang="x-none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Hấp</a:t>
            </a:r>
            <a:r>
              <a:rPr lang="en-US" altLang="x-none" sz="2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(</a:t>
            </a:r>
            <a:r>
              <a:rPr lang="en-US" altLang="x-none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đồ</a:t>
            </a:r>
            <a:r>
              <a:rPr lang="en-US" altLang="x-none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):</a:t>
            </a:r>
          </a:p>
          <a:p>
            <a:pPr marL="812800" indent="-812800">
              <a:buNone/>
            </a:pPr>
            <a:r>
              <a:rPr lang="en-US" altLang="x-none" sz="2000" b="1" dirty="0">
                <a:latin typeface="Times New Roman" panose="02020603050405020304" pitchFamily="18" charset="0"/>
              </a:rPr>
              <a:t>  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812800" indent="-812800">
              <a:buNone/>
            </a:pP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12800" indent="-812800">
              <a:buNone/>
            </a:pP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bốc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344" name="Rectangle 8">
            <a:extLst>
              <a:ext uri="{FF2B5EF4-FFF2-40B4-BE49-F238E27FC236}">
                <a16:creationId xmlns="" xmlns:a16="http://schemas.microsoft.com/office/drawing/2014/main" id="{7EEBD436-CFCE-6D46-923B-EF0EF30AC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2928939"/>
            <a:ext cx="8229600" cy="2354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x-none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endParaRPr lang="en-US" altLang="x-none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x-non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altLang="x-none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tùy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tẩm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ướp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US" altLang="x-none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/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x-non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x-non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x-non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x-none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x-non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altLang="x-non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altLang="x-non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altLang="x-non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47" name="Rectangle 11">
            <a:extLst>
              <a:ext uri="{FF2B5EF4-FFF2-40B4-BE49-F238E27FC236}">
                <a16:creationId xmlns="" xmlns:a16="http://schemas.microsoft.com/office/drawing/2014/main" id="{8E9C4B46-18F0-6C41-8FA9-641490D20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5184775"/>
            <a:ext cx="89154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ráo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nuớc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altLang="x-none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endParaRPr lang="en-US" altLang="x-none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alt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199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3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/>
      <p:bldP spid="143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>
            <a:extLst>
              <a:ext uri="{FF2B5EF4-FFF2-40B4-BE49-F238E27FC236}">
                <a16:creationId xmlns="" xmlns:a16="http://schemas.microsoft.com/office/drawing/2014/main" id="{7A769067-1BD3-6541-A5AC-1128EB56BCA6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914400"/>
            <a:ext cx="6019800" cy="457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4">
            <a:extLst>
              <a:ext uri="{FF2B5EF4-FFF2-40B4-BE49-F238E27FC236}">
                <a16:creationId xmlns="" xmlns:a16="http://schemas.microsoft.com/office/drawing/2014/main" id="{B00354A4-6286-9047-B46D-9AE2FD71C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9926" y="1081088"/>
            <a:ext cx="1539875" cy="457200"/>
          </a:xfrm>
          <a:prstGeom prst="rect">
            <a:avLst/>
          </a:prstGeom>
          <a:solidFill>
            <a:srgbClr val="F9F9A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x-none" sz="2400">
                <a:solidFill>
                  <a:srgbClr val="3333FF"/>
                </a:solidFill>
                <a:latin typeface="Times New Roman" panose="02020603050405020304" pitchFamily="18" charset="0"/>
              </a:rPr>
              <a:t>Nồi hấp</a:t>
            </a:r>
          </a:p>
        </p:txBody>
      </p:sp>
    </p:spTree>
    <p:extLst>
      <p:ext uri="{BB962C8B-B14F-4D97-AF65-F5344CB8AC3E}">
        <p14:creationId xmlns:p14="http://schemas.microsoft.com/office/powerpoint/2010/main" val="385382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>
            <a:extLst>
              <a:ext uri="{FF2B5EF4-FFF2-40B4-BE49-F238E27FC236}">
                <a16:creationId xmlns="" xmlns:a16="http://schemas.microsoft.com/office/drawing/2014/main" id="{2D408427-69AA-2641-94CD-9BD0F143E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331" y="1669588"/>
            <a:ext cx="5654566" cy="4349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Text Box 5">
            <a:extLst>
              <a:ext uri="{FF2B5EF4-FFF2-40B4-BE49-F238E27FC236}">
                <a16:creationId xmlns="" xmlns:a16="http://schemas.microsoft.com/office/drawing/2014/main" id="{93AF284B-D2CF-7D4A-9F66-74C225DEB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4418" y="1190823"/>
            <a:ext cx="1622425" cy="457200"/>
          </a:xfrm>
          <a:prstGeom prst="rect">
            <a:avLst/>
          </a:prstGeom>
          <a:solidFill>
            <a:srgbClr val="F9F9A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x-none" sz="2400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Món</a:t>
            </a:r>
            <a:r>
              <a:rPr lang="en-US" altLang="x-none" sz="2400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cá</a:t>
            </a:r>
            <a:r>
              <a:rPr lang="en-US" altLang="x-none" sz="2400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hấp</a:t>
            </a:r>
            <a:endParaRPr lang="en-US" altLang="x-none" sz="2400" dirty="0">
              <a:solidFill>
                <a:srgbClr val="3333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2CAF8A7C-ADDF-7E43-9540-1EC6A9E1D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3" y="1671144"/>
            <a:ext cx="6336029" cy="436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>
            <a:extLst>
              <a:ext uri="{FF2B5EF4-FFF2-40B4-BE49-F238E27FC236}">
                <a16:creationId xmlns="" xmlns:a16="http://schemas.microsoft.com/office/drawing/2014/main" id="{DF73A1F0-EEA2-C941-BB1D-45A31D28C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604" y="1208701"/>
            <a:ext cx="2123200" cy="461665"/>
          </a:xfrm>
          <a:prstGeom prst="rect">
            <a:avLst/>
          </a:prstGeom>
          <a:solidFill>
            <a:srgbClr val="F9F9A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x-none" sz="2400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Món</a:t>
            </a:r>
            <a:r>
              <a:rPr lang="en-US" altLang="x-none" sz="2400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bánh</a:t>
            </a:r>
            <a:r>
              <a:rPr lang="en-US" altLang="x-none" sz="2400" dirty="0">
                <a:solidFill>
                  <a:srgbClr val="3333FF"/>
                </a:solidFill>
                <a:latin typeface="Times New Roman" panose="02020603050405020304" pitchFamily="18" charset="0"/>
              </a:rPr>
              <a:t> bao</a:t>
            </a:r>
          </a:p>
        </p:txBody>
      </p:sp>
    </p:spTree>
    <p:extLst>
      <p:ext uri="{BB962C8B-B14F-4D97-AF65-F5344CB8AC3E}">
        <p14:creationId xmlns:p14="http://schemas.microsoft.com/office/powerpoint/2010/main" val="64213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>
            <a:extLst>
              <a:ext uri="{FF2B5EF4-FFF2-40B4-BE49-F238E27FC236}">
                <a16:creationId xmlns="" xmlns:a16="http://schemas.microsoft.com/office/drawing/2014/main" id="{3DF18C22-CD9C-674B-8940-7C971BAFE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04940"/>
            <a:ext cx="6280022" cy="3746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>
            <a:extLst>
              <a:ext uri="{FF2B5EF4-FFF2-40B4-BE49-F238E27FC236}">
                <a16:creationId xmlns="" xmlns:a16="http://schemas.microsoft.com/office/drawing/2014/main" id="{8800D977-A6C7-0D44-BC02-3357EEBC2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639639"/>
            <a:ext cx="326871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x-none" sz="3200" b="1" dirty="0" err="1">
                <a:latin typeface="Times New Roman" panose="02020603050405020304" pitchFamily="18" charset="0"/>
              </a:rPr>
              <a:t>Gà</a:t>
            </a:r>
            <a:r>
              <a:rPr lang="en-US" altLang="x-none" sz="3200" b="1" dirty="0">
                <a:latin typeface="Times New Roman" panose="02020603050405020304" pitchFamily="18" charset="0"/>
              </a:rPr>
              <a:t> </a:t>
            </a:r>
            <a:r>
              <a:rPr lang="en-US" altLang="x-none" sz="3200" b="1" dirty="0" err="1">
                <a:latin typeface="Times New Roman" panose="02020603050405020304" pitchFamily="18" charset="0"/>
              </a:rPr>
              <a:t>hấp</a:t>
            </a:r>
            <a:r>
              <a:rPr lang="en-US" altLang="x-none" sz="3200" b="1" dirty="0">
                <a:latin typeface="Times New Roman" panose="02020603050405020304" pitchFamily="18" charset="0"/>
              </a:rPr>
              <a:t> </a:t>
            </a:r>
            <a:r>
              <a:rPr lang="en-US" altLang="x-none" sz="3200" b="1" dirty="0" err="1">
                <a:latin typeface="Times New Roman" panose="02020603050405020304" pitchFamily="18" charset="0"/>
              </a:rPr>
              <a:t>lá</a:t>
            </a:r>
            <a:r>
              <a:rPr lang="en-US" altLang="x-none" sz="3200" b="1" dirty="0">
                <a:latin typeface="Times New Roman" panose="02020603050405020304" pitchFamily="18" charset="0"/>
              </a:rPr>
              <a:t> </a:t>
            </a:r>
            <a:r>
              <a:rPr lang="en-US" altLang="x-none" sz="3200" b="1" dirty="0" err="1">
                <a:latin typeface="Times New Roman" panose="02020603050405020304" pitchFamily="18" charset="0"/>
              </a:rPr>
              <a:t>chanh</a:t>
            </a:r>
            <a:endParaRPr lang="en-US" altLang="x-none" sz="3200" b="1" dirty="0">
              <a:latin typeface="Times New Roman" panose="02020603050405020304" pitchFamily="18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0CBAB6DB-ABBF-4F45-9ED5-4B7944660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622" y="882869"/>
            <a:ext cx="5638800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5">
            <a:extLst>
              <a:ext uri="{FF2B5EF4-FFF2-40B4-BE49-F238E27FC236}">
                <a16:creationId xmlns="" xmlns:a16="http://schemas.microsoft.com/office/drawing/2014/main" id="{696F9340-8519-BF4B-8B4A-F0D235026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9062" y="425669"/>
            <a:ext cx="1825625" cy="457200"/>
          </a:xfrm>
          <a:prstGeom prst="rect">
            <a:avLst/>
          </a:prstGeom>
          <a:solidFill>
            <a:srgbClr val="F9F9A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x-none" sz="2400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Món</a:t>
            </a:r>
            <a:r>
              <a:rPr lang="en-US" altLang="x-none" sz="2400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tôm</a:t>
            </a:r>
            <a:r>
              <a:rPr lang="en-US" altLang="x-none" sz="2400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hấp</a:t>
            </a:r>
            <a:endParaRPr lang="en-US" altLang="x-none" sz="2400" dirty="0">
              <a:solidFill>
                <a:srgbClr val="3333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93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0" name="Picture 4">
            <a:extLst>
              <a:ext uri="{FF2B5EF4-FFF2-40B4-BE49-F238E27FC236}">
                <a16:creationId xmlns="" xmlns:a16="http://schemas.microsoft.com/office/drawing/2014/main" id="{68F9EFAE-0C1E-794C-8C97-5D02C0CD7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828800"/>
            <a:ext cx="81534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1" name="Rectangle 5">
            <a:extLst>
              <a:ext uri="{FF2B5EF4-FFF2-40B4-BE49-F238E27FC236}">
                <a16:creationId xmlns="" xmlns:a16="http://schemas.microsoft.com/office/drawing/2014/main" id="{7C10F533-2F94-DA44-A87C-47ABE82B4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81001"/>
            <a:ext cx="89916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x-none" b="1" dirty="0" smtClean="0"/>
              <a:t>3. </a:t>
            </a:r>
            <a:r>
              <a:rPr lang="en-US" altLang="x-none" b="1" dirty="0" err="1"/>
              <a:t>Phương</a:t>
            </a:r>
            <a:r>
              <a:rPr lang="en-US" altLang="x-none" b="1" dirty="0"/>
              <a:t> </a:t>
            </a:r>
            <a:r>
              <a:rPr lang="en-US" altLang="x-none" b="1" dirty="0" err="1"/>
              <a:t>pháp</a:t>
            </a:r>
            <a:r>
              <a:rPr lang="en-US" altLang="x-none" b="1" dirty="0"/>
              <a:t> </a:t>
            </a:r>
            <a:r>
              <a:rPr lang="en-US" altLang="x-none" b="1" dirty="0" err="1"/>
              <a:t>làm</a:t>
            </a:r>
            <a:r>
              <a:rPr lang="en-US" altLang="x-none" b="1" dirty="0"/>
              <a:t> </a:t>
            </a:r>
            <a:r>
              <a:rPr lang="en-US" altLang="x-none" b="1" dirty="0" err="1"/>
              <a:t>chín</a:t>
            </a:r>
            <a:r>
              <a:rPr lang="en-US" altLang="x-none" b="1" dirty="0"/>
              <a:t> </a:t>
            </a:r>
            <a:r>
              <a:rPr lang="en-US" altLang="x-none" b="1" dirty="0" err="1"/>
              <a:t>thực</a:t>
            </a:r>
            <a:r>
              <a:rPr lang="en-US" altLang="x-none" b="1" dirty="0"/>
              <a:t> </a:t>
            </a:r>
            <a:r>
              <a:rPr lang="en-US" altLang="x-none" b="1" dirty="0" err="1"/>
              <a:t>phẩm</a:t>
            </a:r>
            <a:r>
              <a:rPr lang="en-US" altLang="x-none" b="1" dirty="0"/>
              <a:t> </a:t>
            </a:r>
            <a:r>
              <a:rPr lang="en-US" altLang="x-none" b="1" dirty="0" err="1"/>
              <a:t>bằng</a:t>
            </a:r>
            <a:r>
              <a:rPr lang="en-US" altLang="x-none" b="1" dirty="0"/>
              <a:t> </a:t>
            </a:r>
            <a:r>
              <a:rPr lang="en-US" altLang="x-none" b="1" dirty="0" err="1"/>
              <a:t>sức</a:t>
            </a:r>
            <a:r>
              <a:rPr lang="en-US" altLang="x-none" b="1" dirty="0"/>
              <a:t> </a:t>
            </a:r>
            <a:r>
              <a:rPr lang="en-US" altLang="x-none" b="1" dirty="0" err="1"/>
              <a:t>nóng</a:t>
            </a:r>
            <a:r>
              <a:rPr lang="en-US" altLang="x-none" b="1" dirty="0"/>
              <a:t> </a:t>
            </a:r>
            <a:r>
              <a:rPr lang="en-US" altLang="x-none" b="1" dirty="0" err="1"/>
              <a:t>trực</a:t>
            </a:r>
            <a:r>
              <a:rPr lang="en-US" altLang="x-none" b="1" dirty="0"/>
              <a:t> </a:t>
            </a:r>
            <a:r>
              <a:rPr lang="en-US" altLang="x-none" b="1" dirty="0" err="1"/>
              <a:t>tiếp</a:t>
            </a:r>
            <a:r>
              <a:rPr lang="en-US" altLang="x-none" b="1" dirty="0"/>
              <a:t> </a:t>
            </a:r>
            <a:r>
              <a:rPr lang="en-US" altLang="x-none" b="1" dirty="0" err="1"/>
              <a:t>của</a:t>
            </a:r>
            <a:r>
              <a:rPr lang="en-US" altLang="x-none" b="1" dirty="0"/>
              <a:t> </a:t>
            </a:r>
            <a:r>
              <a:rPr lang="en-US" altLang="x-none" b="1" dirty="0" err="1"/>
              <a:t>lửa</a:t>
            </a:r>
            <a:r>
              <a:rPr lang="en-US" altLang="x-none" b="1" dirty="0"/>
              <a:t> </a:t>
            </a:r>
          </a:p>
          <a:p>
            <a:pPr eaLnBrk="1" hangingPunct="1"/>
            <a:r>
              <a:rPr lang="en-US" altLang="x-none" b="1" dirty="0">
                <a:solidFill>
                  <a:srgbClr val="3333FF"/>
                </a:solidFill>
              </a:rPr>
              <a:t>*</a:t>
            </a:r>
            <a:r>
              <a:rPr lang="en-US" altLang="x-none" b="1" dirty="0" smtClean="0">
                <a:solidFill>
                  <a:srgbClr val="3333FF"/>
                </a:solidFill>
              </a:rPr>
              <a:t> </a:t>
            </a:r>
            <a:r>
              <a:rPr lang="en-US" altLang="x-none" b="1" dirty="0" err="1">
                <a:solidFill>
                  <a:srgbClr val="3333FF"/>
                </a:solidFill>
              </a:rPr>
              <a:t>Nướng</a:t>
            </a:r>
            <a:endParaRPr lang="en-US" altLang="x-none" b="1" dirty="0"/>
          </a:p>
          <a:p>
            <a:pPr eaLnBrk="1" hangingPunct="1"/>
            <a:endParaRPr lang="en-US" altLang="x-none" b="1" u="sng" dirty="0"/>
          </a:p>
        </p:txBody>
      </p:sp>
      <p:sp>
        <p:nvSpPr>
          <p:cNvPr id="65542" name="Text Box 6">
            <a:extLst>
              <a:ext uri="{FF2B5EF4-FFF2-40B4-BE49-F238E27FC236}">
                <a16:creationId xmlns="" xmlns:a16="http://schemas.microsoft.com/office/drawing/2014/main" id="{55472439-8573-0448-8E2D-4871E1C235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295400"/>
            <a:ext cx="5702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x-none" sz="2400">
                <a:latin typeface="Times New Roman" panose="02020603050405020304" pitchFamily="18" charset="0"/>
              </a:rPr>
              <a:t>? Em hãy kể một số món Nướng mà em biết?</a:t>
            </a:r>
          </a:p>
        </p:txBody>
      </p:sp>
      <p:sp>
        <p:nvSpPr>
          <p:cNvPr id="65544" name="Text Box 8">
            <a:extLst>
              <a:ext uri="{FF2B5EF4-FFF2-40B4-BE49-F238E27FC236}">
                <a16:creationId xmlns="" xmlns:a16="http://schemas.microsoft.com/office/drawing/2014/main" id="{ABD27A36-AAC1-3544-995A-83573064E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1525" y="1870075"/>
            <a:ext cx="1550988" cy="457200"/>
          </a:xfrm>
          <a:prstGeom prst="rect">
            <a:avLst/>
          </a:prstGeom>
          <a:solidFill>
            <a:srgbClr val="F9F9A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x-none" sz="2400">
                <a:solidFill>
                  <a:srgbClr val="3333FF"/>
                </a:solidFill>
                <a:latin typeface="Times New Roman" panose="02020603050405020304" pitchFamily="18" charset="0"/>
              </a:rPr>
              <a:t>Thịt nướng</a:t>
            </a:r>
          </a:p>
        </p:txBody>
      </p:sp>
    </p:spTree>
    <p:extLst>
      <p:ext uri="{BB962C8B-B14F-4D97-AF65-F5344CB8AC3E}">
        <p14:creationId xmlns:p14="http://schemas.microsoft.com/office/powerpoint/2010/main" val="3320178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5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55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2" grpId="0"/>
      <p:bldP spid="65542" grpId="1"/>
      <p:bldP spid="655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4">
            <a:extLst>
              <a:ext uri="{FF2B5EF4-FFF2-40B4-BE49-F238E27FC236}">
                <a16:creationId xmlns="" xmlns:a16="http://schemas.microsoft.com/office/drawing/2014/main" id="{890D6519-555E-0C4E-81AB-60ED24FCF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130505"/>
            <a:ext cx="10100332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x-none" sz="2400" b="1" dirty="0"/>
              <a:t>3. </a:t>
            </a:r>
            <a:r>
              <a:rPr lang="en-US" altLang="x-none" sz="2400" b="1" dirty="0" err="1"/>
              <a:t>Phương</a:t>
            </a:r>
            <a:r>
              <a:rPr lang="en-US" altLang="x-none" sz="2400" b="1" dirty="0"/>
              <a:t> </a:t>
            </a:r>
            <a:r>
              <a:rPr lang="en-US" altLang="x-none" sz="2400" b="1" dirty="0" err="1"/>
              <a:t>pháp</a:t>
            </a:r>
            <a:r>
              <a:rPr lang="en-US" altLang="x-none" sz="2400" b="1" dirty="0"/>
              <a:t> </a:t>
            </a:r>
            <a:r>
              <a:rPr lang="en-US" altLang="x-none" sz="2400" b="1" dirty="0" err="1"/>
              <a:t>làm</a:t>
            </a:r>
            <a:r>
              <a:rPr lang="en-US" altLang="x-none" sz="2400" b="1" dirty="0"/>
              <a:t> </a:t>
            </a:r>
            <a:r>
              <a:rPr lang="en-US" altLang="x-none" sz="2400" b="1" dirty="0" err="1"/>
              <a:t>chín</a:t>
            </a:r>
            <a:r>
              <a:rPr lang="en-US" altLang="x-none" sz="2400" b="1" dirty="0"/>
              <a:t> </a:t>
            </a:r>
            <a:r>
              <a:rPr lang="en-US" altLang="x-none" sz="2400" b="1" dirty="0" err="1"/>
              <a:t>thực</a:t>
            </a:r>
            <a:r>
              <a:rPr lang="en-US" altLang="x-none" sz="2400" b="1" dirty="0"/>
              <a:t> </a:t>
            </a:r>
            <a:r>
              <a:rPr lang="en-US" altLang="x-none" sz="2400" b="1" dirty="0" err="1"/>
              <a:t>phẩm</a:t>
            </a:r>
            <a:r>
              <a:rPr lang="en-US" altLang="x-none" sz="2400" b="1" dirty="0"/>
              <a:t> </a:t>
            </a:r>
            <a:r>
              <a:rPr lang="en-US" altLang="x-none" sz="2400" b="1" dirty="0" err="1"/>
              <a:t>bằng</a:t>
            </a:r>
            <a:r>
              <a:rPr lang="en-US" altLang="x-none" sz="2400" b="1" dirty="0"/>
              <a:t> </a:t>
            </a:r>
            <a:r>
              <a:rPr lang="en-US" altLang="x-none" sz="2400" b="1" dirty="0" err="1"/>
              <a:t>sức</a:t>
            </a:r>
            <a:r>
              <a:rPr lang="en-US" altLang="x-none" sz="2400" b="1" dirty="0"/>
              <a:t> </a:t>
            </a:r>
            <a:r>
              <a:rPr lang="en-US" altLang="x-none" sz="2400" b="1" dirty="0" err="1"/>
              <a:t>nóng</a:t>
            </a:r>
            <a:r>
              <a:rPr lang="en-US" altLang="x-none" sz="2400" b="1" dirty="0"/>
              <a:t> </a:t>
            </a:r>
            <a:r>
              <a:rPr lang="en-US" altLang="x-none" sz="2400" b="1" dirty="0" err="1"/>
              <a:t>trực</a:t>
            </a:r>
            <a:r>
              <a:rPr lang="en-US" altLang="x-none" sz="2400" b="1" dirty="0"/>
              <a:t> </a:t>
            </a:r>
            <a:r>
              <a:rPr lang="en-US" altLang="x-none" sz="2400" b="1" dirty="0" err="1"/>
              <a:t>tiếp</a:t>
            </a:r>
            <a:r>
              <a:rPr lang="en-US" altLang="x-none" sz="2400" b="1" dirty="0"/>
              <a:t> </a:t>
            </a:r>
            <a:r>
              <a:rPr lang="en-US" altLang="x-none" sz="2400" b="1" dirty="0" err="1"/>
              <a:t>của</a:t>
            </a:r>
            <a:r>
              <a:rPr lang="en-US" altLang="x-none" sz="2400" b="1" dirty="0"/>
              <a:t> </a:t>
            </a:r>
            <a:r>
              <a:rPr lang="en-US" altLang="x-none" sz="2400" b="1" dirty="0" err="1"/>
              <a:t>lửa</a:t>
            </a:r>
            <a:r>
              <a:rPr lang="en-US" altLang="x-none" sz="2400" b="1" dirty="0"/>
              <a:t> </a:t>
            </a:r>
          </a:p>
          <a:p>
            <a:r>
              <a:rPr lang="en-US" altLang="x-none" sz="2000" b="1" dirty="0">
                <a:solidFill>
                  <a:srgbClr val="3333FF"/>
                </a:solidFill>
              </a:rPr>
              <a:t>* </a:t>
            </a:r>
            <a:r>
              <a:rPr lang="en-US" altLang="x-none" sz="2000" b="1" dirty="0" err="1">
                <a:solidFill>
                  <a:srgbClr val="3333FF"/>
                </a:solidFill>
              </a:rPr>
              <a:t>Nướng</a:t>
            </a:r>
            <a:endParaRPr lang="en-US" altLang="x-none" sz="2000" b="1" dirty="0"/>
          </a:p>
        </p:txBody>
      </p:sp>
      <p:sp>
        <p:nvSpPr>
          <p:cNvPr id="66566" name="Rectangle 6">
            <a:extLst>
              <a:ext uri="{FF2B5EF4-FFF2-40B4-BE49-F238E27FC236}">
                <a16:creationId xmlns="" xmlns:a16="http://schemas.microsoft.com/office/drawing/2014/main" id="{B290FA83-910C-8148-AF29-3514E525AD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1096963"/>
            <a:ext cx="6676828" cy="10156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14350" indent="-514350">
              <a:spcBef>
                <a:spcPct val="50000"/>
              </a:spcBef>
              <a:buFontTx/>
              <a:buAutoNum type="alphaLcPeriod"/>
              <a:defRPr/>
            </a:pPr>
            <a:r>
              <a:rPr lang="en-US" altLang="x-none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altLang="x-non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ct val="50000"/>
              </a:spcBef>
              <a:defRPr/>
            </a:pPr>
            <a:r>
              <a:rPr lang="en-US" altLang="x-none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x-none" sz="24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x-none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x-none" sz="2400" dirty="0" err="1" smtClean="0"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altLang="x-none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x-none" sz="24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altLang="x-none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x-none" sz="2400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altLang="x-none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x-none" sz="24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altLang="x-none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x-none" sz="2400" dirty="0" err="1" smtClean="0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altLang="x-none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x-none" sz="2400" dirty="0" err="1" smtClean="0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altLang="x-none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x-none" sz="2400" dirty="0" err="1" smtClean="0"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altLang="x-none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x-none" sz="2400" dirty="0" err="1" smtClean="0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altLang="x-none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x-none" sz="24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x-none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x-none" sz="24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altLang="x-none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x-none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567" name="Text Box 7">
            <a:extLst>
              <a:ext uri="{FF2B5EF4-FFF2-40B4-BE49-F238E27FC236}">
                <a16:creationId xmlns="" xmlns:a16="http://schemas.microsoft.com/office/drawing/2014/main" id="{D62229F3-A4DE-5441-9C4A-7EBC31B77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5114" y="2197100"/>
            <a:ext cx="7970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x-none" sz="2400">
                <a:solidFill>
                  <a:srgbClr val="FF3300"/>
                </a:solidFill>
                <a:latin typeface="Times New Roman" panose="02020603050405020304" pitchFamily="18" charset="0"/>
              </a:rPr>
              <a:t>? </a:t>
            </a:r>
            <a:r>
              <a:rPr lang="en-US" altLang="x-none" sz="2400" b="1">
                <a:solidFill>
                  <a:srgbClr val="FF3300"/>
                </a:solidFill>
                <a:latin typeface="Times New Roman" panose="02020603050405020304" pitchFamily="18" charset="0"/>
              </a:rPr>
              <a:t>Để Nướng thực phẩm cần thực hiện những quy trình nào?</a:t>
            </a:r>
          </a:p>
        </p:txBody>
      </p:sp>
      <p:sp>
        <p:nvSpPr>
          <p:cNvPr id="66568" name="Text Box 8">
            <a:extLst>
              <a:ext uri="{FF2B5EF4-FFF2-40B4-BE49-F238E27FC236}">
                <a16:creationId xmlns="" xmlns:a16="http://schemas.microsoft.com/office/drawing/2014/main" id="{F5EDAEBD-E2FC-7A4C-9D15-C69D793DF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6413" y="2628901"/>
            <a:ext cx="33591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x-none" sz="2800" dirty="0">
                <a:latin typeface="Times New Roman" panose="02020603050405020304" pitchFamily="18" charset="0"/>
              </a:rPr>
              <a:t>b. </a:t>
            </a:r>
            <a:r>
              <a:rPr lang="en-US" altLang="x-none" sz="2800" dirty="0" err="1">
                <a:latin typeface="Times New Roman" panose="02020603050405020304" pitchFamily="18" charset="0"/>
              </a:rPr>
              <a:t>Quy</a:t>
            </a:r>
            <a:r>
              <a:rPr lang="en-US" altLang="x-none" sz="2800" dirty="0">
                <a:latin typeface="Times New Roman" panose="02020603050405020304" pitchFamily="18" charset="0"/>
              </a:rPr>
              <a:t> </a:t>
            </a:r>
            <a:r>
              <a:rPr lang="en-US" altLang="x-none" sz="2800" dirty="0" err="1">
                <a:latin typeface="Times New Roman" panose="02020603050405020304" pitchFamily="18" charset="0"/>
              </a:rPr>
              <a:t>trình</a:t>
            </a:r>
            <a:r>
              <a:rPr lang="en-US" altLang="x-none" sz="2800" dirty="0">
                <a:latin typeface="Times New Roman" panose="02020603050405020304" pitchFamily="18" charset="0"/>
              </a:rPr>
              <a:t> </a:t>
            </a:r>
            <a:r>
              <a:rPr lang="en-US" altLang="x-none" sz="2800" dirty="0" err="1">
                <a:latin typeface="Times New Roman" panose="02020603050405020304" pitchFamily="18" charset="0"/>
              </a:rPr>
              <a:t>thực</a:t>
            </a:r>
            <a:r>
              <a:rPr lang="en-US" altLang="x-none" sz="2800" dirty="0">
                <a:latin typeface="Times New Roman" panose="02020603050405020304" pitchFamily="18" charset="0"/>
              </a:rPr>
              <a:t> </a:t>
            </a:r>
            <a:r>
              <a:rPr lang="en-US" altLang="x-none" sz="2800" dirty="0" err="1">
                <a:latin typeface="Times New Roman" panose="02020603050405020304" pitchFamily="18" charset="0"/>
              </a:rPr>
              <a:t>hiện</a:t>
            </a:r>
            <a:endParaRPr lang="en-US" altLang="x-none" sz="2800" dirty="0">
              <a:latin typeface="Times New Roman" panose="02020603050405020304" pitchFamily="18" charset="0"/>
            </a:endParaRPr>
          </a:p>
        </p:txBody>
      </p:sp>
      <p:sp>
        <p:nvSpPr>
          <p:cNvPr id="66569" name="Rectangle 9">
            <a:extLst>
              <a:ext uri="{FF2B5EF4-FFF2-40B4-BE49-F238E27FC236}">
                <a16:creationId xmlns="" xmlns:a16="http://schemas.microsoft.com/office/drawing/2014/main" id="{864946C7-5371-1F42-A028-A358B4EF88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5925" y="3097214"/>
            <a:ext cx="9144000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altLang="x-none" sz="2400" dirty="0" err="1" smtClean="0">
                <a:latin typeface="TCVN-VnTime" panose="020B7200000000000000" pitchFamily="34" charset="0"/>
              </a:rPr>
              <a:t>Làm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 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sạch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 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nguyên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 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liệu</a:t>
            </a:r>
            <a:endParaRPr lang="en-US" altLang="x-none" sz="2400" dirty="0">
              <a:latin typeface="TCVN-VnTime" panose="020B7200000000000000" pitchFamily="34" charset="0"/>
            </a:endParaRPr>
          </a:p>
          <a:p>
            <a:pPr eaLnBrk="1" hangingPunct="1">
              <a:buFontTx/>
              <a:buChar char="-"/>
            </a:pPr>
            <a:r>
              <a:rPr lang="en-US" altLang="x-none" sz="2400" dirty="0" err="1" smtClean="0">
                <a:latin typeface="TCVN-VnTime" panose="020B7200000000000000" pitchFamily="34" charset="0"/>
              </a:rPr>
              <a:t>Để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 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nguyên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 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hoặc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 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thái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 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nhỏ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, 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tẩm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 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ướp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…, </a:t>
            </a:r>
            <a:endParaRPr lang="en-US" altLang="x-none" sz="2400" dirty="0">
              <a:latin typeface="TCVN-VnTime" panose="020B7200000000000000" pitchFamily="34" charset="0"/>
            </a:endParaRPr>
          </a:p>
          <a:p>
            <a:pPr eaLnBrk="1" hangingPunct="1">
              <a:buFontTx/>
              <a:buChar char="-"/>
            </a:pPr>
            <a:r>
              <a:rPr lang="en-US" altLang="x-none" sz="2400" dirty="0" err="1" smtClean="0">
                <a:latin typeface="TCVN-VnTime" panose="020B7200000000000000" pitchFamily="34" charset="0"/>
              </a:rPr>
              <a:t>Nướng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 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vàng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 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đều</a:t>
            </a:r>
            <a:endParaRPr lang="en-US" altLang="x-none" sz="2400" dirty="0">
              <a:latin typeface="TCVN-VnTime" panose="020B7200000000000000" pitchFamily="34" charset="0"/>
            </a:endParaRPr>
          </a:p>
          <a:p>
            <a:pPr eaLnBrk="1" hangingPunct="1"/>
            <a:r>
              <a:rPr lang="en-US" altLang="x-none" sz="2400" dirty="0">
                <a:latin typeface="TCVN-VnTime" panose="020B7200000000000000" pitchFamily="34" charset="0"/>
              </a:rPr>
              <a:t> 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-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Trình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 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bày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.</a:t>
            </a:r>
            <a:endParaRPr lang="en-US" altLang="x-none" sz="2400" dirty="0">
              <a:latin typeface="TCVN-VnTime" panose="020B7200000000000000" pitchFamily="34" charset="0"/>
            </a:endParaRPr>
          </a:p>
        </p:txBody>
      </p:sp>
      <p:sp>
        <p:nvSpPr>
          <p:cNvPr id="66570" name="Text Box 10">
            <a:extLst>
              <a:ext uri="{FF2B5EF4-FFF2-40B4-BE49-F238E27FC236}">
                <a16:creationId xmlns="" xmlns:a16="http://schemas.microsoft.com/office/drawing/2014/main" id="{A0F71628-550E-AC4B-915B-E1A4276C4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6413" y="4573971"/>
            <a:ext cx="62372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x-none" sz="2400" dirty="0">
                <a:solidFill>
                  <a:srgbClr val="FF3300"/>
                </a:solidFill>
              </a:rPr>
              <a:t>? </a:t>
            </a:r>
            <a:r>
              <a:rPr lang="en-US" altLang="x-none" sz="2400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Đối</a:t>
            </a:r>
            <a:r>
              <a:rPr lang="en-US" altLang="x-none" sz="2400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x-none" sz="2400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món</a:t>
            </a:r>
            <a:r>
              <a:rPr lang="en-US" altLang="x-none" sz="2400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Nướng</a:t>
            </a:r>
            <a:r>
              <a:rPr lang="en-US" altLang="x-none" sz="2400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x-none" sz="2400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x-none" sz="2400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yêu</a:t>
            </a:r>
            <a:r>
              <a:rPr lang="en-US" altLang="x-none" sz="2400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cầu</a:t>
            </a:r>
            <a:r>
              <a:rPr lang="en-US" altLang="x-none" sz="2400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kĩ</a:t>
            </a:r>
            <a:r>
              <a:rPr lang="en-US" altLang="x-none" sz="2400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thuật</a:t>
            </a:r>
            <a:r>
              <a:rPr lang="en-US" altLang="x-none" sz="2400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x-none" sz="2400" dirty="0">
                <a:solidFill>
                  <a:srgbClr val="FF3300"/>
                </a:solidFill>
                <a:latin typeface="Times New Roman" panose="02020603050405020304" pitchFamily="18" charset="0"/>
              </a:rPr>
              <a:t>?</a:t>
            </a:r>
            <a:endParaRPr lang="en-US" altLang="x-none" sz="2400" dirty="0">
              <a:solidFill>
                <a:srgbClr val="FF3300"/>
              </a:solidFill>
            </a:endParaRPr>
          </a:p>
        </p:txBody>
      </p:sp>
      <p:sp>
        <p:nvSpPr>
          <p:cNvPr id="66571" name="Text Box 11">
            <a:extLst>
              <a:ext uri="{FF2B5EF4-FFF2-40B4-BE49-F238E27FC236}">
                <a16:creationId xmlns="" xmlns:a16="http://schemas.microsoft.com/office/drawing/2014/main" id="{2F21843D-5D5C-3D46-B096-EC7AE32D4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8000" y="4973692"/>
            <a:ext cx="29464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x-none" sz="2400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dirty="0">
                <a:latin typeface="Times New Roman" panose="02020603050405020304" pitchFamily="18" charset="0"/>
              </a:rPr>
              <a:t>c. </a:t>
            </a:r>
            <a:r>
              <a:rPr lang="en-US" altLang="x-none" sz="2800" dirty="0" err="1">
                <a:latin typeface="Times New Roman" panose="02020603050405020304" pitchFamily="18" charset="0"/>
              </a:rPr>
              <a:t>Yêu</a:t>
            </a:r>
            <a:r>
              <a:rPr lang="en-US" altLang="x-none" sz="2800" dirty="0">
                <a:latin typeface="Times New Roman" panose="02020603050405020304" pitchFamily="18" charset="0"/>
              </a:rPr>
              <a:t> </a:t>
            </a:r>
            <a:r>
              <a:rPr lang="en-US" altLang="x-none" sz="2800" dirty="0" err="1">
                <a:latin typeface="Times New Roman" panose="02020603050405020304" pitchFamily="18" charset="0"/>
              </a:rPr>
              <a:t>cầu</a:t>
            </a:r>
            <a:r>
              <a:rPr lang="en-US" altLang="x-none" sz="2800" dirty="0">
                <a:latin typeface="Times New Roman" panose="02020603050405020304" pitchFamily="18" charset="0"/>
              </a:rPr>
              <a:t> </a:t>
            </a:r>
            <a:r>
              <a:rPr lang="en-US" altLang="x-none" sz="2800" dirty="0" err="1">
                <a:latin typeface="Times New Roman" panose="02020603050405020304" pitchFamily="18" charset="0"/>
              </a:rPr>
              <a:t>kĩ</a:t>
            </a:r>
            <a:r>
              <a:rPr lang="en-US" altLang="x-none" sz="2800" dirty="0">
                <a:latin typeface="Times New Roman" panose="02020603050405020304" pitchFamily="18" charset="0"/>
              </a:rPr>
              <a:t> </a:t>
            </a:r>
            <a:r>
              <a:rPr lang="en-US" altLang="x-none" sz="2800" dirty="0" err="1">
                <a:latin typeface="Times New Roman" panose="02020603050405020304" pitchFamily="18" charset="0"/>
              </a:rPr>
              <a:t>thuật</a:t>
            </a:r>
            <a:endParaRPr lang="en-US" altLang="x-none" sz="2800" dirty="0">
              <a:latin typeface="Times New Roman" panose="02020603050405020304" pitchFamily="18" charset="0"/>
            </a:endParaRPr>
          </a:p>
        </p:txBody>
      </p:sp>
      <p:sp>
        <p:nvSpPr>
          <p:cNvPr id="66572" name="Rectangle 12">
            <a:extLst>
              <a:ext uri="{FF2B5EF4-FFF2-40B4-BE49-F238E27FC236}">
                <a16:creationId xmlns="" xmlns:a16="http://schemas.microsoft.com/office/drawing/2014/main" id="{C036CC13-4E65-BC40-9D04-F35EBF226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2114" y="5669017"/>
            <a:ext cx="688842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x-none" sz="2400" dirty="0" smtClean="0">
                <a:latin typeface="TCVN-VnTime" panose="020B7200000000000000" pitchFamily="34" charset="0"/>
              </a:rPr>
              <a:t>-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Chín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 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đều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, 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thơm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, 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màu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 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vàng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, 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ngon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, 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đậm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 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đà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 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gia</a:t>
            </a:r>
            <a:r>
              <a:rPr lang="en-US" altLang="x-none" sz="2400" dirty="0" smtClean="0">
                <a:latin typeface="TCVN-VnTime" panose="020B7200000000000000" pitchFamily="34" charset="0"/>
              </a:rPr>
              <a:t> </a:t>
            </a:r>
            <a:r>
              <a:rPr lang="en-US" altLang="x-none" sz="2400" dirty="0" err="1" smtClean="0">
                <a:latin typeface="TCVN-VnTime" panose="020B7200000000000000" pitchFamily="34" charset="0"/>
              </a:rPr>
              <a:t>vị</a:t>
            </a:r>
            <a:r>
              <a:rPr lang="en-US" altLang="x-none" sz="2400" smtClean="0">
                <a:latin typeface="TCVN-VnTime" panose="020B7200000000000000" pitchFamily="34" charset="0"/>
              </a:rPr>
              <a:t>.</a:t>
            </a:r>
            <a:endParaRPr lang="en-US" altLang="x-none" sz="2400" dirty="0">
              <a:latin typeface="TCVN-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6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66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6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66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66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66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6" grpId="0"/>
      <p:bldP spid="66567" grpId="0"/>
      <p:bldP spid="66567" grpId="1"/>
      <p:bldP spid="66568" grpId="0"/>
      <p:bldP spid="66569" grpId="0"/>
      <p:bldP spid="66570" grpId="0"/>
      <p:bldP spid="66570" grpId="1"/>
      <p:bldP spid="66571" grpId="0"/>
      <p:bldP spid="6657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392</Words>
  <Application>Microsoft Office PowerPoint</Application>
  <PresentationFormat>Custom</PresentationFormat>
  <Paragraphs>56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TrongDang</cp:lastModifiedBy>
  <cp:revision>6</cp:revision>
  <cp:lastPrinted>2020-05-10T15:54:13Z</cp:lastPrinted>
  <dcterms:created xsi:type="dcterms:W3CDTF">2020-05-10T15:44:02Z</dcterms:created>
  <dcterms:modified xsi:type="dcterms:W3CDTF">2021-02-22T01:52:14Z</dcterms:modified>
</cp:coreProperties>
</file>