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08" r:id="rId7"/>
  </p:sldMasterIdLst>
  <p:notesMasterIdLst>
    <p:notesMasterId r:id="rId14"/>
  </p:notesMasterIdLst>
  <p:sldIdLst>
    <p:sldId id="335" r:id="rId8"/>
    <p:sldId id="353" r:id="rId9"/>
    <p:sldId id="331" r:id="rId10"/>
    <p:sldId id="351" r:id="rId11"/>
    <p:sldId id="354" r:id="rId12"/>
    <p:sldId id="355" r:id="rId13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006600"/>
    <a:srgbClr val="FFFFFF"/>
    <a:srgbClr val="21049A"/>
    <a:srgbClr val="2505AF"/>
    <a:srgbClr val="160365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078"/>
    <p:restoredTop sz="94233"/>
  </p:normalViewPr>
  <p:slideViewPr>
    <p:cSldViewPr snapToGrid="0" showGuides="1">
      <p:cViewPr>
        <p:scale>
          <a:sx n="76" d="100"/>
          <a:sy n="76" d="100"/>
        </p:scale>
        <p:origin x="-1338" y="180"/>
      </p:cViewPr>
      <p:guideLst>
        <p:guide orient="horz" pos="2156"/>
        <p:guide pos="29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8" name="Rectangle 4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en-US" altLang="fr-FR" sz="1200" b="0" dirty="0">
                <a:solidFill>
                  <a:schemeClr val="tx1"/>
                </a:solidFill>
              </a:rPr>
            </a:fld>
            <a:endParaRPr lang="en-US" altLang="fr-FR" sz="1200" b="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  <a:p>
            <a:pPr lvl="1"/>
            <a:r>
              <a:rPr lang="vi-VN" smtClean="0"/>
              <a:t>Mức hai</a:t>
            </a:r>
            <a:endParaRPr lang="vi-VN" smtClean="0"/>
          </a:p>
          <a:p>
            <a:pPr lvl="2"/>
            <a:r>
              <a:rPr lang="vi-VN" smtClean="0"/>
              <a:t>Mức ba</a:t>
            </a:r>
            <a:endParaRPr lang="vi-VN" smtClean="0"/>
          </a:p>
          <a:p>
            <a:pPr lvl="3"/>
            <a:r>
              <a:rPr lang="vi-VN" smtClean="0"/>
              <a:t>Mức bốn</a:t>
            </a:r>
            <a:endParaRPr lang="vi-VN" smtClean="0"/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  <a:endParaRPr lang="vi-VN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rotWithShape="0">
          <a:gsLst>
            <a:gs pos="0">
              <a:srgbClr val="FFFFFF"/>
            </a:gs>
            <a:gs pos="100000">
              <a:srgbClr val="CDF3FB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fr-FR" dirty="0"/>
              <a:t>Click to edit Master title style</a:t>
            </a:r>
            <a:endParaRPr lang="en-US" altLang="fr-FR" dirty="0"/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fr-FR" dirty="0"/>
              <a:t>Click to edit Master text styles</a:t>
            </a:r>
            <a:endParaRPr lang="en-US" altLang="fr-FR" dirty="0"/>
          </a:p>
          <a:p>
            <a:pPr lvl="1"/>
            <a:r>
              <a:rPr lang="en-US" altLang="fr-FR" dirty="0"/>
              <a:t>Second level</a:t>
            </a:r>
            <a:endParaRPr lang="en-US" altLang="fr-FR" dirty="0"/>
          </a:p>
          <a:p>
            <a:pPr lvl="2"/>
            <a:r>
              <a:rPr lang="en-US" altLang="fr-FR" dirty="0"/>
              <a:t>Third level</a:t>
            </a:r>
            <a:endParaRPr lang="en-US" altLang="fr-FR" dirty="0"/>
          </a:p>
          <a:p>
            <a:pPr lvl="3"/>
            <a:r>
              <a:rPr lang="en-US" altLang="fr-FR" dirty="0"/>
              <a:t>Fourth level</a:t>
            </a:r>
            <a:endParaRPr lang="en-US" altLang="fr-FR" dirty="0"/>
          </a:p>
          <a:p>
            <a:pPr lvl="4"/>
            <a:r>
              <a:rPr lang="en-US" altLang="fr-FR" dirty="0"/>
              <a:t>Fifth level</a:t>
            </a:r>
            <a:endParaRPr lang="en-US" altLang="fr-FR" dirty="0"/>
          </a:p>
        </p:txBody>
      </p:sp>
      <p:sp>
        <p:nvSpPr>
          <p:cNvPr id="1986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86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86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rotWithShape="0">
          <a:gsLst>
            <a:gs pos="0">
              <a:srgbClr val="FFFFFF"/>
            </a:gs>
            <a:gs pos="100000">
              <a:srgbClr val="CDF3FB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fr-FR" dirty="0"/>
              <a:t>Click to edit Master title style</a:t>
            </a:r>
            <a:endParaRPr lang="en-US" altLang="fr-FR" dirty="0"/>
          </a:p>
        </p:txBody>
      </p:sp>
      <p:sp>
        <p:nvSpPr>
          <p:cNvPr id="307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fr-FR" dirty="0"/>
              <a:t>Click to edit Master text styles</a:t>
            </a:r>
            <a:endParaRPr lang="en-US" altLang="fr-FR" dirty="0"/>
          </a:p>
          <a:p>
            <a:pPr lvl="1"/>
            <a:r>
              <a:rPr lang="en-US" altLang="fr-FR" dirty="0"/>
              <a:t>Second level</a:t>
            </a:r>
            <a:endParaRPr lang="en-US" altLang="fr-FR" dirty="0"/>
          </a:p>
          <a:p>
            <a:pPr lvl="2"/>
            <a:r>
              <a:rPr lang="en-US" altLang="fr-FR" dirty="0"/>
              <a:t>Third level</a:t>
            </a:r>
            <a:endParaRPr lang="en-US" altLang="fr-FR" dirty="0"/>
          </a:p>
          <a:p>
            <a:pPr lvl="3"/>
            <a:r>
              <a:rPr lang="en-US" altLang="fr-FR" dirty="0"/>
              <a:t>Fourth level</a:t>
            </a:r>
            <a:endParaRPr lang="en-US" altLang="fr-FR" dirty="0"/>
          </a:p>
          <a:p>
            <a:pPr lvl="4"/>
            <a:r>
              <a:rPr lang="en-US" altLang="fr-FR" dirty="0"/>
              <a:t>Fifth level</a:t>
            </a:r>
            <a:endParaRPr lang="en-US" altLang="fr-FR" dirty="0"/>
          </a:p>
        </p:txBody>
      </p:sp>
      <p:sp>
        <p:nvSpPr>
          <p:cNvPr id="203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rotWithShape="0">
          <a:gsLst>
            <a:gs pos="0">
              <a:srgbClr val="FFFFFF"/>
            </a:gs>
            <a:gs pos="100000">
              <a:srgbClr val="CDF3FB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fr-FR" dirty="0"/>
              <a:t>Click to edit Master title style</a:t>
            </a:r>
            <a:endParaRPr lang="en-US" altLang="fr-FR" dirty="0"/>
          </a:p>
        </p:txBody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fr-FR" dirty="0"/>
              <a:t>Click to edit Master text styles</a:t>
            </a:r>
            <a:endParaRPr lang="en-US" altLang="fr-FR" dirty="0"/>
          </a:p>
          <a:p>
            <a:pPr lvl="1"/>
            <a:r>
              <a:rPr lang="en-US" altLang="fr-FR" dirty="0"/>
              <a:t>Second level</a:t>
            </a:r>
            <a:endParaRPr lang="en-US" altLang="fr-FR" dirty="0"/>
          </a:p>
          <a:p>
            <a:pPr lvl="2"/>
            <a:r>
              <a:rPr lang="en-US" altLang="fr-FR" dirty="0"/>
              <a:t>Third level</a:t>
            </a:r>
            <a:endParaRPr lang="en-US" altLang="fr-FR" dirty="0"/>
          </a:p>
          <a:p>
            <a:pPr lvl="3"/>
            <a:r>
              <a:rPr lang="en-US" altLang="fr-FR" dirty="0"/>
              <a:t>Fourth level</a:t>
            </a:r>
            <a:endParaRPr lang="en-US" altLang="fr-FR" dirty="0"/>
          </a:p>
          <a:p>
            <a:pPr lvl="4"/>
            <a:r>
              <a:rPr lang="en-US" altLang="fr-FR" dirty="0"/>
              <a:t>Fifth level</a:t>
            </a:r>
            <a:endParaRPr lang="en-US" altLang="fr-FR" dirty="0"/>
          </a:p>
        </p:txBody>
      </p:sp>
      <p:sp>
        <p:nvSpPr>
          <p:cNvPr id="2007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07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07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rotWithShape="0">
          <a:gsLst>
            <a:gs pos="0">
              <a:srgbClr val="FFFFFF"/>
            </a:gs>
            <a:gs pos="100000">
              <a:srgbClr val="CDF3FB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fr-FR" dirty="0"/>
              <a:t>Click to edit Master title style</a:t>
            </a:r>
            <a:endParaRPr lang="en-US" altLang="fr-FR" dirty="0"/>
          </a:p>
        </p:txBody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fr-FR" dirty="0"/>
              <a:t>Click to edit Master text styles</a:t>
            </a:r>
            <a:endParaRPr lang="en-US" altLang="fr-FR" dirty="0"/>
          </a:p>
          <a:p>
            <a:pPr lvl="1"/>
            <a:r>
              <a:rPr lang="en-US" altLang="fr-FR" dirty="0"/>
              <a:t>Second level</a:t>
            </a:r>
            <a:endParaRPr lang="en-US" altLang="fr-FR" dirty="0"/>
          </a:p>
          <a:p>
            <a:pPr lvl="2"/>
            <a:r>
              <a:rPr lang="en-US" altLang="fr-FR" dirty="0"/>
              <a:t>Third level</a:t>
            </a:r>
            <a:endParaRPr lang="en-US" altLang="fr-FR" dirty="0"/>
          </a:p>
          <a:p>
            <a:pPr lvl="3"/>
            <a:r>
              <a:rPr lang="en-US" altLang="fr-FR" dirty="0"/>
              <a:t>Fourth level</a:t>
            </a:r>
            <a:endParaRPr lang="en-US" altLang="fr-FR" dirty="0"/>
          </a:p>
          <a:p>
            <a:pPr lvl="4"/>
            <a:r>
              <a:rPr lang="en-US" altLang="fr-FR" dirty="0"/>
              <a:t>Fifth level</a:t>
            </a:r>
            <a:endParaRPr lang="en-US" altLang="fr-FR" dirty="0"/>
          </a:p>
        </p:txBody>
      </p:sp>
      <p:sp>
        <p:nvSpPr>
          <p:cNvPr id="199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9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9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rotWithShape="0">
          <a:gsLst>
            <a:gs pos="0">
              <a:srgbClr val="FFFFFF"/>
            </a:gs>
            <a:gs pos="100000">
              <a:srgbClr val="CDF3FB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fr-FR" dirty="0"/>
              <a:t>Click to edit Master title style</a:t>
            </a:r>
            <a:endParaRPr lang="en-US" altLang="fr-FR" dirty="0"/>
          </a:p>
        </p:txBody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fr-FR" dirty="0"/>
              <a:t>Click to edit Master text styles</a:t>
            </a:r>
            <a:endParaRPr lang="en-US" altLang="fr-FR" dirty="0"/>
          </a:p>
          <a:p>
            <a:pPr lvl="1"/>
            <a:r>
              <a:rPr lang="en-US" altLang="fr-FR" dirty="0"/>
              <a:t>Second level</a:t>
            </a:r>
            <a:endParaRPr lang="en-US" altLang="fr-FR" dirty="0"/>
          </a:p>
          <a:p>
            <a:pPr lvl="2"/>
            <a:r>
              <a:rPr lang="en-US" altLang="fr-FR" dirty="0"/>
              <a:t>Third level</a:t>
            </a:r>
            <a:endParaRPr lang="en-US" altLang="fr-FR" dirty="0"/>
          </a:p>
          <a:p>
            <a:pPr lvl="3"/>
            <a:r>
              <a:rPr lang="en-US" altLang="fr-FR" dirty="0"/>
              <a:t>Fourth level</a:t>
            </a:r>
            <a:endParaRPr lang="en-US" altLang="fr-FR" dirty="0"/>
          </a:p>
          <a:p>
            <a:pPr lvl="4"/>
            <a:r>
              <a:rPr lang="en-US" altLang="fr-FR" dirty="0"/>
              <a:t>Fifth level</a:t>
            </a:r>
            <a:endParaRPr lang="en-US" altLang="fr-FR" dirty="0"/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7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7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fr-FR" dirty="0">
                <a:latin typeface="Arial" panose="020B0604020202020204" pitchFamily="34" charset="0"/>
              </a:rPr>
            </a:fld>
            <a:endParaRPr lang="en-US" altLang="fr-FR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9460" name="Rectangle 3"/>
          <p:cNvSpPr/>
          <p:nvPr/>
        </p:nvSpPr>
        <p:spPr>
          <a:xfrm>
            <a:off x="234633" y="47943"/>
            <a:ext cx="828040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fr-FR" sz="2800" b="1" dirty="0">
                <a:solidFill>
                  <a:srgbClr val="FF0000"/>
                </a:solidFill>
                <a:ea typeface="Arial" panose="020B0604020202020204" pitchFamily="34" charset="0"/>
              </a:rPr>
              <a:t>Câu 1:</a:t>
            </a:r>
            <a:r>
              <a:rPr lang="en-US" altLang="fr-FR" sz="2800" b="1" dirty="0">
                <a:ea typeface="Arial" panose="020B0604020202020204" pitchFamily="34" charset="0"/>
              </a:rPr>
              <a:t> * Có 8 phương hướng chính trên bản đồ</a:t>
            </a:r>
            <a:endParaRPr lang="en-US" altLang="fr-FR" sz="28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fr-FR" sz="2800" b="1" dirty="0">
                <a:ea typeface="Arial" panose="020B0604020202020204" pitchFamily="34" charset="0"/>
              </a:rPr>
              <a:t>* Vẽ</a:t>
            </a:r>
            <a:endParaRPr lang="en-US" altLang="fr-FR" sz="2800" b="1" dirty="0">
              <a:ea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676400" y="679450"/>
            <a:ext cx="5791200" cy="3733800"/>
            <a:chOff x="1676400" y="1447800"/>
            <a:chExt cx="5791200" cy="3733800"/>
          </a:xfrm>
        </p:grpSpPr>
        <p:sp>
          <p:nvSpPr>
            <p:cNvPr id="7172" name="Rectangle 21"/>
            <p:cNvSpPr/>
            <p:nvPr/>
          </p:nvSpPr>
          <p:spPr>
            <a:xfrm>
              <a:off x="3352800" y="1447800"/>
              <a:ext cx="2209800" cy="3810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Wingdings" panose="05000000000000000000" pitchFamily="2" charset="2"/>
              </a:pPr>
              <a:r>
                <a:rPr lang="en-US" altLang="zh-CN" sz="2200" b="1">
                  <a:solidFill>
                    <a:srgbClr val="FF00FF"/>
                  </a:solidFill>
                  <a:latin typeface="Times New Roman" panose="02020603050405020304" pitchFamily="18" charset="0"/>
                </a:rPr>
                <a:t>Bắc</a:t>
              </a:r>
              <a:endParaRPr lang="en-US" altLang="zh-CN" sz="2200" b="1">
                <a:solidFill>
                  <a:srgbClr val="FF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3" name="Rectangle 22"/>
            <p:cNvSpPr/>
            <p:nvPr/>
          </p:nvSpPr>
          <p:spPr>
            <a:xfrm>
              <a:off x="3962400" y="4800600"/>
              <a:ext cx="990600" cy="3810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Wingdings" panose="05000000000000000000" pitchFamily="2" charset="2"/>
              </a:pPr>
              <a:r>
                <a:rPr lang="en-US" altLang="zh-CN" sz="2200" b="1" dirty="0">
                  <a:solidFill>
                    <a:srgbClr val="FF00FF"/>
                  </a:solidFill>
                  <a:latin typeface="Times New Roman" panose="02020603050405020304" pitchFamily="18" charset="0"/>
                </a:rPr>
                <a:t>Nam</a:t>
              </a:r>
              <a:endParaRPr lang="en-US" altLang="zh-CN" sz="2200" b="1" dirty="0">
                <a:solidFill>
                  <a:srgbClr val="FF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4" name="Rectangle 23"/>
            <p:cNvSpPr/>
            <p:nvPr/>
          </p:nvSpPr>
          <p:spPr>
            <a:xfrm>
              <a:off x="6324600" y="3124200"/>
              <a:ext cx="990600" cy="3810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Wingdings" panose="05000000000000000000" pitchFamily="2" charset="2"/>
              </a:pPr>
              <a:r>
                <a:rPr lang="en-US" altLang="zh-CN" sz="2200" b="1">
                  <a:solidFill>
                    <a:srgbClr val="FF00FF"/>
                  </a:solidFill>
                  <a:latin typeface="Times New Roman" panose="02020603050405020304" pitchFamily="18" charset="0"/>
                </a:rPr>
                <a:t>Đông</a:t>
              </a:r>
              <a:endParaRPr lang="en-US" altLang="zh-CN" sz="2200" b="1">
                <a:solidFill>
                  <a:srgbClr val="FF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5" name="Rectangle 24"/>
            <p:cNvSpPr/>
            <p:nvPr/>
          </p:nvSpPr>
          <p:spPr>
            <a:xfrm>
              <a:off x="1752600" y="3124200"/>
              <a:ext cx="914400" cy="3810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Wingdings" panose="05000000000000000000" pitchFamily="2" charset="2"/>
              </a:pPr>
              <a:r>
                <a:rPr lang="en-US" altLang="zh-CN" sz="2200" b="1">
                  <a:solidFill>
                    <a:srgbClr val="FF00FF"/>
                  </a:solidFill>
                  <a:latin typeface="Times New Roman" panose="02020603050405020304" pitchFamily="18" charset="0"/>
                </a:rPr>
                <a:t>Tây</a:t>
              </a:r>
              <a:endParaRPr lang="en-US" altLang="zh-CN" sz="2200" b="1">
                <a:solidFill>
                  <a:srgbClr val="FF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6" name="Rectangle 25"/>
            <p:cNvSpPr/>
            <p:nvPr/>
          </p:nvSpPr>
          <p:spPr>
            <a:xfrm>
              <a:off x="5029200" y="1752600"/>
              <a:ext cx="2209800" cy="3810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Wingdings" panose="05000000000000000000" pitchFamily="2" charset="2"/>
              </a:pPr>
              <a:r>
                <a:rPr lang="en-US" altLang="zh-CN" sz="2200" b="1">
                  <a:solidFill>
                    <a:srgbClr val="FF00FF"/>
                  </a:solidFill>
                  <a:latin typeface="Times New Roman" panose="02020603050405020304" pitchFamily="18" charset="0"/>
                </a:rPr>
                <a:t>Đông Bắc</a:t>
              </a:r>
              <a:endParaRPr lang="en-US" altLang="zh-CN" sz="2200" b="1">
                <a:solidFill>
                  <a:srgbClr val="FF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7" name="Rectangle 26"/>
            <p:cNvSpPr/>
            <p:nvPr/>
          </p:nvSpPr>
          <p:spPr>
            <a:xfrm>
              <a:off x="1676400" y="1752600"/>
              <a:ext cx="2209800" cy="3810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Wingdings" panose="05000000000000000000" pitchFamily="2" charset="2"/>
              </a:pPr>
              <a:r>
                <a:rPr lang="en-US" altLang="zh-CN" sz="2200" b="1">
                  <a:solidFill>
                    <a:srgbClr val="FF00FF"/>
                  </a:solidFill>
                  <a:latin typeface="Times New Roman" panose="02020603050405020304" pitchFamily="18" charset="0"/>
                </a:rPr>
                <a:t>Tây Bắc</a:t>
              </a:r>
              <a:endParaRPr lang="en-US" altLang="zh-CN" sz="2200" b="1">
                <a:solidFill>
                  <a:srgbClr val="FF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8" name="Rectangle 27"/>
            <p:cNvSpPr/>
            <p:nvPr/>
          </p:nvSpPr>
          <p:spPr>
            <a:xfrm>
              <a:off x="5410200" y="4648200"/>
              <a:ext cx="2057400" cy="4572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Wingdings" panose="05000000000000000000" pitchFamily="2" charset="2"/>
              </a:pPr>
              <a:r>
                <a:rPr lang="en-US" altLang="zh-CN" sz="2200" b="1">
                  <a:solidFill>
                    <a:srgbClr val="FF00FF"/>
                  </a:solidFill>
                  <a:latin typeface="Times New Roman" panose="02020603050405020304" pitchFamily="18" charset="0"/>
                </a:rPr>
                <a:t>Đông Nam</a:t>
              </a:r>
              <a:endParaRPr lang="en-US" altLang="zh-CN" sz="2200" b="1">
                <a:solidFill>
                  <a:srgbClr val="FF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9" name="Rectangle 28"/>
            <p:cNvSpPr/>
            <p:nvPr/>
          </p:nvSpPr>
          <p:spPr>
            <a:xfrm>
              <a:off x="1828800" y="4495800"/>
              <a:ext cx="1676400" cy="3810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p>
              <a:pPr algn="ctr">
                <a:buFont typeface="Wingdings" panose="05000000000000000000" pitchFamily="2" charset="2"/>
              </a:pPr>
              <a:r>
                <a:rPr lang="en-US" altLang="zh-CN" sz="2200" b="1">
                  <a:solidFill>
                    <a:srgbClr val="FF00FF"/>
                  </a:solidFill>
                  <a:latin typeface="Times New Roman" panose="02020603050405020304" pitchFamily="18" charset="0"/>
                </a:rPr>
                <a:t>Tây Nam</a:t>
              </a:r>
              <a:endParaRPr lang="en-US" altLang="zh-CN" sz="2200" b="1">
                <a:solidFill>
                  <a:srgbClr val="FF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80" name="Line 29"/>
            <p:cNvSpPr/>
            <p:nvPr/>
          </p:nvSpPr>
          <p:spPr>
            <a:xfrm flipV="1">
              <a:off x="4438650" y="1752600"/>
              <a:ext cx="0" cy="1600200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vi-VN" altLang="en-US">
                <a:latin typeface="Arial" panose="020B0604020202020204" pitchFamily="34" charset="0"/>
              </a:endParaRPr>
            </a:p>
          </p:txBody>
        </p:sp>
        <p:sp>
          <p:nvSpPr>
            <p:cNvPr id="7181" name="Line 30"/>
            <p:cNvSpPr/>
            <p:nvPr/>
          </p:nvSpPr>
          <p:spPr>
            <a:xfrm flipV="1">
              <a:off x="4419600" y="3352800"/>
              <a:ext cx="2057400" cy="0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vi-VN" altLang="en-US">
                <a:latin typeface="Arial" panose="020B0604020202020204" pitchFamily="34" charset="0"/>
              </a:endParaRPr>
            </a:p>
          </p:txBody>
        </p:sp>
        <p:sp>
          <p:nvSpPr>
            <p:cNvPr id="7182" name="Line 31"/>
            <p:cNvSpPr/>
            <p:nvPr/>
          </p:nvSpPr>
          <p:spPr>
            <a:xfrm flipH="1">
              <a:off x="4419600" y="3352800"/>
              <a:ext cx="19050" cy="1600200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vi-VN" altLang="en-US">
                <a:latin typeface="Arial" panose="020B0604020202020204" pitchFamily="34" charset="0"/>
              </a:endParaRPr>
            </a:p>
          </p:txBody>
        </p:sp>
        <p:sp>
          <p:nvSpPr>
            <p:cNvPr id="7183" name="Line 32"/>
            <p:cNvSpPr/>
            <p:nvPr/>
          </p:nvSpPr>
          <p:spPr>
            <a:xfrm flipH="1">
              <a:off x="2495550" y="3352800"/>
              <a:ext cx="1924050" cy="0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vi-VN" altLang="en-US">
                <a:latin typeface="Arial" panose="020B0604020202020204" pitchFamily="34" charset="0"/>
              </a:endParaRPr>
            </a:p>
          </p:txBody>
        </p:sp>
        <p:sp>
          <p:nvSpPr>
            <p:cNvPr id="7184" name="Line 33"/>
            <p:cNvSpPr/>
            <p:nvPr/>
          </p:nvSpPr>
          <p:spPr>
            <a:xfrm flipV="1">
              <a:off x="4419600" y="2133600"/>
              <a:ext cx="1600200" cy="1219200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vi-VN" altLang="en-US">
                <a:latin typeface="Arial" panose="020B0604020202020204" pitchFamily="34" charset="0"/>
              </a:endParaRPr>
            </a:p>
          </p:txBody>
        </p:sp>
        <p:sp>
          <p:nvSpPr>
            <p:cNvPr id="7185" name="Line 34"/>
            <p:cNvSpPr/>
            <p:nvPr/>
          </p:nvSpPr>
          <p:spPr>
            <a:xfrm flipH="1" flipV="1">
              <a:off x="2895600" y="2133600"/>
              <a:ext cx="1524000" cy="1181100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vi-VN" altLang="en-US">
                <a:latin typeface="Arial" panose="020B0604020202020204" pitchFamily="34" charset="0"/>
              </a:endParaRPr>
            </a:p>
          </p:txBody>
        </p:sp>
        <p:sp>
          <p:nvSpPr>
            <p:cNvPr id="7186" name="Line 35"/>
            <p:cNvSpPr/>
            <p:nvPr/>
          </p:nvSpPr>
          <p:spPr>
            <a:xfrm flipH="1">
              <a:off x="2819400" y="3352800"/>
              <a:ext cx="1619250" cy="1219200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vi-VN" altLang="en-US">
                <a:latin typeface="Arial" panose="020B0604020202020204" pitchFamily="34" charset="0"/>
              </a:endParaRPr>
            </a:p>
          </p:txBody>
        </p:sp>
        <p:sp>
          <p:nvSpPr>
            <p:cNvPr id="7187" name="Line 36"/>
            <p:cNvSpPr/>
            <p:nvPr/>
          </p:nvSpPr>
          <p:spPr>
            <a:xfrm>
              <a:off x="4438650" y="3333750"/>
              <a:ext cx="1657350" cy="1390650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/>
            <a:p>
              <a:endParaRPr lang="vi-V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2" name="Rectangle 3"/>
          <p:cNvSpPr/>
          <p:nvPr/>
        </p:nvSpPr>
        <p:spPr>
          <a:xfrm>
            <a:off x="149860" y="4541520"/>
            <a:ext cx="8959215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</a:rPr>
              <a:t>* Có 2 cách xác định phương hướng </a:t>
            </a:r>
            <a:r>
              <a:rPr lang="en-US" altLang="fr-FR" sz="2400" b="1" dirty="0">
                <a:ea typeface="Arial" panose="020B0604020202020204" pitchFamily="34" charset="0"/>
                <a:sym typeface="+mn-ea"/>
              </a:rPr>
              <a:t>trên bản đồ</a:t>
            </a:r>
            <a:r>
              <a:rPr lang="en-US" altLang="fr-FR" sz="2400" b="1" dirty="0">
                <a:ea typeface="Arial" panose="020B0604020202020204" pitchFamily="34" charset="0"/>
              </a:rPr>
              <a:t>:</a:t>
            </a:r>
            <a:endParaRPr lang="en-US" altLang="fr-FR" sz="24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</a:rPr>
              <a:t>	+ Nếu có kinh tuyến và vĩ tuyến thì dựa vào các đường này để xác định phương hướng</a:t>
            </a:r>
            <a:endParaRPr lang="en-US" altLang="fr-FR" sz="24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</a:rPr>
              <a:t>	+</a:t>
            </a:r>
            <a:r>
              <a:rPr lang="en-US" altLang="fr-FR" sz="2400" b="1" dirty="0">
                <a:ea typeface="Arial" panose="020B0604020202020204" pitchFamily="34" charset="0"/>
                <a:sym typeface="+mn-ea"/>
              </a:rPr>
              <a:t> Nếu không có kinh tuyến và vĩ tuyến thì dựa vào mũi tên chỉ hướng Bắc để xác định phương hướng</a:t>
            </a:r>
            <a:endParaRPr lang="en-US" altLang="fr-FR" sz="2400" b="1" dirty="0">
              <a:ea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/>
          <p:nvPr/>
        </p:nvSpPr>
        <p:spPr>
          <a:xfrm>
            <a:off x="92710" y="45720"/>
            <a:ext cx="9044305" cy="64312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solidFill>
                  <a:srgbClr val="FF0000"/>
                </a:solidFill>
                <a:ea typeface="Arial" panose="020B0604020202020204" pitchFamily="34" charset="0"/>
              </a:rPr>
              <a:t>Câu 2: </a:t>
            </a:r>
            <a:r>
              <a:rPr lang="en-US" altLang="fr-FR" sz="2400" b="1" dirty="0">
                <a:ea typeface="Arial" panose="020B0604020202020204" pitchFamily="34" charset="0"/>
              </a:rPr>
              <a:t>Các hệ quả vận động tự quay quanh trục của Trái Đất</a:t>
            </a:r>
            <a:endParaRPr lang="en-US" altLang="fr-FR" sz="24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solidFill>
                  <a:srgbClr val="0000CC"/>
                </a:solidFill>
                <a:ea typeface="Arial" panose="020B0604020202020204" pitchFamily="34" charset="0"/>
              </a:rPr>
              <a:t>1. Chia bề mặt Trái Đất thành 24 khu vực giờ </a:t>
            </a:r>
            <a:r>
              <a:rPr lang="en-US" altLang="fr-FR" sz="2400" b="1" dirty="0">
                <a:ea typeface="Arial" panose="020B0604020202020204" pitchFamily="34" charset="0"/>
              </a:rPr>
              <a:t>dựa vào thời gian Trái Đất quay quanh trục</a:t>
            </a:r>
            <a:endParaRPr lang="en-US" altLang="fr-FR" sz="24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solidFill>
                  <a:srgbClr val="0000CC"/>
                </a:solidFill>
                <a:ea typeface="Arial" panose="020B0604020202020204" pitchFamily="34" charset="0"/>
                <a:sym typeface="+mn-ea"/>
              </a:rPr>
              <a:t>2. Hiện tượng ngày và đêm luân phiên</a:t>
            </a:r>
            <a:endParaRPr lang="en-US" altLang="fr-FR" sz="2400" b="1" dirty="0">
              <a:solidFill>
                <a:srgbClr val="0000CC"/>
              </a:solidFill>
              <a:ea typeface="Arial" panose="020B0604020202020204" pitchFamily="34" charset="0"/>
              <a:sym typeface="+mn-ea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  <a:sym typeface="+mn-ea"/>
              </a:rPr>
              <a:t>- Do Trái Đất hình khối cầu</a:t>
            </a:r>
            <a:endParaRPr lang="en-US" altLang="fr-FR" sz="2400" b="1" dirty="0">
              <a:ea typeface="Arial" panose="020B0604020202020204" pitchFamily="34" charset="0"/>
              <a:sym typeface="+mn-ea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  <a:sym typeface="+mn-ea"/>
              </a:rPr>
              <a:t>- Khi </a:t>
            </a:r>
            <a:r>
              <a:rPr lang="en-US" altLang="fr-FR" sz="2400" b="1" dirty="0">
                <a:ea typeface="Arial" panose="020B0604020202020204" pitchFamily="34" charset="0"/>
                <a:sym typeface="+mn-ea"/>
              </a:rPr>
              <a:t>Trái Đất quay quanh trục thì Mặt Trời chỉ chiếu sáng 1 nửa:</a:t>
            </a:r>
            <a:endParaRPr lang="en-US" altLang="fr-FR" sz="2400" b="1" dirty="0">
              <a:ea typeface="Arial" panose="020B0604020202020204" pitchFamily="34" charset="0"/>
              <a:sym typeface="+mn-ea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  <a:sym typeface="+mn-ea"/>
              </a:rPr>
              <a:t>	+ Nửa được chiếu sáng là ban ngày</a:t>
            </a:r>
            <a:endParaRPr lang="en-US" altLang="fr-FR" sz="2400" b="1" dirty="0">
              <a:ea typeface="Arial" panose="020B0604020202020204" pitchFamily="34" charset="0"/>
              <a:sym typeface="+mn-ea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  <a:sym typeface="+mn-ea"/>
              </a:rPr>
              <a:t>	+ Nửa không được chiếu sáng là ban đêm</a:t>
            </a:r>
            <a:endParaRPr lang="en-US" altLang="fr-FR" sz="2400" b="1" dirty="0">
              <a:ea typeface="Arial" panose="020B0604020202020204" pitchFamily="34" charset="0"/>
              <a:sym typeface="+mn-ea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solidFill>
                  <a:srgbClr val="0000CC"/>
                </a:solidFill>
                <a:ea typeface="Arial" panose="020B0604020202020204" pitchFamily="34" charset="0"/>
                <a:sym typeface="+mn-ea"/>
              </a:rPr>
              <a:t>3. Sự lệch hướng chuyển động của các vật thể:</a:t>
            </a:r>
            <a:endParaRPr lang="en-US" altLang="fr-FR" sz="2400" b="1" dirty="0">
              <a:solidFill>
                <a:srgbClr val="0000CC"/>
              </a:solidFill>
              <a:ea typeface="Arial" panose="020B0604020202020204" pitchFamily="34" charset="0"/>
              <a:sym typeface="+mn-ea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  <a:sym typeface="+mn-ea"/>
              </a:rPr>
              <a:t>     Khi nhìn xuôi theo chiều chuyển động của các vật thể:</a:t>
            </a:r>
            <a:endParaRPr lang="en-US" altLang="fr-FR" sz="2400" b="1" dirty="0">
              <a:ea typeface="Arial" panose="020B0604020202020204" pitchFamily="34" charset="0"/>
              <a:sym typeface="+mn-ea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  <a:sym typeface="+mn-ea"/>
              </a:rPr>
              <a:t>	- Ở bán cầu Bắc: lệch sang phải</a:t>
            </a:r>
            <a:endParaRPr lang="en-US" altLang="fr-FR" sz="2400" b="1" dirty="0">
              <a:ea typeface="Arial" panose="020B0604020202020204" pitchFamily="34" charset="0"/>
              <a:sym typeface="+mn-ea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  <a:sym typeface="+mn-ea"/>
              </a:rPr>
              <a:t>	- Ở bán cầu Nam: lệch sang trái</a:t>
            </a:r>
            <a:endParaRPr lang="en-US" altLang="fr-FR" sz="2400" b="1" dirty="0">
              <a:ea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6386" name="Rectangle 3"/>
          <p:cNvSpPr/>
          <p:nvPr/>
        </p:nvSpPr>
        <p:spPr>
          <a:xfrm>
            <a:off x="277813" y="1665288"/>
            <a:ext cx="8089900" cy="4586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cs typeface="Arial" panose="020B0604020202020204" pitchFamily="34" charset="0"/>
              </a:rPr>
              <a:t>- Trái Đất chuyển động quanh Mặt Trời theo một quỹ đạo có  hình elíp gần tròn. </a:t>
            </a:r>
            <a:endParaRPr lang="en-US" altLang="fr-FR" sz="2800" b="1" dirty="0">
              <a:cs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cs typeface="Arial" panose="020B0604020202020204" pitchFamily="34" charset="0"/>
              </a:rPr>
              <a:t>- Hướng chuyển động: từ Tây sang Đông</a:t>
            </a:r>
            <a:endParaRPr lang="en-US" altLang="fr-FR" sz="2800" b="1" dirty="0">
              <a:cs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cs typeface="Arial" panose="020B0604020202020204" pitchFamily="34" charset="0"/>
              </a:rPr>
              <a:t>- Khi chuyển động quanh Mặt Trời hướng nghiêng và độ nghiêng của trục Trái Đất không đổi. Đó là  sự chuyển động tịnh tiến</a:t>
            </a:r>
            <a:endParaRPr lang="en-US" altLang="fr-FR" sz="2800" b="1" dirty="0">
              <a:cs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cs typeface="Arial" panose="020B0604020202020204" pitchFamily="34" charset="0"/>
              </a:rPr>
              <a:t>- Thời gian Trái Đất chuyển động một vòng trên quỹ đạo quanh Mặt Trời là 365 ngày 6 giờ.</a:t>
            </a:r>
            <a:endParaRPr lang="en-US" altLang="fr-FR" sz="2800" b="1" dirty="0">
              <a:cs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US" altLang="fr-FR" sz="2800" b="1" dirty="0">
              <a:ea typeface="Arial" panose="020B0604020202020204" pitchFamily="34" charset="0"/>
            </a:endParaRPr>
          </a:p>
        </p:txBody>
      </p:sp>
      <p:sp>
        <p:nvSpPr>
          <p:cNvPr id="16388" name="Rectangle 5"/>
          <p:cNvSpPr/>
          <p:nvPr/>
        </p:nvSpPr>
        <p:spPr>
          <a:xfrm>
            <a:off x="374650" y="985838"/>
            <a:ext cx="853440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fr-FR" sz="2400" b="1" u="sng" dirty="0">
                <a:solidFill>
                  <a:srgbClr val="0000CC"/>
                </a:solidFill>
                <a:cs typeface="Arial" panose="020B0604020202020204" pitchFamily="34" charset="0"/>
              </a:rPr>
              <a:t>CÂU 3: SỰ CHUYỂN ĐỘNG CỦA TRÁI ĐẤT QUANH MẶT TRỜI</a:t>
            </a:r>
            <a:r>
              <a:rPr lang="en-US" altLang="fr-FR" sz="2400" b="1" dirty="0">
                <a:solidFill>
                  <a:srgbClr val="0000CC"/>
                </a:solidFill>
                <a:cs typeface="Arial" panose="020B0604020202020204" pitchFamily="34" charset="0"/>
              </a:rPr>
              <a:t>:</a:t>
            </a:r>
            <a:endParaRPr lang="en-US" altLang="fr-FR" sz="2400" b="1" dirty="0">
              <a:solidFill>
                <a:srgbClr val="0000CC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Rectangle 3"/>
          <p:cNvSpPr/>
          <p:nvPr/>
        </p:nvSpPr>
        <p:spPr>
          <a:xfrm>
            <a:off x="167005" y="99695"/>
            <a:ext cx="8994140" cy="6647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solidFill>
                  <a:srgbClr val="FF0000"/>
                </a:solidFill>
                <a:cs typeface="Arial" panose="020B0604020202020204" pitchFamily="34" charset="0"/>
              </a:rPr>
              <a:t>Câu 4: </a:t>
            </a:r>
            <a:endParaRPr lang="en-US" altLang="fr-FR" sz="2800" b="1" dirty="0">
              <a:cs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cs typeface="Arial" panose="020B0604020202020204" pitchFamily="34" charset="0"/>
              </a:rPr>
              <a:t>* Cấu tạo bên trong của Trái Đất gồm 3 lớp:</a:t>
            </a:r>
            <a:endParaRPr lang="en-US" altLang="fr-FR" sz="2800" b="1" dirty="0">
              <a:cs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cs typeface="Arial" panose="020B0604020202020204" pitchFamily="34" charset="0"/>
              </a:rPr>
              <a:t>- Lớp vỏ</a:t>
            </a:r>
            <a:endParaRPr lang="en-US" altLang="fr-FR" sz="2800" b="1" dirty="0">
              <a:cs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cs typeface="Arial" panose="020B0604020202020204" pitchFamily="34" charset="0"/>
              </a:rPr>
              <a:t>- Lớp trung gian </a:t>
            </a:r>
            <a:endParaRPr lang="en-US" altLang="fr-FR" sz="2800" b="1" dirty="0">
              <a:cs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cs typeface="Arial" panose="020B0604020202020204" pitchFamily="34" charset="0"/>
              </a:rPr>
              <a:t>- Lớp lõi</a:t>
            </a:r>
            <a:endParaRPr lang="en-US" altLang="fr-FR" sz="2800" b="1" dirty="0">
              <a:cs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ea typeface="Arial" panose="020B0604020202020204" pitchFamily="34" charset="0"/>
              </a:rPr>
              <a:t>* Chúng ta đang sống ở lớp vỏ và cấu tạo là:</a:t>
            </a:r>
            <a:endParaRPr lang="en-US" altLang="fr-FR" sz="2800" b="1" dirty="0">
              <a:ea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ea typeface="Arial" panose="020B0604020202020204" pitchFamily="34" charset="0"/>
              </a:rPr>
              <a:t>- Dày từ 5 đến 70 km</a:t>
            </a:r>
            <a:endParaRPr lang="en-US" altLang="fr-FR" sz="2800" b="1" dirty="0">
              <a:ea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ea typeface="Arial" panose="020B0604020202020204" pitchFamily="34" charset="0"/>
              </a:rPr>
              <a:t>- Chiếm 15% thể tích và 1% khối lượng</a:t>
            </a:r>
            <a:endParaRPr lang="en-US" altLang="fr-FR" sz="2800" b="1" dirty="0">
              <a:ea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ea typeface="Arial" panose="020B0604020202020204" pitchFamily="34" charset="0"/>
              </a:rPr>
              <a:t>- Gồm có vỏ lục địa và vỏ đại dương được gọi là các địa mảng</a:t>
            </a:r>
            <a:endParaRPr lang="en-US" altLang="fr-FR" sz="2800" b="1" dirty="0">
              <a:ea typeface="Arial" panose="020B0604020202020204" pitchFamily="34" charset="0"/>
            </a:endParaRPr>
          </a:p>
          <a:p>
            <a:pPr marL="0" lvl="0" indent="45720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800" b="1" dirty="0">
                <a:ea typeface="Arial" panose="020B0604020202020204" pitchFamily="34" charset="0"/>
              </a:rPr>
              <a:t>- Các địa mảng di chuyển chậm có thể xô vào nhau hoặc tách xa nhau</a:t>
            </a:r>
            <a:endParaRPr lang="en-US" altLang="fr-FR" sz="2800" b="1" dirty="0"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/>
          <p:nvPr/>
        </p:nvSpPr>
        <p:spPr>
          <a:xfrm>
            <a:off x="92710" y="45720"/>
            <a:ext cx="9044305" cy="33534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</a:rPr>
              <a:t>II. Thực hành</a:t>
            </a:r>
            <a:endParaRPr lang="en-US" altLang="fr-FR" sz="24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</a:rPr>
              <a:t>Bài 1. Một trận bóng diễn ra tại Mat-xcơ-va vào lúc 19 giờ ngày 28/11/2019, em hãy cho biết trận bóng này sẽ truyền hình trực tiếp ở Luân Đôn, Việt Nam, Trung Quốc, Đông Úc vào mấy giờ, ngày nào? Trình bày cách tính?</a:t>
            </a:r>
            <a:endParaRPr lang="en-US" altLang="fr-FR" sz="24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</a:rPr>
              <a:t>Biết rằng các múi giờ ở các quốc gia lần lượt là: Luân Đôn (0), Mat-xcơ-va (+3), Việt Nam (+7), Trung Quốc (+8), Đông Úc (+10 ).</a:t>
            </a:r>
            <a:endParaRPr lang="en-US" altLang="fr-FR" sz="2400" b="1" dirty="0">
              <a:ea typeface="Arial" panose="020B0604020202020204" pitchFamily="34" charset="0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233680" y="3399155"/>
            <a:ext cx="9044305" cy="30765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ea typeface="Arial" panose="020B0604020202020204" pitchFamily="34" charset="0"/>
              </a:rPr>
              <a:t>BÀI LÀM</a:t>
            </a:r>
            <a:endParaRPr lang="en-US" altLang="fr-FR" sz="24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solidFill>
                  <a:srgbClr val="0000CC"/>
                </a:solidFill>
                <a:ea typeface="Arial" panose="020B0604020202020204" pitchFamily="34" charset="0"/>
              </a:rPr>
              <a:t>1. Ở Luân Đôn</a:t>
            </a:r>
            <a:endParaRPr lang="en-US" altLang="fr-FR" sz="2400" b="1" dirty="0">
              <a:solidFill>
                <a:srgbClr val="0000CC"/>
              </a:solidFill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solidFill>
                  <a:srgbClr val="0000CC"/>
                </a:solidFill>
                <a:ea typeface="Arial" panose="020B0604020202020204" pitchFamily="34" charset="0"/>
              </a:rPr>
              <a:t>Số múi giờ chên lệch là</a:t>
            </a:r>
            <a:endParaRPr lang="en-US" altLang="fr-FR" sz="2400" b="1" dirty="0">
              <a:solidFill>
                <a:srgbClr val="0000CC"/>
              </a:solidFill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solidFill>
                  <a:srgbClr val="0000CC"/>
                </a:solidFill>
                <a:ea typeface="Arial" panose="020B0604020202020204" pitchFamily="34" charset="0"/>
              </a:rPr>
              <a:t>	3 - 0 = 3 (múi giờ)</a:t>
            </a:r>
            <a:endParaRPr lang="en-US" altLang="fr-FR" sz="2400" b="1" dirty="0">
              <a:solidFill>
                <a:srgbClr val="0000CC"/>
              </a:solidFill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solidFill>
                  <a:srgbClr val="0000CC"/>
                </a:solidFill>
                <a:ea typeface="Arial" panose="020B0604020202020204" pitchFamily="34" charset="0"/>
              </a:rPr>
              <a:t>Vậy trận bóng này sẽ truyền hình trực tiếp ở Luân Đôn (0) là</a:t>
            </a:r>
            <a:endParaRPr lang="en-US" altLang="fr-FR" sz="2400" b="1" dirty="0">
              <a:solidFill>
                <a:srgbClr val="0000CC"/>
              </a:solidFill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400" b="1" dirty="0">
                <a:solidFill>
                  <a:srgbClr val="0000CC"/>
                </a:solidFill>
                <a:ea typeface="Arial" panose="020B0604020202020204" pitchFamily="34" charset="0"/>
              </a:rPr>
              <a:t>	19 - 3 = 16 (giờ) ngày 28/11/2019</a:t>
            </a:r>
            <a:endParaRPr lang="en-US" altLang="fr-FR" sz="2400" b="1" dirty="0">
              <a:solidFill>
                <a:srgbClr val="0000CC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Rectangle 3"/>
          <p:cNvSpPr/>
          <p:nvPr/>
        </p:nvSpPr>
        <p:spPr>
          <a:xfrm>
            <a:off x="50165" y="-22225"/>
            <a:ext cx="9114155" cy="68624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ea typeface="Arial" panose="020B0604020202020204" pitchFamily="34" charset="0"/>
              </a:rPr>
              <a:t>2. Ở </a:t>
            </a:r>
            <a:r>
              <a:rPr lang="en-US" altLang="fr-FR" sz="2000" b="1" dirty="0">
                <a:ea typeface="Arial" panose="020B0604020202020204" pitchFamily="34" charset="0"/>
                <a:sym typeface="+mn-ea"/>
              </a:rPr>
              <a:t>Việt Nam (+7)</a:t>
            </a:r>
            <a:endParaRPr lang="en-US" altLang="fr-FR" sz="20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ea typeface="Arial" panose="020B0604020202020204" pitchFamily="34" charset="0"/>
              </a:rPr>
              <a:t>Số múi giờ chên lệch là</a:t>
            </a:r>
            <a:endParaRPr lang="en-US" altLang="fr-FR" sz="20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ea typeface="Arial" panose="020B0604020202020204" pitchFamily="34" charset="0"/>
              </a:rPr>
              <a:t>	7 - 3 = 4 (múi giờ)</a:t>
            </a:r>
            <a:endParaRPr lang="en-US" altLang="fr-FR" sz="20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ea typeface="Arial" panose="020B0604020202020204" pitchFamily="34" charset="0"/>
              </a:rPr>
              <a:t>Vậy trận bóng này sẽ truyền hình trực tiếp ở </a:t>
            </a:r>
            <a:r>
              <a:rPr lang="en-US" altLang="fr-FR" sz="2000" b="1" dirty="0">
                <a:ea typeface="Arial" panose="020B0604020202020204" pitchFamily="34" charset="0"/>
                <a:sym typeface="+mn-ea"/>
              </a:rPr>
              <a:t>Việt Nam (+7)</a:t>
            </a:r>
            <a:r>
              <a:rPr lang="en-US" altLang="fr-FR" sz="2000" b="1" dirty="0">
                <a:ea typeface="Arial" panose="020B0604020202020204" pitchFamily="34" charset="0"/>
              </a:rPr>
              <a:t> là</a:t>
            </a:r>
            <a:endParaRPr lang="en-US" altLang="fr-FR" sz="20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ea typeface="Arial" panose="020B0604020202020204" pitchFamily="34" charset="0"/>
              </a:rPr>
              <a:t>	19 + 4 = 22 (giờ) ngày 28/11/2019</a:t>
            </a:r>
            <a:endParaRPr lang="en-US" altLang="fr-FR" sz="20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solidFill>
                  <a:srgbClr val="0000CC"/>
                </a:solidFill>
                <a:ea typeface="Arial" panose="020B0604020202020204" pitchFamily="34" charset="0"/>
                <a:sym typeface="+mn-ea"/>
              </a:rPr>
              <a:t>3. Ở </a:t>
            </a:r>
            <a:r>
              <a:rPr lang="en-US" altLang="fr-FR" sz="2000" b="1" dirty="0">
                <a:solidFill>
                  <a:srgbClr val="0000CC"/>
                </a:solidFill>
                <a:ea typeface="Arial" panose="020B0604020202020204" pitchFamily="34" charset="0"/>
                <a:sym typeface="+mn-ea"/>
              </a:rPr>
              <a:t>Trung Quốc (+8)</a:t>
            </a:r>
            <a:endParaRPr lang="en-US" altLang="fr-FR" sz="2000" b="1" dirty="0">
              <a:solidFill>
                <a:srgbClr val="0000CC"/>
              </a:solidFill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solidFill>
                  <a:srgbClr val="0000CC"/>
                </a:solidFill>
                <a:ea typeface="Arial" panose="020B0604020202020204" pitchFamily="34" charset="0"/>
                <a:sym typeface="+mn-ea"/>
              </a:rPr>
              <a:t>Số múi giờ chên lệch là</a:t>
            </a:r>
            <a:endParaRPr lang="en-US" altLang="fr-FR" sz="2000" b="1" dirty="0">
              <a:solidFill>
                <a:srgbClr val="0000CC"/>
              </a:solidFill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solidFill>
                  <a:srgbClr val="0000CC"/>
                </a:solidFill>
                <a:ea typeface="Arial" panose="020B0604020202020204" pitchFamily="34" charset="0"/>
                <a:sym typeface="+mn-ea"/>
              </a:rPr>
              <a:t>	8 - 3 = 5 (múi giờ)</a:t>
            </a:r>
            <a:endParaRPr lang="en-US" altLang="fr-FR" sz="2000" b="1" dirty="0">
              <a:solidFill>
                <a:srgbClr val="0000CC"/>
              </a:solidFill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solidFill>
                  <a:srgbClr val="0000CC"/>
                </a:solidFill>
                <a:ea typeface="Arial" panose="020B0604020202020204" pitchFamily="34" charset="0"/>
                <a:sym typeface="+mn-ea"/>
              </a:rPr>
              <a:t>Vậy trận bóng này sẽ truyền hình trực tiếp ở </a:t>
            </a:r>
            <a:r>
              <a:rPr lang="en-US" altLang="fr-FR" sz="2000" b="1" dirty="0">
                <a:solidFill>
                  <a:srgbClr val="0000CC"/>
                </a:solidFill>
                <a:ea typeface="Arial" panose="020B0604020202020204" pitchFamily="34" charset="0"/>
                <a:sym typeface="+mn-ea"/>
              </a:rPr>
              <a:t>Trung Quốc (+8)</a:t>
            </a:r>
            <a:r>
              <a:rPr lang="en-US" altLang="fr-FR" sz="2000" b="1" dirty="0">
                <a:solidFill>
                  <a:srgbClr val="0000CC"/>
                </a:solidFill>
                <a:ea typeface="Arial" panose="020B0604020202020204" pitchFamily="34" charset="0"/>
                <a:sym typeface="+mn-ea"/>
              </a:rPr>
              <a:t> là</a:t>
            </a:r>
            <a:endParaRPr lang="en-US" altLang="fr-FR" sz="2000" b="1" dirty="0">
              <a:solidFill>
                <a:srgbClr val="0000CC"/>
              </a:solidFill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solidFill>
                  <a:srgbClr val="0000CC"/>
                </a:solidFill>
                <a:ea typeface="Arial" panose="020B0604020202020204" pitchFamily="34" charset="0"/>
                <a:sym typeface="+mn-ea"/>
              </a:rPr>
              <a:t>	19 + 5 = 24 (giờ)  ngày 28/11/2019 hoặc 0 giờ ngày 29/11/2019</a:t>
            </a:r>
            <a:endParaRPr lang="en-US" altLang="fr-FR" sz="2000" b="1" dirty="0">
              <a:solidFill>
                <a:srgbClr val="0000CC"/>
              </a:solidFill>
              <a:ea typeface="Arial" panose="020B0604020202020204" pitchFamily="34" charset="0"/>
              <a:sym typeface="+mn-ea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ea typeface="Arial" panose="020B0604020202020204" pitchFamily="34" charset="0"/>
                <a:sym typeface="+mn-ea"/>
              </a:rPr>
              <a:t>4. Ở </a:t>
            </a:r>
            <a:r>
              <a:rPr lang="en-US" altLang="fr-FR" sz="2000" b="1" dirty="0">
                <a:ea typeface="Arial" panose="020B0604020202020204" pitchFamily="34" charset="0"/>
                <a:sym typeface="+mn-ea"/>
              </a:rPr>
              <a:t>Đông Úc (+10 )</a:t>
            </a:r>
            <a:endParaRPr lang="en-US" altLang="fr-FR" sz="2000" b="1" dirty="0">
              <a:ea typeface="Arial" panose="020B0604020202020204" pitchFamily="34" charset="0"/>
              <a:sym typeface="+mn-ea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ea typeface="Arial" panose="020B0604020202020204" pitchFamily="34" charset="0"/>
                <a:sym typeface="+mn-ea"/>
              </a:rPr>
              <a:t>Số múi giờ chên lệch là</a:t>
            </a:r>
            <a:endParaRPr lang="en-US" altLang="fr-FR" sz="20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ea typeface="Arial" panose="020B0604020202020204" pitchFamily="34" charset="0"/>
                <a:sym typeface="+mn-ea"/>
              </a:rPr>
              <a:t>	10 - 3 = 7 (múi giờ)</a:t>
            </a:r>
            <a:endParaRPr lang="en-US" altLang="fr-FR" sz="20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ea typeface="Arial" panose="020B0604020202020204" pitchFamily="34" charset="0"/>
                <a:sym typeface="+mn-ea"/>
              </a:rPr>
              <a:t>Vậy trận bóng này sẽ truyền hình trực tiếp ở </a:t>
            </a:r>
            <a:r>
              <a:rPr lang="en-US" altLang="fr-FR" sz="2000" b="1" dirty="0">
                <a:ea typeface="Arial" panose="020B0604020202020204" pitchFamily="34" charset="0"/>
                <a:sym typeface="+mn-ea"/>
              </a:rPr>
              <a:t>Việt Nam (+7)</a:t>
            </a:r>
            <a:r>
              <a:rPr lang="en-US" altLang="fr-FR" sz="2000" b="1" dirty="0">
                <a:ea typeface="Arial" panose="020B0604020202020204" pitchFamily="34" charset="0"/>
                <a:sym typeface="+mn-ea"/>
              </a:rPr>
              <a:t> là</a:t>
            </a:r>
            <a:endParaRPr lang="en-US" altLang="fr-FR" sz="2000" b="1" dirty="0">
              <a:ea typeface="Arial" panose="020B0604020202020204" pitchFamily="34" charset="0"/>
            </a:endParaRPr>
          </a:p>
          <a:p>
            <a:pPr marL="0" lvl="0" indent="0" algn="just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fr-FR" sz="2000" b="1" dirty="0">
                <a:ea typeface="Arial" panose="020B0604020202020204" pitchFamily="34" charset="0"/>
                <a:sym typeface="+mn-ea"/>
              </a:rPr>
              <a:t>	19 + 7 = 26 (giờ)  vậy tức là 2 giờ ngày 29/11/2019</a:t>
            </a:r>
            <a:endParaRPr lang="en-US" altLang="fr-FR" sz="2000" b="1" dirty="0"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Custom Design">
  <a:themeElements>
    <a:clrScheme name="4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4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Custom Design">
  <a:themeElements>
    <a:clrScheme name="3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3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hủ đề củ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2550</Words>
  <Application>WPS Presentation</Application>
  <PresentationFormat/>
  <Paragraphs>81</Paragraphs>
  <Slides>6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6</vt:i4>
      </vt:variant>
    </vt:vector>
  </HeadingPairs>
  <TitlesOfParts>
    <vt:vector size="25" baseType="lpstr">
      <vt:lpstr>Arial</vt:lpstr>
      <vt:lpstr>SimSun</vt:lpstr>
      <vt:lpstr>Wingdings</vt:lpstr>
      <vt:lpstr>Arial Black</vt:lpstr>
      <vt:lpstr>Times New Roman</vt:lpstr>
      <vt:lpstr>VNI-Times</vt:lpstr>
      <vt:lpstr>Calibri</vt:lpstr>
      <vt:lpstr>굴림</vt:lpstr>
      <vt:lpstr>Malgun Gothic</vt:lpstr>
      <vt:lpstr>Arial</vt:lpstr>
      <vt:lpstr>VNI-Duff</vt:lpstr>
      <vt:lpstr>Microsoft YaHei</vt:lpstr>
      <vt:lpstr>Arial Unicode MS</vt:lpstr>
      <vt:lpstr>1_Custom Design</vt:lpstr>
      <vt:lpstr>4_Custom Design</vt:lpstr>
      <vt:lpstr>3_Custom Design</vt:lpstr>
      <vt:lpstr>2_Custom Design</vt:lpstr>
      <vt:lpstr>Custom Design</vt:lpstr>
      <vt:lpstr>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os</cp:lastModifiedBy>
  <cp:revision>271</cp:revision>
  <dcterms:created xsi:type="dcterms:W3CDTF">2006-05-25T14:30:42Z</dcterms:created>
  <dcterms:modified xsi:type="dcterms:W3CDTF">2019-11-29T08:04:40Z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1033-11.2.0.8342</vt:lpwstr>
  </property>
</Properties>
</file>