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wav" ContentType="audio/x-wav"/>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7" r:id="rId2"/>
    <p:sldId id="263" r:id="rId3"/>
    <p:sldId id="258" r:id="rId4"/>
    <p:sldId id="260" r:id="rId5"/>
    <p:sldId id="262" r:id="rId6"/>
    <p:sldId id="264" r:id="rId7"/>
    <p:sldId id="266" r:id="rId8"/>
    <p:sldId id="265" r:id="rId9"/>
    <p:sldId id="267" r:id="rId10"/>
    <p:sldId id="268" r:id="rId11"/>
    <p:sldId id="269" r:id="rId12"/>
    <p:sldId id="273" r:id="rId13"/>
    <p:sldId id="274" r:id="rId14"/>
    <p:sldId id="275" r:id="rId15"/>
    <p:sldId id="276" r:id="rId16"/>
    <p:sldId id="277" r:id="rId17"/>
    <p:sldId id="278" r:id="rId18"/>
    <p:sldId id="279" r:id="rId19"/>
    <p:sldId id="280" r:id="rId20"/>
    <p:sldId id="281" r:id="rId21"/>
    <p:sldId id="282" r:id="rId22"/>
    <p:sldId id="283" r:id="rId23"/>
    <p:sldId id="272" r:id="rId24"/>
    <p:sldId id="284" r:id="rId2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5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19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DD2DE3-C99E-40FC-AE85-DED3F26FFA6D}" type="datetimeFigureOut">
              <a:rPr lang="vi-VN" smtClean="0"/>
              <a:t>16/04/2018</a:t>
            </a:fld>
            <a:endParaRPr lang="vi-VN"/>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67A7221-4DF1-410A-B7FD-A882620347A8}" type="slidenum">
              <a:rPr lang="vi-VN" smtClean="0"/>
              <a:t>‹#›</a:t>
            </a:fld>
            <a:endParaRPr lang="vi-VN"/>
          </a:p>
        </p:txBody>
      </p:sp>
    </p:spTree>
    <p:extLst>
      <p:ext uri="{BB962C8B-B14F-4D97-AF65-F5344CB8AC3E}">
        <p14:creationId xmlns:p14="http://schemas.microsoft.com/office/powerpoint/2010/main" val="34372332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fld id="{167A7221-4DF1-410A-B7FD-A882620347A8}" type="slidenum">
              <a:rPr lang="vi-VN" smtClean="0"/>
              <a:t>6</a:t>
            </a:fld>
            <a:endParaRPr lang="vi-VN"/>
          </a:p>
        </p:txBody>
      </p:sp>
    </p:spTree>
    <p:extLst>
      <p:ext uri="{BB962C8B-B14F-4D97-AF65-F5344CB8AC3E}">
        <p14:creationId xmlns:p14="http://schemas.microsoft.com/office/powerpoint/2010/main" val="13341644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3C9B27C-2E8F-4BDF-BCF2-467B374B706F}" type="datetimeFigureOut">
              <a:rPr lang="en-US" smtClean="0"/>
              <a:t>4/16/2018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00BA6F-D020-4EDA-9C63-4767B572BC8A}" type="slidenum">
              <a:rPr lang="en-US" smtClean="0"/>
              <a:t>‹#›</a:t>
            </a:fld>
            <a:endParaRPr lang="en-US"/>
          </a:p>
        </p:txBody>
      </p:sp>
    </p:spTree>
    <p:extLst>
      <p:ext uri="{BB962C8B-B14F-4D97-AF65-F5344CB8AC3E}">
        <p14:creationId xmlns:p14="http://schemas.microsoft.com/office/powerpoint/2010/main" val="24867272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3C9B27C-2E8F-4BDF-BCF2-467B374B706F}" type="datetimeFigureOut">
              <a:rPr lang="en-US" smtClean="0"/>
              <a:t>4/16/2018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00BA6F-D020-4EDA-9C63-4767B572BC8A}" type="slidenum">
              <a:rPr lang="en-US" smtClean="0"/>
              <a:t>‹#›</a:t>
            </a:fld>
            <a:endParaRPr lang="en-US"/>
          </a:p>
        </p:txBody>
      </p:sp>
    </p:spTree>
    <p:extLst>
      <p:ext uri="{BB962C8B-B14F-4D97-AF65-F5344CB8AC3E}">
        <p14:creationId xmlns:p14="http://schemas.microsoft.com/office/powerpoint/2010/main" val="1830732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3C9B27C-2E8F-4BDF-BCF2-467B374B706F}" type="datetimeFigureOut">
              <a:rPr lang="en-US" smtClean="0"/>
              <a:t>4/16/2018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00BA6F-D020-4EDA-9C63-4767B572BC8A}" type="slidenum">
              <a:rPr lang="en-US" smtClean="0"/>
              <a:t>‹#›</a:t>
            </a:fld>
            <a:endParaRPr lang="en-US"/>
          </a:p>
        </p:txBody>
      </p:sp>
    </p:spTree>
    <p:extLst>
      <p:ext uri="{BB962C8B-B14F-4D97-AF65-F5344CB8AC3E}">
        <p14:creationId xmlns:p14="http://schemas.microsoft.com/office/powerpoint/2010/main" val="19576314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3C9B27C-2E8F-4BDF-BCF2-467B374B706F}" type="datetimeFigureOut">
              <a:rPr lang="en-US" smtClean="0"/>
              <a:t>4/16/2018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00BA6F-D020-4EDA-9C63-4767B572BC8A}" type="slidenum">
              <a:rPr lang="en-US" smtClean="0"/>
              <a:t>‹#›</a:t>
            </a:fld>
            <a:endParaRPr lang="en-US"/>
          </a:p>
        </p:txBody>
      </p:sp>
    </p:spTree>
    <p:extLst>
      <p:ext uri="{BB962C8B-B14F-4D97-AF65-F5344CB8AC3E}">
        <p14:creationId xmlns:p14="http://schemas.microsoft.com/office/powerpoint/2010/main" val="21275787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3C9B27C-2E8F-4BDF-BCF2-467B374B706F}" type="datetimeFigureOut">
              <a:rPr lang="en-US" smtClean="0"/>
              <a:t>4/16/2018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00BA6F-D020-4EDA-9C63-4767B572BC8A}" type="slidenum">
              <a:rPr lang="en-US" smtClean="0"/>
              <a:t>‹#›</a:t>
            </a:fld>
            <a:endParaRPr lang="en-US"/>
          </a:p>
        </p:txBody>
      </p:sp>
    </p:spTree>
    <p:extLst>
      <p:ext uri="{BB962C8B-B14F-4D97-AF65-F5344CB8AC3E}">
        <p14:creationId xmlns:p14="http://schemas.microsoft.com/office/powerpoint/2010/main" val="3365480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3C9B27C-2E8F-4BDF-BCF2-467B374B706F}" type="datetimeFigureOut">
              <a:rPr lang="en-US" smtClean="0"/>
              <a:t>4/16/2018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00BA6F-D020-4EDA-9C63-4767B572BC8A}" type="slidenum">
              <a:rPr lang="en-US" smtClean="0"/>
              <a:t>‹#›</a:t>
            </a:fld>
            <a:endParaRPr lang="en-US"/>
          </a:p>
        </p:txBody>
      </p:sp>
    </p:spTree>
    <p:extLst>
      <p:ext uri="{BB962C8B-B14F-4D97-AF65-F5344CB8AC3E}">
        <p14:creationId xmlns:p14="http://schemas.microsoft.com/office/powerpoint/2010/main" val="2688497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3C9B27C-2E8F-4BDF-BCF2-467B374B706F}" type="datetimeFigureOut">
              <a:rPr lang="en-US" smtClean="0"/>
              <a:t>4/16/2018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00BA6F-D020-4EDA-9C63-4767B572BC8A}" type="slidenum">
              <a:rPr lang="en-US" smtClean="0"/>
              <a:t>‹#›</a:t>
            </a:fld>
            <a:endParaRPr lang="en-US"/>
          </a:p>
        </p:txBody>
      </p:sp>
    </p:spTree>
    <p:extLst>
      <p:ext uri="{BB962C8B-B14F-4D97-AF65-F5344CB8AC3E}">
        <p14:creationId xmlns:p14="http://schemas.microsoft.com/office/powerpoint/2010/main" val="28790715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3C9B27C-2E8F-4BDF-BCF2-467B374B706F}" type="datetimeFigureOut">
              <a:rPr lang="en-US" smtClean="0"/>
              <a:t>4/16/2018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00BA6F-D020-4EDA-9C63-4767B572BC8A}" type="slidenum">
              <a:rPr lang="en-US" smtClean="0"/>
              <a:t>‹#›</a:t>
            </a:fld>
            <a:endParaRPr lang="en-US"/>
          </a:p>
        </p:txBody>
      </p:sp>
    </p:spTree>
    <p:extLst>
      <p:ext uri="{BB962C8B-B14F-4D97-AF65-F5344CB8AC3E}">
        <p14:creationId xmlns:p14="http://schemas.microsoft.com/office/powerpoint/2010/main" val="2105363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C9B27C-2E8F-4BDF-BCF2-467B374B706F}" type="datetimeFigureOut">
              <a:rPr lang="en-US" smtClean="0"/>
              <a:t>4/16/2018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00BA6F-D020-4EDA-9C63-4767B572BC8A}" type="slidenum">
              <a:rPr lang="en-US" smtClean="0"/>
              <a:t>‹#›</a:t>
            </a:fld>
            <a:endParaRPr lang="en-US"/>
          </a:p>
        </p:txBody>
      </p:sp>
    </p:spTree>
    <p:extLst>
      <p:ext uri="{BB962C8B-B14F-4D97-AF65-F5344CB8AC3E}">
        <p14:creationId xmlns:p14="http://schemas.microsoft.com/office/powerpoint/2010/main" val="10302754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3C9B27C-2E8F-4BDF-BCF2-467B374B706F}" type="datetimeFigureOut">
              <a:rPr lang="en-US" smtClean="0"/>
              <a:t>4/16/2018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00BA6F-D020-4EDA-9C63-4767B572BC8A}" type="slidenum">
              <a:rPr lang="en-US" smtClean="0"/>
              <a:t>‹#›</a:t>
            </a:fld>
            <a:endParaRPr lang="en-US"/>
          </a:p>
        </p:txBody>
      </p:sp>
    </p:spTree>
    <p:extLst>
      <p:ext uri="{BB962C8B-B14F-4D97-AF65-F5344CB8AC3E}">
        <p14:creationId xmlns:p14="http://schemas.microsoft.com/office/powerpoint/2010/main" val="30898122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3C9B27C-2E8F-4BDF-BCF2-467B374B706F}" type="datetimeFigureOut">
              <a:rPr lang="en-US" smtClean="0"/>
              <a:t>4/16/2018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00BA6F-D020-4EDA-9C63-4767B572BC8A}" type="slidenum">
              <a:rPr lang="en-US" smtClean="0"/>
              <a:t>‹#›</a:t>
            </a:fld>
            <a:endParaRPr lang="en-US"/>
          </a:p>
        </p:txBody>
      </p:sp>
    </p:spTree>
    <p:extLst>
      <p:ext uri="{BB962C8B-B14F-4D97-AF65-F5344CB8AC3E}">
        <p14:creationId xmlns:p14="http://schemas.microsoft.com/office/powerpoint/2010/main" val="34428436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C9B27C-2E8F-4BDF-BCF2-467B374B706F}" type="datetimeFigureOut">
              <a:rPr lang="en-US" smtClean="0"/>
              <a:t>4/16/2018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00BA6F-D020-4EDA-9C63-4767B572BC8A}" type="slidenum">
              <a:rPr lang="en-US" smtClean="0"/>
              <a:t>‹#›</a:t>
            </a:fld>
            <a:endParaRPr lang="en-US"/>
          </a:p>
        </p:txBody>
      </p:sp>
    </p:spTree>
    <p:extLst>
      <p:ext uri="{BB962C8B-B14F-4D97-AF65-F5344CB8AC3E}">
        <p14:creationId xmlns:p14="http://schemas.microsoft.com/office/powerpoint/2010/main" val="39040258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9.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gif"/><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0.gif"/><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wav"/></Relationships>
</file>

<file path=ppt/slides/_rels/slide24.xml.rels><?xml version="1.0" encoding="UTF-8" standalone="yes"?>
<Relationships xmlns="http://schemas.openxmlformats.org/package/2006/relationships"><Relationship Id="rId2" Type="http://schemas.openxmlformats.org/officeDocument/2006/relationships/image" Target="../media/image12.gi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736" y="0"/>
            <a:ext cx="9470570" cy="6858000"/>
          </a:xfrm>
          <a:prstGeom prst="rect">
            <a:avLst/>
          </a:prstGeom>
        </p:spPr>
      </p:pic>
      <p:sp>
        <p:nvSpPr>
          <p:cNvPr id="3" name="TextBox 2"/>
          <p:cNvSpPr txBox="1"/>
          <p:nvPr/>
        </p:nvSpPr>
        <p:spPr>
          <a:xfrm>
            <a:off x="1562594" y="2459504"/>
            <a:ext cx="6172200" cy="1938992"/>
          </a:xfrm>
          <a:prstGeom prst="rect">
            <a:avLst/>
          </a:prstGeom>
          <a:noFill/>
        </p:spPr>
        <p:txBody>
          <a:bodyPr wrap="square" rtlCol="0">
            <a:spAutoFit/>
            <a:scene3d>
              <a:camera prst="orthographicFront"/>
              <a:lightRig rig="soft" dir="tl">
                <a:rot lat="0" lon="0" rev="0"/>
              </a:lightRig>
            </a:scene3d>
            <a:sp3d extrusionH="57150" contourW="25400" prstMaterial="matte">
              <a:bevelT w="25400" h="55880" prst="coolSlant"/>
              <a:contourClr>
                <a:schemeClr val="accent2">
                  <a:tint val="20000"/>
                </a:schemeClr>
              </a:contourClr>
            </a:sp3d>
          </a:bodyPr>
          <a:lstStyle/>
          <a:p>
            <a:pPr algn="ctr"/>
            <a:r>
              <a:rPr lang="en-US" sz="60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rPr>
              <a:t>DÂN CƯ, XÃ HỘI HÀ NỘI</a:t>
            </a:r>
            <a:endParaRPr lang="en-US" sz="60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Times New Roman" pitchFamily="18" charset="0"/>
              <a:cs typeface="Times New Roman" pitchFamily="18"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9200" y="3802207"/>
            <a:ext cx="4848225" cy="3076575"/>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5264355" y="3581400"/>
            <a:ext cx="4848225" cy="3076575"/>
          </a:xfrm>
          <a:prstGeom prst="rect">
            <a:avLst/>
          </a:prstGeom>
        </p:spPr>
      </p:pic>
    </p:spTree>
    <p:extLst>
      <p:ext uri="{BB962C8B-B14F-4D97-AF65-F5344CB8AC3E}">
        <p14:creationId xmlns:p14="http://schemas.microsoft.com/office/powerpoint/2010/main" val="331860694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3250">
        <p15:prstTrans prst="origami"/>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2" presetClass="entr" presetSubtype="4"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fade">
                                      <p:cBhvr>
                                        <p:cTn id="16" dur="1000"/>
                                        <p:tgtEl>
                                          <p:spTgt spid="5"/>
                                        </p:tgtEl>
                                      </p:cBhvr>
                                    </p:animEffect>
                                    <p:anim calcmode="lin" valueType="num">
                                      <p:cBhvr>
                                        <p:cTn id="17" dur="1000" fill="hold"/>
                                        <p:tgtEl>
                                          <p:spTgt spid="5"/>
                                        </p:tgtEl>
                                        <p:attrNameLst>
                                          <p:attrName>ppt_x</p:attrName>
                                        </p:attrNameLst>
                                      </p:cBhvr>
                                      <p:tavLst>
                                        <p:tav tm="0">
                                          <p:val>
                                            <p:strVal val="#ppt_x"/>
                                          </p:val>
                                        </p:tav>
                                        <p:tav tm="100000">
                                          <p:val>
                                            <p:strVal val="#ppt_x"/>
                                          </p:val>
                                        </p:tav>
                                      </p:tavLst>
                                    </p:anim>
                                    <p:anim calcmode="lin" valueType="num">
                                      <p:cBhvr>
                                        <p:cTn id="18" dur="1000" fill="hold"/>
                                        <p:tgtEl>
                                          <p:spTgt spid="5"/>
                                        </p:tgtEl>
                                        <p:attrNameLst>
                                          <p:attrName>ppt_y</p:attrName>
                                        </p:attrNameLst>
                                      </p:cBhvr>
                                      <p:tavLst>
                                        <p:tav tm="0">
                                          <p:val>
                                            <p:strVal val="#ppt_y+.1"/>
                                          </p:val>
                                        </p:tav>
                                        <p:tav tm="100000">
                                          <p:val>
                                            <p:strVal val="#ppt_y"/>
                                          </p:val>
                                        </p:tav>
                                      </p:tavLst>
                                    </p:anim>
                                  </p:childTnLst>
                                </p:cTn>
                              </p:par>
                              <p:par>
                                <p:cTn id="19" presetID="42"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fade">
                                      <p:cBhvr>
                                        <p:cTn id="21" dur="1000"/>
                                        <p:tgtEl>
                                          <p:spTgt spid="4"/>
                                        </p:tgtEl>
                                      </p:cBhvr>
                                    </p:animEffect>
                                    <p:anim calcmode="lin" valueType="num">
                                      <p:cBhvr>
                                        <p:cTn id="22" dur="1000" fill="hold"/>
                                        <p:tgtEl>
                                          <p:spTgt spid="4"/>
                                        </p:tgtEl>
                                        <p:attrNameLst>
                                          <p:attrName>ppt_x</p:attrName>
                                        </p:attrNameLst>
                                      </p:cBhvr>
                                      <p:tavLst>
                                        <p:tav tm="0">
                                          <p:val>
                                            <p:strVal val="#ppt_x"/>
                                          </p:val>
                                        </p:tav>
                                        <p:tav tm="100000">
                                          <p:val>
                                            <p:strVal val="#ppt_x"/>
                                          </p:val>
                                        </p:tav>
                                      </p:tavLst>
                                    </p:anim>
                                    <p:anim calcmode="lin" valueType="num">
                                      <p:cBhvr>
                                        <p:cTn id="2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3269673"/>
            <a:ext cx="3962400" cy="3962400"/>
          </a:xfrm>
          <a:prstGeom prst="rect">
            <a:avLst/>
          </a:prstGeom>
        </p:spPr>
      </p:pic>
      <p:sp>
        <p:nvSpPr>
          <p:cNvPr id="2" name="Cloud Callout 1"/>
          <p:cNvSpPr/>
          <p:nvPr/>
        </p:nvSpPr>
        <p:spPr>
          <a:xfrm>
            <a:off x="1066800" y="685800"/>
            <a:ext cx="7010400" cy="3352800"/>
          </a:xfrm>
          <a:prstGeom prst="cloudCallout">
            <a:avLst>
              <a:gd name="adj1" fmla="val -29116"/>
              <a:gd name="adj2" fmla="val 65227"/>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vi-VN" sz="2400" b="1" u="sng" dirty="0" smtClean="0">
                <a:solidFill>
                  <a:srgbClr val="FF0000"/>
                </a:solidFill>
                <a:latin typeface="Times New Roman" pitchFamily="18" charset="0"/>
                <a:cs typeface="Times New Roman" pitchFamily="18" charset="0"/>
              </a:rPr>
              <a:t>Khó khăn:</a:t>
            </a:r>
            <a:endParaRPr lang="vi-VN" sz="2400" b="1" u="sng"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57865686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3269673"/>
            <a:ext cx="3962400" cy="3962400"/>
          </a:xfrm>
          <a:prstGeom prst="rect">
            <a:avLst/>
          </a:prstGeom>
        </p:spPr>
      </p:pic>
      <p:sp>
        <p:nvSpPr>
          <p:cNvPr id="2" name="Cloud Callout 1"/>
          <p:cNvSpPr/>
          <p:nvPr/>
        </p:nvSpPr>
        <p:spPr>
          <a:xfrm>
            <a:off x="685800" y="152400"/>
            <a:ext cx="7772400" cy="5105400"/>
          </a:xfrm>
          <a:prstGeom prst="cloudCallout">
            <a:avLst>
              <a:gd name="adj1" fmla="val -29116"/>
              <a:gd name="adj2" fmla="val 65227"/>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vi-VN" sz="2400" dirty="0" smtClean="0">
                <a:latin typeface="Times New Roman" pitchFamily="18" charset="0"/>
                <a:cs typeface="Times New Roman" pitchFamily="18" charset="0"/>
              </a:rPr>
              <a:t>- Sức </a:t>
            </a:r>
            <a:r>
              <a:rPr lang="vi-VN" sz="2400" dirty="0">
                <a:latin typeface="Times New Roman" pitchFamily="18" charset="0"/>
                <a:cs typeface="Times New Roman" pitchFamily="18" charset="0"/>
              </a:rPr>
              <a:t>ép dân số đông với phát triển kinh tế - xã hội.</a:t>
            </a:r>
          </a:p>
          <a:p>
            <a:pPr algn="ctr"/>
            <a:r>
              <a:rPr lang="vi-VN" sz="2400" dirty="0" smtClean="0">
                <a:latin typeface="Times New Roman" pitchFamily="18" charset="0"/>
                <a:cs typeface="Times New Roman" pitchFamily="18" charset="0"/>
              </a:rPr>
              <a:t>- Cơ </a:t>
            </a:r>
            <a:r>
              <a:rPr lang="vi-VN" sz="2400" dirty="0">
                <a:latin typeface="Times New Roman" pitchFamily="18" charset="0"/>
                <a:cs typeface="Times New Roman" pitchFamily="18" charset="0"/>
              </a:rPr>
              <a:t>cấu kinh tế chuyển dịch chậm.</a:t>
            </a:r>
          </a:p>
          <a:p>
            <a:pPr algn="ctr"/>
            <a:r>
              <a:rPr lang="vi-VN" sz="2400" dirty="0" smtClean="0">
                <a:latin typeface="Times New Roman" pitchFamily="18" charset="0"/>
                <a:cs typeface="Times New Roman" pitchFamily="18" charset="0"/>
              </a:rPr>
              <a:t>- Tỉ </a:t>
            </a:r>
            <a:r>
              <a:rPr lang="vi-VN" sz="2400" dirty="0">
                <a:latin typeface="Times New Roman" pitchFamily="18" charset="0"/>
                <a:cs typeface="Times New Roman" pitchFamily="18" charset="0"/>
              </a:rPr>
              <a:t>lệ thất nghiệp cao.</a:t>
            </a:r>
          </a:p>
          <a:p>
            <a:pPr algn="ctr"/>
            <a:r>
              <a:rPr lang="vi-VN" sz="2400" dirty="0" smtClean="0">
                <a:latin typeface="Times New Roman" pitchFamily="18" charset="0"/>
                <a:cs typeface="Times New Roman" pitchFamily="18" charset="0"/>
              </a:rPr>
              <a:t>- Các </a:t>
            </a:r>
            <a:r>
              <a:rPr lang="vi-VN" sz="2400" dirty="0">
                <a:latin typeface="Times New Roman" pitchFamily="18" charset="0"/>
                <a:cs typeface="Times New Roman" pitchFamily="18" charset="0"/>
              </a:rPr>
              <a:t>dịch vụ công cộng không thể đáp ứng hết yêu cầu.</a:t>
            </a:r>
          </a:p>
          <a:p>
            <a:pPr algn="ctr"/>
            <a:r>
              <a:rPr lang="vi-VN" sz="2400" dirty="0" smtClean="0">
                <a:latin typeface="Times New Roman" pitchFamily="18" charset="0"/>
                <a:cs typeface="Times New Roman" pitchFamily="18" charset="0"/>
              </a:rPr>
              <a:t>- Tệ </a:t>
            </a:r>
            <a:r>
              <a:rPr lang="vi-VN" sz="2400" dirty="0">
                <a:latin typeface="Times New Roman" pitchFamily="18" charset="0"/>
                <a:cs typeface="Times New Roman" pitchFamily="18" charset="0"/>
              </a:rPr>
              <a:t>nạn xã hội tăng.</a:t>
            </a:r>
          </a:p>
          <a:p>
            <a:pPr algn="ctr"/>
            <a:r>
              <a:rPr lang="vi-VN" sz="2400" dirty="0" smtClean="0">
                <a:latin typeface="Times New Roman" pitchFamily="18" charset="0"/>
                <a:cs typeface="Times New Roman" pitchFamily="18" charset="0"/>
              </a:rPr>
              <a:t>- Ô </a:t>
            </a:r>
            <a:r>
              <a:rPr lang="vi-VN" sz="2400" dirty="0">
                <a:latin typeface="Times New Roman" pitchFamily="18" charset="0"/>
                <a:cs typeface="Times New Roman" pitchFamily="18" charset="0"/>
              </a:rPr>
              <a:t>nhiễm môi trường.</a:t>
            </a:r>
          </a:p>
        </p:txBody>
      </p:sp>
    </p:spTree>
    <p:extLst>
      <p:ext uri="{BB962C8B-B14F-4D97-AF65-F5344CB8AC3E}">
        <p14:creationId xmlns:p14="http://schemas.microsoft.com/office/powerpoint/2010/main" val="8466584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34000" y="3352800"/>
            <a:ext cx="3810000" cy="3810000"/>
          </a:xfrm>
          <a:prstGeom prst="rect">
            <a:avLst/>
          </a:prstGeom>
        </p:spPr>
      </p:pic>
      <p:sp>
        <p:nvSpPr>
          <p:cNvPr id="3" name="TextBox 2"/>
          <p:cNvSpPr txBox="1"/>
          <p:nvPr/>
        </p:nvSpPr>
        <p:spPr>
          <a:xfrm>
            <a:off x="838200" y="489466"/>
            <a:ext cx="2438400" cy="523220"/>
          </a:xfrm>
          <a:prstGeom prst="rect">
            <a:avLst/>
          </a:prstGeom>
          <a:solidFill>
            <a:schemeClr val="bg1"/>
          </a:solidFill>
        </p:spPr>
        <p:txBody>
          <a:bodyPr wrap="square" rtlCol="0">
            <a:spAutoFit/>
          </a:bodyPr>
          <a:lstStyle/>
          <a:p>
            <a:r>
              <a:rPr lang="en-US" sz="2800" b="1" dirty="0" smtClean="0">
                <a:solidFill>
                  <a:srgbClr val="00B0F0"/>
                </a:solidFill>
                <a:latin typeface="Times New Roman" pitchFamily="18" charset="0"/>
                <a:cs typeface="Times New Roman" pitchFamily="18" charset="0"/>
              </a:rPr>
              <a:t>I- DÂN CƯ</a:t>
            </a:r>
            <a:endParaRPr lang="en-US" sz="2800" b="1" dirty="0">
              <a:solidFill>
                <a:srgbClr val="00B0F0"/>
              </a:solidFill>
              <a:latin typeface="Times New Roman" pitchFamily="18" charset="0"/>
              <a:cs typeface="Times New Roman" pitchFamily="18" charset="0"/>
            </a:endParaRPr>
          </a:p>
        </p:txBody>
      </p:sp>
      <p:sp>
        <p:nvSpPr>
          <p:cNvPr id="4" name="TextBox 3"/>
          <p:cNvSpPr txBox="1"/>
          <p:nvPr/>
        </p:nvSpPr>
        <p:spPr>
          <a:xfrm>
            <a:off x="1143000" y="1051879"/>
            <a:ext cx="2819400" cy="461665"/>
          </a:xfrm>
          <a:prstGeom prst="rect">
            <a:avLst/>
          </a:prstGeom>
          <a:noFill/>
        </p:spPr>
        <p:txBody>
          <a:bodyPr wrap="square" rtlCol="0">
            <a:spAutoFit/>
          </a:bodyPr>
          <a:lstStyle/>
          <a:p>
            <a:r>
              <a:rPr lang="en-US" sz="2400" b="1" dirty="0">
                <a:latin typeface="Times New Roman" pitchFamily="18" charset="0"/>
                <a:cs typeface="Times New Roman" pitchFamily="18" charset="0"/>
              </a:rPr>
              <a:t>2</a:t>
            </a:r>
            <a:r>
              <a:rPr lang="en-US" sz="2400" b="1" dirty="0" smtClean="0">
                <a:latin typeface="Times New Roman" pitchFamily="18" charset="0"/>
                <a:cs typeface="Times New Roman" pitchFamily="18" charset="0"/>
              </a:rPr>
              <a:t>. Cơ cấu dân số</a:t>
            </a:r>
            <a:endParaRPr lang="en-US" sz="2400" b="1" dirty="0">
              <a:latin typeface="Times New Roman" pitchFamily="18" charset="0"/>
              <a:cs typeface="Times New Roman" pitchFamily="18" charset="0"/>
            </a:endParaRPr>
          </a:p>
        </p:txBody>
      </p:sp>
      <p:sp>
        <p:nvSpPr>
          <p:cNvPr id="5" name="TextBox 4"/>
          <p:cNvSpPr txBox="1"/>
          <p:nvPr/>
        </p:nvSpPr>
        <p:spPr>
          <a:xfrm>
            <a:off x="1371600" y="1441993"/>
            <a:ext cx="6858000" cy="4154984"/>
          </a:xfrm>
          <a:prstGeom prst="rect">
            <a:avLst/>
          </a:prstGeom>
          <a:noFill/>
        </p:spPr>
        <p:txBody>
          <a:bodyPr wrap="square" rtlCol="0">
            <a:spAutoFit/>
          </a:bodyPr>
          <a:lstStyle/>
          <a:p>
            <a:pPr marL="342900" indent="-342900">
              <a:buFontTx/>
              <a:buChar char="-"/>
            </a:pPr>
            <a:r>
              <a:rPr lang="en-US" sz="2400" dirty="0" smtClean="0">
                <a:latin typeface="Times New Roman" pitchFamily="18" charset="0"/>
                <a:cs typeface="Times New Roman" pitchFamily="18" charset="0"/>
              </a:rPr>
              <a:t>Cơ cấu dân số chủ yếu là người Kinh (chiếm 99,1%), các dân tộc khác chiếm 0,9%</a:t>
            </a:r>
          </a:p>
          <a:p>
            <a:pPr marL="342900" indent="-342900">
              <a:buFontTx/>
              <a:buChar char="-"/>
            </a:pPr>
            <a:endParaRPr lang="en-US" sz="2400" dirty="0" smtClean="0">
              <a:latin typeface="Times New Roman" pitchFamily="18" charset="0"/>
              <a:cs typeface="Times New Roman" pitchFamily="18" charset="0"/>
            </a:endParaRPr>
          </a:p>
          <a:p>
            <a:pPr marL="342900" indent="-342900">
              <a:buFontTx/>
              <a:buChar char="-"/>
            </a:pPr>
            <a:r>
              <a:rPr lang="en-US" sz="2400" dirty="0" smtClean="0">
                <a:latin typeface="Times New Roman" pitchFamily="18" charset="0"/>
                <a:cs typeface="Times New Roman" pitchFamily="18" charset="0"/>
              </a:rPr>
              <a:t>Dân cư (theo năm 2009): </a:t>
            </a:r>
          </a:p>
          <a:p>
            <a:r>
              <a:rPr lang="en-US" sz="2400" dirty="0" smtClean="0">
                <a:latin typeface="Times New Roman" pitchFamily="18" charset="0"/>
                <a:cs typeface="Times New Roman" pitchFamily="18" charset="0"/>
              </a:rPr>
              <a:t>+ Thành thị: 41,2%</a:t>
            </a:r>
          </a:p>
          <a:p>
            <a:r>
              <a:rPr lang="en-US" sz="2400" dirty="0" smtClean="0">
                <a:latin typeface="Times New Roman" pitchFamily="18" charset="0"/>
                <a:cs typeface="Times New Roman" pitchFamily="18" charset="0"/>
              </a:rPr>
              <a:t>+ Nông thôn: 58,1% </a:t>
            </a:r>
          </a:p>
          <a:p>
            <a:r>
              <a:rPr lang="en-US" sz="2400" dirty="0" smtClean="0">
                <a:latin typeface="Times New Roman" pitchFamily="18" charset="0"/>
                <a:cs typeface="Times New Roman" pitchFamily="18" charset="0"/>
              </a:rPr>
              <a:t> </a:t>
            </a:r>
          </a:p>
          <a:p>
            <a:pPr marL="342900" indent="-342900">
              <a:buFontTx/>
              <a:buChar char="-"/>
            </a:pPr>
            <a:r>
              <a:rPr lang="en-US" sz="2400" dirty="0" smtClean="0">
                <a:latin typeface="Times New Roman" pitchFamily="18" charset="0"/>
                <a:cs typeface="Times New Roman" pitchFamily="18" charset="0"/>
              </a:rPr>
              <a:t>Lực lượng lao động: 67,8%. Trong số đó:</a:t>
            </a:r>
          </a:p>
          <a:p>
            <a:r>
              <a:rPr lang="en-US" sz="2400" dirty="0" smtClean="0">
                <a:latin typeface="Times New Roman" pitchFamily="18" charset="0"/>
                <a:cs typeface="Times New Roman" pitchFamily="18" charset="0"/>
              </a:rPr>
              <a:t>+ Khu vực nông thôn: 75,3%</a:t>
            </a:r>
          </a:p>
          <a:p>
            <a:r>
              <a:rPr lang="en-US" sz="2400" dirty="0" smtClean="0">
                <a:latin typeface="Times New Roman" pitchFamily="18" charset="0"/>
                <a:cs typeface="Times New Roman" pitchFamily="18" charset="0"/>
              </a:rPr>
              <a:t>+ Khu vực thành thị: 62,3%</a:t>
            </a:r>
          </a:p>
          <a:p>
            <a:endParaRPr lang="en-US" sz="2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876768376"/>
      </p:ext>
    </p:extLst>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06711" y="1203808"/>
            <a:ext cx="3057525" cy="4762500"/>
          </a:xfrm>
          <a:prstGeom prst="rect">
            <a:avLst/>
          </a:prstGeom>
        </p:spPr>
      </p:pic>
      <p:sp>
        <p:nvSpPr>
          <p:cNvPr id="3" name="TextBox 2"/>
          <p:cNvSpPr txBox="1"/>
          <p:nvPr/>
        </p:nvSpPr>
        <p:spPr>
          <a:xfrm>
            <a:off x="838200" y="489466"/>
            <a:ext cx="2438400" cy="523220"/>
          </a:xfrm>
          <a:prstGeom prst="rect">
            <a:avLst/>
          </a:prstGeom>
          <a:solidFill>
            <a:schemeClr val="bg1"/>
          </a:solidFill>
        </p:spPr>
        <p:txBody>
          <a:bodyPr wrap="square" rtlCol="0">
            <a:spAutoFit/>
          </a:bodyPr>
          <a:lstStyle/>
          <a:p>
            <a:r>
              <a:rPr lang="en-US" sz="2800" b="1" dirty="0" smtClean="0">
                <a:solidFill>
                  <a:srgbClr val="00B0F0"/>
                </a:solidFill>
                <a:latin typeface="Times New Roman" pitchFamily="18" charset="0"/>
                <a:cs typeface="Times New Roman" pitchFamily="18" charset="0"/>
              </a:rPr>
              <a:t>I- DÂN CƯ</a:t>
            </a:r>
            <a:endParaRPr lang="en-US" sz="2800" b="1" dirty="0">
              <a:solidFill>
                <a:srgbClr val="00B0F0"/>
              </a:solidFill>
              <a:latin typeface="Times New Roman" pitchFamily="18" charset="0"/>
              <a:cs typeface="Times New Roman" pitchFamily="18" charset="0"/>
            </a:endParaRPr>
          </a:p>
        </p:txBody>
      </p:sp>
      <p:sp>
        <p:nvSpPr>
          <p:cNvPr id="4" name="TextBox 3"/>
          <p:cNvSpPr txBox="1"/>
          <p:nvPr/>
        </p:nvSpPr>
        <p:spPr>
          <a:xfrm>
            <a:off x="1143000" y="1051879"/>
            <a:ext cx="2819400" cy="461665"/>
          </a:xfrm>
          <a:prstGeom prst="rect">
            <a:avLst/>
          </a:prstGeom>
          <a:noFill/>
        </p:spPr>
        <p:txBody>
          <a:bodyPr wrap="square" rtlCol="0">
            <a:spAutoFit/>
          </a:bodyPr>
          <a:lstStyle/>
          <a:p>
            <a:r>
              <a:rPr lang="en-US" sz="2400" b="1" dirty="0">
                <a:latin typeface="Times New Roman" pitchFamily="18" charset="0"/>
                <a:cs typeface="Times New Roman" pitchFamily="18" charset="0"/>
              </a:rPr>
              <a:t>2</a:t>
            </a:r>
            <a:r>
              <a:rPr lang="en-US" sz="2400" b="1" dirty="0" smtClean="0">
                <a:latin typeface="Times New Roman" pitchFamily="18" charset="0"/>
                <a:cs typeface="Times New Roman" pitchFamily="18" charset="0"/>
              </a:rPr>
              <a:t>. Cơ cấu dân số</a:t>
            </a:r>
            <a:endParaRPr lang="en-US" sz="2400" b="1" dirty="0">
              <a:latin typeface="Times New Roman" pitchFamily="18" charset="0"/>
              <a:cs typeface="Times New Roman" pitchFamily="18" charset="0"/>
            </a:endParaRPr>
          </a:p>
        </p:txBody>
      </p:sp>
      <p:sp>
        <p:nvSpPr>
          <p:cNvPr id="5" name="TextBox 4"/>
          <p:cNvSpPr txBox="1"/>
          <p:nvPr/>
        </p:nvSpPr>
        <p:spPr>
          <a:xfrm>
            <a:off x="1371600" y="1441993"/>
            <a:ext cx="6858000" cy="4524315"/>
          </a:xfrm>
          <a:prstGeom prst="rect">
            <a:avLst/>
          </a:prstGeom>
          <a:noFill/>
        </p:spPr>
        <p:txBody>
          <a:bodyPr wrap="square" rtlCol="0">
            <a:spAutoFit/>
          </a:bodyPr>
          <a:lstStyle/>
          <a:p>
            <a:r>
              <a:rPr lang="en-US" sz="2400" dirty="0" smtClean="0">
                <a:latin typeface="Times New Roman" pitchFamily="18" charset="0"/>
                <a:cs typeface="Times New Roman" pitchFamily="18" charset="0"/>
              </a:rPr>
              <a:t>-   Theo </a:t>
            </a:r>
            <a:r>
              <a:rPr lang="en-US" sz="2400" dirty="0">
                <a:latin typeface="Times New Roman" pitchFamily="18" charset="0"/>
                <a:cs typeface="Times New Roman" pitchFamily="18" charset="0"/>
              </a:rPr>
              <a:t>giới tính: </a:t>
            </a:r>
          </a:p>
          <a:p>
            <a:r>
              <a:rPr lang="en-US" sz="2400" dirty="0">
                <a:latin typeface="Times New Roman" pitchFamily="18" charset="0"/>
                <a:cs typeface="Times New Roman" pitchFamily="18" charset="0"/>
              </a:rPr>
              <a:t>+ Nam: 49,3%</a:t>
            </a:r>
          </a:p>
          <a:p>
            <a:r>
              <a:rPr lang="en-US" sz="2400" dirty="0">
                <a:latin typeface="Times New Roman" pitchFamily="18" charset="0"/>
                <a:cs typeface="Times New Roman" pitchFamily="18" charset="0"/>
              </a:rPr>
              <a:t>+ Nữ: 50,7</a:t>
            </a:r>
            <a:r>
              <a:rPr lang="en-US" sz="2400" dirty="0" smtClean="0">
                <a:latin typeface="Times New Roman" pitchFamily="18" charset="0"/>
                <a:cs typeface="Times New Roman" pitchFamily="18" charset="0"/>
              </a:rPr>
              <a:t>%</a:t>
            </a:r>
          </a:p>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   Theo độ tuổi:</a:t>
            </a:r>
          </a:p>
          <a:p>
            <a:r>
              <a:rPr lang="en-US" sz="2400" dirty="0" smtClean="0">
                <a:latin typeface="Times New Roman" pitchFamily="18" charset="0"/>
                <a:cs typeface="Times New Roman" pitchFamily="18" charset="0"/>
              </a:rPr>
              <a:t>+ Dưới 15 tuổi: 23,0%</a:t>
            </a:r>
          </a:p>
          <a:p>
            <a:r>
              <a:rPr lang="en-US" sz="2400" dirty="0" smtClean="0">
                <a:latin typeface="Times New Roman" pitchFamily="18" charset="0"/>
                <a:cs typeface="Times New Roman" pitchFamily="18" charset="0"/>
              </a:rPr>
              <a:t>+ Từ 15-59 tuổi: 66,6%</a:t>
            </a:r>
          </a:p>
          <a:p>
            <a:r>
              <a:rPr lang="en-US" sz="2400" dirty="0" smtClean="0">
                <a:latin typeface="Times New Roman" pitchFamily="18" charset="0"/>
                <a:cs typeface="Times New Roman" pitchFamily="18" charset="0"/>
              </a:rPr>
              <a:t>+ Từ 60 trở lên: 10,4%</a:t>
            </a:r>
          </a:p>
          <a:p>
            <a:r>
              <a:rPr lang="en-US" sz="2400" dirty="0" smtClean="0">
                <a:latin typeface="Times New Roman" pitchFamily="18" charset="0"/>
                <a:cs typeface="Times New Roman" pitchFamily="18" charset="0"/>
              </a:rPr>
              <a:t>-&gt; Xu hướng già hóa: số trẻ em ít đi, già tăng, lực lượng lao động dồi dào</a:t>
            </a:r>
          </a:p>
          <a:p>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422524969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8200" y="489466"/>
            <a:ext cx="2438400" cy="523220"/>
          </a:xfrm>
          <a:prstGeom prst="rect">
            <a:avLst/>
          </a:prstGeom>
          <a:solidFill>
            <a:schemeClr val="bg1"/>
          </a:solidFill>
        </p:spPr>
        <p:txBody>
          <a:bodyPr wrap="square" rtlCol="0">
            <a:spAutoFit/>
          </a:bodyPr>
          <a:lstStyle/>
          <a:p>
            <a:r>
              <a:rPr lang="en-US" sz="2800" b="1" dirty="0" smtClean="0">
                <a:solidFill>
                  <a:srgbClr val="00B0F0"/>
                </a:solidFill>
                <a:latin typeface="Times New Roman" pitchFamily="18" charset="0"/>
                <a:cs typeface="Times New Roman" pitchFamily="18" charset="0"/>
              </a:rPr>
              <a:t>I- DÂN CƯ</a:t>
            </a:r>
            <a:endParaRPr lang="en-US" sz="2800" b="1" dirty="0">
              <a:solidFill>
                <a:srgbClr val="00B0F0"/>
              </a:solidFill>
              <a:latin typeface="Times New Roman" pitchFamily="18" charset="0"/>
              <a:cs typeface="Times New Roman" pitchFamily="18" charset="0"/>
            </a:endParaRPr>
          </a:p>
        </p:txBody>
      </p:sp>
      <p:sp>
        <p:nvSpPr>
          <p:cNvPr id="4" name="TextBox 3"/>
          <p:cNvSpPr txBox="1"/>
          <p:nvPr/>
        </p:nvSpPr>
        <p:spPr>
          <a:xfrm>
            <a:off x="1143000" y="1051879"/>
            <a:ext cx="2819400" cy="461665"/>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3. Phân bố dân cư</a:t>
            </a:r>
            <a:endParaRPr lang="en-US" sz="2400" b="1" dirty="0">
              <a:latin typeface="Times New Roman" pitchFamily="18" charset="0"/>
              <a:cs typeface="Times New Roman" pitchFamily="18" charset="0"/>
            </a:endParaRPr>
          </a:p>
        </p:txBody>
      </p:sp>
      <p:sp>
        <p:nvSpPr>
          <p:cNvPr id="5" name="TextBox 4"/>
          <p:cNvSpPr txBox="1"/>
          <p:nvPr/>
        </p:nvSpPr>
        <p:spPr>
          <a:xfrm>
            <a:off x="1371600" y="1441993"/>
            <a:ext cx="6858000" cy="5262979"/>
          </a:xfrm>
          <a:prstGeom prst="rect">
            <a:avLst/>
          </a:prstGeom>
          <a:noFill/>
        </p:spPr>
        <p:txBody>
          <a:bodyPr wrap="square" rtlCol="0">
            <a:spAutoFit/>
          </a:bodyPr>
          <a:lstStyle/>
          <a:p>
            <a:pPr marL="342900" indent="-342900">
              <a:buFontTx/>
              <a:buChar char="-"/>
            </a:pPr>
            <a:r>
              <a:rPr lang="en-US" sz="2400" dirty="0" smtClean="0">
                <a:latin typeface="Times New Roman" pitchFamily="18" charset="0"/>
                <a:cs typeface="Times New Roman" pitchFamily="18" charset="0"/>
              </a:rPr>
              <a:t>Mật độ dân số: </a:t>
            </a:r>
            <a:r>
              <a:rPr lang="vi-VN" sz="2400" dirty="0">
                <a:latin typeface="Times New Roman" pitchFamily="18" charset="0"/>
                <a:cs typeface="Times New Roman" pitchFamily="18" charset="0"/>
              </a:rPr>
              <a:t>1.935 người /</a:t>
            </a:r>
            <a:r>
              <a:rPr lang="vi-VN" sz="2400" dirty="0" smtClean="0">
                <a:latin typeface="Times New Roman" pitchFamily="18" charset="0"/>
                <a:cs typeface="Times New Roman" pitchFamily="18" charset="0"/>
              </a:rPr>
              <a:t>km2 (2009)</a:t>
            </a:r>
          </a:p>
          <a:p>
            <a:pPr marL="342900" indent="-342900">
              <a:buFontTx/>
              <a:buChar char="-"/>
            </a:pPr>
            <a:r>
              <a:rPr lang="vi-VN" sz="2400" dirty="0" smtClean="0">
                <a:latin typeface="Times New Roman" pitchFamily="18" charset="0"/>
                <a:cs typeface="Times New Roman" pitchFamily="18" charset="0"/>
              </a:rPr>
              <a:t>Ph</a:t>
            </a:r>
            <a:r>
              <a:rPr lang="en-US" sz="2400" dirty="0" smtClean="0">
                <a:latin typeface="Times New Roman" pitchFamily="18" charset="0"/>
                <a:cs typeface="Times New Roman" pitchFamily="18" charset="0"/>
              </a:rPr>
              <a:t>ân bố dân cư:</a:t>
            </a:r>
          </a:p>
          <a:p>
            <a:r>
              <a:rPr lang="en-US" sz="2400" dirty="0" smtClean="0">
                <a:latin typeface="Times New Roman" pitchFamily="18" charset="0"/>
                <a:cs typeface="Times New Roman" pitchFamily="18" charset="0"/>
              </a:rPr>
              <a:t>+ </a:t>
            </a:r>
            <a:r>
              <a:rPr lang="vi-VN" sz="2400" dirty="0" smtClean="0">
                <a:latin typeface="Times New Roman" pitchFamily="18" charset="0"/>
                <a:cs typeface="Times New Roman" pitchFamily="18" charset="0"/>
              </a:rPr>
              <a:t>Dân </a:t>
            </a:r>
            <a:r>
              <a:rPr lang="vi-VN" sz="2400" dirty="0">
                <a:latin typeface="Times New Roman" pitchFamily="18" charset="0"/>
                <a:cs typeface="Times New Roman" pitchFamily="18" charset="0"/>
              </a:rPr>
              <a:t>cư phân bố không </a:t>
            </a:r>
            <a:r>
              <a:rPr lang="vi-VN" sz="2400" dirty="0" smtClean="0">
                <a:latin typeface="Times New Roman" pitchFamily="18" charset="0"/>
                <a:cs typeface="Times New Roman" pitchFamily="18" charset="0"/>
              </a:rPr>
              <a:t>đều</a:t>
            </a:r>
          </a:p>
          <a:p>
            <a:r>
              <a:rPr lang="vi-VN" sz="2400" dirty="0">
                <a:latin typeface="Times New Roman" pitchFamily="18" charset="0"/>
                <a:cs typeface="Times New Roman" pitchFamily="18" charset="0"/>
              </a:rPr>
              <a:t>+ </a:t>
            </a:r>
            <a:r>
              <a:rPr lang="vi-VN" sz="2400" dirty="0" smtClean="0">
                <a:latin typeface="Times New Roman" pitchFamily="18" charset="0"/>
                <a:cs typeface="Times New Roman" pitchFamily="18" charset="0"/>
              </a:rPr>
              <a:t>Dân </a:t>
            </a:r>
            <a:r>
              <a:rPr lang="vi-VN" sz="2400" dirty="0">
                <a:latin typeface="Times New Roman" pitchFamily="18" charset="0"/>
                <a:cs typeface="Times New Roman" pitchFamily="18" charset="0"/>
              </a:rPr>
              <a:t>cư tập trung cao ở một số nơi như: Quận Đống </a:t>
            </a:r>
            <a:r>
              <a:rPr lang="vi-VN" sz="2400" dirty="0" smtClean="0">
                <a:latin typeface="Times New Roman" pitchFamily="18" charset="0"/>
                <a:cs typeface="Times New Roman" pitchFamily="18" charset="0"/>
              </a:rPr>
              <a:t>Đa, </a:t>
            </a:r>
            <a:r>
              <a:rPr lang="vi-VN" sz="2400" dirty="0">
                <a:latin typeface="Times New Roman" pitchFamily="18" charset="0"/>
                <a:cs typeface="Times New Roman" pitchFamily="18" charset="0"/>
              </a:rPr>
              <a:t>Quận Hai Bà </a:t>
            </a:r>
            <a:r>
              <a:rPr lang="vi-VN" sz="2400" dirty="0" smtClean="0">
                <a:latin typeface="Times New Roman" pitchFamily="18" charset="0"/>
                <a:cs typeface="Times New Roman" pitchFamily="18" charset="0"/>
              </a:rPr>
              <a:t>Trưng,...</a:t>
            </a:r>
          </a:p>
          <a:p>
            <a:r>
              <a:rPr lang="vi-VN" sz="2400" dirty="0">
                <a:latin typeface="Times New Roman" pitchFamily="18" charset="0"/>
                <a:cs typeface="Times New Roman" pitchFamily="18" charset="0"/>
              </a:rPr>
              <a:t>+ </a:t>
            </a:r>
            <a:r>
              <a:rPr lang="vi-VN" sz="2400" dirty="0" smtClean="0">
                <a:latin typeface="Times New Roman" pitchFamily="18" charset="0"/>
                <a:cs typeface="Times New Roman" pitchFamily="18" charset="0"/>
              </a:rPr>
              <a:t>Các </a:t>
            </a:r>
            <a:r>
              <a:rPr lang="vi-VN" sz="2400" dirty="0">
                <a:latin typeface="Times New Roman" pitchFamily="18" charset="0"/>
                <a:cs typeface="Times New Roman" pitchFamily="18" charset="0"/>
              </a:rPr>
              <a:t>huyện có mật độ trung bình thấp hơn các </a:t>
            </a:r>
            <a:r>
              <a:rPr lang="vi-VN" sz="2400" dirty="0" smtClean="0">
                <a:latin typeface="Times New Roman" pitchFamily="18" charset="0"/>
                <a:cs typeface="Times New Roman" pitchFamily="18" charset="0"/>
              </a:rPr>
              <a:t>quận</a:t>
            </a:r>
          </a:p>
          <a:p>
            <a:r>
              <a:rPr lang="vi-VN" sz="2400" dirty="0">
                <a:latin typeface="Times New Roman" pitchFamily="18" charset="0"/>
                <a:cs typeface="Times New Roman" pitchFamily="18" charset="0"/>
              </a:rPr>
              <a:t>+ </a:t>
            </a:r>
            <a:r>
              <a:rPr lang="vi-VN" sz="2400" dirty="0" smtClean="0">
                <a:latin typeface="Times New Roman" pitchFamily="18" charset="0"/>
                <a:cs typeface="Times New Roman" pitchFamily="18" charset="0"/>
              </a:rPr>
              <a:t>Sự </a:t>
            </a:r>
            <a:r>
              <a:rPr lang="vi-VN" sz="2400" dirty="0">
                <a:latin typeface="Times New Roman" pitchFamily="18" charset="0"/>
                <a:cs typeface="Times New Roman" pitchFamily="18" charset="0"/>
              </a:rPr>
              <a:t>phân bố dân cư không đồng đều phụ thuộc vào các yếu tố tự nhiên (địa hình, đất đai, nguồn nước,…) và các nhân tố kinh tế - xã hội (lịch sử phát triển, sự phát triển của nền kinh tế,…). Điều này có ảnh hưởng rất lớn tới việc bố trí lao động, mở mang ngành nghề , khai thác lãnh thổ, cải thiện đời sống</a:t>
            </a:r>
            <a:endParaRPr lang="vi-VN"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264389305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895600"/>
            <a:ext cx="9144000" cy="5791200"/>
          </a:xfrm>
          <a:prstGeom prst="rect">
            <a:avLst/>
          </a:prstGeom>
        </p:spPr>
      </p:pic>
      <p:sp>
        <p:nvSpPr>
          <p:cNvPr id="3" name="TextBox 2"/>
          <p:cNvSpPr txBox="1"/>
          <p:nvPr/>
        </p:nvSpPr>
        <p:spPr>
          <a:xfrm>
            <a:off x="838200" y="489466"/>
            <a:ext cx="2438400" cy="523220"/>
          </a:xfrm>
          <a:prstGeom prst="rect">
            <a:avLst/>
          </a:prstGeom>
          <a:solidFill>
            <a:schemeClr val="bg1"/>
          </a:solidFill>
        </p:spPr>
        <p:txBody>
          <a:bodyPr wrap="square" rtlCol="0">
            <a:spAutoFit/>
          </a:bodyPr>
          <a:lstStyle/>
          <a:p>
            <a:r>
              <a:rPr lang="en-US" sz="2800" b="1" dirty="0" smtClean="0">
                <a:solidFill>
                  <a:srgbClr val="00B0F0"/>
                </a:solidFill>
                <a:latin typeface="Times New Roman" pitchFamily="18" charset="0"/>
                <a:cs typeface="Times New Roman" pitchFamily="18" charset="0"/>
              </a:rPr>
              <a:t>I- DÂN CƯ</a:t>
            </a:r>
            <a:endParaRPr lang="en-US" sz="2800" b="1" dirty="0">
              <a:solidFill>
                <a:srgbClr val="00B0F0"/>
              </a:solidFill>
              <a:latin typeface="Times New Roman" pitchFamily="18" charset="0"/>
              <a:cs typeface="Times New Roman" pitchFamily="18" charset="0"/>
            </a:endParaRPr>
          </a:p>
        </p:txBody>
      </p:sp>
      <p:sp>
        <p:nvSpPr>
          <p:cNvPr id="4" name="TextBox 3"/>
          <p:cNvSpPr txBox="1"/>
          <p:nvPr/>
        </p:nvSpPr>
        <p:spPr>
          <a:xfrm>
            <a:off x="1143000" y="1051879"/>
            <a:ext cx="2819400" cy="461665"/>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3. Phân bố dân cư</a:t>
            </a:r>
            <a:endParaRPr lang="en-US" sz="2400" b="1" dirty="0">
              <a:latin typeface="Times New Roman" pitchFamily="18" charset="0"/>
              <a:cs typeface="Times New Roman" pitchFamily="18" charset="0"/>
            </a:endParaRPr>
          </a:p>
        </p:txBody>
      </p:sp>
      <p:sp>
        <p:nvSpPr>
          <p:cNvPr id="5" name="TextBox 4"/>
          <p:cNvSpPr txBox="1"/>
          <p:nvPr/>
        </p:nvSpPr>
        <p:spPr>
          <a:xfrm>
            <a:off x="1371600" y="1441993"/>
            <a:ext cx="6858000" cy="4154984"/>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latin typeface="Times New Roman" pitchFamily="18" charset="0"/>
                <a:cs typeface="Times New Roman" pitchFamily="18" charset="0"/>
              </a:rPr>
              <a:t>Các loại hình cư trú: 2 loại hình</a:t>
            </a:r>
          </a:p>
          <a:p>
            <a:r>
              <a:rPr lang="vi-VN" sz="2400" dirty="0">
                <a:latin typeface="Times New Roman" pitchFamily="18" charset="0"/>
                <a:cs typeface="Times New Roman" pitchFamily="18" charset="0"/>
              </a:rPr>
              <a:t> </a:t>
            </a:r>
            <a:r>
              <a:rPr lang="vi-VN" sz="2400" dirty="0" smtClean="0">
                <a:latin typeface="Times New Roman" pitchFamily="18" charset="0"/>
                <a:cs typeface="Times New Roman" pitchFamily="18" charset="0"/>
              </a:rPr>
              <a:t>  a) </a:t>
            </a:r>
            <a:r>
              <a:rPr lang="vi-VN" sz="2400" b="1" dirty="0" smtClean="0">
                <a:solidFill>
                  <a:srgbClr val="FF5050"/>
                </a:solidFill>
                <a:latin typeface="Times New Roman" pitchFamily="18" charset="0"/>
                <a:cs typeface="Times New Roman" pitchFamily="18" charset="0"/>
              </a:rPr>
              <a:t>Thành </a:t>
            </a:r>
            <a:r>
              <a:rPr lang="vi-VN" sz="2400" b="1" dirty="0">
                <a:solidFill>
                  <a:srgbClr val="FF5050"/>
                </a:solidFill>
                <a:latin typeface="Times New Roman" pitchFamily="18" charset="0"/>
                <a:cs typeface="Times New Roman" pitchFamily="18" charset="0"/>
              </a:rPr>
              <a:t>thị</a:t>
            </a:r>
          </a:p>
          <a:p>
            <a:r>
              <a:rPr lang="vi-VN" sz="2400" dirty="0" smtClean="0">
                <a:latin typeface="Times New Roman" pitchFamily="18" charset="0"/>
                <a:cs typeface="Times New Roman" pitchFamily="18" charset="0"/>
              </a:rPr>
              <a:t>- Số </a:t>
            </a:r>
            <a:r>
              <a:rPr lang="vi-VN" sz="2400" dirty="0">
                <a:latin typeface="Times New Roman" pitchFamily="18" charset="0"/>
                <a:cs typeface="Times New Roman" pitchFamily="18" charset="0"/>
              </a:rPr>
              <a:t>dân thành thị chiếm 42,3% tổng dân số</a:t>
            </a:r>
          </a:p>
          <a:p>
            <a:r>
              <a:rPr lang="vi-VN" sz="2400" dirty="0" smtClean="0">
                <a:latin typeface="Times New Roman" pitchFamily="18" charset="0"/>
                <a:cs typeface="Times New Roman" pitchFamily="18" charset="0"/>
              </a:rPr>
              <a:t>- Là </a:t>
            </a:r>
            <a:r>
              <a:rPr lang="vi-VN" sz="2400" dirty="0">
                <a:latin typeface="Times New Roman" pitchFamily="18" charset="0"/>
                <a:cs typeface="Times New Roman" pitchFamily="18" charset="0"/>
              </a:rPr>
              <a:t>nơi tập trung các viện nghiên cứu, các trường đại học, cao đằng và dạy nghề, là nơi đặt trụ sở các cơ quan Trung ương của Đảng và Nhà nước</a:t>
            </a:r>
          </a:p>
          <a:p>
            <a:r>
              <a:rPr lang="vi-VN" sz="2400" dirty="0" smtClean="0">
                <a:latin typeface="Times New Roman" pitchFamily="18" charset="0"/>
                <a:cs typeface="Times New Roman" pitchFamily="18" charset="0"/>
              </a:rPr>
              <a:t>- Hà </a:t>
            </a:r>
            <a:r>
              <a:rPr lang="vi-VN" sz="2400" dirty="0">
                <a:latin typeface="Times New Roman" pitchFamily="18" charset="0"/>
                <a:cs typeface="Times New Roman" pitchFamily="18" charset="0"/>
              </a:rPr>
              <a:t>Nội có 22 thị trấn phân bố đều ở 18 huyện với chức năng chủ yếu là đầu mối giao thông , hạt nhân kinh tế , trung tâm văn hóa, hành chính chính trị</a:t>
            </a:r>
          </a:p>
          <a:p>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44357494"/>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8200" y="489466"/>
            <a:ext cx="2438400" cy="523220"/>
          </a:xfrm>
          <a:prstGeom prst="rect">
            <a:avLst/>
          </a:prstGeom>
          <a:solidFill>
            <a:schemeClr val="bg1"/>
          </a:solidFill>
        </p:spPr>
        <p:txBody>
          <a:bodyPr wrap="square" rtlCol="0">
            <a:spAutoFit/>
          </a:bodyPr>
          <a:lstStyle/>
          <a:p>
            <a:r>
              <a:rPr lang="en-US" sz="2800" b="1" dirty="0" smtClean="0">
                <a:solidFill>
                  <a:srgbClr val="00B0F0"/>
                </a:solidFill>
                <a:latin typeface="Times New Roman" pitchFamily="18" charset="0"/>
                <a:cs typeface="Times New Roman" pitchFamily="18" charset="0"/>
              </a:rPr>
              <a:t>I- DÂN CƯ</a:t>
            </a:r>
            <a:endParaRPr lang="en-US" sz="2800" b="1" dirty="0">
              <a:solidFill>
                <a:srgbClr val="00B0F0"/>
              </a:solidFill>
              <a:latin typeface="Times New Roman" pitchFamily="18" charset="0"/>
              <a:cs typeface="Times New Roman" pitchFamily="18" charset="0"/>
            </a:endParaRPr>
          </a:p>
        </p:txBody>
      </p:sp>
      <p:sp>
        <p:nvSpPr>
          <p:cNvPr id="4" name="TextBox 3"/>
          <p:cNvSpPr txBox="1"/>
          <p:nvPr/>
        </p:nvSpPr>
        <p:spPr>
          <a:xfrm>
            <a:off x="1143000" y="1051879"/>
            <a:ext cx="2819400" cy="461665"/>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3. Phân bố dân cư</a:t>
            </a:r>
            <a:endParaRPr lang="en-US" sz="2400" b="1" dirty="0">
              <a:latin typeface="Times New Roman" pitchFamily="18" charset="0"/>
              <a:cs typeface="Times New Roman"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2200" y="3749416"/>
            <a:ext cx="4152900" cy="2998021"/>
          </a:xfrm>
          <a:prstGeom prst="rect">
            <a:avLst/>
          </a:prstGeom>
        </p:spPr>
      </p:pic>
      <p:sp>
        <p:nvSpPr>
          <p:cNvPr id="5" name="TextBox 4"/>
          <p:cNvSpPr txBox="1"/>
          <p:nvPr/>
        </p:nvSpPr>
        <p:spPr>
          <a:xfrm>
            <a:off x="1371600" y="1441993"/>
            <a:ext cx="6858000" cy="3416320"/>
          </a:xfrm>
          <a:prstGeom prst="rect">
            <a:avLst/>
          </a:prstGeom>
          <a:noFill/>
        </p:spPr>
        <p:txBody>
          <a:bodyPr wrap="square" rtlCol="0">
            <a:spAutoFit/>
          </a:bodyPr>
          <a:lstStyle/>
          <a:p>
            <a:pPr marL="342900" indent="-342900">
              <a:buFont typeface="Arial" panose="020B0604020202020204" pitchFamily="34" charset="0"/>
              <a:buChar char="•"/>
            </a:pPr>
            <a:r>
              <a:rPr lang="en-US" sz="2400" dirty="0" smtClean="0">
                <a:latin typeface="Times New Roman" pitchFamily="18" charset="0"/>
                <a:cs typeface="Times New Roman" pitchFamily="18" charset="0"/>
              </a:rPr>
              <a:t>Các loại hình cư trú: 2 loại hình</a:t>
            </a:r>
          </a:p>
          <a:p>
            <a:r>
              <a:rPr lang="vi-VN" sz="2400" dirty="0">
                <a:latin typeface="Times New Roman" pitchFamily="18" charset="0"/>
                <a:cs typeface="Times New Roman" pitchFamily="18" charset="0"/>
              </a:rPr>
              <a:t> </a:t>
            </a:r>
            <a:r>
              <a:rPr lang="vi-VN" sz="2400" dirty="0" smtClean="0">
                <a:latin typeface="Times New Roman" pitchFamily="18" charset="0"/>
                <a:cs typeface="Times New Roman" pitchFamily="18" charset="0"/>
              </a:rPr>
              <a:t>  b) </a:t>
            </a:r>
            <a:r>
              <a:rPr lang="vi-VN" sz="2400" b="1" dirty="0" smtClean="0">
                <a:solidFill>
                  <a:srgbClr val="FF5050"/>
                </a:solidFill>
                <a:latin typeface="Times New Roman" pitchFamily="18" charset="0"/>
                <a:cs typeface="Times New Roman" pitchFamily="18" charset="0"/>
              </a:rPr>
              <a:t>Nông thôn</a:t>
            </a:r>
            <a:endParaRPr lang="vi-VN" sz="2400" b="1" dirty="0">
              <a:solidFill>
                <a:srgbClr val="FF5050"/>
              </a:solidFill>
              <a:latin typeface="Times New Roman" pitchFamily="18" charset="0"/>
              <a:cs typeface="Times New Roman" pitchFamily="18" charset="0"/>
            </a:endParaRPr>
          </a:p>
          <a:p>
            <a:r>
              <a:rPr lang="vi-VN" sz="2400" dirty="0" smtClean="0">
                <a:latin typeface="Times New Roman" pitchFamily="18" charset="0"/>
                <a:cs typeface="Times New Roman" pitchFamily="18" charset="0"/>
              </a:rPr>
              <a:t>- Khu </a:t>
            </a:r>
            <a:r>
              <a:rPr lang="vi-VN" sz="2400" dirty="0">
                <a:latin typeface="Times New Roman" pitchFamily="18" charset="0"/>
                <a:cs typeface="Times New Roman" pitchFamily="18" charset="0"/>
              </a:rPr>
              <a:t>vực nông thôn của TP Hà Nội có 401 xã là đ</a:t>
            </a:r>
            <a:r>
              <a:rPr lang="vi-VN" sz="2400" dirty="0" smtClean="0">
                <a:latin typeface="Times New Roman" pitchFamily="18" charset="0"/>
                <a:cs typeface="Times New Roman" pitchFamily="18" charset="0"/>
              </a:rPr>
              <a:t>ơn </a:t>
            </a:r>
            <a:r>
              <a:rPr lang="vi-VN" sz="2400" dirty="0">
                <a:latin typeface="Times New Roman" pitchFamily="18" charset="0"/>
                <a:cs typeface="Times New Roman" pitchFamily="18" charset="0"/>
              </a:rPr>
              <a:t>vị hành chính cư sở của nông thôn ngày nay</a:t>
            </a:r>
          </a:p>
          <a:p>
            <a:r>
              <a:rPr lang="vi-VN" sz="2400" dirty="0" smtClean="0">
                <a:latin typeface="Times New Roman" pitchFamily="18" charset="0"/>
                <a:cs typeface="Times New Roman" pitchFamily="18" charset="0"/>
              </a:rPr>
              <a:t>- Số </a:t>
            </a:r>
            <a:r>
              <a:rPr lang="vi-VN" sz="2400" dirty="0">
                <a:latin typeface="Times New Roman" pitchFamily="18" charset="0"/>
                <a:cs typeface="Times New Roman" pitchFamily="18" charset="0"/>
              </a:rPr>
              <a:t>dân nông thôn chiếm 57,7% tổng số dân, trong đó các huyện chiếm tơi 98,4% và thị xã Sơn Tây chiếm 46,6% tổng số dân</a:t>
            </a:r>
          </a:p>
          <a:p>
            <a:endParaRPr lang="en-US" sz="2400" dirty="0" smtClean="0">
              <a:latin typeface="Times New Roman" pitchFamily="18" charset="0"/>
              <a:cs typeface="Times New Roman" pitchFamily="18" charset="0"/>
            </a:endParaRPr>
          </a:p>
          <a:p>
            <a:endParaRPr lang="en-US" sz="2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6778410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8200" y="489466"/>
            <a:ext cx="2438400" cy="523220"/>
          </a:xfrm>
          <a:prstGeom prst="rect">
            <a:avLst/>
          </a:prstGeom>
          <a:solidFill>
            <a:schemeClr val="bg1"/>
          </a:solidFill>
        </p:spPr>
        <p:txBody>
          <a:bodyPr wrap="square" rtlCol="0">
            <a:spAutoFit/>
          </a:bodyPr>
          <a:lstStyle/>
          <a:p>
            <a:r>
              <a:rPr lang="en-US" sz="2800" b="1" dirty="0" smtClean="0">
                <a:solidFill>
                  <a:srgbClr val="00B0F0"/>
                </a:solidFill>
                <a:latin typeface="Times New Roman" pitchFamily="18" charset="0"/>
                <a:cs typeface="Times New Roman" pitchFamily="18" charset="0"/>
              </a:rPr>
              <a:t>I- DÂN CƯ</a:t>
            </a:r>
            <a:endParaRPr lang="en-US" sz="2800" b="1" dirty="0">
              <a:solidFill>
                <a:srgbClr val="00B0F0"/>
              </a:solidFill>
              <a:latin typeface="Times New Roman" pitchFamily="18" charset="0"/>
              <a:cs typeface="Times New Roman" pitchFamily="18" charset="0"/>
            </a:endParaRPr>
          </a:p>
        </p:txBody>
      </p:sp>
      <p:sp>
        <p:nvSpPr>
          <p:cNvPr id="4" name="TextBox 3"/>
          <p:cNvSpPr txBox="1"/>
          <p:nvPr/>
        </p:nvSpPr>
        <p:spPr>
          <a:xfrm>
            <a:off x="1143000" y="1051879"/>
            <a:ext cx="7543800" cy="461665"/>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4. Tình hình phát triển văn hóa, giáo dục, y tế</a:t>
            </a:r>
            <a:endParaRPr lang="en-US" sz="2400" b="1" dirty="0">
              <a:latin typeface="Times New Roman" pitchFamily="18" charset="0"/>
              <a:cs typeface="Times New Roman" pitchFamily="18" charset="0"/>
            </a:endParaRPr>
          </a:p>
        </p:txBody>
      </p:sp>
      <p:sp>
        <p:nvSpPr>
          <p:cNvPr id="5" name="TextBox 4"/>
          <p:cNvSpPr txBox="1"/>
          <p:nvPr/>
        </p:nvSpPr>
        <p:spPr>
          <a:xfrm>
            <a:off x="1371600" y="1441993"/>
            <a:ext cx="6858000" cy="4893647"/>
          </a:xfrm>
          <a:prstGeom prst="rect">
            <a:avLst/>
          </a:prstGeom>
          <a:noFill/>
        </p:spPr>
        <p:txBody>
          <a:bodyPr wrap="square" rtlCol="0">
            <a:spAutoFit/>
          </a:bodyPr>
          <a:lstStyle/>
          <a:p>
            <a:pPr marL="457200" indent="-457200">
              <a:buAutoNum type="alphaLcParenR"/>
            </a:pPr>
            <a:r>
              <a:rPr lang="en-US" sz="2400" dirty="0" smtClean="0">
                <a:latin typeface="Times New Roman" pitchFamily="18" charset="0"/>
                <a:cs typeface="Times New Roman" pitchFamily="18" charset="0"/>
              </a:rPr>
              <a:t>Giáo dục </a:t>
            </a:r>
          </a:p>
          <a:p>
            <a:pPr marL="342900" indent="-342900">
              <a:buFontTx/>
              <a:buChar char="-"/>
            </a:pPr>
            <a:r>
              <a:rPr lang="en-US" sz="2400" dirty="0" smtClean="0">
                <a:latin typeface="Times New Roman" pitchFamily="18" charset="0"/>
                <a:cs typeface="Times New Roman" pitchFamily="18" charset="0"/>
              </a:rPr>
              <a:t>Từ nhiều thế kỉ, vị thế kinh đô đã giúp Thăng Long – Hà Nội trở thành trung tâm giáo dục của Việt Nam. Thời Pháp thuộc, Hà Nội là một trung tâm giáo dục của khu vực, nơi người Pháp đặt các trường dạy nghề và Đại học (VD: Viện Đại học Đông Dương, Trường Y khoa Đông Dương, Trường Bách Nghệ Hà Nội... là các trường sau này trở thành nền móng của GD Đại học ở Việt Nam) </a:t>
            </a:r>
          </a:p>
          <a:p>
            <a:pPr marL="342900" indent="-342900">
              <a:buFontTx/>
              <a:buChar char="-"/>
            </a:pPr>
            <a:r>
              <a:rPr lang="en-US" sz="2400" dirty="0" smtClean="0">
                <a:latin typeface="Times New Roman" pitchFamily="18" charset="0"/>
                <a:cs typeface="Times New Roman" pitchFamily="18" charset="0"/>
              </a:rPr>
              <a:t>Hà Nội ngày nay vẫn là trung tâm giáo dục lớn nhất của Việt Nam với 677 trường Tiểu học, 581 trường THCS và 186 trường THPT (2009)</a:t>
            </a:r>
          </a:p>
          <a:p>
            <a:endParaRPr lang="en-US" sz="2400" dirty="0" smtClean="0">
              <a:latin typeface="Times New Roman" pitchFamily="18" charset="0"/>
              <a:cs typeface="Times New Roman" pitchFamily="18" charset="0"/>
            </a:endParaRPr>
          </a:p>
        </p:txBody>
      </p:sp>
    </p:spTree>
    <p:extLst>
      <p:ext uri="{BB962C8B-B14F-4D97-AF65-F5344CB8AC3E}">
        <p14:creationId xmlns:p14="http://schemas.microsoft.com/office/powerpoint/2010/main" val="1697676965"/>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8200" y="489466"/>
            <a:ext cx="2438400" cy="523220"/>
          </a:xfrm>
          <a:prstGeom prst="rect">
            <a:avLst/>
          </a:prstGeom>
          <a:solidFill>
            <a:schemeClr val="bg1"/>
          </a:solidFill>
        </p:spPr>
        <p:txBody>
          <a:bodyPr wrap="square" rtlCol="0">
            <a:spAutoFit/>
          </a:bodyPr>
          <a:lstStyle/>
          <a:p>
            <a:r>
              <a:rPr lang="en-US" sz="2800" b="1" dirty="0" smtClean="0">
                <a:solidFill>
                  <a:srgbClr val="00B0F0"/>
                </a:solidFill>
                <a:latin typeface="Times New Roman" pitchFamily="18" charset="0"/>
                <a:cs typeface="Times New Roman" pitchFamily="18" charset="0"/>
              </a:rPr>
              <a:t>I- DÂN CƯ</a:t>
            </a:r>
            <a:endParaRPr lang="en-US" sz="2800" b="1" dirty="0">
              <a:solidFill>
                <a:srgbClr val="00B0F0"/>
              </a:solidFill>
              <a:latin typeface="Times New Roman" pitchFamily="18" charset="0"/>
              <a:cs typeface="Times New Roman" pitchFamily="18" charset="0"/>
            </a:endParaRPr>
          </a:p>
        </p:txBody>
      </p:sp>
      <p:sp>
        <p:nvSpPr>
          <p:cNvPr id="4" name="TextBox 3"/>
          <p:cNvSpPr txBox="1"/>
          <p:nvPr/>
        </p:nvSpPr>
        <p:spPr>
          <a:xfrm>
            <a:off x="1143000" y="1051879"/>
            <a:ext cx="7543800" cy="461665"/>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4. Tình hình phát triển văn hóa, giáo dục, y tế</a:t>
            </a:r>
            <a:endParaRPr lang="en-US" sz="2400" b="1" dirty="0">
              <a:latin typeface="Times New Roman" pitchFamily="18" charset="0"/>
              <a:cs typeface="Times New Roman" pitchFamily="18" charset="0"/>
            </a:endParaRPr>
          </a:p>
        </p:txBody>
      </p:sp>
      <p:sp>
        <p:nvSpPr>
          <p:cNvPr id="5" name="TextBox 4"/>
          <p:cNvSpPr txBox="1"/>
          <p:nvPr/>
        </p:nvSpPr>
        <p:spPr>
          <a:xfrm>
            <a:off x="1371600" y="1441993"/>
            <a:ext cx="6858000" cy="4893647"/>
          </a:xfrm>
          <a:prstGeom prst="rect">
            <a:avLst/>
          </a:prstGeom>
          <a:noFill/>
        </p:spPr>
        <p:txBody>
          <a:bodyPr wrap="square" rtlCol="0">
            <a:spAutoFit/>
          </a:bodyPr>
          <a:lstStyle/>
          <a:p>
            <a:pPr marL="457200" indent="-457200">
              <a:buAutoNum type="alphaLcParenR"/>
            </a:pPr>
            <a:r>
              <a:rPr lang="en-US" sz="2400" dirty="0" smtClean="0">
                <a:latin typeface="Times New Roman" pitchFamily="18" charset="0"/>
                <a:cs typeface="Times New Roman" pitchFamily="18" charset="0"/>
              </a:rPr>
              <a:t>Giáo dục </a:t>
            </a:r>
          </a:p>
          <a:p>
            <a:pPr marL="342900" indent="-342900">
              <a:buFontTx/>
              <a:buChar char="-"/>
            </a:pPr>
            <a:r>
              <a:rPr lang="en-US" sz="2400" dirty="0" smtClean="0">
                <a:latin typeface="Times New Roman" pitchFamily="18" charset="0"/>
                <a:cs typeface="Times New Roman" pitchFamily="18" charset="0"/>
              </a:rPr>
              <a:t>Một số trường học ở Hà Nội có truyền thống và chất lượng giảng dạy lâu đời (VD: Trung học Chuyên Hà Nội – Amsterdam, THPT Chuyên </a:t>
            </a:r>
            <a:r>
              <a:rPr lang="en-US" sz="2400" dirty="0" err="1" smtClean="0">
                <a:latin typeface="Times New Roman" pitchFamily="18" charset="0"/>
                <a:cs typeface="Times New Roman" pitchFamily="18" charset="0"/>
              </a:rPr>
              <a:t>Nguyễn</a:t>
            </a:r>
            <a:r>
              <a:rPr lang="en-US" sz="2400" dirty="0" smtClean="0">
                <a:latin typeface="Times New Roman" pitchFamily="18" charset="0"/>
                <a:cs typeface="Times New Roman" pitchFamily="18" charset="0"/>
              </a:rPr>
              <a:t> Huệ, Trung học Chu Văn An,...) </a:t>
            </a:r>
          </a:p>
          <a:p>
            <a:pPr marL="342900" indent="-342900">
              <a:buFontTx/>
              <a:buChar char="-"/>
            </a:pPr>
            <a:r>
              <a:rPr lang="en-US" sz="2400" dirty="0" smtClean="0">
                <a:latin typeface="Times New Roman" pitchFamily="18" charset="0"/>
                <a:cs typeface="Times New Roman" pitchFamily="18" charset="0"/>
              </a:rPr>
              <a:t>Hà Nội cũng là địa điểm của 3 trường Trung học đặc biệt, trực thuộc các trường Đại học: THPT Chuyên Ngoại Ngữ (thuộc ĐHQG), THPT Chuyên Khoa học - Tự nhiên (thuộc ĐHKHTN) và THPT Chuyên Sư phạm (thuộc ĐHSP HN)</a:t>
            </a:r>
          </a:p>
          <a:p>
            <a:r>
              <a:rPr lang="en-US" sz="2400" dirty="0" smtClean="0">
                <a:latin typeface="Times New Roman" pitchFamily="18" charset="0"/>
                <a:cs typeface="Times New Roman" pitchFamily="18" charset="0"/>
              </a:rPr>
              <a:t>=&gt; Các trường học chuyên là nơi tập trung nhiều học sinh phổ thông ưu tú không chỉ của HN mà còn của toàn Việt Nam</a:t>
            </a:r>
          </a:p>
        </p:txBody>
      </p:sp>
    </p:spTree>
    <p:extLst>
      <p:ext uri="{BB962C8B-B14F-4D97-AF65-F5344CB8AC3E}">
        <p14:creationId xmlns:p14="http://schemas.microsoft.com/office/powerpoint/2010/main" val="2565930887"/>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8200" y="489466"/>
            <a:ext cx="2438400" cy="523220"/>
          </a:xfrm>
          <a:prstGeom prst="rect">
            <a:avLst/>
          </a:prstGeom>
          <a:solidFill>
            <a:schemeClr val="bg1"/>
          </a:solidFill>
        </p:spPr>
        <p:txBody>
          <a:bodyPr wrap="square" rtlCol="0">
            <a:spAutoFit/>
          </a:bodyPr>
          <a:lstStyle/>
          <a:p>
            <a:r>
              <a:rPr lang="en-US" sz="2800" b="1" dirty="0" smtClean="0">
                <a:solidFill>
                  <a:srgbClr val="00B0F0"/>
                </a:solidFill>
                <a:latin typeface="Times New Roman" pitchFamily="18" charset="0"/>
                <a:cs typeface="Times New Roman" pitchFamily="18" charset="0"/>
              </a:rPr>
              <a:t>I- DÂN CƯ</a:t>
            </a:r>
            <a:endParaRPr lang="en-US" sz="2800" b="1" dirty="0">
              <a:solidFill>
                <a:srgbClr val="00B0F0"/>
              </a:solidFill>
              <a:latin typeface="Times New Roman" pitchFamily="18" charset="0"/>
              <a:cs typeface="Times New Roman" pitchFamily="18" charset="0"/>
            </a:endParaRPr>
          </a:p>
        </p:txBody>
      </p:sp>
      <p:sp>
        <p:nvSpPr>
          <p:cNvPr id="4" name="TextBox 3"/>
          <p:cNvSpPr txBox="1"/>
          <p:nvPr/>
        </p:nvSpPr>
        <p:spPr>
          <a:xfrm>
            <a:off x="1143000" y="1051879"/>
            <a:ext cx="7543800" cy="461665"/>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4. Tình hình phát triển văn hóa, giáo dục, y tế</a:t>
            </a:r>
            <a:endParaRPr lang="en-US" sz="2400" b="1" dirty="0">
              <a:latin typeface="Times New Roman" pitchFamily="18" charset="0"/>
              <a:cs typeface="Times New Roman"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43100" y="3429000"/>
            <a:ext cx="5715000" cy="4286250"/>
          </a:xfrm>
          <a:prstGeom prst="rect">
            <a:avLst/>
          </a:prstGeom>
        </p:spPr>
      </p:pic>
      <p:sp>
        <p:nvSpPr>
          <p:cNvPr id="5" name="TextBox 4"/>
          <p:cNvSpPr txBox="1"/>
          <p:nvPr/>
        </p:nvSpPr>
        <p:spPr>
          <a:xfrm>
            <a:off x="1371600" y="1441993"/>
            <a:ext cx="6858000" cy="3416320"/>
          </a:xfrm>
          <a:prstGeom prst="rect">
            <a:avLst/>
          </a:prstGeom>
          <a:noFill/>
        </p:spPr>
        <p:txBody>
          <a:bodyPr wrap="square" rtlCol="0">
            <a:spAutoFit/>
          </a:bodyPr>
          <a:lstStyle/>
          <a:p>
            <a:pPr marL="457200" indent="-457200">
              <a:buAutoNum type="alphaLcParenR"/>
            </a:pPr>
            <a:r>
              <a:rPr lang="en-US" sz="2400" dirty="0" smtClean="0">
                <a:latin typeface="Times New Roman" pitchFamily="18" charset="0"/>
                <a:cs typeface="Times New Roman" pitchFamily="18" charset="0"/>
              </a:rPr>
              <a:t>Giáo dục </a:t>
            </a:r>
          </a:p>
          <a:p>
            <a:pPr marL="342900" indent="-342900">
              <a:buFontTx/>
              <a:buChar char="-"/>
            </a:pPr>
            <a:r>
              <a:rPr lang="en-US" sz="2400" dirty="0" smtClean="0">
                <a:latin typeface="Times New Roman" pitchFamily="18" charset="0"/>
                <a:cs typeface="Times New Roman" pitchFamily="18" charset="0"/>
              </a:rPr>
              <a:t>Là một trong hai trung tâm Đại học lớn nhất Quốc gia, trên địa bàn Hà Nội có trên 50 trường ĐH cùng nhiều Cao đẳng, đào tạo hầu hết các ngành nghề quan trọng </a:t>
            </a:r>
          </a:p>
          <a:p>
            <a:pPr marL="342900" indent="-342900">
              <a:buFontTx/>
              <a:buChar char="-"/>
            </a:pPr>
            <a:r>
              <a:rPr lang="en-US" sz="2400" dirty="0" smtClean="0">
                <a:latin typeface="Times New Roman" pitchFamily="18" charset="0"/>
                <a:cs typeface="Times New Roman" pitchFamily="18" charset="0"/>
              </a:rPr>
              <a:t>Có nhiều trường đào tạo đa ngành và chuyên ngành hàng đầu Việt Nam </a:t>
            </a:r>
          </a:p>
          <a:p>
            <a:pPr marL="342900" indent="-342900">
              <a:buFontTx/>
              <a:buChar char="-"/>
            </a:pPr>
            <a:r>
              <a:rPr lang="en-US" sz="2400" dirty="0" smtClean="0">
                <a:latin typeface="Times New Roman" pitchFamily="18" charset="0"/>
                <a:cs typeface="Times New Roman" pitchFamily="18" charset="0"/>
              </a:rPr>
              <a:t>Dẫu vậy, giáo dục vẫn phải đối mặt với nhiều bất cập: khuôn viên có tính truyền thống, thực dụng,...</a:t>
            </a:r>
          </a:p>
        </p:txBody>
      </p:sp>
    </p:spTree>
    <p:extLst>
      <p:ext uri="{BB962C8B-B14F-4D97-AF65-F5344CB8AC3E}">
        <p14:creationId xmlns:p14="http://schemas.microsoft.com/office/powerpoint/2010/main" val="198043696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390777516"/>
              </p:ext>
            </p:extLst>
          </p:nvPr>
        </p:nvGraphicFramePr>
        <p:xfrm>
          <a:off x="1600200" y="2667000"/>
          <a:ext cx="6096000" cy="1483360"/>
        </p:xfrm>
        <a:graphic>
          <a:graphicData uri="http://schemas.openxmlformats.org/drawingml/2006/table">
            <a:tbl>
              <a:tblPr firstRow="1" bandRow="1">
                <a:tableStyleId>{2D5ABB26-0587-4C30-8999-92F81FD0307C}</a:tableStyleId>
              </a:tblPr>
              <a:tblGrid>
                <a:gridCol w="1219200">
                  <a:extLst>
                    <a:ext uri="{9D8B030D-6E8A-4147-A177-3AD203B41FA5}">
                      <a16:colId xmlns:a16="http://schemas.microsoft.com/office/drawing/2014/main" val="20000"/>
                    </a:ext>
                  </a:extLst>
                </a:gridCol>
                <a:gridCol w="1219200">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219200">
                  <a:extLst>
                    <a:ext uri="{9D8B030D-6E8A-4147-A177-3AD203B41FA5}">
                      <a16:colId xmlns:a16="http://schemas.microsoft.com/office/drawing/2014/main" val="20003"/>
                    </a:ext>
                  </a:extLst>
                </a:gridCol>
                <a:gridCol w="1219200">
                  <a:extLst>
                    <a:ext uri="{9D8B030D-6E8A-4147-A177-3AD203B41FA5}">
                      <a16:colId xmlns:a16="http://schemas.microsoft.com/office/drawing/2014/main" val="20004"/>
                    </a:ext>
                  </a:extLst>
                </a:gridCol>
              </a:tblGrid>
              <a:tr h="370840">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0"/>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1"/>
                  </a:ext>
                </a:extLst>
              </a:tr>
              <a:tr h="370840">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0002"/>
                  </a:ext>
                </a:extLst>
              </a:tr>
              <a:tr h="370840">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0003"/>
                  </a:ext>
                </a:extLst>
              </a:tr>
            </a:tbl>
          </a:graphicData>
        </a:graphic>
      </p:graphicFrame>
      <p:sp>
        <p:nvSpPr>
          <p:cNvPr id="4" name="TextBox 3"/>
          <p:cNvSpPr txBox="1"/>
          <p:nvPr/>
        </p:nvSpPr>
        <p:spPr>
          <a:xfrm>
            <a:off x="734291" y="613696"/>
            <a:ext cx="7696200" cy="830997"/>
          </a:xfrm>
          <a:prstGeom prst="rect">
            <a:avLst/>
          </a:prstGeom>
          <a:noFill/>
        </p:spPr>
        <p:txBody>
          <a:bodyPr wrap="square" rtlCol="0">
            <a:spAutoFit/>
          </a:bodyPr>
          <a:lstStyle/>
          <a:p>
            <a:pPr algn="ctr"/>
            <a:r>
              <a:rPr lang="en-US" sz="2400" b="1" dirty="0" smtClean="0">
                <a:solidFill>
                  <a:srgbClr val="00B0F0"/>
                </a:solidFill>
                <a:latin typeface="Times New Roman" pitchFamily="18" charset="0"/>
                <a:cs typeface="Times New Roman" pitchFamily="18" charset="0"/>
              </a:rPr>
              <a:t>Tỉ lệ dân số trung bình của Hà Nội so với cả nước từ năm 1995 đến năm 2011</a:t>
            </a:r>
            <a:endParaRPr lang="en-US" sz="2400" b="1" dirty="0">
              <a:solidFill>
                <a:srgbClr val="00B0F0"/>
              </a:solidFill>
              <a:latin typeface="Times New Roman" pitchFamily="18" charset="0"/>
              <a:cs typeface="Times New Roman" pitchFamily="18" charset="0"/>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0" y="3200400"/>
            <a:ext cx="3657600" cy="3657600"/>
          </a:xfrm>
          <a:prstGeom prst="rect">
            <a:avLst/>
          </a:prstGeom>
        </p:spPr>
      </p:pic>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2677391" y="3020291"/>
            <a:ext cx="3810000" cy="3810000"/>
          </a:xfrm>
          <a:prstGeom prst="rect">
            <a:avLst/>
          </a:prstGeom>
        </p:spPr>
      </p:pic>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70418" y="3068782"/>
            <a:ext cx="3810000" cy="3810000"/>
          </a:xfrm>
          <a:prstGeom prst="rect">
            <a:avLst/>
          </a:prstGeom>
        </p:spPr>
      </p:pic>
      <p:graphicFrame>
        <p:nvGraphicFramePr>
          <p:cNvPr id="3" name="Table 2"/>
          <p:cNvGraphicFramePr>
            <a:graphicFrameLocks noGrp="1"/>
          </p:cNvGraphicFramePr>
          <p:nvPr>
            <p:extLst>
              <p:ext uri="{D42A27DB-BD31-4B8C-83A1-F6EECF244321}">
                <p14:modId xmlns:p14="http://schemas.microsoft.com/office/powerpoint/2010/main" val="3941887970"/>
              </p:ext>
            </p:extLst>
          </p:nvPr>
        </p:nvGraphicFramePr>
        <p:xfrm>
          <a:off x="914401" y="1904999"/>
          <a:ext cx="7315199" cy="1752601"/>
        </p:xfrm>
        <a:graphic>
          <a:graphicData uri="http://schemas.openxmlformats.org/drawingml/2006/table">
            <a:tbl>
              <a:tblPr firstRow="1" bandRow="1">
                <a:tableStyleId>{5940675A-B579-460E-94D1-54222C63F5DA}</a:tableStyleId>
              </a:tblPr>
              <a:tblGrid>
                <a:gridCol w="1095910">
                  <a:extLst>
                    <a:ext uri="{9D8B030D-6E8A-4147-A177-3AD203B41FA5}">
                      <a16:colId xmlns:a16="http://schemas.microsoft.com/office/drawing/2014/main" val="20000"/>
                    </a:ext>
                  </a:extLst>
                </a:gridCol>
                <a:gridCol w="1190089">
                  <a:extLst>
                    <a:ext uri="{9D8B030D-6E8A-4147-A177-3AD203B41FA5}">
                      <a16:colId xmlns:a16="http://schemas.microsoft.com/office/drawing/2014/main" val="20001"/>
                    </a:ext>
                  </a:extLst>
                </a:gridCol>
                <a:gridCol w="1219200">
                  <a:extLst>
                    <a:ext uri="{9D8B030D-6E8A-4147-A177-3AD203B41FA5}">
                      <a16:colId xmlns:a16="http://schemas.microsoft.com/office/drawing/2014/main" val="20002"/>
                    </a:ext>
                  </a:extLst>
                </a:gridCol>
                <a:gridCol w="1219200">
                  <a:extLst>
                    <a:ext uri="{9D8B030D-6E8A-4147-A177-3AD203B41FA5}">
                      <a16:colId xmlns:a16="http://schemas.microsoft.com/office/drawing/2014/main" val="20003"/>
                    </a:ext>
                  </a:extLst>
                </a:gridCol>
                <a:gridCol w="1295400">
                  <a:extLst>
                    <a:ext uri="{9D8B030D-6E8A-4147-A177-3AD203B41FA5}">
                      <a16:colId xmlns:a16="http://schemas.microsoft.com/office/drawing/2014/main" val="20004"/>
                    </a:ext>
                  </a:extLst>
                </a:gridCol>
                <a:gridCol w="1295400">
                  <a:extLst>
                    <a:ext uri="{9D8B030D-6E8A-4147-A177-3AD203B41FA5}">
                      <a16:colId xmlns:a16="http://schemas.microsoft.com/office/drawing/2014/main" val="20005"/>
                    </a:ext>
                  </a:extLst>
                </a:gridCol>
              </a:tblGrid>
              <a:tr h="450273">
                <a:tc>
                  <a:txBody>
                    <a:bodyPr/>
                    <a:lstStyle/>
                    <a:p>
                      <a:pPr algn="ctr"/>
                      <a:endParaRPr lang="en-US" sz="20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dirty="0" smtClean="0">
                          <a:latin typeface="Times New Roman" pitchFamily="18" charset="0"/>
                          <a:cs typeface="Times New Roman" pitchFamily="18" charset="0"/>
                        </a:rPr>
                        <a:t>1995</a:t>
                      </a:r>
                      <a:endParaRPr lang="en-US" sz="20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dirty="0" smtClean="0">
                          <a:latin typeface="Times New Roman" pitchFamily="18" charset="0"/>
                          <a:cs typeface="Times New Roman" pitchFamily="18" charset="0"/>
                        </a:rPr>
                        <a:t>2000</a:t>
                      </a:r>
                      <a:endParaRPr lang="en-US" sz="20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dirty="0" smtClean="0">
                          <a:latin typeface="Times New Roman" pitchFamily="18" charset="0"/>
                          <a:cs typeface="Times New Roman" pitchFamily="18" charset="0"/>
                        </a:rPr>
                        <a:t>2005</a:t>
                      </a:r>
                      <a:endParaRPr lang="en-US" sz="20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dirty="0" smtClean="0">
                          <a:latin typeface="Times New Roman" pitchFamily="18" charset="0"/>
                          <a:cs typeface="Times New Roman" pitchFamily="18" charset="0"/>
                        </a:rPr>
                        <a:t>2010</a:t>
                      </a:r>
                      <a:endParaRPr lang="en-US" sz="20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dirty="0" smtClean="0">
                          <a:latin typeface="Times New Roman" pitchFamily="18" charset="0"/>
                          <a:cs typeface="Times New Roman" pitchFamily="18" charset="0"/>
                        </a:rPr>
                        <a:t>2011</a:t>
                      </a:r>
                      <a:endParaRPr lang="en-US" sz="20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50273">
                <a:tc>
                  <a:txBody>
                    <a:bodyPr/>
                    <a:lstStyle/>
                    <a:p>
                      <a:pPr algn="ctr"/>
                      <a:r>
                        <a:rPr lang="en-US" sz="2000" dirty="0" smtClean="0">
                          <a:latin typeface="Times New Roman" pitchFamily="18" charset="0"/>
                          <a:cs typeface="Times New Roman" pitchFamily="18" charset="0"/>
                        </a:rPr>
                        <a:t>Hà</a:t>
                      </a:r>
                      <a:r>
                        <a:rPr lang="en-US" sz="2000" baseline="0" dirty="0" smtClean="0">
                          <a:latin typeface="Times New Roman" pitchFamily="18" charset="0"/>
                          <a:cs typeface="Times New Roman" pitchFamily="18" charset="0"/>
                        </a:rPr>
                        <a:t> Nội</a:t>
                      </a:r>
                      <a:endParaRPr lang="en-US" sz="20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dirty="0" smtClean="0">
                          <a:latin typeface="Times New Roman" pitchFamily="18" charset="0"/>
                          <a:cs typeface="Times New Roman" pitchFamily="18" charset="0"/>
                        </a:rPr>
                        <a:t>2431,0</a:t>
                      </a:r>
                      <a:endParaRPr lang="en-US" sz="20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dirty="0" smtClean="0">
                          <a:latin typeface="Times New Roman" pitchFamily="18" charset="0"/>
                          <a:cs typeface="Times New Roman" pitchFamily="18" charset="0"/>
                        </a:rPr>
                        <a:t>2767,7</a:t>
                      </a:r>
                      <a:endParaRPr lang="en-US" sz="20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dirty="0" smtClean="0">
                          <a:latin typeface="Times New Roman" pitchFamily="18" charset="0"/>
                          <a:cs typeface="Times New Roman" pitchFamily="18" charset="0"/>
                        </a:rPr>
                        <a:t>3133,4</a:t>
                      </a:r>
                      <a:endParaRPr lang="en-US" sz="20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dirty="0" smtClean="0">
                          <a:latin typeface="Times New Roman" pitchFamily="18" charset="0"/>
                          <a:cs typeface="Times New Roman" pitchFamily="18" charset="0"/>
                        </a:rPr>
                        <a:t>6588,5</a:t>
                      </a:r>
                      <a:endParaRPr lang="en-US" sz="20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dirty="0" smtClean="0">
                          <a:latin typeface="Times New Roman" pitchFamily="18" charset="0"/>
                          <a:cs typeface="Times New Roman" pitchFamily="18" charset="0"/>
                        </a:rPr>
                        <a:t>6699,6</a:t>
                      </a:r>
                      <a:endParaRPr lang="en-US" sz="20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450273">
                <a:tc>
                  <a:txBody>
                    <a:bodyPr/>
                    <a:lstStyle/>
                    <a:p>
                      <a:pPr algn="ctr"/>
                      <a:r>
                        <a:rPr lang="en-US" sz="2000" dirty="0" smtClean="0">
                          <a:latin typeface="Times New Roman" pitchFamily="18" charset="0"/>
                          <a:cs typeface="Times New Roman" pitchFamily="18" charset="0"/>
                        </a:rPr>
                        <a:t>Cả</a:t>
                      </a:r>
                      <a:r>
                        <a:rPr lang="en-US" sz="2000" baseline="0" dirty="0" smtClean="0">
                          <a:latin typeface="Times New Roman" pitchFamily="18" charset="0"/>
                          <a:cs typeface="Times New Roman" pitchFamily="18" charset="0"/>
                        </a:rPr>
                        <a:t> nước </a:t>
                      </a:r>
                      <a:endParaRPr lang="en-US" sz="20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dirty="0" smtClean="0">
                          <a:latin typeface="Times New Roman" pitchFamily="18" charset="0"/>
                          <a:cs typeface="Times New Roman" pitchFamily="18" charset="0"/>
                        </a:rPr>
                        <a:t>71995,5</a:t>
                      </a:r>
                      <a:endParaRPr lang="en-US" sz="20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dirty="0" smtClean="0">
                          <a:latin typeface="Times New Roman" pitchFamily="18" charset="0"/>
                          <a:cs typeface="Times New Roman" pitchFamily="18" charset="0"/>
                        </a:rPr>
                        <a:t>77630,9</a:t>
                      </a:r>
                      <a:endParaRPr lang="en-US" sz="20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dirty="0" smtClean="0">
                          <a:latin typeface="Times New Roman" pitchFamily="18" charset="0"/>
                          <a:cs typeface="Times New Roman" pitchFamily="18" charset="0"/>
                        </a:rPr>
                        <a:t>82392,1</a:t>
                      </a:r>
                      <a:endParaRPr lang="en-US" sz="20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dirty="0" smtClean="0">
                          <a:latin typeface="Times New Roman" pitchFamily="18" charset="0"/>
                          <a:cs typeface="Times New Roman" pitchFamily="18" charset="0"/>
                        </a:rPr>
                        <a:t>86932,5</a:t>
                      </a:r>
                      <a:endParaRPr lang="en-US" sz="20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dirty="0" smtClean="0">
                          <a:latin typeface="Times New Roman" pitchFamily="18" charset="0"/>
                          <a:cs typeface="Times New Roman" pitchFamily="18" charset="0"/>
                        </a:rPr>
                        <a:t>87840,0</a:t>
                      </a:r>
                      <a:endParaRPr lang="en-US" sz="20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2"/>
                  </a:ext>
                </a:extLst>
              </a:tr>
              <a:tr h="401782">
                <a:tc>
                  <a:txBody>
                    <a:bodyPr/>
                    <a:lstStyle/>
                    <a:p>
                      <a:pPr algn="ctr"/>
                      <a:r>
                        <a:rPr lang="en-US" sz="2000" dirty="0" smtClean="0">
                          <a:latin typeface="Times New Roman" pitchFamily="18" charset="0"/>
                          <a:cs typeface="Times New Roman" pitchFamily="18" charset="0"/>
                        </a:rPr>
                        <a:t>Tỉ</a:t>
                      </a:r>
                      <a:r>
                        <a:rPr lang="en-US" sz="2000" baseline="0" dirty="0" smtClean="0">
                          <a:latin typeface="Times New Roman" pitchFamily="18" charset="0"/>
                          <a:cs typeface="Times New Roman" pitchFamily="18" charset="0"/>
                        </a:rPr>
                        <a:t> lệ %</a:t>
                      </a:r>
                      <a:endParaRPr lang="en-US" sz="20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dirty="0" smtClean="0">
                          <a:latin typeface="Times New Roman" pitchFamily="18" charset="0"/>
                          <a:cs typeface="Times New Roman" pitchFamily="18" charset="0"/>
                        </a:rPr>
                        <a:t>3,38</a:t>
                      </a:r>
                      <a:endParaRPr lang="en-US" sz="20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dirty="0" smtClean="0">
                          <a:latin typeface="Times New Roman" pitchFamily="18" charset="0"/>
                          <a:cs typeface="Times New Roman" pitchFamily="18" charset="0"/>
                        </a:rPr>
                        <a:t>3,57</a:t>
                      </a:r>
                      <a:endParaRPr lang="en-US" sz="20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dirty="0" smtClean="0">
                          <a:latin typeface="Times New Roman" pitchFamily="18" charset="0"/>
                          <a:cs typeface="Times New Roman" pitchFamily="18" charset="0"/>
                        </a:rPr>
                        <a:t>3,8</a:t>
                      </a:r>
                      <a:endParaRPr lang="en-US" sz="20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dirty="0" smtClean="0">
                          <a:latin typeface="Times New Roman" pitchFamily="18" charset="0"/>
                          <a:cs typeface="Times New Roman" pitchFamily="18" charset="0"/>
                        </a:rPr>
                        <a:t>7,58</a:t>
                      </a:r>
                      <a:endParaRPr lang="en-US" sz="20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dirty="0" smtClean="0">
                          <a:latin typeface="Times New Roman" pitchFamily="18" charset="0"/>
                          <a:cs typeface="Times New Roman" pitchFamily="18" charset="0"/>
                        </a:rPr>
                        <a:t>7,38</a:t>
                      </a:r>
                      <a:endParaRPr lang="en-US" sz="2000" dirty="0">
                        <a:latin typeface="Times New Roman" pitchFamily="18" charset="0"/>
                        <a:cs typeface="Times New Roman" pitchFamily="18"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829444673"/>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1000"/>
                                        <p:tgtEl>
                                          <p:spTgt spid="4"/>
                                        </p:tgtEl>
                                      </p:cBhvr>
                                    </p:animEffect>
                                  </p:childTnLst>
                                </p:cTn>
                              </p:par>
                              <p:par>
                                <p:cTn id="8" presetID="42"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1000"/>
                                        <p:tgtEl>
                                          <p:spTgt spid="3"/>
                                        </p:tgtEl>
                                      </p:cBhvr>
                                    </p:animEffect>
                                    <p:anim calcmode="lin" valueType="num">
                                      <p:cBhvr>
                                        <p:cTn id="11" dur="1000" fill="hold"/>
                                        <p:tgtEl>
                                          <p:spTgt spid="3"/>
                                        </p:tgtEl>
                                        <p:attrNameLst>
                                          <p:attrName>ppt_x</p:attrName>
                                        </p:attrNameLst>
                                      </p:cBhvr>
                                      <p:tavLst>
                                        <p:tav tm="0">
                                          <p:val>
                                            <p:strVal val="#ppt_x"/>
                                          </p:val>
                                        </p:tav>
                                        <p:tav tm="100000">
                                          <p:val>
                                            <p:strVal val="#ppt_x"/>
                                          </p:val>
                                        </p:tav>
                                      </p:tavLst>
                                    </p:anim>
                                    <p:anim calcmode="lin" valueType="num">
                                      <p:cBhvr>
                                        <p:cTn id="12" dur="1000" fill="hold"/>
                                        <p:tgtEl>
                                          <p:spTgt spid="3"/>
                                        </p:tgtEl>
                                        <p:attrNameLst>
                                          <p:attrName>ppt_y</p:attrName>
                                        </p:attrNameLst>
                                      </p:cBhvr>
                                      <p:tavLst>
                                        <p:tav tm="0">
                                          <p:val>
                                            <p:strVal val="#ppt_y+.1"/>
                                          </p:val>
                                        </p:tav>
                                        <p:tav tm="100000">
                                          <p:val>
                                            <p:strVal val="#ppt_y"/>
                                          </p:val>
                                        </p:tav>
                                      </p:tavLst>
                                    </p:anim>
                                  </p:childTnLst>
                                </p:cTn>
                              </p:par>
                              <p:par>
                                <p:cTn id="13" presetID="16" presetClass="entr" presetSubtype="21" fill="hold"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barn(inVertical)">
                                      <p:cBhvr>
                                        <p:cTn id="15" dur="500"/>
                                        <p:tgtEl>
                                          <p:spTgt spid="5"/>
                                        </p:tgtEl>
                                      </p:cBhvr>
                                    </p:animEffect>
                                  </p:childTnLst>
                                </p:cTn>
                              </p:par>
                              <p:par>
                                <p:cTn id="16" presetID="16" presetClass="entr" presetSubtype="21"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barn(inVertical)">
                                      <p:cBhvr>
                                        <p:cTn id="18" dur="500"/>
                                        <p:tgtEl>
                                          <p:spTgt spid="6"/>
                                        </p:tgtEl>
                                      </p:cBhvr>
                                    </p:animEffect>
                                  </p:childTnLst>
                                </p:cTn>
                              </p:par>
                              <p:par>
                                <p:cTn id="19" presetID="16" presetClass="entr" presetSubtype="21" fill="hold" nodeType="withEffect">
                                  <p:stCondLst>
                                    <p:cond delay="0"/>
                                  </p:stCondLst>
                                  <p:childTnLst>
                                    <p:set>
                                      <p:cBhvr>
                                        <p:cTn id="20" dur="1" fill="hold">
                                          <p:stCondLst>
                                            <p:cond delay="0"/>
                                          </p:stCondLst>
                                        </p:cTn>
                                        <p:tgtEl>
                                          <p:spTgt spid="7"/>
                                        </p:tgtEl>
                                        <p:attrNameLst>
                                          <p:attrName>style.visibility</p:attrName>
                                        </p:attrNameLst>
                                      </p:cBhvr>
                                      <p:to>
                                        <p:strVal val="visible"/>
                                      </p:to>
                                    </p:set>
                                    <p:animEffect transition="in" filter="barn(inVertical)">
                                      <p:cBhvr>
                                        <p:cTn id="2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8200" y="489466"/>
            <a:ext cx="2438400" cy="523220"/>
          </a:xfrm>
          <a:prstGeom prst="rect">
            <a:avLst/>
          </a:prstGeom>
          <a:solidFill>
            <a:schemeClr val="bg1"/>
          </a:solidFill>
        </p:spPr>
        <p:txBody>
          <a:bodyPr wrap="square" rtlCol="0">
            <a:spAutoFit/>
          </a:bodyPr>
          <a:lstStyle/>
          <a:p>
            <a:r>
              <a:rPr lang="en-US" sz="2800" b="1" dirty="0" smtClean="0">
                <a:solidFill>
                  <a:srgbClr val="00B0F0"/>
                </a:solidFill>
                <a:latin typeface="Times New Roman" pitchFamily="18" charset="0"/>
                <a:cs typeface="Times New Roman" pitchFamily="18" charset="0"/>
              </a:rPr>
              <a:t>I- DÂN CƯ</a:t>
            </a:r>
            <a:endParaRPr lang="en-US" sz="2800" b="1" dirty="0">
              <a:solidFill>
                <a:srgbClr val="00B0F0"/>
              </a:solidFill>
              <a:latin typeface="Times New Roman" pitchFamily="18" charset="0"/>
              <a:cs typeface="Times New Roman" pitchFamily="18" charset="0"/>
            </a:endParaRPr>
          </a:p>
        </p:txBody>
      </p:sp>
      <p:sp>
        <p:nvSpPr>
          <p:cNvPr id="4" name="TextBox 3"/>
          <p:cNvSpPr txBox="1"/>
          <p:nvPr/>
        </p:nvSpPr>
        <p:spPr>
          <a:xfrm>
            <a:off x="1143000" y="1051879"/>
            <a:ext cx="7543800" cy="461665"/>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4. Tình hình phát triển văn hóa, giáo dục, y tế</a:t>
            </a:r>
            <a:endParaRPr lang="en-US" sz="2400" b="1" dirty="0">
              <a:latin typeface="Times New Roman" pitchFamily="18" charset="0"/>
              <a:cs typeface="Times New Roman" pitchFamily="18" charset="0"/>
            </a:endParaRPr>
          </a:p>
        </p:txBody>
      </p:sp>
      <p:sp>
        <p:nvSpPr>
          <p:cNvPr id="5" name="TextBox 4"/>
          <p:cNvSpPr txBox="1"/>
          <p:nvPr/>
        </p:nvSpPr>
        <p:spPr>
          <a:xfrm>
            <a:off x="1371600" y="1441993"/>
            <a:ext cx="6858000" cy="4893647"/>
          </a:xfrm>
          <a:prstGeom prst="rect">
            <a:avLst/>
          </a:prstGeom>
          <a:noFill/>
        </p:spPr>
        <p:txBody>
          <a:bodyPr wrap="square" rtlCol="0">
            <a:spAutoFit/>
          </a:bodyPr>
          <a:lstStyle/>
          <a:p>
            <a:r>
              <a:rPr lang="en-US" sz="2400" dirty="0" smtClean="0">
                <a:latin typeface="Times New Roman" pitchFamily="18" charset="0"/>
                <a:cs typeface="Times New Roman" pitchFamily="18" charset="0"/>
              </a:rPr>
              <a:t>b) Y tế</a:t>
            </a:r>
          </a:p>
          <a:p>
            <a:pPr marL="342900" indent="-342900">
              <a:buFontTx/>
              <a:buChar char="-"/>
            </a:pPr>
            <a:r>
              <a:rPr lang="en-US" sz="2400" dirty="0" smtClean="0">
                <a:latin typeface="Times New Roman" pitchFamily="18" charset="0"/>
                <a:cs typeface="Times New Roman" pitchFamily="18" charset="0"/>
              </a:rPr>
              <a:t>Theo con số của Tổng cục Thống kê Việt Nam, năm 2010 Hà Nội có 650 cơ sở khám chữa bệnh trực thuộc Sở Y tế Thành phố. Trong đó có 40 bệnh viện, 29 phòng khám khu vực và 575 trạm y tế với số giường bệnh trực thuộc Sở Y tế Hà Nội là 11536 giường, chiếm gần 1/20 số giường bệnh toàn quốc (trung bình 569 người/ giường bệnh)</a:t>
            </a:r>
          </a:p>
          <a:p>
            <a:pPr marL="342900" indent="-342900">
              <a:buFontTx/>
              <a:buChar char="-"/>
            </a:pPr>
            <a:r>
              <a:rPr lang="en-US" sz="2400" dirty="0" smtClean="0">
                <a:latin typeface="Times New Roman" pitchFamily="18" charset="0"/>
                <a:cs typeface="Times New Roman" pitchFamily="18" charset="0"/>
              </a:rPr>
              <a:t>Theo thống kê năm 2010, TP Hà Nội có 2974 bác sĩ, 2584 y sĩ và 3970 y tá</a:t>
            </a:r>
          </a:p>
          <a:p>
            <a:pPr marL="342900" indent="-342900">
              <a:buFontTx/>
              <a:buChar char="-"/>
            </a:pPr>
            <a:r>
              <a:rPr lang="en-US" sz="2400" dirty="0" smtClean="0">
                <a:latin typeface="Times New Roman" pitchFamily="18" charset="0"/>
                <a:cs typeface="Times New Roman" pitchFamily="18" charset="0"/>
              </a:rPr>
              <a:t>Các bệnh viện lớn chỉ tập trung trong khu vực nội thành </a:t>
            </a:r>
            <a:r>
              <a:rPr lang="en-US" sz="2400" dirty="0" err="1" smtClean="0">
                <a:latin typeface="Times New Roman" pitchFamily="18" charset="0"/>
                <a:cs typeface="Times New Roman" pitchFamily="18" charset="0"/>
              </a:rPr>
              <a:t>thành</a:t>
            </a:r>
            <a:r>
              <a:rPr lang="en-US" sz="2400" dirty="0" smtClean="0">
                <a:latin typeface="Times New Roman" pitchFamily="18" charset="0"/>
                <a:cs typeface="Times New Roman" pitchFamily="18" charset="0"/>
              </a:rPr>
              <a:t> phố. Các bệnh viện lớn đều trong tình trạng quá tải</a:t>
            </a:r>
          </a:p>
        </p:txBody>
      </p:sp>
    </p:spTree>
    <p:extLst>
      <p:ext uri="{BB962C8B-B14F-4D97-AF65-F5344CB8AC3E}">
        <p14:creationId xmlns:p14="http://schemas.microsoft.com/office/powerpoint/2010/main" val="3597591567"/>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8200" y="489466"/>
            <a:ext cx="2438400" cy="523220"/>
          </a:xfrm>
          <a:prstGeom prst="rect">
            <a:avLst/>
          </a:prstGeom>
          <a:solidFill>
            <a:schemeClr val="bg1"/>
          </a:solidFill>
        </p:spPr>
        <p:txBody>
          <a:bodyPr wrap="square" rtlCol="0">
            <a:spAutoFit/>
          </a:bodyPr>
          <a:lstStyle/>
          <a:p>
            <a:r>
              <a:rPr lang="en-US" sz="2800" b="1" dirty="0" smtClean="0">
                <a:solidFill>
                  <a:srgbClr val="00B0F0"/>
                </a:solidFill>
                <a:latin typeface="Times New Roman" pitchFamily="18" charset="0"/>
                <a:cs typeface="Times New Roman" pitchFamily="18" charset="0"/>
              </a:rPr>
              <a:t>I- DÂN CƯ</a:t>
            </a:r>
            <a:endParaRPr lang="en-US" sz="2800" b="1" dirty="0">
              <a:solidFill>
                <a:srgbClr val="00B0F0"/>
              </a:solidFill>
              <a:latin typeface="Times New Roman" pitchFamily="18" charset="0"/>
              <a:cs typeface="Times New Roman" pitchFamily="18" charset="0"/>
            </a:endParaRPr>
          </a:p>
        </p:txBody>
      </p:sp>
      <p:sp>
        <p:nvSpPr>
          <p:cNvPr id="4" name="TextBox 3"/>
          <p:cNvSpPr txBox="1"/>
          <p:nvPr/>
        </p:nvSpPr>
        <p:spPr>
          <a:xfrm>
            <a:off x="1143000" y="1051879"/>
            <a:ext cx="7543800" cy="461665"/>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4. Tình hình phát triển văn hóa, giáo dục, y tế</a:t>
            </a:r>
            <a:endParaRPr lang="en-US" sz="2400" b="1" dirty="0">
              <a:latin typeface="Times New Roman" pitchFamily="18" charset="0"/>
              <a:cs typeface="Times New Roman" pitchFamily="18" charset="0"/>
            </a:endParaRPr>
          </a:p>
        </p:txBody>
      </p:sp>
      <p:sp>
        <p:nvSpPr>
          <p:cNvPr id="5" name="TextBox 4"/>
          <p:cNvSpPr txBox="1"/>
          <p:nvPr/>
        </p:nvSpPr>
        <p:spPr>
          <a:xfrm>
            <a:off x="1371600" y="1441993"/>
            <a:ext cx="6858000" cy="4524315"/>
          </a:xfrm>
          <a:prstGeom prst="rect">
            <a:avLst/>
          </a:prstGeom>
          <a:noFill/>
        </p:spPr>
        <p:txBody>
          <a:bodyPr wrap="square" rtlCol="0">
            <a:spAutoFit/>
          </a:bodyPr>
          <a:lstStyle/>
          <a:p>
            <a:r>
              <a:rPr lang="en-US" sz="2400" dirty="0" smtClean="0">
                <a:latin typeface="Times New Roman" pitchFamily="18" charset="0"/>
                <a:cs typeface="Times New Roman" pitchFamily="18" charset="0"/>
              </a:rPr>
              <a:t>b) Y tế</a:t>
            </a:r>
          </a:p>
          <a:p>
            <a:pPr marL="342900" indent="-342900">
              <a:buFontTx/>
              <a:buChar char="-"/>
            </a:pPr>
            <a:r>
              <a:rPr lang="en-US" sz="2400" dirty="0" smtClean="0">
                <a:latin typeface="Times New Roman" pitchFamily="18" charset="0"/>
                <a:cs typeface="Times New Roman" pitchFamily="18" charset="0"/>
              </a:rPr>
              <a:t>Cùng với hệ thống Y tế Nhà nước, Hà Nội cũng có một hệ thống bệnh viện, phòng khám tư nhân đang dần phát triển</a:t>
            </a:r>
          </a:p>
          <a:p>
            <a:pPr marL="342900" indent="-342900">
              <a:buFontTx/>
              <a:buChar char="-"/>
            </a:pPr>
            <a:r>
              <a:rPr lang="en-US" sz="2400" dirty="0" smtClean="0">
                <a:latin typeface="Times New Roman" pitchFamily="18" charset="0"/>
                <a:cs typeface="Times New Roman" pitchFamily="18" charset="0"/>
              </a:rPr>
              <a:t>Điều kiện chăm sóc y tế giữa nội thành và các huyện ngoại thành Hà Nội có sự chênh lệch lớn. Sau đợt mở rộng địa giới hành chính năm 2008, mức chênh lệch này càng tăng </a:t>
            </a:r>
          </a:p>
          <a:p>
            <a:pPr marL="342900" indent="-342900">
              <a:buFontTx/>
              <a:buChar char="-"/>
            </a:pPr>
            <a:r>
              <a:rPr lang="en-US" sz="2400" dirty="0" smtClean="0">
                <a:latin typeface="Times New Roman" pitchFamily="18" charset="0"/>
                <a:cs typeface="Times New Roman" pitchFamily="18" charset="0"/>
              </a:rPr>
              <a:t>Tại không ít khu vực thuộc các huyện ngoại thành, cư dân vẫn phải sống trong điều kiện vệ sinh yếu kém, thiếu nước sạch để sinh hoạt, phải sử dụng nước ao, nước giếng</a:t>
            </a:r>
          </a:p>
        </p:txBody>
      </p:sp>
    </p:spTree>
    <p:extLst>
      <p:ext uri="{BB962C8B-B14F-4D97-AF65-F5344CB8AC3E}">
        <p14:creationId xmlns:p14="http://schemas.microsoft.com/office/powerpoint/2010/main" val="1320394616"/>
      </p:ext>
    </p:extLst>
  </p:cSld>
  <p:clrMapOvr>
    <a:masterClrMapping/>
  </p:clrMapOvr>
  <mc:AlternateContent xmlns:mc="http://schemas.openxmlformats.org/markup-compatibility/2006" xmlns:p14="http://schemas.microsoft.com/office/powerpoint/2010/main">
    <mc:Choice Requires="p14">
      <p:transition spd="slow">
        <p14:fla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8200" y="489466"/>
            <a:ext cx="2438400" cy="523220"/>
          </a:xfrm>
          <a:prstGeom prst="rect">
            <a:avLst/>
          </a:prstGeom>
          <a:solidFill>
            <a:schemeClr val="bg1"/>
          </a:solidFill>
        </p:spPr>
        <p:txBody>
          <a:bodyPr wrap="square" rtlCol="0">
            <a:spAutoFit/>
          </a:bodyPr>
          <a:lstStyle/>
          <a:p>
            <a:r>
              <a:rPr lang="en-US" sz="2800" b="1" dirty="0" smtClean="0">
                <a:solidFill>
                  <a:srgbClr val="00B0F0"/>
                </a:solidFill>
                <a:latin typeface="Times New Roman" pitchFamily="18" charset="0"/>
                <a:cs typeface="Times New Roman" pitchFamily="18" charset="0"/>
              </a:rPr>
              <a:t>I- DÂN CƯ</a:t>
            </a:r>
            <a:endParaRPr lang="en-US" sz="2800" b="1" dirty="0">
              <a:solidFill>
                <a:srgbClr val="00B0F0"/>
              </a:solidFill>
              <a:latin typeface="Times New Roman" pitchFamily="18" charset="0"/>
              <a:cs typeface="Times New Roman" pitchFamily="18" charset="0"/>
            </a:endParaRPr>
          </a:p>
        </p:txBody>
      </p:sp>
      <p:sp>
        <p:nvSpPr>
          <p:cNvPr id="4" name="TextBox 3"/>
          <p:cNvSpPr txBox="1"/>
          <p:nvPr/>
        </p:nvSpPr>
        <p:spPr>
          <a:xfrm>
            <a:off x="1143000" y="1051879"/>
            <a:ext cx="7543800" cy="461665"/>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4. Tình hình phát triển văn hóa, giáo dục, y tế</a:t>
            </a:r>
            <a:endParaRPr lang="en-US" sz="2400" b="1" dirty="0">
              <a:latin typeface="Times New Roman" pitchFamily="18" charset="0"/>
              <a:cs typeface="Times New Roman" pitchFamily="18" charset="0"/>
            </a:endParaRPr>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09650" y="4419600"/>
            <a:ext cx="2095500" cy="2095500"/>
          </a:xfrm>
          <a:prstGeom prst="rect">
            <a:avLst/>
          </a:prstGeom>
        </p:spPr>
      </p:pic>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6144491" y="4391891"/>
            <a:ext cx="2095500" cy="2095500"/>
          </a:xfrm>
          <a:prstGeom prst="rect">
            <a:avLst/>
          </a:prstGeom>
        </p:spPr>
      </p:pic>
      <p:sp>
        <p:nvSpPr>
          <p:cNvPr id="5" name="TextBox 4"/>
          <p:cNvSpPr txBox="1"/>
          <p:nvPr/>
        </p:nvSpPr>
        <p:spPr>
          <a:xfrm>
            <a:off x="1371600" y="1441993"/>
            <a:ext cx="6858000" cy="3785652"/>
          </a:xfrm>
          <a:prstGeom prst="rect">
            <a:avLst/>
          </a:prstGeom>
          <a:noFill/>
        </p:spPr>
        <p:txBody>
          <a:bodyPr wrap="square" rtlCol="0">
            <a:spAutoFit/>
          </a:bodyPr>
          <a:lstStyle/>
          <a:p>
            <a:r>
              <a:rPr lang="en-US" sz="2400" dirty="0" smtClean="0">
                <a:latin typeface="Times New Roman" pitchFamily="18" charset="0"/>
                <a:cs typeface="Times New Roman" pitchFamily="18" charset="0"/>
              </a:rPr>
              <a:t>c) Văn hóa</a:t>
            </a:r>
          </a:p>
          <a:p>
            <a:pPr marL="342900" indent="-342900">
              <a:buFontTx/>
              <a:buChar char="-"/>
            </a:pPr>
            <a:r>
              <a:rPr lang="en-US" sz="2400" dirty="0" smtClean="0">
                <a:latin typeface="Times New Roman" pitchFamily="18" charset="0"/>
                <a:cs typeface="Times New Roman" pitchFamily="18" charset="0"/>
              </a:rPr>
              <a:t>Dân ca quan họ Bắc Ninh được coi là Di sản Văn hóa phi vật thể của nhân loại</a:t>
            </a:r>
          </a:p>
          <a:p>
            <a:pPr marL="342900" indent="-342900">
              <a:buFontTx/>
              <a:buChar char="-"/>
            </a:pPr>
            <a:r>
              <a:rPr lang="en-US" sz="2400" dirty="0" smtClean="0">
                <a:latin typeface="Times New Roman" pitchFamily="18" charset="0"/>
                <a:cs typeface="Times New Roman" pitchFamily="18" charset="0"/>
              </a:rPr>
              <a:t>Ngoài ra, HN còn có nhiều lễ hội truyền thống, các hoạt động văn hóa lâu đời vẫn còn được bảo tồn và phát triển đến ngày nay: Lễ hội Cổ Loa (Đông Anh), Lễ hội đền Sóc (Sóc Sơn), Lễ hội vua Lê đăng quang (Hoàn Kiếm), Lễ hội đền Và (Sơn Tây), nghệ thuật múa rối nước (Đào Thục, Đông Anh)...</a:t>
            </a:r>
          </a:p>
        </p:txBody>
      </p:sp>
    </p:spTree>
    <p:extLst>
      <p:ext uri="{BB962C8B-B14F-4D97-AF65-F5344CB8AC3E}">
        <p14:creationId xmlns:p14="http://schemas.microsoft.com/office/powerpoint/2010/main" val="4023837740"/>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barn(inVertical)">
                                      <p:cBhvr>
                                        <p:cTn id="10" dur="500"/>
                                        <p:tgtEl>
                                          <p:spTgt spid="4"/>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81964" cy="6858000"/>
          </a:xfrm>
          <a:prstGeom prst="rect">
            <a:avLst/>
          </a:prstGeom>
        </p:spPr>
      </p:pic>
      <p:sp>
        <p:nvSpPr>
          <p:cNvPr id="3" name="TextBox 2"/>
          <p:cNvSpPr txBox="1"/>
          <p:nvPr/>
        </p:nvSpPr>
        <p:spPr>
          <a:xfrm>
            <a:off x="-133418" y="304800"/>
            <a:ext cx="9448800" cy="2585323"/>
          </a:xfrm>
          <a:prstGeom prst="rect">
            <a:avLst/>
          </a:prstGeom>
          <a:noFill/>
        </p:spPr>
        <p:txBody>
          <a:bodyPr wrap="square" rtlCol="0">
            <a:spAutoFit/>
          </a:bodyPr>
          <a:lstStyle/>
          <a:p>
            <a:pPr algn="ctr"/>
            <a:r>
              <a:rPr lang="en-US" sz="5400" dirty="0" smtClean="0">
                <a:solidFill>
                  <a:srgbClr val="002060"/>
                </a:solidFill>
                <a:latin typeface="Times New Roman" panose="02020603050405020304" pitchFamily="18" charset="0"/>
                <a:cs typeface="Times New Roman" panose="02020603050405020304" pitchFamily="18" charset="0"/>
              </a:rPr>
              <a:t>CẢM ƠN CÔ </a:t>
            </a:r>
          </a:p>
          <a:p>
            <a:pPr algn="ctr"/>
            <a:r>
              <a:rPr lang="en-US" sz="5400" dirty="0" smtClean="0">
                <a:solidFill>
                  <a:srgbClr val="002060"/>
                </a:solidFill>
                <a:latin typeface="Times New Roman" panose="02020603050405020304" pitchFamily="18" charset="0"/>
                <a:cs typeface="Times New Roman" panose="02020603050405020304" pitchFamily="18" charset="0"/>
              </a:rPr>
              <a:t>VÀ CÁC BẠN ĐÃ CHÚ Ý LẮNG NGHE!</a:t>
            </a:r>
            <a:endParaRPr lang="vi-VN" sz="54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12685540"/>
      </p:ext>
    </p:extLst>
  </p:cSld>
  <p:clrMapOvr>
    <a:masterClrMapping/>
  </p:clrMapOvr>
  <mc:AlternateContent xmlns:mc="http://schemas.openxmlformats.org/markup-compatibility/2006" xmlns:p14="http://schemas.microsoft.com/office/powerpoint/2010/main">
    <mc:Choice Requires="p14">
      <p:transition spd="slow" p14:dur="8000">
        <p14:glitter pattern="hexagon"/>
        <p:sndAc>
          <p:stSnd>
            <p:snd r:embed="rId2" name="drumroll.wav"/>
          </p:stSnd>
        </p:sndAc>
      </p:transition>
    </mc:Choice>
    <mc:Fallback xmlns="">
      <p:transition spd="slow">
        <p:fade/>
        <p:sndAc>
          <p:stSnd>
            <p:snd r:embed="rId4" name="drumroll.wav"/>
          </p:stSnd>
        </p:sndAc>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00800" y="-351892"/>
            <a:ext cx="4495800" cy="4513783"/>
          </a:xfrm>
          <a:prstGeom prst="rect">
            <a:avLst/>
          </a:prstGeom>
        </p:spPr>
      </p:pic>
      <p:sp>
        <p:nvSpPr>
          <p:cNvPr id="3" name="TextBox 2"/>
          <p:cNvSpPr txBox="1"/>
          <p:nvPr/>
        </p:nvSpPr>
        <p:spPr>
          <a:xfrm>
            <a:off x="990600" y="1905000"/>
            <a:ext cx="7086600" cy="3108543"/>
          </a:xfrm>
          <a:prstGeom prst="rect">
            <a:avLst/>
          </a:prstGeom>
          <a:noFill/>
        </p:spPr>
        <p:txBody>
          <a:bodyPr wrap="square" rtlCol="0">
            <a:spAutoFit/>
          </a:bodyPr>
          <a:lstStyle/>
          <a:p>
            <a:pPr algn="ctr"/>
            <a:r>
              <a:rPr lang="en-US" sz="2800" dirty="0" smtClean="0">
                <a:latin typeface="Times New Roman" panose="02020603050405020304" pitchFamily="18" charset="0"/>
                <a:cs typeface="Times New Roman" panose="02020603050405020304" pitchFamily="18" charset="0"/>
              </a:rPr>
              <a:t>Nhóm: </a:t>
            </a:r>
          </a:p>
          <a:p>
            <a:pPr algn="ctr"/>
            <a:r>
              <a:rPr lang="en-US" sz="2800" dirty="0" smtClean="0">
                <a:latin typeface="Times New Roman" panose="02020603050405020304" pitchFamily="18" charset="0"/>
                <a:cs typeface="Times New Roman" panose="02020603050405020304" pitchFamily="18" charset="0"/>
              </a:rPr>
              <a:t>1. Trần Thùy Dương </a:t>
            </a:r>
          </a:p>
          <a:p>
            <a:pPr algn="ctr"/>
            <a:r>
              <a:rPr lang="en-US" sz="2800" dirty="0" smtClean="0">
                <a:latin typeface="Times New Roman" panose="02020603050405020304" pitchFamily="18" charset="0"/>
                <a:cs typeface="Times New Roman" panose="02020603050405020304" pitchFamily="18" charset="0"/>
              </a:rPr>
              <a:t>2. Phạm Hà Chi</a:t>
            </a:r>
          </a:p>
          <a:p>
            <a:pPr algn="ctr"/>
            <a:r>
              <a:rPr lang="en-US" sz="2800" dirty="0" smtClean="0">
                <a:latin typeface="Times New Roman" panose="02020603050405020304" pitchFamily="18" charset="0"/>
                <a:cs typeface="Times New Roman" panose="02020603050405020304" pitchFamily="18" charset="0"/>
              </a:rPr>
              <a:t>3. </a:t>
            </a:r>
            <a:r>
              <a:rPr lang="en-US" sz="2800" dirty="0" err="1" smtClean="0">
                <a:latin typeface="Times New Roman" panose="02020603050405020304" pitchFamily="18" charset="0"/>
                <a:cs typeface="Times New Roman" panose="02020603050405020304" pitchFamily="18" charset="0"/>
              </a:rPr>
              <a:t>Nguyễn</a:t>
            </a:r>
            <a:r>
              <a:rPr lang="en-US" sz="2800" dirty="0" smtClean="0">
                <a:latin typeface="Times New Roman" panose="02020603050405020304" pitchFamily="18" charset="0"/>
                <a:cs typeface="Times New Roman" panose="02020603050405020304" pitchFamily="18" charset="0"/>
              </a:rPr>
              <a:t> Hoàng Anh Thư</a:t>
            </a:r>
          </a:p>
          <a:p>
            <a:pPr algn="ctr"/>
            <a:r>
              <a:rPr lang="en-US" sz="2800" dirty="0" smtClean="0">
                <a:latin typeface="Times New Roman" panose="02020603050405020304" pitchFamily="18" charset="0"/>
                <a:cs typeface="Times New Roman" panose="02020603050405020304" pitchFamily="18" charset="0"/>
              </a:rPr>
              <a:t>4. </a:t>
            </a:r>
            <a:r>
              <a:rPr lang="en-US" sz="2800" dirty="0" err="1" smtClean="0">
                <a:latin typeface="Times New Roman" panose="02020603050405020304" pitchFamily="18" charset="0"/>
                <a:cs typeface="Times New Roman" panose="02020603050405020304" pitchFamily="18" charset="0"/>
              </a:rPr>
              <a:t>Nguyễn</a:t>
            </a:r>
            <a:r>
              <a:rPr lang="en-US" sz="2800" dirty="0" smtClean="0">
                <a:latin typeface="Times New Roman" panose="02020603050405020304" pitchFamily="18" charset="0"/>
                <a:cs typeface="Times New Roman" panose="02020603050405020304" pitchFamily="18" charset="0"/>
              </a:rPr>
              <a:t> Trà Giang</a:t>
            </a:r>
          </a:p>
          <a:p>
            <a:pPr algn="ctr"/>
            <a:r>
              <a:rPr lang="en-US" sz="2800" dirty="0" smtClean="0">
                <a:latin typeface="Times New Roman" panose="02020603050405020304" pitchFamily="18" charset="0"/>
                <a:cs typeface="Times New Roman" panose="02020603050405020304" pitchFamily="18" charset="0"/>
              </a:rPr>
              <a:t>5. Hoàng Thu Hiền</a:t>
            </a:r>
          </a:p>
          <a:p>
            <a:pPr algn="ctr"/>
            <a:r>
              <a:rPr lang="en-US" sz="2800" dirty="0" smtClean="0">
                <a:latin typeface="Times New Roman" panose="02020603050405020304" pitchFamily="18" charset="0"/>
                <a:cs typeface="Times New Roman" panose="02020603050405020304" pitchFamily="18" charset="0"/>
              </a:rPr>
              <a:t>6. </a:t>
            </a:r>
            <a:r>
              <a:rPr lang="en-US" sz="2800" dirty="0" err="1" smtClean="0">
                <a:latin typeface="Times New Roman" panose="02020603050405020304" pitchFamily="18" charset="0"/>
                <a:cs typeface="Times New Roman" panose="02020603050405020304" pitchFamily="18" charset="0"/>
              </a:rPr>
              <a:t>Nguyễn</a:t>
            </a:r>
            <a:r>
              <a:rPr lang="en-US" sz="2800" dirty="0" smtClean="0">
                <a:latin typeface="Times New Roman" panose="02020603050405020304" pitchFamily="18" charset="0"/>
                <a:cs typeface="Times New Roman" panose="02020603050405020304" pitchFamily="18" charset="0"/>
              </a:rPr>
              <a:t> Thúy Hiền</a:t>
            </a:r>
            <a:endParaRPr lang="vi-VN"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9768681"/>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3250">
        <p15:prstTrans prst="origami"/>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accel="50000" decel="50000" fill="hold" nodeType="withEffect">
                                  <p:stCondLst>
                                    <p:cond delay="0"/>
                                  </p:stCondLst>
                                  <p:childTnLst>
                                    <p:animMotion origin="layout" path="M -0.24809 0.07639 L -0.24809 0.07662 C -0.25191 0.08356 -0.25486 0.09143 -0.25937 0.09815 C -0.26128 0.10116 -0.26458 0.10208 -0.26666 0.10463 C -0.28732 0.13171 -0.27152 0.11828 -0.28489 0.1287 C -0.28628 0.13102 -0.2868 0.13379 -0.28871 0.13518 C -0.29166 0.13819 -0.29757 0.14051 -0.30156 0.14213 C -0.3033 0.14491 -0.30451 0.14861 -0.30694 0.15092 C -0.31024 0.15393 -0.31423 0.15532 -0.31788 0.15741 C -0.325 0.16111 -0.33073 0.16319 -0.33819 0.1662 C -0.33993 0.1669 -0.34184 0.16713 -0.34357 0.16805 C -0.34618 0.16967 -0.34843 0.17153 -0.35086 0.17268 C -0.35382 0.17361 -0.35694 0.17407 -0.36024 0.175 C -0.36979 0.17407 -0.37986 0.1743 -0.38958 0.17268 C -0.39166 0.17222 -0.39323 0.16991 -0.39514 0.16805 C -0.39826 0.16528 -0.40139 0.16296 -0.40416 0.15926 C -0.40573 0.15764 -0.40659 0.15509 -0.40781 0.15278 C -0.41145 0.14699 -0.41875 0.13518 -0.41875 0.13541 C -0.42378 0.11713 -0.41545 0.14583 -0.42812 0.11574 C -0.4309 0.10833 -0.43559 0.10162 -0.43732 0.09398 C -0.43767 0.09097 -0.43767 0.08773 -0.43889 0.08518 C -0.4434 0.07731 -0.44774 0.0743 -0.45364 0.06991 C -0.46145 0.05602 -0.45225 0.06991 -0.46458 0.05879 C -0.46753 0.05625 -0.46944 0.05278 -0.47187 0.05 C -0.47482 0.04699 -0.47812 0.04421 -0.48125 0.0412 C -0.48246 0.0368 -0.48333 0.03148 -0.48663 0.02824 C -0.49218 0.02268 -0.50573 0.01666 -0.51076 0.01296 C -0.51232 0.01134 -0.51406 0.00972 -0.51614 0.00833 C -0.51979 0.00625 -0.52743 0.00486 -0.53107 0.00416 C -0.55156 0.00648 -0.57239 0.00671 -0.59305 0.01065 C -0.59514 0.01111 -0.6092 0.01967 -0.61319 0.02361 C -0.61527 0.02569 -0.61718 0.02801 -0.61892 0.03055 C -0.62014 0.03241 -0.62066 0.03518 -0.62239 0.03703 C -0.62569 0.04051 -0.63333 0.04583 -0.63333 0.04606 C -0.64323 0.06342 -0.63038 0.0419 -0.64253 0.05648 C -0.64427 0.05856 -0.64461 0.06134 -0.64635 0.06342 C -0.64791 0.06504 -0.65017 0.06574 -0.65191 0.06759 C -0.65555 0.07153 -0.65764 0.07916 -0.66267 0.08055 C -0.67205 0.08333 -0.66788 0.08194 -0.67552 0.08518 C -0.68836 0.08449 -0.70139 0.08472 -0.71423 0.08287 C -0.71805 0.08241 -0.72135 0.07963 -0.72517 0.0787 C -0.7276 0.07778 -0.73003 0.07731 -0.73246 0.07639 C -0.73559 0.075 -0.73854 0.07338 -0.74149 0.07176 C -0.7434 0.07106 -0.74531 0.0706 -0.74722 0.06991 C -0.76093 0.05879 -0.7434 0.07153 -0.76007 0.06342 C -0.76198 0.06203 -0.76389 0.06065 -0.76545 0.05879 C -0.76857 0.05555 -0.77031 0.04884 -0.77482 0.04768 L -0.78385 0.04583 C -0.78698 0.04421 -0.7901 0.04305 -0.79305 0.0412 C -0.79548 0.04004 -0.79791 0.03796 -0.80017 0.03703 C -0.80243 0.03588 -0.80503 0.03541 -0.80746 0.03472 C -0.80989 0.03241 -0.81215 0.02963 -0.81493 0.02824 C -0.81701 0.02685 -0.81979 0.02662 -0.82205 0.02592 C -0.82986 0.02338 -0.825 0.02361 -0.83125 0.02361 L -0.8625 2.22222E-6 " pathEditMode="relative" rAng="0" ptsTypes="AAAAAAAAAAAAAAAAAAAAAAAAAAAAAAAAAAAAAAAAAAAAAAAAAAAAAAA">
                                      <p:cBhvr>
                                        <p:cTn id="6" dur="12000" fill="hold"/>
                                        <p:tgtEl>
                                          <p:spTgt spid="2"/>
                                        </p:tgtEl>
                                        <p:attrNameLst>
                                          <p:attrName>ppt_x</p:attrName>
                                          <p:attrName>ppt_y</p:attrName>
                                        </p:attrNameLst>
                                      </p:cBhvr>
                                      <p:rCtr x="-30729" y="1111"/>
                                    </p:animMotion>
                                  </p:childTnLst>
                                </p:cTn>
                              </p:par>
                              <p:par>
                                <p:cTn id="7" presetID="42" presetClass="entr" presetSubtype="0" fill="hold" grpId="0"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fade">
                                      <p:cBhvr>
                                        <p:cTn id="9" dur="1000"/>
                                        <p:tgtEl>
                                          <p:spTgt spid="3"/>
                                        </p:tgtEl>
                                      </p:cBhvr>
                                    </p:animEffect>
                                    <p:anim calcmode="lin" valueType="num">
                                      <p:cBhvr>
                                        <p:cTn id="10" dur="1000" fill="hold"/>
                                        <p:tgtEl>
                                          <p:spTgt spid="3"/>
                                        </p:tgtEl>
                                        <p:attrNameLst>
                                          <p:attrName>ppt_x</p:attrName>
                                        </p:attrNameLst>
                                      </p:cBhvr>
                                      <p:tavLst>
                                        <p:tav tm="0">
                                          <p:val>
                                            <p:strVal val="#ppt_x"/>
                                          </p:val>
                                        </p:tav>
                                        <p:tav tm="100000">
                                          <p:val>
                                            <p:strVal val="#ppt_x"/>
                                          </p:val>
                                        </p:tav>
                                      </p:tavLst>
                                    </p:anim>
                                    <p:anim calcmode="lin" valueType="num">
                                      <p:cBhvr>
                                        <p:cTn id="1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8200" y="489466"/>
            <a:ext cx="2438400" cy="523220"/>
          </a:xfrm>
          <a:prstGeom prst="rect">
            <a:avLst/>
          </a:prstGeom>
          <a:solidFill>
            <a:schemeClr val="bg1"/>
          </a:solidFill>
        </p:spPr>
        <p:txBody>
          <a:bodyPr wrap="square" rtlCol="0">
            <a:spAutoFit/>
          </a:bodyPr>
          <a:lstStyle/>
          <a:p>
            <a:r>
              <a:rPr lang="en-US" sz="2800" b="1" dirty="0" smtClean="0">
                <a:solidFill>
                  <a:srgbClr val="00B0F0"/>
                </a:solidFill>
                <a:latin typeface="Times New Roman" pitchFamily="18" charset="0"/>
                <a:cs typeface="Times New Roman" pitchFamily="18" charset="0"/>
              </a:rPr>
              <a:t>I- DÂN CƯ</a:t>
            </a:r>
            <a:endParaRPr lang="en-US" sz="2800" b="1" dirty="0">
              <a:solidFill>
                <a:srgbClr val="00B0F0"/>
              </a:solidFill>
              <a:latin typeface="Times New Roman" pitchFamily="18" charset="0"/>
              <a:cs typeface="Times New Roman" pitchFamily="18" charset="0"/>
            </a:endParaRPr>
          </a:p>
        </p:txBody>
      </p:sp>
      <p:sp>
        <p:nvSpPr>
          <p:cNvPr id="4" name="TextBox 3"/>
          <p:cNvSpPr txBox="1"/>
          <p:nvPr/>
        </p:nvSpPr>
        <p:spPr>
          <a:xfrm>
            <a:off x="1143000" y="1051879"/>
            <a:ext cx="2819400" cy="461665"/>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1. Gia tăng dân số</a:t>
            </a:r>
            <a:endParaRPr lang="en-US" sz="2400" b="1" dirty="0">
              <a:latin typeface="Times New Roman" pitchFamily="18" charset="0"/>
              <a:cs typeface="Times New Roman" pitchFamily="18" charset="0"/>
            </a:endParaRPr>
          </a:p>
        </p:txBody>
      </p:sp>
      <p:sp>
        <p:nvSpPr>
          <p:cNvPr id="5" name="TextBox 4"/>
          <p:cNvSpPr txBox="1"/>
          <p:nvPr/>
        </p:nvSpPr>
        <p:spPr>
          <a:xfrm>
            <a:off x="1371600" y="1441993"/>
            <a:ext cx="6858000" cy="2677656"/>
          </a:xfrm>
          <a:prstGeom prst="rect">
            <a:avLst/>
          </a:prstGeom>
          <a:noFill/>
        </p:spPr>
        <p:txBody>
          <a:bodyPr wrap="square" rtlCol="0">
            <a:spAutoFit/>
          </a:bodyPr>
          <a:lstStyle/>
          <a:p>
            <a:pPr marL="285750" indent="-285750">
              <a:buFontTx/>
              <a:buChar char="-"/>
            </a:pPr>
            <a:r>
              <a:rPr lang="en-US" sz="2400" dirty="0" smtClean="0">
                <a:latin typeface="Times New Roman" pitchFamily="18" charset="0"/>
                <a:cs typeface="Times New Roman" pitchFamily="18" charset="0"/>
              </a:rPr>
              <a:t>Số dân: </a:t>
            </a:r>
            <a:r>
              <a:rPr lang="vi-VN" sz="2400" dirty="0" smtClean="0">
                <a:latin typeface="Times New Roman" pitchFamily="18" charset="0"/>
                <a:cs typeface="Times New Roman" pitchFamily="18" charset="0"/>
              </a:rPr>
              <a:t>7.558.956 người</a:t>
            </a:r>
            <a:r>
              <a:rPr lang="en-US" sz="2400" dirty="0" smtClean="0">
                <a:latin typeface="Times New Roman" pitchFamily="18" charset="0"/>
                <a:cs typeface="Times New Roman" pitchFamily="18" charset="0"/>
              </a:rPr>
              <a:t> (tính đến 31/12/2015)</a:t>
            </a:r>
          </a:p>
          <a:p>
            <a:pPr marL="285750" indent="-285750">
              <a:buFontTx/>
              <a:buChar char="-"/>
            </a:pPr>
            <a:r>
              <a:rPr lang="en-US" sz="2400" dirty="0" smtClean="0">
                <a:latin typeface="Times New Roman" pitchFamily="18" charset="0"/>
                <a:cs typeface="Times New Roman" pitchFamily="18" charset="0"/>
              </a:rPr>
              <a:t>Tỉ lệ gia tăng tự nhiên: 2,34% (theo báo doisongphapluat)</a:t>
            </a:r>
          </a:p>
          <a:p>
            <a:pPr marL="285750" indent="-285750">
              <a:buFontTx/>
              <a:buChar char="-"/>
            </a:pPr>
            <a:r>
              <a:rPr lang="en-US" sz="2400" dirty="0" smtClean="0">
                <a:latin typeface="Times New Roman" pitchFamily="18" charset="0"/>
                <a:cs typeface="Times New Roman" pitchFamily="18" charset="0"/>
              </a:rPr>
              <a:t>Mật độ dân số: </a:t>
            </a:r>
            <a:r>
              <a:rPr lang="vi-VN" sz="2400" dirty="0" smtClean="0">
                <a:latin typeface="Times New Roman" pitchFamily="18" charset="0"/>
                <a:cs typeface="Times New Roman" pitchFamily="18" charset="0"/>
              </a:rPr>
              <a:t>1.979 người/km²</a:t>
            </a:r>
            <a:endParaRPr lang="en-US" sz="2400" dirty="0" smtClean="0">
              <a:latin typeface="Times New Roman" pitchFamily="18" charset="0"/>
              <a:cs typeface="Times New Roman" pitchFamily="18" charset="0"/>
            </a:endParaRPr>
          </a:p>
          <a:p>
            <a:pPr marL="285750" indent="-285750">
              <a:buFontTx/>
              <a:buChar char="-"/>
            </a:pPr>
            <a:r>
              <a:rPr lang="en-US" sz="2400" dirty="0" smtClean="0">
                <a:latin typeface="Times New Roman" pitchFamily="18" charset="0"/>
                <a:cs typeface="Times New Roman" pitchFamily="18" charset="0"/>
              </a:rPr>
              <a:t>Nguyên nhân chủ yếu dẫn tới biến động dân số:</a:t>
            </a:r>
          </a:p>
          <a:p>
            <a:pPr marL="285750" indent="-285750">
              <a:buFontTx/>
              <a:buChar char="-"/>
            </a:pPr>
            <a:r>
              <a:rPr lang="en-US" sz="2400" dirty="0" smtClean="0">
                <a:latin typeface="Times New Roman" pitchFamily="18" charset="0"/>
                <a:cs typeface="Times New Roman" pitchFamily="18" charset="0"/>
              </a:rPr>
              <a:t>Tác động của gia tăng dân số tới đời sống và sản xuất: </a:t>
            </a:r>
          </a:p>
        </p:txBody>
      </p:sp>
    </p:spTree>
    <p:extLst>
      <p:ext uri="{BB962C8B-B14F-4D97-AF65-F5344CB8AC3E}">
        <p14:creationId xmlns:p14="http://schemas.microsoft.com/office/powerpoint/2010/main" val="414459647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500" fill="hold"/>
                                        <p:tgtEl>
                                          <p:spTgt spid="4"/>
                                        </p:tgtEl>
                                        <p:attrNameLst>
                                          <p:attrName>ppt_x</p:attrName>
                                        </p:attrNameLst>
                                      </p:cBhvr>
                                      <p:tavLst>
                                        <p:tav tm="0">
                                          <p:val>
                                            <p:strVal val="#ppt_x"/>
                                          </p:val>
                                        </p:tav>
                                        <p:tav tm="100000">
                                          <p:val>
                                            <p:strVal val="#ppt_x"/>
                                          </p:val>
                                        </p:tav>
                                      </p:tavLst>
                                    </p:anim>
                                    <p:anim calcmode="lin" valueType="num">
                                      <p:cBhvr additive="base">
                                        <p:cTn id="12" dur="500" fill="hold"/>
                                        <p:tgtEl>
                                          <p:spTgt spid="4"/>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ppt_x"/>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3269673"/>
            <a:ext cx="3962400" cy="3962400"/>
          </a:xfrm>
          <a:prstGeom prst="rect">
            <a:avLst/>
          </a:prstGeom>
        </p:spPr>
      </p:pic>
      <p:sp>
        <p:nvSpPr>
          <p:cNvPr id="2" name="Cloud Callout 1"/>
          <p:cNvSpPr/>
          <p:nvPr/>
        </p:nvSpPr>
        <p:spPr>
          <a:xfrm>
            <a:off x="1066800" y="685800"/>
            <a:ext cx="7162800" cy="3352800"/>
          </a:xfrm>
          <a:prstGeom prst="cloudCallout">
            <a:avLst>
              <a:gd name="adj1" fmla="val -29116"/>
              <a:gd name="adj2" fmla="val 65227"/>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vi-VN" sz="2400" dirty="0" smtClean="0">
                <a:latin typeface="Times New Roman" pitchFamily="18" charset="0"/>
                <a:cs typeface="Times New Roman" pitchFamily="18" charset="0"/>
              </a:rPr>
              <a:t>- Hà </a:t>
            </a:r>
            <a:r>
              <a:rPr lang="vi-VN" sz="2400" dirty="0">
                <a:latin typeface="Times New Roman" pitchFamily="18" charset="0"/>
                <a:cs typeface="Times New Roman" pitchFamily="18" charset="0"/>
              </a:rPr>
              <a:t>Nội là nơi có điều kiện tự nhiên thuận lợi như: khí hậu, đất đai, nguồn nước,… và có địa hình bằng phẳng nên đã tiếp nhận nhiều luồng di cư từ khắp mọi miền đất nước đến đây cư trú lập nghiệp.</a:t>
            </a:r>
          </a:p>
        </p:txBody>
      </p:sp>
    </p:spTree>
    <p:extLst>
      <p:ext uri="{BB962C8B-B14F-4D97-AF65-F5344CB8AC3E}">
        <p14:creationId xmlns:p14="http://schemas.microsoft.com/office/powerpoint/2010/main" val="4069942757"/>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3269673"/>
            <a:ext cx="3962400" cy="3962400"/>
          </a:xfrm>
          <a:prstGeom prst="rect">
            <a:avLst/>
          </a:prstGeom>
        </p:spPr>
      </p:pic>
      <p:sp>
        <p:nvSpPr>
          <p:cNvPr id="2" name="Cloud Callout 1"/>
          <p:cNvSpPr/>
          <p:nvPr/>
        </p:nvSpPr>
        <p:spPr>
          <a:xfrm>
            <a:off x="1066800" y="685800"/>
            <a:ext cx="7010400" cy="3352800"/>
          </a:xfrm>
          <a:prstGeom prst="cloudCallout">
            <a:avLst>
              <a:gd name="adj1" fmla="val -29116"/>
              <a:gd name="adj2" fmla="val 65227"/>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vi-VN" sz="2400" dirty="0" smtClean="0">
                <a:latin typeface="Times New Roman" pitchFamily="18" charset="0"/>
                <a:cs typeface="Times New Roman" pitchFamily="18" charset="0"/>
              </a:rPr>
              <a:t>- Hà </a:t>
            </a:r>
            <a:r>
              <a:rPr lang="vi-VN" sz="2400" dirty="0">
                <a:latin typeface="Times New Roman" pitchFamily="18" charset="0"/>
                <a:cs typeface="Times New Roman" pitchFamily="18" charset="0"/>
              </a:rPr>
              <a:t>Nội là vùng có nhiều ngành quan trọng như cơ khí, điện tử, hoá chất,…</a:t>
            </a:r>
          </a:p>
        </p:txBody>
      </p:sp>
    </p:spTree>
    <p:extLst>
      <p:ext uri="{BB962C8B-B14F-4D97-AF65-F5344CB8AC3E}">
        <p14:creationId xmlns:p14="http://schemas.microsoft.com/office/powerpoint/2010/main" val="2404239687"/>
      </p:ext>
    </p:extLst>
  </p:cSld>
  <p:clrMapOvr>
    <a:masterClrMapping/>
  </p:clrMapOvr>
  <mc:AlternateContent xmlns:mc="http://schemas.openxmlformats.org/markup-compatibility/2006" xmlns:p14="http://schemas.microsoft.com/office/powerpoint/2010/main">
    <mc:Choice Requires="p14">
      <p:transition spd="slow">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3269673"/>
            <a:ext cx="3962400" cy="3962400"/>
          </a:xfrm>
          <a:prstGeom prst="rect">
            <a:avLst/>
          </a:prstGeom>
        </p:spPr>
      </p:pic>
      <p:sp>
        <p:nvSpPr>
          <p:cNvPr id="2" name="Cloud Callout 1"/>
          <p:cNvSpPr/>
          <p:nvPr/>
        </p:nvSpPr>
        <p:spPr>
          <a:xfrm>
            <a:off x="1066800" y="685800"/>
            <a:ext cx="7010400" cy="3352800"/>
          </a:xfrm>
          <a:prstGeom prst="cloudCallout">
            <a:avLst>
              <a:gd name="adj1" fmla="val -29116"/>
              <a:gd name="adj2" fmla="val 65227"/>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vi-VN" sz="2400" dirty="0" smtClean="0">
                <a:latin typeface="Times New Roman" pitchFamily="18" charset="0"/>
                <a:cs typeface="Times New Roman" pitchFamily="18" charset="0"/>
              </a:rPr>
              <a:t>- Là </a:t>
            </a:r>
            <a:r>
              <a:rPr lang="vi-VN" sz="2400" dirty="0">
                <a:latin typeface="Times New Roman" pitchFamily="18" charset="0"/>
                <a:cs typeface="Times New Roman" pitchFamily="18" charset="0"/>
              </a:rPr>
              <a:t>thành phố có hệ thống các trường Đại học, Cao đẳng lớn nhất nhì cả nước nên thu hút nhiều giới trẻ đến để ăn học và lập nghiệp.</a:t>
            </a:r>
          </a:p>
        </p:txBody>
      </p:sp>
    </p:spTree>
    <p:extLst>
      <p:ext uri="{BB962C8B-B14F-4D97-AF65-F5344CB8AC3E}">
        <p14:creationId xmlns:p14="http://schemas.microsoft.com/office/powerpoint/2010/main" val="2779586953"/>
      </p:ext>
    </p:extLst>
  </p:cSld>
  <p:clrMapOvr>
    <a:masterClrMapping/>
  </p:clrMapOvr>
  <mc:AlternateContent xmlns:mc="http://schemas.openxmlformats.org/markup-compatibility/2006" xmlns:p14="http://schemas.microsoft.com/office/powerpoint/2010/main">
    <mc:Choice Requires="p14">
      <p:transition spd="slow" p14:dur="1500">
        <p14:honeycomb/>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38200" y="489466"/>
            <a:ext cx="2438400" cy="523220"/>
          </a:xfrm>
          <a:prstGeom prst="rect">
            <a:avLst/>
          </a:prstGeom>
          <a:solidFill>
            <a:schemeClr val="bg1"/>
          </a:solidFill>
        </p:spPr>
        <p:txBody>
          <a:bodyPr wrap="square" rtlCol="0">
            <a:spAutoFit/>
          </a:bodyPr>
          <a:lstStyle/>
          <a:p>
            <a:r>
              <a:rPr lang="en-US" sz="2800" b="1" dirty="0" smtClean="0">
                <a:solidFill>
                  <a:srgbClr val="00B0F0"/>
                </a:solidFill>
                <a:latin typeface="Times New Roman" pitchFamily="18" charset="0"/>
                <a:cs typeface="Times New Roman" pitchFamily="18" charset="0"/>
              </a:rPr>
              <a:t>I- DÂN CƯ</a:t>
            </a:r>
            <a:endParaRPr lang="en-US" sz="2800" b="1" dirty="0">
              <a:solidFill>
                <a:srgbClr val="00B0F0"/>
              </a:solidFill>
              <a:latin typeface="Times New Roman" pitchFamily="18" charset="0"/>
              <a:cs typeface="Times New Roman" pitchFamily="18" charset="0"/>
            </a:endParaRPr>
          </a:p>
        </p:txBody>
      </p:sp>
      <p:sp>
        <p:nvSpPr>
          <p:cNvPr id="4" name="TextBox 3"/>
          <p:cNvSpPr txBox="1"/>
          <p:nvPr/>
        </p:nvSpPr>
        <p:spPr>
          <a:xfrm>
            <a:off x="1143000" y="1051879"/>
            <a:ext cx="2819400" cy="461665"/>
          </a:xfrm>
          <a:prstGeom prst="rect">
            <a:avLst/>
          </a:prstGeom>
          <a:noFill/>
        </p:spPr>
        <p:txBody>
          <a:bodyPr wrap="square" rtlCol="0">
            <a:spAutoFit/>
          </a:bodyPr>
          <a:lstStyle/>
          <a:p>
            <a:r>
              <a:rPr lang="en-US" sz="2400" b="1" dirty="0" smtClean="0">
                <a:latin typeface="Times New Roman" pitchFamily="18" charset="0"/>
                <a:cs typeface="Times New Roman" pitchFamily="18" charset="0"/>
              </a:rPr>
              <a:t>1. Gia tăng dân số</a:t>
            </a:r>
            <a:endParaRPr lang="en-US" sz="2400" b="1" dirty="0">
              <a:latin typeface="Times New Roman" pitchFamily="18" charset="0"/>
              <a:cs typeface="Times New Roman" pitchFamily="18" charset="0"/>
            </a:endParaRPr>
          </a:p>
        </p:txBody>
      </p:sp>
      <p:sp>
        <p:nvSpPr>
          <p:cNvPr id="5" name="TextBox 4"/>
          <p:cNvSpPr txBox="1"/>
          <p:nvPr/>
        </p:nvSpPr>
        <p:spPr>
          <a:xfrm>
            <a:off x="1371600" y="1441993"/>
            <a:ext cx="6858000" cy="2677656"/>
          </a:xfrm>
          <a:prstGeom prst="rect">
            <a:avLst/>
          </a:prstGeom>
          <a:noFill/>
        </p:spPr>
        <p:txBody>
          <a:bodyPr wrap="square" rtlCol="0">
            <a:spAutoFit/>
          </a:bodyPr>
          <a:lstStyle/>
          <a:p>
            <a:pPr marL="285750" indent="-285750">
              <a:buFontTx/>
              <a:buChar char="-"/>
            </a:pPr>
            <a:r>
              <a:rPr lang="en-US" sz="2400" dirty="0" smtClean="0">
                <a:latin typeface="Times New Roman" pitchFamily="18" charset="0"/>
                <a:cs typeface="Times New Roman" pitchFamily="18" charset="0"/>
              </a:rPr>
              <a:t>Số dân: </a:t>
            </a:r>
            <a:r>
              <a:rPr lang="vi-VN" sz="2400" dirty="0" smtClean="0">
                <a:latin typeface="Times New Roman" pitchFamily="18" charset="0"/>
                <a:cs typeface="Times New Roman" pitchFamily="18" charset="0"/>
              </a:rPr>
              <a:t>7.558.956 người</a:t>
            </a:r>
            <a:r>
              <a:rPr lang="en-US" sz="2400" dirty="0" smtClean="0">
                <a:latin typeface="Times New Roman" pitchFamily="18" charset="0"/>
                <a:cs typeface="Times New Roman" pitchFamily="18" charset="0"/>
              </a:rPr>
              <a:t> (tính đến 31/12/2015)</a:t>
            </a:r>
          </a:p>
          <a:p>
            <a:pPr marL="285750" indent="-285750">
              <a:buFontTx/>
              <a:buChar char="-"/>
            </a:pPr>
            <a:r>
              <a:rPr lang="en-US" sz="2400" dirty="0" smtClean="0">
                <a:latin typeface="Times New Roman" pitchFamily="18" charset="0"/>
                <a:cs typeface="Times New Roman" pitchFamily="18" charset="0"/>
              </a:rPr>
              <a:t>Tỉ lệ gia tăng tự nhiên: 2,34% (theo báo doisongphapluat)</a:t>
            </a:r>
          </a:p>
          <a:p>
            <a:pPr marL="285750" indent="-285750">
              <a:buFontTx/>
              <a:buChar char="-"/>
            </a:pPr>
            <a:r>
              <a:rPr lang="en-US" sz="2400" dirty="0" smtClean="0">
                <a:latin typeface="Times New Roman" pitchFamily="18" charset="0"/>
                <a:cs typeface="Times New Roman" pitchFamily="18" charset="0"/>
              </a:rPr>
              <a:t>Mật độ dân số: </a:t>
            </a:r>
            <a:r>
              <a:rPr lang="vi-VN" sz="2400" dirty="0" smtClean="0">
                <a:latin typeface="Times New Roman" pitchFamily="18" charset="0"/>
                <a:cs typeface="Times New Roman" pitchFamily="18" charset="0"/>
              </a:rPr>
              <a:t>1.979 người/km²</a:t>
            </a:r>
            <a:endParaRPr lang="en-US" sz="2400" dirty="0" smtClean="0">
              <a:latin typeface="Times New Roman" pitchFamily="18" charset="0"/>
              <a:cs typeface="Times New Roman" pitchFamily="18" charset="0"/>
            </a:endParaRPr>
          </a:p>
          <a:p>
            <a:pPr marL="285750" indent="-285750">
              <a:buFontTx/>
              <a:buChar char="-"/>
            </a:pPr>
            <a:r>
              <a:rPr lang="en-US" sz="2400" dirty="0" smtClean="0">
                <a:latin typeface="Times New Roman" pitchFamily="18" charset="0"/>
                <a:cs typeface="Times New Roman" pitchFamily="18" charset="0"/>
              </a:rPr>
              <a:t>Nguyên nhân chủ yếu dẫn tới biến động dân số:</a:t>
            </a:r>
          </a:p>
          <a:p>
            <a:pPr marL="285750" indent="-285750">
              <a:buFontTx/>
              <a:buChar char="-"/>
            </a:pPr>
            <a:r>
              <a:rPr lang="en-US" sz="2400" dirty="0" smtClean="0">
                <a:latin typeface="Times New Roman" pitchFamily="18" charset="0"/>
                <a:cs typeface="Times New Roman" pitchFamily="18" charset="0"/>
              </a:rPr>
              <a:t>Tác động của gia tăng dân số tới đời sống và sản xuất: </a:t>
            </a:r>
          </a:p>
        </p:txBody>
      </p:sp>
    </p:spTree>
    <p:extLst>
      <p:ext uri="{BB962C8B-B14F-4D97-AF65-F5344CB8AC3E}">
        <p14:creationId xmlns:p14="http://schemas.microsoft.com/office/powerpoint/2010/main" val="15952464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6" presetClass="entr" presetSubtype="16"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circle(in)">
                                      <p:cBhvr>
                                        <p:cTn id="15"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3269673"/>
            <a:ext cx="3962400" cy="3962400"/>
          </a:xfrm>
          <a:prstGeom prst="rect">
            <a:avLst/>
          </a:prstGeom>
        </p:spPr>
      </p:pic>
      <p:sp>
        <p:nvSpPr>
          <p:cNvPr id="2" name="Cloud Callout 1"/>
          <p:cNvSpPr/>
          <p:nvPr/>
        </p:nvSpPr>
        <p:spPr>
          <a:xfrm>
            <a:off x="1066800" y="685800"/>
            <a:ext cx="7010400" cy="3352800"/>
          </a:xfrm>
          <a:prstGeom prst="cloudCallout">
            <a:avLst>
              <a:gd name="adj1" fmla="val -29116"/>
              <a:gd name="adj2" fmla="val 65227"/>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en-US" sz="2400" b="1" u="sng" dirty="0" smtClean="0">
                <a:solidFill>
                  <a:srgbClr val="FF0000"/>
                </a:solidFill>
                <a:latin typeface="Times New Roman" pitchFamily="18" charset="0"/>
                <a:cs typeface="Times New Roman" pitchFamily="18" charset="0"/>
              </a:rPr>
              <a:t>Thuận lợi:</a:t>
            </a:r>
            <a:endParaRPr lang="vi-VN" sz="2400" b="1" u="sng" dirty="0">
              <a:solidFill>
                <a:srgbClr val="FF0000"/>
              </a:solidFill>
              <a:latin typeface="Times New Roman" pitchFamily="18" charset="0"/>
              <a:cs typeface="Times New Roman" pitchFamily="18" charset="0"/>
            </a:endParaRPr>
          </a:p>
        </p:txBody>
      </p:sp>
    </p:spTree>
    <p:extLst>
      <p:ext uri="{BB962C8B-B14F-4D97-AF65-F5344CB8AC3E}">
        <p14:creationId xmlns:p14="http://schemas.microsoft.com/office/powerpoint/2010/main" val="38439343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22" presetClass="entr" presetSubtype="4"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3269673"/>
            <a:ext cx="3962400" cy="3962400"/>
          </a:xfrm>
          <a:prstGeom prst="rect">
            <a:avLst/>
          </a:prstGeom>
        </p:spPr>
      </p:pic>
      <p:sp>
        <p:nvSpPr>
          <p:cNvPr id="2" name="Cloud Callout 1"/>
          <p:cNvSpPr/>
          <p:nvPr/>
        </p:nvSpPr>
        <p:spPr>
          <a:xfrm>
            <a:off x="762000" y="152400"/>
            <a:ext cx="7696200" cy="5257800"/>
          </a:xfrm>
          <a:prstGeom prst="cloudCallout">
            <a:avLst>
              <a:gd name="adj1" fmla="val -29656"/>
              <a:gd name="adj2" fmla="val 45728"/>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vi-VN" sz="2400" dirty="0" smtClean="0">
                <a:latin typeface="Times New Roman" pitchFamily="18" charset="0"/>
                <a:cs typeface="Times New Roman" pitchFamily="18" charset="0"/>
              </a:rPr>
              <a:t>- Nguồn </a:t>
            </a:r>
            <a:r>
              <a:rPr lang="vi-VN" sz="2400" dirty="0">
                <a:latin typeface="Times New Roman" pitchFamily="18" charset="0"/>
                <a:cs typeface="Times New Roman" pitchFamily="18" charset="0"/>
              </a:rPr>
              <a:t>lao động dồi dào, thị trường tiêu thụ lớn</a:t>
            </a:r>
            <a:r>
              <a:rPr lang="vi-VN" sz="2400" dirty="0" smtClean="0">
                <a:latin typeface="Times New Roman" pitchFamily="18" charset="0"/>
                <a:cs typeface="Times New Roman" pitchFamily="18" charset="0"/>
              </a:rPr>
              <a:t>.</a:t>
            </a:r>
          </a:p>
          <a:p>
            <a:pPr algn="ctr"/>
            <a:r>
              <a:rPr lang="vi-VN" sz="2400" dirty="0" smtClean="0">
                <a:latin typeface="Times New Roman" pitchFamily="18" charset="0"/>
                <a:cs typeface="Times New Roman" pitchFamily="18" charset="0"/>
              </a:rPr>
              <a:t>- Người </a:t>
            </a:r>
            <a:r>
              <a:rPr lang="vi-VN" sz="2400" dirty="0">
                <a:latin typeface="Times New Roman" pitchFamily="18" charset="0"/>
                <a:cs typeface="Times New Roman" pitchFamily="18" charset="0"/>
              </a:rPr>
              <a:t>lao động có nhiều khinh </a:t>
            </a:r>
            <a:r>
              <a:rPr lang="vi-VN" sz="2400" dirty="0" smtClean="0">
                <a:latin typeface="Times New Roman" pitchFamily="18" charset="0"/>
                <a:cs typeface="Times New Roman" pitchFamily="18" charset="0"/>
              </a:rPr>
              <a:t>nghiệm trong </a:t>
            </a:r>
            <a:r>
              <a:rPr lang="vi-VN" sz="2400" dirty="0">
                <a:latin typeface="Times New Roman" pitchFamily="18" charset="0"/>
                <a:cs typeface="Times New Roman" pitchFamily="18" charset="0"/>
              </a:rPr>
              <a:t>sản xuất và chuyên môn kĩ thuật cao.</a:t>
            </a:r>
          </a:p>
          <a:p>
            <a:pPr algn="ctr"/>
            <a:r>
              <a:rPr lang="vi-VN" sz="2400" dirty="0" smtClean="0">
                <a:latin typeface="Times New Roman" pitchFamily="18" charset="0"/>
                <a:cs typeface="Times New Roman" pitchFamily="18" charset="0"/>
              </a:rPr>
              <a:t>- Nằm </a:t>
            </a:r>
            <a:r>
              <a:rPr lang="vi-VN" sz="2400" dirty="0">
                <a:latin typeface="Times New Roman" pitchFamily="18" charset="0"/>
                <a:cs typeface="Times New Roman" pitchFamily="18" charset="0"/>
              </a:rPr>
              <a:t>trong vùng có kết cấu hạ tầng nông thôn hoàn thiện nhất cả nước.</a:t>
            </a:r>
          </a:p>
          <a:p>
            <a:pPr algn="ctr"/>
            <a:r>
              <a:rPr lang="vi-VN" sz="2400" dirty="0" smtClean="0">
                <a:latin typeface="Times New Roman" pitchFamily="18" charset="0"/>
                <a:cs typeface="Times New Roman" pitchFamily="18" charset="0"/>
              </a:rPr>
              <a:t>- Có </a:t>
            </a:r>
            <a:r>
              <a:rPr lang="vi-VN" sz="2400" dirty="0">
                <a:latin typeface="Times New Roman" pitchFamily="18" charset="0"/>
                <a:cs typeface="Times New Roman" pitchFamily="18" charset="0"/>
              </a:rPr>
              <a:t>đô thị được hình thành từ lâu đời.</a:t>
            </a:r>
          </a:p>
        </p:txBody>
      </p:sp>
    </p:spTree>
    <p:extLst>
      <p:ext uri="{BB962C8B-B14F-4D97-AF65-F5344CB8AC3E}">
        <p14:creationId xmlns:p14="http://schemas.microsoft.com/office/powerpoint/2010/main" val="301896161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par>
                                <p:cTn id="8" presetID="16" presetClass="entr" presetSubtype="21"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168</TotalTime>
  <Words>1692</Words>
  <Application>Microsoft Office PowerPoint</Application>
  <PresentationFormat>On-screen Show (4:3)</PresentationFormat>
  <Paragraphs>141</Paragraphs>
  <Slides>24</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LinhDuong</cp:lastModifiedBy>
  <cp:revision>19</cp:revision>
  <dcterms:created xsi:type="dcterms:W3CDTF">2018-03-31T08:30:12Z</dcterms:created>
  <dcterms:modified xsi:type="dcterms:W3CDTF">2018-04-16T08:40:32Z</dcterms:modified>
</cp:coreProperties>
</file>