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87" r:id="rId10"/>
    <p:sldId id="264" r:id="rId11"/>
    <p:sldId id="265" r:id="rId12"/>
    <p:sldId id="266" r:id="rId13"/>
    <p:sldId id="267" r:id="rId14"/>
    <p:sldId id="268" r:id="rId15"/>
    <p:sldId id="269" r:id="rId16"/>
    <p:sldId id="271" r:id="rId17"/>
    <p:sldId id="272" r:id="rId18"/>
    <p:sldId id="270" r:id="rId19"/>
    <p:sldId id="288" r:id="rId20"/>
    <p:sldId id="289" r:id="rId21"/>
    <p:sldId id="290" r:id="rId22"/>
    <p:sldId id="273" r:id="rId23"/>
    <p:sldId id="276" r:id="rId24"/>
    <p:sldId id="274" r:id="rId25"/>
    <p:sldId id="275" r:id="rId26"/>
    <p:sldId id="291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  <a:srgbClr val="FF33CC"/>
    <a:srgbClr val="FF2DFF"/>
    <a:srgbClr val="FF7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13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59A0A-4EE9-454D-8649-C7B1871C86F4}" type="datetimeFigureOut">
              <a:rPr lang="en-US" smtClean="0"/>
              <a:t>10/6/2018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B24EC8-B2F3-4617-9F0A-DF4379975A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528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B24EC8-B2F3-4617-9F0A-DF4379975AA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350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F75A0-7004-4C84-AE95-41970C054DC7}" type="datetimeFigureOut">
              <a:rPr lang="en-US" smtClean="0"/>
              <a:t>10/6/2018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42F44-E5EF-42B7-AB9A-8C19716587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978170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F75A0-7004-4C84-AE95-41970C054DC7}" type="datetimeFigureOut">
              <a:rPr lang="en-US" smtClean="0"/>
              <a:t>10/6/2018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42F44-E5EF-42B7-AB9A-8C19716587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189967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F75A0-7004-4C84-AE95-41970C054DC7}" type="datetimeFigureOut">
              <a:rPr lang="en-US" smtClean="0"/>
              <a:t>10/6/2018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42F44-E5EF-42B7-AB9A-8C19716587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076214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F75A0-7004-4C84-AE95-41970C054DC7}" type="datetimeFigureOut">
              <a:rPr lang="en-US" smtClean="0"/>
              <a:t>10/6/2018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42F44-E5EF-42B7-AB9A-8C19716587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631018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F75A0-7004-4C84-AE95-41970C054DC7}" type="datetimeFigureOut">
              <a:rPr lang="en-US" smtClean="0"/>
              <a:t>10/6/2018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42F44-E5EF-42B7-AB9A-8C19716587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475618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F75A0-7004-4C84-AE95-41970C054DC7}" type="datetimeFigureOut">
              <a:rPr lang="en-US" smtClean="0"/>
              <a:t>10/6/2018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42F44-E5EF-42B7-AB9A-8C19716587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75159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F75A0-7004-4C84-AE95-41970C054DC7}" type="datetimeFigureOut">
              <a:rPr lang="en-US" smtClean="0"/>
              <a:t>10/6/2018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42F44-E5EF-42B7-AB9A-8C19716587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427181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F75A0-7004-4C84-AE95-41970C054DC7}" type="datetimeFigureOut">
              <a:rPr lang="en-US" smtClean="0"/>
              <a:t>10/6/2018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42F44-E5EF-42B7-AB9A-8C19716587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964013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F75A0-7004-4C84-AE95-41970C054DC7}" type="datetimeFigureOut">
              <a:rPr lang="en-US" smtClean="0"/>
              <a:t>10/6/2018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42F44-E5EF-42B7-AB9A-8C19716587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914757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F75A0-7004-4C84-AE95-41970C054DC7}" type="datetimeFigureOut">
              <a:rPr lang="en-US" smtClean="0"/>
              <a:t>10/6/2018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42F44-E5EF-42B7-AB9A-8C19716587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664409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F75A0-7004-4C84-AE95-41970C054DC7}" type="datetimeFigureOut">
              <a:rPr lang="en-US" smtClean="0"/>
              <a:t>10/6/2018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42F44-E5EF-42B7-AB9A-8C19716587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437592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AF75A0-7004-4C84-AE95-41970C054DC7}" type="datetimeFigureOut">
              <a:rPr lang="en-US" smtClean="0"/>
              <a:t>10/6/2018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42F44-E5EF-42B7-AB9A-8C19716587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793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mamietitine.unblog.fr/files/2008/11/bar7.gif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gif"/><Relationship Id="rId5" Type="http://schemas.openxmlformats.org/officeDocument/2006/relationships/image" Target="../media/image10.gif"/><Relationship Id="rId4" Type="http://schemas.openxmlformats.org/officeDocument/2006/relationships/image" Target="../media/image9.gi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gif"/><Relationship Id="rId5" Type="http://schemas.openxmlformats.org/officeDocument/2006/relationships/hyperlink" Target="http://mamietitine.unblog.fr/files/2008/11/bar7.gif" TargetMode="External"/><Relationship Id="rId4" Type="http://schemas.openxmlformats.org/officeDocument/2006/relationships/image" Target="../media/image2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7" Type="http://schemas.openxmlformats.org/officeDocument/2006/relationships/image" Target="../media/image9.gif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mamietitine.unblog.fr/files/2008/11/bar7.gif" TargetMode="External"/><Relationship Id="rId5" Type="http://schemas.openxmlformats.org/officeDocument/2006/relationships/image" Target="../media/image15.gif"/><Relationship Id="rId4" Type="http://schemas.openxmlformats.org/officeDocument/2006/relationships/hyperlink" Target="http://mamietitine.unblog.fr/files/2009/01/barfleur10.gif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9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mamietitine.unblog.fr/files/2008/11/bar7.gif" TargetMode="External"/><Relationship Id="rId5" Type="http://schemas.openxmlformats.org/officeDocument/2006/relationships/image" Target="../media/image15.gif"/><Relationship Id="rId4" Type="http://schemas.openxmlformats.org/officeDocument/2006/relationships/hyperlink" Target="http://mamietitine.unblog.fr/files/2009/01/barfleur10.gif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coigv_QXUGQ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áº£nh ná»n 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9067800" cy="664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WordArt 3"/>
          <p:cNvSpPr>
            <a:spLocks noChangeArrowheads="1" noChangeShapeType="1" noTextEdit="1"/>
          </p:cNvSpPr>
          <p:nvPr/>
        </p:nvSpPr>
        <p:spPr bwMode="auto">
          <a:xfrm>
            <a:off x="838200" y="2122496"/>
            <a:ext cx="8763000" cy="2555857"/>
          </a:xfrm>
          <a:prstGeom prst="rect">
            <a:avLst/>
          </a:prstGeom>
        </p:spPr>
        <p:txBody>
          <a:bodyPr wrap="none" fromWordArt="1"/>
          <a:lstStyle/>
          <a:p>
            <a:pPr rtl="0"/>
            <a:r>
              <a:rPr lang="en-US" sz="5400" b="1" kern="1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66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/>
                <a:cs typeface="Times New Roman"/>
              </a:rPr>
              <a:t>Tiết</a:t>
            </a:r>
            <a:r>
              <a:rPr lang="en-US" sz="5400" b="1" kern="1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66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/>
                <a:cs typeface="Times New Roman"/>
              </a:rPr>
              <a:t> 15 - </a:t>
            </a:r>
            <a:r>
              <a:rPr lang="en-US" sz="5400" b="1" kern="1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66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/>
                <a:cs typeface="Times New Roman"/>
              </a:rPr>
              <a:t>Bài</a:t>
            </a:r>
            <a:r>
              <a:rPr lang="en-US" sz="5400" b="1" kern="1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66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/>
                <a:cs typeface="Times New Roman"/>
              </a:rPr>
              <a:t> 13:</a:t>
            </a:r>
          </a:p>
          <a:p>
            <a:pPr rtl="0"/>
            <a:endParaRPr lang="en-US" sz="1600" b="1" kern="10" dirty="0" smtClean="0">
              <a:ln w="13462">
                <a:solidFill>
                  <a:schemeClr val="bg1"/>
                </a:solidFill>
                <a:prstDash val="solid"/>
              </a:ln>
              <a:solidFill>
                <a:srgbClr val="00660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/>
              <a:cs typeface="Times New Roman"/>
            </a:endParaRPr>
          </a:p>
          <a:p>
            <a:pPr algn="ctr" rtl="0"/>
            <a:r>
              <a:rPr lang="en-US" sz="5400" b="1" kern="1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/>
                <a:cs typeface="Times New Roman"/>
              </a:rPr>
              <a:t>Địa</a:t>
            </a:r>
            <a:r>
              <a:rPr lang="en-US" sz="5400" b="1" kern="1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5400" b="1" kern="1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/>
                <a:cs typeface="Times New Roman"/>
              </a:rPr>
              <a:t>hình</a:t>
            </a:r>
            <a:r>
              <a:rPr lang="en-US" sz="5400" b="1" kern="1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5400" b="1" kern="1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/>
                <a:cs typeface="Times New Roman"/>
              </a:rPr>
              <a:t>bề</a:t>
            </a:r>
            <a:r>
              <a:rPr lang="en-US" sz="5400" b="1" kern="1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5400" b="1" kern="1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/>
                <a:cs typeface="Times New Roman"/>
              </a:rPr>
              <a:t>mặt</a:t>
            </a:r>
            <a:r>
              <a:rPr lang="en-US" sz="5400" b="1" kern="1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5400" b="1" kern="1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/>
                <a:cs typeface="Times New Roman"/>
              </a:rPr>
              <a:t>Trái</a:t>
            </a:r>
            <a:r>
              <a:rPr lang="en-US" sz="5400" b="1" kern="1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5400" b="1" kern="1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/>
                <a:cs typeface="Times New Roman"/>
              </a:rPr>
              <a:t>Đất</a:t>
            </a:r>
            <a:endParaRPr lang="en-US" sz="5400" b="1" kern="10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13" name="Picture 4" descr="Hình ảnh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34375" y="0"/>
            <a:ext cx="809625" cy="228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342970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599" y="76198"/>
            <a:ext cx="7324725" cy="762000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smtClean="0"/>
              <a:t>1. </a:t>
            </a:r>
            <a:r>
              <a:rPr lang="en-US" sz="3200" b="1" dirty="0" err="1" smtClean="0"/>
              <a:t>Núi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và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độ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cao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của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núi</a:t>
            </a:r>
            <a:endParaRPr lang="en-US" sz="3200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5257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smtClean="0"/>
              <a:t>- </a:t>
            </a:r>
            <a:r>
              <a:rPr lang="en-US" dirty="0" err="1" smtClean="0"/>
              <a:t>Núi</a:t>
            </a:r>
            <a:r>
              <a:rPr lang="en-US" dirty="0" smtClean="0"/>
              <a:t> </a:t>
            </a:r>
            <a:r>
              <a:rPr lang="en-US" dirty="0" err="1" smtClean="0"/>
              <a:t>là</a:t>
            </a:r>
            <a:r>
              <a:rPr lang="en-US" dirty="0" smtClean="0"/>
              <a:t> </a:t>
            </a:r>
            <a:r>
              <a:rPr lang="en-US" dirty="0" err="1" smtClean="0"/>
              <a:t>dạng</a:t>
            </a:r>
            <a:r>
              <a:rPr lang="en-US" dirty="0" smtClean="0"/>
              <a:t> </a:t>
            </a:r>
            <a:r>
              <a:rPr lang="en-US" dirty="0" err="1" smtClean="0"/>
              <a:t>địa</a:t>
            </a:r>
            <a:r>
              <a:rPr lang="en-US" dirty="0" smtClean="0"/>
              <a:t> </a:t>
            </a:r>
            <a:r>
              <a:rPr lang="en-US" dirty="0" err="1" smtClean="0"/>
              <a:t>hình</a:t>
            </a:r>
            <a:r>
              <a:rPr lang="en-US" dirty="0" smtClean="0"/>
              <a:t> </a:t>
            </a:r>
            <a:r>
              <a:rPr lang="en-US" dirty="0" err="1" smtClean="0"/>
              <a:t>nhô</a:t>
            </a:r>
            <a:r>
              <a:rPr lang="en-US" dirty="0" smtClean="0"/>
              <a:t> </a:t>
            </a:r>
            <a:r>
              <a:rPr lang="en-US" dirty="0" err="1" smtClean="0"/>
              <a:t>cao</a:t>
            </a:r>
            <a:r>
              <a:rPr lang="en-US" dirty="0" smtClean="0"/>
              <a:t> </a:t>
            </a:r>
            <a:r>
              <a:rPr lang="en-US" dirty="0" err="1" smtClean="0"/>
              <a:t>trên</a:t>
            </a:r>
            <a:r>
              <a:rPr lang="en-US" dirty="0" smtClean="0"/>
              <a:t> </a:t>
            </a:r>
            <a:r>
              <a:rPr lang="en-US" dirty="0" err="1" smtClean="0"/>
              <a:t>bề</a:t>
            </a:r>
            <a:r>
              <a:rPr lang="en-US" dirty="0" smtClean="0"/>
              <a:t> </a:t>
            </a:r>
            <a:r>
              <a:rPr lang="en-US" dirty="0" err="1" smtClean="0"/>
              <a:t>mặt</a:t>
            </a:r>
            <a:r>
              <a:rPr lang="en-US" dirty="0" smtClean="0"/>
              <a:t> </a:t>
            </a:r>
            <a:r>
              <a:rPr lang="en-US" dirty="0" err="1" smtClean="0"/>
              <a:t>đất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- </a:t>
            </a:r>
            <a:r>
              <a:rPr lang="en-US" dirty="0" err="1" smtClean="0"/>
              <a:t>Núi</a:t>
            </a:r>
            <a:r>
              <a:rPr lang="en-US" dirty="0" smtClean="0"/>
              <a:t> </a:t>
            </a:r>
            <a:r>
              <a:rPr lang="en-US" dirty="0" err="1" smtClean="0"/>
              <a:t>gồm</a:t>
            </a:r>
            <a:r>
              <a:rPr lang="en-US" dirty="0" smtClean="0"/>
              <a:t> </a:t>
            </a:r>
            <a:r>
              <a:rPr lang="en-US" dirty="0" err="1" smtClean="0"/>
              <a:t>các</a:t>
            </a:r>
            <a:r>
              <a:rPr lang="en-US" dirty="0" smtClean="0"/>
              <a:t> </a:t>
            </a:r>
            <a:r>
              <a:rPr lang="en-US" dirty="0" err="1" smtClean="0"/>
              <a:t>bộ</a:t>
            </a:r>
            <a:r>
              <a:rPr lang="en-US" dirty="0" smtClean="0"/>
              <a:t> </a:t>
            </a:r>
            <a:r>
              <a:rPr lang="en-US" dirty="0" err="1" smtClean="0"/>
              <a:t>phận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 smtClean="0"/>
              <a:t>+ </a:t>
            </a:r>
            <a:r>
              <a:rPr lang="en-US" dirty="0" err="1" smtClean="0"/>
              <a:t>Đỉnh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+ </a:t>
            </a:r>
            <a:r>
              <a:rPr lang="en-US" dirty="0" err="1" smtClean="0"/>
              <a:t>Sườn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+ </a:t>
            </a:r>
            <a:r>
              <a:rPr lang="en-US" dirty="0" err="1" smtClean="0"/>
              <a:t>Chân</a:t>
            </a:r>
            <a:endParaRPr lang="en-US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pic>
        <p:nvPicPr>
          <p:cNvPr id="6146" name="Picture 2" descr="Kết quả hình ảnh cho nú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6118" y="1219199"/>
            <a:ext cx="4517882" cy="5113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bar020.gif">
            <a:hlinkClick r:id="rId3" tooltip="bar7.gif"/>
          </p:cNvPr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1855983" y="3706616"/>
            <a:ext cx="5113021" cy="138190"/>
          </a:xfrm>
          <a:prstGeom prst="rect">
            <a:avLst/>
          </a:prstGeom>
          <a:noFill/>
        </p:spPr>
      </p:pic>
      <p:pic>
        <p:nvPicPr>
          <p:cNvPr id="9" name="Picture 2" descr="Hình ảnh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742950" cy="2847976"/>
          </a:xfrm>
          <a:prstGeom prst="rect">
            <a:avLst/>
          </a:prstGeom>
          <a:noFill/>
        </p:spPr>
      </p:pic>
      <p:pic>
        <p:nvPicPr>
          <p:cNvPr id="10" name="Picture 4" descr="Hình ảnh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334375" y="0"/>
            <a:ext cx="809625" cy="228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396977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3217931"/>
              </p:ext>
            </p:extLst>
          </p:nvPr>
        </p:nvGraphicFramePr>
        <p:xfrm>
          <a:off x="1175038" y="2286000"/>
          <a:ext cx="7359362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34433"/>
                <a:gridCol w="3924929"/>
              </a:tblGrid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2800" b="0" smtClean="0">
                          <a:solidFill>
                            <a:schemeClr val="tx1"/>
                          </a:solidFill>
                        </a:rPr>
                        <a:t>Loại</a:t>
                      </a:r>
                      <a:r>
                        <a:rPr lang="en-US" sz="2800" b="0" baseline="0" smtClean="0">
                          <a:solidFill>
                            <a:schemeClr val="tx1"/>
                          </a:solidFill>
                        </a:rPr>
                        <a:t> núi</a:t>
                      </a:r>
                      <a:endParaRPr lang="en-US" sz="2800" b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smtClean="0">
                          <a:solidFill>
                            <a:schemeClr val="tx1"/>
                          </a:solidFill>
                        </a:rPr>
                        <a:t>Độ</a:t>
                      </a:r>
                      <a:r>
                        <a:rPr lang="en-US" sz="2800" b="0" baseline="0" smtClean="0">
                          <a:solidFill>
                            <a:schemeClr val="tx1"/>
                          </a:solidFill>
                        </a:rPr>
                        <a:t> cao tuyệt đối</a:t>
                      </a:r>
                      <a:endParaRPr lang="en-US" sz="2800" b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057400">
                <a:tc>
                  <a:txBody>
                    <a:bodyPr/>
                    <a:lstStyle/>
                    <a:p>
                      <a:r>
                        <a:rPr lang="en-US" sz="2800" b="0" smtClean="0">
                          <a:solidFill>
                            <a:schemeClr val="tx1"/>
                          </a:solidFill>
                        </a:rPr>
                        <a:t>Thấp</a:t>
                      </a:r>
                    </a:p>
                    <a:p>
                      <a:endParaRPr lang="en-US" sz="2800" b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2800" b="0" smtClean="0">
                          <a:solidFill>
                            <a:schemeClr val="tx1"/>
                          </a:solidFill>
                        </a:rPr>
                        <a:t>Trung</a:t>
                      </a:r>
                      <a:r>
                        <a:rPr lang="en-US" sz="2800" b="0" baseline="0" smtClean="0">
                          <a:solidFill>
                            <a:schemeClr val="tx1"/>
                          </a:solidFill>
                        </a:rPr>
                        <a:t> bình</a:t>
                      </a:r>
                    </a:p>
                    <a:p>
                      <a:endParaRPr lang="en-US" sz="2800" b="0" baseline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2800" b="0" baseline="0" smtClean="0">
                          <a:solidFill>
                            <a:schemeClr val="tx1"/>
                          </a:solidFill>
                        </a:rPr>
                        <a:t>Cao</a:t>
                      </a:r>
                      <a:endParaRPr lang="en-US" sz="28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0" dirty="0" err="1" smtClean="0">
                          <a:solidFill>
                            <a:schemeClr val="tx1"/>
                          </a:solidFill>
                        </a:rPr>
                        <a:t>Dưới</a:t>
                      </a:r>
                      <a:r>
                        <a:rPr lang="en-US" sz="2800" b="0" baseline="0" dirty="0" smtClean="0">
                          <a:solidFill>
                            <a:schemeClr val="tx1"/>
                          </a:solidFill>
                        </a:rPr>
                        <a:t> 1.000 m</a:t>
                      </a:r>
                    </a:p>
                    <a:p>
                      <a:pPr algn="l"/>
                      <a:endParaRPr lang="en-US" sz="2800" b="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lang="en-US" sz="2800" b="0" baseline="0" dirty="0" err="1" smtClean="0">
                          <a:solidFill>
                            <a:schemeClr val="tx1"/>
                          </a:solidFill>
                        </a:rPr>
                        <a:t>Từ</a:t>
                      </a:r>
                      <a:r>
                        <a:rPr lang="en-US" sz="2800" b="0" baseline="0" dirty="0" smtClean="0">
                          <a:solidFill>
                            <a:schemeClr val="tx1"/>
                          </a:solidFill>
                        </a:rPr>
                        <a:t> 1.000 m </a:t>
                      </a:r>
                      <a:r>
                        <a:rPr lang="en-US" sz="2800" b="0" baseline="0" dirty="0" err="1" smtClean="0">
                          <a:solidFill>
                            <a:schemeClr val="tx1"/>
                          </a:solidFill>
                        </a:rPr>
                        <a:t>đến</a:t>
                      </a:r>
                      <a:r>
                        <a:rPr lang="en-US" sz="2800" b="0" baseline="0" dirty="0" smtClean="0">
                          <a:solidFill>
                            <a:schemeClr val="tx1"/>
                          </a:solidFill>
                        </a:rPr>
                        <a:t> 2.000 m</a:t>
                      </a:r>
                    </a:p>
                    <a:p>
                      <a:pPr algn="l"/>
                      <a:endParaRPr lang="en-US" sz="2800" b="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lang="en-US" sz="2800" b="0" baseline="0" dirty="0" err="1" smtClean="0">
                          <a:solidFill>
                            <a:schemeClr val="tx1"/>
                          </a:solidFill>
                        </a:rPr>
                        <a:t>Từ</a:t>
                      </a:r>
                      <a:r>
                        <a:rPr lang="en-US" sz="2800" b="0" baseline="0" dirty="0" smtClean="0">
                          <a:solidFill>
                            <a:schemeClr val="tx1"/>
                          </a:solidFill>
                        </a:rPr>
                        <a:t> 2.000 m </a:t>
                      </a:r>
                      <a:r>
                        <a:rPr lang="en-US" sz="2800" b="0" baseline="0" dirty="0" err="1" smtClean="0">
                          <a:solidFill>
                            <a:schemeClr val="tx1"/>
                          </a:solidFill>
                        </a:rPr>
                        <a:t>trở</a:t>
                      </a:r>
                      <a:r>
                        <a:rPr lang="en-US" sz="28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b="0" baseline="0" dirty="0" err="1" smtClean="0">
                          <a:solidFill>
                            <a:schemeClr val="tx1"/>
                          </a:solidFill>
                        </a:rPr>
                        <a:t>lên</a:t>
                      </a:r>
                      <a:endParaRPr lang="en-US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9" name="Picture 7" descr="475878Barres_etoiles__40_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5039" y="0"/>
            <a:ext cx="6902161" cy="457200"/>
          </a:xfrm>
          <a:prstGeom prst="rect">
            <a:avLst/>
          </a:prstGeom>
          <a:noFill/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Phân loại núi (căn cứ vào độ cao)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6408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0"/>
            <a:ext cx="6877334" cy="1143000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 smtClean="0"/>
              <a:t>1. </a:t>
            </a:r>
            <a:r>
              <a:rPr lang="en-US" sz="3600" b="1" dirty="0" err="1" smtClean="0"/>
              <a:t>Núi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và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độ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cao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của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núi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8164" y="1072383"/>
            <a:ext cx="7577635" cy="985017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- </a:t>
            </a:r>
            <a:r>
              <a:rPr lang="en-US" dirty="0" err="1" smtClean="0"/>
              <a:t>Núi</a:t>
            </a:r>
            <a:r>
              <a:rPr lang="en-US" dirty="0" smtClean="0"/>
              <a:t> </a:t>
            </a:r>
            <a:r>
              <a:rPr lang="en-US" dirty="0" err="1" smtClean="0"/>
              <a:t>có</a:t>
            </a:r>
            <a:r>
              <a:rPr lang="en-US" dirty="0" smtClean="0"/>
              <a:t> </a:t>
            </a:r>
            <a:r>
              <a:rPr lang="en-US" dirty="0" err="1" smtClean="0"/>
              <a:t>độ</a:t>
            </a:r>
            <a:r>
              <a:rPr lang="en-US" dirty="0" smtClean="0"/>
              <a:t> </a:t>
            </a:r>
            <a:r>
              <a:rPr lang="en-US" dirty="0" err="1" smtClean="0"/>
              <a:t>cao</a:t>
            </a:r>
            <a:r>
              <a:rPr lang="en-US" dirty="0" smtClean="0"/>
              <a:t> </a:t>
            </a:r>
            <a:r>
              <a:rPr lang="en-US" dirty="0" err="1" smtClean="0"/>
              <a:t>tương</a:t>
            </a:r>
            <a:r>
              <a:rPr lang="en-US" dirty="0" smtClean="0"/>
              <a:t> </a:t>
            </a:r>
            <a:r>
              <a:rPr lang="en-US" dirty="0" err="1" smtClean="0"/>
              <a:t>đối</a:t>
            </a:r>
            <a:r>
              <a:rPr lang="en-US" dirty="0" smtClean="0"/>
              <a:t> </a:t>
            </a:r>
            <a:r>
              <a:rPr lang="en-US" dirty="0" err="1" smtClean="0"/>
              <a:t>và</a:t>
            </a:r>
            <a:r>
              <a:rPr lang="en-US" dirty="0" smtClean="0"/>
              <a:t> </a:t>
            </a:r>
            <a:r>
              <a:rPr lang="en-US" dirty="0" err="1" smtClean="0"/>
              <a:t>độ</a:t>
            </a:r>
            <a:r>
              <a:rPr lang="en-US" dirty="0" smtClean="0"/>
              <a:t> </a:t>
            </a:r>
            <a:r>
              <a:rPr lang="en-US" dirty="0" err="1" smtClean="0"/>
              <a:t>cao</a:t>
            </a:r>
            <a:r>
              <a:rPr lang="en-US" dirty="0" smtClean="0"/>
              <a:t> </a:t>
            </a:r>
            <a:r>
              <a:rPr lang="en-US" dirty="0" err="1" smtClean="0"/>
              <a:t>tuyệt</a:t>
            </a:r>
            <a:r>
              <a:rPr lang="en-US" dirty="0" smtClean="0"/>
              <a:t> </a:t>
            </a:r>
            <a:r>
              <a:rPr lang="en-US" dirty="0" err="1" smtClean="0"/>
              <a:t>đối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11" name="Content Placeholder 10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27301"/>
            <a:ext cx="9220200" cy="4830699"/>
          </a:xfrm>
        </p:spPr>
      </p:pic>
      <p:pic>
        <p:nvPicPr>
          <p:cNvPr id="7" name="Picture 2" descr="Hình ảnh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742950" cy="28479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914219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b="1" smtClean="0"/>
              <a:t>1. Núi và độ cao của núi</a:t>
            </a:r>
            <a:endParaRPr lang="en-US" sz="3600" b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- </a:t>
            </a:r>
            <a:r>
              <a:rPr lang="en-US" sz="2400" dirty="0" err="1" smtClean="0"/>
              <a:t>Núi</a:t>
            </a:r>
            <a:r>
              <a:rPr lang="en-US" sz="2400" dirty="0" smtClean="0"/>
              <a:t> </a:t>
            </a:r>
            <a:r>
              <a:rPr lang="en-US" sz="2400" dirty="0" err="1" smtClean="0"/>
              <a:t>là</a:t>
            </a:r>
            <a:r>
              <a:rPr lang="en-US" sz="2400" dirty="0" smtClean="0"/>
              <a:t> </a:t>
            </a:r>
            <a:r>
              <a:rPr lang="en-US" sz="2400" dirty="0" err="1" smtClean="0"/>
              <a:t>dạng</a:t>
            </a:r>
            <a:r>
              <a:rPr lang="en-US" sz="2400" dirty="0" smtClean="0"/>
              <a:t> </a:t>
            </a:r>
            <a:r>
              <a:rPr lang="en-US" sz="2400" dirty="0" err="1" smtClean="0"/>
              <a:t>địa</a:t>
            </a:r>
            <a:r>
              <a:rPr lang="en-US" sz="2400" dirty="0" smtClean="0"/>
              <a:t> </a:t>
            </a:r>
            <a:r>
              <a:rPr lang="en-US" sz="2400" dirty="0" err="1" smtClean="0"/>
              <a:t>hình</a:t>
            </a:r>
            <a:r>
              <a:rPr lang="en-US" sz="2400" dirty="0" smtClean="0"/>
              <a:t> </a:t>
            </a:r>
            <a:r>
              <a:rPr lang="en-US" sz="2400" dirty="0" err="1" smtClean="0"/>
              <a:t>nhô</a:t>
            </a:r>
            <a:r>
              <a:rPr lang="en-US" sz="2400" dirty="0" smtClean="0"/>
              <a:t> </a:t>
            </a:r>
            <a:r>
              <a:rPr lang="en-US" sz="2400" dirty="0" err="1" smtClean="0"/>
              <a:t>cao</a:t>
            </a:r>
            <a:r>
              <a:rPr lang="en-US" sz="2400" dirty="0" smtClean="0"/>
              <a:t> </a:t>
            </a:r>
            <a:r>
              <a:rPr lang="en-US" sz="2400" dirty="0" err="1" smtClean="0"/>
              <a:t>trên</a:t>
            </a:r>
            <a:r>
              <a:rPr lang="en-US" sz="2400" dirty="0" smtClean="0"/>
              <a:t> </a:t>
            </a:r>
            <a:r>
              <a:rPr lang="en-US" sz="2400" dirty="0" err="1" smtClean="0"/>
              <a:t>bề</a:t>
            </a:r>
            <a:r>
              <a:rPr lang="en-US" sz="2400" dirty="0" smtClean="0"/>
              <a:t> </a:t>
            </a:r>
            <a:r>
              <a:rPr lang="en-US" sz="2400" dirty="0" err="1" smtClean="0"/>
              <a:t>mặt</a:t>
            </a:r>
            <a:r>
              <a:rPr lang="en-US" sz="2400" dirty="0" smtClean="0"/>
              <a:t> </a:t>
            </a:r>
            <a:r>
              <a:rPr lang="en-US" sz="2400" dirty="0" err="1" smtClean="0"/>
              <a:t>đất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smtClean="0"/>
              <a:t>- </a:t>
            </a:r>
            <a:r>
              <a:rPr lang="en-US" sz="2400" dirty="0" err="1" smtClean="0"/>
              <a:t>Núi</a:t>
            </a:r>
            <a:r>
              <a:rPr lang="en-US" sz="2400" dirty="0" smtClean="0"/>
              <a:t> </a:t>
            </a:r>
            <a:r>
              <a:rPr lang="en-US" sz="2400" dirty="0" err="1" smtClean="0"/>
              <a:t>gồm</a:t>
            </a:r>
            <a:r>
              <a:rPr lang="en-US" sz="2400" dirty="0" smtClean="0"/>
              <a:t> </a:t>
            </a:r>
            <a:r>
              <a:rPr lang="en-US" sz="2400" dirty="0" err="1" smtClean="0"/>
              <a:t>các</a:t>
            </a:r>
            <a:r>
              <a:rPr lang="en-US" sz="2400" dirty="0" smtClean="0"/>
              <a:t> </a:t>
            </a:r>
            <a:r>
              <a:rPr lang="en-US" sz="2400" dirty="0" err="1" smtClean="0"/>
              <a:t>bộ</a:t>
            </a:r>
            <a:r>
              <a:rPr lang="en-US" sz="2400" dirty="0" smtClean="0"/>
              <a:t> </a:t>
            </a:r>
            <a:r>
              <a:rPr lang="en-US" sz="2400" dirty="0" err="1" smtClean="0"/>
              <a:t>phận</a:t>
            </a:r>
            <a:r>
              <a:rPr lang="en-US" sz="2400" dirty="0" smtClean="0"/>
              <a:t>:</a:t>
            </a:r>
          </a:p>
          <a:p>
            <a:pPr marL="0" indent="0">
              <a:buNone/>
            </a:pPr>
            <a:r>
              <a:rPr lang="en-US" sz="2400" dirty="0" smtClean="0"/>
              <a:t>+ </a:t>
            </a:r>
            <a:r>
              <a:rPr lang="en-US" sz="2400" dirty="0" err="1" smtClean="0"/>
              <a:t>Đỉnh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+ </a:t>
            </a:r>
            <a:r>
              <a:rPr lang="en-US" sz="2400" dirty="0" err="1" smtClean="0"/>
              <a:t>Sườn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+ </a:t>
            </a:r>
            <a:r>
              <a:rPr lang="en-US" sz="2400" dirty="0" err="1" smtClean="0"/>
              <a:t>Chân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- </a:t>
            </a:r>
            <a:r>
              <a:rPr lang="en-US" sz="2400" dirty="0" err="1" smtClean="0"/>
              <a:t>Núi</a:t>
            </a:r>
            <a:r>
              <a:rPr lang="en-US" sz="2400" dirty="0" smtClean="0"/>
              <a:t> </a:t>
            </a:r>
            <a:r>
              <a:rPr lang="en-US" sz="2400" dirty="0" err="1" smtClean="0"/>
              <a:t>có</a:t>
            </a:r>
            <a:r>
              <a:rPr lang="en-US" sz="2400" dirty="0" smtClean="0"/>
              <a:t> </a:t>
            </a:r>
            <a:r>
              <a:rPr lang="en-US" sz="2400" dirty="0" err="1" smtClean="0"/>
              <a:t>độ</a:t>
            </a:r>
            <a:r>
              <a:rPr lang="en-US" sz="2400" dirty="0" smtClean="0"/>
              <a:t> </a:t>
            </a:r>
            <a:r>
              <a:rPr lang="en-US" sz="2400" dirty="0" err="1" smtClean="0"/>
              <a:t>cao</a:t>
            </a:r>
            <a:r>
              <a:rPr lang="en-US" sz="2400" dirty="0" smtClean="0"/>
              <a:t> </a:t>
            </a:r>
            <a:r>
              <a:rPr lang="en-US" sz="2400" dirty="0" err="1" smtClean="0"/>
              <a:t>tương</a:t>
            </a:r>
            <a:r>
              <a:rPr lang="en-US" sz="2400" dirty="0" smtClean="0"/>
              <a:t> </a:t>
            </a:r>
            <a:r>
              <a:rPr lang="en-US" sz="2400" dirty="0" err="1" smtClean="0"/>
              <a:t>đối</a:t>
            </a:r>
            <a:r>
              <a:rPr lang="en-US" sz="2400" dirty="0" smtClean="0"/>
              <a:t> </a:t>
            </a:r>
            <a:r>
              <a:rPr lang="en-US" sz="2400" dirty="0" err="1" smtClean="0"/>
              <a:t>và</a:t>
            </a:r>
            <a:r>
              <a:rPr lang="en-US" sz="2400" dirty="0" smtClean="0"/>
              <a:t> </a:t>
            </a:r>
            <a:r>
              <a:rPr lang="en-US" sz="2400" dirty="0" err="1" smtClean="0"/>
              <a:t>độ</a:t>
            </a:r>
            <a:r>
              <a:rPr lang="en-US" sz="2400" dirty="0" smtClean="0"/>
              <a:t> </a:t>
            </a:r>
            <a:r>
              <a:rPr lang="en-US" sz="2400" dirty="0" err="1" smtClean="0"/>
              <a:t>cao</a:t>
            </a:r>
            <a:r>
              <a:rPr lang="en-US" sz="2400" dirty="0" smtClean="0"/>
              <a:t> </a:t>
            </a:r>
            <a:r>
              <a:rPr lang="en-US" sz="2400" dirty="0" err="1" smtClean="0"/>
              <a:t>tuyệt</a:t>
            </a:r>
            <a:r>
              <a:rPr lang="en-US" sz="2400" dirty="0" smtClean="0"/>
              <a:t> </a:t>
            </a:r>
            <a:r>
              <a:rPr lang="en-US" sz="2400" dirty="0" err="1" smtClean="0"/>
              <a:t>đối</a:t>
            </a:r>
            <a:r>
              <a:rPr lang="en-US" sz="2400" dirty="0" smtClean="0"/>
              <a:t>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2" descr="Kết quả hình ảnh cho nú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6118" y="1219199"/>
            <a:ext cx="4517882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Content Placeholder 10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119" y="3505200"/>
            <a:ext cx="4517881" cy="2954276"/>
          </a:xfrm>
          <a:prstGeom prst="rect">
            <a:avLst/>
          </a:prstGeom>
        </p:spPr>
      </p:pic>
      <p:pic>
        <p:nvPicPr>
          <p:cNvPr id="8" name="Picture 4" descr="Hình ảnh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34375" y="0"/>
            <a:ext cx="809625" cy="2286000"/>
          </a:xfrm>
          <a:prstGeom prst="rect">
            <a:avLst/>
          </a:prstGeom>
          <a:noFill/>
        </p:spPr>
      </p:pic>
      <p:pic>
        <p:nvPicPr>
          <p:cNvPr id="13" name="Picture 6" descr="bar020.gif">
            <a:hlinkClick r:id="rId5" tooltip="bar7.gif"/>
          </p:cNvPr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5400000">
            <a:off x="1946394" y="3706616"/>
            <a:ext cx="5113021" cy="1381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428203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mtClean="0"/>
              <a:t>2. Núi già, núi trẻ</a:t>
            </a:r>
            <a:endParaRPr lang="en-US"/>
          </a:p>
        </p:txBody>
      </p:sp>
      <p:pic>
        <p:nvPicPr>
          <p:cNvPr id="11" name="Content Placeholder 10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004632"/>
            <a:ext cx="4038600" cy="2674831"/>
          </a:xfrm>
        </p:spPr>
      </p:pic>
      <p:pic>
        <p:nvPicPr>
          <p:cNvPr id="13" name="Content Placeholder 12"/>
          <p:cNvPicPr>
            <a:picLocks noGrp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981200"/>
            <a:ext cx="4038600" cy="2679266"/>
          </a:xfrm>
        </p:spPr>
      </p:pic>
      <p:pic>
        <p:nvPicPr>
          <p:cNvPr id="6" name="Picture 5" descr="barfleur10.gif">
            <a:hlinkClick r:id="rId4" tooltip="barfleur10.gif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6332221"/>
            <a:ext cx="9144000" cy="525780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457200" y="4825282"/>
            <a:ext cx="3714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mtClean="0"/>
              <a:t>Núi trẻ</a:t>
            </a:r>
            <a:endParaRPr lang="en-US" sz="3200"/>
          </a:p>
        </p:txBody>
      </p:sp>
      <p:sp>
        <p:nvSpPr>
          <p:cNvPr id="15" name="TextBox 14"/>
          <p:cNvSpPr txBox="1"/>
          <p:nvPr/>
        </p:nvSpPr>
        <p:spPr>
          <a:xfrm>
            <a:off x="4989775" y="4828166"/>
            <a:ext cx="3714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mtClean="0"/>
              <a:t>Núi già</a:t>
            </a:r>
            <a:endParaRPr lang="en-US" sz="3200"/>
          </a:p>
        </p:txBody>
      </p:sp>
      <p:pic>
        <p:nvPicPr>
          <p:cNvPr id="16" name="Picture 6" descr="bar020.gif">
            <a:hlinkClick r:id="rId6" tooltip="bar7.gif"/>
          </p:cNvPr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5400000">
            <a:off x="2022594" y="3706616"/>
            <a:ext cx="5113021" cy="1381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522928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991" y="134144"/>
            <a:ext cx="8229600" cy="635535"/>
          </a:xfrm>
        </p:spPr>
        <p:txBody>
          <a:bodyPr>
            <a:noAutofit/>
          </a:bodyPr>
          <a:lstStyle/>
          <a:p>
            <a:pPr algn="l"/>
            <a:r>
              <a:rPr lang="en-US" sz="3200" b="1" dirty="0" smtClean="0"/>
              <a:t>2. </a:t>
            </a:r>
            <a:r>
              <a:rPr lang="en-US" sz="3200" b="1" dirty="0" err="1" smtClean="0"/>
              <a:t>Núi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già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núi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trẻ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 descr="Hình ảnh có liên qu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00199"/>
            <a:ext cx="4200525" cy="4732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6" name="Picture 4" descr="Kết quả hình ảnh cho núi trẻ trên thế giớ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600200"/>
            <a:ext cx="4014787" cy="4732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barfleur10.gif">
            <a:hlinkClick r:id="rId4" tooltip="barfleur10.gif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6332221"/>
            <a:ext cx="9144000" cy="525780"/>
          </a:xfrm>
          <a:prstGeom prst="rect">
            <a:avLst/>
          </a:prstGeom>
          <a:noFill/>
        </p:spPr>
      </p:pic>
      <p:pic>
        <p:nvPicPr>
          <p:cNvPr id="13" name="Picture 6" descr="bar020.gif">
            <a:hlinkClick r:id="rId6" tooltip="bar7.gif"/>
          </p:cNvPr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5400000">
            <a:off x="1932185" y="3706616"/>
            <a:ext cx="5113021" cy="138190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4874405" y="914400"/>
            <a:ext cx="3714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mtClean="0"/>
              <a:t>Núi trẻ</a:t>
            </a:r>
            <a:endParaRPr lang="en-US" sz="3200"/>
          </a:p>
        </p:txBody>
      </p:sp>
      <p:sp>
        <p:nvSpPr>
          <p:cNvPr id="15" name="TextBox 14"/>
          <p:cNvSpPr txBox="1"/>
          <p:nvPr/>
        </p:nvSpPr>
        <p:spPr>
          <a:xfrm>
            <a:off x="336839" y="914400"/>
            <a:ext cx="3714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mtClean="0"/>
              <a:t>Núi già</a:t>
            </a:r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37076461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64787"/>
            <a:ext cx="8229600" cy="713232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 smtClean="0"/>
              <a:t>2. </a:t>
            </a:r>
            <a:r>
              <a:rPr lang="en-US" sz="2800" b="1" dirty="0" err="1" smtClean="0"/>
              <a:t>Núi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già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núi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trẻ</a:t>
            </a:r>
            <a:endParaRPr lang="en-US" sz="2800" b="1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3395348"/>
              </p:ext>
            </p:extLst>
          </p:nvPr>
        </p:nvGraphicFramePr>
        <p:xfrm>
          <a:off x="533400" y="3962400"/>
          <a:ext cx="8229600" cy="270033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743200"/>
                <a:gridCol w="2743200"/>
                <a:gridCol w="2743200"/>
              </a:tblGrid>
              <a:tr h="540067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Tiêu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chí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smtClean="0"/>
                        <a:t>Núi</a:t>
                      </a:r>
                      <a:r>
                        <a:rPr lang="en-US" sz="2400" baseline="0" smtClean="0"/>
                        <a:t> già</a:t>
                      </a:r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Núi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trẻ</a:t>
                      </a:r>
                      <a:endParaRPr lang="en-US" sz="2400" dirty="0"/>
                    </a:p>
                  </a:txBody>
                  <a:tcPr/>
                </a:tc>
              </a:tr>
              <a:tr h="540067">
                <a:tc>
                  <a:txBody>
                    <a:bodyPr/>
                    <a:lstStyle/>
                    <a:p>
                      <a:r>
                        <a:rPr lang="en-US" sz="2400" smtClean="0"/>
                        <a:t>Thời</a:t>
                      </a:r>
                      <a:r>
                        <a:rPr lang="en-US" sz="2400" baseline="0" smtClean="0"/>
                        <a:t> gian hình thành</a:t>
                      </a:r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</a:tr>
              <a:tr h="540067">
                <a:tc>
                  <a:txBody>
                    <a:bodyPr/>
                    <a:lstStyle/>
                    <a:p>
                      <a:r>
                        <a:rPr lang="en-US" sz="2400" smtClean="0"/>
                        <a:t>Đỉnh</a:t>
                      </a:r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</a:tr>
              <a:tr h="540067">
                <a:tc>
                  <a:txBody>
                    <a:bodyPr/>
                    <a:lstStyle/>
                    <a:p>
                      <a:r>
                        <a:rPr lang="en-US" sz="2400" smtClean="0"/>
                        <a:t>Sườn</a:t>
                      </a:r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</a:tr>
              <a:tr h="540067">
                <a:tc>
                  <a:txBody>
                    <a:bodyPr/>
                    <a:lstStyle/>
                    <a:p>
                      <a:r>
                        <a:rPr lang="en-US" sz="2400" smtClean="0"/>
                        <a:t>Thung lũng</a:t>
                      </a:r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Horizontal Scroll 11"/>
          <p:cNvSpPr/>
          <p:nvPr/>
        </p:nvSpPr>
        <p:spPr>
          <a:xfrm>
            <a:off x="978090" y="457200"/>
            <a:ext cx="6705600" cy="1219200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/>
              <a:t>Dựa</a:t>
            </a:r>
            <a:r>
              <a:rPr lang="en-US" sz="2800" dirty="0" smtClean="0"/>
              <a:t> </a:t>
            </a:r>
            <a:r>
              <a:rPr lang="en-US" sz="2800" dirty="0" err="1" smtClean="0"/>
              <a:t>vào</a:t>
            </a:r>
            <a:r>
              <a:rPr lang="en-US" sz="2800" dirty="0" smtClean="0"/>
              <a:t> </a:t>
            </a:r>
            <a:r>
              <a:rPr lang="en-US" sz="2800" dirty="0" err="1" smtClean="0"/>
              <a:t>các</a:t>
            </a:r>
            <a:r>
              <a:rPr lang="en-US" sz="2800" dirty="0" smtClean="0"/>
              <a:t> </a:t>
            </a:r>
            <a:r>
              <a:rPr lang="en-US" sz="2800" dirty="0" err="1" smtClean="0"/>
              <a:t>từ</a:t>
            </a:r>
            <a:r>
              <a:rPr lang="en-US" sz="2800" dirty="0" smtClean="0"/>
              <a:t> </a:t>
            </a:r>
            <a:r>
              <a:rPr lang="en-US" sz="2800" dirty="0" err="1" smtClean="0"/>
              <a:t>gợi</a:t>
            </a:r>
            <a:r>
              <a:rPr lang="en-US" sz="2800" dirty="0" smtClean="0"/>
              <a:t> ý </a:t>
            </a:r>
            <a:r>
              <a:rPr lang="en-US" sz="2800" dirty="0" err="1" smtClean="0"/>
              <a:t>em</a:t>
            </a:r>
            <a:r>
              <a:rPr lang="en-US" sz="2800" dirty="0" smtClean="0"/>
              <a:t> </a:t>
            </a:r>
            <a:r>
              <a:rPr lang="en-US" sz="2800" dirty="0" err="1" smtClean="0"/>
              <a:t>hãy</a:t>
            </a:r>
            <a:r>
              <a:rPr lang="en-US" sz="2800" dirty="0" smtClean="0"/>
              <a:t> </a:t>
            </a:r>
            <a:r>
              <a:rPr lang="en-US" sz="2800" dirty="0" err="1" smtClean="0"/>
              <a:t>điền</a:t>
            </a:r>
            <a:r>
              <a:rPr lang="en-US" sz="2800" dirty="0" smtClean="0"/>
              <a:t> </a:t>
            </a:r>
            <a:r>
              <a:rPr lang="en-US" sz="2800" dirty="0" err="1" smtClean="0"/>
              <a:t>tiếp</a:t>
            </a:r>
            <a:r>
              <a:rPr lang="en-US" sz="2800" dirty="0" smtClean="0"/>
              <a:t> </a:t>
            </a:r>
            <a:r>
              <a:rPr lang="en-US" sz="2800" dirty="0" err="1" smtClean="0"/>
              <a:t>để</a:t>
            </a:r>
            <a:r>
              <a:rPr lang="en-US" sz="2800" dirty="0" smtClean="0"/>
              <a:t> </a:t>
            </a:r>
            <a:r>
              <a:rPr lang="en-US" sz="2800" dirty="0" err="1" smtClean="0"/>
              <a:t>hoàn</a:t>
            </a:r>
            <a:r>
              <a:rPr lang="en-US" sz="2800" dirty="0" smtClean="0"/>
              <a:t> </a:t>
            </a:r>
            <a:r>
              <a:rPr lang="en-US" sz="2800" dirty="0" err="1" smtClean="0"/>
              <a:t>thành</a:t>
            </a:r>
            <a:r>
              <a:rPr lang="en-US" sz="2800" dirty="0" smtClean="0"/>
              <a:t> </a:t>
            </a:r>
            <a:r>
              <a:rPr lang="en-US" sz="2800" dirty="0" err="1" smtClean="0"/>
              <a:t>bảng</a:t>
            </a:r>
            <a:r>
              <a:rPr lang="en-US" sz="2800" dirty="0" smtClean="0"/>
              <a:t> </a:t>
            </a:r>
            <a:r>
              <a:rPr lang="en-US" sz="2800" dirty="0" err="1" smtClean="0"/>
              <a:t>sau</a:t>
            </a:r>
            <a:r>
              <a:rPr lang="en-US" sz="2800" dirty="0" smtClean="0"/>
              <a:t>: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424219" y="1609620"/>
            <a:ext cx="201418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b="1" dirty="0" smtClean="0">
                <a:solidFill>
                  <a:srgbClr val="0000CC"/>
                </a:solidFill>
              </a:rPr>
              <a:t>1. </a:t>
            </a:r>
            <a:r>
              <a:rPr lang="en-US" sz="2200" b="1" dirty="0" err="1" smtClean="0">
                <a:solidFill>
                  <a:srgbClr val="0000CC"/>
                </a:solidFill>
              </a:rPr>
              <a:t>Cách</a:t>
            </a:r>
            <a:r>
              <a:rPr lang="en-US" sz="2200" b="1" dirty="0" smtClean="0">
                <a:solidFill>
                  <a:srgbClr val="0000CC"/>
                </a:solidFill>
              </a:rPr>
              <a:t> </a:t>
            </a:r>
            <a:r>
              <a:rPr lang="en-US" sz="2200" b="1" dirty="0" err="1">
                <a:solidFill>
                  <a:srgbClr val="0000CC"/>
                </a:solidFill>
              </a:rPr>
              <a:t>đây</a:t>
            </a:r>
            <a:r>
              <a:rPr lang="en-US" sz="2200" b="1" dirty="0">
                <a:solidFill>
                  <a:srgbClr val="0000CC"/>
                </a:solidFill>
              </a:rPr>
              <a:t> </a:t>
            </a:r>
            <a:r>
              <a:rPr lang="en-US" sz="2200" b="1" dirty="0" err="1">
                <a:solidFill>
                  <a:srgbClr val="0000CC"/>
                </a:solidFill>
              </a:rPr>
              <a:t>hàng</a:t>
            </a:r>
            <a:r>
              <a:rPr lang="en-US" sz="2200" b="1" dirty="0">
                <a:solidFill>
                  <a:srgbClr val="0000CC"/>
                </a:solidFill>
              </a:rPr>
              <a:t> </a:t>
            </a:r>
            <a:r>
              <a:rPr lang="en-US" sz="2200" b="1" dirty="0" err="1">
                <a:solidFill>
                  <a:srgbClr val="0000CC"/>
                </a:solidFill>
              </a:rPr>
              <a:t>trăm</a:t>
            </a:r>
            <a:r>
              <a:rPr lang="en-US" sz="2200" b="1" dirty="0">
                <a:solidFill>
                  <a:srgbClr val="0000CC"/>
                </a:solidFill>
              </a:rPr>
              <a:t> </a:t>
            </a:r>
            <a:r>
              <a:rPr lang="en-US" sz="2200" b="1" dirty="0" err="1">
                <a:solidFill>
                  <a:srgbClr val="0000CC"/>
                </a:solidFill>
              </a:rPr>
              <a:t>triệu</a:t>
            </a:r>
            <a:r>
              <a:rPr lang="en-US" sz="2200" b="1" dirty="0">
                <a:solidFill>
                  <a:srgbClr val="0000CC"/>
                </a:solidFill>
              </a:rPr>
              <a:t> </a:t>
            </a:r>
            <a:r>
              <a:rPr lang="en-US" sz="2200" b="1" dirty="0" err="1">
                <a:solidFill>
                  <a:srgbClr val="0000CC"/>
                </a:solidFill>
              </a:rPr>
              <a:t>năm</a:t>
            </a:r>
            <a:endParaRPr lang="en-US" sz="2200" b="1" dirty="0">
              <a:solidFill>
                <a:srgbClr val="0000CC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36551" y="2832032"/>
            <a:ext cx="206962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 smtClean="0">
                <a:solidFill>
                  <a:srgbClr val="0000CC"/>
                </a:solidFill>
              </a:rPr>
              <a:t>2. </a:t>
            </a:r>
            <a:r>
              <a:rPr lang="en-US" sz="2200" b="1" dirty="0" err="1" smtClean="0">
                <a:solidFill>
                  <a:srgbClr val="0000CC"/>
                </a:solidFill>
              </a:rPr>
              <a:t>Cách</a:t>
            </a:r>
            <a:r>
              <a:rPr lang="en-US" sz="2200" b="1" dirty="0" smtClean="0">
                <a:solidFill>
                  <a:srgbClr val="0000CC"/>
                </a:solidFill>
              </a:rPr>
              <a:t> </a:t>
            </a:r>
            <a:r>
              <a:rPr lang="en-US" sz="2200" b="1" dirty="0" err="1">
                <a:solidFill>
                  <a:srgbClr val="0000CC"/>
                </a:solidFill>
              </a:rPr>
              <a:t>đây</a:t>
            </a:r>
            <a:r>
              <a:rPr lang="en-US" sz="2200" b="1" dirty="0">
                <a:solidFill>
                  <a:srgbClr val="0000CC"/>
                </a:solidFill>
              </a:rPr>
              <a:t> </a:t>
            </a:r>
            <a:r>
              <a:rPr lang="en-US" sz="2200" b="1" dirty="0" err="1">
                <a:solidFill>
                  <a:srgbClr val="0000CC"/>
                </a:solidFill>
              </a:rPr>
              <a:t>vài</a:t>
            </a:r>
            <a:r>
              <a:rPr lang="en-US" sz="2200" b="1" dirty="0">
                <a:solidFill>
                  <a:srgbClr val="0000CC"/>
                </a:solidFill>
              </a:rPr>
              <a:t> </a:t>
            </a:r>
            <a:r>
              <a:rPr lang="en-US" sz="2200" b="1" dirty="0" err="1">
                <a:solidFill>
                  <a:srgbClr val="0000CC"/>
                </a:solidFill>
              </a:rPr>
              <a:t>chục</a:t>
            </a:r>
            <a:r>
              <a:rPr lang="en-US" sz="2200" b="1" dirty="0">
                <a:solidFill>
                  <a:srgbClr val="0000CC"/>
                </a:solidFill>
              </a:rPr>
              <a:t> </a:t>
            </a:r>
            <a:r>
              <a:rPr lang="en-US" sz="2200" b="1" dirty="0" err="1">
                <a:solidFill>
                  <a:srgbClr val="0000CC"/>
                </a:solidFill>
              </a:rPr>
              <a:t>triệu</a:t>
            </a:r>
            <a:r>
              <a:rPr lang="en-US" sz="2200" b="1" dirty="0">
                <a:solidFill>
                  <a:srgbClr val="0000CC"/>
                </a:solidFill>
              </a:rPr>
              <a:t> </a:t>
            </a:r>
            <a:r>
              <a:rPr lang="en-US" sz="2200" b="1" dirty="0" err="1">
                <a:solidFill>
                  <a:srgbClr val="0000CC"/>
                </a:solidFill>
              </a:rPr>
              <a:t>năm</a:t>
            </a:r>
            <a:endParaRPr lang="en-US" sz="2200" b="1" dirty="0">
              <a:solidFill>
                <a:srgbClr val="0000CC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351694" y="1801587"/>
            <a:ext cx="105150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 dirty="0" smtClean="0">
                <a:solidFill>
                  <a:srgbClr val="0000CC"/>
                </a:solidFill>
              </a:rPr>
              <a:t>3. </a:t>
            </a:r>
            <a:r>
              <a:rPr lang="en-US" sz="2200" b="1" dirty="0" err="1" smtClean="0">
                <a:solidFill>
                  <a:srgbClr val="0000CC"/>
                </a:solidFill>
              </a:rPr>
              <a:t>Tròn</a:t>
            </a:r>
            <a:endParaRPr lang="en-US" sz="2200" b="1" dirty="0">
              <a:solidFill>
                <a:srgbClr val="0000CC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285257" y="2880955"/>
            <a:ext cx="105150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 dirty="0" smtClean="0">
                <a:solidFill>
                  <a:srgbClr val="0000CC"/>
                </a:solidFill>
              </a:rPr>
              <a:t>4. </a:t>
            </a:r>
            <a:r>
              <a:rPr lang="en-US" sz="2200" b="1" dirty="0" err="1" smtClean="0">
                <a:solidFill>
                  <a:srgbClr val="0000CC"/>
                </a:solidFill>
              </a:rPr>
              <a:t>Tròn</a:t>
            </a:r>
            <a:endParaRPr lang="en-US" sz="2200" b="1" dirty="0">
              <a:solidFill>
                <a:srgbClr val="0000CC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993723" y="1801587"/>
            <a:ext cx="93647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 dirty="0" smtClean="0">
                <a:solidFill>
                  <a:srgbClr val="0000CC"/>
                </a:solidFill>
              </a:rPr>
              <a:t>5. </a:t>
            </a:r>
            <a:r>
              <a:rPr lang="en-US" sz="2200" b="1" dirty="0" err="1" smtClean="0">
                <a:solidFill>
                  <a:srgbClr val="0000CC"/>
                </a:solidFill>
              </a:rPr>
              <a:t>Dốc</a:t>
            </a:r>
            <a:endParaRPr lang="en-US" sz="2200" b="1" dirty="0">
              <a:solidFill>
                <a:srgbClr val="0000CC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953000" y="2880955"/>
            <a:ext cx="151676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 dirty="0" smtClean="0">
                <a:solidFill>
                  <a:srgbClr val="0000CC"/>
                </a:solidFill>
              </a:rPr>
              <a:t>6. </a:t>
            </a:r>
            <a:r>
              <a:rPr lang="en-US" sz="2200" b="1" dirty="0" err="1" smtClean="0">
                <a:solidFill>
                  <a:srgbClr val="0000CC"/>
                </a:solidFill>
              </a:rPr>
              <a:t>Hẹp</a:t>
            </a:r>
            <a:r>
              <a:rPr lang="en-US" sz="2200" b="1" dirty="0">
                <a:solidFill>
                  <a:srgbClr val="0000CC"/>
                </a:solidFill>
              </a:rPr>
              <a:t>, </a:t>
            </a:r>
            <a:r>
              <a:rPr lang="en-US" sz="2200" b="1" dirty="0" err="1">
                <a:solidFill>
                  <a:srgbClr val="0000CC"/>
                </a:solidFill>
              </a:rPr>
              <a:t>sâu</a:t>
            </a:r>
            <a:endParaRPr lang="en-US" sz="2200" b="1" dirty="0">
              <a:solidFill>
                <a:srgbClr val="0000CC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756355" y="1732731"/>
            <a:ext cx="184698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 dirty="0" smtClean="0">
                <a:solidFill>
                  <a:srgbClr val="0000CC"/>
                </a:solidFill>
              </a:rPr>
              <a:t>7. </a:t>
            </a:r>
            <a:r>
              <a:rPr lang="en-US" sz="2200" b="1" dirty="0" err="1" smtClean="0">
                <a:solidFill>
                  <a:srgbClr val="0000CC"/>
                </a:solidFill>
              </a:rPr>
              <a:t>Rộng</a:t>
            </a:r>
            <a:r>
              <a:rPr lang="en-US" sz="2200" b="1" dirty="0">
                <a:solidFill>
                  <a:srgbClr val="0000CC"/>
                </a:solidFill>
              </a:rPr>
              <a:t>, </a:t>
            </a:r>
            <a:r>
              <a:rPr lang="en-US" sz="2200" b="1" dirty="0" err="1">
                <a:solidFill>
                  <a:srgbClr val="0000CC"/>
                </a:solidFill>
              </a:rPr>
              <a:t>nông</a:t>
            </a:r>
            <a:endParaRPr lang="en-US" sz="2200" b="1" dirty="0">
              <a:solidFill>
                <a:srgbClr val="0000CC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756355" y="2785865"/>
            <a:ext cx="112562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 dirty="0" smtClean="0">
                <a:solidFill>
                  <a:srgbClr val="0000CC"/>
                </a:solidFill>
              </a:rPr>
              <a:t>8. </a:t>
            </a:r>
            <a:r>
              <a:rPr lang="en-US" sz="2200" b="1" dirty="0" err="1" smtClean="0">
                <a:solidFill>
                  <a:srgbClr val="0000CC"/>
                </a:solidFill>
              </a:rPr>
              <a:t>Nhọn</a:t>
            </a:r>
            <a:endParaRPr lang="en-US" sz="2200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7743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b="1" smtClean="0"/>
              <a:t>2. Núi già, núi trẻ</a:t>
            </a:r>
            <a:endParaRPr lang="en-US" sz="3600" b="1"/>
          </a:p>
        </p:txBody>
      </p:sp>
      <p:pic>
        <p:nvPicPr>
          <p:cNvPr id="7" name="Picture 2" descr="Hình ảnh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742950" cy="2847976"/>
          </a:xfrm>
          <a:prstGeom prst="rect">
            <a:avLst/>
          </a:prstGeom>
          <a:noFill/>
        </p:spPr>
      </p:pic>
      <p:pic>
        <p:nvPicPr>
          <p:cNvPr id="8" name="Picture 4" descr="Hình ảnh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34375" y="0"/>
            <a:ext cx="809625" cy="2286000"/>
          </a:xfrm>
          <a:prstGeom prst="rect">
            <a:avLst/>
          </a:prstGeom>
          <a:noFill/>
        </p:spPr>
      </p:pic>
      <p:graphicFrame>
        <p:nvGraphicFramePr>
          <p:cNvPr id="10" name="Content Placeholder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2076528"/>
              </p:ext>
            </p:extLst>
          </p:nvPr>
        </p:nvGraphicFramePr>
        <p:xfrm>
          <a:off x="533400" y="2240280"/>
          <a:ext cx="8229600" cy="39319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743200"/>
                <a:gridCol w="2743200"/>
                <a:gridCol w="2743200"/>
              </a:tblGrid>
              <a:tr h="7772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Tiêu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chí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smtClean="0"/>
                        <a:t>Núi</a:t>
                      </a:r>
                      <a:r>
                        <a:rPr lang="en-US" sz="2400" baseline="0" smtClean="0"/>
                        <a:t> già</a:t>
                      </a:r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smtClean="0"/>
                        <a:t>Núi</a:t>
                      </a:r>
                      <a:r>
                        <a:rPr lang="en-US" sz="2400" baseline="0" smtClean="0"/>
                        <a:t> trẻ</a:t>
                      </a:r>
                      <a:endParaRPr lang="en-US" sz="2400"/>
                    </a:p>
                  </a:txBody>
                  <a:tcPr anchor="ctr"/>
                </a:tc>
              </a:tr>
              <a:tr h="777240"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Thời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gian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hình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thành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Cách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đây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hàng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trăm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triệu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năm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Cách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đây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vài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chục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triệu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năm</a:t>
                      </a:r>
                      <a:endParaRPr lang="en-US" sz="2400" dirty="0"/>
                    </a:p>
                  </a:txBody>
                  <a:tcPr anchor="ctr"/>
                </a:tc>
              </a:tr>
              <a:tr h="777240">
                <a:tc>
                  <a:txBody>
                    <a:bodyPr/>
                    <a:lstStyle/>
                    <a:p>
                      <a:r>
                        <a:rPr lang="en-US" sz="2400" smtClean="0"/>
                        <a:t>Đỉnh</a:t>
                      </a:r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Tròn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Nhọn</a:t>
                      </a:r>
                      <a:endParaRPr lang="en-US" sz="2400" dirty="0"/>
                    </a:p>
                  </a:txBody>
                  <a:tcPr anchor="ctr"/>
                </a:tc>
              </a:tr>
              <a:tr h="777240">
                <a:tc>
                  <a:txBody>
                    <a:bodyPr/>
                    <a:lstStyle/>
                    <a:p>
                      <a:r>
                        <a:rPr lang="en-US" sz="2400" smtClean="0"/>
                        <a:t>Sườn</a:t>
                      </a:r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Thoải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Dốc</a:t>
                      </a:r>
                      <a:endParaRPr lang="en-US" sz="2400" dirty="0"/>
                    </a:p>
                  </a:txBody>
                  <a:tcPr anchor="ctr"/>
                </a:tc>
              </a:tr>
              <a:tr h="777240">
                <a:tc>
                  <a:txBody>
                    <a:bodyPr/>
                    <a:lstStyle/>
                    <a:p>
                      <a:r>
                        <a:rPr lang="en-US" sz="2400" smtClean="0"/>
                        <a:t>Thung lũng</a:t>
                      </a:r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smtClean="0"/>
                        <a:t>Rộng,</a:t>
                      </a:r>
                      <a:r>
                        <a:rPr lang="en-US" sz="2400" baseline="0" smtClean="0"/>
                        <a:t> nông</a:t>
                      </a:r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Hẹp</a:t>
                      </a:r>
                      <a:r>
                        <a:rPr lang="en-US" sz="2400" dirty="0" smtClean="0"/>
                        <a:t>,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sâu</a:t>
                      </a:r>
                      <a:endParaRPr lang="en-US" sz="240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36760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019" y="1704976"/>
            <a:ext cx="8458200" cy="1143000"/>
          </a:xfrm>
        </p:spPr>
        <p:txBody>
          <a:bodyPr>
            <a:noAutofit/>
          </a:bodyPr>
          <a:lstStyle/>
          <a:p>
            <a:pPr algn="l"/>
            <a:r>
              <a:rPr lang="en-US" smtClean="0"/>
              <a:t>3. Địa hình cácxtơ và các hang động</a:t>
            </a:r>
            <a:endParaRPr lang="en-US"/>
          </a:p>
        </p:txBody>
      </p:sp>
      <p:pic>
        <p:nvPicPr>
          <p:cNvPr id="7" name="Picture 2" descr="Hình ảnh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742950" cy="2847976"/>
          </a:xfrm>
          <a:prstGeom prst="rect">
            <a:avLst/>
          </a:prstGeom>
          <a:noFill/>
        </p:spPr>
      </p:pic>
      <p:pic>
        <p:nvPicPr>
          <p:cNvPr id="8" name="Picture 4" descr="Hình ảnh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34375" y="0"/>
            <a:ext cx="809625" cy="228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866957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33400"/>
            <a:ext cx="8915400" cy="2819400"/>
          </a:xfrm>
        </p:spPr>
        <p:txBody>
          <a:bodyPr>
            <a:normAutofit/>
          </a:bodyPr>
          <a:lstStyle/>
          <a:p>
            <a:r>
              <a:rPr lang="en-US" sz="6000" b="1" dirty="0" smtClean="0"/>
              <a:t>Video</a:t>
            </a:r>
            <a:br>
              <a:rPr lang="en-US" sz="6000" b="1" dirty="0" smtClean="0"/>
            </a:br>
            <a:r>
              <a:rPr lang="en-US" sz="6000" b="1" dirty="0" smtClean="0"/>
              <a:t/>
            </a:r>
            <a:br>
              <a:rPr lang="en-US" sz="6000" b="1" dirty="0" smtClean="0"/>
            </a:br>
            <a:r>
              <a:rPr lang="en-US" sz="2800" dirty="0" smtClean="0"/>
              <a:t>Theo </a:t>
            </a:r>
            <a:r>
              <a:rPr lang="en-US" sz="2800" dirty="0" err="1" smtClean="0"/>
              <a:t>dõi</a:t>
            </a:r>
            <a:r>
              <a:rPr lang="en-US" sz="2800" dirty="0" smtClean="0"/>
              <a:t> video </a:t>
            </a:r>
            <a:r>
              <a:rPr lang="en-US" sz="2800" dirty="0" err="1" smtClean="0"/>
              <a:t>và</a:t>
            </a:r>
            <a:r>
              <a:rPr lang="en-US" sz="2800" dirty="0" smtClean="0"/>
              <a:t> </a:t>
            </a:r>
            <a:r>
              <a:rPr lang="en-US" sz="2800" dirty="0" err="1" smtClean="0"/>
              <a:t>nội</a:t>
            </a:r>
            <a:r>
              <a:rPr lang="en-US" sz="2800" dirty="0" smtClean="0"/>
              <a:t> dung SGK </a:t>
            </a:r>
            <a:r>
              <a:rPr lang="en-US" sz="2800" dirty="0" err="1" smtClean="0"/>
              <a:t>để</a:t>
            </a:r>
            <a:r>
              <a:rPr lang="en-US" sz="2800" dirty="0" smtClean="0"/>
              <a:t> </a:t>
            </a:r>
            <a:r>
              <a:rPr lang="en-US" sz="2800" dirty="0" err="1" smtClean="0"/>
              <a:t>trả</a:t>
            </a:r>
            <a:r>
              <a:rPr lang="en-US" sz="2800" dirty="0" smtClean="0"/>
              <a:t> </a:t>
            </a:r>
            <a:r>
              <a:rPr lang="en-US" sz="2800" dirty="0" err="1" smtClean="0"/>
              <a:t>lời</a:t>
            </a:r>
            <a:r>
              <a:rPr lang="en-US" sz="2800" dirty="0" smtClean="0"/>
              <a:t> </a:t>
            </a:r>
            <a:r>
              <a:rPr lang="en-US" sz="2800" dirty="0" err="1" smtClean="0"/>
              <a:t>những</a:t>
            </a:r>
            <a:r>
              <a:rPr lang="en-US" sz="2800" dirty="0" smtClean="0"/>
              <a:t> </a:t>
            </a:r>
            <a:r>
              <a:rPr lang="en-US" sz="2800" dirty="0" err="1" smtClean="0"/>
              <a:t>câu</a:t>
            </a:r>
            <a:r>
              <a:rPr lang="en-US" sz="2800" dirty="0" smtClean="0"/>
              <a:t> </a:t>
            </a:r>
            <a:r>
              <a:rPr lang="en-US" sz="2800" dirty="0" err="1" smtClean="0"/>
              <a:t>hỏi</a:t>
            </a:r>
            <a:r>
              <a:rPr lang="en-US" sz="2800" dirty="0" smtClean="0"/>
              <a:t> </a:t>
            </a:r>
            <a:r>
              <a:rPr lang="en-US" sz="2800" dirty="0" err="1" smtClean="0"/>
              <a:t>sau</a:t>
            </a:r>
            <a:r>
              <a:rPr lang="en-US" sz="2800" dirty="0" smtClean="0"/>
              <a:t>:</a:t>
            </a:r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685800" y="4114800"/>
            <a:ext cx="7924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hlinkClick r:id="rId2"/>
              </a:rPr>
              <a:t>https://</a:t>
            </a:r>
            <a:r>
              <a:rPr lang="en-US" sz="2800" dirty="0" smtClean="0">
                <a:hlinkClick r:id="rId2"/>
              </a:rPr>
              <a:t>www.youtube.com/watch?v=coigv_QXUGQ</a:t>
            </a:r>
            <a:endParaRPr lang="en-US" sz="2800" dirty="0" smtClean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489331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62000" y="2514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Quan</a:t>
            </a:r>
            <a:r>
              <a:rPr lang="en-US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sát</a:t>
            </a:r>
            <a:r>
              <a:rPr lang="en-US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tranh</a:t>
            </a:r>
            <a:r>
              <a:rPr lang="en-US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và</a:t>
            </a:r>
            <a:r>
              <a:rPr lang="en-US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cho</a:t>
            </a:r>
            <a:r>
              <a:rPr lang="en-US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biết</a:t>
            </a:r>
            <a:r>
              <a:rPr lang="en-US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:</a:t>
            </a:r>
            <a:br>
              <a:rPr lang="en-US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n-US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Đây</a:t>
            </a:r>
            <a:r>
              <a:rPr lang="en-US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là</a:t>
            </a:r>
            <a:r>
              <a:rPr lang="en-US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dạng</a:t>
            </a:r>
            <a:r>
              <a:rPr lang="en-US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địa</a:t>
            </a:r>
            <a:r>
              <a:rPr lang="en-US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hình</a:t>
            </a:r>
            <a:r>
              <a:rPr lang="en-US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nào</a:t>
            </a:r>
            <a:r>
              <a:rPr lang="en-US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?</a:t>
            </a:r>
            <a:endParaRPr lang="en-US" b="1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383755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33400" y="1202943"/>
            <a:ext cx="84582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cacxtơ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endParaRPr lang="en-US" sz="2000" b="1" dirty="0">
              <a:solidFill>
                <a:srgbClr val="FF0000"/>
              </a:solidFill>
              <a:latin typeface="VNI-Time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cứ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  <a:endParaRPr lang="en-US" sz="2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tan</a:t>
            </a:r>
            <a:endParaRPr lang="en-US" sz="2000" dirty="0">
              <a:latin typeface="VNI-Time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tan,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vôi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endParaRPr lang="en-US" sz="2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endParaRPr lang="en-US" sz="2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endParaRPr lang="en-US" sz="2000" dirty="0" smtClean="0">
              <a:latin typeface="VNI-Time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2: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cacxtơ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do:</a:t>
            </a:r>
            <a:endParaRPr lang="en-US" sz="2000" b="1" dirty="0">
              <a:solidFill>
                <a:srgbClr val="FF0000"/>
              </a:solidFill>
              <a:latin typeface="VNI-Time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just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	A. </a:t>
            </a:r>
            <a:r>
              <a:rPr lang="vi-VN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Phong </a:t>
            </a:r>
            <a:r>
              <a:rPr lang="vi-VN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hóa các loại đá				</a:t>
            </a:r>
            <a:endParaRPr lang="en-US" sz="2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 lvl="0" algn="just"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vi-VN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vi-VN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Tác dụng hòa tan của </a:t>
            </a:r>
            <a:r>
              <a:rPr lang="vi-VN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endParaRPr lang="en-US" sz="1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 lvl="0" algn="just">
              <a:spcBef>
                <a:spcPts val="600"/>
              </a:spcBef>
              <a:spcAft>
                <a:spcPts val="600"/>
              </a:spcAft>
            </a:pP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endParaRPr lang="en-US" sz="2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just"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Bồi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tụ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endParaRPr lang="en-US" sz="2000" dirty="0">
              <a:effectLst/>
              <a:latin typeface="VNI-Times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43509" y="152400"/>
            <a:ext cx="64379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khoanh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tròn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đáp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án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đúng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734817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399" y="640913"/>
            <a:ext cx="8458200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b="1" dirty="0" err="1" smtClean="0">
                <a:solidFill>
                  <a:srgbClr val="FF0000"/>
                </a:solidFill>
              </a:rPr>
              <a:t>Câu</a:t>
            </a:r>
            <a:r>
              <a:rPr lang="en-US" sz="2400" b="1" dirty="0" smtClean="0">
                <a:solidFill>
                  <a:srgbClr val="FF0000"/>
                </a:solidFill>
              </a:rPr>
              <a:t> 3: </a:t>
            </a:r>
            <a:r>
              <a:rPr lang="en-US" sz="2400" b="1" dirty="0" err="1" smtClean="0">
                <a:solidFill>
                  <a:srgbClr val="FF0000"/>
                </a:solidFill>
              </a:rPr>
              <a:t>Địa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điểm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trên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là</a:t>
            </a:r>
            <a:r>
              <a:rPr lang="en-US" sz="2400" b="1" dirty="0" smtClean="0">
                <a:solidFill>
                  <a:srgbClr val="FF0000"/>
                </a:solidFill>
              </a:rPr>
              <a:t>:</a:t>
            </a:r>
            <a:endParaRPr lang="en-US" sz="2400" b="1" dirty="0">
              <a:solidFill>
                <a:srgbClr val="FF0000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A. </a:t>
            </a:r>
            <a:r>
              <a:rPr lang="en-US" sz="2400" dirty="0" err="1" smtClean="0"/>
              <a:t>Vịnh</a:t>
            </a:r>
            <a:r>
              <a:rPr lang="en-US" sz="2400" dirty="0" smtClean="0"/>
              <a:t> </a:t>
            </a:r>
            <a:r>
              <a:rPr lang="en-US" sz="2400" dirty="0" err="1"/>
              <a:t>Hạ</a:t>
            </a:r>
            <a:r>
              <a:rPr lang="en-US" sz="2400" dirty="0"/>
              <a:t> </a:t>
            </a:r>
            <a:r>
              <a:rPr lang="en-US" sz="2400" dirty="0" smtClean="0"/>
              <a:t>Long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B</a:t>
            </a:r>
            <a:r>
              <a:rPr lang="en-US" sz="2400" dirty="0"/>
              <a:t>. </a:t>
            </a:r>
            <a:r>
              <a:rPr lang="en-US" sz="2400" dirty="0" err="1"/>
              <a:t>Phong</a:t>
            </a:r>
            <a:r>
              <a:rPr lang="en-US" sz="2400" dirty="0"/>
              <a:t> </a:t>
            </a:r>
            <a:r>
              <a:rPr lang="en-US" sz="2400" dirty="0" err="1"/>
              <a:t>Nha</a:t>
            </a:r>
            <a:r>
              <a:rPr lang="en-US" sz="2400" dirty="0"/>
              <a:t> </a:t>
            </a:r>
            <a:r>
              <a:rPr lang="en-US" sz="2400" dirty="0" err="1"/>
              <a:t>Kẻ</a:t>
            </a:r>
            <a:r>
              <a:rPr lang="en-US" sz="2400" dirty="0"/>
              <a:t> </a:t>
            </a:r>
            <a:r>
              <a:rPr lang="en-US" sz="2400" dirty="0" err="1"/>
              <a:t>Bàng</a:t>
            </a:r>
            <a:endParaRPr lang="en-US" sz="24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/>
              <a:t>C. </a:t>
            </a:r>
            <a:r>
              <a:rPr lang="en-US" sz="2400" dirty="0" err="1"/>
              <a:t>Đồng</a:t>
            </a:r>
            <a:r>
              <a:rPr lang="en-US" sz="2400" dirty="0"/>
              <a:t> </a:t>
            </a:r>
            <a:r>
              <a:rPr lang="en-US" sz="2400" dirty="0" err="1" smtClean="0"/>
              <a:t>Văn</a:t>
            </a:r>
            <a:endParaRPr lang="en-US" sz="24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D</a:t>
            </a:r>
            <a:r>
              <a:rPr lang="en-US" sz="2400" dirty="0"/>
              <a:t>. Tam </a:t>
            </a:r>
            <a:r>
              <a:rPr lang="en-US" sz="2400" dirty="0" err="1"/>
              <a:t>Cốc</a:t>
            </a:r>
            <a:r>
              <a:rPr lang="en-US" sz="2400" dirty="0"/>
              <a:t> </a:t>
            </a:r>
            <a:r>
              <a:rPr lang="en-US" sz="2400" dirty="0" err="1"/>
              <a:t>Bích</a:t>
            </a:r>
            <a:r>
              <a:rPr lang="en-US" sz="2400" dirty="0"/>
              <a:t> </a:t>
            </a:r>
            <a:r>
              <a:rPr lang="en-US" sz="2400" dirty="0" err="1"/>
              <a:t>Động</a:t>
            </a:r>
            <a:endParaRPr lang="en-US" sz="24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b="1" dirty="0" err="1">
                <a:solidFill>
                  <a:srgbClr val="FF0000"/>
                </a:solidFill>
              </a:rPr>
              <a:t>Câu</a:t>
            </a:r>
            <a:r>
              <a:rPr lang="en-US" sz="2400" b="1" dirty="0">
                <a:solidFill>
                  <a:srgbClr val="FF0000"/>
                </a:solidFill>
              </a:rPr>
              <a:t> 4: Hang </a:t>
            </a:r>
            <a:r>
              <a:rPr lang="en-US" sz="2400" b="1" dirty="0" err="1">
                <a:solidFill>
                  <a:srgbClr val="FF0000"/>
                </a:solidFill>
              </a:rPr>
              <a:t>động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thường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có</a:t>
            </a:r>
            <a:r>
              <a:rPr lang="en-US" sz="2400" b="1" dirty="0">
                <a:solidFill>
                  <a:srgbClr val="FF0000"/>
                </a:solidFill>
              </a:rPr>
              <a:t> 2 </a:t>
            </a:r>
            <a:r>
              <a:rPr lang="en-US" sz="2400" b="1" dirty="0" err="1">
                <a:solidFill>
                  <a:srgbClr val="FF0000"/>
                </a:solidFill>
              </a:rPr>
              <a:t>loại</a:t>
            </a:r>
            <a:r>
              <a:rPr lang="en-US" sz="2400" b="1" dirty="0">
                <a:solidFill>
                  <a:srgbClr val="FF0000"/>
                </a:solidFill>
              </a:rPr>
              <a:t> hang </a:t>
            </a:r>
            <a:r>
              <a:rPr lang="en-US" sz="2400" b="1" dirty="0" err="1">
                <a:solidFill>
                  <a:srgbClr val="FF0000"/>
                </a:solidFill>
              </a:rPr>
              <a:t>khô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và</a:t>
            </a:r>
            <a:r>
              <a:rPr lang="en-US" sz="2400" b="1" dirty="0">
                <a:solidFill>
                  <a:srgbClr val="FF0000"/>
                </a:solidFill>
              </a:rPr>
              <a:t> hang </a:t>
            </a:r>
            <a:r>
              <a:rPr lang="en-US" sz="2400" b="1" dirty="0" err="1">
                <a:solidFill>
                  <a:srgbClr val="FF0000"/>
                </a:solidFill>
              </a:rPr>
              <a:t>nước</a:t>
            </a:r>
            <a:r>
              <a:rPr lang="en-US" sz="2400" b="1" dirty="0">
                <a:solidFill>
                  <a:srgbClr val="FF0000"/>
                </a:solidFill>
              </a:rPr>
              <a:t>: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	A</a:t>
            </a:r>
            <a:r>
              <a:rPr lang="en-US" sz="2400" dirty="0"/>
              <a:t>. </a:t>
            </a:r>
            <a:r>
              <a:rPr lang="en-US" sz="2400" dirty="0" err="1"/>
              <a:t>Đúng</a:t>
            </a:r>
            <a:r>
              <a:rPr lang="en-US" sz="2400" dirty="0"/>
              <a:t>			</a:t>
            </a:r>
            <a:r>
              <a:rPr lang="en-US" sz="2400" dirty="0" smtClean="0"/>
              <a:t>B</a:t>
            </a:r>
            <a:r>
              <a:rPr lang="en-US" sz="2400" dirty="0"/>
              <a:t>. Sai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b="1" dirty="0" err="1" smtClean="0">
                <a:solidFill>
                  <a:srgbClr val="FF0000"/>
                </a:solidFill>
              </a:rPr>
              <a:t>Câu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>
                <a:solidFill>
                  <a:srgbClr val="FF0000"/>
                </a:solidFill>
              </a:rPr>
              <a:t>5: </a:t>
            </a:r>
            <a:r>
              <a:rPr lang="en-US" sz="2400" b="1" dirty="0" err="1">
                <a:solidFill>
                  <a:srgbClr val="FF0000"/>
                </a:solidFill>
              </a:rPr>
              <a:t>Địa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hình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cacxtơ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thường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có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đặc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điểm</a:t>
            </a:r>
            <a:r>
              <a:rPr lang="en-US" sz="2400" b="1" dirty="0">
                <a:solidFill>
                  <a:srgbClr val="FF0000"/>
                </a:solidFill>
              </a:rPr>
              <a:t>: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A. </a:t>
            </a:r>
            <a:r>
              <a:rPr lang="en-US" sz="2400" dirty="0" err="1" smtClean="0"/>
              <a:t>Lởm</a:t>
            </a:r>
            <a:r>
              <a:rPr lang="en-US" sz="2400" dirty="0" smtClean="0"/>
              <a:t> </a:t>
            </a:r>
            <a:r>
              <a:rPr lang="en-US" sz="2400" dirty="0" err="1"/>
              <a:t>chởm</a:t>
            </a:r>
            <a:r>
              <a:rPr lang="en-US" sz="2400" dirty="0"/>
              <a:t>, </a:t>
            </a:r>
            <a:r>
              <a:rPr lang="en-US" sz="2400" dirty="0" err="1"/>
              <a:t>sắc</a:t>
            </a:r>
            <a:r>
              <a:rPr lang="en-US" sz="2400" dirty="0"/>
              <a:t> </a:t>
            </a:r>
            <a:r>
              <a:rPr lang="en-US" sz="2400" dirty="0" err="1" smtClean="0"/>
              <a:t>nhọn</a:t>
            </a:r>
            <a:endParaRPr lang="en-US" sz="24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B</a:t>
            </a:r>
            <a:r>
              <a:rPr lang="en-US" sz="2400" dirty="0"/>
              <a:t>. </a:t>
            </a:r>
            <a:r>
              <a:rPr lang="en-US" sz="2400" dirty="0" err="1"/>
              <a:t>Nhẵn</a:t>
            </a:r>
            <a:r>
              <a:rPr lang="en-US" sz="2400" dirty="0"/>
              <a:t>, </a:t>
            </a:r>
            <a:r>
              <a:rPr lang="en-US" sz="2400" dirty="0" err="1"/>
              <a:t>tròn</a:t>
            </a:r>
            <a:endParaRPr lang="en-US" sz="24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C</a:t>
            </a:r>
            <a:r>
              <a:rPr lang="en-US" sz="2400" dirty="0"/>
              <a:t>. </a:t>
            </a:r>
            <a:r>
              <a:rPr lang="en-US" sz="2400" dirty="0" err="1"/>
              <a:t>Nhọn</a:t>
            </a:r>
            <a:r>
              <a:rPr lang="en-US" sz="2400" dirty="0"/>
              <a:t>, </a:t>
            </a:r>
            <a:r>
              <a:rPr lang="en-US" sz="2400" dirty="0" err="1" smtClean="0"/>
              <a:t>dốc</a:t>
            </a:r>
            <a:endParaRPr lang="en-US" sz="24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D</a:t>
            </a:r>
            <a:r>
              <a:rPr lang="en-US" sz="2400" dirty="0"/>
              <a:t>. </a:t>
            </a:r>
            <a:r>
              <a:rPr lang="en-US" sz="2400" dirty="0" err="1"/>
              <a:t>Sườn</a:t>
            </a:r>
            <a:r>
              <a:rPr lang="en-US" sz="2400" dirty="0"/>
              <a:t> </a:t>
            </a:r>
            <a:r>
              <a:rPr lang="en-US" sz="2400" dirty="0" err="1"/>
              <a:t>thoải</a:t>
            </a:r>
            <a:r>
              <a:rPr lang="en-US" sz="2400" dirty="0"/>
              <a:t>, </a:t>
            </a:r>
            <a:r>
              <a:rPr lang="en-US" sz="2400" dirty="0" err="1"/>
              <a:t>thấp</a:t>
            </a:r>
            <a:endParaRPr lang="en-US" sz="2400" dirty="0"/>
          </a:p>
        </p:txBody>
      </p:sp>
      <p:sp>
        <p:nvSpPr>
          <p:cNvPr id="3" name="Rectangle 2"/>
          <p:cNvSpPr/>
          <p:nvPr/>
        </p:nvSpPr>
        <p:spPr>
          <a:xfrm>
            <a:off x="1543509" y="-76200"/>
            <a:ext cx="64379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khoanh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tròn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đáp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án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đúng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087162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 smtClean="0"/>
              <a:t>3. </a:t>
            </a:r>
            <a:r>
              <a:rPr lang="en-US" b="1" dirty="0" err="1" smtClean="0"/>
              <a:t>Địa</a:t>
            </a:r>
            <a:r>
              <a:rPr lang="en-US" b="1" dirty="0" smtClean="0"/>
              <a:t> </a:t>
            </a:r>
            <a:r>
              <a:rPr lang="en-US" b="1" dirty="0" err="1" smtClean="0"/>
              <a:t>hình</a:t>
            </a:r>
            <a:r>
              <a:rPr lang="en-US" b="1" dirty="0" smtClean="0"/>
              <a:t> </a:t>
            </a:r>
            <a:r>
              <a:rPr lang="en-US" b="1" dirty="0" err="1" smtClean="0"/>
              <a:t>cácxtơ</a:t>
            </a:r>
            <a:r>
              <a:rPr lang="en-US" b="1" dirty="0" smtClean="0"/>
              <a:t> </a:t>
            </a:r>
            <a:r>
              <a:rPr lang="en-US" b="1" dirty="0" err="1" smtClean="0"/>
              <a:t>và</a:t>
            </a:r>
            <a:r>
              <a:rPr lang="en-US" b="1" dirty="0" smtClean="0"/>
              <a:t> </a:t>
            </a:r>
            <a:r>
              <a:rPr lang="en-US" b="1" dirty="0" err="1" smtClean="0"/>
              <a:t>các</a:t>
            </a:r>
            <a:r>
              <a:rPr lang="en-US" b="1" dirty="0" smtClean="0"/>
              <a:t> hang </a:t>
            </a:r>
            <a:r>
              <a:rPr lang="en-US" b="1" dirty="0" err="1" smtClean="0"/>
              <a:t>động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2172779"/>
            <a:ext cx="8153400" cy="2819400"/>
          </a:xfrm>
        </p:spPr>
        <p:txBody>
          <a:bodyPr/>
          <a:lstStyle/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dirty="0" smtClean="0"/>
              <a:t>- </a:t>
            </a:r>
            <a:r>
              <a:rPr lang="en-US" dirty="0" err="1" smtClean="0"/>
              <a:t>Là</a:t>
            </a:r>
            <a:r>
              <a:rPr lang="en-US" dirty="0" smtClean="0"/>
              <a:t> </a:t>
            </a:r>
            <a:r>
              <a:rPr lang="en-US" dirty="0" err="1" smtClean="0"/>
              <a:t>loại</a:t>
            </a:r>
            <a:r>
              <a:rPr lang="en-US" dirty="0" smtClean="0"/>
              <a:t> </a:t>
            </a:r>
            <a:r>
              <a:rPr lang="en-US" dirty="0" err="1" smtClean="0"/>
              <a:t>địa</a:t>
            </a:r>
            <a:r>
              <a:rPr lang="en-US" dirty="0" smtClean="0"/>
              <a:t> </a:t>
            </a:r>
            <a:r>
              <a:rPr lang="en-US" dirty="0" err="1" smtClean="0"/>
              <a:t>hình</a:t>
            </a:r>
            <a:r>
              <a:rPr lang="en-US" dirty="0" smtClean="0"/>
              <a:t> </a:t>
            </a:r>
            <a:r>
              <a:rPr lang="en-US" dirty="0" err="1" smtClean="0"/>
              <a:t>đặc</a:t>
            </a:r>
            <a:r>
              <a:rPr lang="en-US" dirty="0" smtClean="0"/>
              <a:t> </a:t>
            </a:r>
            <a:r>
              <a:rPr lang="en-US" dirty="0" err="1" smtClean="0"/>
              <a:t>biệt</a:t>
            </a:r>
            <a:r>
              <a:rPr lang="en-US" dirty="0" smtClean="0"/>
              <a:t> </a:t>
            </a:r>
            <a:r>
              <a:rPr lang="en-US" dirty="0" err="1" smtClean="0"/>
              <a:t>của</a:t>
            </a:r>
            <a:r>
              <a:rPr lang="en-US" dirty="0" smtClean="0"/>
              <a:t> </a:t>
            </a:r>
            <a:r>
              <a:rPr lang="en-US" dirty="0" err="1" smtClean="0"/>
              <a:t>vùng</a:t>
            </a:r>
            <a:r>
              <a:rPr lang="en-US" dirty="0" smtClean="0"/>
              <a:t> </a:t>
            </a:r>
            <a:r>
              <a:rPr lang="en-US" dirty="0" err="1" smtClean="0"/>
              <a:t>núi</a:t>
            </a:r>
            <a:r>
              <a:rPr lang="en-US" dirty="0" smtClean="0"/>
              <a:t> </a:t>
            </a:r>
            <a:r>
              <a:rPr lang="en-US" dirty="0" err="1" smtClean="0"/>
              <a:t>đá</a:t>
            </a:r>
            <a:r>
              <a:rPr lang="en-US" dirty="0" smtClean="0"/>
              <a:t> </a:t>
            </a:r>
            <a:r>
              <a:rPr lang="en-US" dirty="0" err="1" smtClean="0"/>
              <a:t>vôi</a:t>
            </a:r>
            <a:r>
              <a:rPr lang="en-US" dirty="0" smtClean="0"/>
              <a:t>.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dirty="0" smtClean="0"/>
              <a:t>- </a:t>
            </a:r>
            <a:r>
              <a:rPr lang="en-US" dirty="0" err="1" smtClean="0"/>
              <a:t>Các</a:t>
            </a:r>
            <a:r>
              <a:rPr lang="en-US" dirty="0" smtClean="0"/>
              <a:t> </a:t>
            </a:r>
            <a:r>
              <a:rPr lang="en-US" dirty="0" err="1" smtClean="0"/>
              <a:t>ngọn</a:t>
            </a:r>
            <a:r>
              <a:rPr lang="en-US" dirty="0" smtClean="0"/>
              <a:t> </a:t>
            </a:r>
            <a:r>
              <a:rPr lang="en-US" dirty="0" err="1" smtClean="0"/>
              <a:t>núi</a:t>
            </a:r>
            <a:r>
              <a:rPr lang="en-US" dirty="0" smtClean="0"/>
              <a:t> ở </a:t>
            </a:r>
            <a:r>
              <a:rPr lang="en-US" dirty="0" err="1" smtClean="0"/>
              <a:t>đây</a:t>
            </a:r>
            <a:r>
              <a:rPr lang="en-US" dirty="0" smtClean="0"/>
              <a:t> </a:t>
            </a:r>
            <a:r>
              <a:rPr lang="en-US" dirty="0" err="1" smtClean="0"/>
              <a:t>lởm</a:t>
            </a:r>
            <a:r>
              <a:rPr lang="en-US" dirty="0" smtClean="0"/>
              <a:t> </a:t>
            </a:r>
            <a:r>
              <a:rPr lang="en-US" dirty="0" err="1" smtClean="0"/>
              <a:t>chởm</a:t>
            </a:r>
            <a:r>
              <a:rPr lang="en-US" dirty="0" smtClean="0"/>
              <a:t>, </a:t>
            </a:r>
            <a:r>
              <a:rPr lang="en-US" dirty="0" err="1" smtClean="0"/>
              <a:t>sắc</a:t>
            </a:r>
            <a:r>
              <a:rPr lang="en-US" dirty="0" smtClean="0"/>
              <a:t> </a:t>
            </a:r>
            <a:r>
              <a:rPr lang="en-US" dirty="0" err="1" smtClean="0"/>
              <a:t>nhọn</a:t>
            </a:r>
            <a:r>
              <a:rPr lang="en-US" dirty="0" smtClean="0"/>
              <a:t>.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dirty="0" smtClean="0"/>
              <a:t>- </a:t>
            </a:r>
            <a:r>
              <a:rPr lang="en-US" dirty="0" err="1" smtClean="0"/>
              <a:t>Trong</a:t>
            </a:r>
            <a:r>
              <a:rPr lang="en-US" dirty="0" smtClean="0"/>
              <a:t> </a:t>
            </a:r>
            <a:r>
              <a:rPr lang="en-US" dirty="0" err="1" smtClean="0"/>
              <a:t>vùng</a:t>
            </a:r>
            <a:r>
              <a:rPr lang="en-US" dirty="0" smtClean="0"/>
              <a:t> </a:t>
            </a:r>
            <a:r>
              <a:rPr lang="en-US" dirty="0" err="1" smtClean="0"/>
              <a:t>núi</a:t>
            </a:r>
            <a:r>
              <a:rPr lang="en-US" dirty="0" smtClean="0"/>
              <a:t> </a:t>
            </a:r>
            <a:r>
              <a:rPr lang="en-US" dirty="0" err="1" smtClean="0"/>
              <a:t>đá</a:t>
            </a:r>
            <a:r>
              <a:rPr lang="en-US" dirty="0" smtClean="0"/>
              <a:t> </a:t>
            </a:r>
            <a:r>
              <a:rPr lang="en-US" dirty="0" err="1" smtClean="0"/>
              <a:t>vôi</a:t>
            </a:r>
            <a:r>
              <a:rPr lang="en-US" dirty="0" smtClean="0"/>
              <a:t> </a:t>
            </a:r>
            <a:r>
              <a:rPr lang="en-US" dirty="0" err="1" smtClean="0"/>
              <a:t>có</a:t>
            </a:r>
            <a:r>
              <a:rPr lang="en-US" dirty="0" smtClean="0"/>
              <a:t> </a:t>
            </a:r>
            <a:r>
              <a:rPr lang="en-US" dirty="0" err="1" smtClean="0"/>
              <a:t>nhiều</a:t>
            </a:r>
            <a:r>
              <a:rPr lang="en-US" dirty="0" smtClean="0"/>
              <a:t> hang </a:t>
            </a:r>
            <a:r>
              <a:rPr lang="en-US" dirty="0" err="1" smtClean="0"/>
              <a:t>động</a:t>
            </a:r>
            <a:r>
              <a:rPr lang="en-US" dirty="0" smtClean="0"/>
              <a:t> </a:t>
            </a:r>
            <a:r>
              <a:rPr lang="en-US" dirty="0" err="1" smtClean="0"/>
              <a:t>đẹp</a:t>
            </a:r>
            <a:r>
              <a:rPr lang="en-US" dirty="0" smtClean="0"/>
              <a:t> </a:t>
            </a:r>
            <a:r>
              <a:rPr lang="en-US" dirty="0" err="1" smtClean="0"/>
              <a:t>hấp</a:t>
            </a:r>
            <a:r>
              <a:rPr lang="en-US" dirty="0" smtClean="0"/>
              <a:t> </a:t>
            </a:r>
            <a:r>
              <a:rPr lang="en-US" dirty="0" err="1" smtClean="0"/>
              <a:t>dẫn</a:t>
            </a:r>
            <a:r>
              <a:rPr lang="en-US" dirty="0" smtClean="0"/>
              <a:t> </a:t>
            </a:r>
            <a:r>
              <a:rPr lang="en-US" dirty="0" err="1" smtClean="0"/>
              <a:t>khách</a:t>
            </a:r>
            <a:r>
              <a:rPr lang="en-US" dirty="0" smtClean="0"/>
              <a:t> du </a:t>
            </a:r>
            <a:r>
              <a:rPr lang="en-US" dirty="0" err="1" smtClean="0"/>
              <a:t>lịch</a:t>
            </a:r>
            <a:r>
              <a:rPr lang="en-US" dirty="0" smtClean="0"/>
              <a:t>.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dirty="0" smtClean="0"/>
              <a:t>- </a:t>
            </a:r>
            <a:r>
              <a:rPr lang="en-US" dirty="0" err="1" smtClean="0"/>
              <a:t>Có</a:t>
            </a:r>
            <a:r>
              <a:rPr lang="en-US" dirty="0" smtClean="0"/>
              <a:t> </a:t>
            </a:r>
            <a:r>
              <a:rPr lang="en-US" dirty="0" err="1" smtClean="0"/>
              <a:t>các</a:t>
            </a:r>
            <a:r>
              <a:rPr lang="en-US" dirty="0" smtClean="0"/>
              <a:t> </a:t>
            </a:r>
            <a:r>
              <a:rPr lang="en-US" dirty="0" err="1" smtClean="0"/>
              <a:t>khối</a:t>
            </a:r>
            <a:r>
              <a:rPr lang="en-US" dirty="0" smtClean="0"/>
              <a:t> </a:t>
            </a:r>
            <a:r>
              <a:rPr lang="en-US" dirty="0" err="1" smtClean="0"/>
              <a:t>thạch</a:t>
            </a:r>
            <a:r>
              <a:rPr lang="en-US" dirty="0" smtClean="0"/>
              <a:t> </a:t>
            </a:r>
            <a:r>
              <a:rPr lang="en-US" dirty="0" err="1" smtClean="0"/>
              <a:t>nhũ</a:t>
            </a:r>
            <a:r>
              <a:rPr lang="en-US" dirty="0" smtClean="0"/>
              <a:t> </a:t>
            </a:r>
            <a:r>
              <a:rPr lang="en-US" dirty="0" err="1" smtClean="0"/>
              <a:t>với</a:t>
            </a:r>
            <a:r>
              <a:rPr lang="en-US" dirty="0" smtClean="0"/>
              <a:t> </a:t>
            </a:r>
            <a:r>
              <a:rPr lang="en-US" dirty="0" err="1" smtClean="0"/>
              <a:t>nhiều</a:t>
            </a:r>
            <a:r>
              <a:rPr lang="en-US" dirty="0" smtClean="0"/>
              <a:t> </a:t>
            </a:r>
            <a:r>
              <a:rPr lang="en-US" dirty="0" err="1" smtClean="0"/>
              <a:t>màu</a:t>
            </a:r>
            <a:r>
              <a:rPr lang="en-US" dirty="0" smtClean="0"/>
              <a:t> </a:t>
            </a:r>
            <a:r>
              <a:rPr lang="en-US" dirty="0" err="1" smtClean="0"/>
              <a:t>sắc</a:t>
            </a:r>
            <a:r>
              <a:rPr lang="en-US" dirty="0" smtClean="0"/>
              <a:t>.</a:t>
            </a:r>
          </a:p>
        </p:txBody>
      </p:sp>
      <p:pic>
        <p:nvPicPr>
          <p:cNvPr id="7" name="Picture 2" descr="Hình ảnh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742950" cy="2847976"/>
          </a:xfrm>
          <a:prstGeom prst="rect">
            <a:avLst/>
          </a:prstGeom>
          <a:noFill/>
        </p:spPr>
      </p:pic>
      <p:pic>
        <p:nvPicPr>
          <p:cNvPr id="9" name="Picture 7" descr="475878Barres_etoiles__40_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75039" y="0"/>
            <a:ext cx="6902161" cy="457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715072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ình ảnh có liên qu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119" y="1219200"/>
            <a:ext cx="6096000" cy="436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11319" y="86436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 smtClean="0"/>
              <a:t>3. </a:t>
            </a:r>
            <a:r>
              <a:rPr lang="en-US" sz="3600" b="1" dirty="0" err="1" smtClean="0"/>
              <a:t>Địa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hình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cácxtơ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và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các</a:t>
            </a:r>
            <a:r>
              <a:rPr lang="en-US" sz="3600" b="1" dirty="0" smtClean="0"/>
              <a:t> hang </a:t>
            </a:r>
            <a:r>
              <a:rPr lang="en-US" sz="3600" b="1" dirty="0" err="1" smtClean="0"/>
              <a:t>động</a:t>
            </a:r>
            <a:endParaRPr lang="en-US" sz="36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447800" y="5641687"/>
            <a:ext cx="609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mtClean="0"/>
              <a:t>Núi đá vôi Tam Cốc – Bích Động</a:t>
            </a:r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11512899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ình ảnh có liên qu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675" y="1177636"/>
            <a:ext cx="6453361" cy="4297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 smtClean="0"/>
              <a:t>3. </a:t>
            </a:r>
            <a:r>
              <a:rPr lang="en-US" sz="3600" b="1" dirty="0" err="1" smtClean="0"/>
              <a:t>Địa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hình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cácxtơ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và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các</a:t>
            </a:r>
            <a:r>
              <a:rPr lang="en-US" sz="3600" b="1" dirty="0" smtClean="0"/>
              <a:t> hang </a:t>
            </a:r>
            <a:r>
              <a:rPr lang="en-US" sz="3600" b="1" dirty="0" err="1" smtClean="0"/>
              <a:t>động</a:t>
            </a:r>
            <a:endParaRPr lang="en-US" sz="36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752600" y="5629277"/>
            <a:ext cx="563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mtClean="0"/>
              <a:t>Động Phong Nha – Kẻ Bàng</a:t>
            </a:r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39315293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Kết quả hình ảnh cho động tam than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25" y="1410133"/>
            <a:ext cx="6762750" cy="450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b="1" dirty="0" smtClean="0"/>
              <a:t>3. </a:t>
            </a:r>
            <a:r>
              <a:rPr lang="en-US" sz="3200" b="1" dirty="0" err="1" smtClean="0"/>
              <a:t>Địa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hình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cácxtơ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và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các</a:t>
            </a:r>
            <a:r>
              <a:rPr lang="en-US" sz="3200" b="1" dirty="0" smtClean="0"/>
              <a:t> hang </a:t>
            </a:r>
            <a:r>
              <a:rPr lang="en-US" sz="3200" b="1" dirty="0" err="1" smtClean="0"/>
              <a:t>động</a:t>
            </a:r>
            <a:endParaRPr lang="en-US" sz="32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260542" y="5915458"/>
            <a:ext cx="4365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mtClean="0"/>
              <a:t>Động Tam Thanh</a:t>
            </a:r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15223419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133600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en-US" b="1" dirty="0" err="1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Em</a:t>
            </a:r>
            <a:r>
              <a:rPr lang="en-US" b="1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1" dirty="0" err="1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hãy</a:t>
            </a:r>
            <a:r>
              <a:rPr lang="en-US" b="1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 </a:t>
            </a:r>
            <a:r>
              <a:rPr lang="en-US" b="1" dirty="0" err="1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Vẽ</a:t>
            </a:r>
            <a:r>
              <a:rPr lang="en-US" b="1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1" dirty="0" err="1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sơ</a:t>
            </a:r>
            <a:r>
              <a:rPr lang="en-US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1" dirty="0" err="1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đồ</a:t>
            </a:r>
            <a:r>
              <a:rPr lang="en-US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1" dirty="0" err="1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tư</a:t>
            </a:r>
            <a:r>
              <a:rPr lang="en-US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1" dirty="0" err="1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duy</a:t>
            </a:r>
            <a:r>
              <a:rPr lang="en-US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1" dirty="0" err="1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những</a:t>
            </a:r>
            <a:r>
              <a:rPr lang="en-US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1" dirty="0" err="1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nội</a:t>
            </a:r>
            <a:r>
              <a:rPr lang="en-US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dung </a:t>
            </a:r>
            <a:r>
              <a:rPr lang="en-US" b="1" dirty="0" err="1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đã</a:t>
            </a:r>
            <a:r>
              <a:rPr lang="en-US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b="1" dirty="0" err="1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học</a:t>
            </a:r>
            <a:endParaRPr lang="en-US" b="1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721810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ết quả hình ảnh cho địa hình núi đá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300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714612" y="6300934"/>
            <a:ext cx="3714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mtClean="0"/>
              <a:t>Địa hình núi đá</a:t>
            </a:r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13823520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Kết quả hình ảnh cho địa hình cao nguyê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300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714612" y="6300934"/>
            <a:ext cx="3714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mtClean="0"/>
              <a:t>Địa hình cao nguyên</a:t>
            </a:r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13285563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75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Kết quả hình ảnh cho địa hình đồ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27" y="0"/>
            <a:ext cx="9150927" cy="6300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714612" y="6300934"/>
            <a:ext cx="3714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mtClean="0"/>
              <a:t>Địa hình đồi</a:t>
            </a:r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42454683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Kết quả hình ảnh cho địa hình bình nguyê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76"/>
          <a:stretch/>
        </p:blipFill>
        <p:spPr bwMode="auto">
          <a:xfrm>
            <a:off x="0" y="0"/>
            <a:ext cx="9144000" cy="6300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47800" y="6300934"/>
            <a:ext cx="7315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mtClean="0"/>
              <a:t>Địa hình bình nguyên (đồng bằng)</a:t>
            </a:r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10179767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Kết quả hình ảnh cho địa hình hoang mạ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28" y="0"/>
            <a:ext cx="9150927" cy="6300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47800" y="6300934"/>
            <a:ext cx="678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mtClean="0"/>
              <a:t>Địa hình hoang mạc</a:t>
            </a:r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11025360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21378" y="1905000"/>
            <a:ext cx="682722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 smtClean="0"/>
              <a:t>Địa</a:t>
            </a:r>
            <a:r>
              <a:rPr lang="en-US" sz="3200" dirty="0" smtClean="0"/>
              <a:t> </a:t>
            </a:r>
            <a:r>
              <a:rPr lang="en-US" sz="3200" dirty="0" err="1" smtClean="0"/>
              <a:t>hình</a:t>
            </a:r>
            <a:r>
              <a:rPr lang="en-US" sz="3200" dirty="0" smtClean="0"/>
              <a:t> </a:t>
            </a:r>
            <a:r>
              <a:rPr lang="en-US" sz="3200" dirty="0" err="1" smtClean="0"/>
              <a:t>bề</a:t>
            </a:r>
            <a:r>
              <a:rPr lang="en-US" sz="3200" dirty="0" smtClean="0"/>
              <a:t> </a:t>
            </a:r>
            <a:r>
              <a:rPr lang="en-US" sz="3200" dirty="0" err="1" smtClean="0"/>
              <a:t>mặt</a:t>
            </a:r>
            <a:r>
              <a:rPr lang="en-US" sz="3200" dirty="0" smtClean="0"/>
              <a:t> </a:t>
            </a:r>
            <a:r>
              <a:rPr lang="en-US" sz="3200" dirty="0" err="1" smtClean="0"/>
              <a:t>Trái</a:t>
            </a:r>
            <a:r>
              <a:rPr lang="en-US" sz="3200" dirty="0" smtClean="0"/>
              <a:t> </a:t>
            </a:r>
            <a:r>
              <a:rPr lang="en-US" sz="3200" dirty="0" err="1" smtClean="0"/>
              <a:t>Đất</a:t>
            </a:r>
            <a:r>
              <a:rPr lang="en-US" sz="3200" dirty="0" smtClean="0"/>
              <a:t> </a:t>
            </a:r>
            <a:r>
              <a:rPr lang="en-US" sz="3200" dirty="0" err="1" smtClean="0"/>
              <a:t>rất</a:t>
            </a:r>
            <a:r>
              <a:rPr lang="en-US" sz="3200" dirty="0" smtClean="0"/>
              <a:t> </a:t>
            </a:r>
            <a:r>
              <a:rPr lang="en-US" sz="3200" dirty="0" err="1" smtClean="0"/>
              <a:t>đa</a:t>
            </a:r>
            <a:r>
              <a:rPr lang="en-US" sz="3200" dirty="0" smtClean="0"/>
              <a:t> </a:t>
            </a:r>
            <a:r>
              <a:rPr lang="en-US" sz="3200" dirty="0" err="1" smtClean="0"/>
              <a:t>dạng</a:t>
            </a:r>
            <a:r>
              <a:rPr lang="en-US" sz="3200" dirty="0" smtClean="0"/>
              <a:t>. </a:t>
            </a:r>
            <a:r>
              <a:rPr lang="en-US" sz="3200" dirty="0" err="1" smtClean="0"/>
              <a:t>Có</a:t>
            </a:r>
            <a:r>
              <a:rPr lang="en-US" sz="3200" dirty="0" smtClean="0"/>
              <a:t> </a:t>
            </a:r>
            <a:r>
              <a:rPr lang="en-US" sz="3200" dirty="0" err="1" smtClean="0"/>
              <a:t>những</a:t>
            </a:r>
            <a:r>
              <a:rPr lang="en-US" sz="3200" dirty="0" smtClean="0"/>
              <a:t> </a:t>
            </a:r>
            <a:r>
              <a:rPr lang="en-US" sz="3200" dirty="0" err="1" smtClean="0"/>
              <a:t>dãy</a:t>
            </a:r>
            <a:r>
              <a:rPr lang="en-US" sz="3200" dirty="0" smtClean="0"/>
              <a:t> </a:t>
            </a:r>
            <a:r>
              <a:rPr lang="en-US" sz="3200" dirty="0" err="1" smtClean="0"/>
              <a:t>núi</a:t>
            </a:r>
            <a:r>
              <a:rPr lang="en-US" sz="3200" dirty="0" smtClean="0"/>
              <a:t> </a:t>
            </a:r>
            <a:r>
              <a:rPr lang="en-US" sz="3200" dirty="0" err="1" smtClean="0"/>
              <a:t>cao</a:t>
            </a:r>
            <a:r>
              <a:rPr lang="en-US" sz="3200" dirty="0" smtClean="0"/>
              <a:t> </a:t>
            </a:r>
            <a:r>
              <a:rPr lang="en-US" sz="3200" dirty="0" err="1" smtClean="0"/>
              <a:t>hùng</a:t>
            </a:r>
            <a:r>
              <a:rPr lang="en-US" sz="3200" dirty="0" smtClean="0"/>
              <a:t> </a:t>
            </a:r>
            <a:r>
              <a:rPr lang="en-US" sz="3200" dirty="0" err="1" smtClean="0"/>
              <a:t>vĩ</a:t>
            </a:r>
            <a:r>
              <a:rPr lang="en-US" sz="3200" dirty="0" smtClean="0"/>
              <a:t>, </a:t>
            </a:r>
            <a:r>
              <a:rPr lang="en-US" sz="3200" dirty="0" err="1" smtClean="0"/>
              <a:t>các</a:t>
            </a:r>
            <a:r>
              <a:rPr lang="en-US" sz="3200" dirty="0" smtClean="0"/>
              <a:t> </a:t>
            </a:r>
            <a:r>
              <a:rPr lang="en-US" sz="3200" dirty="0" err="1" smtClean="0"/>
              <a:t>cao</a:t>
            </a:r>
            <a:r>
              <a:rPr lang="en-US" sz="3200" dirty="0" smtClean="0"/>
              <a:t> </a:t>
            </a:r>
            <a:r>
              <a:rPr lang="en-US" sz="3200" dirty="0" err="1" smtClean="0"/>
              <a:t>nguyên</a:t>
            </a:r>
            <a:r>
              <a:rPr lang="en-US" sz="3200" dirty="0" smtClean="0"/>
              <a:t> </a:t>
            </a:r>
            <a:r>
              <a:rPr lang="en-US" sz="3200" dirty="0" err="1" smtClean="0"/>
              <a:t>và</a:t>
            </a:r>
            <a:r>
              <a:rPr lang="en-US" sz="3200" dirty="0" smtClean="0"/>
              <a:t> </a:t>
            </a:r>
            <a:r>
              <a:rPr lang="en-US" sz="3200" dirty="0" err="1" smtClean="0"/>
              <a:t>những</a:t>
            </a:r>
            <a:r>
              <a:rPr lang="en-US" sz="3200" dirty="0" smtClean="0"/>
              <a:t> </a:t>
            </a:r>
            <a:r>
              <a:rPr lang="en-US" sz="3200" dirty="0" err="1" smtClean="0"/>
              <a:t>đồng</a:t>
            </a:r>
            <a:r>
              <a:rPr lang="en-US" sz="3200" dirty="0" smtClean="0"/>
              <a:t> </a:t>
            </a:r>
            <a:r>
              <a:rPr lang="en-US" sz="3200" dirty="0" err="1" smtClean="0"/>
              <a:t>bằng</a:t>
            </a:r>
            <a:r>
              <a:rPr lang="en-US" sz="3200" dirty="0" smtClean="0"/>
              <a:t> </a:t>
            </a:r>
            <a:r>
              <a:rPr lang="en-US" sz="3200" dirty="0" err="1" smtClean="0"/>
              <a:t>rộng</a:t>
            </a:r>
            <a:r>
              <a:rPr lang="en-US" sz="3200" dirty="0" smtClean="0"/>
              <a:t> </a:t>
            </a:r>
            <a:r>
              <a:rPr lang="en-US" sz="3200" dirty="0" err="1" smtClean="0"/>
              <a:t>lớn</a:t>
            </a:r>
            <a:r>
              <a:rPr lang="en-US" sz="3200" dirty="0" smtClean="0"/>
              <a:t>, </a:t>
            </a:r>
            <a:r>
              <a:rPr lang="en-US" sz="3200" dirty="0" err="1" smtClean="0"/>
              <a:t>có</a:t>
            </a:r>
            <a:r>
              <a:rPr lang="en-US" sz="3200" dirty="0" smtClean="0"/>
              <a:t> </a:t>
            </a:r>
            <a:r>
              <a:rPr lang="en-US" sz="3200" dirty="0" err="1" smtClean="0"/>
              <a:t>khi</a:t>
            </a:r>
            <a:r>
              <a:rPr lang="en-US" sz="3200" dirty="0" smtClean="0"/>
              <a:t> </a:t>
            </a:r>
            <a:r>
              <a:rPr lang="en-US" sz="3200" dirty="0" err="1" smtClean="0"/>
              <a:t>tới</a:t>
            </a:r>
            <a:r>
              <a:rPr lang="en-US" sz="3200" dirty="0" smtClean="0"/>
              <a:t> </a:t>
            </a:r>
            <a:r>
              <a:rPr lang="en-US" sz="3200" dirty="0" err="1" smtClean="0"/>
              <a:t>vài</a:t>
            </a:r>
            <a:r>
              <a:rPr lang="en-US" sz="3200" dirty="0" smtClean="0"/>
              <a:t> </a:t>
            </a:r>
            <a:r>
              <a:rPr lang="en-US" sz="3200" dirty="0" err="1" smtClean="0"/>
              <a:t>triệu</a:t>
            </a:r>
            <a:r>
              <a:rPr lang="en-US" sz="3200" dirty="0" smtClean="0"/>
              <a:t> km</a:t>
            </a:r>
            <a:r>
              <a:rPr lang="en-US" sz="3200" baseline="30000" dirty="0" smtClean="0"/>
              <a:t>2</a:t>
            </a:r>
            <a:r>
              <a:rPr lang="en-US" sz="3200" dirty="0" smtClean="0"/>
              <a:t>. </a:t>
            </a:r>
            <a:r>
              <a:rPr lang="en-US" sz="3200" dirty="0" err="1" smtClean="0"/>
              <a:t>Ngoài</a:t>
            </a:r>
            <a:r>
              <a:rPr lang="en-US" sz="3200" dirty="0" smtClean="0"/>
              <a:t> </a:t>
            </a:r>
            <a:r>
              <a:rPr lang="en-US" sz="3200" dirty="0" err="1" smtClean="0"/>
              <a:t>ra</a:t>
            </a:r>
            <a:r>
              <a:rPr lang="en-US" sz="3200" dirty="0" smtClean="0"/>
              <a:t> </a:t>
            </a:r>
            <a:r>
              <a:rPr lang="en-US" sz="3200" dirty="0" err="1" smtClean="0"/>
              <a:t>còn</a:t>
            </a:r>
            <a:r>
              <a:rPr lang="en-US" sz="3200" dirty="0" smtClean="0"/>
              <a:t> </a:t>
            </a:r>
            <a:r>
              <a:rPr lang="en-US" sz="3200" dirty="0" err="1" smtClean="0"/>
              <a:t>có</a:t>
            </a:r>
            <a:r>
              <a:rPr lang="en-US" sz="3200" dirty="0" smtClean="0"/>
              <a:t> </a:t>
            </a:r>
            <a:r>
              <a:rPr lang="en-US" sz="3200" dirty="0" err="1" smtClean="0"/>
              <a:t>nhiều</a:t>
            </a:r>
            <a:r>
              <a:rPr lang="en-US" sz="3200" dirty="0" smtClean="0"/>
              <a:t> </a:t>
            </a:r>
            <a:r>
              <a:rPr lang="en-US" sz="3200" dirty="0" err="1" smtClean="0"/>
              <a:t>dạng</a:t>
            </a:r>
            <a:r>
              <a:rPr lang="en-US" sz="3200" dirty="0" smtClean="0"/>
              <a:t> </a:t>
            </a:r>
            <a:r>
              <a:rPr lang="en-US" sz="3200" dirty="0" err="1" smtClean="0"/>
              <a:t>địa</a:t>
            </a:r>
            <a:r>
              <a:rPr lang="en-US" sz="3200" dirty="0" smtClean="0"/>
              <a:t> </a:t>
            </a:r>
            <a:r>
              <a:rPr lang="en-US" sz="3200" dirty="0" err="1" smtClean="0"/>
              <a:t>hình</a:t>
            </a:r>
            <a:r>
              <a:rPr lang="en-US" sz="3200" dirty="0" smtClean="0"/>
              <a:t> </a:t>
            </a:r>
            <a:r>
              <a:rPr lang="en-US" sz="3200" dirty="0" err="1" smtClean="0"/>
              <a:t>khác</a:t>
            </a:r>
            <a:r>
              <a:rPr lang="en-US" sz="3200" dirty="0" smtClean="0"/>
              <a:t> </a:t>
            </a:r>
            <a:r>
              <a:rPr lang="en-US" sz="3200" dirty="0" err="1" smtClean="0"/>
              <a:t>như</a:t>
            </a:r>
            <a:r>
              <a:rPr lang="en-US" sz="3200" dirty="0" smtClean="0"/>
              <a:t> </a:t>
            </a:r>
            <a:r>
              <a:rPr lang="en-US" sz="3200" dirty="0" err="1" smtClean="0"/>
              <a:t>đồi</a:t>
            </a:r>
            <a:r>
              <a:rPr lang="en-US" sz="3200" dirty="0" smtClean="0"/>
              <a:t>, </a:t>
            </a:r>
            <a:r>
              <a:rPr lang="en-US" sz="3200" dirty="0" err="1" smtClean="0"/>
              <a:t>hoang</a:t>
            </a:r>
            <a:r>
              <a:rPr lang="en-US" sz="3200" dirty="0" smtClean="0"/>
              <a:t> </a:t>
            </a:r>
            <a:r>
              <a:rPr lang="en-US" sz="3200" dirty="0" err="1" smtClean="0"/>
              <a:t>mạc</a:t>
            </a:r>
            <a:r>
              <a:rPr lang="en-US" sz="3200" dirty="0" smtClean="0"/>
              <a:t>, </a:t>
            </a:r>
            <a:r>
              <a:rPr lang="en-US" sz="3200" dirty="0" err="1" smtClean="0"/>
              <a:t>bồn</a:t>
            </a:r>
            <a:r>
              <a:rPr lang="en-US" sz="3200" dirty="0" smtClean="0"/>
              <a:t> </a:t>
            </a:r>
            <a:r>
              <a:rPr lang="en-US" sz="3200" dirty="0" err="1" smtClean="0"/>
              <a:t>địa</a:t>
            </a:r>
            <a:r>
              <a:rPr lang="en-US" sz="3200" dirty="0" smtClean="0"/>
              <a:t>, </a:t>
            </a:r>
            <a:r>
              <a:rPr lang="en-US" sz="3200" dirty="0" err="1" smtClean="0"/>
              <a:t>thung</a:t>
            </a:r>
            <a:r>
              <a:rPr lang="en-US" sz="3200" dirty="0" smtClean="0"/>
              <a:t> </a:t>
            </a:r>
            <a:r>
              <a:rPr lang="en-US" sz="3200" dirty="0" err="1" smtClean="0"/>
              <a:t>lũng</a:t>
            </a:r>
            <a:r>
              <a:rPr lang="en-US" sz="3200" dirty="0" smtClean="0"/>
              <a:t>,…</a:t>
            </a:r>
            <a:endParaRPr lang="en-US" sz="3200" dirty="0"/>
          </a:p>
        </p:txBody>
      </p:sp>
      <p:pic>
        <p:nvPicPr>
          <p:cNvPr id="10" name="Picture 4" descr="Hình ảnh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34375" y="0"/>
            <a:ext cx="809625" cy="228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751040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Callout 3"/>
          <p:cNvSpPr/>
          <p:nvPr/>
        </p:nvSpPr>
        <p:spPr>
          <a:xfrm>
            <a:off x="838200" y="2343210"/>
            <a:ext cx="7467600" cy="2990790"/>
          </a:xfrm>
          <a:prstGeom prst="wedgeEllipseCallout">
            <a:avLst>
              <a:gd name="adj1" fmla="val -38501"/>
              <a:gd name="adj2" fmla="val 90279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indent="457200" algn="just"/>
            <a:r>
              <a:rPr lang="en-US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rằng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sườn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2000" dirty="0">
              <a:latin typeface="VNI-Time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en-US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Qan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H34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tuyệt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000" dirty="0">
              <a:latin typeface="VNI-Times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066800" y="457200"/>
            <a:ext cx="69342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/>
              <a:t>Hoạt</a:t>
            </a:r>
            <a:r>
              <a:rPr lang="en-US" sz="3200" dirty="0" smtClean="0"/>
              <a:t> </a:t>
            </a:r>
            <a:r>
              <a:rPr lang="vi-VN" sz="3200" dirty="0" smtClean="0"/>
              <a:t>độn</a:t>
            </a:r>
            <a:r>
              <a:rPr lang="en-US" sz="3200" dirty="0" smtClean="0"/>
              <a:t>g </a:t>
            </a:r>
            <a:r>
              <a:rPr lang="en-US" sz="3200" dirty="0" err="1" smtClean="0"/>
              <a:t>nhóm</a:t>
            </a:r>
            <a:r>
              <a:rPr lang="en-US" sz="3200" dirty="0" smtClean="0"/>
              <a:t>  (t</a:t>
            </a:r>
            <a:r>
              <a:rPr lang="vi-VN" sz="3200" dirty="0" smtClean="0"/>
              <a:t>hời gian</a:t>
            </a:r>
            <a:r>
              <a:rPr lang="en-US" sz="3200" dirty="0" smtClean="0"/>
              <a:t>:</a:t>
            </a:r>
            <a:r>
              <a:rPr lang="vi-VN" sz="3200" dirty="0" smtClean="0"/>
              <a:t> </a:t>
            </a:r>
            <a:r>
              <a:rPr lang="en-US" sz="3200" dirty="0" smtClean="0"/>
              <a:t>1</a:t>
            </a:r>
            <a:r>
              <a:rPr lang="vi-VN" sz="3200" dirty="0"/>
              <a:t>0 </a:t>
            </a:r>
            <a:r>
              <a:rPr lang="vi-VN" sz="3200" dirty="0" smtClean="0"/>
              <a:t>phút</a:t>
            </a:r>
            <a:r>
              <a:rPr lang="en-US" sz="3200" dirty="0" smtClean="0"/>
              <a:t>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552115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647</Words>
  <Application>Microsoft Office PowerPoint</Application>
  <PresentationFormat>On-screen Show (4:3)</PresentationFormat>
  <Paragraphs>121</Paragraphs>
  <Slides>26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PowerPoint Presentation</vt:lpstr>
      <vt:lpstr>Quan sát tranh và cho biết: Đây là dạng địa hình nào?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Núi và độ cao của núi</vt:lpstr>
      <vt:lpstr>Phân loại núi (căn cứ vào độ cao)</vt:lpstr>
      <vt:lpstr>1. Núi và độ cao của núi</vt:lpstr>
      <vt:lpstr>1. Núi và độ cao của núi</vt:lpstr>
      <vt:lpstr>2. Núi già, núi trẻ</vt:lpstr>
      <vt:lpstr>2. Núi già, núi trẻ</vt:lpstr>
      <vt:lpstr>2. Núi già, núi trẻ</vt:lpstr>
      <vt:lpstr>2. Núi già, núi trẻ</vt:lpstr>
      <vt:lpstr>3. Địa hình cácxtơ và các hang động</vt:lpstr>
      <vt:lpstr>Video  Theo dõi video và nội dung SGK để trả lời những câu hỏi sau:</vt:lpstr>
      <vt:lpstr>PowerPoint Presentation</vt:lpstr>
      <vt:lpstr>PowerPoint Presentation</vt:lpstr>
      <vt:lpstr>3. Địa hình cácxtơ và các hang động</vt:lpstr>
      <vt:lpstr>3. Địa hình cácxtơ và các hang động</vt:lpstr>
      <vt:lpstr>3. Địa hình cácxtơ và các hang động</vt:lpstr>
      <vt:lpstr>3. Địa hình cácxtơ và các hang động</vt:lpstr>
      <vt:lpstr>Em hãy: Vẽ sơ đồ tư duy những nội dung đã học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giang12</cp:lastModifiedBy>
  <cp:revision>71</cp:revision>
  <dcterms:created xsi:type="dcterms:W3CDTF">2017-11-28T06:39:35Z</dcterms:created>
  <dcterms:modified xsi:type="dcterms:W3CDTF">2018-10-07T03:35:41Z</dcterms:modified>
</cp:coreProperties>
</file>