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756" autoAdjust="0"/>
  </p:normalViewPr>
  <p:slideViewPr>
    <p:cSldViewPr>
      <p:cViewPr>
        <p:scale>
          <a:sx n="74" d="100"/>
          <a:sy n="74" d="100"/>
        </p:scale>
        <p:origin x="-1266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6651FA-44F8-495F-9B1C-88E0451539C2}" type="doc">
      <dgm:prSet loTypeId="urn:microsoft.com/office/officeart/2005/8/layout/vList5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0FAE54F2-A1EF-48C1-918B-C61225F8E84C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Giá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trị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kinh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tế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13566CEA-598F-4EF3-90DE-CD6674F5A7AC}" type="parTrans" cxnId="{2DD4EBF0-D8BB-42DA-83BE-517081903F6B}">
      <dgm:prSet/>
      <dgm:spPr/>
      <dgm:t>
        <a:bodyPr/>
        <a:lstStyle/>
        <a:p>
          <a:endParaRPr lang="en-US"/>
        </a:p>
      </dgm:t>
    </dgm:pt>
    <dgm:pt modelId="{E623451E-D804-4AD9-BA5E-6D07EDFA9E0D}" type="sibTrans" cxnId="{2DD4EBF0-D8BB-42DA-83BE-517081903F6B}">
      <dgm:prSet/>
      <dgm:spPr/>
      <dgm:t>
        <a:bodyPr/>
        <a:lstStyle/>
        <a:p>
          <a:endParaRPr lang="en-US"/>
        </a:p>
      </dgm:t>
    </dgm:pt>
    <dgm:pt modelId="{2E454633-445C-4AA4-8A23-ED285199C0FE}">
      <dgm:prSet phldrT="[Text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Cung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cấp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lương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phẩm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A7D3756C-EC35-4959-B409-6900FD008141}" type="parTrans" cxnId="{9556628A-9B5D-4269-9F2C-4792FA9B6FD2}">
      <dgm:prSet/>
      <dgm:spPr/>
      <dgm:t>
        <a:bodyPr/>
        <a:lstStyle/>
        <a:p>
          <a:endParaRPr lang="en-US"/>
        </a:p>
      </dgm:t>
    </dgm:pt>
    <dgm:pt modelId="{21D2387E-C2B5-4106-AD79-8ABFFAAAE41E}" type="sibTrans" cxnId="{9556628A-9B5D-4269-9F2C-4792FA9B6FD2}">
      <dgm:prSet/>
      <dgm:spPr/>
      <dgm:t>
        <a:bodyPr/>
        <a:lstStyle/>
        <a:p>
          <a:endParaRPr lang="en-US"/>
        </a:p>
      </dgm:t>
    </dgm:pt>
    <dgm:pt modelId="{ECAC5173-9C1F-470B-8CA1-2ED8BEA90BDA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Giá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trị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văn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hóa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– du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lịch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8F4420CA-B88F-4374-949F-487330E97339}" type="parTrans" cxnId="{6D22154D-3CA6-48B8-A045-297044DDFB93}">
      <dgm:prSet/>
      <dgm:spPr/>
      <dgm:t>
        <a:bodyPr/>
        <a:lstStyle/>
        <a:p>
          <a:endParaRPr lang="en-US"/>
        </a:p>
      </dgm:t>
    </dgm:pt>
    <dgm:pt modelId="{79093622-A9E3-4917-BDFF-C91FABAF915A}" type="sibTrans" cxnId="{6D22154D-3CA6-48B8-A045-297044DDFB93}">
      <dgm:prSet/>
      <dgm:spPr/>
      <dgm:t>
        <a:bodyPr/>
        <a:lstStyle/>
        <a:p>
          <a:endParaRPr lang="en-US"/>
        </a:p>
      </dgm:t>
    </dgm:pt>
    <dgm:pt modelId="{073DEB2E-4AAC-4963-A092-EB6F93919643}">
      <dgm:prSet phldrT="[Text]" custT="1"/>
      <dgm:spPr/>
      <dgm:t>
        <a:bodyPr/>
        <a:lstStyle/>
        <a:p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Du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lịch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thái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18EBCC7F-DD56-4133-AAB7-495F430BAF99}" type="parTrans" cxnId="{FDA0EF16-8C2E-49FE-A8D8-A10191E192D0}">
      <dgm:prSet/>
      <dgm:spPr/>
      <dgm:t>
        <a:bodyPr/>
        <a:lstStyle/>
        <a:p>
          <a:endParaRPr lang="en-US"/>
        </a:p>
      </dgm:t>
    </dgm:pt>
    <dgm:pt modelId="{70CDC0EA-2852-4163-A3B8-C420A46ED600}" type="sibTrans" cxnId="{FDA0EF16-8C2E-49FE-A8D8-A10191E192D0}">
      <dgm:prSet/>
      <dgm:spPr/>
      <dgm:t>
        <a:bodyPr/>
        <a:lstStyle/>
        <a:p>
          <a:endParaRPr lang="en-US"/>
        </a:p>
      </dgm:t>
    </dgm:pt>
    <dgm:pt modelId="{52711119-6067-4AF4-AF81-70AF2C0710CF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Giá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trị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môi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trường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–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thái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B3E9A22E-ACF7-4306-AEEF-DB10C7435945}" type="parTrans" cxnId="{13838FF4-ED2A-4DEF-B4A0-0FBDFAB6FDD0}">
      <dgm:prSet/>
      <dgm:spPr/>
      <dgm:t>
        <a:bodyPr/>
        <a:lstStyle/>
        <a:p>
          <a:endParaRPr lang="en-US"/>
        </a:p>
      </dgm:t>
    </dgm:pt>
    <dgm:pt modelId="{A0C6092D-B728-4BA3-87C9-9C46440E962E}" type="sibTrans" cxnId="{13838FF4-ED2A-4DEF-B4A0-0FBDFAB6FDD0}">
      <dgm:prSet/>
      <dgm:spPr/>
      <dgm:t>
        <a:bodyPr/>
        <a:lstStyle/>
        <a:p>
          <a:endParaRPr lang="en-US"/>
        </a:p>
      </dgm:t>
    </dgm:pt>
    <dgm:pt modelId="{687294F7-91A2-4E56-8CFF-578197AD88B2}">
      <dgm:prSet phldrT="[Text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Giữ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cân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bằng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thái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10CED266-411C-4A01-938D-E18654B95312}" type="parTrans" cxnId="{F4BE5CF0-8DE5-487E-9882-264EB409C133}">
      <dgm:prSet/>
      <dgm:spPr/>
      <dgm:t>
        <a:bodyPr/>
        <a:lstStyle/>
        <a:p>
          <a:endParaRPr lang="en-US"/>
        </a:p>
      </dgm:t>
    </dgm:pt>
    <dgm:pt modelId="{15530FA0-503A-4FA8-A6C0-93B4C6A019E3}" type="sibTrans" cxnId="{F4BE5CF0-8DE5-487E-9882-264EB409C133}">
      <dgm:prSet/>
      <dgm:spPr/>
      <dgm:t>
        <a:bodyPr/>
        <a:lstStyle/>
        <a:p>
          <a:endParaRPr lang="en-US"/>
        </a:p>
      </dgm:t>
    </dgm:pt>
    <dgm:pt modelId="{C549BBA6-D78A-4368-9F41-8D06220C2DB4}">
      <dgm:prSet phldrT="[Text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Cung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cấp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dược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liệu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A832726B-6E55-43C9-8B76-0FCE1B8C1455}" type="parTrans" cxnId="{0CB7680B-A7E8-4216-B602-5AB5AE8D7216}">
      <dgm:prSet/>
      <dgm:spPr/>
      <dgm:t>
        <a:bodyPr/>
        <a:lstStyle/>
        <a:p>
          <a:endParaRPr lang="en-US"/>
        </a:p>
      </dgm:t>
    </dgm:pt>
    <dgm:pt modelId="{DFE16EEF-D5AA-4D04-8C85-70B79F125041}" type="sibTrans" cxnId="{0CB7680B-A7E8-4216-B602-5AB5AE8D7216}">
      <dgm:prSet/>
      <dgm:spPr/>
      <dgm:t>
        <a:bodyPr/>
        <a:lstStyle/>
        <a:p>
          <a:endParaRPr lang="en-US"/>
        </a:p>
      </dgm:t>
    </dgm:pt>
    <dgm:pt modelId="{AB0760E7-BCB4-4DC2-902C-2EAA9C3039F9}">
      <dgm:prSet phldrT="[Text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Cung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cấp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liệu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cho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các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ngành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sản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xuất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BFFC5968-38B3-417B-AD2C-7B6430D5E20D}" type="parTrans" cxnId="{8AB7D272-0430-4FD0-B66F-DECEA636D5C1}">
      <dgm:prSet/>
      <dgm:spPr/>
      <dgm:t>
        <a:bodyPr/>
        <a:lstStyle/>
        <a:p>
          <a:endParaRPr lang="en-US"/>
        </a:p>
      </dgm:t>
    </dgm:pt>
    <dgm:pt modelId="{0C942B6D-70C4-4641-890C-5E46EE0C3117}" type="sibTrans" cxnId="{8AB7D272-0430-4FD0-B66F-DECEA636D5C1}">
      <dgm:prSet/>
      <dgm:spPr/>
      <dgm:t>
        <a:bodyPr/>
        <a:lstStyle/>
        <a:p>
          <a:endParaRPr lang="en-US"/>
        </a:p>
      </dgm:t>
    </dgm:pt>
    <dgm:pt modelId="{2EC98FCC-5D2C-4A88-8FC9-826C3F370ABB}">
      <dgm:prSet phldrT="[Text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Làm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cảnh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D896BF3E-4F35-4B5D-976E-CA13C9DCD077}" type="parTrans" cxnId="{BFC2A3FB-3F52-4C74-AE76-CCA37167EAFC}">
      <dgm:prSet/>
      <dgm:spPr/>
      <dgm:t>
        <a:bodyPr/>
        <a:lstStyle/>
        <a:p>
          <a:endParaRPr lang="en-US"/>
        </a:p>
      </dgm:t>
    </dgm:pt>
    <dgm:pt modelId="{05B1D382-05AC-4403-8DD8-A9F00F776044}" type="sibTrans" cxnId="{BFC2A3FB-3F52-4C74-AE76-CCA37167EAFC}">
      <dgm:prSet/>
      <dgm:spPr/>
      <dgm:t>
        <a:bodyPr/>
        <a:lstStyle/>
        <a:p>
          <a:endParaRPr lang="en-US"/>
        </a:p>
      </dgm:t>
    </dgm:pt>
    <dgm:pt modelId="{4E1CFA0A-2DFB-4848-90E6-71844C10B9D5}">
      <dgm:prSet phldrT="[Text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Nghiên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cứu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khoa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học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84A7AA18-AD54-4346-B5A1-569E4ED51BD9}" type="parTrans" cxnId="{4745DD54-EA56-4F07-8B6D-09329CA6CBB8}">
      <dgm:prSet/>
      <dgm:spPr/>
      <dgm:t>
        <a:bodyPr/>
        <a:lstStyle/>
        <a:p>
          <a:endParaRPr lang="en-US"/>
        </a:p>
      </dgm:t>
    </dgm:pt>
    <dgm:pt modelId="{E9F71FA3-3277-4AAF-B597-4F529B07FBB6}" type="sibTrans" cxnId="{4745DD54-EA56-4F07-8B6D-09329CA6CBB8}">
      <dgm:prSet/>
      <dgm:spPr/>
      <dgm:t>
        <a:bodyPr/>
        <a:lstStyle/>
        <a:p>
          <a:endParaRPr lang="en-US"/>
        </a:p>
      </dgm:t>
    </dgm:pt>
    <dgm:pt modelId="{201430BD-BF72-4D29-88C4-D5D770D43E2D}">
      <dgm:prSet phldrT="[Text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Duy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trì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nguồn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gen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quý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E8492BAE-561D-49CB-B0CA-B7952CCBC233}" type="parTrans" cxnId="{42B5BDF9-B67D-432E-99D0-C17BC431F205}">
      <dgm:prSet/>
      <dgm:spPr/>
      <dgm:t>
        <a:bodyPr/>
        <a:lstStyle/>
        <a:p>
          <a:endParaRPr lang="en-US"/>
        </a:p>
      </dgm:t>
    </dgm:pt>
    <dgm:pt modelId="{C6232FCE-2672-4BCC-A1FE-71655DE36AED}" type="sibTrans" cxnId="{42B5BDF9-B67D-432E-99D0-C17BC431F205}">
      <dgm:prSet/>
      <dgm:spPr/>
      <dgm:t>
        <a:bodyPr/>
        <a:lstStyle/>
        <a:p>
          <a:endParaRPr lang="en-US"/>
        </a:p>
      </dgm:t>
    </dgm:pt>
    <dgm:pt modelId="{21D6299A-D245-466E-B6EE-EFEEE8F4CE4D}">
      <dgm:prSet phldrT="[Text]" custT="1"/>
      <dgm:spPr/>
      <dgm:t>
        <a:bodyPr/>
        <a:lstStyle/>
        <a:p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Tăng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phì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cho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dirty="0" err="1" smtClean="0">
              <a:latin typeface="Times New Roman" pitchFamily="18" charset="0"/>
              <a:cs typeface="Times New Roman" pitchFamily="18" charset="0"/>
            </a:rPr>
            <a:t>đất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2400" dirty="0">
            <a:latin typeface="Times New Roman" pitchFamily="18" charset="0"/>
            <a:cs typeface="Times New Roman" pitchFamily="18" charset="0"/>
          </a:endParaRPr>
        </a:p>
      </dgm:t>
    </dgm:pt>
    <dgm:pt modelId="{6BB0F064-D81E-42D5-8544-0BE31B1C0AFB}" type="parTrans" cxnId="{58B430F7-2622-423C-83F9-3F300D065C26}">
      <dgm:prSet/>
      <dgm:spPr/>
      <dgm:t>
        <a:bodyPr/>
        <a:lstStyle/>
        <a:p>
          <a:endParaRPr lang="en-US"/>
        </a:p>
      </dgm:t>
    </dgm:pt>
    <dgm:pt modelId="{4FFD95C1-9B46-46C8-ACB5-9C99D4EDE4B8}" type="sibTrans" cxnId="{58B430F7-2622-423C-83F9-3F300D065C26}">
      <dgm:prSet/>
      <dgm:spPr/>
      <dgm:t>
        <a:bodyPr/>
        <a:lstStyle/>
        <a:p>
          <a:endParaRPr lang="en-US"/>
        </a:p>
      </dgm:t>
    </dgm:pt>
    <dgm:pt modelId="{D1F3CF40-B688-4F68-B950-4306B1F15E25}" type="pres">
      <dgm:prSet presAssocID="{BD6651FA-44F8-495F-9B1C-88E0451539C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564E718-464B-4100-B64A-CF3152804716}" type="pres">
      <dgm:prSet presAssocID="{0FAE54F2-A1EF-48C1-918B-C61225F8E84C}" presName="linNode" presStyleCnt="0"/>
      <dgm:spPr/>
    </dgm:pt>
    <dgm:pt modelId="{981E04DA-E333-4F23-BB7A-A183D879EB10}" type="pres">
      <dgm:prSet presAssocID="{0FAE54F2-A1EF-48C1-918B-C61225F8E84C}" presName="parentText" presStyleLbl="node1" presStyleIdx="0" presStyleCnt="3" custScaleX="114247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F27CE2-7CD2-43E5-A2C5-5F8F3D64529B}" type="pres">
      <dgm:prSet presAssocID="{0FAE54F2-A1EF-48C1-918B-C61225F8E84C}" presName="descendantText" presStyleLbl="alignAccFollowNode1" presStyleIdx="0" presStyleCnt="3" custScaleX="109204" custScaleY="13737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01CE3E-68D1-41EB-9859-F7C6C5A374CE}" type="pres">
      <dgm:prSet presAssocID="{E623451E-D804-4AD9-BA5E-6D07EDFA9E0D}" presName="sp" presStyleCnt="0"/>
      <dgm:spPr/>
    </dgm:pt>
    <dgm:pt modelId="{18678D46-1618-47F5-8389-D18FEB87FEA2}" type="pres">
      <dgm:prSet presAssocID="{ECAC5173-9C1F-470B-8CA1-2ED8BEA90BDA}" presName="linNode" presStyleCnt="0"/>
      <dgm:spPr/>
    </dgm:pt>
    <dgm:pt modelId="{1CC1A2FB-C7FC-404F-8B40-B25CB3B2C55C}" type="pres">
      <dgm:prSet presAssocID="{ECAC5173-9C1F-470B-8CA1-2ED8BEA90BDA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81C3FC-38D5-4138-ABCC-F3E078DBD599}" type="pres">
      <dgm:prSet presAssocID="{ECAC5173-9C1F-470B-8CA1-2ED8BEA90BDA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00B635E-61C8-488F-82C8-8504D7716DB5}" type="pres">
      <dgm:prSet presAssocID="{79093622-A9E3-4917-BDFF-C91FABAF915A}" presName="sp" presStyleCnt="0"/>
      <dgm:spPr/>
    </dgm:pt>
    <dgm:pt modelId="{5EC823A6-14A8-44D9-8ADF-20FA4913CD33}" type="pres">
      <dgm:prSet presAssocID="{52711119-6067-4AF4-AF81-70AF2C0710CF}" presName="linNode" presStyleCnt="0"/>
      <dgm:spPr/>
    </dgm:pt>
    <dgm:pt modelId="{F496BF53-92FC-4965-8BF8-186B12434D36}" type="pres">
      <dgm:prSet presAssocID="{52711119-6067-4AF4-AF81-70AF2C0710CF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EA9A79-C8CF-4CA3-B3F6-9692601A7E5F}" type="pres">
      <dgm:prSet presAssocID="{52711119-6067-4AF4-AF81-70AF2C0710CF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DD4EBF0-D8BB-42DA-83BE-517081903F6B}" srcId="{BD6651FA-44F8-495F-9B1C-88E0451539C2}" destId="{0FAE54F2-A1EF-48C1-918B-C61225F8E84C}" srcOrd="0" destOrd="0" parTransId="{13566CEA-598F-4EF3-90DE-CD6674F5A7AC}" sibTransId="{E623451E-D804-4AD9-BA5E-6D07EDFA9E0D}"/>
    <dgm:cxn modelId="{4D8A31CE-C83D-49F2-8F3E-13DE08222119}" type="presOf" srcId="{21D6299A-D245-466E-B6EE-EFEEE8F4CE4D}" destId="{16EA9A79-C8CF-4CA3-B3F6-9692601A7E5F}" srcOrd="0" destOrd="2" presId="urn:microsoft.com/office/officeart/2005/8/layout/vList5"/>
    <dgm:cxn modelId="{064F95A1-9EA7-474C-AA33-9E55BFF0B9BB}" type="presOf" srcId="{2E454633-445C-4AA4-8A23-ED285199C0FE}" destId="{26F27CE2-7CD2-43E5-A2C5-5F8F3D64529B}" srcOrd="0" destOrd="0" presId="urn:microsoft.com/office/officeart/2005/8/layout/vList5"/>
    <dgm:cxn modelId="{4AB2A680-F516-4AC5-A3BF-3DEE965C5D21}" type="presOf" srcId="{AB0760E7-BCB4-4DC2-902C-2EAA9C3039F9}" destId="{26F27CE2-7CD2-43E5-A2C5-5F8F3D64529B}" srcOrd="0" destOrd="2" presId="urn:microsoft.com/office/officeart/2005/8/layout/vList5"/>
    <dgm:cxn modelId="{7A6071B1-FE59-4B1F-935C-2C3C3AF1B005}" type="presOf" srcId="{201430BD-BF72-4D29-88C4-D5D770D43E2D}" destId="{16EA9A79-C8CF-4CA3-B3F6-9692601A7E5F}" srcOrd="0" destOrd="1" presId="urn:microsoft.com/office/officeart/2005/8/layout/vList5"/>
    <dgm:cxn modelId="{0CB7680B-A7E8-4216-B602-5AB5AE8D7216}" srcId="{0FAE54F2-A1EF-48C1-918B-C61225F8E84C}" destId="{C549BBA6-D78A-4368-9F41-8D06220C2DB4}" srcOrd="1" destOrd="0" parTransId="{A832726B-6E55-43C9-8B76-0FCE1B8C1455}" sibTransId="{DFE16EEF-D5AA-4D04-8C85-70B79F125041}"/>
    <dgm:cxn modelId="{FDA0EF16-8C2E-49FE-A8D8-A10191E192D0}" srcId="{ECAC5173-9C1F-470B-8CA1-2ED8BEA90BDA}" destId="{073DEB2E-4AAC-4963-A092-EB6F93919643}" srcOrd="0" destOrd="0" parTransId="{18EBCC7F-DD56-4133-AAB7-495F430BAF99}" sibTransId="{70CDC0EA-2852-4163-A3B8-C420A46ED600}"/>
    <dgm:cxn modelId="{8AB7D272-0430-4FD0-B66F-DECEA636D5C1}" srcId="{0FAE54F2-A1EF-48C1-918B-C61225F8E84C}" destId="{AB0760E7-BCB4-4DC2-902C-2EAA9C3039F9}" srcOrd="2" destOrd="0" parTransId="{BFFC5968-38B3-417B-AD2C-7B6430D5E20D}" sibTransId="{0C942B6D-70C4-4641-890C-5E46EE0C3117}"/>
    <dgm:cxn modelId="{5DEE43C4-D894-4764-B749-A1A3A5A48239}" type="presOf" srcId="{C549BBA6-D78A-4368-9F41-8D06220C2DB4}" destId="{26F27CE2-7CD2-43E5-A2C5-5F8F3D64529B}" srcOrd="0" destOrd="1" presId="urn:microsoft.com/office/officeart/2005/8/layout/vList5"/>
    <dgm:cxn modelId="{33C0B0B3-D1BD-4E52-857D-ECBC78C0A513}" type="presOf" srcId="{52711119-6067-4AF4-AF81-70AF2C0710CF}" destId="{F496BF53-92FC-4965-8BF8-186B12434D36}" srcOrd="0" destOrd="0" presId="urn:microsoft.com/office/officeart/2005/8/layout/vList5"/>
    <dgm:cxn modelId="{C1122335-F55E-4B4E-BB22-09C3E409BA79}" type="presOf" srcId="{2EC98FCC-5D2C-4A88-8FC9-826C3F370ABB}" destId="{5281C3FC-38D5-4138-ABCC-F3E078DBD599}" srcOrd="0" destOrd="1" presId="urn:microsoft.com/office/officeart/2005/8/layout/vList5"/>
    <dgm:cxn modelId="{1720686E-9EA4-4A4E-ABE2-E91B5CD93C4B}" type="presOf" srcId="{4E1CFA0A-2DFB-4848-90E6-71844C10B9D5}" destId="{5281C3FC-38D5-4138-ABCC-F3E078DBD599}" srcOrd="0" destOrd="2" presId="urn:microsoft.com/office/officeart/2005/8/layout/vList5"/>
    <dgm:cxn modelId="{FF9D5461-4038-4CE9-9D85-8145F6FA6D8F}" type="presOf" srcId="{BD6651FA-44F8-495F-9B1C-88E0451539C2}" destId="{D1F3CF40-B688-4F68-B950-4306B1F15E25}" srcOrd="0" destOrd="0" presId="urn:microsoft.com/office/officeart/2005/8/layout/vList5"/>
    <dgm:cxn modelId="{42B5BDF9-B67D-432E-99D0-C17BC431F205}" srcId="{52711119-6067-4AF4-AF81-70AF2C0710CF}" destId="{201430BD-BF72-4D29-88C4-D5D770D43E2D}" srcOrd="1" destOrd="0" parTransId="{E8492BAE-561D-49CB-B0CA-B7952CCBC233}" sibTransId="{C6232FCE-2672-4BCC-A1FE-71655DE36AED}"/>
    <dgm:cxn modelId="{F4BE5CF0-8DE5-487E-9882-264EB409C133}" srcId="{52711119-6067-4AF4-AF81-70AF2C0710CF}" destId="{687294F7-91A2-4E56-8CFF-578197AD88B2}" srcOrd="0" destOrd="0" parTransId="{10CED266-411C-4A01-938D-E18654B95312}" sibTransId="{15530FA0-503A-4FA8-A6C0-93B4C6A019E3}"/>
    <dgm:cxn modelId="{9170F69C-A94B-464D-B212-3EE4B23DFC4C}" type="presOf" srcId="{0FAE54F2-A1EF-48C1-918B-C61225F8E84C}" destId="{981E04DA-E333-4F23-BB7A-A183D879EB10}" srcOrd="0" destOrd="0" presId="urn:microsoft.com/office/officeart/2005/8/layout/vList5"/>
    <dgm:cxn modelId="{13838FF4-ED2A-4DEF-B4A0-0FBDFAB6FDD0}" srcId="{BD6651FA-44F8-495F-9B1C-88E0451539C2}" destId="{52711119-6067-4AF4-AF81-70AF2C0710CF}" srcOrd="2" destOrd="0" parTransId="{B3E9A22E-ACF7-4306-AEEF-DB10C7435945}" sibTransId="{A0C6092D-B728-4BA3-87C9-9C46440E962E}"/>
    <dgm:cxn modelId="{6D22154D-3CA6-48B8-A045-297044DDFB93}" srcId="{BD6651FA-44F8-495F-9B1C-88E0451539C2}" destId="{ECAC5173-9C1F-470B-8CA1-2ED8BEA90BDA}" srcOrd="1" destOrd="0" parTransId="{8F4420CA-B88F-4374-949F-487330E97339}" sibTransId="{79093622-A9E3-4917-BDFF-C91FABAF915A}"/>
    <dgm:cxn modelId="{BFC2A3FB-3F52-4C74-AE76-CCA37167EAFC}" srcId="{ECAC5173-9C1F-470B-8CA1-2ED8BEA90BDA}" destId="{2EC98FCC-5D2C-4A88-8FC9-826C3F370ABB}" srcOrd="1" destOrd="0" parTransId="{D896BF3E-4F35-4B5D-976E-CA13C9DCD077}" sibTransId="{05B1D382-05AC-4403-8DD8-A9F00F776044}"/>
    <dgm:cxn modelId="{0F3B2272-23C7-4E3A-807D-F336E54C1A17}" type="presOf" srcId="{687294F7-91A2-4E56-8CFF-578197AD88B2}" destId="{16EA9A79-C8CF-4CA3-B3F6-9692601A7E5F}" srcOrd="0" destOrd="0" presId="urn:microsoft.com/office/officeart/2005/8/layout/vList5"/>
    <dgm:cxn modelId="{F453B279-7E90-4074-98B9-0FD39732BE92}" type="presOf" srcId="{073DEB2E-4AAC-4963-A092-EB6F93919643}" destId="{5281C3FC-38D5-4138-ABCC-F3E078DBD599}" srcOrd="0" destOrd="0" presId="urn:microsoft.com/office/officeart/2005/8/layout/vList5"/>
    <dgm:cxn modelId="{58B430F7-2622-423C-83F9-3F300D065C26}" srcId="{52711119-6067-4AF4-AF81-70AF2C0710CF}" destId="{21D6299A-D245-466E-B6EE-EFEEE8F4CE4D}" srcOrd="2" destOrd="0" parTransId="{6BB0F064-D81E-42D5-8544-0BE31B1C0AFB}" sibTransId="{4FFD95C1-9B46-46C8-ACB5-9C99D4EDE4B8}"/>
    <dgm:cxn modelId="{4745DD54-EA56-4F07-8B6D-09329CA6CBB8}" srcId="{ECAC5173-9C1F-470B-8CA1-2ED8BEA90BDA}" destId="{4E1CFA0A-2DFB-4848-90E6-71844C10B9D5}" srcOrd="2" destOrd="0" parTransId="{84A7AA18-AD54-4346-B5A1-569E4ED51BD9}" sibTransId="{E9F71FA3-3277-4AAF-B597-4F529B07FBB6}"/>
    <dgm:cxn modelId="{9556628A-9B5D-4269-9F2C-4792FA9B6FD2}" srcId="{0FAE54F2-A1EF-48C1-918B-C61225F8E84C}" destId="{2E454633-445C-4AA4-8A23-ED285199C0FE}" srcOrd="0" destOrd="0" parTransId="{A7D3756C-EC35-4959-B409-6900FD008141}" sibTransId="{21D2387E-C2B5-4106-AD79-8ABFFAAAE41E}"/>
    <dgm:cxn modelId="{4753A78B-0EC3-44F8-A83D-F3BE89973B3E}" type="presOf" srcId="{ECAC5173-9C1F-470B-8CA1-2ED8BEA90BDA}" destId="{1CC1A2FB-C7FC-404F-8B40-B25CB3B2C55C}" srcOrd="0" destOrd="0" presId="urn:microsoft.com/office/officeart/2005/8/layout/vList5"/>
    <dgm:cxn modelId="{5756A752-D4C0-4C4E-BED2-DF0756697027}" type="presParOf" srcId="{D1F3CF40-B688-4F68-B950-4306B1F15E25}" destId="{8564E718-464B-4100-B64A-CF3152804716}" srcOrd="0" destOrd="0" presId="urn:microsoft.com/office/officeart/2005/8/layout/vList5"/>
    <dgm:cxn modelId="{16D67F26-C99E-42FD-B56A-1898F813CDC8}" type="presParOf" srcId="{8564E718-464B-4100-B64A-CF3152804716}" destId="{981E04DA-E333-4F23-BB7A-A183D879EB10}" srcOrd="0" destOrd="0" presId="urn:microsoft.com/office/officeart/2005/8/layout/vList5"/>
    <dgm:cxn modelId="{5CEB4CE7-E993-4921-85D4-D795754B3A24}" type="presParOf" srcId="{8564E718-464B-4100-B64A-CF3152804716}" destId="{26F27CE2-7CD2-43E5-A2C5-5F8F3D64529B}" srcOrd="1" destOrd="0" presId="urn:microsoft.com/office/officeart/2005/8/layout/vList5"/>
    <dgm:cxn modelId="{05BAC221-107D-460F-AE42-3C02EBA66E41}" type="presParOf" srcId="{D1F3CF40-B688-4F68-B950-4306B1F15E25}" destId="{4901CE3E-68D1-41EB-9859-F7C6C5A374CE}" srcOrd="1" destOrd="0" presId="urn:microsoft.com/office/officeart/2005/8/layout/vList5"/>
    <dgm:cxn modelId="{C3476100-194B-470A-A187-5BF3C003DDCB}" type="presParOf" srcId="{D1F3CF40-B688-4F68-B950-4306B1F15E25}" destId="{18678D46-1618-47F5-8389-D18FEB87FEA2}" srcOrd="2" destOrd="0" presId="urn:microsoft.com/office/officeart/2005/8/layout/vList5"/>
    <dgm:cxn modelId="{8FB2C018-E3F4-4854-8C60-1B7FC242C27D}" type="presParOf" srcId="{18678D46-1618-47F5-8389-D18FEB87FEA2}" destId="{1CC1A2FB-C7FC-404F-8B40-B25CB3B2C55C}" srcOrd="0" destOrd="0" presId="urn:microsoft.com/office/officeart/2005/8/layout/vList5"/>
    <dgm:cxn modelId="{49C43C27-8EDF-4971-87B5-271A270172CD}" type="presParOf" srcId="{18678D46-1618-47F5-8389-D18FEB87FEA2}" destId="{5281C3FC-38D5-4138-ABCC-F3E078DBD599}" srcOrd="1" destOrd="0" presId="urn:microsoft.com/office/officeart/2005/8/layout/vList5"/>
    <dgm:cxn modelId="{DF9AE479-CEE2-4E25-9551-B08108950320}" type="presParOf" srcId="{D1F3CF40-B688-4F68-B950-4306B1F15E25}" destId="{A00B635E-61C8-488F-82C8-8504D7716DB5}" srcOrd="3" destOrd="0" presId="urn:microsoft.com/office/officeart/2005/8/layout/vList5"/>
    <dgm:cxn modelId="{D332B2CE-74A0-43ED-A2BE-BBFFBB4ED903}" type="presParOf" srcId="{D1F3CF40-B688-4F68-B950-4306B1F15E25}" destId="{5EC823A6-14A8-44D9-8ADF-20FA4913CD33}" srcOrd="4" destOrd="0" presId="urn:microsoft.com/office/officeart/2005/8/layout/vList5"/>
    <dgm:cxn modelId="{2C3C9D37-06B1-4EF7-BDB0-7E5BD2AC93D6}" type="presParOf" srcId="{5EC823A6-14A8-44D9-8ADF-20FA4913CD33}" destId="{F496BF53-92FC-4965-8BF8-186B12434D36}" srcOrd="0" destOrd="0" presId="urn:microsoft.com/office/officeart/2005/8/layout/vList5"/>
    <dgm:cxn modelId="{3923E1C7-C57D-4117-883E-7B3299DAF446}" type="presParOf" srcId="{5EC823A6-14A8-44D9-8ADF-20FA4913CD33}" destId="{16EA9A79-C8CF-4CA3-B3F6-9692601A7E5F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27CE2-7CD2-43E5-A2C5-5F8F3D64529B}">
      <dsp:nvSpPr>
        <dsp:cNvPr id="0" name=""/>
        <dsp:cNvSpPr/>
      </dsp:nvSpPr>
      <dsp:spPr>
        <a:xfrm rot="5400000">
          <a:off x="4799723" y="-1779606"/>
          <a:ext cx="1570139" cy="5130837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Cung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cấp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lương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thực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phẩm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Cung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cấp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dược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liệu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Cung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cấp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nguyên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liệu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cho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các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ngành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sản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xuất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3019374" y="77391"/>
        <a:ext cx="5054189" cy="1416843"/>
      </dsp:txXfrm>
    </dsp:sp>
    <dsp:sp modelId="{981E04DA-E333-4F23-BB7A-A183D879EB10}">
      <dsp:nvSpPr>
        <dsp:cNvPr id="0" name=""/>
        <dsp:cNvSpPr/>
      </dsp:nvSpPr>
      <dsp:spPr>
        <a:xfrm>
          <a:off x="0" y="71437"/>
          <a:ext cx="3019374" cy="1428749"/>
        </a:xfrm>
        <a:prstGeom prst="roundRect">
          <a:avLst/>
        </a:prstGeom>
        <a:gradFill rotWithShape="1">
          <a:gsLst>
            <a:gs pos="0">
              <a:schemeClr val="accent1">
                <a:tint val="35000"/>
                <a:satMod val="260000"/>
              </a:schemeClr>
            </a:gs>
            <a:gs pos="30000">
              <a:schemeClr val="accent1">
                <a:tint val="38000"/>
                <a:satMod val="260000"/>
              </a:schemeClr>
            </a:gs>
            <a:gs pos="75000">
              <a:schemeClr val="accent1">
                <a:tint val="55000"/>
                <a:satMod val="255000"/>
              </a:schemeClr>
            </a:gs>
            <a:gs pos="100000">
              <a:schemeClr val="accent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Giá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trị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kinh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tế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746" y="141183"/>
        <a:ext cx="2879882" cy="1289257"/>
      </dsp:txXfrm>
    </dsp:sp>
    <dsp:sp modelId="{5281C3FC-38D5-4138-ABCC-F3E078DBD599}">
      <dsp:nvSpPr>
        <dsp:cNvPr id="0" name=""/>
        <dsp:cNvSpPr/>
      </dsp:nvSpPr>
      <dsp:spPr>
        <a:xfrm rot="5400000">
          <a:off x="4972812" y="-252393"/>
          <a:ext cx="1142999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Du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lịch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thái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Làm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vật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cảnh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Nghiên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cứu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khoa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học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5224" y="1840992"/>
        <a:ext cx="5162379" cy="1031405"/>
      </dsp:txXfrm>
    </dsp:sp>
    <dsp:sp modelId="{1CC1A2FB-C7FC-404F-8B40-B25CB3B2C55C}">
      <dsp:nvSpPr>
        <dsp:cNvPr id="0" name=""/>
        <dsp:cNvSpPr/>
      </dsp:nvSpPr>
      <dsp:spPr>
        <a:xfrm>
          <a:off x="0" y="1642319"/>
          <a:ext cx="2935224" cy="1428749"/>
        </a:xfrm>
        <a:prstGeom prst="roundRect">
          <a:avLst/>
        </a:prstGeom>
        <a:gradFill rotWithShape="1">
          <a:gsLst>
            <a:gs pos="0">
              <a:schemeClr val="accent1">
                <a:tint val="35000"/>
                <a:satMod val="260000"/>
              </a:schemeClr>
            </a:gs>
            <a:gs pos="30000">
              <a:schemeClr val="accent1">
                <a:tint val="38000"/>
                <a:satMod val="260000"/>
              </a:schemeClr>
            </a:gs>
            <a:gs pos="75000">
              <a:schemeClr val="accent1">
                <a:tint val="55000"/>
                <a:satMod val="255000"/>
              </a:schemeClr>
            </a:gs>
            <a:gs pos="100000">
              <a:schemeClr val="accent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Giá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trị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văn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hóa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– du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lịch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746" y="1712065"/>
        <a:ext cx="2795732" cy="1289257"/>
      </dsp:txXfrm>
    </dsp:sp>
    <dsp:sp modelId="{16EA9A79-C8CF-4CA3-B3F6-9692601A7E5F}">
      <dsp:nvSpPr>
        <dsp:cNvPr id="0" name=""/>
        <dsp:cNvSpPr/>
      </dsp:nvSpPr>
      <dsp:spPr>
        <a:xfrm rot="5400000">
          <a:off x="4972812" y="1247794"/>
          <a:ext cx="1142999" cy="52181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Giữ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cân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bằng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thái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Duy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trì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nguồn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gen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quý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Tăng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độ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phì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cho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đất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2935224" y="3341180"/>
        <a:ext cx="5162379" cy="1031405"/>
      </dsp:txXfrm>
    </dsp:sp>
    <dsp:sp modelId="{F496BF53-92FC-4965-8BF8-186B12434D36}">
      <dsp:nvSpPr>
        <dsp:cNvPr id="0" name=""/>
        <dsp:cNvSpPr/>
      </dsp:nvSpPr>
      <dsp:spPr>
        <a:xfrm>
          <a:off x="0" y="3142507"/>
          <a:ext cx="2935224" cy="1428749"/>
        </a:xfrm>
        <a:prstGeom prst="roundRect">
          <a:avLst/>
        </a:prstGeom>
        <a:gradFill rotWithShape="1">
          <a:gsLst>
            <a:gs pos="0">
              <a:schemeClr val="accent1">
                <a:tint val="35000"/>
                <a:satMod val="260000"/>
              </a:schemeClr>
            </a:gs>
            <a:gs pos="30000">
              <a:schemeClr val="accent1">
                <a:tint val="38000"/>
                <a:satMod val="260000"/>
              </a:schemeClr>
            </a:gs>
            <a:gs pos="75000">
              <a:schemeClr val="accent1">
                <a:tint val="55000"/>
                <a:satMod val="255000"/>
              </a:schemeClr>
            </a:gs>
            <a:gs pos="100000">
              <a:schemeClr val="accent1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ln w="12700" cap="flat" cmpd="sng" algn="ctr">
          <a:solidFill>
            <a:schemeClr val="accent1">
              <a:shade val="70000"/>
              <a:satMod val="150000"/>
            </a:schemeClr>
          </a:solidFill>
          <a:prstDash val="solid"/>
        </a:ln>
        <a:effectLst>
          <a:outerShdw blurRad="50800" dist="25000" dir="5400000" rotWithShape="0">
            <a:srgbClr val="000000">
              <a:alpha val="40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Giá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trị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môi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trường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–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sinh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400" kern="1200" dirty="0" err="1" smtClean="0">
              <a:latin typeface="Times New Roman" pitchFamily="18" charset="0"/>
              <a:cs typeface="Times New Roman" pitchFamily="18" charset="0"/>
            </a:rPr>
            <a:t>thái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69746" y="3212253"/>
        <a:ext cx="2795732" cy="1289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BDA819E-1664-4487-A7C7-DB7C39BFC175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7AB295-F72D-446B-80ED-346812FC26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FA516-562E-40B8-85A3-063D9118060E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3E1FF-BF8B-4C27-A8CF-93165FB61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Straight Connector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Oval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Oval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Oval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Oval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Straight Connector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84B8E7-FCE0-4095-B646-EC7E70181AD4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0C9401-44CE-4BA9-8F2F-618DC4E41D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236D3-17C2-4856-BCC9-0A274F81D88A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B35151-23CF-4F22-A36D-C9395F8B36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4152DF-D79B-4619-A673-92F9E39B7BDA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C8E44-16C0-4CD4-AE0E-1E8A48C2E4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DB502D85-6AD0-4639-B0AC-570766840367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F9B3C377-AE68-4383-9FCF-60E8E3C4F1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D98077-4A03-4FB6-A66E-3977964AF404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1C2696-0891-4067-BECD-8A1741502F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Straight Connector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Oval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A413071-3931-41F4-B2E7-ABBEC8359153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F7FD28A-3494-4E3F-B8C3-C48B07F09F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Oval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Straight Connector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B9ABB89-FDB7-4891-8346-62C7607192CD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C4A8A5E-06A9-4547-B90C-8A772C041F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7257C-FE4B-4ED9-9956-B9046EB7A063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D77FB-F013-48CE-A127-491DF18B38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40F5428B-86B6-4117-A755-98A274BEC4E8}" type="datetimeFigureOut">
              <a:rPr lang="en-US"/>
              <a:pPr>
                <a:defRPr/>
              </a:pPr>
              <a:t>12/29/2019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C2EC57E2-32A5-4F11-8513-457678158E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1" r:id="rId3"/>
    <p:sldLayoutId id="2147483670" r:id="rId4"/>
    <p:sldLayoutId id="2147483674" r:id="rId5"/>
    <p:sldLayoutId id="2147483669" r:id="rId6"/>
    <p:sldLayoutId id="2147483675" r:id="rId7"/>
    <p:sldLayoutId id="2147483676" r:id="rId8"/>
    <p:sldLayoutId id="2147483668" r:id="rId9"/>
    <p:sldLayoutId id="2147483667" r:id="rId10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5.jpeg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diagramLayout" Target="../diagrams/layout1.xml"/><Relationship Id="rId7" Type="http://schemas.openxmlformats.org/officeDocument/2006/relationships/slide" Target="slide4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10" Type="http://schemas.openxmlformats.org/officeDocument/2006/relationships/image" Target="../media/image16.jpe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vlKvNmI1ZQ8" TargetMode="External"/><Relationship Id="rId4" Type="http://schemas.openxmlformats.org/officeDocument/2006/relationships/hyperlink" Target="https://www.youtube.com/watch?v=KP0nd6LL3vM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10214_rungngapm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28600"/>
            <a:ext cx="3886200" cy="29146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c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581400"/>
            <a:ext cx="4211881" cy="280511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images647405_DSC_014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3581400"/>
            <a:ext cx="3903389" cy="28194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nam-loai-dong-vat-duoc-xep-hang-o-viet-nam-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228600"/>
            <a:ext cx="3860800" cy="2895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 descr="rung(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7400" y="1828800"/>
            <a:ext cx="5372100" cy="334860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Horizontal Scroll 11"/>
          <p:cNvSpPr/>
          <p:nvPr/>
        </p:nvSpPr>
        <p:spPr>
          <a:xfrm>
            <a:off x="1209675" y="1947862"/>
            <a:ext cx="7239000" cy="3200401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Nam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rất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rong-rung-bac-kan-sangoconnghie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3061854" cy="22097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hxfblyiqpkxsoc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5200" y="228600"/>
            <a:ext cx="2946400" cy="2209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images (25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400" y="228600"/>
            <a:ext cx="2343150" cy="2209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02 IMG_750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3276600"/>
            <a:ext cx="4003002" cy="2667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vuon-quoc-gia-phong-ke-bang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4400" y="2971800"/>
            <a:ext cx="3962400" cy="2971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image_ydj5g64hn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2600" y="1524000"/>
            <a:ext cx="2667000" cy="38413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 descr="SACH-DO-VIET-NAM---Phan-II---Thuc-Vat-263654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0" y="1447800"/>
            <a:ext cx="2819400" cy="394716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Rounded Rectangle 10"/>
          <p:cNvSpPr/>
          <p:nvPr/>
        </p:nvSpPr>
        <p:spPr>
          <a:xfrm>
            <a:off x="1828800" y="1295400"/>
            <a:ext cx="6324600" cy="3733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Nâng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phủ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đồi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núi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Xây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dựng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vườn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quốc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81000" y="381000"/>
            <a:ext cx="8229600" cy="6096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BẢO VỆ TÀI NGUYÊN SINH VẬT VIỆT NAM</a:t>
            </a:r>
          </a:p>
        </p:txBody>
      </p: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457200" y="1295400"/>
            <a:ext cx="6324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1. Giá trị của sinh vật</a:t>
            </a:r>
          </a:p>
        </p:txBody>
      </p:sp>
      <p:sp>
        <p:nvSpPr>
          <p:cNvPr id="25605" name="TextBox 6"/>
          <p:cNvSpPr txBox="1">
            <a:spLocks noChangeArrowheads="1"/>
          </p:cNvSpPr>
          <p:nvPr/>
        </p:nvSpPr>
        <p:spPr bwMode="auto">
          <a:xfrm>
            <a:off x="457200" y="1828800"/>
            <a:ext cx="4114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2. Bảo vệ tài nguyên rừng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" y="2286000"/>
            <a:ext cx="4419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3. Bảo vệ tài nguyên động vật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33400" y="2743200"/>
            <a:ext cx="7010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- Hiện trạng: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33400" y="3276600"/>
            <a:ext cx="81534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+ Số lượng các loài động vật quý hiếm ngày càng nhiều, mức độ tập trung của các loài giảm;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+ Nhiều loài đứng trước nguy cơ tuyệt chủng;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+ Nguồn lợi hải sản suy giảm nhanh chóng, nhiều loài cá, tôm bị giảm mức độ tập trung và có nguy cơ bị tuyệt chủng.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40911_PSA_chayrung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28600"/>
            <a:ext cx="4623371" cy="274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ru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304800"/>
            <a:ext cx="3784600" cy="28384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120801kpho09a-a3d0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505200"/>
            <a:ext cx="4389783" cy="3028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dong-vat-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3505200"/>
            <a:ext cx="4038600" cy="30289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im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0571" y="1616528"/>
            <a:ext cx="5442857" cy="362494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ounded Rectangle 8"/>
          <p:cNvSpPr/>
          <p:nvPr/>
        </p:nvSpPr>
        <p:spPr>
          <a:xfrm>
            <a:off x="1590675" y="1566862"/>
            <a:ext cx="6400800" cy="32766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bừa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…..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2_7_1295861929_84_seu-dau-d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04800"/>
            <a:ext cx="3665194" cy="25527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1048064_cdv-tegiachaisu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0" y="228600"/>
            <a:ext cx="3439422" cy="251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1048066_cdv-lonvoi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3505200"/>
            <a:ext cx="3657600" cy="274726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nam-loai-dong-vat-duoc-xep-hang-o-viet-nam-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3000" y="3581400"/>
            <a:ext cx="3657600" cy="2743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tải xuống (3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95600" y="2133600"/>
            <a:ext cx="3943377" cy="262413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Rounded Rectangle 8"/>
          <p:cNvSpPr/>
          <p:nvPr/>
        </p:nvSpPr>
        <p:spPr>
          <a:xfrm>
            <a:off x="381000" y="2514600"/>
            <a:ext cx="2209800" cy="304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Sếu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đỏ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72200" y="2286000"/>
            <a:ext cx="2362200" cy="457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sừng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286000" y="5867400"/>
            <a:ext cx="1676400" cy="38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vòi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315200" y="5943600"/>
            <a:ext cx="1295400" cy="38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Sao la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4572000" y="4343400"/>
            <a:ext cx="2209800" cy="38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Voọc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đùi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2057400" y="1639887"/>
            <a:ext cx="5638800" cy="32004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săn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hiếm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diệt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Ban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hiếm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orizontal Scroll 3"/>
          <p:cNvSpPr/>
          <p:nvPr/>
        </p:nvSpPr>
        <p:spPr>
          <a:xfrm>
            <a:off x="609600" y="1066800"/>
            <a:ext cx="7620000" cy="3810000"/>
          </a:xfrm>
          <a:prstGeom prst="horizontalScroll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tuy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giàu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phong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nhưng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vô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tận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Vì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chung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tay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tương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lai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đất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4" descr="10.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400" y="0"/>
            <a:ext cx="9169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85800" y="762000"/>
            <a:ext cx="8001000" cy="11906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en-US" sz="3600" b="1">
                <a:solidFill>
                  <a:srgbClr val="F2F2F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BẢO VỆ TÀI NGUYÊN SINH VẬT VIỆT NAM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304800"/>
            <a:ext cx="8534400" cy="685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en-US" sz="2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BẢO VỆ TÀI NGUYÊN SINH VẬT VIỆT NAM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04800" y="1447800"/>
            <a:ext cx="7772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1. Giá trị của tài nguyên sinh vật </a:t>
            </a:r>
          </a:p>
        </p:txBody>
      </p:sp>
      <p:graphicFrame>
        <p:nvGraphicFramePr>
          <p:cNvPr id="11" name="Diagram 10"/>
          <p:cNvGraphicFramePr/>
          <p:nvPr/>
        </p:nvGraphicFramePr>
        <p:xfrm>
          <a:off x="457200" y="2057400"/>
          <a:ext cx="81534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3" name="Action Button: Forward or Next 12">
            <a:hlinkClick r:id="rId7" action="ppaction://hlinksldjump" highlightClick="1"/>
          </p:cNvPr>
          <p:cNvSpPr/>
          <p:nvPr/>
        </p:nvSpPr>
        <p:spPr>
          <a:xfrm>
            <a:off x="8686800" y="1676400"/>
            <a:ext cx="228600" cy="152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Action Button: Forward or Next 13">
            <a:hlinkClick r:id="rId8" action="ppaction://hlinksldjump" highlightClick="1"/>
          </p:cNvPr>
          <p:cNvSpPr/>
          <p:nvPr/>
        </p:nvSpPr>
        <p:spPr>
          <a:xfrm>
            <a:off x="8686800" y="6477000"/>
            <a:ext cx="228600" cy="152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1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2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2526632" cy="213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65319103-vnm_2012_48789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8600"/>
            <a:ext cx="2840592" cy="213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nhung-thuc-pham-tuyet-doi-khong-duoc-an-sau-khi-tap-the-duc120140710192419.311179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95600" y="228600"/>
            <a:ext cx="3008923" cy="2133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tải xuống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2590800"/>
            <a:ext cx="2590800" cy="19405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images (2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0" y="2590800"/>
            <a:ext cx="2847578" cy="1905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0" name="Picture 9" descr="ginseng-tre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2590800"/>
            <a:ext cx="2638425" cy="4038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2" name="Picture 11" descr="Ho-ba-be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" y="4670616"/>
            <a:ext cx="2819400" cy="207521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Picture 12" descr="Khu-du-lịch-sinh-thái-Tràng-An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124200" y="4672012"/>
            <a:ext cx="2743199" cy="207934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4" name="Picture 13" descr="Vuon_Quoc_gia_Ba_Vi_WWKG.jpg.jp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33600" y="1905000"/>
            <a:ext cx="5180174" cy="32289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87" name="Group 31"/>
          <p:cNvGraphicFramePr>
            <a:graphicFrameLocks noGrp="1"/>
          </p:cNvGraphicFramePr>
          <p:nvPr/>
        </p:nvGraphicFramePr>
        <p:xfrm>
          <a:off x="0" y="152400"/>
          <a:ext cx="8991600" cy="6552883"/>
        </p:xfrm>
        <a:graphic>
          <a:graphicData uri="http://schemas.openxmlformats.org/drawingml/2006/table">
            <a:tbl>
              <a:tblPr/>
              <a:tblGrid>
                <a:gridCol w="990600"/>
                <a:gridCol w="3152775"/>
                <a:gridCol w="2433638"/>
                <a:gridCol w="2414587"/>
              </a:tblGrid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Giá trị kinh tế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Giá trị văn hóa – du lịch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Giá trị môi trường – sinh thái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Thực vật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Cung cấp lương thực, thực phẩm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Cung cấp gỗ cho xây dựng, đồ dùng sinh hoạt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Cung cấp dược liệu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Cung cấp nguyên liệu cho công nghiệp sản xuất giấy, đồ gỗ…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Du lịch sinh thái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Làm cây cảnh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Nghiên cứu khoa học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Điều hòa khí hậu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Giữ cân bằng sinh thái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Hạn chế tác hại của thiên tai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Tăng độ phì cho đất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  <a:tr h="2252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Action Button: Back or Previous 4">
            <a:hlinkClick r:id="rId2" action="ppaction://hlinksldjump" highlightClick="1"/>
          </p:cNvPr>
          <p:cNvSpPr/>
          <p:nvPr/>
        </p:nvSpPr>
        <p:spPr>
          <a:xfrm>
            <a:off x="8839200" y="6248400"/>
            <a:ext cx="304800" cy="152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4800600"/>
            <a:ext cx="1143000" cy="137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latin typeface="Times New Roman" pitchFamily="18" charset="0"/>
                <a:cs typeface="Times New Roman" pitchFamily="18" charset="0"/>
              </a:rPr>
              <a:t>Động vật</a:t>
            </a:r>
          </a:p>
          <a:p>
            <a:endParaRPr lang="en-US" sz="2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990600" y="4419600"/>
            <a:ext cx="32004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Cung cấp thực phẩm</a:t>
            </a:r>
          </a:p>
          <a:p>
            <a:pPr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Cung cấp dược liệu</a:t>
            </a:r>
          </a:p>
          <a:p>
            <a:pPr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Cung cấp nguyên liệu cho CN chế biến LT – Tp, chế biển thủy – hải sản….</a:t>
            </a:r>
          </a:p>
          <a:p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67200" y="4495800"/>
            <a:ext cx="2362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Du lịch, tham quan</a:t>
            </a:r>
          </a:p>
          <a:p>
            <a:pPr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Làm sinh vật cảnh</a:t>
            </a:r>
          </a:p>
          <a:p>
            <a:pPr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Nghiên cứu khoa học</a:t>
            </a:r>
          </a:p>
          <a:p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629400" y="4419600"/>
            <a:ext cx="2362200" cy="267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-  Giữ cân bằng sinh thái</a:t>
            </a:r>
          </a:p>
          <a:p>
            <a:pPr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Duy trì nguồn gen quý</a:t>
            </a:r>
          </a:p>
          <a:p>
            <a:pPr>
              <a:buFontTx/>
              <a:buChar char="-"/>
            </a:pPr>
            <a:r>
              <a:rPr lang="en-US" sz="2400">
                <a:latin typeface="Times New Roman" pitchFamily="18" charset="0"/>
                <a:cs typeface="Times New Roman" pitchFamily="18" charset="0"/>
              </a:rPr>
              <a:t> Tăng độ phì cho đất</a:t>
            </a:r>
          </a:p>
          <a:p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609600" y="304800"/>
            <a:ext cx="8153400" cy="533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BẢO VỆ TÀI NGUYÊN SINH VẬT VIỆT NAM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57200" y="1524000"/>
            <a:ext cx="7696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2. Bảo vệ tài nguyên rừng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33400" y="1905000"/>
            <a:ext cx="502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- Hiện trạng: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33400" y="2286000"/>
            <a:ext cx="81534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+ Diện tích rừng tự nhiên bị thu hẹp, tỉ lệ che phủ rừng rất thấp (35 – 38%)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57200" y="3048000"/>
            <a:ext cx="8001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+ Chất lượng rừng suy giảm rõ rệt, diện tích rừng còn lại chủ yếu là rừng thứ sinh, rừng trồng; nhiều loài  thực vật quý hiếm bị cạn kiệt. </a:t>
            </a:r>
          </a:p>
        </p:txBody>
      </p:sp>
      <p:sp>
        <p:nvSpPr>
          <p:cNvPr id="10" name="Action Button: Forward or Next 9">
            <a:hlinkClick r:id="rId2" action="ppaction://hlinksldjump" highlightClick="1"/>
          </p:cNvPr>
          <p:cNvSpPr/>
          <p:nvPr/>
        </p:nvSpPr>
        <p:spPr>
          <a:xfrm>
            <a:off x="8686800" y="3048000"/>
            <a:ext cx="228600" cy="2286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489" name="TextBox 10"/>
          <p:cNvSpPr txBox="1">
            <a:spLocks noChangeArrowheads="1"/>
          </p:cNvSpPr>
          <p:nvPr/>
        </p:nvSpPr>
        <p:spPr bwMode="auto">
          <a:xfrm>
            <a:off x="457200" y="1066800"/>
            <a:ext cx="510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b="1">
                <a:latin typeface="Times New Roman" pitchFamily="18" charset="0"/>
                <a:cs typeface="Times New Roman" pitchFamily="18" charset="0"/>
              </a:rPr>
              <a:t>1. Giá trị của sinh vật </a:t>
            </a:r>
          </a:p>
        </p:txBody>
      </p:sp>
      <p:sp>
        <p:nvSpPr>
          <p:cNvPr id="12" name="Action Button: Forward or Next 11">
            <a:hlinkClick r:id="rId3" action="ppaction://hlinksldjump" highlightClick="1"/>
          </p:cNvPr>
          <p:cNvSpPr/>
          <p:nvPr/>
        </p:nvSpPr>
        <p:spPr>
          <a:xfrm>
            <a:off x="8763000" y="6096000"/>
            <a:ext cx="152400" cy="152400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52400" y="4230469"/>
            <a:ext cx="8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tàn</a:t>
            </a:r>
            <a:r>
              <a:rPr lang="en-US" dirty="0"/>
              <a:t> </a:t>
            </a:r>
            <a:r>
              <a:rPr lang="en-US" dirty="0" err="1"/>
              <a:t>phá</a:t>
            </a:r>
            <a:r>
              <a:rPr lang="en-US" dirty="0"/>
              <a:t> </a:t>
            </a:r>
            <a:r>
              <a:rPr lang="en-US" dirty="0" err="1"/>
              <a:t>rừng</a:t>
            </a:r>
            <a:r>
              <a:rPr lang="en-US" dirty="0"/>
              <a:t> _ </a:t>
            </a:r>
            <a:r>
              <a:rPr lang="en-US" dirty="0" err="1"/>
              <a:t>tâm</a:t>
            </a:r>
            <a:r>
              <a:rPr lang="en-US" dirty="0"/>
              <a:t> </a:t>
            </a:r>
            <a:r>
              <a:rPr lang="en-US" dirty="0" err="1"/>
              <a:t>sự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gốc</a:t>
            </a:r>
            <a:r>
              <a:rPr lang="en-US" dirty="0"/>
              <a:t> </a:t>
            </a:r>
            <a:r>
              <a:rPr lang="en-US" dirty="0" err="1" smtClean="0"/>
              <a:t>cây</a:t>
            </a:r>
            <a:r>
              <a:rPr lang="en-US" dirty="0" smtClean="0"/>
              <a:t>: </a:t>
            </a:r>
            <a:r>
              <a:rPr lang="en-US" dirty="0" smtClean="0">
                <a:hlinkClick r:id="rId4"/>
              </a:rPr>
              <a:t>https</a:t>
            </a:r>
            <a:r>
              <a:rPr lang="en-US" dirty="0">
                <a:hlinkClick r:id="rId4"/>
              </a:rPr>
              <a:t>://www.youtube.com/watch?v=KP0nd6LL3vM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24000" y="5257800"/>
            <a:ext cx="57846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Vệ</a:t>
            </a:r>
            <a:r>
              <a:rPr lang="en-US" dirty="0"/>
              <a:t> </a:t>
            </a:r>
            <a:r>
              <a:rPr lang="en-US" dirty="0" err="1"/>
              <a:t>Tài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Thiên</a:t>
            </a:r>
            <a:r>
              <a:rPr lang="en-US" dirty="0"/>
              <a:t> </a:t>
            </a:r>
            <a:r>
              <a:rPr lang="en-US" dirty="0" err="1" smtClean="0"/>
              <a:t>Nhiên</a:t>
            </a:r>
            <a:r>
              <a:rPr lang="en-US" dirty="0" smtClean="0"/>
              <a:t>: </a:t>
            </a:r>
          </a:p>
          <a:p>
            <a:pPr algn="ctr"/>
            <a:r>
              <a:rPr lang="en-US" dirty="0" smtClean="0">
                <a:hlinkClick r:id="rId5"/>
              </a:rPr>
              <a:t>https</a:t>
            </a:r>
            <a:r>
              <a:rPr lang="en-US" dirty="0">
                <a:hlinkClick r:id="rId5"/>
              </a:rPr>
              <a:t>://www.youtube.com/watch?v=vlKvNmI1ZQ8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838200"/>
          <a:ext cx="8001000" cy="3733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0"/>
                <a:gridCol w="2819400"/>
                <a:gridCol w="2667000"/>
              </a:tblGrid>
              <a:tr h="622300"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Năm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Diện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tích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triệu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ha)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Độ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che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phủ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(%)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3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1943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14,3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3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1985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9,3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3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1995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8,0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3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2001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11,8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2230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2010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13,5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39,7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62000" y="228600"/>
            <a:ext cx="8153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>
                <a:latin typeface="Times New Roman" pitchFamily="18" charset="0"/>
                <a:cs typeface="Times New Roman" pitchFamily="18" charset="0"/>
              </a:rPr>
              <a:t>Bảng: Hiện trạng tài nguyên rừng ở Việt Nam</a:t>
            </a:r>
          </a:p>
        </p:txBody>
      </p:sp>
      <p:sp>
        <p:nvSpPr>
          <p:cNvPr id="6" name="Oval Callout 5"/>
          <p:cNvSpPr/>
          <p:nvPr/>
        </p:nvSpPr>
        <p:spPr>
          <a:xfrm>
            <a:off x="2057400" y="4724400"/>
            <a:ext cx="5715000" cy="1447800"/>
          </a:xfrm>
          <a:prstGeom prst="wedgeEllipseCallout">
            <a:avLst>
              <a:gd name="adj1" fmla="val -55048"/>
              <a:gd name="adj2" fmla="val 82633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rừng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Action Button: Back or Previous 6">
            <a:hlinkClick r:id="rId2" action="ppaction://hlinksldjump" highlightClick="1"/>
          </p:cNvPr>
          <p:cNvSpPr/>
          <p:nvPr/>
        </p:nvSpPr>
        <p:spPr>
          <a:xfrm>
            <a:off x="8763000" y="6477000"/>
            <a:ext cx="152400" cy="15240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ages (2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09600"/>
            <a:ext cx="3744567" cy="2514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321838320140311141847-img-296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228600"/>
            <a:ext cx="4590153" cy="30622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images (24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3657600"/>
            <a:ext cx="4600965" cy="2667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images2009993_DSC_0523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3733800"/>
            <a:ext cx="3657600" cy="24003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8" descr="20140423101218-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28875" y="2047875"/>
            <a:ext cx="4286250" cy="27622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Rounded Rectangle 10"/>
          <p:cNvSpPr/>
          <p:nvPr/>
        </p:nvSpPr>
        <p:spPr>
          <a:xfrm>
            <a:off x="1132555" y="1717325"/>
            <a:ext cx="7180403" cy="306452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just"/>
            <a:r>
              <a:rPr lang="en-US" sz="2800" b="1">
                <a:solidFill>
                  <a:srgbClr val="000000"/>
                </a:solidFill>
                <a:latin typeface="Times New Roman" pitchFamily="18" charset="0"/>
              </a:rPr>
              <a:t>Những hậu quả khi rừng bị tàn phá:</a:t>
            </a:r>
            <a:endParaRPr lang="en-US" sz="3600" b="1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FontTx/>
              <a:buChar char="-"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Mất cân bằng sinh thái, làm suy giảm chất lượng đa dạng sinh học,</a:t>
            </a:r>
          </a:p>
          <a:p>
            <a:pPr algn="just">
              <a:buFontTx/>
              <a:buChar char="-"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Đất đai bị xói mòn, rửa trôi, trơ sỏi đá,</a:t>
            </a:r>
          </a:p>
          <a:p>
            <a:pPr algn="just">
              <a:buFontTx/>
              <a:buChar char="-"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Lũ quét, sạt ở đất ở vùng núi nguy hiểm hơn,</a:t>
            </a:r>
          </a:p>
          <a:p>
            <a:pPr algn="just">
              <a:buFontTx/>
              <a:buChar char="-"/>
            </a:pPr>
            <a:r>
              <a:rPr lang="en-US" sz="2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Động vật mất môi trường sống…..</a:t>
            </a:r>
          </a:p>
          <a:p>
            <a:pPr algn="just"/>
            <a:endParaRPr lang="en-US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70184312012080511141187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04800"/>
            <a:ext cx="3810000" cy="26289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4" descr="tải xuống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5400" y="152400"/>
            <a:ext cx="3048000" cy="3034453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5" descr="140911_PSA_chayrung1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1" y="3464560"/>
            <a:ext cx="5333999" cy="316483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 descr="phongho7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3352800"/>
            <a:ext cx="3157509" cy="256641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 descr="tải xuống (2)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90800" y="1905000"/>
            <a:ext cx="4488877" cy="336232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04800" y="2971800"/>
            <a:ext cx="1828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Chiến tranh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7200" y="6172200"/>
            <a:ext cx="16002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Cháy</a:t>
            </a:r>
            <a:r>
              <a:rPr lang="en-US" sz="24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rừng</a:t>
            </a:r>
            <a:endParaRPr lang="en-US" sz="24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5562600" y="6019800"/>
            <a:ext cx="3429000" cy="8382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bừa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riel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225</TotalTime>
  <Words>821</Words>
  <Application>Microsoft Office PowerPoint</Application>
  <PresentationFormat>On-screen Show (4:3)</PresentationFormat>
  <Paragraphs>106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Oriel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GIANG</cp:lastModifiedBy>
  <cp:revision>29</cp:revision>
  <dcterms:created xsi:type="dcterms:W3CDTF">2015-04-09T12:48:31Z</dcterms:created>
  <dcterms:modified xsi:type="dcterms:W3CDTF">2019-12-29T04:03:14Z</dcterms:modified>
</cp:coreProperties>
</file>