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56" r:id="rId3"/>
    <p:sldId id="293" r:id="rId4"/>
    <p:sldId id="282" r:id="rId5"/>
    <p:sldId id="276" r:id="rId6"/>
    <p:sldId id="277" r:id="rId7"/>
    <p:sldId id="278" r:id="rId8"/>
    <p:sldId id="281" r:id="rId9"/>
    <p:sldId id="279" r:id="rId10"/>
    <p:sldId id="280" r:id="rId11"/>
    <p:sldId id="283" r:id="rId12"/>
    <p:sldId id="284" r:id="rId13"/>
    <p:sldId id="285" r:id="rId14"/>
    <p:sldId id="290" r:id="rId15"/>
    <p:sldId id="286" r:id="rId16"/>
    <p:sldId id="287" r:id="rId17"/>
    <p:sldId id="288" r:id="rId18"/>
    <p:sldId id="291" r:id="rId19"/>
    <p:sldId id="28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660"/>
  </p:normalViewPr>
  <p:slideViewPr>
    <p:cSldViewPr>
      <p:cViewPr varScale="1">
        <p:scale>
          <a:sx n="69" d="100"/>
          <a:sy n="69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6B8A3-A13B-45FE-9FDC-F8ED6EBE12E5}" type="datetimeFigureOut">
              <a:rPr lang="en-US" smtClean="0"/>
              <a:pPr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E93AE-CB6A-4F66-BF18-A0A28D962D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6B8A3-A13B-45FE-9FDC-F8ED6EBE12E5}" type="datetimeFigureOut">
              <a:rPr lang="en-US" smtClean="0"/>
              <a:pPr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E93AE-CB6A-4F66-BF18-A0A28D962D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6B8A3-A13B-45FE-9FDC-F8ED6EBE12E5}" type="datetimeFigureOut">
              <a:rPr lang="en-US" smtClean="0"/>
              <a:pPr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E93AE-CB6A-4F66-BF18-A0A28D962D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FEF07-EDF9-49F9-B136-C3E2E145D9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6B8A3-A13B-45FE-9FDC-F8ED6EBE12E5}" type="datetimeFigureOut">
              <a:rPr lang="en-US" smtClean="0"/>
              <a:pPr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E93AE-CB6A-4F66-BF18-A0A28D962D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6B8A3-A13B-45FE-9FDC-F8ED6EBE12E5}" type="datetimeFigureOut">
              <a:rPr lang="en-US" smtClean="0"/>
              <a:pPr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E93AE-CB6A-4F66-BF18-A0A28D962D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6B8A3-A13B-45FE-9FDC-F8ED6EBE12E5}" type="datetimeFigureOut">
              <a:rPr lang="en-US" smtClean="0"/>
              <a:pPr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E93AE-CB6A-4F66-BF18-A0A28D962D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6B8A3-A13B-45FE-9FDC-F8ED6EBE12E5}" type="datetimeFigureOut">
              <a:rPr lang="en-US" smtClean="0"/>
              <a:pPr/>
              <a:t>9/22/2016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E93AE-CB6A-4F66-BF18-A0A28D962D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6B8A3-A13B-45FE-9FDC-F8ED6EBE12E5}" type="datetimeFigureOut">
              <a:rPr lang="en-US" smtClean="0"/>
              <a:pPr/>
              <a:t>9/22/2016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E93AE-CB6A-4F66-BF18-A0A28D962D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6B8A3-A13B-45FE-9FDC-F8ED6EBE12E5}" type="datetimeFigureOut">
              <a:rPr lang="en-US" smtClean="0"/>
              <a:pPr/>
              <a:t>9/22/2016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E93AE-CB6A-4F66-BF18-A0A28D962D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6B8A3-A13B-45FE-9FDC-F8ED6EBE12E5}" type="datetimeFigureOut">
              <a:rPr lang="en-US" smtClean="0"/>
              <a:pPr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E93AE-CB6A-4F66-BF18-A0A28D962D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6B8A3-A13B-45FE-9FDC-F8ED6EBE12E5}" type="datetimeFigureOut">
              <a:rPr lang="en-US" smtClean="0"/>
              <a:pPr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E93AE-CB6A-4F66-BF18-A0A28D962D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6B8A3-A13B-45FE-9FDC-F8ED6EBE12E5}" type="datetimeFigureOut">
              <a:rPr lang="en-US" smtClean="0"/>
              <a:pPr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E93AE-CB6A-4F66-BF18-A0A28D962D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WordArt 4"/>
          <p:cNvSpPr>
            <a:spLocks noChangeArrowheads="1" noChangeShapeType="1" noTextEdit="1"/>
          </p:cNvSpPr>
          <p:nvPr/>
        </p:nvSpPr>
        <p:spPr bwMode="auto">
          <a:xfrm>
            <a:off x="762000" y="1905000"/>
            <a:ext cx="7772400" cy="1790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00" b="1" kern="10" dirty="0">
                <a:ln w="9525" cap="sq">
                  <a:noFill/>
                  <a:round/>
                  <a:headEnd type="none" w="sm" len="sm"/>
                  <a:tailEnd type="none" w="sm" len="sm"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0099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NHIỆT LIỆT CHÀO MỪNG CÁC THẦY CÔ GIÁO </a:t>
            </a:r>
          </a:p>
          <a:p>
            <a:pPr algn="ctr"/>
            <a:r>
              <a:rPr lang="en-US" sz="4000" b="1" kern="10" dirty="0">
                <a:ln w="9525" cap="sq">
                  <a:noFill/>
                  <a:round/>
                  <a:headEnd type="none" w="sm" len="sm"/>
                  <a:tailEnd type="none" w="sm" len="sm"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0099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VỀ DỰ TIẾT HỌC HÔM NAY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Bich-Kute\Desktop\NaCl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4038600" cy="3733800"/>
          </a:xfrm>
          <a:prstGeom prst="rect">
            <a:avLst/>
          </a:prstGeom>
          <a:noFill/>
        </p:spPr>
      </p:pic>
      <p:pic>
        <p:nvPicPr>
          <p:cNvPr id="2051" name="Picture 3" descr="C:\Users\Bich-Kute\Desktop\nuo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914400"/>
            <a:ext cx="4610100" cy="3581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09600" y="4953000"/>
            <a:ext cx="2667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Natri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Clorua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CTHH: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NaCl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62600" y="4800600"/>
            <a:ext cx="2667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CTHH: H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III) Ý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86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a) H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b) 2H</a:t>
            </a:r>
          </a:p>
          <a:p>
            <a:pPr>
              <a:buNone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c) 3H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09800" y="1524000"/>
            <a:ext cx="5029200" cy="609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Hiđro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9800" y="2667000"/>
            <a:ext cx="5257800" cy="609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Hiđro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67000" y="3733800"/>
            <a:ext cx="449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Hiđro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1"/>
            <a:ext cx="8229600" cy="137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nl-NL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“Trong phân tử nước H</a:t>
            </a:r>
            <a:r>
              <a:rPr lang="nl-NL" sz="40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l-NL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 có 1 phân tử H</a:t>
            </a:r>
            <a:r>
              <a:rPr lang="nl-NL" sz="4000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l-NL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 là đúng hay sai?</a:t>
            </a:r>
            <a:endParaRPr lang="en-US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1676400"/>
            <a:ext cx="7848600" cy="403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2514600"/>
          <a:ext cx="7696200" cy="3200400"/>
        </p:xfrm>
        <a:graphic>
          <a:graphicData uri="http://schemas.openxmlformats.org/drawingml/2006/table">
            <a:tbl>
              <a:tblPr/>
              <a:tblGrid>
                <a:gridCol w="7696200"/>
              </a:tblGrid>
              <a:tr h="3200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nl-NL" sz="4400" dirty="0" smtClean="0">
                          <a:latin typeface="Times New Roman"/>
                          <a:ea typeface="Calibri"/>
                          <a:cs typeface="Times New Roman"/>
                        </a:rPr>
                        <a:t>Sai. Vì </a:t>
                      </a:r>
                      <a:r>
                        <a:rPr lang="nl-NL" sz="4400" dirty="0">
                          <a:latin typeface="Times New Roman"/>
                          <a:ea typeface="Calibri"/>
                          <a:cs typeface="Times New Roman"/>
                        </a:rPr>
                        <a:t>công thức hóa học H</a:t>
                      </a:r>
                      <a:r>
                        <a:rPr lang="nl-NL" sz="4400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nl-NL" sz="4400" dirty="0">
                          <a:latin typeface="Times New Roman"/>
                          <a:ea typeface="Calibri"/>
                          <a:cs typeface="Times New Roman"/>
                        </a:rPr>
                        <a:t>O cho biết trong phân tử nước có 2 nguyên tử hiđro và 1 nguyên tử oxi</a:t>
                      </a:r>
                      <a:r>
                        <a:rPr lang="nl-NL" sz="1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2"/>
          <p:cNvSpPr txBox="1">
            <a:spLocks noChangeArrowheads="1"/>
          </p:cNvSpPr>
          <p:nvPr/>
        </p:nvSpPr>
        <p:spPr bwMode="auto">
          <a:xfrm>
            <a:off x="731838" y="228600"/>
            <a:ext cx="2011362" cy="650875"/>
          </a:xfrm>
          <a:prstGeom prst="rect">
            <a:avLst/>
          </a:prstGeom>
          <a:solidFill>
            <a:srgbClr val="FF3300">
              <a:alpha val="28999"/>
            </a:srgbClr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3600" b="1">
                <a:latin typeface="VNI-Times" pitchFamily="2" charset="0"/>
              </a:rPr>
              <a:t>LÖU</a:t>
            </a:r>
            <a:r>
              <a:rPr lang="en-US" sz="3600">
                <a:latin typeface="VNI-Times" pitchFamily="2" charset="0"/>
              </a:rPr>
              <a:t> </a:t>
            </a:r>
            <a:r>
              <a:rPr lang="en-US" sz="3600" b="1">
                <a:latin typeface="VNI-Times" pitchFamily="2" charset="0"/>
              </a:rPr>
              <a:t>Y</a:t>
            </a:r>
            <a:r>
              <a:rPr lang="en-US" sz="3600">
                <a:latin typeface="VNI-Times" pitchFamily="2" charset="0"/>
              </a:rPr>
              <a:t>Ù :</a:t>
            </a:r>
          </a:p>
        </p:txBody>
      </p:sp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1500188" y="1268413"/>
            <a:ext cx="19859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Vieát  2 H</a:t>
            </a:r>
          </a:p>
        </p:txBody>
      </p:sp>
      <p:sp>
        <p:nvSpPr>
          <p:cNvPr id="189444" name="Text Box 4"/>
          <p:cNvSpPr txBox="1">
            <a:spLocks noChangeArrowheads="1"/>
          </p:cNvSpPr>
          <p:nvPr/>
        </p:nvSpPr>
        <p:spPr bwMode="auto">
          <a:xfrm>
            <a:off x="1106488" y="4827588"/>
            <a:ext cx="10874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b="1">
                <a:solidFill>
                  <a:srgbClr val="006600"/>
                </a:solidFill>
                <a:latin typeface="VNI-Times" pitchFamily="2" charset="0"/>
              </a:rPr>
              <a:t>Heä soá</a:t>
            </a:r>
          </a:p>
        </p:txBody>
      </p:sp>
      <p:sp>
        <p:nvSpPr>
          <p:cNvPr id="189445" name="Text Box 5"/>
          <p:cNvSpPr txBox="1">
            <a:spLocks noChangeArrowheads="1"/>
          </p:cNvSpPr>
          <p:nvPr/>
        </p:nvSpPr>
        <p:spPr bwMode="auto">
          <a:xfrm>
            <a:off x="3586163" y="4918075"/>
            <a:ext cx="1168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b="1">
                <a:solidFill>
                  <a:srgbClr val="CC6600"/>
                </a:solidFill>
                <a:latin typeface="VNI-Times" pitchFamily="2" charset="0"/>
              </a:rPr>
              <a:t>Chæ soá</a:t>
            </a:r>
          </a:p>
        </p:txBody>
      </p:sp>
      <p:sp>
        <p:nvSpPr>
          <p:cNvPr id="189446" name="Line 6"/>
          <p:cNvSpPr>
            <a:spLocks noChangeShapeType="1"/>
          </p:cNvSpPr>
          <p:nvPr/>
        </p:nvSpPr>
        <p:spPr bwMode="auto">
          <a:xfrm flipH="1">
            <a:off x="1736725" y="4160838"/>
            <a:ext cx="603250" cy="8223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47" name="Line 7"/>
          <p:cNvSpPr>
            <a:spLocks noChangeShapeType="1"/>
          </p:cNvSpPr>
          <p:nvPr/>
        </p:nvSpPr>
        <p:spPr bwMode="auto">
          <a:xfrm>
            <a:off x="3292475" y="4251325"/>
            <a:ext cx="515938" cy="757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48" name="Text Box 8"/>
          <p:cNvSpPr txBox="1">
            <a:spLocks noChangeArrowheads="1"/>
          </p:cNvSpPr>
          <p:nvPr/>
        </p:nvSpPr>
        <p:spPr bwMode="auto">
          <a:xfrm>
            <a:off x="2871788" y="2030413"/>
            <a:ext cx="6937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H</a:t>
            </a:r>
            <a:r>
              <a:rPr lang="en-US" sz="3600" b="1" baseline="-25000">
                <a:solidFill>
                  <a:srgbClr val="0033CC"/>
                </a:solidFill>
                <a:latin typeface="VNI-Times" pitchFamily="2" charset="0"/>
              </a:rPr>
              <a:t>2</a:t>
            </a:r>
            <a:endParaRPr lang="en-US" sz="3600" b="1">
              <a:solidFill>
                <a:srgbClr val="0033CC"/>
              </a:solidFill>
              <a:latin typeface="VNI-Times" pitchFamily="2" charset="0"/>
            </a:endParaRPr>
          </a:p>
        </p:txBody>
      </p:sp>
      <p:sp>
        <p:nvSpPr>
          <p:cNvPr id="189449" name="Text Box 9"/>
          <p:cNvSpPr txBox="1">
            <a:spLocks noChangeArrowheads="1"/>
          </p:cNvSpPr>
          <p:nvPr/>
        </p:nvSpPr>
        <p:spPr bwMode="auto">
          <a:xfrm>
            <a:off x="2293938" y="2876550"/>
            <a:ext cx="13636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2 H</a:t>
            </a:r>
            <a:r>
              <a:rPr lang="en-US" sz="3600" b="1" baseline="-25000">
                <a:solidFill>
                  <a:srgbClr val="0033CC"/>
                </a:solidFill>
                <a:latin typeface="VNI-Times" pitchFamily="2" charset="0"/>
              </a:rPr>
              <a:t>2</a:t>
            </a:r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O</a:t>
            </a:r>
          </a:p>
        </p:txBody>
      </p:sp>
      <p:sp>
        <p:nvSpPr>
          <p:cNvPr id="189450" name="Text Box 10"/>
          <p:cNvSpPr txBox="1">
            <a:spLocks noChangeArrowheads="1"/>
          </p:cNvSpPr>
          <p:nvPr/>
        </p:nvSpPr>
        <p:spPr bwMode="auto">
          <a:xfrm>
            <a:off x="3565525" y="1250950"/>
            <a:ext cx="4445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chæ 2 </a:t>
            </a:r>
            <a:r>
              <a:rPr lang="en-US" sz="3600" b="1">
                <a:solidFill>
                  <a:srgbClr val="FF0000"/>
                </a:solidFill>
                <a:latin typeface="VNI-Times" pitchFamily="2" charset="0"/>
              </a:rPr>
              <a:t>nguyeân töû</a:t>
            </a:r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 hidro</a:t>
            </a:r>
          </a:p>
        </p:txBody>
      </p:sp>
      <p:sp>
        <p:nvSpPr>
          <p:cNvPr id="189451" name="Text Box 11"/>
          <p:cNvSpPr txBox="1">
            <a:spLocks noChangeArrowheads="1"/>
          </p:cNvSpPr>
          <p:nvPr/>
        </p:nvSpPr>
        <p:spPr bwMode="auto">
          <a:xfrm>
            <a:off x="3673475" y="2052638"/>
            <a:ext cx="4098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chæ 1 </a:t>
            </a:r>
            <a:r>
              <a:rPr lang="en-US" sz="3600" b="1">
                <a:solidFill>
                  <a:srgbClr val="FF0000"/>
                </a:solidFill>
                <a:latin typeface="VNI-Times" pitchFamily="2" charset="0"/>
              </a:rPr>
              <a:t>phaân töû</a:t>
            </a:r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  hidro</a:t>
            </a:r>
          </a:p>
        </p:txBody>
      </p:sp>
      <p:sp>
        <p:nvSpPr>
          <p:cNvPr id="189452" name="Text Box 12"/>
          <p:cNvSpPr txBox="1">
            <a:spLocks noChangeArrowheads="1"/>
          </p:cNvSpPr>
          <p:nvPr/>
        </p:nvSpPr>
        <p:spPr bwMode="auto">
          <a:xfrm>
            <a:off x="2179638" y="3608388"/>
            <a:ext cx="14779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5  H</a:t>
            </a:r>
            <a:r>
              <a:rPr lang="en-US" sz="3600" b="1" baseline="-25000">
                <a:solidFill>
                  <a:srgbClr val="0033CC"/>
                </a:solidFill>
                <a:latin typeface="VNI-Times" pitchFamily="2" charset="0"/>
              </a:rPr>
              <a:t>2</a:t>
            </a:r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O</a:t>
            </a:r>
          </a:p>
        </p:txBody>
      </p:sp>
      <p:sp>
        <p:nvSpPr>
          <p:cNvPr id="189453" name="Text Box 13"/>
          <p:cNvSpPr txBox="1">
            <a:spLocks noChangeArrowheads="1"/>
          </p:cNvSpPr>
          <p:nvPr/>
        </p:nvSpPr>
        <p:spPr bwMode="auto">
          <a:xfrm>
            <a:off x="3697288" y="3606800"/>
            <a:ext cx="3892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chæ 5 </a:t>
            </a:r>
            <a:r>
              <a:rPr lang="en-US" sz="3600" b="1">
                <a:solidFill>
                  <a:srgbClr val="FF0000"/>
                </a:solidFill>
                <a:latin typeface="VNI-Times" pitchFamily="2" charset="0"/>
              </a:rPr>
              <a:t>phaân töû</a:t>
            </a:r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 nöôùc</a:t>
            </a:r>
          </a:p>
        </p:txBody>
      </p:sp>
      <p:sp>
        <p:nvSpPr>
          <p:cNvPr id="189454" name="Text Box 14"/>
          <p:cNvSpPr txBox="1">
            <a:spLocks noChangeArrowheads="1"/>
          </p:cNvSpPr>
          <p:nvPr/>
        </p:nvSpPr>
        <p:spPr bwMode="auto">
          <a:xfrm>
            <a:off x="3657600" y="2876550"/>
            <a:ext cx="3892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chæ 2 </a:t>
            </a:r>
            <a:r>
              <a:rPr lang="en-US" sz="3600" b="1">
                <a:solidFill>
                  <a:srgbClr val="FF0000"/>
                </a:solidFill>
                <a:latin typeface="VNI-Times" pitchFamily="2" charset="0"/>
              </a:rPr>
              <a:t>phaân töû</a:t>
            </a:r>
            <a:r>
              <a:rPr lang="en-US" sz="3600" b="1">
                <a:solidFill>
                  <a:srgbClr val="0033CC"/>
                </a:solidFill>
                <a:latin typeface="VNI-Times" pitchFamily="2" charset="0"/>
              </a:rPr>
              <a:t> nöôùc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89456" name="Picture 16" descr="BAR_EL~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4272"/>
              <a:ext cx="5760" cy="48"/>
            </a:xfrm>
            <a:prstGeom prst="rect">
              <a:avLst/>
            </a:prstGeom>
            <a:noFill/>
          </p:spPr>
        </p:pic>
        <p:pic>
          <p:nvPicPr>
            <p:cNvPr id="189457" name="Picture 17" descr="BAR_EL~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-2136" y="2136"/>
              <a:ext cx="4320" cy="48"/>
            </a:xfrm>
            <a:prstGeom prst="rect">
              <a:avLst/>
            </a:prstGeom>
            <a:noFill/>
          </p:spPr>
        </p:pic>
        <p:pic>
          <p:nvPicPr>
            <p:cNvPr id="189458" name="Picture 18" descr="BAR_EL~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5760" cy="48"/>
            </a:xfrm>
            <a:prstGeom prst="rect">
              <a:avLst/>
            </a:prstGeom>
            <a:noFill/>
          </p:spPr>
        </p:pic>
        <p:pic>
          <p:nvPicPr>
            <p:cNvPr id="189459" name="Picture 19" descr="BAR_EL~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3576" y="2136"/>
              <a:ext cx="4320" cy="4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sndAc>
      <p:stSnd>
        <p:snd r:embed="rId2" name="arrow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9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9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9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9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9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9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9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9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9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9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9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9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9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9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9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9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9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9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9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9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9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9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9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9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3" grpId="0"/>
      <p:bldP spid="189444" grpId="0"/>
      <p:bldP spid="189445" grpId="0"/>
      <p:bldP spid="189446" grpId="0" animBg="1"/>
      <p:bldP spid="189447" grpId="0" animBg="1"/>
      <p:bldP spid="189448" grpId="0"/>
      <p:bldP spid="189449" grpId="0"/>
      <p:bldP spid="189450" grpId="0"/>
      <p:bldP spid="189451" grpId="0"/>
      <p:bldP spid="189452" grpId="0"/>
      <p:bldP spid="189453" grpId="0"/>
      <p:bldP spid="18945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IV)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400" b="1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u="sng" dirty="0" smtClean="0"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CTHH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a.Đơn chất: O</a:t>
            </a:r>
            <a:r>
              <a:rPr lang="pt-BR" sz="4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, cl</a:t>
            </a:r>
            <a:r>
              <a:rPr lang="pt-BR" sz="4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, Cu</a:t>
            </a:r>
            <a:r>
              <a:rPr lang="pt-BR" sz="4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 , S, P</a:t>
            </a:r>
            <a:r>
              <a:rPr lang="pt-BR" sz="4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, FE, CA và pb.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b.Hợp chất:NACl, hgO, CUSO</a:t>
            </a:r>
            <a:r>
              <a:rPr lang="pt-BR" sz="44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 và </a:t>
            </a:r>
            <a:r>
              <a:rPr lang="nl-NL" sz="4400" dirty="0" smtClean="0">
                <a:latin typeface="Times New Roman"/>
                <a:ea typeface="Calibri"/>
                <a:cs typeface="Times New Roman"/>
              </a:rPr>
              <a:t>H</a:t>
            </a:r>
            <a:r>
              <a:rPr lang="nl-NL" sz="4400" baseline="-25000" dirty="0" smtClean="0">
                <a:latin typeface="Times New Roman"/>
                <a:ea typeface="Calibri"/>
                <a:cs typeface="Times New Roman"/>
              </a:rPr>
              <a:t>2</a:t>
            </a:r>
            <a:r>
              <a:rPr lang="nl-NL" sz="4400" dirty="0" smtClean="0">
                <a:latin typeface="Times New Roman"/>
                <a:ea typeface="Calibri"/>
                <a:cs typeface="Times New Roman"/>
              </a:rPr>
              <a:t>O</a:t>
            </a: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1295400" y="457196"/>
          <a:ext cx="6096000" cy="6096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5054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CTHH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sai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Sửa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lại</a:t>
                      </a:r>
                      <a:endParaRPr lang="en-US" sz="2400" baseline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50542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O2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54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cl</a:t>
                      </a:r>
                      <a:r>
                        <a:rPr lang="en-US" sz="2400" baseline="-25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54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Cu</a:t>
                      </a:r>
                      <a:r>
                        <a:rPr lang="en-US" sz="2400" baseline="-25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  <a:tr h="554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</a:t>
                      </a:r>
                      <a:r>
                        <a:rPr lang="en-US" sz="2400" baseline="-25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  <a:tr h="554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  <a:tr h="554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  <a:tr h="554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  <a:tr h="554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NACl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  <a:tr h="5549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hgO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  <a:tr h="554991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CUSO</a:t>
                      </a:r>
                      <a:r>
                        <a:rPr lang="en-US" sz="2400" kern="1200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715000" y="13716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181600" y="11430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57800" y="16764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4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81600" y="22098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81600" y="26670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57800" y="32766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05400" y="38862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81600" y="43434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Pb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29200" y="49530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53000" y="54102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HgO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29200" y="60198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CuSO</a:t>
            </a:r>
            <a:r>
              <a:rPr lang="en-US" sz="24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55240-1FAB-48A7-8624-4843D70CD581}" type="slidenum">
              <a:rPr lang="en-US"/>
              <a:pPr>
                <a:defRPr/>
              </a:pPr>
              <a:t>17</a:t>
            </a:fld>
            <a:endParaRPr lang="en-US"/>
          </a:p>
        </p:txBody>
      </p:sp>
      <p:graphicFrame>
        <p:nvGraphicFramePr>
          <p:cNvPr id="14534" name="Group 198"/>
          <p:cNvGraphicFramePr>
            <a:graphicFrameLocks noGrp="1"/>
          </p:cNvGraphicFramePr>
          <p:nvPr>
            <p:ph/>
          </p:nvPr>
        </p:nvGraphicFramePr>
        <p:xfrm>
          <a:off x="549275" y="1752600"/>
          <a:ext cx="8321675" cy="4953000"/>
        </p:xfrm>
        <a:graphic>
          <a:graphicData uri="http://schemas.openxmlformats.org/drawingml/2006/table">
            <a:tbl>
              <a:tblPr/>
              <a:tblGrid>
                <a:gridCol w="2184400"/>
                <a:gridCol w="3297238"/>
                <a:gridCol w="2840037"/>
              </a:tblGrid>
              <a:tr h="168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Công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hoá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học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tử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tử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khối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đvc</a:t>
                      </a: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776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</a:t>
                      </a:r>
                      <a:r>
                        <a:rPr kumimoji="0" lang="en-US" sz="3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Ca , 2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771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r>
                        <a:rPr kumimoji="0" lang="en-US" sz="3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</a:t>
                      </a:r>
                      <a:r>
                        <a:rPr kumimoji="0" lang="en-US" sz="3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9461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Ag , 1 N, 3 O</a:t>
                      </a:r>
                      <a:endPara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14356" name="Text Box 20"/>
          <p:cNvSpPr txBox="1">
            <a:spLocks noChangeArrowheads="1"/>
          </p:cNvSpPr>
          <p:nvPr/>
        </p:nvSpPr>
        <p:spPr bwMode="auto">
          <a:xfrm>
            <a:off x="3384550" y="3429000"/>
            <a:ext cx="17572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S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990600" y="4267201"/>
            <a:ext cx="1371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CaCl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 baseline="-2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8" name="Text Box 22"/>
          <p:cNvSpPr txBox="1">
            <a:spLocks noChangeArrowheads="1"/>
          </p:cNvSpPr>
          <p:nvPr/>
        </p:nvSpPr>
        <p:spPr bwMode="auto">
          <a:xfrm>
            <a:off x="6934200" y="4343400"/>
            <a:ext cx="7549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111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9" name="Text Box 23"/>
          <p:cNvSpPr txBox="1">
            <a:spLocks noChangeArrowheads="1"/>
          </p:cNvSpPr>
          <p:nvPr/>
        </p:nvSpPr>
        <p:spPr bwMode="auto">
          <a:xfrm>
            <a:off x="6781800" y="3505200"/>
            <a:ext cx="6767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33CC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60" name="Text Box 24"/>
          <p:cNvSpPr txBox="1">
            <a:spLocks noChangeArrowheads="1"/>
          </p:cNvSpPr>
          <p:nvPr/>
        </p:nvSpPr>
        <p:spPr bwMode="auto">
          <a:xfrm>
            <a:off x="685800" y="609600"/>
            <a:ext cx="7239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sz="4000" b="1" dirty="0" err="1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4000" b="1" dirty="0" err="1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4000" b="1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4000" b="1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4000" b="1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4000" b="1" dirty="0">
              <a:solidFill>
                <a:srgbClr val="CC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96" name="Text Box 160"/>
          <p:cNvSpPr txBox="1">
            <a:spLocks noChangeArrowheads="1"/>
          </p:cNvSpPr>
          <p:nvPr/>
        </p:nvSpPr>
        <p:spPr bwMode="auto">
          <a:xfrm>
            <a:off x="3200400" y="5037138"/>
            <a:ext cx="25667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Na, 1 S, 3 O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97" name="Text Box 161"/>
          <p:cNvSpPr txBox="1">
            <a:spLocks noChangeArrowheads="1"/>
          </p:cNvSpPr>
          <p:nvPr/>
        </p:nvSpPr>
        <p:spPr bwMode="auto">
          <a:xfrm>
            <a:off x="1006475" y="5867401"/>
            <a:ext cx="1431925" cy="974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AgNO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endParaRPr lang="en-US" sz="4400" b="1" baseline="-25000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98" name="Text Box 162"/>
          <p:cNvSpPr txBox="1">
            <a:spLocks noChangeArrowheads="1"/>
          </p:cNvSpPr>
          <p:nvPr/>
        </p:nvSpPr>
        <p:spPr bwMode="auto">
          <a:xfrm>
            <a:off x="6781800" y="5181600"/>
            <a:ext cx="8002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142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99" name="Text Box 163"/>
          <p:cNvSpPr txBox="1">
            <a:spLocks noChangeArrowheads="1"/>
          </p:cNvSpPr>
          <p:nvPr/>
        </p:nvSpPr>
        <p:spPr bwMode="auto">
          <a:xfrm>
            <a:off x="6781800" y="5943600"/>
            <a:ext cx="114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170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6" grpId="0"/>
      <p:bldP spid="14357" grpId="0"/>
      <p:bldP spid="14358" grpId="0"/>
      <p:bldP spid="14359" grpId="0"/>
      <p:bldP spid="14360" grpId="0"/>
      <p:bldP spid="14496" grpId="0"/>
      <p:bldP spid="14497" grpId="0"/>
      <p:bldP spid="14498" grpId="0"/>
      <p:bldP spid="1449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EB91B-8C13-45BE-9AD1-F4492593C50E}" type="slidenum">
              <a:rPr lang="en-US"/>
              <a:pPr/>
              <a:t>18</a:t>
            </a:fld>
            <a:endParaRPr lang="en-US"/>
          </a:p>
        </p:txBody>
      </p:sp>
      <p:sp>
        <p:nvSpPr>
          <p:cNvPr id="205842" name="Rectangle 18"/>
          <p:cNvSpPr>
            <a:spLocks noChangeArrowheads="1"/>
          </p:cNvSpPr>
          <p:nvPr/>
        </p:nvSpPr>
        <p:spPr bwMode="auto">
          <a:xfrm>
            <a:off x="3017838" y="320675"/>
            <a:ext cx="2925762" cy="1096963"/>
          </a:xfrm>
          <a:prstGeom prst="rect">
            <a:avLst/>
          </a:prstGeom>
          <a:solidFill>
            <a:srgbClr val="FF00FF">
              <a:alpha val="14000"/>
            </a:srgbClr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latin typeface="Times New Roman" pitchFamily="18" charset="0"/>
              </a:rPr>
              <a:t>CÔNG THỨC</a:t>
            </a:r>
          </a:p>
          <a:p>
            <a:pPr algn="ctr"/>
            <a:r>
              <a:rPr lang="en-US" b="1">
                <a:latin typeface="Times New Roman" pitchFamily="18" charset="0"/>
              </a:rPr>
              <a:t> HÓA HỌC</a:t>
            </a:r>
          </a:p>
        </p:txBody>
      </p:sp>
      <p:sp>
        <p:nvSpPr>
          <p:cNvPr id="205844" name="Rectangle 20"/>
          <p:cNvSpPr>
            <a:spLocks noChangeArrowheads="1"/>
          </p:cNvSpPr>
          <p:nvPr/>
        </p:nvSpPr>
        <p:spPr bwMode="auto">
          <a:xfrm>
            <a:off x="274638" y="2332038"/>
            <a:ext cx="2925762" cy="1554162"/>
          </a:xfrm>
          <a:prstGeom prst="rect">
            <a:avLst/>
          </a:prstGeom>
          <a:solidFill>
            <a:srgbClr val="00FF00">
              <a:alpha val="10001"/>
            </a:srgbClr>
          </a:solidFill>
          <a:ln w="254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 dirty="0">
                <a:latin typeface="Times New Roman" pitchFamily="18" charset="0"/>
              </a:rPr>
              <a:t>CTHH </a:t>
            </a:r>
            <a:r>
              <a:rPr lang="en-US" b="1" dirty="0" err="1">
                <a:latin typeface="Times New Roman" pitchFamily="18" charset="0"/>
              </a:rPr>
              <a:t>của</a:t>
            </a:r>
            <a:endParaRPr lang="en-US" b="1" dirty="0">
              <a:latin typeface="Times New Roman" pitchFamily="18" charset="0"/>
            </a:endParaRPr>
          </a:p>
          <a:p>
            <a:pPr algn="ctr"/>
            <a:r>
              <a:rPr lang="en-US" b="1" dirty="0">
                <a:latin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</a:rPr>
              <a:t>đơn</a:t>
            </a:r>
            <a:r>
              <a:rPr lang="en-US" b="1" dirty="0">
                <a:latin typeface="Times New Roman" pitchFamily="18" charset="0"/>
              </a:rPr>
              <a:t> </a:t>
            </a:r>
            <a:r>
              <a:rPr lang="en-US" b="1" smtClean="0">
                <a:latin typeface="Times New Roman" pitchFamily="18" charset="0"/>
              </a:rPr>
              <a:t>chất</a:t>
            </a:r>
            <a:endParaRPr lang="en-US" b="1" dirty="0">
              <a:latin typeface="Times New Roman" pitchFamily="18" charset="0"/>
            </a:endParaRPr>
          </a:p>
        </p:txBody>
      </p:sp>
      <p:sp>
        <p:nvSpPr>
          <p:cNvPr id="205845" name="Rectangle 21"/>
          <p:cNvSpPr>
            <a:spLocks noChangeArrowheads="1"/>
          </p:cNvSpPr>
          <p:nvPr/>
        </p:nvSpPr>
        <p:spPr bwMode="auto">
          <a:xfrm>
            <a:off x="3382963" y="2332038"/>
            <a:ext cx="2652712" cy="1554162"/>
          </a:xfrm>
          <a:prstGeom prst="rect">
            <a:avLst/>
          </a:prstGeom>
          <a:solidFill>
            <a:srgbClr val="0000FF">
              <a:alpha val="17000"/>
            </a:srgbClr>
          </a:solidFill>
          <a:ln w="25400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latin typeface="Times New Roman" pitchFamily="18" charset="0"/>
              </a:rPr>
              <a:t>CTHH của hợp chất</a:t>
            </a:r>
          </a:p>
        </p:txBody>
      </p:sp>
      <p:sp>
        <p:nvSpPr>
          <p:cNvPr id="205846" name="Rectangle 22"/>
          <p:cNvSpPr>
            <a:spLocks noChangeArrowheads="1"/>
          </p:cNvSpPr>
          <p:nvPr/>
        </p:nvSpPr>
        <p:spPr bwMode="auto">
          <a:xfrm>
            <a:off x="6218238" y="2332038"/>
            <a:ext cx="2743200" cy="1554162"/>
          </a:xfrm>
          <a:prstGeom prst="rect">
            <a:avLst/>
          </a:prstGeom>
          <a:solidFill>
            <a:srgbClr val="993366">
              <a:alpha val="23000"/>
            </a:srgbClr>
          </a:solidFill>
          <a:ln w="28575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latin typeface="Times New Roman" pitchFamily="18" charset="0"/>
              </a:rPr>
              <a:t>Ý nghĩa CTHH</a:t>
            </a: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1189038" y="1417638"/>
            <a:ext cx="6583362" cy="909637"/>
            <a:chOff x="749" y="1184"/>
            <a:chExt cx="4147" cy="573"/>
          </a:xfrm>
        </p:grpSpPr>
        <p:sp>
          <p:nvSpPr>
            <p:cNvPr id="205861" name="Line 37"/>
            <p:cNvSpPr>
              <a:spLocks noChangeShapeType="1"/>
            </p:cNvSpPr>
            <p:nvPr/>
          </p:nvSpPr>
          <p:spPr bwMode="auto">
            <a:xfrm>
              <a:off x="4896" y="1526"/>
              <a:ext cx="0" cy="231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5862" name="Line 38"/>
            <p:cNvSpPr>
              <a:spLocks noChangeShapeType="1"/>
            </p:cNvSpPr>
            <p:nvPr/>
          </p:nvSpPr>
          <p:spPr bwMode="auto">
            <a:xfrm>
              <a:off x="749" y="1526"/>
              <a:ext cx="0" cy="231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5863" name="Line 39"/>
            <p:cNvSpPr>
              <a:spLocks noChangeShapeType="1"/>
            </p:cNvSpPr>
            <p:nvPr/>
          </p:nvSpPr>
          <p:spPr bwMode="auto">
            <a:xfrm>
              <a:off x="2707" y="1526"/>
              <a:ext cx="0" cy="231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5864" name="Line 40"/>
            <p:cNvSpPr>
              <a:spLocks noChangeShapeType="1"/>
            </p:cNvSpPr>
            <p:nvPr/>
          </p:nvSpPr>
          <p:spPr bwMode="auto">
            <a:xfrm>
              <a:off x="2707" y="1184"/>
              <a:ext cx="0" cy="345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5865" name="Line 41"/>
            <p:cNvSpPr>
              <a:spLocks noChangeShapeType="1"/>
            </p:cNvSpPr>
            <p:nvPr/>
          </p:nvSpPr>
          <p:spPr bwMode="auto">
            <a:xfrm>
              <a:off x="749" y="1526"/>
              <a:ext cx="4147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867" name="Rectangle 43"/>
          <p:cNvSpPr>
            <a:spLocks noChangeArrowheads="1"/>
          </p:cNvSpPr>
          <p:nvPr/>
        </p:nvSpPr>
        <p:spPr bwMode="auto">
          <a:xfrm>
            <a:off x="182563" y="4435475"/>
            <a:ext cx="2925762" cy="1646238"/>
          </a:xfrm>
          <a:prstGeom prst="rect">
            <a:avLst/>
          </a:prstGeom>
          <a:solidFill>
            <a:srgbClr val="FF99CC">
              <a:alpha val="86000"/>
            </a:srgbClr>
          </a:solidFill>
          <a:ln w="25400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>
                <a:latin typeface="Times New Roman" pitchFamily="18" charset="0"/>
              </a:rPr>
              <a:t>Có dạng chung:</a:t>
            </a:r>
          </a:p>
          <a:p>
            <a:pPr algn="ctr"/>
            <a:r>
              <a:rPr lang="en-US" sz="2800" b="1">
                <a:latin typeface="Times New Roman" pitchFamily="18" charset="0"/>
              </a:rPr>
              <a:t>A</a:t>
            </a:r>
            <a:r>
              <a:rPr lang="en-US" sz="2800" b="1" baseline="-25000">
                <a:latin typeface="Times New Roman" pitchFamily="18" charset="0"/>
              </a:rPr>
              <a:t>x</a:t>
            </a:r>
          </a:p>
        </p:txBody>
      </p:sp>
      <p:sp>
        <p:nvSpPr>
          <p:cNvPr id="205868" name="Rectangle 44"/>
          <p:cNvSpPr>
            <a:spLocks noChangeArrowheads="1"/>
          </p:cNvSpPr>
          <p:nvPr/>
        </p:nvSpPr>
        <p:spPr bwMode="auto">
          <a:xfrm>
            <a:off x="3292475" y="4435475"/>
            <a:ext cx="2651125" cy="1646238"/>
          </a:xfrm>
          <a:prstGeom prst="rect">
            <a:avLst/>
          </a:prstGeom>
          <a:solidFill>
            <a:srgbClr val="FFFF00">
              <a:alpha val="28999"/>
            </a:srgbClr>
          </a:solidFill>
          <a:ln w="3175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latin typeface="Times New Roman" pitchFamily="18" charset="0"/>
              </a:rPr>
              <a:t>Có dạng chung:</a:t>
            </a:r>
          </a:p>
          <a:p>
            <a:pPr algn="ctr"/>
            <a:r>
              <a:rPr lang="en-US" b="1">
                <a:latin typeface="Times New Roman" pitchFamily="18" charset="0"/>
              </a:rPr>
              <a:t>A</a:t>
            </a:r>
            <a:r>
              <a:rPr lang="en-US" b="1" baseline="-25000">
                <a:latin typeface="Times New Roman" pitchFamily="18" charset="0"/>
              </a:rPr>
              <a:t>x</a:t>
            </a:r>
            <a:r>
              <a:rPr lang="en-US" b="1">
                <a:latin typeface="Times New Roman" pitchFamily="18" charset="0"/>
              </a:rPr>
              <a:t>B</a:t>
            </a:r>
            <a:r>
              <a:rPr lang="en-US" b="1" baseline="-25000">
                <a:latin typeface="Times New Roman" pitchFamily="18" charset="0"/>
              </a:rPr>
              <a:t>y </a:t>
            </a:r>
            <a:r>
              <a:rPr lang="en-US" b="1">
                <a:latin typeface="Times New Roman" pitchFamily="18" charset="0"/>
              </a:rPr>
              <a:t>hoặc A</a:t>
            </a:r>
            <a:r>
              <a:rPr lang="en-US" b="1" baseline="-25000">
                <a:latin typeface="Times New Roman" pitchFamily="18" charset="0"/>
              </a:rPr>
              <a:t>x</a:t>
            </a:r>
            <a:r>
              <a:rPr lang="en-US" b="1">
                <a:latin typeface="Times New Roman" pitchFamily="18" charset="0"/>
              </a:rPr>
              <a:t>B</a:t>
            </a:r>
            <a:r>
              <a:rPr lang="en-US" b="1" baseline="-25000">
                <a:latin typeface="Times New Roman" pitchFamily="18" charset="0"/>
              </a:rPr>
              <a:t>y</a:t>
            </a:r>
            <a:r>
              <a:rPr lang="en-US" b="1">
                <a:latin typeface="Times New Roman" pitchFamily="18" charset="0"/>
              </a:rPr>
              <a:t>C</a:t>
            </a:r>
            <a:r>
              <a:rPr lang="en-US" b="1" baseline="-25000">
                <a:latin typeface="Times New Roman" pitchFamily="18" charset="0"/>
              </a:rPr>
              <a:t>z</a:t>
            </a:r>
            <a:endParaRPr lang="en-US" b="1">
              <a:latin typeface="Times New Roman" pitchFamily="18" charset="0"/>
            </a:endParaRPr>
          </a:p>
        </p:txBody>
      </p:sp>
      <p:sp>
        <p:nvSpPr>
          <p:cNvPr id="205869" name="Rectangle 45"/>
          <p:cNvSpPr>
            <a:spLocks noChangeArrowheads="1"/>
          </p:cNvSpPr>
          <p:nvPr/>
        </p:nvSpPr>
        <p:spPr bwMode="auto">
          <a:xfrm>
            <a:off x="6126163" y="4435475"/>
            <a:ext cx="2835275" cy="1646238"/>
          </a:xfrm>
          <a:prstGeom prst="rect">
            <a:avLst/>
          </a:prstGeom>
          <a:solidFill>
            <a:schemeClr val="accent1"/>
          </a:solidFill>
          <a:ln w="2857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2000" b="1">
                <a:latin typeface="Times New Roman" pitchFamily="18" charset="0"/>
              </a:rPr>
              <a:t>- Nguyên tố tạo ra chất.</a:t>
            </a:r>
          </a:p>
          <a:p>
            <a:r>
              <a:rPr lang="en-US" sz="2000" b="1">
                <a:latin typeface="Times New Roman" pitchFamily="18" charset="0"/>
              </a:rPr>
              <a:t>- Số nguyên tử của </a:t>
            </a:r>
          </a:p>
          <a:p>
            <a:r>
              <a:rPr lang="en-US" sz="2000" b="1">
                <a:latin typeface="Times New Roman" pitchFamily="18" charset="0"/>
              </a:rPr>
              <a:t>nguyên tố.</a:t>
            </a:r>
          </a:p>
          <a:p>
            <a:r>
              <a:rPr lang="en-US" sz="2000" b="1">
                <a:latin typeface="Times New Roman" pitchFamily="18" charset="0"/>
              </a:rPr>
              <a:t>- Phân tử khối.</a:t>
            </a:r>
          </a:p>
        </p:txBody>
      </p:sp>
      <p:sp>
        <p:nvSpPr>
          <p:cNvPr id="205870" name="Line 46"/>
          <p:cNvSpPr>
            <a:spLocks noChangeShapeType="1"/>
          </p:cNvSpPr>
          <p:nvPr/>
        </p:nvSpPr>
        <p:spPr bwMode="auto">
          <a:xfrm>
            <a:off x="1189038" y="3886200"/>
            <a:ext cx="0" cy="5492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71" name="Line 47"/>
          <p:cNvSpPr>
            <a:spLocks noChangeShapeType="1"/>
          </p:cNvSpPr>
          <p:nvPr/>
        </p:nvSpPr>
        <p:spPr bwMode="auto">
          <a:xfrm>
            <a:off x="4389438" y="3886200"/>
            <a:ext cx="0" cy="5492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72" name="Line 48"/>
          <p:cNvSpPr>
            <a:spLocks noChangeShapeType="1"/>
          </p:cNvSpPr>
          <p:nvPr/>
        </p:nvSpPr>
        <p:spPr bwMode="auto">
          <a:xfrm>
            <a:off x="7772400" y="3886200"/>
            <a:ext cx="0" cy="5492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0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0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20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205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20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205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20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205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205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42" grpId="0" animBg="1"/>
      <p:bldP spid="205844" grpId="0" animBg="1"/>
      <p:bldP spid="205845" grpId="0" animBg="1"/>
      <p:bldP spid="205846" grpId="0" animBg="1"/>
      <p:bldP spid="205867" grpId="0" animBg="1"/>
      <p:bldP spid="205868" grpId="0" animBg="1"/>
      <p:bldP spid="205869" grpId="0" animBg="1"/>
      <p:bldP spid="205870" grpId="0" animBg="1"/>
      <p:bldP spid="205871" grpId="0" animBg="1"/>
      <p:bldP spid="20587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862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1,2,3,4</a:t>
            </a:r>
          </a:p>
          <a:p>
            <a:pPr>
              <a:buNone/>
            </a:pP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(SGK-33,34)</a:t>
            </a:r>
          </a:p>
          <a:p>
            <a:pPr>
              <a:buNone/>
            </a:pP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en-US" sz="4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09800"/>
            <a:ext cx="88392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9: CÔNG THỨC HÓA HỌC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CÂU HỎI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Cho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Cho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:      A</a:t>
            </a:r>
            <a:r>
              <a:rPr lang="en-US" sz="4400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pPr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A: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n: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1) Kim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8C7967"/>
              </a:clrFrom>
              <a:clrTo>
                <a:srgbClr val="8C796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066800"/>
            <a:ext cx="4191000" cy="2680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667000" y="4038600"/>
            <a:ext cx="419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Cu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2) Phi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b="1" u="sng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743200"/>
            <a:ext cx="3810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667000"/>
            <a:ext cx="3733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057400" y="54102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Hidro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CTHH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H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24600" y="5181600"/>
            <a:ext cx="2362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Oxi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O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aseline="-25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u="sng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CTHH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C:\Users\Bich-Kute\Desktop\P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00200"/>
            <a:ext cx="4216400" cy="3733800"/>
          </a:xfrm>
          <a:prstGeom prst="rect">
            <a:avLst/>
          </a:prstGeom>
          <a:noFill/>
        </p:spPr>
      </p:pic>
      <p:pic>
        <p:nvPicPr>
          <p:cNvPr id="1033" name="Picture 9" descr="C:\Users\Bich-Kute\Desktop\s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676400"/>
            <a:ext cx="4191000" cy="36576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600200" y="54102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Phot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pho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P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67400" y="5410200"/>
            <a:ext cx="220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huỳnh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8229600" cy="5516563"/>
          </a:xfrm>
        </p:spPr>
        <p:txBody>
          <a:bodyPr/>
          <a:lstStyle/>
          <a:p>
            <a:pPr>
              <a:buNone/>
            </a:pPr>
            <a:r>
              <a:rPr lang="en-US" sz="4000" b="1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:Viết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Nitơ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Kali,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huỳnh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Fe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Nitơ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it-IT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Kali: K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huỳnh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Cl</a:t>
            </a:r>
            <a:r>
              <a:rPr lang="it-IT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400" baseline="-250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</a:rPr>
              <a:t>A</a:t>
            </a:r>
            <a:r>
              <a:rPr lang="en-US" sz="4400" baseline="-25000" dirty="0" err="1" smtClean="0">
                <a:latin typeface="Times New Roman" pitchFamily="18" charset="0"/>
              </a:rPr>
              <a:t>x</a:t>
            </a:r>
            <a:r>
              <a:rPr lang="en-US" sz="4400" dirty="0" err="1" smtClean="0">
                <a:latin typeface="Times New Roman" pitchFamily="18" charset="0"/>
              </a:rPr>
              <a:t>B</a:t>
            </a:r>
            <a:r>
              <a:rPr lang="en-US" sz="4400" baseline="-25000" dirty="0" err="1" smtClean="0">
                <a:latin typeface="Times New Roman" pitchFamily="18" charset="0"/>
              </a:rPr>
              <a:t>y</a:t>
            </a:r>
            <a:r>
              <a:rPr lang="en-US" sz="4400" dirty="0" err="1" smtClean="0">
                <a:latin typeface="Times New Roman" pitchFamily="18" charset="0"/>
              </a:rPr>
              <a:t>C</a:t>
            </a:r>
            <a:r>
              <a:rPr lang="en-US" sz="4400" baseline="-25000" dirty="0" err="1" smtClean="0">
                <a:latin typeface="Times New Roman" pitchFamily="18" charset="0"/>
              </a:rPr>
              <a:t>z</a:t>
            </a:r>
            <a:endParaRPr lang="en-US" sz="44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4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A, B, C: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x, y, z  :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A, B, C.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582</Words>
  <Application>Microsoft Office PowerPoint</Application>
  <PresentationFormat>On-screen Show (4:3)</PresentationFormat>
  <Paragraphs>132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BÀI 9: CÔNG THỨC HÓA HỌC</vt:lpstr>
      <vt:lpstr>CÂU HỎI</vt:lpstr>
      <vt:lpstr>I) Công thức hoá học của đơn chất.</vt:lpstr>
      <vt:lpstr>1) Kim loại</vt:lpstr>
      <vt:lpstr>  2) Phi kim.</vt:lpstr>
      <vt:lpstr>-Chất rắn: Thường lấy kí hiệu làm CTHH</vt:lpstr>
      <vt:lpstr>Slide 8</vt:lpstr>
      <vt:lpstr>II) Công thức hoá học của hợp chất.</vt:lpstr>
      <vt:lpstr>Slide 10</vt:lpstr>
      <vt:lpstr>III) Ý nghĩa công thức hoá học</vt:lpstr>
      <vt:lpstr>Những cách viết sau cho biết điều gì?</vt:lpstr>
      <vt:lpstr>Slide 13</vt:lpstr>
      <vt:lpstr>Slide 14</vt:lpstr>
      <vt:lpstr>IV) Luyện tập.</vt:lpstr>
      <vt:lpstr>Slide 16</vt:lpstr>
      <vt:lpstr>Slide 17</vt:lpstr>
      <vt:lpstr>Slide 18</vt:lpstr>
      <vt:lpstr>Hướng dẫn về nhà: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9: Công thức hoá học</dc:title>
  <dc:creator>Bich-Kute</dc:creator>
  <cp:lastModifiedBy>User</cp:lastModifiedBy>
  <cp:revision>35</cp:revision>
  <dcterms:created xsi:type="dcterms:W3CDTF">2012-08-29T12:22:18Z</dcterms:created>
  <dcterms:modified xsi:type="dcterms:W3CDTF">2016-09-22T04:24:46Z</dcterms:modified>
</cp:coreProperties>
</file>