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314" r:id="rId3"/>
    <p:sldId id="283" r:id="rId4"/>
    <p:sldId id="293" r:id="rId5"/>
    <p:sldId id="269" r:id="rId6"/>
    <p:sldId id="315" r:id="rId7"/>
    <p:sldId id="282" r:id="rId8"/>
    <p:sldId id="261" r:id="rId9"/>
    <p:sldId id="260" r:id="rId10"/>
    <p:sldId id="312" r:id="rId11"/>
    <p:sldId id="263" r:id="rId12"/>
    <p:sldId id="284" r:id="rId13"/>
    <p:sldId id="318" r:id="rId14"/>
    <p:sldId id="316" r:id="rId15"/>
    <p:sldId id="287" r:id="rId16"/>
    <p:sldId id="273" r:id="rId17"/>
    <p:sldId id="302" r:id="rId18"/>
    <p:sldId id="288" r:id="rId19"/>
    <p:sldId id="319" r:id="rId20"/>
    <p:sldId id="291" r:id="rId21"/>
    <p:sldId id="307" r:id="rId22"/>
    <p:sldId id="321" r:id="rId23"/>
    <p:sldId id="281" r:id="rId24"/>
    <p:sldId id="292" r:id="rId25"/>
    <p:sldId id="296" r:id="rId26"/>
    <p:sldId id="298" r:id="rId27"/>
    <p:sldId id="297" r:id="rId28"/>
    <p:sldId id="323" r:id="rId29"/>
    <p:sldId id="322" r:id="rId30"/>
    <p:sldId id="294" r:id="rId31"/>
    <p:sldId id="301" r:id="rId32"/>
    <p:sldId id="29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1ED1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FD920-7DF4-4A11-89FC-025D62102D3D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9D3BA-AA15-40AB-853C-1108AA6ED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9D3BA-AA15-40AB-853C-1108AA6ED708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7BEDB-5918-420A-BD3D-C40DE785DFF8}" type="datetimeFigureOut">
              <a:rPr lang="en-US" smtClean="0"/>
              <a:pPr/>
              <a:t>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C8009-B0F7-435F-842F-FEE1CCDA13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09.Chi&#7871;n%20d&#7883;ch%20gi&#7843;i%20ph&#243;ng%20Bu&#244;n%20M&#234;%20Thu&#7897;t%20ng&#224;y%2010-3-1975.H&#236;nh%20&#7843;.DAT.mp4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2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hyperlink" Target="http://vi.wikipedia.org/wiki/T%E1%BA%ADp_tin:%C4%90%E1%BB%89nh_Langbiang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hyperlink" Target="http://upload.wikimedia.org/wikipedia/commons/8/8b/Yokdon7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(VTC14)_Tan%20n&#225;t%20r&#7915;ng%20xanh%20T&#226;y%20Nguy&#234;n.mp4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T&#236;nh%20ca%20T&#226;y%20Nguy&#234;n%20-%20NS&#431;T%20Ti&#7871;n%20Th&#224;nh%20v&#224;%20t&#7889;p%20n&#7919;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%5bT&#432;%20li&#7879;u%5d%20-%20Chi&#7871;n%20d&#7883;ch%20gi&#7843;i%20ph&#243;ng%20Bu&#244;n%20Ma%20Thu&#7897;t.mp4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228600" y="685800"/>
            <a:ext cx="8686800" cy="2590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30 - </a:t>
            </a:r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28: </a:t>
            </a:r>
          </a:p>
          <a:p>
            <a:pPr algn="ctr"/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VÙNG </a:t>
            </a:r>
            <a:r>
              <a:rPr lang="en-US" sz="9600" b="1" kern="10" spc="5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TÂY </a:t>
            </a:r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 (</a:t>
            </a:r>
            <a:r>
              <a:rPr lang="en-US" sz="9600" b="1" kern="10" spc="50" dirty="0" err="1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endParaRPr lang="en-US" sz="9600" b="1" kern="10" spc="5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Cotmo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8600"/>
            <a:ext cx="4267200" cy="27432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5" name="Picture 3" descr="luoc do tay nguy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66" y="838200"/>
            <a:ext cx="4122434" cy="569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s://upload.wikimedia.org/wikipedia/vi/9/9e/BanMeThuo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733800"/>
            <a:ext cx="4114800" cy="269882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495800" y="6400800"/>
            <a:ext cx="464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latin typeface="+mj-lt"/>
              </a:rPr>
              <a:t>Buôn Ma Thuột 11.3.1975 (</a:t>
            </a:r>
            <a:r>
              <a:rPr lang="vi-VN" sz="1200" i="1" dirty="0" smtClean="0">
                <a:latin typeface="+mj-lt"/>
              </a:rPr>
              <a:t>Nguồn: Việt Nam 30 năm chiến tranh</a:t>
            </a:r>
            <a:endParaRPr lang="en-US" sz="1200" i="1" dirty="0" smtClean="0">
              <a:latin typeface="+mj-lt"/>
            </a:endParaRPr>
          </a:p>
          <a:p>
            <a:r>
              <a:rPr lang="vi-VN" sz="1200" i="1" dirty="0" smtClean="0">
                <a:latin typeface="+mj-lt"/>
              </a:rPr>
              <a:t> giải phóng- Nhà xuất bản Thông tin 2004</a:t>
            </a:r>
            <a:r>
              <a:rPr lang="vi-VN" sz="1200" dirty="0" smtClean="0">
                <a:latin typeface="+mj-lt"/>
              </a:rPr>
              <a:t>)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672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mốc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dương</a:t>
            </a:r>
            <a:endParaRPr lang="vi-V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762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I- VỊ TRÍ ĐỊA LÍ VÀ GIỚI HẠN LÃNH THỔ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09.Chiến dịch giải phóng Buôn Mê Thuột ngày 10-3-1975.Hình ả.DA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572000" y="3276600"/>
            <a:ext cx="42672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388203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II- ĐIỀU KIỆN TỰ NHIÊN VÀ TÀI NGUYÊN THIÊN NHIÊN</a:t>
            </a:r>
          </a:p>
          <a:p>
            <a:pPr algn="ctr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1295400" y="762000"/>
            <a:ext cx="7239000" cy="1981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THẢO LUẬN NHÓM (5’)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TÌM HIỂU ĐẶC ĐIỂM ĐIỀU KIỆN TỰ NHIÊN VÀ TÀI NGUYÊN THIÊN NHIÊN CỦA VÙNG TÂY NGUYÊN.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2"/>
          <p:cNvGraphicFramePr>
            <a:graphicFrameLocks noGrp="1"/>
          </p:cNvGraphicFramePr>
          <p:nvPr/>
        </p:nvGraphicFramePr>
        <p:xfrm>
          <a:off x="1371600" y="2873044"/>
          <a:ext cx="7086600" cy="3192476"/>
        </p:xfrm>
        <a:graphic>
          <a:graphicData uri="http://schemas.openxmlformats.org/drawingml/2006/table">
            <a:tbl>
              <a:tblPr/>
              <a:tblGrid>
                <a:gridCol w="3138635"/>
                <a:gridCol w="3947965"/>
              </a:tblGrid>
              <a:tr h="674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ĐIỀU KIỆN TỰ NHIÊN VÀ TÀI NGUYÊN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ĐẶC ĐIỂM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Địa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hình</a:t>
                      </a:r>
                      <a:endParaRPr kumimoji="0" lang="en-US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4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đai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ngòi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Khoáng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FF0000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274" name="Group 2"/>
          <p:cNvGraphicFramePr>
            <a:graphicFrameLocks noGrp="1"/>
          </p:cNvGraphicFramePr>
          <p:nvPr/>
        </p:nvGraphicFramePr>
        <p:xfrm>
          <a:off x="85724" y="533401"/>
          <a:ext cx="9058276" cy="6019802"/>
        </p:xfrm>
        <a:graphic>
          <a:graphicData uri="http://schemas.openxmlformats.org/drawingml/2006/table">
            <a:tbl>
              <a:tblPr/>
              <a:tblGrid>
                <a:gridCol w="2726278"/>
                <a:gridCol w="6331998"/>
              </a:tblGrid>
              <a:tr h="13042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ĐIỀU KIỆN TỰ NHIÊN VÀ TÀI NGUYÊN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ĐẶC ĐIỂM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5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Địa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hình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Cao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xếp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tầng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Cận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xích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đạo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một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mùa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kéo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dài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khốc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liệt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ngòi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Nơi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bắt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nguồn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nhiều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dòng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sông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Chiếm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60%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diện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tích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đất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Chiếm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diện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tích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trữ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lượng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lớn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nhất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3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Thủy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Tiềm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khá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3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Khoáng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Bô-xit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trữ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lượng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lớn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Du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lịch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Giàu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tiềm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71" name="Text Box 45"/>
          <p:cNvSpPr txBox="1">
            <a:spLocks noChangeArrowheads="1"/>
          </p:cNvSpPr>
          <p:nvPr/>
        </p:nvSpPr>
        <p:spPr bwMode="auto">
          <a:xfrm>
            <a:off x="0" y="0"/>
            <a:ext cx="899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II- ĐẶC ĐIỂM TỰ NHIÊN VÀ TÀI NGUYÊN THIÊN NHIÊN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3" descr="Untitled-1"/>
          <p:cNvPicPr>
            <a:picLocks noChangeAspect="1" noChangeArrowheads="1"/>
          </p:cNvPicPr>
          <p:nvPr/>
        </p:nvPicPr>
        <p:blipFill>
          <a:blip r:embed="rId2">
            <a:lum contrast="48000"/>
          </a:blip>
          <a:srcRect/>
          <a:stretch>
            <a:fillRect/>
          </a:stretch>
        </p:blipFill>
        <p:spPr bwMode="auto">
          <a:xfrm>
            <a:off x="0" y="-1"/>
            <a:ext cx="9144000" cy="6837045"/>
          </a:xfrm>
          <a:prstGeom prst="rect">
            <a:avLst/>
          </a:prstGeom>
          <a:solidFill>
            <a:srgbClr val="FF9933"/>
          </a:solidFill>
          <a:ln w="57150">
            <a:noFill/>
            <a:miter lim="800000"/>
            <a:headEnd/>
            <a:tailEnd/>
          </a:ln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1676400" y="4957763"/>
            <a:ext cx="457200" cy="40481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Al</a:t>
            </a:r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3733800" y="1219200"/>
            <a:ext cx="457200" cy="40481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Al</a:t>
            </a: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3200400" y="914400"/>
            <a:ext cx="457200" cy="40481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Al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286000" y="5715000"/>
            <a:ext cx="457200" cy="40481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D:\DOWNLOAD\Trên_cao_nguyên_Đắk_Lắ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24400" cy="340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3276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Cao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Đắc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Lăk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Kết quả hình ảnh cho hình ảnh sông xê x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68563"/>
            <a:ext cx="4724400" cy="3589437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0" y="6172200"/>
            <a:ext cx="2133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Xê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xan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 descr="boxi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0"/>
            <a:ext cx="4611914" cy="3352800"/>
          </a:xfrm>
          <a:prstGeom prst="rect">
            <a:avLst/>
          </a:prstGeom>
          <a:solidFill>
            <a:srgbClr val="FF0066"/>
          </a:solidFill>
          <a:ln w="9525">
            <a:solidFill>
              <a:srgbClr val="3333FF"/>
            </a:solidFill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6248400" y="2667000"/>
            <a:ext cx="2133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Quặng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xít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6" name="Picture 4" descr="Kết quả hình ảnh cho hình ảnh đất đỏ ba dan ở tây nguyê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28322" y="3276600"/>
            <a:ext cx="4668078" cy="3581400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4648200" y="6172200"/>
            <a:ext cx="2133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badan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1" name="Text Box 45"/>
          <p:cNvSpPr txBox="1">
            <a:spLocks noChangeArrowheads="1"/>
          </p:cNvSpPr>
          <p:nvPr/>
        </p:nvSpPr>
        <p:spPr bwMode="auto">
          <a:xfrm>
            <a:off x="0" y="0"/>
            <a:ext cx="899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II- ĐẶC ĐIỂM TỰ NHIÊN VÀ TÀI NGUYÊN THIÊN NHIÊN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508635"/>
          <a:ext cx="8763000" cy="6196965"/>
        </p:xfrm>
        <a:graphic>
          <a:graphicData uri="http://schemas.openxmlformats.org/drawingml/2006/table">
            <a:tbl>
              <a:tblPr/>
              <a:tblGrid>
                <a:gridCol w="1371600"/>
                <a:gridCol w="2743200"/>
                <a:gridCol w="1524000"/>
                <a:gridCol w="1484395"/>
                <a:gridCol w="1639805"/>
              </a:tblGrid>
              <a:tr h="4572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ĐKTN-TN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Đặc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phân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bố</a:t>
                      </a:r>
                      <a:endParaRPr lang="en-US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Tiềm năng kinh tế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Giải pháp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Thuận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lợi</a:t>
                      </a:r>
                      <a:endParaRPr lang="en-US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Khó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khăn</a:t>
                      </a:r>
                      <a:endParaRPr lang="en-US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Địa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hình</a:t>
                      </a:r>
                      <a:endParaRPr kumimoji="0" lang="en-US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Cao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xếp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tầng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just"/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just"/>
                      <a:endParaRPr lang="en-US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Cận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xích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đạo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một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mùa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kéo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dài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khốc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liệt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ngòi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Nơi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bắt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nguồn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nhiều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dòng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sông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Chiếm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60%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diện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tích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đất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Chiếm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diện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tích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trữ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lượng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lớn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nhất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Thủy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Tiềm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khá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Khoáng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Bô-xit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trữ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lượng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lớn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Du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lịch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Giàu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tiềm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Đỉnh Langbiang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343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Tập tin:Yokdon7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657600"/>
            <a:ext cx="4724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0" y="0"/>
            <a:ext cx="3505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ĐỈNH LANG BI ANG</a:t>
            </a:r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457200" y="6553200"/>
            <a:ext cx="2819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 b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0" y="6400800"/>
            <a:ext cx="3276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 GÓC ĐÀ LẠT</a:t>
            </a:r>
          </a:p>
        </p:txBody>
      </p:sp>
      <p:sp>
        <p:nvSpPr>
          <p:cNvPr id="19464" name="Text Box 10"/>
          <p:cNvSpPr txBox="1">
            <a:spLocks noChangeArrowheads="1"/>
          </p:cNvSpPr>
          <p:nvPr/>
        </p:nvSpPr>
        <p:spPr bwMode="auto">
          <a:xfrm>
            <a:off x="4572000" y="6461125"/>
            <a:ext cx="365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VƯỜN QUỐC GIA YOK ĐÔN</a:t>
            </a:r>
          </a:p>
        </p:txBody>
      </p:sp>
      <p:pic>
        <p:nvPicPr>
          <p:cNvPr id="19466" name="Picture 11" descr="D:\DOWNLOAD\2368409102_019ab239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43400" y="0"/>
            <a:ext cx="4800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Text Box 5"/>
          <p:cNvSpPr txBox="1">
            <a:spLocks noChangeArrowheads="1"/>
          </p:cNvSpPr>
          <p:nvPr/>
        </p:nvSpPr>
        <p:spPr bwMode="auto">
          <a:xfrm>
            <a:off x="4572000" y="0"/>
            <a:ext cx="3124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THÁC D’RAY SÁP</a:t>
            </a:r>
          </a:p>
        </p:txBody>
      </p:sp>
      <p:pic>
        <p:nvPicPr>
          <p:cNvPr id="14" name="Picture 3" descr="rung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581400"/>
            <a:ext cx="4419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685800" y="6400800"/>
            <a:ext cx="365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RỪNG NHIỆT ĐỚI</a:t>
            </a:r>
            <a:endParaRPr lang="en-US" sz="20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1676400" y="6324600"/>
            <a:ext cx="541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5414" name="Picture 6" descr="060820081535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-22225"/>
            <a:ext cx="45529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21" name="Text Box 13"/>
          <p:cNvSpPr txBox="1">
            <a:spLocks noChangeArrowheads="1"/>
          </p:cNvSpPr>
          <p:nvPr/>
        </p:nvSpPr>
        <p:spPr bwMode="auto">
          <a:xfrm>
            <a:off x="1714500" y="377825"/>
            <a:ext cx="11430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 SU</a:t>
            </a:r>
          </a:p>
        </p:txBody>
      </p:sp>
      <p:pic>
        <p:nvPicPr>
          <p:cNvPr id="145425" name="Picture 17" descr="835-menh-mong-doi-che-bao-loc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5200"/>
            <a:ext cx="45529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26" name="Text Box 18"/>
          <p:cNvSpPr txBox="1">
            <a:spLocks noChangeArrowheads="1"/>
          </p:cNvSpPr>
          <p:nvPr/>
        </p:nvSpPr>
        <p:spPr bwMode="auto">
          <a:xfrm>
            <a:off x="1981200" y="4191000"/>
            <a:ext cx="7620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CHÈ</a:t>
            </a:r>
          </a:p>
        </p:txBody>
      </p:sp>
      <p:pic>
        <p:nvPicPr>
          <p:cNvPr id="12" name="Picture 7" descr="850c55bfc855c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429000"/>
            <a:ext cx="4495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4648200" y="6477000"/>
            <a:ext cx="2438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CHĂN NUÔI BÒ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8" descr="12_huong-caph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0"/>
            <a:ext cx="4495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4724400" y="2438400"/>
            <a:ext cx="7620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 PHÊ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4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4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1" grpId="0" animBg="1"/>
      <p:bldP spid="145426" grpId="0" animBg="1"/>
      <p:bldP spid="13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box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8200" cy="337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imgsvietnamnetvnimages201209221220120922123601chebiengo229jpg1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76600"/>
            <a:ext cx="4495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he-bien-ca-phe-xuat-kha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0"/>
            <a:ext cx="4648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ca-ph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505200"/>
            <a:ext cx="4648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2209800" y="6488668"/>
            <a:ext cx="21336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CHẾ BIẾN GỖ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0" y="2895600"/>
            <a:ext cx="3352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KHAI THÁC BÔXIT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5943600" y="3276600"/>
            <a:ext cx="2590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CHẾ BIẾN CÀ PHÊ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Truong_5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5" name="Picture 27" descr="drahlinh311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2800"/>
            <a:ext cx="9144000" cy="350520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</p:spPr>
      </p:pic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2667000" y="6488668"/>
            <a:ext cx="41910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 MÁY THỦY ĐIỆN ĐRÂY HINH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2819400" y="2971800"/>
            <a:ext cx="38862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 MÁY THỦY ĐIỆN Y- A- LY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Kết quả hình ảnh cho hình ảnh đuổi hình bắt chữ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66800" y="-304800"/>
            <a:ext cx="5276850" cy="6858000"/>
          </a:xfrm>
          <a:prstGeom prst="rect">
            <a:avLst/>
          </a:prstGeom>
          <a:noFill/>
        </p:spPr>
      </p:pic>
      <p:pic>
        <p:nvPicPr>
          <p:cNvPr id="34818" name="Picture 2" descr="Hình ảnh có liên qu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81000"/>
            <a:ext cx="54864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pha-rung29709-2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0"/>
            <a:ext cx="47244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11" descr="200848142325_084ru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19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hay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33800"/>
            <a:ext cx="485073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ra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733800"/>
            <a:ext cx="4572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10_1_LIO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78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kho%20h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5200"/>
            <a:ext cx="5029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TM05CAH0X3R5CAO36H9WCAYMK75UCAET5SUTCAT4KGQOCAKFKMUQCASJI6JSCABQ8THICA05X746CAF6CMATCAXYACMGCA1V3AAWCAFGRXEWCAP6OLRXCAE6A52KCATM8R9KCAE2TO87CAI6BNEYCAX4PS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I4FCAN8023BCALVWBOECA24OF6JCA2AO916CA7QKI5QCA8TKI64CARLOBJ1CANZNKJ5CACE0Z1GCAWWKOZ9CA1DZ703CA54QQANCABTXN9HCATJRUNNCAWCZM8KCAQGR5SNCAQ6KWBRCALPR82PCAOJQL6J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505200"/>
            <a:ext cx="4572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(VTC14)_Tan nát rừng xanh Tây Nguyên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228600"/>
            <a:ext cx="8331200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1" name="Text Box 45"/>
          <p:cNvSpPr txBox="1">
            <a:spLocks noChangeArrowheads="1"/>
          </p:cNvSpPr>
          <p:nvPr/>
        </p:nvSpPr>
        <p:spPr bwMode="auto">
          <a:xfrm>
            <a:off x="0" y="0"/>
            <a:ext cx="899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II- ĐẶC ĐIỂM TỰ NHIÊN VÀ TÀI NGUYÊN THIÊN NHIÊN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584835"/>
          <a:ext cx="8763000" cy="6196965"/>
        </p:xfrm>
        <a:graphic>
          <a:graphicData uri="http://schemas.openxmlformats.org/drawingml/2006/table">
            <a:tbl>
              <a:tblPr/>
              <a:tblGrid>
                <a:gridCol w="1371600"/>
                <a:gridCol w="2743200"/>
                <a:gridCol w="1524000"/>
                <a:gridCol w="1484395"/>
                <a:gridCol w="1639805"/>
              </a:tblGrid>
              <a:tr h="4572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ĐKTN-TN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Đặc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phân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bố</a:t>
                      </a:r>
                      <a:endParaRPr lang="en-US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Tiềm năng kinh tế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Giải pháp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Thuận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lợi</a:t>
                      </a:r>
                      <a:endParaRPr lang="en-US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Khó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khăn</a:t>
                      </a:r>
                      <a:endParaRPr lang="en-US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Địa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hình</a:t>
                      </a:r>
                      <a:endParaRPr kumimoji="0" lang="en-US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Cao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xếp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tầng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just"/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Nông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nghiệp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Trồng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công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nghiệp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chăn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nuôi</a:t>
                      </a:r>
                      <a:endParaRPr lang="en-US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Công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nghiệp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Thủy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chế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biến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khai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thác</a:t>
                      </a:r>
                      <a:endParaRPr lang="en-US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Dịch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vụ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Du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lịch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Khó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khăn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nhất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là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mùa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kéo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dài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hạn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thiếu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sản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xuất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sinh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hoạt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dễ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gây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cháy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rừng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Thiên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tai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just"/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Bảo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vệ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rừng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đầu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nguồn</a:t>
                      </a:r>
                      <a:endParaRPr lang="en-US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Thủy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lợi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Xây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dựng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các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hồ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chứa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endParaRPr lang="en-US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Chọn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lọc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giống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trồng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vật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nuôi</a:t>
                      </a:r>
                      <a:endParaRPr lang="en-US" sz="3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hậu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Cận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xích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đạo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một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mùa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khô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kéo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dài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khốc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liệt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Sông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ngòi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Nơi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bắt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nguồn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của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nhiều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dòng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sông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Chiếm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60%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diện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tích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đất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cả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nước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Chiếm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diện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tích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trữ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lượng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lớn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nhất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Thủy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Tiềm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khá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Khoáng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Bô-xit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trữ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lượng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lớn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Du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lịch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Giàu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tiềm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năng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2"/>
          <p:cNvSpPr>
            <a:spLocks noChangeArrowheads="1" noChangeShapeType="1" noTextEdit="1"/>
          </p:cNvSpPr>
          <p:nvPr/>
        </p:nvSpPr>
        <p:spPr bwMode="auto">
          <a:xfrm>
            <a:off x="152400" y="381000"/>
            <a:ext cx="86868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30 - </a:t>
            </a:r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28: </a:t>
            </a:r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VÙNG </a:t>
            </a:r>
            <a:r>
              <a:rPr lang="en-US" sz="9600" b="1" kern="10" spc="5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TÂY </a:t>
            </a:r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 (</a:t>
            </a:r>
            <a:r>
              <a:rPr lang="en-US" sz="9600" b="1" kern="10" spc="50" dirty="0" err="1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9600" b="1" kern="10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endParaRPr lang="en-US" sz="9600" b="1" kern="10" spc="5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371600"/>
            <a:ext cx="876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I /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VỊ TRÍ ĐỊA LÍ VÀ GIỚI HẠN LÃNH THỔ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0" y="1828800"/>
            <a:ext cx="960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II /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ĐIỀU KIỆN TỰ NHIÊN VÀ TÀI NGUYÊN THIÊN NHIÊN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2286000"/>
            <a:ext cx="960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III/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ĐẶC ĐIỂM DÂN CƯ VÀ XÃ HÔI</a:t>
            </a: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274" name="Group 2"/>
          <p:cNvGraphicFramePr>
            <a:graphicFrameLocks noGrp="1"/>
          </p:cNvGraphicFramePr>
          <p:nvPr/>
        </p:nvGraphicFramePr>
        <p:xfrm>
          <a:off x="76200" y="609600"/>
          <a:ext cx="8915400" cy="6271670"/>
        </p:xfrm>
        <a:graphic>
          <a:graphicData uri="http://schemas.openxmlformats.org/drawingml/2006/table">
            <a:tbl>
              <a:tblPr/>
              <a:tblGrid>
                <a:gridCol w="1296786"/>
                <a:gridCol w="2512522"/>
                <a:gridCol w="1458883"/>
                <a:gridCol w="1647288"/>
                <a:gridCol w="1999921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NỘI DUNG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ĐẶC ĐIỂM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THUẬN LỢI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KHÓ KHĂN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BIỆN PHÁP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DÂN SỐ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4,4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2002)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bản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sắc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văn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hóa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phong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phú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với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nhiều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nét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thù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Thiếu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lao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Đời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tộc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còn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gặp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nhiều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khó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khăn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Chuyển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dịch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cơ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cấu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KT.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Đẩy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mạnh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xóa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đói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giảm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nghèo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nâng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cao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đời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tộc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Ổn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chính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trị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đầu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tư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phát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MẬT ĐỘ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81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/ Km</a:t>
                      </a:r>
                      <a:r>
                        <a:rPr kumimoji="0" lang="en-US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3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 PHÂN BỐ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đều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 ĐẶC ĐIỂM CÁC DÂN TỘC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30%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tộc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cùng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truyền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thống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cách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mạng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lâu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đời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458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 TRÌNH ĐỘ DÂN TRÍ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chỉ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tiêu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phát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triển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cư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xã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hội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còn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thấp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71" name="Text Box 45"/>
          <p:cNvSpPr txBox="1">
            <a:spLocks noChangeArrowheads="1"/>
          </p:cNvSpPr>
          <p:nvPr/>
        </p:nvSpPr>
        <p:spPr bwMode="auto">
          <a:xfrm>
            <a:off x="0" y="0"/>
            <a:ext cx="899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III-  ĐẶC ĐIỂM DÂN CƯ VÀ XÃ HỘI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DOWNLOAD\Lung linh Tay Nguy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00400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D:\DOWNLOAD\festival-hoa_ixu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0"/>
            <a:ext cx="4495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Nd9GcRZ-dUGjLdVmjowk36_zxeOz5HnM3f2qc7ebNyPm5Y6PSXBc5V7VfKiVeJ01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6482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D:\DOWNLOAD\lễ hội đua voi 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200400"/>
            <a:ext cx="4648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Nha_m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429000"/>
            <a:ext cx="4419600" cy="3429000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724400" y="62484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</a:rPr>
              <a:t>Tượng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nhà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mồ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2" name="Picture 11" descr="thanh-pho-kon-tum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0"/>
            <a:ext cx="4419600" cy="3429000"/>
          </a:xfrm>
          <a:prstGeom prst="rect">
            <a:avLst/>
          </a:prstGeom>
        </p:spPr>
      </p:pic>
      <p:pic>
        <p:nvPicPr>
          <p:cNvPr id="13" name="Picture 6" descr="D:\DOWNLOAD\Bao-Dai-Palace-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76600"/>
            <a:ext cx="464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6172200"/>
            <a:ext cx="27177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5" descr="lh bo m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" y="0"/>
            <a:ext cx="4648200" cy="3505200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0" y="30480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mã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24400" y="2895600"/>
            <a:ext cx="28558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FFFF00"/>
                </a:solidFill>
              </a:rPr>
              <a:t>Lễ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hội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đâm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</a:rPr>
              <a:t>trâu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Kết quả hình ảnh cho hình ảnh tác phẩm đất nước đứng lê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254132">
            <a:off x="1578791" y="2088541"/>
            <a:ext cx="1971038" cy="3074409"/>
          </a:xfrm>
          <a:prstGeom prst="rect">
            <a:avLst/>
          </a:prstGeom>
          <a:noFill/>
        </p:spPr>
      </p:pic>
      <p:pic>
        <p:nvPicPr>
          <p:cNvPr id="58372" name="Picture 4" descr="Kết quả hình ảnh cho hình ảnh nhà văn nguyên ngọ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838200"/>
            <a:ext cx="3581400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ình ca Tây Nguyên - NSƯT Tiến Thành và tốp nữ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Arrow 22"/>
          <p:cNvSpPr/>
          <p:nvPr/>
        </p:nvSpPr>
        <p:spPr>
          <a:xfrm rot="1543637" flipV="1">
            <a:off x="1987791" y="499222"/>
            <a:ext cx="2433957" cy="586193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962400" y="533400"/>
            <a:ext cx="4648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phê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AutoShape 2" descr="Hiển thị 20161124_1648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Hiển thị 20161124_1648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Hiển thị 20161124_1648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6" name="AutoShape 8" descr="Hiển thị 20161124_1648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8" name="AutoShape 10" descr="Hiển thị received_190946462928295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2" descr="https://upload.wikimedia.org/wikipedia/commons/8/88/Bright_red_tomato_and_cross_section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8800"/>
            <a:ext cx="4113515" cy="2743200"/>
          </a:xfrm>
          <a:prstGeom prst="rect">
            <a:avLst/>
          </a:prstGeom>
          <a:noFill/>
        </p:spPr>
      </p:pic>
      <p:pic>
        <p:nvPicPr>
          <p:cNvPr id="22542" name="Picture 14" descr="Kết quả hình ảnh cho hình ảnh người đang hút thuốc là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752600"/>
            <a:ext cx="3722414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7494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75 0.01642 L 0.15625 0.016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5562600"/>
          </a:xfrm>
          <a:noFill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4400" b="1" dirty="0" err="1" smtClean="0">
                <a:latin typeface="Times New Roman" pitchFamily="18" charset="0"/>
              </a:rPr>
              <a:t>Hướng</a:t>
            </a:r>
            <a:r>
              <a:rPr lang="en-US" sz="4400" b="1" dirty="0" smtClean="0">
                <a:latin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</a:rPr>
              <a:t>dẫn</a:t>
            </a:r>
            <a:r>
              <a:rPr lang="en-US" sz="4400" b="1" dirty="0" smtClean="0">
                <a:latin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</a:rPr>
              <a:t>về</a:t>
            </a:r>
            <a:r>
              <a:rPr lang="en-US" sz="4400" b="1" dirty="0" smtClean="0">
                <a:latin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</a:rPr>
              <a:t>nhà</a:t>
            </a:r>
            <a:r>
              <a:rPr lang="en-US" sz="4400" b="1" dirty="0" smtClean="0"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b="1" dirty="0" smtClean="0">
                <a:latin typeface="Times New Roman" pitchFamily="18" charset="0"/>
              </a:rPr>
              <a:t>- </a:t>
            </a:r>
            <a:r>
              <a:rPr lang="en-US" b="1" dirty="0" err="1" smtClean="0">
                <a:latin typeface="Times New Roman" pitchFamily="18" charset="0"/>
              </a:rPr>
              <a:t>Ôn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tập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lại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chủ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đề</a:t>
            </a:r>
            <a:r>
              <a:rPr lang="en-US" b="1" dirty="0" smtClean="0">
                <a:latin typeface="Times New Roman" pitchFamily="18" charset="0"/>
              </a:rPr>
              <a:t> ( </a:t>
            </a:r>
            <a:r>
              <a:rPr lang="en-US" b="1" dirty="0" err="1" smtClean="0">
                <a:latin typeface="Times New Roman" pitchFamily="18" charset="0"/>
              </a:rPr>
              <a:t>tiết</a:t>
            </a:r>
            <a:r>
              <a:rPr lang="en-US" b="1" dirty="0" smtClean="0">
                <a:latin typeface="Times New Roman" pitchFamily="18" charset="0"/>
              </a:rPr>
              <a:t> 1)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b="1" dirty="0" smtClean="0">
                <a:latin typeface="Times New Roman" pitchFamily="18" charset="0"/>
              </a:rPr>
              <a:t>-</a:t>
            </a:r>
            <a:r>
              <a:rPr lang="en-US" b="1" dirty="0" err="1" smtClean="0">
                <a:latin typeface="Times New Roman" pitchFamily="18" charset="0"/>
              </a:rPr>
              <a:t>Làm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bài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tập</a:t>
            </a:r>
            <a:r>
              <a:rPr lang="en-US" b="1" dirty="0" smtClean="0">
                <a:latin typeface="Times New Roman" pitchFamily="18" charset="0"/>
              </a:rPr>
              <a:t> 3 SGK </a:t>
            </a:r>
            <a:r>
              <a:rPr lang="en-US" b="1" dirty="0" err="1" smtClean="0">
                <a:latin typeface="Times New Roman" pitchFamily="18" charset="0"/>
              </a:rPr>
              <a:t>trang</a:t>
            </a:r>
            <a:r>
              <a:rPr lang="en-US" b="1" dirty="0" smtClean="0">
                <a:latin typeface="Times New Roman" pitchFamily="18" charset="0"/>
              </a:rPr>
              <a:t> 105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b="1" dirty="0" smtClean="0">
                <a:latin typeface="Times New Roman" pitchFamily="18" charset="0"/>
              </a:rPr>
              <a:t>-</a:t>
            </a:r>
            <a:r>
              <a:rPr lang="en-US" b="1" dirty="0" err="1" smtClean="0">
                <a:latin typeface="Times New Roman" pitchFamily="18" charset="0"/>
              </a:rPr>
              <a:t>Đọc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trước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Bài</a:t>
            </a:r>
            <a:r>
              <a:rPr lang="en-US" b="1" dirty="0" smtClean="0">
                <a:latin typeface="Times New Roman" pitchFamily="18" charset="0"/>
              </a:rPr>
              <a:t> 29: </a:t>
            </a:r>
            <a:r>
              <a:rPr lang="en-US" b="1" dirty="0" err="1" smtClean="0">
                <a:latin typeface="Times New Roman" pitchFamily="18" charset="0"/>
              </a:rPr>
              <a:t>Vùng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Tây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Nguyên</a:t>
            </a:r>
            <a:r>
              <a:rPr lang="en-US" b="1" dirty="0" smtClean="0">
                <a:latin typeface="Times New Roman" pitchFamily="18" charset="0"/>
              </a:rPr>
              <a:t> (</a:t>
            </a:r>
            <a:r>
              <a:rPr lang="en-US" b="1" dirty="0" err="1" smtClean="0">
                <a:latin typeface="Times New Roman" pitchFamily="18" charset="0"/>
              </a:rPr>
              <a:t>tiếp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</a:rPr>
              <a:t>), </a:t>
            </a:r>
            <a:r>
              <a:rPr lang="en-US" b="1" dirty="0" err="1" smtClean="0">
                <a:latin typeface="Times New Roman" pitchFamily="18" charset="0"/>
              </a:rPr>
              <a:t>chuẩn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bị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nội</a:t>
            </a:r>
            <a:r>
              <a:rPr lang="en-US" b="1" dirty="0" smtClean="0">
                <a:latin typeface="Times New Roman" pitchFamily="18" charset="0"/>
              </a:rPr>
              <a:t> dung </a:t>
            </a:r>
            <a:r>
              <a:rPr lang="en-US" b="1" dirty="0" err="1" smtClean="0">
                <a:latin typeface="Times New Roman" pitchFamily="18" charset="0"/>
              </a:rPr>
              <a:t>chủ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đề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Tây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Nguyên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tiết</a:t>
            </a:r>
            <a:r>
              <a:rPr lang="en-US" b="1" dirty="0" smtClean="0">
                <a:latin typeface="Times New Roman" pitchFamily="18" charset="0"/>
              </a:rPr>
              <a:t> 2</a:t>
            </a:r>
          </a:p>
          <a:p>
            <a:pPr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5" name="Line 5"/>
          <p:cNvSpPr>
            <a:spLocks noChangeShapeType="1"/>
          </p:cNvSpPr>
          <p:nvPr/>
        </p:nvSpPr>
        <p:spPr bwMode="auto">
          <a:xfrm flipV="1">
            <a:off x="1905000" y="1219200"/>
            <a:ext cx="0" cy="46482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9" name="Rectangle 7"/>
          <p:cNvSpPr>
            <a:spLocks noChangeArrowheads="1"/>
          </p:cNvSpPr>
          <p:nvPr/>
        </p:nvSpPr>
        <p:spPr bwMode="auto">
          <a:xfrm>
            <a:off x="1676400" y="457200"/>
            <a:ext cx="579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%)</a:t>
            </a:r>
          </a:p>
        </p:txBody>
      </p:sp>
      <p:sp>
        <p:nvSpPr>
          <p:cNvPr id="45060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381000"/>
          </a:xfrm>
          <a:noFill/>
        </p:spPr>
        <p:txBody>
          <a:bodyPr>
            <a:noAutofit/>
          </a:bodyPr>
          <a:lstStyle/>
          <a:p>
            <a:pPr eaLnBrk="1" hangingPunct="1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3 SGK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105</a:t>
            </a:r>
          </a:p>
        </p:txBody>
      </p:sp>
      <p:sp>
        <p:nvSpPr>
          <p:cNvPr id="45061" name="Line 9"/>
          <p:cNvSpPr>
            <a:spLocks noChangeShapeType="1"/>
          </p:cNvSpPr>
          <p:nvPr/>
        </p:nvSpPr>
        <p:spPr bwMode="auto">
          <a:xfrm>
            <a:off x="39624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2" name="Line 10"/>
          <p:cNvSpPr>
            <a:spLocks noChangeShapeType="1"/>
          </p:cNvSpPr>
          <p:nvPr/>
        </p:nvSpPr>
        <p:spPr bwMode="auto">
          <a:xfrm>
            <a:off x="2895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3" name="Line 11"/>
          <p:cNvSpPr>
            <a:spLocks noChangeShapeType="1"/>
          </p:cNvSpPr>
          <p:nvPr/>
        </p:nvSpPr>
        <p:spPr bwMode="auto">
          <a:xfrm>
            <a:off x="66294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4" name="Line 12"/>
          <p:cNvSpPr>
            <a:spLocks noChangeShapeType="1"/>
          </p:cNvSpPr>
          <p:nvPr/>
        </p:nvSpPr>
        <p:spPr bwMode="auto">
          <a:xfrm>
            <a:off x="48768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5" name="Line 13"/>
          <p:cNvSpPr>
            <a:spLocks noChangeShapeType="1"/>
          </p:cNvSpPr>
          <p:nvPr/>
        </p:nvSpPr>
        <p:spPr bwMode="auto">
          <a:xfrm>
            <a:off x="57150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174" name="Line 14"/>
          <p:cNvSpPr>
            <a:spLocks noChangeShapeType="1"/>
          </p:cNvSpPr>
          <p:nvPr/>
        </p:nvSpPr>
        <p:spPr bwMode="auto">
          <a:xfrm>
            <a:off x="1905000" y="5867400"/>
            <a:ext cx="68580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175" name="Text Box 15"/>
          <p:cNvSpPr txBox="1">
            <a:spLocks noChangeArrowheads="1"/>
          </p:cNvSpPr>
          <p:nvPr/>
        </p:nvSpPr>
        <p:spPr bwMode="auto">
          <a:xfrm>
            <a:off x="2590800" y="5959475"/>
            <a:ext cx="53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220176" name="Text Box 16"/>
          <p:cNvSpPr txBox="1">
            <a:spLocks noChangeArrowheads="1"/>
          </p:cNvSpPr>
          <p:nvPr/>
        </p:nvSpPr>
        <p:spPr bwMode="auto">
          <a:xfrm>
            <a:off x="3657600" y="5943600"/>
            <a:ext cx="53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40</a:t>
            </a:r>
          </a:p>
        </p:txBody>
      </p:sp>
      <p:sp>
        <p:nvSpPr>
          <p:cNvPr id="220177" name="Text Box 17"/>
          <p:cNvSpPr txBox="1">
            <a:spLocks noChangeArrowheads="1"/>
          </p:cNvSpPr>
          <p:nvPr/>
        </p:nvSpPr>
        <p:spPr bwMode="auto">
          <a:xfrm>
            <a:off x="4572000" y="5943600"/>
            <a:ext cx="53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60</a:t>
            </a:r>
          </a:p>
        </p:txBody>
      </p:sp>
      <p:sp>
        <p:nvSpPr>
          <p:cNvPr id="220178" name="Text Box 18"/>
          <p:cNvSpPr txBox="1">
            <a:spLocks noChangeArrowheads="1"/>
          </p:cNvSpPr>
          <p:nvPr/>
        </p:nvSpPr>
        <p:spPr bwMode="auto">
          <a:xfrm>
            <a:off x="5486400" y="6019800"/>
            <a:ext cx="53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80</a:t>
            </a:r>
          </a:p>
        </p:txBody>
      </p:sp>
      <p:sp>
        <p:nvSpPr>
          <p:cNvPr id="220179" name="Text Box 19"/>
          <p:cNvSpPr txBox="1">
            <a:spLocks noChangeArrowheads="1"/>
          </p:cNvSpPr>
          <p:nvPr/>
        </p:nvSpPr>
        <p:spPr bwMode="auto">
          <a:xfrm>
            <a:off x="6248400" y="6019800"/>
            <a:ext cx="838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100</a:t>
            </a:r>
          </a:p>
        </p:txBody>
      </p:sp>
      <p:sp>
        <p:nvSpPr>
          <p:cNvPr id="220180" name="Text Box 20"/>
          <p:cNvSpPr txBox="1">
            <a:spLocks noChangeArrowheads="1"/>
          </p:cNvSpPr>
          <p:nvPr/>
        </p:nvSpPr>
        <p:spPr bwMode="auto">
          <a:xfrm>
            <a:off x="1905000" y="5181600"/>
            <a:ext cx="3200400" cy="369332"/>
          </a:xfrm>
          <a:prstGeom prst="rect">
            <a:avLst/>
          </a:prstGeom>
          <a:solidFill>
            <a:srgbClr val="3333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181" name="Text Box 21"/>
          <p:cNvSpPr txBox="1">
            <a:spLocks noChangeArrowheads="1"/>
          </p:cNvSpPr>
          <p:nvPr/>
        </p:nvSpPr>
        <p:spPr bwMode="auto">
          <a:xfrm>
            <a:off x="1905000" y="4191000"/>
            <a:ext cx="2209800" cy="369332"/>
          </a:xfrm>
          <a:prstGeom prst="rect">
            <a:avLst/>
          </a:prstGeom>
          <a:solidFill>
            <a:srgbClr val="3333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182" name="Text Box 22"/>
          <p:cNvSpPr txBox="1">
            <a:spLocks noChangeArrowheads="1"/>
          </p:cNvSpPr>
          <p:nvPr/>
        </p:nvSpPr>
        <p:spPr bwMode="auto">
          <a:xfrm>
            <a:off x="1905000" y="3124200"/>
            <a:ext cx="2438400" cy="369332"/>
          </a:xfrm>
          <a:prstGeom prst="rect">
            <a:avLst/>
          </a:prstGeom>
          <a:solidFill>
            <a:srgbClr val="3333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183" name="Text Box 23"/>
          <p:cNvSpPr txBox="1">
            <a:spLocks noChangeArrowheads="1"/>
          </p:cNvSpPr>
          <p:nvPr/>
        </p:nvSpPr>
        <p:spPr bwMode="auto">
          <a:xfrm>
            <a:off x="1905000" y="2057400"/>
            <a:ext cx="3048000" cy="369332"/>
          </a:xfrm>
          <a:prstGeom prst="rect">
            <a:avLst/>
          </a:prstGeom>
          <a:solidFill>
            <a:srgbClr val="3333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184" name="Text Box 24"/>
          <p:cNvSpPr txBox="1">
            <a:spLocks noChangeArrowheads="1"/>
          </p:cNvSpPr>
          <p:nvPr/>
        </p:nvSpPr>
        <p:spPr bwMode="auto">
          <a:xfrm>
            <a:off x="0" y="2057400"/>
            <a:ext cx="1828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Lâm  Đồng</a:t>
            </a:r>
          </a:p>
        </p:txBody>
      </p:sp>
      <p:sp>
        <p:nvSpPr>
          <p:cNvPr id="220185" name="Text Box 25"/>
          <p:cNvSpPr txBox="1">
            <a:spLocks noChangeArrowheads="1"/>
          </p:cNvSpPr>
          <p:nvPr/>
        </p:nvSpPr>
        <p:spPr bwMode="auto">
          <a:xfrm>
            <a:off x="0" y="3124200"/>
            <a:ext cx="1752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Đắc Lắc</a:t>
            </a:r>
          </a:p>
        </p:txBody>
      </p:sp>
      <p:sp>
        <p:nvSpPr>
          <p:cNvPr id="220186" name="Text Box 26"/>
          <p:cNvSpPr txBox="1">
            <a:spLocks noChangeArrowheads="1"/>
          </p:cNvSpPr>
          <p:nvPr/>
        </p:nvSpPr>
        <p:spPr bwMode="auto">
          <a:xfrm>
            <a:off x="0" y="4191000"/>
            <a:ext cx="1752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Gia Lai</a:t>
            </a:r>
          </a:p>
        </p:txBody>
      </p:sp>
      <p:sp>
        <p:nvSpPr>
          <p:cNvPr id="220187" name="Text Box 27"/>
          <p:cNvSpPr txBox="1">
            <a:spLocks noChangeArrowheads="1"/>
          </p:cNvSpPr>
          <p:nvPr/>
        </p:nvSpPr>
        <p:spPr bwMode="auto">
          <a:xfrm>
            <a:off x="0" y="518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Kon Tum</a:t>
            </a:r>
          </a:p>
        </p:txBody>
      </p:sp>
      <p:sp>
        <p:nvSpPr>
          <p:cNvPr id="220199" name="Text Box 39"/>
          <p:cNvSpPr txBox="1">
            <a:spLocks noChangeArrowheads="1"/>
          </p:cNvSpPr>
          <p:nvPr/>
        </p:nvSpPr>
        <p:spPr bwMode="auto">
          <a:xfrm>
            <a:off x="533400" y="986135"/>
            <a:ext cx="182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endParaRPr lang="en-US" sz="2400" b="1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200" name="Text Box 40"/>
          <p:cNvSpPr txBox="1">
            <a:spLocks noChangeArrowheads="1"/>
          </p:cNvSpPr>
          <p:nvPr/>
        </p:nvSpPr>
        <p:spPr bwMode="auto">
          <a:xfrm>
            <a:off x="7924800" y="5943600"/>
            <a:ext cx="83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220201" name="Text Box 41"/>
          <p:cNvSpPr txBox="1">
            <a:spLocks noChangeArrowheads="1"/>
          </p:cNvSpPr>
          <p:nvPr/>
        </p:nvSpPr>
        <p:spPr bwMode="auto">
          <a:xfrm>
            <a:off x="5105400" y="2057400"/>
            <a:ext cx="106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63.5</a:t>
            </a:r>
          </a:p>
        </p:txBody>
      </p:sp>
      <p:sp>
        <p:nvSpPr>
          <p:cNvPr id="220202" name="Text Box 42"/>
          <p:cNvSpPr txBox="1">
            <a:spLocks noChangeArrowheads="1"/>
          </p:cNvSpPr>
          <p:nvPr/>
        </p:nvSpPr>
        <p:spPr bwMode="auto">
          <a:xfrm>
            <a:off x="4419600" y="3124200"/>
            <a:ext cx="106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50.2</a:t>
            </a:r>
          </a:p>
        </p:txBody>
      </p:sp>
      <p:sp>
        <p:nvSpPr>
          <p:cNvPr id="220203" name="Text Box 43"/>
          <p:cNvSpPr txBox="1">
            <a:spLocks noChangeArrowheads="1"/>
          </p:cNvSpPr>
          <p:nvPr/>
        </p:nvSpPr>
        <p:spPr bwMode="auto">
          <a:xfrm>
            <a:off x="4343400" y="4191000"/>
            <a:ext cx="106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49.2</a:t>
            </a:r>
          </a:p>
        </p:txBody>
      </p:sp>
      <p:sp>
        <p:nvSpPr>
          <p:cNvPr id="220204" name="Text Box 44"/>
          <p:cNvSpPr txBox="1">
            <a:spLocks noChangeArrowheads="1"/>
          </p:cNvSpPr>
          <p:nvPr/>
        </p:nvSpPr>
        <p:spPr bwMode="auto">
          <a:xfrm>
            <a:off x="5181600" y="5105400"/>
            <a:ext cx="106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2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2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2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2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22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22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2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2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2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2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20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5" grpId="0" animBg="1"/>
      <p:bldP spid="220174" grpId="0" animBg="1"/>
      <p:bldP spid="220175" grpId="0"/>
      <p:bldP spid="220176" grpId="0"/>
      <p:bldP spid="220177" grpId="0"/>
      <p:bldP spid="220178" grpId="0"/>
      <p:bldP spid="220179" grpId="0"/>
      <p:bldP spid="220184" grpId="0"/>
      <p:bldP spid="220185" grpId="0"/>
      <p:bldP spid="220186" grpId="0"/>
      <p:bldP spid="220187" grpId="0"/>
      <p:bldP spid="220199" grpId="0"/>
      <p:bldP spid="22020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6084" name="Picture 4" descr="frame1126lx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267200" y="1981200"/>
            <a:ext cx="3810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CẢM ƠN THẦY CÔ VÀ CÁC EM HỌC SINH!</a:t>
            </a:r>
          </a:p>
          <a:p>
            <a:pPr algn="ctr">
              <a:spcBef>
                <a:spcPct val="50000"/>
              </a:spcBef>
            </a:pPr>
            <a:endParaRPr lang="en-US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2246313" y="9525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1524000" y="1219200"/>
            <a:ext cx="508000" cy="4032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auto">
          <a:xfrm>
            <a:off x="3048000" y="533400"/>
            <a:ext cx="366713" cy="43180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>
            <a:off x="4648200" y="3810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78" name="AutoShape 10"/>
          <p:cNvSpPr>
            <a:spLocks noChangeArrowheads="1"/>
          </p:cNvSpPr>
          <p:nvPr/>
        </p:nvSpPr>
        <p:spPr bwMode="auto">
          <a:xfrm>
            <a:off x="5638800" y="22860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AutoShape 12"/>
          <p:cNvSpPr>
            <a:spLocks noChangeArrowheads="1"/>
          </p:cNvSpPr>
          <p:nvPr/>
        </p:nvSpPr>
        <p:spPr bwMode="auto">
          <a:xfrm>
            <a:off x="8458200" y="19812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81" name="AutoShape 13"/>
          <p:cNvSpPr>
            <a:spLocks noChangeArrowheads="1"/>
          </p:cNvSpPr>
          <p:nvPr/>
        </p:nvSpPr>
        <p:spPr bwMode="auto">
          <a:xfrm>
            <a:off x="8305800" y="4038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AutoShape 14"/>
          <p:cNvSpPr>
            <a:spLocks noChangeArrowheads="1"/>
          </p:cNvSpPr>
          <p:nvPr/>
        </p:nvSpPr>
        <p:spPr bwMode="auto">
          <a:xfrm>
            <a:off x="8382000" y="5181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83" name="AutoShape 15"/>
          <p:cNvSpPr>
            <a:spLocks noChangeArrowheads="1"/>
          </p:cNvSpPr>
          <p:nvPr/>
        </p:nvSpPr>
        <p:spPr bwMode="auto">
          <a:xfrm>
            <a:off x="7162800" y="5105400"/>
            <a:ext cx="428625" cy="409575"/>
          </a:xfrm>
          <a:prstGeom prst="irregularSeal1">
            <a:avLst/>
          </a:prstGeom>
          <a:gradFill rotWithShape="1">
            <a:gsLst>
              <a:gs pos="0">
                <a:srgbClr val="E6F8A6">
                  <a:alpha val="62000"/>
                </a:srgbClr>
              </a:gs>
              <a:gs pos="100000">
                <a:srgbClr val="FF00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AutoShape 17"/>
          <p:cNvSpPr>
            <a:spLocks noChangeArrowheads="1"/>
          </p:cNvSpPr>
          <p:nvPr/>
        </p:nvSpPr>
        <p:spPr bwMode="auto">
          <a:xfrm>
            <a:off x="8001000" y="60198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86" name="AutoShape 18"/>
          <p:cNvSpPr>
            <a:spLocks noChangeArrowheads="1"/>
          </p:cNvSpPr>
          <p:nvPr/>
        </p:nvSpPr>
        <p:spPr bwMode="auto">
          <a:xfrm>
            <a:off x="8001000" y="3810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87" name="AutoShape 19"/>
          <p:cNvSpPr>
            <a:spLocks noChangeArrowheads="1"/>
          </p:cNvSpPr>
          <p:nvPr/>
        </p:nvSpPr>
        <p:spPr bwMode="auto">
          <a:xfrm>
            <a:off x="6400800" y="60198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/>
          <p:cNvSpPr>
            <a:spLocks noChangeArrowheads="1"/>
          </p:cNvSpPr>
          <p:nvPr/>
        </p:nvSpPr>
        <p:spPr bwMode="auto">
          <a:xfrm>
            <a:off x="5562600" y="58674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9" name="AutoShape 21"/>
          <p:cNvSpPr>
            <a:spLocks noChangeArrowheads="1"/>
          </p:cNvSpPr>
          <p:nvPr/>
        </p:nvSpPr>
        <p:spPr bwMode="auto">
          <a:xfrm>
            <a:off x="1447800" y="5943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0" name="AutoShape 22"/>
          <p:cNvSpPr>
            <a:spLocks noChangeArrowheads="1"/>
          </p:cNvSpPr>
          <p:nvPr/>
        </p:nvSpPr>
        <p:spPr bwMode="auto">
          <a:xfrm>
            <a:off x="169863" y="55118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91" name="AutoShape 23"/>
          <p:cNvSpPr>
            <a:spLocks noChangeArrowheads="1"/>
          </p:cNvSpPr>
          <p:nvPr/>
        </p:nvSpPr>
        <p:spPr bwMode="auto">
          <a:xfrm>
            <a:off x="762000" y="46482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792" name="AutoShape 24"/>
          <p:cNvSpPr>
            <a:spLocks noChangeArrowheads="1"/>
          </p:cNvSpPr>
          <p:nvPr/>
        </p:nvSpPr>
        <p:spPr bwMode="auto">
          <a:xfrm>
            <a:off x="85725" y="4033838"/>
            <a:ext cx="366713" cy="43180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3" name="AutoShape 25"/>
          <p:cNvSpPr>
            <a:spLocks noChangeArrowheads="1"/>
          </p:cNvSpPr>
          <p:nvPr/>
        </p:nvSpPr>
        <p:spPr bwMode="auto">
          <a:xfrm>
            <a:off x="304800" y="24384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 animBg="1"/>
      <p:bldP spid="32775" grpId="0" animBg="1"/>
      <p:bldP spid="32776" grpId="0" animBg="1"/>
      <p:bldP spid="32777" grpId="0" animBg="1"/>
      <p:bldP spid="32778" grpId="0" animBg="1"/>
      <p:bldP spid="32780" grpId="0" animBg="1"/>
      <p:bldP spid="32781" grpId="0" animBg="1"/>
      <p:bldP spid="32782" grpId="0" animBg="1"/>
      <p:bldP spid="32783" grpId="0" animBg="1"/>
      <p:bldP spid="32785" grpId="0" animBg="1"/>
      <p:bldP spid="32786" grpId="0" animBg="1"/>
      <p:bldP spid="32787" grpId="0" animBg="1"/>
      <p:bldP spid="32788" grpId="0" animBg="1"/>
      <p:bldP spid="32789" grpId="0" animBg="1"/>
      <p:bldP spid="32790" grpId="0" animBg="1"/>
      <p:bldP spid="32791" grpId="0" animBg="1"/>
      <p:bldP spid="32792" grpId="0" animBg="1"/>
      <p:bldP spid="327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Kết quả hình ảnh cho trâu bò thả rô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676400"/>
            <a:ext cx="4400550" cy="3733800"/>
          </a:xfrm>
          <a:prstGeom prst="rect">
            <a:avLst/>
          </a:prstGeom>
          <a:noFill/>
        </p:spPr>
      </p:pic>
      <p:pic>
        <p:nvPicPr>
          <p:cNvPr id="43012" name="Picture 4" descr="Kết quả hình ảnh cho ngôi nhà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762000"/>
            <a:ext cx="2419350" cy="2419351"/>
          </a:xfrm>
          <a:prstGeom prst="rect">
            <a:avLst/>
          </a:prstGeom>
          <a:noFill/>
        </p:spPr>
      </p:pic>
      <p:sp>
        <p:nvSpPr>
          <p:cNvPr id="9" name="Right Arrow 8"/>
          <p:cNvSpPr/>
          <p:nvPr/>
        </p:nvSpPr>
        <p:spPr>
          <a:xfrm rot="2011812">
            <a:off x="2883559" y="2840411"/>
            <a:ext cx="1282972" cy="3429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81200" y="0"/>
            <a:ext cx="4648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rông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75 0.01642 L 0.15625 0.016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Arrow 8"/>
          <p:cNvSpPr/>
          <p:nvPr/>
        </p:nvSpPr>
        <p:spPr>
          <a:xfrm rot="1871043">
            <a:off x="3092759" y="1168020"/>
            <a:ext cx="1663972" cy="3429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09800" y="0"/>
            <a:ext cx="4648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62" name="Picture 10" descr="Kết quả hình ảnh cho hình ảnh đàn cá vo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667000"/>
            <a:ext cx="3711747" cy="2590800"/>
          </a:xfrm>
          <a:prstGeom prst="rect">
            <a:avLst/>
          </a:prstGeom>
          <a:noFill/>
        </p:spPr>
      </p:pic>
      <p:pic>
        <p:nvPicPr>
          <p:cNvPr id="29698" name="Picture 2" descr="Kết quả hình ảnh cho hình ảnh về  cây đà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286000"/>
            <a:ext cx="2509520" cy="2533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83 0.03793 L 0.05417 0.137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luoc do tay nguy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0759"/>
            <a:ext cx="9144000" cy="693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AutoShape 2" descr="Hiển thị so do tu duy vung tay nguye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0178" name="Picture 2" descr="Kết quả hình ảnh cho hình ảnh về chiến dịch tây nguyê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pic>
        <p:nvPicPr>
          <p:cNvPr id="11" name="Picture 12" descr="D:\DOWNLOAD\Vẻ đẹp mờ sương giữa lòng Pleik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8600" y="-2286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thanh-pho-kon-tum-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8600" y="-304800"/>
            <a:ext cx="9372600" cy="7162800"/>
          </a:xfrm>
          <a:prstGeom prst="rect">
            <a:avLst/>
          </a:prstGeom>
        </p:spPr>
      </p:pic>
      <p:pic>
        <p:nvPicPr>
          <p:cNvPr id="19" name="Picture 6" descr="al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28600" y="-304800"/>
            <a:ext cx="9372600" cy="7162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0" name="Picture 5" descr="thac_prenn1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228600" y="-1199004"/>
            <a:ext cx="9372600" cy="80570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" name="Picture 5" descr="ANd9GcRyXLMRU6NMsEvqXBhxWMq07RpUt0rgDnv-tj9hdDBenmTIUfppZQ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228600" y="-1295399"/>
            <a:ext cx="9372600" cy="815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Hiển thị so do tu duy vung tay nguye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686800" y="533400"/>
            <a:ext cx="457200" cy="594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ơ đồ tư duy Tây Nguyê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31857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914400"/>
            <a:ext cx="3733800" cy="5560158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</p:spPr>
      </p:pic>
      <p:pic>
        <p:nvPicPr>
          <p:cNvPr id="5123" name="Picture 3" descr="luoc do tay nguy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838200"/>
            <a:ext cx="4495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600325" y="3810000"/>
            <a:ext cx="676275" cy="1600069"/>
            <a:chOff x="1482" y="2274"/>
            <a:chExt cx="522" cy="1111"/>
          </a:xfrm>
        </p:grpSpPr>
        <p:sp>
          <p:nvSpPr>
            <p:cNvPr id="5138" name="Freeform 10"/>
            <p:cNvSpPr>
              <a:spLocks/>
            </p:cNvSpPr>
            <p:nvPr/>
          </p:nvSpPr>
          <p:spPr bwMode="auto">
            <a:xfrm>
              <a:off x="1490" y="2274"/>
              <a:ext cx="514" cy="1111"/>
            </a:xfrm>
            <a:custGeom>
              <a:avLst/>
              <a:gdLst>
                <a:gd name="T0" fmla="*/ 124 w 514"/>
                <a:gd name="T1" fmla="*/ 0 h 1164"/>
                <a:gd name="T2" fmla="*/ 160 w 514"/>
                <a:gd name="T3" fmla="*/ 48 h 1164"/>
                <a:gd name="T4" fmla="*/ 196 w 514"/>
                <a:gd name="T5" fmla="*/ 60 h 1164"/>
                <a:gd name="T6" fmla="*/ 202 w 514"/>
                <a:gd name="T7" fmla="*/ 126 h 1164"/>
                <a:gd name="T8" fmla="*/ 268 w 514"/>
                <a:gd name="T9" fmla="*/ 90 h 1164"/>
                <a:gd name="T10" fmla="*/ 316 w 514"/>
                <a:gd name="T11" fmla="*/ 126 h 1164"/>
                <a:gd name="T12" fmla="*/ 352 w 514"/>
                <a:gd name="T13" fmla="*/ 186 h 1164"/>
                <a:gd name="T14" fmla="*/ 388 w 514"/>
                <a:gd name="T15" fmla="*/ 234 h 1164"/>
                <a:gd name="T16" fmla="*/ 412 w 514"/>
                <a:gd name="T17" fmla="*/ 306 h 1164"/>
                <a:gd name="T18" fmla="*/ 430 w 514"/>
                <a:gd name="T19" fmla="*/ 396 h 1164"/>
                <a:gd name="T20" fmla="*/ 442 w 514"/>
                <a:gd name="T21" fmla="*/ 432 h 1164"/>
                <a:gd name="T22" fmla="*/ 448 w 514"/>
                <a:gd name="T23" fmla="*/ 450 h 1164"/>
                <a:gd name="T24" fmla="*/ 424 w 514"/>
                <a:gd name="T25" fmla="*/ 534 h 1164"/>
                <a:gd name="T26" fmla="*/ 454 w 514"/>
                <a:gd name="T27" fmla="*/ 582 h 1164"/>
                <a:gd name="T28" fmla="*/ 400 w 514"/>
                <a:gd name="T29" fmla="*/ 660 h 1164"/>
                <a:gd name="T30" fmla="*/ 418 w 514"/>
                <a:gd name="T31" fmla="*/ 708 h 1164"/>
                <a:gd name="T32" fmla="*/ 514 w 514"/>
                <a:gd name="T33" fmla="*/ 732 h 1164"/>
                <a:gd name="T34" fmla="*/ 472 w 514"/>
                <a:gd name="T35" fmla="*/ 828 h 1164"/>
                <a:gd name="T36" fmla="*/ 418 w 514"/>
                <a:gd name="T37" fmla="*/ 822 h 1164"/>
                <a:gd name="T38" fmla="*/ 400 w 514"/>
                <a:gd name="T39" fmla="*/ 1050 h 1164"/>
                <a:gd name="T40" fmla="*/ 376 w 514"/>
                <a:gd name="T41" fmla="*/ 1056 h 1164"/>
                <a:gd name="T42" fmla="*/ 370 w 514"/>
                <a:gd name="T43" fmla="*/ 1092 h 1164"/>
                <a:gd name="T44" fmla="*/ 316 w 514"/>
                <a:gd name="T45" fmla="*/ 1074 h 1164"/>
                <a:gd name="T46" fmla="*/ 292 w 514"/>
                <a:gd name="T47" fmla="*/ 1134 h 1164"/>
                <a:gd name="T48" fmla="*/ 274 w 514"/>
                <a:gd name="T49" fmla="*/ 1140 h 1164"/>
                <a:gd name="T50" fmla="*/ 208 w 514"/>
                <a:gd name="T51" fmla="*/ 1164 h 1164"/>
                <a:gd name="T52" fmla="*/ 106 w 514"/>
                <a:gd name="T53" fmla="*/ 1134 h 1164"/>
                <a:gd name="T54" fmla="*/ 70 w 514"/>
                <a:gd name="T55" fmla="*/ 1080 h 1164"/>
                <a:gd name="T56" fmla="*/ 34 w 514"/>
                <a:gd name="T57" fmla="*/ 1056 h 1164"/>
                <a:gd name="T58" fmla="*/ 58 w 514"/>
                <a:gd name="T59" fmla="*/ 1014 h 1164"/>
                <a:gd name="T60" fmla="*/ 16 w 514"/>
                <a:gd name="T61" fmla="*/ 948 h 1164"/>
                <a:gd name="T62" fmla="*/ 10 w 514"/>
                <a:gd name="T63" fmla="*/ 876 h 11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14"/>
                <a:gd name="T97" fmla="*/ 0 h 1164"/>
                <a:gd name="T98" fmla="*/ 514 w 514"/>
                <a:gd name="T99" fmla="*/ 1164 h 11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14" h="1164">
                  <a:moveTo>
                    <a:pt x="124" y="0"/>
                  </a:moveTo>
                  <a:cubicBezTo>
                    <a:pt x="137" y="19"/>
                    <a:pt x="138" y="38"/>
                    <a:pt x="160" y="48"/>
                  </a:cubicBezTo>
                  <a:cubicBezTo>
                    <a:pt x="172" y="53"/>
                    <a:pt x="196" y="60"/>
                    <a:pt x="196" y="60"/>
                  </a:cubicBezTo>
                  <a:cubicBezTo>
                    <a:pt x="198" y="82"/>
                    <a:pt x="186" y="111"/>
                    <a:pt x="202" y="126"/>
                  </a:cubicBezTo>
                  <a:cubicBezTo>
                    <a:pt x="260" y="179"/>
                    <a:pt x="264" y="109"/>
                    <a:pt x="268" y="90"/>
                  </a:cubicBezTo>
                  <a:cubicBezTo>
                    <a:pt x="287" y="103"/>
                    <a:pt x="306" y="104"/>
                    <a:pt x="316" y="126"/>
                  </a:cubicBezTo>
                  <a:cubicBezTo>
                    <a:pt x="331" y="159"/>
                    <a:pt x="320" y="175"/>
                    <a:pt x="352" y="186"/>
                  </a:cubicBezTo>
                  <a:cubicBezTo>
                    <a:pt x="360" y="210"/>
                    <a:pt x="367" y="220"/>
                    <a:pt x="388" y="234"/>
                  </a:cubicBezTo>
                  <a:cubicBezTo>
                    <a:pt x="397" y="260"/>
                    <a:pt x="397" y="283"/>
                    <a:pt x="412" y="306"/>
                  </a:cubicBezTo>
                  <a:cubicBezTo>
                    <a:pt x="419" y="336"/>
                    <a:pt x="421" y="367"/>
                    <a:pt x="430" y="396"/>
                  </a:cubicBezTo>
                  <a:cubicBezTo>
                    <a:pt x="434" y="408"/>
                    <a:pt x="438" y="420"/>
                    <a:pt x="442" y="432"/>
                  </a:cubicBezTo>
                  <a:cubicBezTo>
                    <a:pt x="444" y="438"/>
                    <a:pt x="448" y="450"/>
                    <a:pt x="448" y="450"/>
                  </a:cubicBezTo>
                  <a:cubicBezTo>
                    <a:pt x="457" y="535"/>
                    <a:pt x="459" y="482"/>
                    <a:pt x="424" y="534"/>
                  </a:cubicBezTo>
                  <a:cubicBezTo>
                    <a:pt x="434" y="576"/>
                    <a:pt x="442" y="546"/>
                    <a:pt x="454" y="582"/>
                  </a:cubicBezTo>
                  <a:cubicBezTo>
                    <a:pt x="447" y="658"/>
                    <a:pt x="459" y="648"/>
                    <a:pt x="400" y="660"/>
                  </a:cubicBezTo>
                  <a:cubicBezTo>
                    <a:pt x="384" y="691"/>
                    <a:pt x="383" y="699"/>
                    <a:pt x="418" y="708"/>
                  </a:cubicBezTo>
                  <a:cubicBezTo>
                    <a:pt x="461" y="737"/>
                    <a:pt x="497" y="681"/>
                    <a:pt x="514" y="732"/>
                  </a:cubicBezTo>
                  <a:cubicBezTo>
                    <a:pt x="462" y="766"/>
                    <a:pt x="480" y="727"/>
                    <a:pt x="472" y="828"/>
                  </a:cubicBezTo>
                  <a:cubicBezTo>
                    <a:pt x="430" y="814"/>
                    <a:pt x="448" y="812"/>
                    <a:pt x="418" y="822"/>
                  </a:cubicBezTo>
                  <a:cubicBezTo>
                    <a:pt x="397" y="885"/>
                    <a:pt x="427" y="1001"/>
                    <a:pt x="400" y="1050"/>
                  </a:cubicBezTo>
                  <a:cubicBezTo>
                    <a:pt x="396" y="1057"/>
                    <a:pt x="384" y="1054"/>
                    <a:pt x="376" y="1056"/>
                  </a:cubicBezTo>
                  <a:cubicBezTo>
                    <a:pt x="374" y="1068"/>
                    <a:pt x="380" y="1085"/>
                    <a:pt x="370" y="1092"/>
                  </a:cubicBezTo>
                  <a:cubicBezTo>
                    <a:pt x="354" y="1103"/>
                    <a:pt x="328" y="1082"/>
                    <a:pt x="316" y="1074"/>
                  </a:cubicBezTo>
                  <a:cubicBezTo>
                    <a:pt x="274" y="1088"/>
                    <a:pt x="319" y="1067"/>
                    <a:pt x="292" y="1134"/>
                  </a:cubicBezTo>
                  <a:cubicBezTo>
                    <a:pt x="290" y="1140"/>
                    <a:pt x="280" y="1138"/>
                    <a:pt x="274" y="1140"/>
                  </a:cubicBezTo>
                  <a:cubicBezTo>
                    <a:pt x="246" y="1147"/>
                    <a:pt x="231" y="1148"/>
                    <a:pt x="208" y="1164"/>
                  </a:cubicBezTo>
                  <a:cubicBezTo>
                    <a:pt x="194" y="1123"/>
                    <a:pt x="146" y="1137"/>
                    <a:pt x="106" y="1134"/>
                  </a:cubicBezTo>
                  <a:cubicBezTo>
                    <a:pt x="76" y="1114"/>
                    <a:pt x="93" y="1100"/>
                    <a:pt x="70" y="1080"/>
                  </a:cubicBezTo>
                  <a:cubicBezTo>
                    <a:pt x="59" y="1071"/>
                    <a:pt x="34" y="1056"/>
                    <a:pt x="34" y="1056"/>
                  </a:cubicBezTo>
                  <a:cubicBezTo>
                    <a:pt x="23" y="1022"/>
                    <a:pt x="36" y="1048"/>
                    <a:pt x="58" y="1014"/>
                  </a:cubicBezTo>
                  <a:cubicBezTo>
                    <a:pt x="50" y="952"/>
                    <a:pt x="56" y="974"/>
                    <a:pt x="16" y="948"/>
                  </a:cubicBezTo>
                  <a:cubicBezTo>
                    <a:pt x="0" y="923"/>
                    <a:pt x="10" y="907"/>
                    <a:pt x="10" y="876"/>
                  </a:cubicBezTo>
                </a:path>
              </a:pathLst>
            </a:custGeom>
            <a:noFill/>
            <a:ln w="476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39" name="Freeform 11"/>
            <p:cNvSpPr>
              <a:spLocks/>
            </p:cNvSpPr>
            <p:nvPr/>
          </p:nvSpPr>
          <p:spPr bwMode="auto">
            <a:xfrm>
              <a:off x="1482" y="2280"/>
              <a:ext cx="132" cy="894"/>
            </a:xfrm>
            <a:custGeom>
              <a:avLst/>
              <a:gdLst>
                <a:gd name="T0" fmla="*/ 126 w 132"/>
                <a:gd name="T1" fmla="*/ 0 h 894"/>
                <a:gd name="T2" fmla="*/ 120 w 132"/>
                <a:gd name="T3" fmla="*/ 60 h 894"/>
                <a:gd name="T4" fmla="*/ 114 w 132"/>
                <a:gd name="T5" fmla="*/ 96 h 894"/>
                <a:gd name="T6" fmla="*/ 96 w 132"/>
                <a:gd name="T7" fmla="*/ 102 h 894"/>
                <a:gd name="T8" fmla="*/ 102 w 132"/>
                <a:gd name="T9" fmla="*/ 138 h 894"/>
                <a:gd name="T10" fmla="*/ 96 w 132"/>
                <a:gd name="T11" fmla="*/ 234 h 894"/>
                <a:gd name="T12" fmla="*/ 78 w 132"/>
                <a:gd name="T13" fmla="*/ 246 h 894"/>
                <a:gd name="T14" fmla="*/ 66 w 132"/>
                <a:gd name="T15" fmla="*/ 282 h 894"/>
                <a:gd name="T16" fmla="*/ 60 w 132"/>
                <a:gd name="T17" fmla="*/ 342 h 894"/>
                <a:gd name="T18" fmla="*/ 48 w 132"/>
                <a:gd name="T19" fmla="*/ 360 h 894"/>
                <a:gd name="T20" fmla="*/ 78 w 132"/>
                <a:gd name="T21" fmla="*/ 444 h 894"/>
                <a:gd name="T22" fmla="*/ 90 w 132"/>
                <a:gd name="T23" fmla="*/ 492 h 894"/>
                <a:gd name="T24" fmla="*/ 132 w 132"/>
                <a:gd name="T25" fmla="*/ 546 h 894"/>
                <a:gd name="T26" fmla="*/ 96 w 132"/>
                <a:gd name="T27" fmla="*/ 636 h 894"/>
                <a:gd name="T28" fmla="*/ 90 w 132"/>
                <a:gd name="T29" fmla="*/ 852 h 894"/>
                <a:gd name="T30" fmla="*/ 48 w 132"/>
                <a:gd name="T31" fmla="*/ 858 h 894"/>
                <a:gd name="T32" fmla="*/ 18 w 132"/>
                <a:gd name="T33" fmla="*/ 888 h 894"/>
                <a:gd name="T34" fmla="*/ 0 w 132"/>
                <a:gd name="T35" fmla="*/ 894 h 8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894"/>
                <a:gd name="T56" fmla="*/ 132 w 132"/>
                <a:gd name="T57" fmla="*/ 894 h 89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894">
                  <a:moveTo>
                    <a:pt x="126" y="0"/>
                  </a:moveTo>
                  <a:cubicBezTo>
                    <a:pt x="120" y="24"/>
                    <a:pt x="112" y="36"/>
                    <a:pt x="120" y="60"/>
                  </a:cubicBezTo>
                  <a:cubicBezTo>
                    <a:pt x="118" y="72"/>
                    <a:pt x="120" y="85"/>
                    <a:pt x="114" y="96"/>
                  </a:cubicBezTo>
                  <a:cubicBezTo>
                    <a:pt x="111" y="101"/>
                    <a:pt x="98" y="96"/>
                    <a:pt x="96" y="102"/>
                  </a:cubicBezTo>
                  <a:cubicBezTo>
                    <a:pt x="93" y="114"/>
                    <a:pt x="100" y="126"/>
                    <a:pt x="102" y="138"/>
                  </a:cubicBezTo>
                  <a:cubicBezTo>
                    <a:pt x="100" y="170"/>
                    <a:pt x="103" y="203"/>
                    <a:pt x="96" y="234"/>
                  </a:cubicBezTo>
                  <a:cubicBezTo>
                    <a:pt x="94" y="241"/>
                    <a:pt x="82" y="240"/>
                    <a:pt x="78" y="246"/>
                  </a:cubicBezTo>
                  <a:cubicBezTo>
                    <a:pt x="71" y="257"/>
                    <a:pt x="66" y="282"/>
                    <a:pt x="66" y="282"/>
                  </a:cubicBezTo>
                  <a:cubicBezTo>
                    <a:pt x="64" y="302"/>
                    <a:pt x="65" y="322"/>
                    <a:pt x="60" y="342"/>
                  </a:cubicBezTo>
                  <a:cubicBezTo>
                    <a:pt x="58" y="349"/>
                    <a:pt x="49" y="353"/>
                    <a:pt x="48" y="360"/>
                  </a:cubicBezTo>
                  <a:cubicBezTo>
                    <a:pt x="44" y="390"/>
                    <a:pt x="65" y="419"/>
                    <a:pt x="78" y="444"/>
                  </a:cubicBezTo>
                  <a:cubicBezTo>
                    <a:pt x="89" y="466"/>
                    <a:pt x="80" y="465"/>
                    <a:pt x="90" y="492"/>
                  </a:cubicBezTo>
                  <a:cubicBezTo>
                    <a:pt x="98" y="512"/>
                    <a:pt x="120" y="528"/>
                    <a:pt x="132" y="546"/>
                  </a:cubicBezTo>
                  <a:cubicBezTo>
                    <a:pt x="125" y="589"/>
                    <a:pt x="108" y="600"/>
                    <a:pt x="96" y="636"/>
                  </a:cubicBezTo>
                  <a:cubicBezTo>
                    <a:pt x="94" y="708"/>
                    <a:pt x="105" y="782"/>
                    <a:pt x="90" y="852"/>
                  </a:cubicBezTo>
                  <a:cubicBezTo>
                    <a:pt x="87" y="866"/>
                    <a:pt x="61" y="852"/>
                    <a:pt x="48" y="858"/>
                  </a:cubicBezTo>
                  <a:cubicBezTo>
                    <a:pt x="35" y="864"/>
                    <a:pt x="31" y="882"/>
                    <a:pt x="18" y="888"/>
                  </a:cubicBezTo>
                  <a:cubicBezTo>
                    <a:pt x="12" y="891"/>
                    <a:pt x="0" y="894"/>
                    <a:pt x="0" y="894"/>
                  </a:cubicBezTo>
                </a:path>
              </a:pathLst>
            </a:custGeom>
            <a:noFill/>
            <a:ln w="47625">
              <a:solidFill>
                <a:srgbClr val="8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1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2895600" y="2362200"/>
            <a:ext cx="1752600" cy="1371600"/>
          </a:xfrm>
          <a:prstGeom prst="cloudCallout">
            <a:avLst>
              <a:gd name="adj1" fmla="val -43750"/>
              <a:gd name="adj2" fmla="val 90509"/>
            </a:avLst>
          </a:prstGeom>
          <a:solidFill>
            <a:srgbClr val="FFFF99"/>
          </a:solidFill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Tây Nguyên</a:t>
            </a:r>
          </a:p>
        </p:txBody>
      </p:sp>
      <p:sp>
        <p:nvSpPr>
          <p:cNvPr id="49171" name="Text Box 19"/>
          <p:cNvSpPr txBox="1">
            <a:spLocks noChangeArrowheads="1"/>
          </p:cNvSpPr>
          <p:nvPr/>
        </p:nvSpPr>
        <p:spPr bwMode="auto">
          <a:xfrm>
            <a:off x="838200" y="5867400"/>
            <a:ext cx="3581400" cy="707886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54475 km2 (16,6%)-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2002</a:t>
            </a: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5105400" y="5867400"/>
            <a:ext cx="3352800" cy="707886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4,4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(5,5%)-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1524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I- VỊ TRÍ ĐỊA LÍ VÀ GIỚI HẠN LÃNH THỔ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 animBg="1"/>
      <p:bldP spid="49171" grpId="0" animBg="1"/>
      <p:bldP spid="491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Cotmo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8600"/>
            <a:ext cx="4267200" cy="27432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5" name="Picture 3" descr="luoc do tay nguy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66" y="838200"/>
            <a:ext cx="4122434" cy="569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4495800" y="6400800"/>
            <a:ext cx="464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latin typeface="+mj-lt"/>
              </a:rPr>
              <a:t>Buôn Ma Thuột 11.3.1975 (</a:t>
            </a:r>
            <a:r>
              <a:rPr lang="vi-VN" sz="1200" i="1" dirty="0" smtClean="0">
                <a:latin typeface="+mj-lt"/>
              </a:rPr>
              <a:t>Nguồn: Việt Nam 30 năm chiến tranh</a:t>
            </a:r>
            <a:endParaRPr lang="en-US" sz="1200" i="1" dirty="0" smtClean="0">
              <a:latin typeface="+mj-lt"/>
            </a:endParaRPr>
          </a:p>
          <a:p>
            <a:r>
              <a:rPr lang="vi-VN" sz="1200" i="1" dirty="0" smtClean="0">
                <a:latin typeface="+mj-lt"/>
              </a:rPr>
              <a:t> giải phóng- Nhà xuất bản Thông tin 2004</a:t>
            </a:r>
            <a:r>
              <a:rPr lang="vi-VN" sz="1200" dirty="0" smtClean="0">
                <a:latin typeface="+mj-lt"/>
              </a:rPr>
              <a:t>)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43400" y="296733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mốc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dương</a:t>
            </a:r>
            <a:endParaRPr lang="vi-V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762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I- VỊ TRÍ ĐỊA LÍ VÀ GIỚI HẠN LÃNH THỔ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[Tư liệu] - Chiến dịch giải phóng Buôn Ma Thuộ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800600" y="3396096"/>
            <a:ext cx="4129548" cy="2909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969</Words>
  <Application>Microsoft Office PowerPoint</Application>
  <PresentationFormat>On-screen Show (4:3)</PresentationFormat>
  <Paragraphs>182</Paragraphs>
  <Slides>32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Hướng dẫn làm bài tập 3 SGK trang 105</vt:lpstr>
      <vt:lpstr>Slide 32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Mrs Thuong</dc:creator>
  <cp:lastModifiedBy>Mr.Thái-Tel:0978.343.155</cp:lastModifiedBy>
  <cp:revision>262</cp:revision>
  <dcterms:created xsi:type="dcterms:W3CDTF">2016-11-21T02:57:03Z</dcterms:created>
  <dcterms:modified xsi:type="dcterms:W3CDTF">2018-02-02T06:42:31Z</dcterms:modified>
</cp:coreProperties>
</file>