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9"/>
  </p:notesMasterIdLst>
  <p:sldIdLst>
    <p:sldId id="274" r:id="rId2"/>
    <p:sldId id="287" r:id="rId3"/>
    <p:sldId id="275" r:id="rId4"/>
    <p:sldId id="263" r:id="rId5"/>
    <p:sldId id="264" r:id="rId6"/>
    <p:sldId id="265" r:id="rId7"/>
    <p:sldId id="266" r:id="rId8"/>
    <p:sldId id="269" r:id="rId9"/>
    <p:sldId id="270" r:id="rId10"/>
    <p:sldId id="278" r:id="rId11"/>
    <p:sldId id="281" r:id="rId12"/>
    <p:sldId id="272" r:id="rId13"/>
    <p:sldId id="283" r:id="rId14"/>
    <p:sldId id="285" r:id="rId15"/>
    <p:sldId id="282" r:id="rId16"/>
    <p:sldId id="288" r:id="rId17"/>
    <p:sldId id="28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66FF99"/>
    <a:srgbClr val="FF0000"/>
    <a:srgbClr val="FF0066"/>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13" autoAdjust="0"/>
    <p:restoredTop sz="94261" autoAdjust="0"/>
  </p:normalViewPr>
  <p:slideViewPr>
    <p:cSldViewPr>
      <p:cViewPr>
        <p:scale>
          <a:sx n="76" d="100"/>
          <a:sy n="76" d="100"/>
        </p:scale>
        <p:origin x="-1470" y="174"/>
      </p:cViewPr>
      <p:guideLst>
        <p:guide orient="horz" pos="1872"/>
        <p:guide pos="288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2.wmf"/><Relationship Id="rId13" Type="http://schemas.openxmlformats.org/officeDocument/2006/relationships/image" Target="../media/image17.wmf"/><Relationship Id="rId18" Type="http://schemas.openxmlformats.org/officeDocument/2006/relationships/image" Target="../media/image22.wmf"/><Relationship Id="rId3" Type="http://schemas.openxmlformats.org/officeDocument/2006/relationships/image" Target="../media/image7.wmf"/><Relationship Id="rId21" Type="http://schemas.openxmlformats.org/officeDocument/2006/relationships/image" Target="../media/image25.wmf"/><Relationship Id="rId7" Type="http://schemas.openxmlformats.org/officeDocument/2006/relationships/image" Target="../media/image11.wmf"/><Relationship Id="rId12" Type="http://schemas.openxmlformats.org/officeDocument/2006/relationships/image" Target="../media/image16.wmf"/><Relationship Id="rId17" Type="http://schemas.openxmlformats.org/officeDocument/2006/relationships/image" Target="../media/image21.wmf"/><Relationship Id="rId2" Type="http://schemas.openxmlformats.org/officeDocument/2006/relationships/image" Target="../media/image6.wmf"/><Relationship Id="rId16" Type="http://schemas.openxmlformats.org/officeDocument/2006/relationships/image" Target="../media/image20.wmf"/><Relationship Id="rId20" Type="http://schemas.openxmlformats.org/officeDocument/2006/relationships/image" Target="../media/image24.wmf"/><Relationship Id="rId1" Type="http://schemas.openxmlformats.org/officeDocument/2006/relationships/image" Target="../media/image5.wmf"/><Relationship Id="rId6" Type="http://schemas.openxmlformats.org/officeDocument/2006/relationships/image" Target="../media/image10.wmf"/><Relationship Id="rId11" Type="http://schemas.openxmlformats.org/officeDocument/2006/relationships/image" Target="../media/image15.wmf"/><Relationship Id="rId5" Type="http://schemas.openxmlformats.org/officeDocument/2006/relationships/image" Target="../media/image9.wmf"/><Relationship Id="rId15" Type="http://schemas.openxmlformats.org/officeDocument/2006/relationships/image" Target="../media/image19.wmf"/><Relationship Id="rId10" Type="http://schemas.openxmlformats.org/officeDocument/2006/relationships/image" Target="../media/image14.wmf"/><Relationship Id="rId19" Type="http://schemas.openxmlformats.org/officeDocument/2006/relationships/image" Target="../media/image23.wmf"/><Relationship Id="rId4" Type="http://schemas.openxmlformats.org/officeDocument/2006/relationships/image" Target="../media/image8.wmf"/><Relationship Id="rId9" Type="http://schemas.openxmlformats.org/officeDocument/2006/relationships/image" Target="../media/image13.wmf"/><Relationship Id="rId14"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 Id="rId9" Type="http://schemas.openxmlformats.org/officeDocument/2006/relationships/image" Target="../media/image43.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46.wmf"/><Relationship Id="rId7" Type="http://schemas.openxmlformats.org/officeDocument/2006/relationships/image" Target="../media/image49.wmf"/><Relationship Id="rId2" Type="http://schemas.openxmlformats.org/officeDocument/2006/relationships/image" Target="../media/image6.wmf"/><Relationship Id="rId1" Type="http://schemas.openxmlformats.org/officeDocument/2006/relationships/image" Target="../media/image45.wmf"/><Relationship Id="rId6" Type="http://schemas.openxmlformats.org/officeDocument/2006/relationships/image" Target="../media/image17.wmf"/><Relationship Id="rId5" Type="http://schemas.openxmlformats.org/officeDocument/2006/relationships/image" Target="../media/image48.wmf"/><Relationship Id="rId4" Type="http://schemas.openxmlformats.org/officeDocument/2006/relationships/image" Target="../media/image47.wmf"/><Relationship Id="rId9"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image" Target="../media/image52.wmf"/><Relationship Id="rId7" Type="http://schemas.openxmlformats.org/officeDocument/2006/relationships/image" Target="../media/image56.wmf"/><Relationship Id="rId12" Type="http://schemas.openxmlformats.org/officeDocument/2006/relationships/image" Target="../media/image60.wmf"/><Relationship Id="rId2" Type="http://schemas.openxmlformats.org/officeDocument/2006/relationships/image" Target="../media/image51.wmf"/><Relationship Id="rId1" Type="http://schemas.openxmlformats.org/officeDocument/2006/relationships/image" Target="../media/image45.wmf"/><Relationship Id="rId6" Type="http://schemas.openxmlformats.org/officeDocument/2006/relationships/image" Target="../media/image55.wmf"/><Relationship Id="rId11" Type="http://schemas.openxmlformats.org/officeDocument/2006/relationships/image" Target="../media/image59.wmf"/><Relationship Id="rId5" Type="http://schemas.openxmlformats.org/officeDocument/2006/relationships/image" Target="../media/image54.wmf"/><Relationship Id="rId10" Type="http://schemas.openxmlformats.org/officeDocument/2006/relationships/image" Target="../media/image58.wmf"/><Relationship Id="rId4" Type="http://schemas.openxmlformats.org/officeDocument/2006/relationships/image" Target="../media/image53.wmf"/><Relationship Id="rId9"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62.wmf"/><Relationship Id="rId7" Type="http://schemas.openxmlformats.org/officeDocument/2006/relationships/image" Target="../media/image59.wmf"/><Relationship Id="rId2" Type="http://schemas.openxmlformats.org/officeDocument/2006/relationships/image" Target="../media/image61.wmf"/><Relationship Id="rId1" Type="http://schemas.openxmlformats.org/officeDocument/2006/relationships/image" Target="../media/image9.wmf"/><Relationship Id="rId6" Type="http://schemas.openxmlformats.org/officeDocument/2006/relationships/image" Target="../media/image58.wmf"/><Relationship Id="rId5" Type="http://schemas.openxmlformats.org/officeDocument/2006/relationships/image" Target="../media/image64.wmf"/><Relationship Id="rId4" Type="http://schemas.openxmlformats.org/officeDocument/2006/relationships/image" Target="../media/image6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1281C4-607D-4DC7-829D-995160F15B73}" type="datetimeFigureOut">
              <a:rPr lang="en-US" smtClean="0"/>
              <a:t>08/02/2018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A15BCE-2158-4CDC-8F12-CD9EF1664A01}" type="slidenum">
              <a:rPr lang="en-US" smtClean="0"/>
              <a:t>‹#›</a:t>
            </a:fld>
            <a:endParaRPr lang="en-US"/>
          </a:p>
        </p:txBody>
      </p:sp>
    </p:spTree>
    <p:extLst>
      <p:ext uri="{BB962C8B-B14F-4D97-AF65-F5344CB8AC3E}">
        <p14:creationId xmlns:p14="http://schemas.microsoft.com/office/powerpoint/2010/main" val="4062170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10</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11</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dirty="0"/>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12</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dirty="0"/>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13</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0B7CE7-E6C8-4402-8B21-8A425CAEF69C}" type="slidenum">
              <a:rPr lang="en-US">
                <a:solidFill>
                  <a:prstClr val="black"/>
                </a:solidFill>
              </a:rPr>
              <a:pPr/>
              <a:t>14</a:t>
            </a:fld>
            <a:endParaRPr lang="en-US">
              <a:solidFill>
                <a:prstClr val="black"/>
              </a:solidFill>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r>
              <a:rPr lang="en-US"/>
              <a:t>Chµo mõng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15</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611268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611268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2</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3</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4</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5</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6</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7</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8</a:t>
            </a:fld>
            <a:endParaRPr lang="en-US"/>
          </a:p>
        </p:txBody>
      </p:sp>
    </p:spTree>
    <p:extLst>
      <p:ext uri="{BB962C8B-B14F-4D97-AF65-F5344CB8AC3E}">
        <p14:creationId xmlns:p14="http://schemas.microsoft.com/office/powerpoint/2010/main" val="61126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ình ảnh của Bản chiếu 1"/>
          <p:cNvSpPr>
            <a:spLocks noGrp="1" noRot="1" noChangeAspect="1"/>
          </p:cNvSpPr>
          <p:nvPr>
            <p:ph type="sldImg"/>
          </p:nvPr>
        </p:nvSpPr>
        <p:spPr/>
      </p:sp>
      <p:sp>
        <p:nvSpPr>
          <p:cNvPr id="3" name="Chỗ dành sẵn cho Ghi chú 2"/>
          <p:cNvSpPr>
            <a:spLocks noGrp="1"/>
          </p:cNvSpPr>
          <p:nvPr>
            <p:ph type="body" idx="1"/>
          </p:nvPr>
        </p:nvSpPr>
        <p:spPr/>
        <p:txBody>
          <a:bodyPr/>
          <a:lstStyle/>
          <a:p>
            <a:endParaRPr lang="vi-VN"/>
          </a:p>
        </p:txBody>
      </p:sp>
      <p:sp>
        <p:nvSpPr>
          <p:cNvPr id="4" name="Chỗ dành sẵn cho Số hiệu Bản chiếu 3"/>
          <p:cNvSpPr>
            <a:spLocks noGrp="1"/>
          </p:cNvSpPr>
          <p:nvPr>
            <p:ph type="sldNum" sz="quarter" idx="10"/>
          </p:nvPr>
        </p:nvSpPr>
        <p:spPr/>
        <p:txBody>
          <a:bodyPr/>
          <a:lstStyle/>
          <a:p>
            <a:fld id="{92A15BCE-2158-4CDC-8F12-CD9EF1664A01}" type="slidenum">
              <a:rPr lang="en-US" smtClean="0"/>
              <a:t>9</a:t>
            </a:fld>
            <a:endParaRPr lang="en-US"/>
          </a:p>
        </p:txBody>
      </p:sp>
    </p:spTree>
    <p:extLst>
      <p:ext uri="{BB962C8B-B14F-4D97-AF65-F5344CB8AC3E}">
        <p14:creationId xmlns:p14="http://schemas.microsoft.com/office/powerpoint/2010/main" val="611268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8B7416-2B83-4EC8-AA1A-D8AD0E2BAA7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01595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C5A8C9F-585F-4F5E-B8B8-32920DF40C1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784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FC65F28-B3CD-4648-9749-2DA781ADC48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4800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Ngữ cảnh">
    <p:spTree>
      <p:nvGrpSpPr>
        <p:cNvPr id="1" name=""/>
        <p:cNvGrpSpPr/>
        <p:nvPr/>
      </p:nvGrpSpPr>
      <p:grpSpPr>
        <a:xfrm>
          <a:off x="0" y="0"/>
          <a:ext cx="0" cy="0"/>
          <a:chOff x="0" y="0"/>
          <a:chExt cx="0" cy="0"/>
        </a:xfrm>
      </p:grpSpPr>
      <p:sp>
        <p:nvSpPr>
          <p:cNvPr id="2" name="Chỗ dành sẵn cho Nội dung 1"/>
          <p:cNvSpPr>
            <a:spLocks noGrp="1"/>
          </p:cNvSpPr>
          <p:nvPr>
            <p:ph/>
          </p:nvPr>
        </p:nvSpPr>
        <p:spPr>
          <a:xfrm>
            <a:off x="457200" y="274638"/>
            <a:ext cx="8229600" cy="5851525"/>
          </a:xfrm>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vi-VN"/>
          </a:p>
        </p:txBody>
      </p:sp>
      <p:sp>
        <p:nvSpPr>
          <p:cNvPr id="3" name="Chỗ dành sẵn cho Ngày tháng 2"/>
          <p:cNvSpPr>
            <a:spLocks noGrp="1"/>
          </p:cNvSpPr>
          <p:nvPr>
            <p:ph type="dt" sz="half" idx="10"/>
          </p:nvPr>
        </p:nvSpPr>
        <p:spPr>
          <a:xfrm>
            <a:off x="457200" y="6251575"/>
            <a:ext cx="2133600" cy="476250"/>
          </a:xfrm>
        </p:spPr>
        <p:txBody>
          <a:bodyPr/>
          <a:lstStyle>
            <a:lvl1pPr>
              <a:defRPr/>
            </a:lvl1pPr>
          </a:lstStyle>
          <a:p>
            <a:endParaRPr lang="en-US">
              <a:solidFill>
                <a:srgbClr val="FFFFFF"/>
              </a:solidFill>
            </a:endParaRPr>
          </a:p>
        </p:txBody>
      </p:sp>
      <p:sp>
        <p:nvSpPr>
          <p:cNvPr id="4" name="Chỗ dành sẵn cho Số hiệu Bản chiếu 3"/>
          <p:cNvSpPr>
            <a:spLocks noGrp="1"/>
          </p:cNvSpPr>
          <p:nvPr>
            <p:ph type="sldNum" sz="quarter" idx="11"/>
          </p:nvPr>
        </p:nvSpPr>
        <p:spPr>
          <a:xfrm>
            <a:off x="6553200" y="6248400"/>
            <a:ext cx="2133600" cy="476250"/>
          </a:xfrm>
        </p:spPr>
        <p:txBody>
          <a:bodyPr/>
          <a:lstStyle>
            <a:lvl1pPr>
              <a:defRPr/>
            </a:lvl1pPr>
          </a:lstStyle>
          <a:p>
            <a:fld id="{44EF8AFE-366B-4A51-8A21-0D04E3AACA6E}" type="slidenum">
              <a:rPr lang="en-US">
                <a:solidFill>
                  <a:srgbClr val="FFFFFF"/>
                </a:solidFill>
              </a:rPr>
              <a:pPr/>
              <a:t>‹#›</a:t>
            </a:fld>
            <a:endParaRPr lang="en-US">
              <a:solidFill>
                <a:srgbClr val="FFFFFF"/>
              </a:solidFill>
            </a:endParaRPr>
          </a:p>
        </p:txBody>
      </p:sp>
      <p:sp>
        <p:nvSpPr>
          <p:cNvPr id="5" name="Chỗ dành sẵn cho Chân trang 4"/>
          <p:cNvSpPr>
            <a:spLocks noGrp="1"/>
          </p:cNvSpPr>
          <p:nvPr>
            <p:ph type="ftr" sz="quarter" idx="12"/>
          </p:nvPr>
        </p:nvSpPr>
        <p:spPr>
          <a:xfrm>
            <a:off x="3124200" y="6248400"/>
            <a:ext cx="2895600" cy="476250"/>
          </a:xfrm>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233761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4C9A14E-19BF-49EC-AF3A-FCABFA774D2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85045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F28DA-F64D-42BF-8CD8-8340CABA39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8498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595C2BF-5B31-4D59-BFB7-FD1A405704F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30179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E40DDFC-B393-4B0C-B7E5-597464B9104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96741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4CDFC6-D0B1-48A5-A18A-81A764092C0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4218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3BD8C31-0A52-4502-BB04-1299B7AB9DD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4200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8C245FF-A655-4AF8-B937-E7686874F90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1777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F3BFA36-4B45-4E41-BED4-B6D18364E37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5984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762304A-4D17-4B77-8F08-285A11EE82E9}"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97859929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1.gif"/><Relationship Id="rId4" Type="http://schemas.openxmlformats.org/officeDocument/2006/relationships/audio" Target="../media/audio2.wav"/></Relationships>
</file>

<file path=ppt/slides/_rels/slide10.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gif"/><Relationship Id="rId7" Type="http://schemas.openxmlformats.org/officeDocument/2006/relationships/image" Target="../media/image32.gi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gif"/><Relationship Id="rId5" Type="http://schemas.openxmlformats.org/officeDocument/2006/relationships/image" Target="../media/image30.gif"/><Relationship Id="rId4" Type="http://schemas.openxmlformats.org/officeDocument/2006/relationships/image" Target="../media/image29.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notesSlide" Target="../notesSlides/notesSlide12.xml"/><Relationship Id="rId7" Type="http://schemas.openxmlformats.org/officeDocument/2006/relationships/image" Target="../media/image33.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24.bin"/><Relationship Id="rId5" Type="http://schemas.openxmlformats.org/officeDocument/2006/relationships/slide" Target="slide15.xml"/><Relationship Id="rId10" Type="http://schemas.openxmlformats.org/officeDocument/2006/relationships/audio" Target="../media/audio6.wav"/><Relationship Id="rId4" Type="http://schemas.openxmlformats.org/officeDocument/2006/relationships/audio" Target="../media/audio6.wav"/><Relationship Id="rId9" Type="http://schemas.openxmlformats.org/officeDocument/2006/relationships/image" Target="../media/image34.wmf"/></Relationships>
</file>

<file path=ppt/slides/_rels/slide13.xml.rels><?xml version="1.0" encoding="UTF-8" standalone="yes"?>
<Relationships xmlns="http://schemas.openxmlformats.org/package/2006/relationships"><Relationship Id="rId8" Type="http://schemas.openxmlformats.org/officeDocument/2006/relationships/image" Target="../media/image36.wmf"/><Relationship Id="rId13" Type="http://schemas.openxmlformats.org/officeDocument/2006/relationships/oleObject" Target="../embeddings/oleObject30.bin"/><Relationship Id="rId18" Type="http://schemas.openxmlformats.org/officeDocument/2006/relationships/image" Target="../media/image41.wmf"/><Relationship Id="rId3" Type="http://schemas.openxmlformats.org/officeDocument/2006/relationships/notesSlide" Target="../notesSlides/notesSlide13.xml"/><Relationship Id="rId21" Type="http://schemas.openxmlformats.org/officeDocument/2006/relationships/oleObject" Target="../embeddings/oleObject34.bin"/><Relationship Id="rId7" Type="http://schemas.openxmlformats.org/officeDocument/2006/relationships/oleObject" Target="../embeddings/oleObject27.bin"/><Relationship Id="rId12" Type="http://schemas.openxmlformats.org/officeDocument/2006/relationships/image" Target="../media/image38.wmf"/><Relationship Id="rId17" Type="http://schemas.openxmlformats.org/officeDocument/2006/relationships/oleObject" Target="../embeddings/oleObject32.bin"/><Relationship Id="rId2" Type="http://schemas.openxmlformats.org/officeDocument/2006/relationships/slideLayout" Target="../slideLayouts/slideLayout7.xml"/><Relationship Id="rId16" Type="http://schemas.openxmlformats.org/officeDocument/2006/relationships/image" Target="../media/image40.wmf"/><Relationship Id="rId20" Type="http://schemas.openxmlformats.org/officeDocument/2006/relationships/image" Target="../media/image42.wmf"/><Relationship Id="rId1" Type="http://schemas.openxmlformats.org/officeDocument/2006/relationships/vmlDrawing" Target="../drawings/vmlDrawing5.vml"/><Relationship Id="rId6" Type="http://schemas.openxmlformats.org/officeDocument/2006/relationships/image" Target="../media/image35.wmf"/><Relationship Id="rId11" Type="http://schemas.openxmlformats.org/officeDocument/2006/relationships/oleObject" Target="../embeddings/oleObject29.bin"/><Relationship Id="rId5" Type="http://schemas.openxmlformats.org/officeDocument/2006/relationships/oleObject" Target="../embeddings/oleObject26.bin"/><Relationship Id="rId15" Type="http://schemas.openxmlformats.org/officeDocument/2006/relationships/oleObject" Target="../embeddings/oleObject31.bin"/><Relationship Id="rId23" Type="http://schemas.openxmlformats.org/officeDocument/2006/relationships/image" Target="../media/image43.wmf"/><Relationship Id="rId10" Type="http://schemas.openxmlformats.org/officeDocument/2006/relationships/image" Target="../media/image37.wmf"/><Relationship Id="rId19" Type="http://schemas.openxmlformats.org/officeDocument/2006/relationships/oleObject" Target="../embeddings/oleObject33.bin"/><Relationship Id="rId4" Type="http://schemas.openxmlformats.org/officeDocument/2006/relationships/audio" Target="../media/audio6.wav"/><Relationship Id="rId9" Type="http://schemas.openxmlformats.org/officeDocument/2006/relationships/oleObject" Target="../embeddings/oleObject28.bin"/><Relationship Id="rId14" Type="http://schemas.openxmlformats.org/officeDocument/2006/relationships/image" Target="../media/image39.wmf"/><Relationship Id="rId22" Type="http://schemas.openxmlformats.org/officeDocument/2006/relationships/oleObject" Target="../embeddings/oleObject3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2.gif"/><Relationship Id="rId5" Type="http://schemas.openxmlformats.org/officeDocument/2006/relationships/image" Target="../media/image44.jpeg"/><Relationship Id="rId4" Type="http://schemas.openxmlformats.org/officeDocument/2006/relationships/audio" Target="../media/audio2.wav"/></Relationships>
</file>

<file path=ppt/slides/_rels/slide15.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oleObject" Target="../embeddings/oleObject40.bin"/><Relationship Id="rId18" Type="http://schemas.openxmlformats.org/officeDocument/2006/relationships/image" Target="../media/image49.wmf"/><Relationship Id="rId3" Type="http://schemas.openxmlformats.org/officeDocument/2006/relationships/notesSlide" Target="../notesSlides/notesSlide15.xml"/><Relationship Id="rId21" Type="http://schemas.openxmlformats.org/officeDocument/2006/relationships/oleObject" Target="../embeddings/oleObject44.bin"/><Relationship Id="rId7" Type="http://schemas.openxmlformats.org/officeDocument/2006/relationships/oleObject" Target="../embeddings/oleObject37.bin"/><Relationship Id="rId12" Type="http://schemas.openxmlformats.org/officeDocument/2006/relationships/image" Target="../media/image47.wmf"/><Relationship Id="rId17" Type="http://schemas.openxmlformats.org/officeDocument/2006/relationships/oleObject" Target="../embeddings/oleObject42.bin"/><Relationship Id="rId2" Type="http://schemas.openxmlformats.org/officeDocument/2006/relationships/slideLayout" Target="../slideLayouts/slideLayout7.xml"/><Relationship Id="rId16" Type="http://schemas.openxmlformats.org/officeDocument/2006/relationships/image" Target="../media/image17.wmf"/><Relationship Id="rId20" Type="http://schemas.openxmlformats.org/officeDocument/2006/relationships/image" Target="../media/image39.wmf"/><Relationship Id="rId1" Type="http://schemas.openxmlformats.org/officeDocument/2006/relationships/vmlDrawing" Target="../drawings/vmlDrawing6.vml"/><Relationship Id="rId6" Type="http://schemas.openxmlformats.org/officeDocument/2006/relationships/image" Target="../media/image45.wmf"/><Relationship Id="rId11" Type="http://schemas.openxmlformats.org/officeDocument/2006/relationships/oleObject" Target="../embeddings/oleObject39.bin"/><Relationship Id="rId5" Type="http://schemas.openxmlformats.org/officeDocument/2006/relationships/oleObject" Target="../embeddings/oleObject36.bin"/><Relationship Id="rId15" Type="http://schemas.openxmlformats.org/officeDocument/2006/relationships/oleObject" Target="../embeddings/oleObject41.bin"/><Relationship Id="rId23" Type="http://schemas.openxmlformats.org/officeDocument/2006/relationships/image" Target="../media/image50.wmf"/><Relationship Id="rId10" Type="http://schemas.openxmlformats.org/officeDocument/2006/relationships/image" Target="../media/image46.wmf"/><Relationship Id="rId19" Type="http://schemas.openxmlformats.org/officeDocument/2006/relationships/oleObject" Target="../embeddings/oleObject43.bin"/><Relationship Id="rId4" Type="http://schemas.openxmlformats.org/officeDocument/2006/relationships/slide" Target="slide13.xml"/><Relationship Id="rId9" Type="http://schemas.openxmlformats.org/officeDocument/2006/relationships/oleObject" Target="../embeddings/oleObject38.bin"/><Relationship Id="rId14" Type="http://schemas.openxmlformats.org/officeDocument/2006/relationships/image" Target="../media/image48.wmf"/><Relationship Id="rId22" Type="http://schemas.openxmlformats.org/officeDocument/2006/relationships/oleObject" Target="../embeddings/oleObject45.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image" Target="../media/image54.wmf"/><Relationship Id="rId18" Type="http://schemas.openxmlformats.org/officeDocument/2006/relationships/image" Target="../media/image56.wmf"/><Relationship Id="rId26" Type="http://schemas.openxmlformats.org/officeDocument/2006/relationships/image" Target="../media/image59.wmf"/><Relationship Id="rId3" Type="http://schemas.openxmlformats.org/officeDocument/2006/relationships/notesSlide" Target="../notesSlides/notesSlide16.xml"/><Relationship Id="rId21" Type="http://schemas.openxmlformats.org/officeDocument/2006/relationships/oleObject" Target="../embeddings/oleObject55.bin"/><Relationship Id="rId7" Type="http://schemas.openxmlformats.org/officeDocument/2006/relationships/image" Target="../media/image51.wmf"/><Relationship Id="rId12" Type="http://schemas.openxmlformats.org/officeDocument/2006/relationships/oleObject" Target="../embeddings/oleObject50.bin"/><Relationship Id="rId17" Type="http://schemas.openxmlformats.org/officeDocument/2006/relationships/oleObject" Target="../embeddings/oleObject53.bin"/><Relationship Id="rId25" Type="http://schemas.openxmlformats.org/officeDocument/2006/relationships/oleObject" Target="../embeddings/oleObject57.bin"/><Relationship Id="rId2" Type="http://schemas.openxmlformats.org/officeDocument/2006/relationships/slideLayout" Target="../slideLayouts/slideLayout7.xml"/><Relationship Id="rId16" Type="http://schemas.openxmlformats.org/officeDocument/2006/relationships/oleObject" Target="../embeddings/oleObject52.bin"/><Relationship Id="rId20" Type="http://schemas.openxmlformats.org/officeDocument/2006/relationships/image" Target="../media/image57.wmf"/><Relationship Id="rId29" Type="http://schemas.openxmlformats.org/officeDocument/2006/relationships/image" Target="../media/image60.wmf"/><Relationship Id="rId1" Type="http://schemas.openxmlformats.org/officeDocument/2006/relationships/vmlDrawing" Target="../drawings/vmlDrawing7.vml"/><Relationship Id="rId6" Type="http://schemas.openxmlformats.org/officeDocument/2006/relationships/oleObject" Target="../embeddings/oleObject47.bin"/><Relationship Id="rId11" Type="http://schemas.openxmlformats.org/officeDocument/2006/relationships/image" Target="../media/image53.wmf"/><Relationship Id="rId24" Type="http://schemas.openxmlformats.org/officeDocument/2006/relationships/image" Target="../media/image58.wmf"/><Relationship Id="rId5" Type="http://schemas.openxmlformats.org/officeDocument/2006/relationships/image" Target="../media/image45.wmf"/><Relationship Id="rId15" Type="http://schemas.openxmlformats.org/officeDocument/2006/relationships/image" Target="../media/image55.wmf"/><Relationship Id="rId23" Type="http://schemas.openxmlformats.org/officeDocument/2006/relationships/oleObject" Target="../embeddings/oleObject56.bin"/><Relationship Id="rId28" Type="http://schemas.openxmlformats.org/officeDocument/2006/relationships/oleObject" Target="../embeddings/oleObject59.bin"/><Relationship Id="rId10" Type="http://schemas.openxmlformats.org/officeDocument/2006/relationships/oleObject" Target="../embeddings/oleObject49.bin"/><Relationship Id="rId19" Type="http://schemas.openxmlformats.org/officeDocument/2006/relationships/oleObject" Target="../embeddings/oleObject54.bin"/><Relationship Id="rId4" Type="http://schemas.openxmlformats.org/officeDocument/2006/relationships/oleObject" Target="../embeddings/oleObject46.bin"/><Relationship Id="rId9" Type="http://schemas.openxmlformats.org/officeDocument/2006/relationships/image" Target="../media/image52.wmf"/><Relationship Id="rId14" Type="http://schemas.openxmlformats.org/officeDocument/2006/relationships/oleObject" Target="../embeddings/oleObject51.bin"/><Relationship Id="rId22" Type="http://schemas.openxmlformats.org/officeDocument/2006/relationships/image" Target="../media/image9.wmf"/><Relationship Id="rId27" Type="http://schemas.openxmlformats.org/officeDocument/2006/relationships/oleObject" Target="../embeddings/oleObject58.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62.bin"/><Relationship Id="rId13" Type="http://schemas.openxmlformats.org/officeDocument/2006/relationships/image" Target="../media/image64.wmf"/><Relationship Id="rId18" Type="http://schemas.openxmlformats.org/officeDocument/2006/relationships/oleObject" Target="../embeddings/oleObject67.bin"/><Relationship Id="rId3" Type="http://schemas.openxmlformats.org/officeDocument/2006/relationships/notesSlide" Target="../notesSlides/notesSlide17.xml"/><Relationship Id="rId7" Type="http://schemas.openxmlformats.org/officeDocument/2006/relationships/image" Target="../media/image61.wmf"/><Relationship Id="rId12" Type="http://schemas.openxmlformats.org/officeDocument/2006/relationships/oleObject" Target="../embeddings/oleObject64.bin"/><Relationship Id="rId17" Type="http://schemas.openxmlformats.org/officeDocument/2006/relationships/image" Target="../media/image59.wmf"/><Relationship Id="rId2" Type="http://schemas.openxmlformats.org/officeDocument/2006/relationships/slideLayout" Target="../slideLayouts/slideLayout7.xml"/><Relationship Id="rId16" Type="http://schemas.openxmlformats.org/officeDocument/2006/relationships/oleObject" Target="../embeddings/oleObject66.bin"/><Relationship Id="rId1" Type="http://schemas.openxmlformats.org/officeDocument/2006/relationships/vmlDrawing" Target="../drawings/vmlDrawing8.vml"/><Relationship Id="rId6" Type="http://schemas.openxmlformats.org/officeDocument/2006/relationships/oleObject" Target="../embeddings/oleObject61.bin"/><Relationship Id="rId11" Type="http://schemas.openxmlformats.org/officeDocument/2006/relationships/image" Target="../media/image63.wmf"/><Relationship Id="rId5" Type="http://schemas.openxmlformats.org/officeDocument/2006/relationships/image" Target="../media/image9.wmf"/><Relationship Id="rId15" Type="http://schemas.openxmlformats.org/officeDocument/2006/relationships/image" Target="../media/image58.wmf"/><Relationship Id="rId10" Type="http://schemas.openxmlformats.org/officeDocument/2006/relationships/oleObject" Target="../embeddings/oleObject63.bin"/><Relationship Id="rId19" Type="http://schemas.openxmlformats.org/officeDocument/2006/relationships/slide" Target="slide7.xml"/><Relationship Id="rId4" Type="http://schemas.openxmlformats.org/officeDocument/2006/relationships/oleObject" Target="../embeddings/oleObject60.bin"/><Relationship Id="rId9" Type="http://schemas.openxmlformats.org/officeDocument/2006/relationships/image" Target="../media/image62.wmf"/><Relationship Id="rId14" Type="http://schemas.openxmlformats.org/officeDocument/2006/relationships/oleObject" Target="../embeddings/oleObject65.bin"/></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audio" Target="../media/audio4.wav"/><Relationship Id="rId4" Type="http://schemas.openxmlformats.org/officeDocument/2006/relationships/audio" Target="../media/audio3.wav"/></Relationships>
</file>

<file path=ppt/slides/_rels/slide7.xml.rels><?xml version="1.0" encoding="UTF-8" standalone="yes"?>
<Relationships xmlns="http://schemas.openxmlformats.org/package/2006/relationships"><Relationship Id="rId13" Type="http://schemas.openxmlformats.org/officeDocument/2006/relationships/image" Target="../media/image8.wmf"/><Relationship Id="rId18" Type="http://schemas.openxmlformats.org/officeDocument/2006/relationships/oleObject" Target="../embeddings/oleObject8.bin"/><Relationship Id="rId26" Type="http://schemas.openxmlformats.org/officeDocument/2006/relationships/oleObject" Target="../embeddings/oleObject12.bin"/><Relationship Id="rId39" Type="http://schemas.openxmlformats.org/officeDocument/2006/relationships/oleObject" Target="../embeddings/oleObject19.bin"/><Relationship Id="rId3" Type="http://schemas.openxmlformats.org/officeDocument/2006/relationships/notesSlide" Target="../notesSlides/notesSlide7.xml"/><Relationship Id="rId21" Type="http://schemas.openxmlformats.org/officeDocument/2006/relationships/image" Target="../media/image12.wmf"/><Relationship Id="rId34" Type="http://schemas.openxmlformats.org/officeDocument/2006/relationships/image" Target="../media/image18.wmf"/><Relationship Id="rId42" Type="http://schemas.openxmlformats.org/officeDocument/2006/relationships/image" Target="../media/image22.wmf"/><Relationship Id="rId47" Type="http://schemas.openxmlformats.org/officeDocument/2006/relationships/oleObject" Target="../embeddings/oleObject23.bin"/><Relationship Id="rId7" Type="http://schemas.openxmlformats.org/officeDocument/2006/relationships/image" Target="../media/image5.wmf"/><Relationship Id="rId12" Type="http://schemas.openxmlformats.org/officeDocument/2006/relationships/oleObject" Target="../embeddings/oleObject5.bin"/><Relationship Id="rId17" Type="http://schemas.openxmlformats.org/officeDocument/2006/relationships/image" Target="../media/image10.wmf"/><Relationship Id="rId25" Type="http://schemas.openxmlformats.org/officeDocument/2006/relationships/image" Target="../media/image14.wmf"/><Relationship Id="rId33" Type="http://schemas.openxmlformats.org/officeDocument/2006/relationships/oleObject" Target="../embeddings/oleObject16.bin"/><Relationship Id="rId38" Type="http://schemas.openxmlformats.org/officeDocument/2006/relationships/image" Target="../media/image20.wmf"/><Relationship Id="rId46" Type="http://schemas.openxmlformats.org/officeDocument/2006/relationships/image" Target="../media/image24.wmf"/><Relationship Id="rId2" Type="http://schemas.openxmlformats.org/officeDocument/2006/relationships/slideLayout" Target="../slideLayouts/slideLayout7.xml"/><Relationship Id="rId16" Type="http://schemas.openxmlformats.org/officeDocument/2006/relationships/oleObject" Target="../embeddings/oleObject7.bin"/><Relationship Id="rId20" Type="http://schemas.openxmlformats.org/officeDocument/2006/relationships/oleObject" Target="../embeddings/oleObject9.bin"/><Relationship Id="rId29" Type="http://schemas.openxmlformats.org/officeDocument/2006/relationships/image" Target="../media/image16.wmf"/><Relationship Id="rId41" Type="http://schemas.openxmlformats.org/officeDocument/2006/relationships/oleObject" Target="../embeddings/oleObject20.bin"/><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7.wmf"/><Relationship Id="rId24" Type="http://schemas.openxmlformats.org/officeDocument/2006/relationships/oleObject" Target="../embeddings/oleObject11.bin"/><Relationship Id="rId32" Type="http://schemas.openxmlformats.org/officeDocument/2006/relationships/oleObject" Target="../embeddings/oleObject15.bin"/><Relationship Id="rId37" Type="http://schemas.openxmlformats.org/officeDocument/2006/relationships/oleObject" Target="../embeddings/oleObject18.bin"/><Relationship Id="rId40" Type="http://schemas.openxmlformats.org/officeDocument/2006/relationships/image" Target="../media/image21.wmf"/><Relationship Id="rId45" Type="http://schemas.openxmlformats.org/officeDocument/2006/relationships/oleObject" Target="../embeddings/oleObject22.bin"/><Relationship Id="rId5" Type="http://schemas.openxmlformats.org/officeDocument/2006/relationships/audio" Target="../media/audio3.wav"/><Relationship Id="rId15" Type="http://schemas.openxmlformats.org/officeDocument/2006/relationships/image" Target="../media/image9.wmf"/><Relationship Id="rId23" Type="http://schemas.openxmlformats.org/officeDocument/2006/relationships/image" Target="../media/image13.wmf"/><Relationship Id="rId28" Type="http://schemas.openxmlformats.org/officeDocument/2006/relationships/oleObject" Target="../embeddings/oleObject13.bin"/><Relationship Id="rId36" Type="http://schemas.openxmlformats.org/officeDocument/2006/relationships/image" Target="../media/image19.wmf"/><Relationship Id="rId49" Type="http://schemas.openxmlformats.org/officeDocument/2006/relationships/slide" Target="slide16.xml"/><Relationship Id="rId10" Type="http://schemas.openxmlformats.org/officeDocument/2006/relationships/oleObject" Target="../embeddings/oleObject4.bin"/><Relationship Id="rId19" Type="http://schemas.openxmlformats.org/officeDocument/2006/relationships/image" Target="../media/image11.wmf"/><Relationship Id="rId31" Type="http://schemas.openxmlformats.org/officeDocument/2006/relationships/image" Target="../media/image17.wmf"/><Relationship Id="rId44" Type="http://schemas.openxmlformats.org/officeDocument/2006/relationships/image" Target="../media/image23.wmf"/><Relationship Id="rId4" Type="http://schemas.openxmlformats.org/officeDocument/2006/relationships/audio" Target="../media/audio4.wav"/><Relationship Id="rId9" Type="http://schemas.openxmlformats.org/officeDocument/2006/relationships/image" Target="../media/image6.wmf"/><Relationship Id="rId14" Type="http://schemas.openxmlformats.org/officeDocument/2006/relationships/oleObject" Target="../embeddings/oleObject6.bin"/><Relationship Id="rId22" Type="http://schemas.openxmlformats.org/officeDocument/2006/relationships/oleObject" Target="../embeddings/oleObject10.bin"/><Relationship Id="rId27" Type="http://schemas.openxmlformats.org/officeDocument/2006/relationships/image" Target="../media/image15.wmf"/><Relationship Id="rId30" Type="http://schemas.openxmlformats.org/officeDocument/2006/relationships/oleObject" Target="../embeddings/oleObject14.bin"/><Relationship Id="rId35" Type="http://schemas.openxmlformats.org/officeDocument/2006/relationships/oleObject" Target="../embeddings/oleObject17.bin"/><Relationship Id="rId43" Type="http://schemas.openxmlformats.org/officeDocument/2006/relationships/oleObject" Target="../embeddings/oleObject21.bin"/><Relationship Id="rId48" Type="http://schemas.openxmlformats.org/officeDocument/2006/relationships/image" Target="../media/image25.wmf"/><Relationship Id="rId8"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7.wmf"/><Relationship Id="rId2" Type="http://schemas.openxmlformats.org/officeDocument/2006/relationships/control" Target="../activeX/activeX1.xml"/><Relationship Id="rId1" Type="http://schemas.openxmlformats.org/officeDocument/2006/relationships/vmlDrawing" Target="../drawings/vmlDrawing3.v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audio" Target="../media/audio4.wav"/></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3124200" y="2009775"/>
            <a:ext cx="2709863" cy="525462"/>
          </a:xfrm>
          <a:prstGeom prst="rect">
            <a:avLst/>
          </a:prstGeom>
        </p:spPr>
        <p:txBody>
          <a:bodyPr wrap="none" fromWordArt="1">
            <a:prstTxWarp prst="textPlain">
              <a:avLst>
                <a:gd name="adj" fmla="val 48594"/>
              </a:avLst>
            </a:prstTxWarp>
          </a:bodyPr>
          <a:lstStyle/>
          <a:p>
            <a:pPr algn="ctr" rtl="0">
              <a:buNone/>
            </a:pP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Tiết </a:t>
            </a: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5</a:t>
            </a:r>
            <a:r>
              <a:rPr lang="en-US"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8</a:t>
            </a: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 </a:t>
            </a: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Bài 51</a:t>
            </a:r>
            <a:endParaRPr lang="vi-VN" sz="3600"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endParaRPr>
          </a:p>
        </p:txBody>
      </p:sp>
      <p:sp>
        <p:nvSpPr>
          <p:cNvPr id="5" name="WordArt 4"/>
          <p:cNvSpPr>
            <a:spLocks noChangeArrowheads="1" noChangeShapeType="1" noTextEdit="1"/>
          </p:cNvSpPr>
          <p:nvPr/>
        </p:nvSpPr>
        <p:spPr bwMode="auto">
          <a:xfrm>
            <a:off x="2024856" y="2819400"/>
            <a:ext cx="5595144" cy="1295400"/>
          </a:xfrm>
          <a:prstGeom prst="rect">
            <a:avLst/>
          </a:prstGeom>
        </p:spPr>
        <p:txBody>
          <a:bodyPr wrap="none" fromWordArt="1">
            <a:prstTxWarp prst="textPlain">
              <a:avLst>
                <a:gd name="adj" fmla="val 50000"/>
              </a:avLst>
            </a:prstTxWarp>
          </a:bodyPr>
          <a:lstStyle/>
          <a:p>
            <a:pPr algn="ctr" rtl="0">
              <a:buNone/>
            </a:pPr>
            <a:r>
              <a:rPr lang="vi-VN" sz="3600" kern="10" spc="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BÀI TẬP QUANG HÌNH HỌC</a:t>
            </a:r>
            <a:endParaRPr lang="vi-VN" sz="3600" kern="10" spc="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endParaRPr>
          </a:p>
        </p:txBody>
      </p:sp>
      <p:pic>
        <p:nvPicPr>
          <p:cNvPr id="23" name="Picture 54" descr="1462971cug6aznxg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514350" y="-514350"/>
            <a:ext cx="75247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5" descr="1462971cug6aznxg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609600"/>
            <a:ext cx="75247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6" descr="1462971cug6aznxg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648575" y="5657850"/>
            <a:ext cx="75247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7" descr="1462971cug6aznxg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8315325" y="4419600"/>
            <a:ext cx="75247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914400"/>
            <a:ext cx="1524000" cy="134937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43132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981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55626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9"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1066800"/>
            <a:ext cx="1371600" cy="121602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000" y="5410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1"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5418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59134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3"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991475" y="4267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4"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10668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5"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838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6"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56848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7"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4191000"/>
            <a:ext cx="1152525" cy="102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1163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21" fill="hold">
                            <p:stCondLst>
                              <p:cond delay="2000"/>
                            </p:stCondLst>
                            <p:childTnLst>
                              <p:par>
                                <p:cTn id="22" presetID="53" presetClass="entr" presetSubtype="16" repeatCount="200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Effect transition="in" filter="fade">
                                      <p:cBhvr>
                                        <p:cTn id="26" dur="1000"/>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162707" y="1147465"/>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50"/>
                </a:solidFill>
                <a:effectLst>
                  <a:outerShdw blurRad="50800" dist="39000" dir="5460000" algn="tl">
                    <a:srgbClr val="000000">
                      <a:alpha val="38000"/>
                    </a:srgbClr>
                  </a:outerShdw>
                </a:effectLst>
              </a:rPr>
              <a:t>Bài tập 2</a:t>
            </a:r>
            <a:endParaRPr lang="vi-VN" sz="2400" b="1" u="sng" cap="none" spc="0">
              <a:ln w="11430"/>
              <a:solidFill>
                <a:srgbClr val="00B050"/>
              </a:solidFill>
              <a:effectLst>
                <a:outerShdw blurRad="50800" dist="39000" dir="5460000" algn="tl">
                  <a:srgbClr val="000000">
                    <a:alpha val="38000"/>
                  </a:srgbClr>
                </a:outerShdw>
              </a:effectLst>
            </a:endParaRPr>
          </a:p>
        </p:txBody>
      </p:sp>
      <p:sp>
        <p:nvSpPr>
          <p:cNvPr id="38" name="Hình chữ nhật 37"/>
          <p:cNvSpPr/>
          <p:nvPr/>
        </p:nvSpPr>
        <p:spPr>
          <a:xfrm>
            <a:off x="152400" y="16002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dirty="0" smtClean="0">
                <a:ln w="11430"/>
                <a:solidFill>
                  <a:srgbClr val="FF00FF"/>
                </a:solidFill>
                <a:effectLst>
                  <a:outerShdw blurRad="50800" dist="39000" dir="5460000" algn="tl">
                    <a:srgbClr val="000000">
                      <a:alpha val="38000"/>
                    </a:srgbClr>
                  </a:outerShdw>
                </a:effectLst>
              </a:rPr>
              <a:t>Bài tập 3</a:t>
            </a:r>
            <a:endParaRPr lang="vi-VN" sz="2400" b="1" u="sng" cap="none" spc="0" dirty="0">
              <a:ln w="11430"/>
              <a:solidFill>
                <a:srgbClr val="FF00FF"/>
              </a:solidFill>
              <a:effectLst>
                <a:outerShdw blurRad="50800" dist="39000" dir="5460000" algn="tl">
                  <a:srgbClr val="000000">
                    <a:alpha val="38000"/>
                  </a:srgbClr>
                </a:outerShdw>
              </a:effectLst>
            </a:endParaRPr>
          </a:p>
        </p:txBody>
      </p:sp>
      <p:grpSp>
        <p:nvGrpSpPr>
          <p:cNvPr id="9" name="Group 8"/>
          <p:cNvGrpSpPr>
            <a:grpSpLocks/>
          </p:cNvGrpSpPr>
          <p:nvPr/>
        </p:nvGrpSpPr>
        <p:grpSpPr bwMode="auto">
          <a:xfrm>
            <a:off x="1981200" y="3384550"/>
            <a:ext cx="6265862" cy="1873250"/>
            <a:chOff x="793" y="1047"/>
            <a:chExt cx="3947" cy="1180"/>
          </a:xfrm>
        </p:grpSpPr>
        <p:sp>
          <p:nvSpPr>
            <p:cNvPr id="11" name="Arc 9"/>
            <p:cNvSpPr>
              <a:spLocks/>
            </p:cNvSpPr>
            <p:nvPr/>
          </p:nvSpPr>
          <p:spPr bwMode="auto">
            <a:xfrm>
              <a:off x="3383" y="1047"/>
              <a:ext cx="1038" cy="1180"/>
            </a:xfrm>
            <a:custGeom>
              <a:avLst/>
              <a:gdLst>
                <a:gd name="G0" fmla="+- 16408 0 0"/>
                <a:gd name="G1" fmla="+- 21600 0 0"/>
                <a:gd name="G2" fmla="+- 21600 0 0"/>
                <a:gd name="T0" fmla="*/ 119 w 38008"/>
                <a:gd name="T1" fmla="*/ 7414 h 43200"/>
                <a:gd name="T2" fmla="*/ 0 w 38008"/>
                <a:gd name="T3" fmla="*/ 35647 h 43200"/>
                <a:gd name="T4" fmla="*/ 16408 w 38008"/>
                <a:gd name="T5" fmla="*/ 21600 h 43200"/>
              </a:gdLst>
              <a:ahLst/>
              <a:cxnLst>
                <a:cxn ang="0">
                  <a:pos x="T0" y="T1"/>
                </a:cxn>
                <a:cxn ang="0">
                  <a:pos x="T2" y="T3"/>
                </a:cxn>
                <a:cxn ang="0">
                  <a:pos x="T4" y="T5"/>
                </a:cxn>
              </a:cxnLst>
              <a:rect l="0" t="0" r="r" b="b"/>
              <a:pathLst>
                <a:path w="38008" h="43200" fill="none"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path>
                <a:path w="38008" h="43200" stroke="0"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lnTo>
                    <a:pt x="16408" y="21600"/>
                  </a:lnTo>
                  <a:close/>
                </a:path>
              </a:pathLst>
            </a:custGeom>
            <a:noFill/>
            <a:ln w="190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12" name="Line 10"/>
            <p:cNvSpPr>
              <a:spLocks noChangeShapeType="1"/>
            </p:cNvSpPr>
            <p:nvPr/>
          </p:nvSpPr>
          <p:spPr bwMode="auto">
            <a:xfrm>
              <a:off x="793" y="1637"/>
              <a:ext cx="3947"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4" name="Text Box 17"/>
            <p:cNvSpPr txBox="1">
              <a:spLocks noChangeArrowheads="1"/>
            </p:cNvSpPr>
            <p:nvPr/>
          </p:nvSpPr>
          <p:spPr bwMode="auto">
            <a:xfrm>
              <a:off x="3383" y="1626"/>
              <a:ext cx="242" cy="2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smtClean="0">
                  <a:solidFill>
                    <a:schemeClr val="bg1"/>
                  </a:solidFill>
                  <a:latin typeface="Times New Roman" pitchFamily="18" charset="0"/>
                </a:rPr>
                <a:t>O</a:t>
              </a:r>
              <a:endParaRPr lang="en-US" b="1">
                <a:solidFill>
                  <a:schemeClr val="bg1"/>
                </a:solidFill>
                <a:latin typeface="Times New Roman" pitchFamily="18" charset="0"/>
              </a:endParaRPr>
            </a:p>
          </p:txBody>
        </p:sp>
        <p:sp>
          <p:nvSpPr>
            <p:cNvPr id="15" name="Oval 18"/>
            <p:cNvSpPr>
              <a:spLocks noChangeArrowheads="1"/>
            </p:cNvSpPr>
            <p:nvPr/>
          </p:nvSpPr>
          <p:spPr bwMode="auto">
            <a:xfrm>
              <a:off x="1232"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16" name="Group 19"/>
            <p:cNvGrpSpPr>
              <a:grpSpLocks/>
            </p:cNvGrpSpPr>
            <p:nvPr/>
          </p:nvGrpSpPr>
          <p:grpSpPr bwMode="auto">
            <a:xfrm>
              <a:off x="793" y="1616"/>
              <a:ext cx="408" cy="45"/>
              <a:chOff x="930" y="2160"/>
              <a:chExt cx="362" cy="45"/>
            </a:xfrm>
          </p:grpSpPr>
          <p:sp>
            <p:nvSpPr>
              <p:cNvPr id="41" name="Line 20"/>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2" name="Line 21"/>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3" name="Line 22"/>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4" name="Line 23"/>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5" name="Line 24"/>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6" name="Line 25"/>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7" name="Line 26"/>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8" name="Line 27"/>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sp>
          <p:nvSpPr>
            <p:cNvPr id="18" name="Text Box 29"/>
            <p:cNvSpPr txBox="1">
              <a:spLocks noChangeArrowheads="1"/>
            </p:cNvSpPr>
            <p:nvPr/>
          </p:nvSpPr>
          <p:spPr bwMode="auto">
            <a:xfrm>
              <a:off x="2425" y="1654"/>
              <a:ext cx="268" cy="2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latin typeface="Times New Roman" pitchFamily="18" charset="0"/>
                </a:rPr>
                <a:t>C</a:t>
              </a:r>
              <a:r>
                <a:rPr lang="en-US" sz="1200" b="1" baseline="-25000">
                  <a:solidFill>
                    <a:schemeClr val="bg1"/>
                  </a:solidFill>
                  <a:latin typeface="Times New Roman" pitchFamily="18" charset="0"/>
                </a:rPr>
                <a:t>C</a:t>
              </a:r>
            </a:p>
          </p:txBody>
        </p:sp>
        <p:sp>
          <p:nvSpPr>
            <p:cNvPr id="19" name="Oval 30"/>
            <p:cNvSpPr>
              <a:spLocks noChangeArrowheads="1"/>
            </p:cNvSpPr>
            <p:nvPr/>
          </p:nvSpPr>
          <p:spPr bwMode="auto">
            <a:xfrm>
              <a:off x="2533"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20" name="Group 31"/>
            <p:cNvGrpSpPr>
              <a:grpSpLocks/>
            </p:cNvGrpSpPr>
            <p:nvPr/>
          </p:nvGrpSpPr>
          <p:grpSpPr bwMode="auto">
            <a:xfrm>
              <a:off x="2579" y="1616"/>
              <a:ext cx="700" cy="45"/>
              <a:chOff x="1167" y="2341"/>
              <a:chExt cx="663" cy="45"/>
            </a:xfrm>
          </p:grpSpPr>
          <p:grpSp>
            <p:nvGrpSpPr>
              <p:cNvPr id="21" name="Group 32"/>
              <p:cNvGrpSpPr>
                <a:grpSpLocks/>
              </p:cNvGrpSpPr>
              <p:nvPr/>
            </p:nvGrpSpPr>
            <p:grpSpPr bwMode="auto">
              <a:xfrm>
                <a:off x="1167" y="2341"/>
                <a:ext cx="305" cy="45"/>
                <a:chOff x="1021" y="2160"/>
                <a:chExt cx="271" cy="45"/>
              </a:xfrm>
            </p:grpSpPr>
            <p:sp>
              <p:nvSpPr>
                <p:cNvPr id="34" name="Line 35"/>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5" name="Line 36"/>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6" name="Line 37"/>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7" name="Line 38"/>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9" name="Line 39"/>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0" name="Line 40"/>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nvGrpSpPr>
              <p:cNvPr id="22" name="Group 41"/>
              <p:cNvGrpSpPr>
                <a:grpSpLocks/>
              </p:cNvGrpSpPr>
              <p:nvPr/>
            </p:nvGrpSpPr>
            <p:grpSpPr bwMode="auto">
              <a:xfrm>
                <a:off x="1473" y="2341"/>
                <a:ext cx="357" cy="45"/>
                <a:chOff x="930" y="2160"/>
                <a:chExt cx="317" cy="45"/>
              </a:xfrm>
            </p:grpSpPr>
            <p:sp>
              <p:nvSpPr>
                <p:cNvPr id="23" name="Line 42"/>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4" name="Line 43"/>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5" name="Line 44"/>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6" name="Line 45"/>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7" name="Line 46"/>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8" name="Line 47"/>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9" name="Line 48"/>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grpSp>
      <p:sp>
        <p:nvSpPr>
          <p:cNvPr id="60" name="Oval 81"/>
          <p:cNvSpPr>
            <a:spLocks noChangeArrowheads="1"/>
          </p:cNvSpPr>
          <p:nvPr/>
        </p:nvSpPr>
        <p:spPr bwMode="auto">
          <a:xfrm>
            <a:off x="2674937" y="4287838"/>
            <a:ext cx="69850" cy="71437"/>
          </a:xfrm>
          <a:prstGeom prst="ellipse">
            <a:avLst/>
          </a:prstGeom>
          <a:solidFill>
            <a:srgbClr val="FF66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61" name="Text Box 96"/>
          <p:cNvSpPr txBox="1">
            <a:spLocks noChangeArrowheads="1"/>
          </p:cNvSpPr>
          <p:nvPr/>
        </p:nvSpPr>
        <p:spPr bwMode="auto">
          <a:xfrm>
            <a:off x="2575560" y="4335113"/>
            <a:ext cx="729687"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latin typeface="Times New Roman" pitchFamily="18" charset="0"/>
                <a:sym typeface="Symbol" pitchFamily="18" charset="2"/>
              </a:rPr>
              <a:t> </a:t>
            </a:r>
            <a:r>
              <a:rPr lang="en-US" b="1" smtClean="0">
                <a:solidFill>
                  <a:srgbClr val="66FF99"/>
                </a:solidFill>
                <a:latin typeface="Times New Roman" pitchFamily="18" charset="0"/>
              </a:rPr>
              <a:t>F’</a:t>
            </a:r>
            <a:r>
              <a:rPr lang="en-US" b="1" baseline="-25000" smtClean="0">
                <a:solidFill>
                  <a:srgbClr val="66FF99"/>
                </a:solidFill>
                <a:latin typeface="Times New Roman" pitchFamily="18" charset="0"/>
              </a:rPr>
              <a:t>k</a:t>
            </a:r>
            <a:r>
              <a:rPr lang="en-US" b="1" smtClean="0">
                <a:solidFill>
                  <a:schemeClr val="bg1"/>
                </a:solidFill>
                <a:latin typeface="Times New Roman" pitchFamily="18" charset="0"/>
              </a:rPr>
              <a:t> </a:t>
            </a:r>
            <a:endParaRPr lang="en-US" b="1" baseline="-25000">
              <a:solidFill>
                <a:schemeClr val="bg1"/>
              </a:solidFill>
              <a:latin typeface="Times New Roman" pitchFamily="18" charset="0"/>
              <a:sym typeface="Symbol" pitchFamily="18" charset="2"/>
            </a:endParaRPr>
          </a:p>
        </p:txBody>
      </p:sp>
      <p:sp>
        <p:nvSpPr>
          <p:cNvPr id="62" name="Line 302"/>
          <p:cNvSpPr>
            <a:spLocks noChangeShapeType="1"/>
          </p:cNvSpPr>
          <p:nvPr/>
        </p:nvSpPr>
        <p:spPr bwMode="auto">
          <a:xfrm>
            <a:off x="6109651" y="3672933"/>
            <a:ext cx="7622" cy="1284830"/>
          </a:xfrm>
          <a:prstGeom prst="line">
            <a:avLst/>
          </a:prstGeom>
          <a:noFill/>
          <a:ln w="28575">
            <a:solidFill>
              <a:srgbClr val="FFFF00"/>
            </a:solidFill>
            <a:round/>
            <a:headEnd type="arrow" w="lg" len="med"/>
            <a:tailEnd type="arrow"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3" name="Text Box 95"/>
          <p:cNvSpPr txBox="1">
            <a:spLocks noChangeArrowheads="1"/>
          </p:cNvSpPr>
          <p:nvPr/>
        </p:nvSpPr>
        <p:spPr bwMode="auto">
          <a:xfrm>
            <a:off x="2271712" y="4334315"/>
            <a:ext cx="760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b="1" smtClean="0">
                <a:solidFill>
                  <a:schemeClr val="bg1"/>
                </a:solidFill>
                <a:latin typeface="Times New Roman" pitchFamily="18" charset="0"/>
              </a:rPr>
              <a:t>C</a:t>
            </a:r>
            <a:r>
              <a:rPr lang="en-US" sz="1400" b="1" baseline="-25000" smtClean="0">
                <a:solidFill>
                  <a:schemeClr val="bg1"/>
                </a:solidFill>
                <a:latin typeface="Times New Roman" pitchFamily="18" charset="0"/>
              </a:rPr>
              <a:t>V </a:t>
            </a:r>
            <a:r>
              <a:rPr lang="en-US" b="1" smtClean="0">
                <a:solidFill>
                  <a:schemeClr val="bg1"/>
                </a:solidFill>
                <a:latin typeface="Times New Roman" pitchFamily="18" charset="0"/>
                <a:sym typeface="Symbol" pitchFamily="18" charset="2"/>
              </a:rPr>
              <a:t>   </a:t>
            </a:r>
            <a:r>
              <a:rPr lang="en-US" b="1" smtClean="0">
                <a:solidFill>
                  <a:schemeClr val="bg1"/>
                </a:solidFill>
                <a:latin typeface="Times New Roman" pitchFamily="18" charset="0"/>
              </a:rPr>
              <a:t> </a:t>
            </a:r>
            <a:endParaRPr lang="en-US" b="1" baseline="-25000">
              <a:solidFill>
                <a:schemeClr val="bg1"/>
              </a:solidFill>
              <a:latin typeface="Times New Roman" pitchFamily="18" charset="0"/>
              <a:sym typeface="Symbol" pitchFamily="18" charset="2"/>
            </a:endParaRPr>
          </a:p>
        </p:txBody>
      </p:sp>
      <p:grpSp>
        <p:nvGrpSpPr>
          <p:cNvPr id="64" name="Group 8"/>
          <p:cNvGrpSpPr>
            <a:grpSpLocks/>
          </p:cNvGrpSpPr>
          <p:nvPr/>
        </p:nvGrpSpPr>
        <p:grpSpPr bwMode="auto">
          <a:xfrm>
            <a:off x="1981199" y="946152"/>
            <a:ext cx="6265864" cy="1873253"/>
            <a:chOff x="793" y="1047"/>
            <a:chExt cx="3947" cy="1180"/>
          </a:xfrm>
        </p:grpSpPr>
        <p:sp>
          <p:nvSpPr>
            <p:cNvPr id="65" name="Arc 9"/>
            <p:cNvSpPr>
              <a:spLocks/>
            </p:cNvSpPr>
            <p:nvPr/>
          </p:nvSpPr>
          <p:spPr bwMode="auto">
            <a:xfrm>
              <a:off x="3383" y="1047"/>
              <a:ext cx="1038" cy="1180"/>
            </a:xfrm>
            <a:custGeom>
              <a:avLst/>
              <a:gdLst>
                <a:gd name="G0" fmla="+- 16408 0 0"/>
                <a:gd name="G1" fmla="+- 21600 0 0"/>
                <a:gd name="G2" fmla="+- 21600 0 0"/>
                <a:gd name="T0" fmla="*/ 119 w 38008"/>
                <a:gd name="T1" fmla="*/ 7414 h 43200"/>
                <a:gd name="T2" fmla="*/ 0 w 38008"/>
                <a:gd name="T3" fmla="*/ 35647 h 43200"/>
                <a:gd name="T4" fmla="*/ 16408 w 38008"/>
                <a:gd name="T5" fmla="*/ 21600 h 43200"/>
              </a:gdLst>
              <a:ahLst/>
              <a:cxnLst>
                <a:cxn ang="0">
                  <a:pos x="T0" y="T1"/>
                </a:cxn>
                <a:cxn ang="0">
                  <a:pos x="T2" y="T3"/>
                </a:cxn>
                <a:cxn ang="0">
                  <a:pos x="T4" y="T5"/>
                </a:cxn>
              </a:cxnLst>
              <a:rect l="0" t="0" r="r" b="b"/>
              <a:pathLst>
                <a:path w="38008" h="43200" fill="none"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path>
                <a:path w="38008" h="43200" stroke="0"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lnTo>
                    <a:pt x="16408" y="21600"/>
                  </a:lnTo>
                  <a:close/>
                </a:path>
              </a:pathLst>
            </a:custGeom>
            <a:noFill/>
            <a:ln w="190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66" name="Line 10"/>
            <p:cNvSpPr>
              <a:spLocks noChangeShapeType="1"/>
            </p:cNvSpPr>
            <p:nvPr/>
          </p:nvSpPr>
          <p:spPr bwMode="auto">
            <a:xfrm>
              <a:off x="793" y="1637"/>
              <a:ext cx="3947"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7" name="Text Box 17"/>
            <p:cNvSpPr txBox="1">
              <a:spLocks noChangeArrowheads="1"/>
            </p:cNvSpPr>
            <p:nvPr/>
          </p:nvSpPr>
          <p:spPr bwMode="auto">
            <a:xfrm>
              <a:off x="3383" y="1626"/>
              <a:ext cx="242" cy="2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smtClean="0">
                  <a:solidFill>
                    <a:schemeClr val="bg1"/>
                  </a:solidFill>
                  <a:latin typeface="Times New Roman" pitchFamily="18" charset="0"/>
                </a:rPr>
                <a:t>O</a:t>
              </a:r>
              <a:endParaRPr lang="en-US" b="1">
                <a:solidFill>
                  <a:schemeClr val="bg1"/>
                </a:solidFill>
                <a:latin typeface="Times New Roman" pitchFamily="18" charset="0"/>
              </a:endParaRPr>
            </a:p>
          </p:txBody>
        </p:sp>
        <p:grpSp>
          <p:nvGrpSpPr>
            <p:cNvPr id="69" name="Group 19"/>
            <p:cNvGrpSpPr>
              <a:grpSpLocks/>
            </p:cNvGrpSpPr>
            <p:nvPr/>
          </p:nvGrpSpPr>
          <p:grpSpPr bwMode="auto">
            <a:xfrm>
              <a:off x="832" y="1616"/>
              <a:ext cx="870" cy="46"/>
              <a:chOff x="958" y="2160"/>
              <a:chExt cx="768" cy="46"/>
            </a:xfrm>
          </p:grpSpPr>
          <p:sp>
            <p:nvSpPr>
              <p:cNvPr id="91" name="Line 20"/>
              <p:cNvSpPr>
                <a:spLocks noChangeShapeType="1"/>
              </p:cNvSpPr>
              <p:nvPr/>
            </p:nvSpPr>
            <p:spPr bwMode="auto">
              <a:xfrm flipH="1">
                <a:off x="100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2" name="Line 21"/>
              <p:cNvSpPr>
                <a:spLocks noChangeShapeType="1"/>
              </p:cNvSpPr>
              <p:nvPr/>
            </p:nvSpPr>
            <p:spPr bwMode="auto">
              <a:xfrm flipH="1">
                <a:off x="104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3" name="Line 22"/>
              <p:cNvSpPr>
                <a:spLocks noChangeShapeType="1"/>
              </p:cNvSpPr>
              <p:nvPr/>
            </p:nvSpPr>
            <p:spPr bwMode="auto">
              <a:xfrm flipH="1">
                <a:off x="109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4" name="Line 23"/>
              <p:cNvSpPr>
                <a:spLocks noChangeShapeType="1"/>
              </p:cNvSpPr>
              <p:nvPr/>
            </p:nvSpPr>
            <p:spPr bwMode="auto">
              <a:xfrm flipH="1">
                <a:off x="113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5" name="Line 24"/>
              <p:cNvSpPr>
                <a:spLocks noChangeShapeType="1"/>
              </p:cNvSpPr>
              <p:nvPr/>
            </p:nvSpPr>
            <p:spPr bwMode="auto">
              <a:xfrm flipH="1">
                <a:off x="118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6" name="Line 25"/>
              <p:cNvSpPr>
                <a:spLocks noChangeShapeType="1"/>
              </p:cNvSpPr>
              <p:nvPr/>
            </p:nvSpPr>
            <p:spPr bwMode="auto">
              <a:xfrm flipH="1">
                <a:off x="122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7" name="Line 26"/>
              <p:cNvSpPr>
                <a:spLocks noChangeShapeType="1"/>
              </p:cNvSpPr>
              <p:nvPr/>
            </p:nvSpPr>
            <p:spPr bwMode="auto">
              <a:xfrm flipH="1">
                <a:off x="1273"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8" name="Line 27"/>
              <p:cNvSpPr>
                <a:spLocks noChangeShapeType="1"/>
              </p:cNvSpPr>
              <p:nvPr/>
            </p:nvSpPr>
            <p:spPr bwMode="auto">
              <a:xfrm flipH="1">
                <a:off x="1318"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0" name="Line 20"/>
              <p:cNvSpPr>
                <a:spLocks noChangeShapeType="1"/>
              </p:cNvSpPr>
              <p:nvPr/>
            </p:nvSpPr>
            <p:spPr bwMode="auto">
              <a:xfrm flipH="1">
                <a:off x="1364"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1" name="Line 21"/>
              <p:cNvSpPr>
                <a:spLocks noChangeShapeType="1"/>
              </p:cNvSpPr>
              <p:nvPr/>
            </p:nvSpPr>
            <p:spPr bwMode="auto">
              <a:xfrm flipH="1">
                <a:off x="1409"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2" name="Line 22"/>
              <p:cNvSpPr>
                <a:spLocks noChangeShapeType="1"/>
              </p:cNvSpPr>
              <p:nvPr/>
            </p:nvSpPr>
            <p:spPr bwMode="auto">
              <a:xfrm flipH="1">
                <a:off x="145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3" name="Line 23"/>
              <p:cNvSpPr>
                <a:spLocks noChangeShapeType="1"/>
              </p:cNvSpPr>
              <p:nvPr/>
            </p:nvSpPr>
            <p:spPr bwMode="auto">
              <a:xfrm flipH="1">
                <a:off x="150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4" name="Line 24"/>
              <p:cNvSpPr>
                <a:spLocks noChangeShapeType="1"/>
              </p:cNvSpPr>
              <p:nvPr/>
            </p:nvSpPr>
            <p:spPr bwMode="auto">
              <a:xfrm flipH="1">
                <a:off x="154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5" name="Line 25"/>
              <p:cNvSpPr>
                <a:spLocks noChangeShapeType="1"/>
              </p:cNvSpPr>
              <p:nvPr/>
            </p:nvSpPr>
            <p:spPr bwMode="auto">
              <a:xfrm flipH="1">
                <a:off x="159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6" name="Line 26"/>
              <p:cNvSpPr>
                <a:spLocks noChangeShapeType="1"/>
              </p:cNvSpPr>
              <p:nvPr/>
            </p:nvSpPr>
            <p:spPr bwMode="auto">
              <a:xfrm flipH="1">
                <a:off x="163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7" name="Line 27"/>
              <p:cNvSpPr>
                <a:spLocks noChangeShapeType="1"/>
              </p:cNvSpPr>
              <p:nvPr/>
            </p:nvSpPr>
            <p:spPr bwMode="auto">
              <a:xfrm flipH="1">
                <a:off x="168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0" name="Line 22"/>
              <p:cNvSpPr>
                <a:spLocks noChangeShapeType="1"/>
              </p:cNvSpPr>
              <p:nvPr/>
            </p:nvSpPr>
            <p:spPr bwMode="auto">
              <a:xfrm flipH="1">
                <a:off x="958" y="2161"/>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sp>
          <p:nvSpPr>
            <p:cNvPr id="70" name="Text Box 29"/>
            <p:cNvSpPr txBox="1">
              <a:spLocks noChangeArrowheads="1"/>
            </p:cNvSpPr>
            <p:nvPr/>
          </p:nvSpPr>
          <p:spPr bwMode="auto">
            <a:xfrm>
              <a:off x="2589" y="1646"/>
              <a:ext cx="268" cy="2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chemeClr val="bg1"/>
                  </a:solidFill>
                  <a:latin typeface="Times New Roman" pitchFamily="18" charset="0"/>
                </a:rPr>
                <a:t>C</a:t>
              </a:r>
              <a:r>
                <a:rPr lang="en-US" sz="1200" b="1" baseline="-25000" dirty="0">
                  <a:solidFill>
                    <a:schemeClr val="bg1"/>
                  </a:solidFill>
                  <a:latin typeface="Times New Roman" pitchFamily="18" charset="0"/>
                </a:rPr>
                <a:t>C</a:t>
              </a:r>
            </a:p>
          </p:txBody>
        </p:sp>
        <p:sp>
          <p:nvSpPr>
            <p:cNvPr id="71" name="Oval 30"/>
            <p:cNvSpPr>
              <a:spLocks noChangeArrowheads="1"/>
            </p:cNvSpPr>
            <p:nvPr/>
          </p:nvSpPr>
          <p:spPr bwMode="auto">
            <a:xfrm>
              <a:off x="2727"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72" name="Group 31"/>
            <p:cNvGrpSpPr>
              <a:grpSpLocks/>
            </p:cNvGrpSpPr>
            <p:nvPr/>
          </p:nvGrpSpPr>
          <p:grpSpPr bwMode="auto">
            <a:xfrm>
              <a:off x="2786" y="1616"/>
              <a:ext cx="489" cy="45"/>
              <a:chOff x="1366" y="2341"/>
              <a:chExt cx="464" cy="45"/>
            </a:xfrm>
          </p:grpSpPr>
          <p:grpSp>
            <p:nvGrpSpPr>
              <p:cNvPr id="73" name="Group 32"/>
              <p:cNvGrpSpPr>
                <a:grpSpLocks/>
              </p:cNvGrpSpPr>
              <p:nvPr/>
            </p:nvGrpSpPr>
            <p:grpSpPr bwMode="auto">
              <a:xfrm>
                <a:off x="1366" y="2341"/>
                <a:ext cx="101" cy="45"/>
                <a:chOff x="1202" y="2160"/>
                <a:chExt cx="90" cy="45"/>
              </a:xfrm>
            </p:grpSpPr>
            <p:sp>
              <p:nvSpPr>
                <p:cNvPr id="89" name="Line 39"/>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0" name="Line 40"/>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nvGrpSpPr>
              <p:cNvPr id="74" name="Group 41"/>
              <p:cNvGrpSpPr>
                <a:grpSpLocks/>
              </p:cNvGrpSpPr>
              <p:nvPr/>
            </p:nvGrpSpPr>
            <p:grpSpPr bwMode="auto">
              <a:xfrm>
                <a:off x="1473" y="2341"/>
                <a:ext cx="357" cy="45"/>
                <a:chOff x="930" y="2160"/>
                <a:chExt cx="317" cy="45"/>
              </a:xfrm>
            </p:grpSpPr>
            <p:sp>
              <p:nvSpPr>
                <p:cNvPr id="75" name="Line 42"/>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6" name="Line 43"/>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7" name="Line 44"/>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8" name="Line 45"/>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9" name="Line 46"/>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80" name="Line 47"/>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81" name="Line 48"/>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grpSp>
      <p:sp>
        <p:nvSpPr>
          <p:cNvPr id="106" name="Oval 81"/>
          <p:cNvSpPr>
            <a:spLocks noChangeArrowheads="1"/>
          </p:cNvSpPr>
          <p:nvPr/>
        </p:nvSpPr>
        <p:spPr bwMode="auto">
          <a:xfrm>
            <a:off x="3452812" y="1849438"/>
            <a:ext cx="69850" cy="71437"/>
          </a:xfrm>
          <a:prstGeom prst="ellipse">
            <a:avLst/>
          </a:prstGeom>
          <a:solidFill>
            <a:srgbClr val="FF66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107" name="Text Box 96"/>
          <p:cNvSpPr txBox="1">
            <a:spLocks noChangeArrowheads="1"/>
          </p:cNvSpPr>
          <p:nvPr/>
        </p:nvSpPr>
        <p:spPr bwMode="auto">
          <a:xfrm>
            <a:off x="3329940" y="1893808"/>
            <a:ext cx="729687"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latin typeface="Times New Roman" pitchFamily="18" charset="0"/>
                <a:sym typeface="Symbol" pitchFamily="18" charset="2"/>
              </a:rPr>
              <a:t> </a:t>
            </a:r>
            <a:r>
              <a:rPr lang="en-US" b="1" smtClean="0">
                <a:solidFill>
                  <a:srgbClr val="FFC000"/>
                </a:solidFill>
                <a:latin typeface="Times New Roman" pitchFamily="18" charset="0"/>
              </a:rPr>
              <a:t>F’</a:t>
            </a:r>
            <a:r>
              <a:rPr lang="en-US" b="1" baseline="-25000" smtClean="0">
                <a:solidFill>
                  <a:srgbClr val="FFC000"/>
                </a:solidFill>
                <a:latin typeface="Times New Roman" pitchFamily="18" charset="0"/>
              </a:rPr>
              <a:t>k</a:t>
            </a:r>
            <a:r>
              <a:rPr lang="en-US" b="1" smtClean="0">
                <a:solidFill>
                  <a:schemeClr val="bg1"/>
                </a:solidFill>
                <a:latin typeface="Times New Roman" pitchFamily="18" charset="0"/>
              </a:rPr>
              <a:t> </a:t>
            </a:r>
            <a:endParaRPr lang="en-US" b="1" baseline="-25000">
              <a:solidFill>
                <a:schemeClr val="bg1"/>
              </a:solidFill>
              <a:latin typeface="Times New Roman" pitchFamily="18" charset="0"/>
              <a:sym typeface="Symbol" pitchFamily="18" charset="2"/>
            </a:endParaRPr>
          </a:p>
        </p:txBody>
      </p:sp>
      <p:sp>
        <p:nvSpPr>
          <p:cNvPr id="109" name="Text Box 95"/>
          <p:cNvSpPr txBox="1">
            <a:spLocks noChangeArrowheads="1"/>
          </p:cNvSpPr>
          <p:nvPr/>
        </p:nvSpPr>
        <p:spPr bwMode="auto">
          <a:xfrm>
            <a:off x="3052337" y="1910552"/>
            <a:ext cx="760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b="1" smtClean="0">
                <a:solidFill>
                  <a:schemeClr val="bg1"/>
                </a:solidFill>
                <a:latin typeface="Times New Roman" pitchFamily="18" charset="0"/>
              </a:rPr>
              <a:t>C</a:t>
            </a:r>
            <a:r>
              <a:rPr lang="en-US" sz="1400" b="1" baseline="-25000" smtClean="0">
                <a:solidFill>
                  <a:schemeClr val="bg1"/>
                </a:solidFill>
                <a:latin typeface="Times New Roman" pitchFamily="18" charset="0"/>
              </a:rPr>
              <a:t>V</a:t>
            </a:r>
            <a:endParaRPr lang="en-US" b="1" baseline="-25000" dirty="0">
              <a:solidFill>
                <a:schemeClr val="bg1"/>
              </a:solidFill>
              <a:latin typeface="Times New Roman" pitchFamily="18" charset="0"/>
              <a:sym typeface="Symbol" pitchFamily="18" charset="2"/>
            </a:endParaRPr>
          </a:p>
        </p:txBody>
      </p:sp>
      <p:grpSp>
        <p:nvGrpSpPr>
          <p:cNvPr id="121" name="Group 301"/>
          <p:cNvGrpSpPr>
            <a:grpSpLocks/>
          </p:cNvGrpSpPr>
          <p:nvPr/>
        </p:nvGrpSpPr>
        <p:grpSpPr bwMode="auto">
          <a:xfrm>
            <a:off x="5884861" y="1012825"/>
            <a:ext cx="142875" cy="1800225"/>
            <a:chOff x="2835" y="1071"/>
            <a:chExt cx="90" cy="1134"/>
          </a:xfrm>
        </p:grpSpPr>
        <p:sp>
          <p:nvSpPr>
            <p:cNvPr id="122" name="Line 302"/>
            <p:cNvSpPr>
              <a:spLocks noChangeShapeType="1"/>
            </p:cNvSpPr>
            <p:nvPr/>
          </p:nvSpPr>
          <p:spPr bwMode="auto">
            <a:xfrm>
              <a:off x="2880" y="1117"/>
              <a:ext cx="0" cy="1043"/>
            </a:xfrm>
            <a:prstGeom prst="line">
              <a:avLst/>
            </a:prstGeom>
            <a:noFill/>
            <a:ln w="28575">
              <a:solidFill>
                <a:schemeClr val="bg1"/>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3" name="Line 303"/>
            <p:cNvSpPr>
              <a:spLocks noChangeShapeType="1"/>
            </p:cNvSpPr>
            <p:nvPr/>
          </p:nvSpPr>
          <p:spPr bwMode="auto">
            <a:xfrm>
              <a:off x="2880" y="2160"/>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4" name="Line 304"/>
            <p:cNvSpPr>
              <a:spLocks noChangeShapeType="1"/>
            </p:cNvSpPr>
            <p:nvPr/>
          </p:nvSpPr>
          <p:spPr bwMode="auto">
            <a:xfrm flipH="1">
              <a:off x="2835" y="2160"/>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5" name="Line 305"/>
            <p:cNvSpPr>
              <a:spLocks noChangeShapeType="1"/>
            </p:cNvSpPr>
            <p:nvPr/>
          </p:nvSpPr>
          <p:spPr bwMode="auto">
            <a:xfrm flipV="1">
              <a:off x="2880" y="1071"/>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6" name="Line 306"/>
            <p:cNvSpPr>
              <a:spLocks noChangeShapeType="1"/>
            </p:cNvSpPr>
            <p:nvPr/>
          </p:nvSpPr>
          <p:spPr bwMode="auto">
            <a:xfrm flipH="1" flipV="1">
              <a:off x="2835" y="1071"/>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nvGrpSpPr>
          <p:cNvPr id="127" name="Group 301"/>
          <p:cNvGrpSpPr>
            <a:grpSpLocks/>
          </p:cNvGrpSpPr>
          <p:nvPr/>
        </p:nvGrpSpPr>
        <p:grpSpPr bwMode="auto">
          <a:xfrm>
            <a:off x="5884862" y="3448050"/>
            <a:ext cx="142875" cy="1800225"/>
            <a:chOff x="2835" y="1071"/>
            <a:chExt cx="90" cy="1134"/>
          </a:xfrm>
        </p:grpSpPr>
        <p:sp>
          <p:nvSpPr>
            <p:cNvPr id="128" name="Line 302"/>
            <p:cNvSpPr>
              <a:spLocks noChangeShapeType="1"/>
            </p:cNvSpPr>
            <p:nvPr/>
          </p:nvSpPr>
          <p:spPr bwMode="auto">
            <a:xfrm>
              <a:off x="2880" y="1117"/>
              <a:ext cx="0" cy="1043"/>
            </a:xfrm>
            <a:prstGeom prst="line">
              <a:avLst/>
            </a:prstGeom>
            <a:noFill/>
            <a:ln w="28575">
              <a:solidFill>
                <a:schemeClr val="bg1"/>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9" name="Line 303"/>
            <p:cNvSpPr>
              <a:spLocks noChangeShapeType="1"/>
            </p:cNvSpPr>
            <p:nvPr/>
          </p:nvSpPr>
          <p:spPr bwMode="auto">
            <a:xfrm>
              <a:off x="2880" y="2160"/>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30" name="Line 304"/>
            <p:cNvSpPr>
              <a:spLocks noChangeShapeType="1"/>
            </p:cNvSpPr>
            <p:nvPr/>
          </p:nvSpPr>
          <p:spPr bwMode="auto">
            <a:xfrm flipH="1">
              <a:off x="2835" y="2160"/>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31" name="Line 305"/>
            <p:cNvSpPr>
              <a:spLocks noChangeShapeType="1"/>
            </p:cNvSpPr>
            <p:nvPr/>
          </p:nvSpPr>
          <p:spPr bwMode="auto">
            <a:xfrm flipV="1">
              <a:off x="2880" y="1071"/>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32" name="Line 306"/>
            <p:cNvSpPr>
              <a:spLocks noChangeShapeType="1"/>
            </p:cNvSpPr>
            <p:nvPr/>
          </p:nvSpPr>
          <p:spPr bwMode="auto">
            <a:xfrm flipH="1" flipV="1">
              <a:off x="2835" y="1071"/>
              <a:ext cx="45" cy="4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sp>
        <p:nvSpPr>
          <p:cNvPr id="133" name="Line 302"/>
          <p:cNvSpPr>
            <a:spLocks noChangeShapeType="1"/>
          </p:cNvSpPr>
          <p:nvPr/>
        </p:nvSpPr>
        <p:spPr bwMode="auto">
          <a:xfrm>
            <a:off x="6111556" y="1242742"/>
            <a:ext cx="7622" cy="1284830"/>
          </a:xfrm>
          <a:prstGeom prst="line">
            <a:avLst/>
          </a:prstGeom>
          <a:noFill/>
          <a:ln w="28575">
            <a:solidFill>
              <a:srgbClr val="FFFF00"/>
            </a:solidFill>
            <a:round/>
            <a:headEnd type="arrow" w="lg" len="med"/>
            <a:tailEnd type="arrow"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 name="Khung Chú Thích Hình Đám Mây 6"/>
          <p:cNvSpPr/>
          <p:nvPr/>
        </p:nvSpPr>
        <p:spPr>
          <a:xfrm>
            <a:off x="8073939" y="759935"/>
            <a:ext cx="925550" cy="651829"/>
          </a:xfrm>
          <a:prstGeom prst="cloudCallout">
            <a:avLst>
              <a:gd name="adj1" fmla="val -57707"/>
              <a:gd name="adj2" fmla="val 9049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smtClean="0">
                <a:solidFill>
                  <a:schemeClr val="bg1"/>
                </a:solidFill>
                <a:latin typeface="Times New Roman" pitchFamily="18" charset="0"/>
                <a:cs typeface="Times New Roman" pitchFamily="18" charset="0"/>
              </a:rPr>
              <a:t>Hòa </a:t>
            </a:r>
            <a:endParaRPr lang="vi-VN" b="1">
              <a:solidFill>
                <a:schemeClr val="bg1"/>
              </a:solidFill>
              <a:latin typeface="Times New Roman" pitchFamily="18" charset="0"/>
              <a:cs typeface="Times New Roman" pitchFamily="18" charset="0"/>
            </a:endParaRPr>
          </a:p>
        </p:txBody>
      </p:sp>
      <p:sp>
        <p:nvSpPr>
          <p:cNvPr id="141" name="Khung Chú Thích Hình Đám Mây 140"/>
          <p:cNvSpPr/>
          <p:nvPr/>
        </p:nvSpPr>
        <p:spPr>
          <a:xfrm>
            <a:off x="8073939" y="3108126"/>
            <a:ext cx="869950" cy="679847"/>
          </a:xfrm>
          <a:prstGeom prst="cloudCallout">
            <a:avLst>
              <a:gd name="adj1" fmla="val -66245"/>
              <a:gd name="adj2" fmla="val 10626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smtClean="0">
                <a:solidFill>
                  <a:schemeClr val="bg1"/>
                </a:solidFill>
                <a:latin typeface="Times New Roman" pitchFamily="18" charset="0"/>
                <a:cs typeface="Times New Roman" pitchFamily="18" charset="0"/>
              </a:rPr>
              <a:t>Bình </a:t>
            </a:r>
            <a:endParaRPr lang="vi-VN" b="1">
              <a:solidFill>
                <a:schemeClr val="bg1"/>
              </a:solidFill>
              <a:latin typeface="Times New Roman" pitchFamily="18" charset="0"/>
              <a:cs typeface="Times New Roman" pitchFamily="18" charset="0"/>
            </a:endParaRPr>
          </a:p>
        </p:txBody>
      </p:sp>
      <p:grpSp>
        <p:nvGrpSpPr>
          <p:cNvPr id="152" name="Nhóm 151"/>
          <p:cNvGrpSpPr/>
          <p:nvPr/>
        </p:nvGrpSpPr>
        <p:grpSpPr>
          <a:xfrm>
            <a:off x="3487737" y="1414046"/>
            <a:ext cx="2605088" cy="338554"/>
            <a:chOff x="3487737" y="1642646"/>
            <a:chExt cx="2605088" cy="338554"/>
          </a:xfrm>
        </p:grpSpPr>
        <p:cxnSp>
          <p:nvCxnSpPr>
            <p:cNvPr id="144" name="Đường kết nối Thẳng 143"/>
            <p:cNvCxnSpPr/>
            <p:nvPr/>
          </p:nvCxnSpPr>
          <p:spPr>
            <a:xfrm>
              <a:off x="3487737" y="1981200"/>
              <a:ext cx="2605088" cy="0"/>
            </a:xfrm>
            <a:prstGeom prst="line">
              <a:avLst/>
            </a:prstGeom>
            <a:ln w="158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0" name="Hộp_Văn_Bản 149"/>
            <p:cNvSpPr txBox="1"/>
            <p:nvPr/>
          </p:nvSpPr>
          <p:spPr>
            <a:xfrm>
              <a:off x="4488370" y="1642646"/>
              <a:ext cx="921830" cy="338554"/>
            </a:xfrm>
            <a:prstGeom prst="rect">
              <a:avLst/>
            </a:prstGeom>
            <a:noFill/>
          </p:spPr>
          <p:txBody>
            <a:bodyPr wrap="square" rtlCol="0">
              <a:spAutoFit/>
            </a:bodyPr>
            <a:lstStyle/>
            <a:p>
              <a:r>
                <a:rPr lang="en-US" sz="1600" i="1" smtClean="0">
                  <a:latin typeface="Times New Roman" pitchFamily="18" charset="0"/>
                  <a:cs typeface="Times New Roman" pitchFamily="18" charset="0"/>
                </a:rPr>
                <a:t>40cm</a:t>
              </a:r>
              <a:endParaRPr lang="vi-VN" sz="1600" i="1">
                <a:latin typeface="Times New Roman" pitchFamily="18" charset="0"/>
                <a:cs typeface="Times New Roman" pitchFamily="18" charset="0"/>
              </a:endParaRPr>
            </a:p>
          </p:txBody>
        </p:sp>
      </p:grpSp>
      <p:grpSp>
        <p:nvGrpSpPr>
          <p:cNvPr id="153" name="Nhóm 152"/>
          <p:cNvGrpSpPr/>
          <p:nvPr/>
        </p:nvGrpSpPr>
        <p:grpSpPr>
          <a:xfrm>
            <a:off x="2709862" y="3852446"/>
            <a:ext cx="3382963" cy="338554"/>
            <a:chOff x="2709862" y="4081046"/>
            <a:chExt cx="3382963" cy="338554"/>
          </a:xfrm>
        </p:grpSpPr>
        <p:cxnSp>
          <p:nvCxnSpPr>
            <p:cNvPr id="142" name="Đường kết nối Thẳng 141"/>
            <p:cNvCxnSpPr/>
            <p:nvPr/>
          </p:nvCxnSpPr>
          <p:spPr>
            <a:xfrm>
              <a:off x="2709862" y="4419600"/>
              <a:ext cx="3382963" cy="0"/>
            </a:xfrm>
            <a:prstGeom prst="line">
              <a:avLst/>
            </a:prstGeom>
            <a:ln w="158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1" name="Hộp_Văn_Bản 150"/>
            <p:cNvSpPr txBox="1"/>
            <p:nvPr/>
          </p:nvSpPr>
          <p:spPr>
            <a:xfrm>
              <a:off x="4107370" y="4081046"/>
              <a:ext cx="921830" cy="338554"/>
            </a:xfrm>
            <a:prstGeom prst="rect">
              <a:avLst/>
            </a:prstGeom>
            <a:noFill/>
          </p:spPr>
          <p:txBody>
            <a:bodyPr wrap="square" rtlCol="0">
              <a:spAutoFit/>
            </a:bodyPr>
            <a:lstStyle/>
            <a:p>
              <a:r>
                <a:rPr lang="en-US" sz="1600" i="1" smtClean="0">
                  <a:latin typeface="Times New Roman" pitchFamily="18" charset="0"/>
                  <a:cs typeface="Times New Roman" pitchFamily="18" charset="0"/>
                </a:rPr>
                <a:t>60cm</a:t>
              </a:r>
              <a:endParaRPr lang="vi-VN" sz="1600" i="1">
                <a:latin typeface="Times New Roman" pitchFamily="18" charset="0"/>
                <a:cs typeface="Times New Roman" pitchFamily="18" charset="0"/>
              </a:endParaRPr>
            </a:p>
          </p:txBody>
        </p:sp>
      </p:grpSp>
      <p:sp>
        <p:nvSpPr>
          <p:cNvPr id="154" name="Hộp_Văn_Bản 153"/>
          <p:cNvSpPr txBox="1"/>
          <p:nvPr/>
        </p:nvSpPr>
        <p:spPr>
          <a:xfrm>
            <a:off x="2133600" y="5486400"/>
            <a:ext cx="5705601" cy="400110"/>
          </a:xfrm>
          <a:prstGeom prst="rect">
            <a:avLst/>
          </a:prstGeom>
          <a:noFill/>
        </p:spPr>
        <p:txBody>
          <a:bodyPr wrap="none" rtlCol="0">
            <a:spAutoFit/>
          </a:bodyPr>
          <a:lstStyle/>
          <a:p>
            <a:r>
              <a:rPr lang="en-US" sz="2000" smtClean="0">
                <a:solidFill>
                  <a:schemeClr val="bg1"/>
                </a:solidFill>
                <a:latin typeface="Times New Roman" pitchFamily="18" charset="0"/>
                <a:cs typeface="Times New Roman" pitchFamily="18" charset="0"/>
              </a:rPr>
              <a:t>a)  Hòa bị cận nặng hơn. Vì có điểm C</a:t>
            </a:r>
            <a:r>
              <a:rPr lang="en-US" sz="1600" baseline="-25000" smtClean="0">
                <a:solidFill>
                  <a:schemeClr val="bg1"/>
                </a:solidFill>
                <a:latin typeface="Times New Roman" pitchFamily="18" charset="0"/>
                <a:cs typeface="Times New Roman" pitchFamily="18" charset="0"/>
              </a:rPr>
              <a:t>V</a:t>
            </a:r>
            <a:r>
              <a:rPr lang="en-US" sz="2000" smtClean="0">
                <a:solidFill>
                  <a:schemeClr val="bg1"/>
                </a:solidFill>
                <a:latin typeface="Times New Roman" pitchFamily="18" charset="0"/>
                <a:cs typeface="Times New Roman" pitchFamily="18" charset="0"/>
              </a:rPr>
              <a:t> gần mắt hơn. </a:t>
            </a:r>
            <a:endParaRPr lang="vi-VN" sz="2000">
              <a:solidFill>
                <a:schemeClr val="bg1"/>
              </a:solidFill>
              <a:latin typeface="Times New Roman" pitchFamily="18" charset="0"/>
              <a:cs typeface="Times New Roman" pitchFamily="18" charset="0"/>
            </a:endParaRPr>
          </a:p>
        </p:txBody>
      </p:sp>
      <p:sp>
        <p:nvSpPr>
          <p:cNvPr id="155" name="Hộp_Văn_Bản 154"/>
          <p:cNvSpPr txBox="1"/>
          <p:nvPr/>
        </p:nvSpPr>
        <p:spPr>
          <a:xfrm>
            <a:off x="2133600" y="5778500"/>
            <a:ext cx="6629400" cy="1015663"/>
          </a:xfrm>
          <a:prstGeom prst="rect">
            <a:avLst/>
          </a:prstGeom>
          <a:noFill/>
        </p:spPr>
        <p:txBody>
          <a:bodyPr wrap="square" rtlCol="0">
            <a:spAutoFit/>
          </a:bodyPr>
          <a:lstStyle/>
          <a:p>
            <a:pPr algn="just"/>
            <a:r>
              <a:rPr lang="en-US" sz="2000" smtClean="0">
                <a:solidFill>
                  <a:schemeClr val="bg1"/>
                </a:solidFill>
                <a:latin typeface="Times New Roman" pitchFamily="18" charset="0"/>
                <a:cs typeface="Times New Roman" pitchFamily="18" charset="0"/>
              </a:rPr>
              <a:t>b) Do kính cận phù hợp với mắt có F’</a:t>
            </a:r>
            <a:r>
              <a:rPr lang="en-US" sz="2000" baseline="-25000" smtClean="0">
                <a:solidFill>
                  <a:schemeClr val="bg1"/>
                </a:solidFill>
                <a:latin typeface="Times New Roman" pitchFamily="18" charset="0"/>
                <a:cs typeface="Times New Roman" pitchFamily="18" charset="0"/>
              </a:rPr>
              <a:t>k</a:t>
            </a:r>
            <a:r>
              <a:rPr lang="en-US" sz="2000" smtClean="0">
                <a:solidFill>
                  <a:schemeClr val="bg1"/>
                </a:solidFill>
                <a:latin typeface="Times New Roman" pitchFamily="18" charset="0"/>
                <a:cs typeface="Times New Roman" pitchFamily="18" charset="0"/>
              </a:rPr>
              <a:t> </a:t>
            </a:r>
            <a:r>
              <a:rPr lang="en-US" sz="2000" smtClean="0">
                <a:solidFill>
                  <a:schemeClr val="bg1"/>
                </a:solidFill>
                <a:latin typeface="Times New Roman" pitchFamily="18" charset="0"/>
                <a:cs typeface="Times New Roman" pitchFamily="18" charset="0"/>
                <a:sym typeface="Symbol" pitchFamily="18" charset="2"/>
              </a:rPr>
              <a:t> </a:t>
            </a:r>
            <a:r>
              <a:rPr lang="en-US" sz="2000" smtClean="0">
                <a:solidFill>
                  <a:schemeClr val="bg1"/>
                </a:solidFill>
                <a:latin typeface="Times New Roman" pitchFamily="18" charset="0"/>
                <a:cs typeface="Times New Roman" pitchFamily="18" charset="0"/>
              </a:rPr>
              <a:t>C</a:t>
            </a:r>
            <a:r>
              <a:rPr lang="en-US" sz="2000" baseline="-25000" smtClean="0">
                <a:solidFill>
                  <a:schemeClr val="bg1"/>
                </a:solidFill>
                <a:latin typeface="Times New Roman" pitchFamily="18" charset="0"/>
                <a:cs typeface="Times New Roman" pitchFamily="18" charset="0"/>
              </a:rPr>
              <a:t>V</a:t>
            </a:r>
            <a:r>
              <a:rPr lang="en-US" sz="2000" smtClean="0">
                <a:solidFill>
                  <a:schemeClr val="bg1"/>
                </a:solidFill>
                <a:latin typeface="Times New Roman" pitchFamily="18" charset="0"/>
                <a:cs typeface="Times New Roman" pitchFamily="18" charset="0"/>
              </a:rPr>
              <a:t>. </a:t>
            </a:r>
          </a:p>
          <a:p>
            <a:pPr algn="just"/>
            <a:r>
              <a:rPr lang="en-US" sz="2000" smtClean="0">
                <a:solidFill>
                  <a:schemeClr val="bg1"/>
                </a:solidFill>
                <a:latin typeface="Times New Roman" pitchFamily="18" charset="0"/>
                <a:cs typeface="Times New Roman" pitchFamily="18" charset="0"/>
              </a:rPr>
              <a:t>Nên : </a:t>
            </a:r>
            <a:r>
              <a:rPr lang="en-US" sz="2000" smtClean="0">
                <a:solidFill>
                  <a:srgbClr val="FFFFFF"/>
                </a:solidFill>
                <a:latin typeface="Times New Roman" pitchFamily="18" charset="0"/>
                <a:cs typeface="Times New Roman" pitchFamily="18" charset="0"/>
              </a:rPr>
              <a:t>f</a:t>
            </a:r>
            <a:r>
              <a:rPr lang="en-US" sz="2000" baseline="-25000" smtClean="0">
                <a:solidFill>
                  <a:srgbClr val="FFFFFF"/>
                </a:solidFill>
                <a:latin typeface="Times New Roman" pitchFamily="18" charset="0"/>
                <a:cs typeface="Times New Roman" pitchFamily="18" charset="0"/>
              </a:rPr>
              <a:t>Hòa</a:t>
            </a:r>
            <a:r>
              <a:rPr lang="en-US" sz="2000" smtClean="0">
                <a:solidFill>
                  <a:srgbClr val="FFFFFF"/>
                </a:solidFill>
                <a:latin typeface="Times New Roman" pitchFamily="18" charset="0"/>
                <a:cs typeface="Times New Roman" pitchFamily="18" charset="0"/>
              </a:rPr>
              <a:t> = </a:t>
            </a:r>
            <a:r>
              <a:rPr lang="en-US" sz="2000" smtClean="0">
                <a:solidFill>
                  <a:schemeClr val="bg1"/>
                </a:solidFill>
                <a:latin typeface="Times New Roman" pitchFamily="18" charset="0"/>
                <a:cs typeface="Times New Roman" pitchFamily="18" charset="0"/>
              </a:rPr>
              <a:t> 40cm &lt; </a:t>
            </a:r>
            <a:r>
              <a:rPr lang="en-US" sz="2000" smtClean="0">
                <a:solidFill>
                  <a:srgbClr val="FFFFFF"/>
                </a:solidFill>
                <a:latin typeface="Times New Roman" pitchFamily="18" charset="0"/>
                <a:cs typeface="Times New Roman" pitchFamily="18" charset="0"/>
              </a:rPr>
              <a:t>f</a:t>
            </a:r>
            <a:r>
              <a:rPr lang="en-US" sz="2000" baseline="-25000" smtClean="0">
                <a:solidFill>
                  <a:srgbClr val="FFFFFF"/>
                </a:solidFill>
                <a:latin typeface="Times New Roman" pitchFamily="18" charset="0"/>
                <a:cs typeface="Times New Roman" pitchFamily="18" charset="0"/>
              </a:rPr>
              <a:t>Bình</a:t>
            </a:r>
            <a:r>
              <a:rPr lang="en-US" sz="2000" smtClean="0">
                <a:solidFill>
                  <a:srgbClr val="FFFFFF"/>
                </a:solidFill>
                <a:latin typeface="Times New Roman" pitchFamily="18" charset="0"/>
                <a:cs typeface="Times New Roman" pitchFamily="18" charset="0"/>
              </a:rPr>
              <a:t> </a:t>
            </a:r>
            <a:r>
              <a:rPr lang="en-US" sz="2000" smtClean="0">
                <a:solidFill>
                  <a:schemeClr val="bg1"/>
                </a:solidFill>
                <a:latin typeface="Times New Roman" pitchFamily="18" charset="0"/>
                <a:cs typeface="Times New Roman" pitchFamily="18" charset="0"/>
              </a:rPr>
              <a:t>= 60cm. Vậy kính của Hòa có tiêu cự ngắn hơn. </a:t>
            </a:r>
            <a:endParaRPr lang="vi-VN" sz="2000">
              <a:solidFill>
                <a:schemeClr val="bg1"/>
              </a:solidFill>
              <a:latin typeface="Times New Roman" pitchFamily="18" charset="0"/>
              <a:cs typeface="Times New Roman" pitchFamily="18" charset="0"/>
            </a:endParaRPr>
          </a:p>
        </p:txBody>
      </p:sp>
      <p:sp>
        <p:nvSpPr>
          <p:cNvPr id="156" name="Hộp_Văn_Bản 155"/>
          <p:cNvSpPr txBox="1"/>
          <p:nvPr/>
        </p:nvSpPr>
        <p:spPr>
          <a:xfrm>
            <a:off x="2133600" y="5176838"/>
            <a:ext cx="963790" cy="369332"/>
          </a:xfrm>
          <a:prstGeom prst="rect">
            <a:avLst/>
          </a:prstGeom>
          <a:noFill/>
        </p:spPr>
        <p:txBody>
          <a:bodyPr wrap="none" rtlCol="0">
            <a:spAutoFit/>
          </a:bodyPr>
          <a:lstStyle/>
          <a:p>
            <a:r>
              <a:rPr lang="en-US" b="1" u="sng" smtClean="0">
                <a:solidFill>
                  <a:srgbClr val="FFFF00"/>
                </a:solidFill>
              </a:rPr>
              <a:t>Trả lời:</a:t>
            </a:r>
            <a:endParaRPr lang="vi-VN" b="1" u="sng">
              <a:solidFill>
                <a:srgbClr val="FFFF00"/>
              </a:solidFill>
            </a:endParaRPr>
          </a:p>
        </p:txBody>
      </p:sp>
    </p:spTree>
    <p:extLst>
      <p:ext uri="{BB962C8B-B14F-4D97-AF65-F5344CB8AC3E}">
        <p14:creationId xmlns:p14="http://schemas.microsoft.com/office/powerpoint/2010/main" val="19927027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barn(outHorizontal)">
                                      <p:cBhvr>
                                        <p:cTn id="7" dur="500"/>
                                        <p:tgtEl>
                                          <p:spTgt spid="121"/>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left)">
                                      <p:cBhvr>
                                        <p:cTn id="11" dur="500"/>
                                        <p:tgtEl>
                                          <p:spTgt spid="10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42" fill="hold" nodeType="clickEffect">
                                  <p:stCondLst>
                                    <p:cond delay="0"/>
                                  </p:stCondLst>
                                  <p:childTnLst>
                                    <p:set>
                                      <p:cBhvr>
                                        <p:cTn id="15" dur="1" fill="hold">
                                          <p:stCondLst>
                                            <p:cond delay="0"/>
                                          </p:stCondLst>
                                        </p:cTn>
                                        <p:tgtEl>
                                          <p:spTgt spid="127"/>
                                        </p:tgtEl>
                                        <p:attrNameLst>
                                          <p:attrName>style.visibility</p:attrName>
                                        </p:attrNameLst>
                                      </p:cBhvr>
                                      <p:to>
                                        <p:strVal val="visible"/>
                                      </p:to>
                                    </p:set>
                                    <p:animEffect transition="in" filter="barn(outHorizontal)">
                                      <p:cBhvr>
                                        <p:cTn id="16" dur="500"/>
                                        <p:tgtEl>
                                          <p:spTgt spid="127"/>
                                        </p:tgtEl>
                                      </p:cBhvr>
                                    </p:animEffect>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left)">
                                      <p:cBhvr>
                                        <p:cTn id="20" dur="500"/>
                                        <p:tgtEl>
                                          <p:spTgt spid="6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type="lt">
                                    <p:tmPct val="10000"/>
                                  </p:iterate>
                                  <p:childTnLst>
                                    <p:set>
                                      <p:cBhvr>
                                        <p:cTn id="24" dur="1" fill="hold">
                                          <p:stCondLst>
                                            <p:cond delay="0"/>
                                          </p:stCondLst>
                                        </p:cTn>
                                        <p:tgtEl>
                                          <p:spTgt spid="155"/>
                                        </p:tgtEl>
                                        <p:attrNameLst>
                                          <p:attrName>style.visibility</p:attrName>
                                        </p:attrNameLst>
                                      </p:cBhvr>
                                      <p:to>
                                        <p:strVal val="visible"/>
                                      </p:to>
                                    </p:set>
                                    <p:animEffect transition="in" filter="wipe(left)">
                                      <p:cBhvr>
                                        <p:cTn id="25"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107" grpId="0"/>
      <p:bldP spid="15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pic>
        <p:nvPicPr>
          <p:cNvPr id="108" name="Picture 24" descr="1PTRIGB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450" y="5514296"/>
            <a:ext cx="13589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26" descr="Picture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7696200" y="5424488"/>
            <a:ext cx="1447800" cy="1433512"/>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25" descr="Picture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447800" cy="1433513"/>
          </a:xfrm>
          <a:prstGeom prst="rect">
            <a:avLst/>
          </a:prstGeom>
          <a:noFill/>
          <a:extLst>
            <a:ext uri="{909E8E84-426E-40DD-AFC4-6F175D3DCCD1}">
              <a14:hiddenFill xmlns:a14="http://schemas.microsoft.com/office/drawing/2010/main">
                <a:solidFill>
                  <a:srgbClr val="FFFFFF"/>
                </a:solidFill>
              </a14:hiddenFill>
            </a:ext>
          </a:extLst>
        </p:spPr>
      </p:pic>
      <p:sp>
        <p:nvSpPr>
          <p:cNvPr id="134" name="Text Box 4"/>
          <p:cNvSpPr txBox="1">
            <a:spLocks noChangeArrowheads="1"/>
          </p:cNvSpPr>
          <p:nvPr/>
        </p:nvSpPr>
        <p:spPr bwMode="auto">
          <a:xfrm>
            <a:off x="533400" y="1066800"/>
            <a:ext cx="792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vi-VN" smtClean="0">
              <a:solidFill>
                <a:srgbClr val="1405D7"/>
              </a:solidFill>
            </a:endParaRPr>
          </a:p>
        </p:txBody>
      </p:sp>
      <p:grpSp>
        <p:nvGrpSpPr>
          <p:cNvPr id="135" name="Group 5"/>
          <p:cNvGrpSpPr>
            <a:grpSpLocks/>
          </p:cNvGrpSpPr>
          <p:nvPr/>
        </p:nvGrpSpPr>
        <p:grpSpPr bwMode="auto">
          <a:xfrm>
            <a:off x="838200" y="407342"/>
            <a:ext cx="7270750" cy="1026466"/>
            <a:chOff x="384" y="336"/>
            <a:chExt cx="4962" cy="693"/>
          </a:xfrm>
        </p:grpSpPr>
        <p:sp>
          <p:nvSpPr>
            <p:cNvPr id="136" name="AutoShape 6"/>
            <p:cNvSpPr>
              <a:spLocks noChangeArrowheads="1"/>
            </p:cNvSpPr>
            <p:nvPr/>
          </p:nvSpPr>
          <p:spPr bwMode="auto">
            <a:xfrm>
              <a:off x="816" y="336"/>
              <a:ext cx="4128" cy="624"/>
            </a:xfrm>
            <a:prstGeom prst="ribbon">
              <a:avLst>
                <a:gd name="adj1" fmla="val 17630"/>
                <a:gd name="adj2" fmla="val 50000"/>
              </a:avLst>
            </a:prstGeom>
            <a:solidFill>
              <a:srgbClr val="FFFF00"/>
            </a:solidFill>
            <a:ln w="38100" cap="sq">
              <a:solidFill>
                <a:schemeClr val="hlink"/>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rgbClr val="FF5050"/>
                    </a:outerShdw>
                  </a:effectLst>
                </a14:hiddenEffects>
              </a:ext>
            </a:extLst>
          </p:spPr>
          <p:txBody>
            <a:bodyPr wrap="none" anchor="ctr"/>
            <a:lstStyle/>
            <a:p>
              <a:pPr fontAlgn="base">
                <a:spcBef>
                  <a:spcPct val="0"/>
                </a:spcBef>
                <a:spcAft>
                  <a:spcPct val="0"/>
                </a:spcAft>
              </a:pPr>
              <a:endParaRPr lang="vi-VN" sz="2000" smtClean="0">
                <a:solidFill>
                  <a:srgbClr val="000000"/>
                </a:solidFill>
              </a:endParaRPr>
            </a:p>
          </p:txBody>
        </p:sp>
        <p:sp>
          <p:nvSpPr>
            <p:cNvPr id="137" name="Rectangle 7"/>
            <p:cNvSpPr>
              <a:spLocks noChangeArrowheads="1"/>
            </p:cNvSpPr>
            <p:nvPr/>
          </p:nvSpPr>
          <p:spPr bwMode="auto">
            <a:xfrm>
              <a:off x="1539" y="357"/>
              <a:ext cx="2640" cy="672"/>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4000" b="1" smtClean="0">
                  <a:solidFill>
                    <a:srgbClr val="CC0000"/>
                  </a:solidFill>
                  <a:latin typeface="VNI-Times" pitchFamily="2" charset="0"/>
                </a:rPr>
                <a:t>DAËN DOØ</a:t>
              </a:r>
            </a:p>
          </p:txBody>
        </p:sp>
        <p:pic>
          <p:nvPicPr>
            <p:cNvPr id="138" name="Picture 8" descr="atom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350" y="384"/>
              <a:ext cx="432" cy="413"/>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9" descr="atom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966" y="402"/>
              <a:ext cx="432" cy="413"/>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0" descr="!dk8_1la"/>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914" y="372"/>
              <a:ext cx="432" cy="423"/>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1" descr="!dk8_1la"/>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4" y="384"/>
              <a:ext cx="432" cy="423"/>
            </a:xfrm>
            <a:prstGeom prst="rect">
              <a:avLst/>
            </a:prstGeom>
            <a:noFill/>
            <a:extLst>
              <a:ext uri="{909E8E84-426E-40DD-AFC4-6F175D3DCCD1}">
                <a14:hiddenFill xmlns:a14="http://schemas.microsoft.com/office/drawing/2010/main">
                  <a:solidFill>
                    <a:srgbClr val="FFFFFF"/>
                  </a:solidFill>
                </a14:hiddenFill>
              </a:ext>
            </a:extLst>
          </p:spPr>
        </p:pic>
      </p:grpSp>
      <p:sp>
        <p:nvSpPr>
          <p:cNvPr id="145" name="Text Box 17"/>
          <p:cNvSpPr txBox="1">
            <a:spLocks noChangeArrowheads="1"/>
          </p:cNvSpPr>
          <p:nvPr/>
        </p:nvSpPr>
        <p:spPr bwMode="auto">
          <a:xfrm>
            <a:off x="762000" y="1981200"/>
            <a:ext cx="80010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Tx/>
              <a:buBlip>
                <a:blip r:embed="rId7"/>
              </a:buBlip>
            </a:pPr>
            <a:r>
              <a:rPr lang="en-US" sz="3200" smtClean="0">
                <a:solidFill>
                  <a:schemeClr val="bg1"/>
                </a:solidFill>
                <a:latin typeface="+mj-lt"/>
              </a:rPr>
              <a:t> Trình bày lại các bài tập vào vở.</a:t>
            </a:r>
            <a:endParaRPr lang="en-US" sz="3200">
              <a:solidFill>
                <a:schemeClr val="bg1"/>
              </a:solidFill>
              <a:latin typeface="+mj-lt"/>
            </a:endParaRPr>
          </a:p>
          <a:p>
            <a:pPr>
              <a:spcBef>
                <a:spcPct val="50000"/>
              </a:spcBef>
              <a:buFontTx/>
              <a:buBlip>
                <a:blip r:embed="rId7"/>
              </a:buBlip>
            </a:pPr>
            <a:r>
              <a:rPr lang="en-US" sz="3200" smtClean="0">
                <a:solidFill>
                  <a:schemeClr val="bg1"/>
                </a:solidFill>
                <a:latin typeface="+mj-lt"/>
              </a:rPr>
              <a:t> Làm </a:t>
            </a:r>
            <a:r>
              <a:rPr lang="en-US" sz="3200">
                <a:solidFill>
                  <a:schemeClr val="bg1"/>
                </a:solidFill>
                <a:latin typeface="+mj-lt"/>
              </a:rPr>
              <a:t>các bài tập </a:t>
            </a:r>
            <a:r>
              <a:rPr lang="en-US" sz="3200" smtClean="0">
                <a:solidFill>
                  <a:schemeClr val="bg1"/>
                </a:solidFill>
                <a:latin typeface="+mj-lt"/>
              </a:rPr>
              <a:t>51.1 – 51.6/sbt/58-59.</a:t>
            </a:r>
          </a:p>
          <a:p>
            <a:pPr algn="just">
              <a:spcBef>
                <a:spcPct val="50000"/>
              </a:spcBef>
              <a:buFontTx/>
              <a:buBlip>
                <a:blip r:embed="rId7"/>
              </a:buBlip>
            </a:pPr>
            <a:r>
              <a:rPr lang="en-US" sz="3200" smtClean="0">
                <a:solidFill>
                  <a:schemeClr val="bg1"/>
                </a:solidFill>
                <a:latin typeface="+mj-lt"/>
              </a:rPr>
              <a:t> Tìm các ví dụ về nguồn sáng trắng,       nguồn sáng màu. </a:t>
            </a:r>
            <a:endParaRPr lang="en-US" sz="3200">
              <a:solidFill>
                <a:schemeClr val="bg1"/>
              </a:solidFill>
              <a:latin typeface="+mj-lt"/>
            </a:endParaRPr>
          </a:p>
          <a:p>
            <a:pPr algn="just">
              <a:spcBef>
                <a:spcPct val="50000"/>
              </a:spcBef>
              <a:buFontTx/>
              <a:buBlip>
                <a:blip r:embed="rId7"/>
              </a:buBlip>
            </a:pPr>
            <a:r>
              <a:rPr lang="en-US" sz="3200" smtClean="0">
                <a:solidFill>
                  <a:schemeClr val="bg1"/>
                </a:solidFill>
                <a:latin typeface="+mj-lt"/>
              </a:rPr>
              <a:t> Đọc trước bài “</a:t>
            </a:r>
            <a:r>
              <a:rPr lang="en-US" sz="3200" i="1" smtClean="0">
                <a:solidFill>
                  <a:srgbClr val="FF00FF"/>
                </a:solidFill>
                <a:latin typeface="+mj-lt"/>
              </a:rPr>
              <a:t>52. Ánh sáng trắng và ánh sáng màu</a:t>
            </a:r>
            <a:r>
              <a:rPr lang="en-US" sz="3200" smtClean="0">
                <a:solidFill>
                  <a:schemeClr val="bg1"/>
                </a:solidFill>
                <a:latin typeface="+mj-lt"/>
              </a:rPr>
              <a:t>”</a:t>
            </a:r>
            <a:endParaRPr lang="en-US" sz="3200">
              <a:solidFill>
                <a:schemeClr val="bg1"/>
              </a:solidFill>
              <a:latin typeface="+mj-lt"/>
            </a:endParaRPr>
          </a:p>
        </p:txBody>
      </p:sp>
    </p:spTree>
    <p:extLst>
      <p:ext uri="{BB962C8B-B14F-4D97-AF65-F5344CB8AC3E}">
        <p14:creationId xmlns:p14="http://schemas.microsoft.com/office/powerpoint/2010/main" val="2879328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randombar(horizontal)">
                                      <p:cBhvr>
                                        <p:cTn id="7"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362200" y="76200"/>
            <a:ext cx="4320748" cy="796925"/>
          </a:xfrm>
          <a:prstGeom prst="rect">
            <a:avLst/>
          </a:prstGeom>
        </p:spPr>
        <p:txBody>
          <a:bodyPr wrap="none" fromWordArt="1">
            <a:prstTxWarp prst="textPlain">
              <a:avLst>
                <a:gd name="adj" fmla="val 50000"/>
              </a:avLst>
            </a:prstTxWarp>
          </a:bodyPr>
          <a:lstStyle/>
          <a:p>
            <a:pPr algn="ctr" rtl="0">
              <a:buNone/>
            </a:pP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Hướng dẫn bài tập khó</a:t>
            </a:r>
            <a:endParaRPr lang="en-US" sz="3600"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endParaRPr>
          </a:p>
        </p:txBody>
      </p:sp>
      <p:grpSp>
        <p:nvGrpSpPr>
          <p:cNvPr id="8" name="Nhóm 7"/>
          <p:cNvGrpSpPr/>
          <p:nvPr/>
        </p:nvGrpSpPr>
        <p:grpSpPr>
          <a:xfrm>
            <a:off x="1371600" y="3189208"/>
            <a:ext cx="6172200" cy="2601992"/>
            <a:chOff x="1371600" y="3189208"/>
            <a:chExt cx="6172200" cy="2601992"/>
          </a:xfrm>
        </p:grpSpPr>
        <p:cxnSp>
          <p:nvCxnSpPr>
            <p:cNvPr id="33" name="Straight Arrow Connector 33"/>
            <p:cNvCxnSpPr/>
            <p:nvPr/>
          </p:nvCxnSpPr>
          <p:spPr>
            <a:xfrm>
              <a:off x="7010040" y="4631730"/>
              <a:ext cx="0" cy="502065"/>
            </a:xfrm>
            <a:prstGeom prst="straightConnector1">
              <a:avLst/>
            </a:prstGeom>
            <a:ln w="50800">
              <a:solidFill>
                <a:srgbClr val="92D050"/>
              </a:solidFill>
              <a:tailEnd type="none"/>
            </a:ln>
          </p:spPr>
          <p:style>
            <a:lnRef idx="1">
              <a:schemeClr val="accent1"/>
            </a:lnRef>
            <a:fillRef idx="0">
              <a:schemeClr val="accent1"/>
            </a:fillRef>
            <a:effectRef idx="0">
              <a:schemeClr val="accent1"/>
            </a:effectRef>
            <a:fontRef idx="minor">
              <a:schemeClr val="tx1"/>
            </a:fontRef>
          </p:style>
        </p:cxnSp>
        <p:cxnSp>
          <p:nvCxnSpPr>
            <p:cNvPr id="4" name="Đường kết nối Thẳng 11"/>
            <p:cNvCxnSpPr/>
            <p:nvPr/>
          </p:nvCxnSpPr>
          <p:spPr>
            <a:xfrm>
              <a:off x="1371600" y="4646244"/>
              <a:ext cx="6172200" cy="0"/>
            </a:xfrm>
            <a:prstGeom prst="line">
              <a:avLst/>
            </a:prstGeom>
          </p:spPr>
          <p:style>
            <a:lnRef idx="2">
              <a:schemeClr val="accent5"/>
            </a:lnRef>
            <a:fillRef idx="0">
              <a:schemeClr val="accent5"/>
            </a:fillRef>
            <a:effectRef idx="1">
              <a:schemeClr val="accent5"/>
            </a:effectRef>
            <a:fontRef idx="minor">
              <a:schemeClr val="tx1"/>
            </a:fontRef>
          </p:style>
        </p:cxnSp>
        <p:sp>
          <p:nvSpPr>
            <p:cNvPr id="5" name="Hộp_Văn_Bản 14"/>
            <p:cNvSpPr txBox="1"/>
            <p:nvPr/>
          </p:nvSpPr>
          <p:spPr>
            <a:xfrm>
              <a:off x="2637498" y="3189208"/>
              <a:ext cx="338554"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B</a:t>
              </a:r>
              <a:endParaRPr lang="en-US" b="1" dirty="0">
                <a:solidFill>
                  <a:schemeClr val="bg1"/>
                </a:solidFill>
                <a:latin typeface="Times New Roman" pitchFamily="18" charset="0"/>
                <a:cs typeface="Times New Roman" pitchFamily="18" charset="0"/>
              </a:endParaRPr>
            </a:p>
          </p:txBody>
        </p:sp>
        <p:sp>
          <p:nvSpPr>
            <p:cNvPr id="6" name="Hộp_Văn_Bản 15"/>
            <p:cNvSpPr txBox="1"/>
            <p:nvPr/>
          </p:nvSpPr>
          <p:spPr>
            <a:xfrm>
              <a:off x="6594902" y="5117068"/>
              <a:ext cx="81996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B’</a:t>
              </a:r>
              <a:r>
                <a:rPr lang="en-US" b="1" dirty="0">
                  <a:solidFill>
                    <a:schemeClr val="bg1"/>
                  </a:solidFill>
                  <a:latin typeface="Times New Roman" pitchFamily="18" charset="0"/>
                  <a:sym typeface="Symbol" pitchFamily="18" charset="2"/>
                </a:rPr>
                <a:t> </a:t>
              </a:r>
              <a:r>
                <a:rPr lang="en-US" b="1" dirty="0" smtClean="0">
                  <a:solidFill>
                    <a:schemeClr val="bg1"/>
                  </a:solidFill>
                  <a:latin typeface="Times New Roman" pitchFamily="18" charset="0"/>
                  <a:sym typeface="Symbol" pitchFamily="18" charset="2"/>
                </a:rPr>
                <a:t> Q</a:t>
              </a:r>
              <a:endParaRPr lang="en-US" b="1" dirty="0">
                <a:solidFill>
                  <a:schemeClr val="bg1"/>
                </a:solidFill>
                <a:latin typeface="Times New Roman" pitchFamily="18" charset="0"/>
                <a:cs typeface="Times New Roman" pitchFamily="18" charset="0"/>
              </a:endParaRPr>
            </a:p>
          </p:txBody>
        </p:sp>
        <p:cxnSp>
          <p:nvCxnSpPr>
            <p:cNvPr id="7" name="Đường kết nối Mũi tên Thẳng 22"/>
            <p:cNvCxnSpPr/>
            <p:nvPr/>
          </p:nvCxnSpPr>
          <p:spPr>
            <a:xfrm>
              <a:off x="5764972" y="3373874"/>
              <a:ext cx="0" cy="2417326"/>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Đường kết nối Thẳng 50"/>
            <p:cNvCxnSpPr/>
            <p:nvPr/>
          </p:nvCxnSpPr>
          <p:spPr>
            <a:xfrm>
              <a:off x="2812976" y="3528939"/>
              <a:ext cx="4158221" cy="1578173"/>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14" name="TextBox 31"/>
            <p:cNvSpPr txBox="1"/>
            <p:nvPr/>
          </p:nvSpPr>
          <p:spPr>
            <a:xfrm>
              <a:off x="5744622" y="4322618"/>
              <a:ext cx="351378" cy="369332"/>
            </a:xfrm>
            <a:prstGeom prst="rect">
              <a:avLst/>
            </a:prstGeom>
            <a:noFill/>
          </p:spPr>
          <p:txBody>
            <a:bodyPr wrap="none" rtlCol="0">
              <a:spAutoFit/>
            </a:bodyPr>
            <a:lstStyle/>
            <a:p>
              <a:r>
                <a:rPr lang="en-US" dirty="0" smtClean="0">
                  <a:solidFill>
                    <a:schemeClr val="bg1"/>
                  </a:solidFill>
                  <a:latin typeface="Times New Roman" pitchFamily="18" charset="0"/>
                  <a:cs typeface="Times New Roman" pitchFamily="18" charset="0"/>
                </a:rPr>
                <a:t>O</a:t>
              </a:r>
              <a:endParaRPr lang="en-US" dirty="0">
                <a:solidFill>
                  <a:schemeClr val="bg1"/>
                </a:solidFill>
                <a:latin typeface="Times New Roman" pitchFamily="18" charset="0"/>
                <a:cs typeface="Times New Roman" pitchFamily="18" charset="0"/>
              </a:endParaRPr>
            </a:p>
          </p:txBody>
        </p:sp>
        <p:sp>
          <p:nvSpPr>
            <p:cNvPr id="16" name="Hộp_Văn_Bản 14"/>
            <p:cNvSpPr txBox="1"/>
            <p:nvPr/>
          </p:nvSpPr>
          <p:spPr>
            <a:xfrm>
              <a:off x="2632294" y="4693491"/>
              <a:ext cx="35137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A</a:t>
              </a:r>
              <a:endParaRPr lang="en-US" b="1" dirty="0">
                <a:solidFill>
                  <a:schemeClr val="bg1"/>
                </a:solidFill>
                <a:latin typeface="Times New Roman" pitchFamily="18" charset="0"/>
                <a:cs typeface="Times New Roman" pitchFamily="18" charset="0"/>
              </a:endParaRPr>
            </a:p>
          </p:txBody>
        </p:sp>
        <p:sp>
          <p:nvSpPr>
            <p:cNvPr id="17" name="Hộp_Văn_Bản 15"/>
            <p:cNvSpPr txBox="1"/>
            <p:nvPr/>
          </p:nvSpPr>
          <p:spPr>
            <a:xfrm>
              <a:off x="6629400" y="4306581"/>
              <a:ext cx="777200"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A’</a:t>
              </a:r>
              <a:r>
                <a:rPr lang="en-US" b="1" dirty="0">
                  <a:solidFill>
                    <a:schemeClr val="bg1"/>
                  </a:solidFill>
                  <a:latin typeface="Times New Roman" pitchFamily="18" charset="0"/>
                  <a:sym typeface="Symbol" pitchFamily="18" charset="2"/>
                </a:rPr>
                <a:t> </a:t>
              </a:r>
              <a:r>
                <a:rPr lang="en-US" b="1" dirty="0" smtClean="0">
                  <a:solidFill>
                    <a:schemeClr val="bg1"/>
                  </a:solidFill>
                  <a:latin typeface="Times New Roman" pitchFamily="18" charset="0"/>
                  <a:sym typeface="Symbol" pitchFamily="18" charset="2"/>
                </a:rPr>
                <a:t> P</a:t>
              </a:r>
              <a:endParaRPr lang="en-US" b="1" dirty="0">
                <a:solidFill>
                  <a:schemeClr val="bg1"/>
                </a:solidFill>
                <a:latin typeface="Times New Roman" pitchFamily="18" charset="0"/>
                <a:cs typeface="Times New Roman" pitchFamily="18" charset="0"/>
              </a:endParaRPr>
            </a:p>
          </p:txBody>
        </p:sp>
        <p:sp>
          <p:nvSpPr>
            <p:cNvPr id="26" name="TextBox 31"/>
            <p:cNvSpPr txBox="1"/>
            <p:nvPr/>
          </p:nvSpPr>
          <p:spPr>
            <a:xfrm rot="1305237">
              <a:off x="4001302" y="3843972"/>
              <a:ext cx="314510" cy="369332"/>
            </a:xfrm>
            <a:prstGeom prst="rect">
              <a:avLst/>
            </a:prstGeom>
            <a:noFill/>
          </p:spPr>
          <p:txBody>
            <a:bodyPr wrap="none" rtlCol="0">
              <a:spAutoFit/>
            </a:bodyPr>
            <a:lstStyle/>
            <a:p>
              <a:r>
                <a:rPr lang="en-US" dirty="0" smtClean="0">
                  <a:solidFill>
                    <a:srgbClr val="FFFF00"/>
                  </a:solidFill>
                  <a:latin typeface="Times New Roman" pitchFamily="18" charset="0"/>
                  <a:cs typeface="Times New Roman" pitchFamily="18" charset="0"/>
                </a:rPr>
                <a:t>&gt;</a:t>
              </a:r>
              <a:endParaRPr lang="en-US" dirty="0">
                <a:solidFill>
                  <a:srgbClr val="FFFF00"/>
                </a:solidFill>
                <a:latin typeface="Times New Roman" pitchFamily="18" charset="0"/>
                <a:cs typeface="Times New Roman" pitchFamily="18" charset="0"/>
              </a:endParaRPr>
            </a:p>
          </p:txBody>
        </p:sp>
        <p:sp>
          <p:nvSpPr>
            <p:cNvPr id="39" name="TextBox 31"/>
            <p:cNvSpPr txBox="1"/>
            <p:nvPr/>
          </p:nvSpPr>
          <p:spPr>
            <a:xfrm rot="1305237">
              <a:off x="6265125" y="4710428"/>
              <a:ext cx="314510" cy="369332"/>
            </a:xfrm>
            <a:prstGeom prst="rect">
              <a:avLst/>
            </a:prstGeom>
            <a:noFill/>
          </p:spPr>
          <p:txBody>
            <a:bodyPr wrap="none" rtlCol="0">
              <a:spAutoFit/>
            </a:bodyPr>
            <a:lstStyle/>
            <a:p>
              <a:r>
                <a:rPr lang="en-US" dirty="0" smtClean="0">
                  <a:solidFill>
                    <a:srgbClr val="FFFF00"/>
                  </a:solidFill>
                  <a:latin typeface="Times New Roman" pitchFamily="18" charset="0"/>
                  <a:cs typeface="Times New Roman" pitchFamily="18" charset="0"/>
                </a:rPr>
                <a:t>&gt;</a:t>
              </a:r>
              <a:endParaRPr lang="en-US" dirty="0">
                <a:solidFill>
                  <a:srgbClr val="FFFF00"/>
                </a:solidFill>
                <a:latin typeface="Times New Roman" pitchFamily="18" charset="0"/>
                <a:cs typeface="Times New Roman" pitchFamily="18" charset="0"/>
              </a:endParaRPr>
            </a:p>
          </p:txBody>
        </p:sp>
        <p:cxnSp>
          <p:nvCxnSpPr>
            <p:cNvPr id="41" name="Straight Arrow Connector 33"/>
            <p:cNvCxnSpPr/>
            <p:nvPr/>
          </p:nvCxnSpPr>
          <p:spPr>
            <a:xfrm>
              <a:off x="7173515" y="4660673"/>
              <a:ext cx="0" cy="487636"/>
            </a:xfrm>
            <a:prstGeom prst="straightConnector1">
              <a:avLst/>
            </a:prstGeom>
            <a:ln w="952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32"/>
            <p:cNvCxnSpPr/>
            <p:nvPr/>
          </p:nvCxnSpPr>
          <p:spPr>
            <a:xfrm flipV="1">
              <a:off x="2594194" y="3520363"/>
              <a:ext cx="0" cy="1139505"/>
            </a:xfrm>
            <a:prstGeom prst="straightConnector1">
              <a:avLst/>
            </a:prstGeom>
            <a:ln w="952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Hộp_Văn_Bản 14"/>
            <p:cNvSpPr txBox="1"/>
            <p:nvPr/>
          </p:nvSpPr>
          <p:spPr>
            <a:xfrm rot="16200000">
              <a:off x="2162722" y="3951615"/>
              <a:ext cx="535724" cy="276999"/>
            </a:xfrm>
            <a:prstGeom prst="rect">
              <a:avLst/>
            </a:prstGeom>
            <a:noFill/>
          </p:spPr>
          <p:txBody>
            <a:bodyPr wrap="none" rtlCol="0">
              <a:spAutoFit/>
            </a:bodyPr>
            <a:lstStyle/>
            <a:p>
              <a:r>
                <a:rPr lang="en-US" sz="1200" b="1" smtClean="0">
                  <a:solidFill>
                    <a:srgbClr val="FFFF00"/>
                  </a:solidFill>
                  <a:latin typeface="Times New Roman" pitchFamily="18" charset="0"/>
                  <a:cs typeface="Times New Roman" pitchFamily="18" charset="0"/>
                </a:rPr>
                <a:t>72cm</a:t>
              </a:r>
              <a:endParaRPr lang="en-US" sz="1200" b="1" dirty="0">
                <a:solidFill>
                  <a:srgbClr val="FFFF00"/>
                </a:solidFill>
                <a:latin typeface="Times New Roman" pitchFamily="18" charset="0"/>
                <a:cs typeface="Times New Roman" pitchFamily="18" charset="0"/>
              </a:endParaRPr>
            </a:p>
          </p:txBody>
        </p:sp>
        <p:sp>
          <p:nvSpPr>
            <p:cNvPr id="44" name="Hộp_Văn_Bản 14"/>
            <p:cNvSpPr txBox="1"/>
            <p:nvPr/>
          </p:nvSpPr>
          <p:spPr>
            <a:xfrm rot="5400000">
              <a:off x="7074544" y="4777532"/>
              <a:ext cx="524503" cy="253916"/>
            </a:xfrm>
            <a:prstGeom prst="rect">
              <a:avLst/>
            </a:prstGeom>
            <a:noFill/>
          </p:spPr>
          <p:txBody>
            <a:bodyPr wrap="none" rtlCol="0">
              <a:spAutoFit/>
            </a:bodyPr>
            <a:lstStyle/>
            <a:p>
              <a:r>
                <a:rPr lang="en-US" sz="1050" b="1" smtClean="0">
                  <a:solidFill>
                    <a:srgbClr val="FFFF00"/>
                  </a:solidFill>
                  <a:latin typeface="Times New Roman" pitchFamily="18" charset="0"/>
                  <a:cs typeface="Times New Roman" pitchFamily="18" charset="0"/>
                </a:rPr>
                <a:t>3,6cm</a:t>
              </a:r>
              <a:endParaRPr lang="en-US" sz="1050" b="1" dirty="0">
                <a:solidFill>
                  <a:srgbClr val="FFFF00"/>
                </a:solidFill>
                <a:latin typeface="Times New Roman" pitchFamily="18" charset="0"/>
                <a:cs typeface="Times New Roman" pitchFamily="18" charset="0"/>
              </a:endParaRPr>
            </a:p>
          </p:txBody>
        </p:sp>
        <p:sp>
          <p:nvSpPr>
            <p:cNvPr id="45" name="TextBox 31"/>
            <p:cNvSpPr txBox="1"/>
            <p:nvPr/>
          </p:nvSpPr>
          <p:spPr>
            <a:xfrm>
              <a:off x="6360145" y="4589521"/>
              <a:ext cx="38985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dirty="0">
                <a:solidFill>
                  <a:schemeClr val="bg1"/>
                </a:solidFill>
                <a:latin typeface="Times New Roman" pitchFamily="18" charset="0"/>
                <a:cs typeface="Times New Roman" pitchFamily="18" charset="0"/>
              </a:endParaRPr>
            </a:p>
          </p:txBody>
        </p:sp>
        <p:sp>
          <p:nvSpPr>
            <p:cNvPr id="53" name="TextBox 31"/>
            <p:cNvSpPr txBox="1"/>
            <p:nvPr/>
          </p:nvSpPr>
          <p:spPr>
            <a:xfrm>
              <a:off x="5825061" y="3312548"/>
              <a:ext cx="27443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I</a:t>
              </a:r>
              <a:endParaRPr lang="en-US" b="1" dirty="0">
                <a:solidFill>
                  <a:schemeClr val="bg1"/>
                </a:solidFill>
                <a:latin typeface="Times New Roman" pitchFamily="18" charset="0"/>
                <a:cs typeface="Times New Roman" pitchFamily="18" charset="0"/>
              </a:endParaRPr>
            </a:p>
          </p:txBody>
        </p:sp>
        <p:cxnSp>
          <p:nvCxnSpPr>
            <p:cNvPr id="21" name="Straight Arrow Connector 33"/>
            <p:cNvCxnSpPr/>
            <p:nvPr/>
          </p:nvCxnSpPr>
          <p:spPr>
            <a:xfrm>
              <a:off x="6947431" y="4660673"/>
              <a:ext cx="0" cy="4876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32"/>
            <p:cNvCxnSpPr/>
            <p:nvPr/>
          </p:nvCxnSpPr>
          <p:spPr>
            <a:xfrm flipV="1">
              <a:off x="2812976" y="3506739"/>
              <a:ext cx="0" cy="113950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6" name="Hình chữ nhật 37"/>
          <p:cNvSpPr/>
          <p:nvPr/>
        </p:nvSpPr>
        <p:spPr>
          <a:xfrm>
            <a:off x="194505" y="833735"/>
            <a:ext cx="2015295"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u="sng" cap="none" spc="0" dirty="0" smtClean="0">
                <a:ln w="11430"/>
                <a:solidFill>
                  <a:srgbClr val="FFFF00"/>
                </a:solidFill>
                <a:effectLst>
                  <a:outerShdw blurRad="50800" dist="39000" dir="5460000" algn="tl">
                    <a:srgbClr val="000000">
                      <a:alpha val="38000"/>
                    </a:srgbClr>
                  </a:outerShdw>
                </a:effectLst>
              </a:rPr>
              <a:t>Bài tập </a:t>
            </a:r>
            <a:r>
              <a:rPr lang="en-US" sz="2400" u="sng" cap="none" spc="0" dirty="0" smtClean="0">
                <a:ln w="11430"/>
                <a:solidFill>
                  <a:srgbClr val="FFFF00"/>
                </a:solidFill>
                <a:effectLst>
                  <a:outerShdw blurRad="50800" dist="39000" dir="5460000" algn="tl">
                    <a:srgbClr val="000000">
                      <a:alpha val="38000"/>
                    </a:srgbClr>
                  </a:outerShdw>
                </a:effectLst>
              </a:rPr>
              <a:t>51.6*</a:t>
            </a:r>
            <a:endParaRPr lang="vi-VN" sz="2400" u="sng" cap="none" spc="0" dirty="0">
              <a:ln w="11430"/>
              <a:solidFill>
                <a:srgbClr val="FFFF00"/>
              </a:solidFill>
              <a:effectLst>
                <a:outerShdw blurRad="50800" dist="39000" dir="5460000" algn="tl">
                  <a:srgbClr val="000000">
                    <a:alpha val="38000"/>
                  </a:srgbClr>
                </a:outerShdw>
              </a:effectLst>
            </a:endParaRPr>
          </a:p>
        </p:txBody>
      </p:sp>
      <p:sp>
        <p:nvSpPr>
          <p:cNvPr id="22" name="TextBox 2"/>
          <p:cNvSpPr txBox="1"/>
          <p:nvPr/>
        </p:nvSpPr>
        <p:spPr>
          <a:xfrm>
            <a:off x="194505" y="1295400"/>
            <a:ext cx="8644695" cy="1754326"/>
          </a:xfrm>
          <a:prstGeom prst="rect">
            <a:avLst/>
          </a:prstGeom>
          <a:noFill/>
        </p:spPr>
        <p:txBody>
          <a:bodyPr wrap="square" rtlCol="0">
            <a:spAutoFit/>
          </a:bodyPr>
          <a:lstStyle/>
          <a:p>
            <a:pPr algn="just"/>
            <a:r>
              <a:rPr lang="en-US" dirty="0" err="1" smtClean="0">
                <a:solidFill>
                  <a:schemeClr val="bg1"/>
                </a:solidFill>
                <a:latin typeface="Times New Roman" pitchFamily="18" charset="0"/>
                <a:cs typeface="Times New Roman" pitchFamily="18" charset="0"/>
              </a:rPr>
              <a:t>Người</a:t>
            </a:r>
            <a:r>
              <a:rPr lang="en-US" dirty="0" smtClean="0">
                <a:solidFill>
                  <a:schemeClr val="bg1"/>
                </a:solidFill>
                <a:latin typeface="Times New Roman" pitchFamily="18" charset="0"/>
                <a:cs typeface="Times New Roman" pitchFamily="18" charset="0"/>
              </a:rPr>
              <a:t> ta </a:t>
            </a:r>
            <a:r>
              <a:rPr lang="en-US" dirty="0" err="1" smtClean="0">
                <a:solidFill>
                  <a:schemeClr val="bg1"/>
                </a:solidFill>
                <a:latin typeface="Times New Roman" pitchFamily="18" charset="0"/>
                <a:cs typeface="Times New Roman" pitchFamily="18" charset="0"/>
              </a:rPr>
              <a:t>muốn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chụp</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một</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bức</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tranh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có</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kích</a:t>
            </a:r>
            <a:r>
              <a:rPr lang="en-US" dirty="0" smtClean="0">
                <a:solidFill>
                  <a:schemeClr val="bg1"/>
                </a:solidFill>
                <a:latin typeface="Times New Roman" pitchFamily="18" charset="0"/>
                <a:cs typeface="Times New Roman" pitchFamily="18" charset="0"/>
              </a:rPr>
              <a:t> </a:t>
            </a:r>
            <a:r>
              <a:rPr lang="en-US" err="1" smtClean="0">
                <a:solidFill>
                  <a:schemeClr val="bg1"/>
                </a:solidFill>
                <a:latin typeface="Times New Roman" pitchFamily="18" charset="0"/>
                <a:cs typeface="Times New Roman" pitchFamily="18" charset="0"/>
              </a:rPr>
              <a:t>thước</a:t>
            </a:r>
            <a:r>
              <a:rPr lang="en-US" smtClean="0">
                <a:solidFill>
                  <a:schemeClr val="bg1"/>
                </a:solidFill>
                <a:latin typeface="Times New Roman" pitchFamily="18" charset="0"/>
                <a:cs typeface="Times New Roman" pitchFamily="18" charset="0"/>
              </a:rPr>
              <a:t> 0,48m x </a:t>
            </a:r>
            <a:r>
              <a:rPr lang="en-US" b="1" smtClean="0">
                <a:solidFill>
                  <a:srgbClr val="FFFF00"/>
                </a:solidFill>
                <a:latin typeface="Times New Roman" pitchFamily="18" charset="0"/>
                <a:cs typeface="Times New Roman" pitchFamily="18" charset="0"/>
              </a:rPr>
              <a:t>0,72</a:t>
            </a:r>
            <a:r>
              <a:rPr lang="en-US" smtClean="0">
                <a:solidFill>
                  <a:schemeClr val="bg1"/>
                </a:solidFill>
                <a:latin typeface="Times New Roman" pitchFamily="18" charset="0"/>
                <a:cs typeface="Times New Roman" pitchFamily="18" charset="0"/>
              </a:rPr>
              <a:t>m </a:t>
            </a:r>
            <a:r>
              <a:rPr lang="en-US" dirty="0" err="1" smtClean="0">
                <a:solidFill>
                  <a:schemeClr val="bg1"/>
                </a:solidFill>
                <a:latin typeface="Times New Roman" pitchFamily="18" charset="0"/>
                <a:cs typeface="Times New Roman" pitchFamily="18" charset="0"/>
              </a:rPr>
              <a:t>trên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một</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phim</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có</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kích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thước</a:t>
            </a:r>
            <a:r>
              <a:rPr lang="en-US" dirty="0" smtClean="0">
                <a:solidFill>
                  <a:schemeClr val="bg1"/>
                </a:solidFill>
                <a:latin typeface="Times New Roman" pitchFamily="18" charset="0"/>
                <a:cs typeface="Times New Roman" pitchFamily="18" charset="0"/>
              </a:rPr>
              <a:t> 24mm x </a:t>
            </a:r>
            <a:r>
              <a:rPr lang="en-US" b="1" dirty="0" smtClean="0">
                <a:solidFill>
                  <a:srgbClr val="FFFF00"/>
                </a:solidFill>
                <a:latin typeface="Times New Roman" pitchFamily="18" charset="0"/>
                <a:cs typeface="Times New Roman" pitchFamily="18" charset="0"/>
              </a:rPr>
              <a:t>36</a:t>
            </a:r>
            <a:r>
              <a:rPr lang="en-US" dirty="0" smtClean="0">
                <a:solidFill>
                  <a:schemeClr val="bg1"/>
                </a:solidFill>
                <a:latin typeface="Times New Roman" pitchFamily="18" charset="0"/>
                <a:cs typeface="Times New Roman" pitchFamily="18" charset="0"/>
              </a:rPr>
              <a:t>mm, </a:t>
            </a:r>
            <a:r>
              <a:rPr lang="en-US" dirty="0" err="1" smtClean="0">
                <a:solidFill>
                  <a:schemeClr val="bg1"/>
                </a:solidFill>
                <a:latin typeface="Times New Roman" pitchFamily="18" charset="0"/>
                <a:cs typeface="Times New Roman" pitchFamily="18" charset="0"/>
              </a:rPr>
              <a:t>sao</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cho</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err="1" smtClean="0">
                <a:solidFill>
                  <a:schemeClr val="bg1"/>
                </a:solidFill>
                <a:latin typeface="Times New Roman" pitchFamily="18" charset="0"/>
                <a:cs typeface="Times New Roman" pitchFamily="18" charset="0"/>
              </a:rPr>
              <a:t>thu</a:t>
            </a:r>
            <a:r>
              <a:rPr lang="en-US" smtClean="0">
                <a:solidFill>
                  <a:schemeClr val="bg1"/>
                </a:solidFill>
                <a:latin typeface="Times New Roman" pitchFamily="18" charset="0"/>
                <a:cs typeface="Times New Roman" pitchFamily="18" charset="0"/>
              </a:rPr>
              <a:t> được có kích thước càng lớn càng tốt. Tiêu cự của vật kính máy ảnh là </a:t>
            </a:r>
            <a:r>
              <a:rPr lang="en-US" b="1" smtClean="0">
                <a:solidFill>
                  <a:srgbClr val="FFFF00"/>
                </a:solidFill>
                <a:latin typeface="Times New Roman" pitchFamily="18" charset="0"/>
                <a:cs typeface="Times New Roman" pitchFamily="18" charset="0"/>
              </a:rPr>
              <a:t>6</a:t>
            </a:r>
            <a:r>
              <a:rPr lang="en-US" smtClean="0">
                <a:solidFill>
                  <a:schemeClr val="bg1"/>
                </a:solidFill>
                <a:latin typeface="Times New Roman" pitchFamily="18" charset="0"/>
                <a:cs typeface="Times New Roman" pitchFamily="18" charset="0"/>
              </a:rPr>
              <a:t>cm.</a:t>
            </a:r>
          </a:p>
          <a:p>
            <a:pPr marL="342900" indent="-342900">
              <a:buAutoNum type="alphaLcParenR"/>
            </a:pPr>
            <a:r>
              <a:rPr lang="en-US" smtClean="0">
                <a:solidFill>
                  <a:schemeClr val="bg1"/>
                </a:solidFill>
                <a:latin typeface="Times New Roman" pitchFamily="18" charset="0"/>
                <a:cs typeface="Times New Roman" pitchFamily="18" charset="0"/>
              </a:rPr>
              <a:t>Ảnh cao bằng bao nhiêu lần vật?</a:t>
            </a:r>
          </a:p>
          <a:p>
            <a:pPr marL="342900" indent="-342900">
              <a:buAutoNum type="alphaLcParenR"/>
            </a:pPr>
            <a:r>
              <a:rPr lang="en-US" smtClean="0">
                <a:solidFill>
                  <a:schemeClr val="bg1"/>
                </a:solidFill>
                <a:latin typeface="Times New Roman" pitchFamily="18" charset="0"/>
                <a:cs typeface="Times New Roman" pitchFamily="18" charset="0"/>
              </a:rPr>
              <a:t>Dựng ảnh (không cần đúng tỉ lệ) dựa vào hình vẽ để xác định khoảng cách từ vật kính đến bức tranh.</a:t>
            </a:r>
            <a:endParaRPr lang="en-US" dirty="0">
              <a:solidFill>
                <a:schemeClr val="bg1"/>
              </a:solidFill>
              <a:latin typeface="Times New Roman" pitchFamily="18" charset="0"/>
              <a:cs typeface="Times New Roman" pitchFamily="18" charset="0"/>
            </a:endParaRPr>
          </a:p>
        </p:txBody>
      </p:sp>
      <p:sp>
        <p:nvSpPr>
          <p:cNvPr id="3" name="Hình chữ nhật 2"/>
          <p:cNvSpPr/>
          <p:nvPr/>
        </p:nvSpPr>
        <p:spPr>
          <a:xfrm>
            <a:off x="194505" y="1295400"/>
            <a:ext cx="8720895" cy="1754326"/>
          </a:xfrm>
          <a:prstGeom prst="rect">
            <a:avLst/>
          </a:prstGeom>
          <a:noFill/>
          <a:ln w="22225">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Nút Hành động: Tiến hoặc Tiếp 39">
            <a:hlinkClick r:id="rId5" action="ppaction://hlinksldjump" highlightClick="1"/>
          </p:cNvPr>
          <p:cNvSpPr/>
          <p:nvPr/>
        </p:nvSpPr>
        <p:spPr>
          <a:xfrm>
            <a:off x="8534400" y="6324600"/>
            <a:ext cx="381000" cy="381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7" name="Hộp_Văn_Bản 46"/>
          <p:cNvSpPr txBox="1"/>
          <p:nvPr/>
        </p:nvSpPr>
        <p:spPr>
          <a:xfrm>
            <a:off x="457200" y="5174734"/>
            <a:ext cx="42191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a) </a:t>
            </a:r>
            <a:endParaRPr lang="vi-VN">
              <a:solidFill>
                <a:schemeClr val="bg1"/>
              </a:solidFill>
              <a:latin typeface="Times New Roman" pitchFamily="18" charset="0"/>
              <a:cs typeface="Times New Roman" pitchFamily="18" charset="0"/>
            </a:endParaRPr>
          </a:p>
        </p:txBody>
      </p:sp>
      <p:graphicFrame>
        <p:nvGraphicFramePr>
          <p:cNvPr id="48" name="Đối tượng 47"/>
          <p:cNvGraphicFramePr>
            <a:graphicFrameLocks noChangeAspect="1"/>
          </p:cNvGraphicFramePr>
          <p:nvPr>
            <p:extLst>
              <p:ext uri="{D42A27DB-BD31-4B8C-83A1-F6EECF244321}">
                <p14:modId xmlns:p14="http://schemas.microsoft.com/office/powerpoint/2010/main" val="1904915346"/>
              </p:ext>
            </p:extLst>
          </p:nvPr>
        </p:nvGraphicFramePr>
        <p:xfrm>
          <a:off x="835025" y="5105400"/>
          <a:ext cx="841375" cy="566738"/>
        </p:xfrm>
        <a:graphic>
          <a:graphicData uri="http://schemas.openxmlformats.org/presentationml/2006/ole">
            <mc:AlternateContent xmlns:mc="http://schemas.openxmlformats.org/markup-compatibility/2006">
              <mc:Choice xmlns:v="urn:schemas-microsoft-com:vml" Requires="v">
                <p:oleObj spid="_x0000_s10928" name="Equation" r:id="rId6" imgW="583920" imgH="393480" progId="Equation.DSMT4">
                  <p:embed/>
                </p:oleObj>
              </mc:Choice>
              <mc:Fallback>
                <p:oleObj name="Equation" r:id="rId6" imgW="583920" imgH="393480" progId="Equation.DSMT4">
                  <p:embed/>
                  <p:pic>
                    <p:nvPicPr>
                      <p:cNvPr id="0" name=""/>
                      <p:cNvPicPr/>
                      <p:nvPr/>
                    </p:nvPicPr>
                    <p:blipFill>
                      <a:blip r:embed="rId7"/>
                      <a:stretch>
                        <a:fillRect/>
                      </a:stretch>
                    </p:blipFill>
                    <p:spPr>
                      <a:xfrm>
                        <a:off x="835025" y="5105400"/>
                        <a:ext cx="841375" cy="566738"/>
                      </a:xfrm>
                      <a:prstGeom prst="rect">
                        <a:avLst/>
                      </a:prstGeom>
                    </p:spPr>
                  </p:pic>
                </p:oleObj>
              </mc:Fallback>
            </mc:AlternateContent>
          </a:graphicData>
        </a:graphic>
      </p:graphicFrame>
      <p:cxnSp>
        <p:nvCxnSpPr>
          <p:cNvPr id="49" name="Đường kết nối Mũi tên Thẳng 48"/>
          <p:cNvCxnSpPr/>
          <p:nvPr/>
        </p:nvCxnSpPr>
        <p:spPr>
          <a:xfrm>
            <a:off x="2806775" y="4724400"/>
            <a:ext cx="2958197" cy="0"/>
          </a:xfrm>
          <a:prstGeom prst="straightConnector1">
            <a:avLst/>
          </a:prstGeom>
          <a:ln w="19050">
            <a:solidFill>
              <a:srgbClr val="66FF99"/>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0" name="Hộp_Văn_Bản 49"/>
          <p:cNvSpPr txBox="1"/>
          <p:nvPr/>
        </p:nvSpPr>
        <p:spPr>
          <a:xfrm>
            <a:off x="3855385" y="4722504"/>
            <a:ext cx="777649" cy="338554"/>
          </a:xfrm>
          <a:prstGeom prst="rect">
            <a:avLst/>
          </a:prstGeom>
          <a:noFill/>
        </p:spPr>
        <p:txBody>
          <a:bodyPr wrap="none" rtlCol="0">
            <a:spAutoFit/>
          </a:bodyPr>
          <a:lstStyle/>
          <a:p>
            <a:r>
              <a:rPr lang="en-US" sz="1600" smtClean="0">
                <a:solidFill>
                  <a:schemeClr val="bg1"/>
                </a:solidFill>
                <a:latin typeface="Times New Roman" pitchFamily="18" charset="0"/>
                <a:cs typeface="Times New Roman" pitchFamily="18" charset="0"/>
              </a:rPr>
              <a:t>OA = ?</a:t>
            </a:r>
            <a:endParaRPr lang="vi-VN" sz="1600">
              <a:solidFill>
                <a:schemeClr val="bg1"/>
              </a:solidFill>
              <a:latin typeface="Times New Roman" pitchFamily="18" charset="0"/>
              <a:cs typeface="Times New Roman" pitchFamily="18" charset="0"/>
            </a:endParaRPr>
          </a:p>
        </p:txBody>
      </p:sp>
      <p:sp>
        <p:nvSpPr>
          <p:cNvPr id="51" name="Hộp_Văn_Bản 50"/>
          <p:cNvSpPr txBox="1"/>
          <p:nvPr/>
        </p:nvSpPr>
        <p:spPr>
          <a:xfrm>
            <a:off x="477982" y="5702423"/>
            <a:ext cx="434734" cy="369332"/>
          </a:xfrm>
          <a:prstGeom prst="rect">
            <a:avLst/>
          </a:prstGeom>
          <a:noFill/>
        </p:spPr>
        <p:txBody>
          <a:bodyPr wrap="none" rtlCol="0">
            <a:spAutoFit/>
          </a:bodyPr>
          <a:lstStyle/>
          <a:p>
            <a:r>
              <a:rPr lang="en-US">
                <a:solidFill>
                  <a:schemeClr val="bg1"/>
                </a:solidFill>
                <a:latin typeface="Times New Roman" pitchFamily="18" charset="0"/>
                <a:cs typeface="Times New Roman" pitchFamily="18" charset="0"/>
              </a:rPr>
              <a:t>b</a:t>
            </a:r>
            <a:r>
              <a:rPr lang="en-US" smtClean="0">
                <a:solidFill>
                  <a:schemeClr val="bg1"/>
                </a:solidFill>
                <a:latin typeface="Times New Roman" pitchFamily="18" charset="0"/>
                <a:cs typeface="Times New Roman" pitchFamily="18" charset="0"/>
              </a:rPr>
              <a:t>) </a:t>
            </a:r>
            <a:endParaRPr lang="vi-VN">
              <a:solidFill>
                <a:schemeClr val="bg1"/>
              </a:solidFill>
              <a:latin typeface="Times New Roman" pitchFamily="18" charset="0"/>
              <a:cs typeface="Times New Roman" pitchFamily="18" charset="0"/>
            </a:endParaRPr>
          </a:p>
        </p:txBody>
      </p:sp>
      <p:graphicFrame>
        <p:nvGraphicFramePr>
          <p:cNvPr id="52" name="Đối tượng 51"/>
          <p:cNvGraphicFramePr>
            <a:graphicFrameLocks noChangeAspect="1"/>
          </p:cNvGraphicFramePr>
          <p:nvPr>
            <p:extLst>
              <p:ext uri="{D42A27DB-BD31-4B8C-83A1-F6EECF244321}">
                <p14:modId xmlns:p14="http://schemas.microsoft.com/office/powerpoint/2010/main" val="537259107"/>
              </p:ext>
            </p:extLst>
          </p:nvPr>
        </p:nvGraphicFramePr>
        <p:xfrm>
          <a:off x="834591" y="5753100"/>
          <a:ext cx="658812" cy="255588"/>
        </p:xfrm>
        <a:graphic>
          <a:graphicData uri="http://schemas.openxmlformats.org/presentationml/2006/ole">
            <mc:AlternateContent xmlns:mc="http://schemas.openxmlformats.org/markup-compatibility/2006">
              <mc:Choice xmlns:v="urn:schemas-microsoft-com:vml" Requires="v">
                <p:oleObj spid="_x0000_s10929" name="Equation" r:id="rId8" imgW="457200" imgH="177480" progId="Equation.DSMT4">
                  <p:embed/>
                </p:oleObj>
              </mc:Choice>
              <mc:Fallback>
                <p:oleObj name="Equation" r:id="rId8" imgW="457200" imgH="177480" progId="Equation.DSMT4">
                  <p:embed/>
                  <p:pic>
                    <p:nvPicPr>
                      <p:cNvPr id="0" name=""/>
                      <p:cNvPicPr/>
                      <p:nvPr/>
                    </p:nvPicPr>
                    <p:blipFill>
                      <a:blip r:embed="rId9"/>
                      <a:stretch>
                        <a:fillRect/>
                      </a:stretch>
                    </p:blipFill>
                    <p:spPr>
                      <a:xfrm>
                        <a:off x="834591" y="5753100"/>
                        <a:ext cx="658812" cy="255588"/>
                      </a:xfrm>
                      <a:prstGeom prst="rect">
                        <a:avLst/>
                      </a:prstGeom>
                    </p:spPr>
                  </p:pic>
                </p:oleObj>
              </mc:Fallback>
            </mc:AlternateContent>
          </a:graphicData>
        </a:graphic>
      </p:graphicFrame>
      <p:cxnSp>
        <p:nvCxnSpPr>
          <p:cNvPr id="31" name="Đường kết nối Thẳng 30"/>
          <p:cNvCxnSpPr/>
          <p:nvPr/>
        </p:nvCxnSpPr>
        <p:spPr>
          <a:xfrm>
            <a:off x="5257800" y="1905000"/>
            <a:ext cx="2656609"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Đường kết nối Thẳng 9"/>
          <p:cNvCxnSpPr/>
          <p:nvPr/>
        </p:nvCxnSpPr>
        <p:spPr>
          <a:xfrm>
            <a:off x="2813125" y="3518708"/>
            <a:ext cx="2958197"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Đường kết nối Thẳng 12"/>
          <p:cNvCxnSpPr/>
          <p:nvPr/>
        </p:nvCxnSpPr>
        <p:spPr>
          <a:xfrm>
            <a:off x="5781713" y="3518708"/>
            <a:ext cx="1182459" cy="1589769"/>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Hộp_Văn_Bản 17"/>
          <p:cNvSpPr txBox="1"/>
          <p:nvPr/>
        </p:nvSpPr>
        <p:spPr>
          <a:xfrm>
            <a:off x="4292223" y="3363864"/>
            <a:ext cx="393056" cy="307777"/>
          </a:xfrm>
          <a:prstGeom prst="rect">
            <a:avLst/>
          </a:prstGeom>
          <a:noFill/>
        </p:spPr>
        <p:txBody>
          <a:bodyPr wrap="none" rtlCol="0">
            <a:spAutoFit/>
          </a:bodyPr>
          <a:lstStyle/>
          <a:p>
            <a:r>
              <a:rPr lang="en-US" sz="1400" smtClean="0">
                <a:solidFill>
                  <a:srgbClr val="FFC000"/>
                </a:solidFill>
              </a:rPr>
              <a:t>&gt;&gt;</a:t>
            </a:r>
            <a:endParaRPr lang="vi-VN" sz="1400">
              <a:solidFill>
                <a:srgbClr val="FFC000"/>
              </a:solidFill>
            </a:endParaRPr>
          </a:p>
        </p:txBody>
      </p:sp>
      <p:sp>
        <p:nvSpPr>
          <p:cNvPr id="37" name="Hộp_Văn_Bản 36"/>
          <p:cNvSpPr txBox="1"/>
          <p:nvPr/>
        </p:nvSpPr>
        <p:spPr>
          <a:xfrm rot="3217249">
            <a:off x="6090808" y="4043850"/>
            <a:ext cx="393056" cy="307777"/>
          </a:xfrm>
          <a:prstGeom prst="rect">
            <a:avLst/>
          </a:prstGeom>
          <a:noFill/>
        </p:spPr>
        <p:txBody>
          <a:bodyPr wrap="none" rtlCol="0">
            <a:spAutoFit/>
          </a:bodyPr>
          <a:lstStyle/>
          <a:p>
            <a:r>
              <a:rPr lang="en-US" sz="1400" smtClean="0">
                <a:solidFill>
                  <a:srgbClr val="FFC000"/>
                </a:solidFill>
              </a:rPr>
              <a:t>&gt;&gt;</a:t>
            </a:r>
            <a:endParaRPr lang="vi-VN" sz="1400">
              <a:solidFill>
                <a:srgbClr val="FFC000"/>
              </a:solidFill>
            </a:endParaRPr>
          </a:p>
        </p:txBody>
      </p:sp>
      <p:sp>
        <p:nvSpPr>
          <p:cNvPr id="19" name="Hình Bầu dục 18"/>
          <p:cNvSpPr/>
          <p:nvPr/>
        </p:nvSpPr>
        <p:spPr>
          <a:xfrm>
            <a:off x="6564375" y="4616351"/>
            <a:ext cx="59829" cy="598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771254471"/>
      </p:ext>
    </p:extLst>
  </p:cSld>
  <p:clrMapOvr>
    <a:masterClrMapping/>
  </p:clrMapOvr>
  <mc:AlternateContent xmlns:mc="http://schemas.openxmlformats.org/markup-compatibility/2006" xmlns:p14="http://schemas.microsoft.com/office/powerpoint/2010/main">
    <mc:Choice Requires="p14">
      <p:transition spd="slow" p14:dur="1100">
        <p14:switch dir="r"/>
        <p:sndAc>
          <p:stSnd>
            <p:snd r:embed="rId4" name="hammer.wav"/>
          </p:stSnd>
        </p:sndAc>
      </p:transition>
    </mc:Choice>
    <mc:Fallback xmlns="">
      <p:transition spd="slow">
        <p:fade/>
        <p:sndAc>
          <p:stSnd>
            <p:snd r:embed="rId10" name="hamm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500"/>
                                        <p:tgtEl>
                                          <p:spTgt spid="4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wipe(left)">
                                      <p:cBhvr>
                                        <p:cTn id="16" dur="500"/>
                                        <p:tgtEl>
                                          <p:spTgt spid="51"/>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500"/>
                                        <p:tgtEl>
                                          <p:spTgt spid="52"/>
                                        </p:tgtEl>
                                      </p:cBhvr>
                                    </p:animEffect>
                                  </p:childTnLst>
                                </p:cTn>
                              </p:par>
                            </p:childTnLst>
                          </p:cTn>
                        </p:par>
                        <p:par>
                          <p:cTn id="21" fill="hold">
                            <p:stCondLst>
                              <p:cond delay="1000"/>
                            </p:stCondLst>
                            <p:childTnLst>
                              <p:par>
                                <p:cTn id="22" presetID="16" presetClass="entr" presetSubtype="37" fill="hold" nodeType="after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barn(outVertical)">
                                      <p:cBhvr>
                                        <p:cTn id="24" dur="500"/>
                                        <p:tgtEl>
                                          <p:spTgt spid="49"/>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50"/>
                                        </p:tgtEl>
                                        <p:attrNameLst>
                                          <p:attrName>style.visibility</p:attrName>
                                        </p:attrNameLst>
                                      </p:cBhvr>
                                      <p:to>
                                        <p:strVal val="visible"/>
                                      </p:to>
                                    </p:set>
                                    <p:anim calcmode="lin" valueType="num">
                                      <p:cBhvr>
                                        <p:cTn id="28" dur="500" fill="hold"/>
                                        <p:tgtEl>
                                          <p:spTgt spid="50"/>
                                        </p:tgtEl>
                                        <p:attrNameLst>
                                          <p:attrName>ppt_w</p:attrName>
                                        </p:attrNameLst>
                                      </p:cBhvr>
                                      <p:tavLst>
                                        <p:tav tm="0">
                                          <p:val>
                                            <p:fltVal val="0"/>
                                          </p:val>
                                        </p:tav>
                                        <p:tav tm="100000">
                                          <p:val>
                                            <p:strVal val="#ppt_w"/>
                                          </p:val>
                                        </p:tav>
                                      </p:tavLst>
                                    </p:anim>
                                    <p:anim calcmode="lin" valueType="num">
                                      <p:cBhvr>
                                        <p:cTn id="29" dur="500" fill="hold"/>
                                        <p:tgtEl>
                                          <p:spTgt spid="50"/>
                                        </p:tgtEl>
                                        <p:attrNameLst>
                                          <p:attrName>ppt_h</p:attrName>
                                        </p:attrNameLst>
                                      </p:cBhvr>
                                      <p:tavLst>
                                        <p:tav tm="0">
                                          <p:val>
                                            <p:fltVal val="0"/>
                                          </p:val>
                                        </p:tav>
                                        <p:tav tm="100000">
                                          <p:val>
                                            <p:strVal val="#ppt_h"/>
                                          </p:val>
                                        </p:tav>
                                      </p:tavLst>
                                    </p:anim>
                                    <p:animEffect transition="in" filter="fade">
                                      <p:cBhvr>
                                        <p:cTn id="3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left)">
                                      <p:cBhvr>
                                        <p:cTn id="36" dur="2000"/>
                                        <p:tgtEl>
                                          <p:spTgt spid="31"/>
                                        </p:tgtEl>
                                      </p:cBhvr>
                                    </p:animEffect>
                                  </p:childTnLst>
                                </p:cTn>
                              </p:par>
                            </p:childTnLst>
                          </p:cTn>
                        </p:par>
                      </p:childTnLst>
                    </p:cTn>
                  </p:par>
                </p:childTnLst>
              </p:cTn>
              <p:nextCondLst>
                <p:cond evt="onClick" delay="0">
                  <p:tgtEl>
                    <p:spTgt spid="22"/>
                  </p:tgtEl>
                </p:cond>
              </p:nextCondLst>
            </p:seq>
          </p:childTnLst>
        </p:cTn>
      </p:par>
    </p:tnLst>
    <p:bldLst>
      <p:bldP spid="47" grpId="0"/>
      <p:bldP spid="50" grpId="0"/>
      <p:bldP spid="5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362200" y="76200"/>
            <a:ext cx="4320748" cy="796925"/>
          </a:xfrm>
          <a:prstGeom prst="rect">
            <a:avLst/>
          </a:prstGeom>
        </p:spPr>
        <p:txBody>
          <a:bodyPr wrap="none" fromWordArt="1">
            <a:prstTxWarp prst="textPlain">
              <a:avLst>
                <a:gd name="adj" fmla="val 50000"/>
              </a:avLst>
            </a:prstTxWarp>
          </a:bodyPr>
          <a:lstStyle/>
          <a:p>
            <a:pPr algn="ctr" rtl="0">
              <a:buNone/>
            </a:pPr>
            <a:r>
              <a:rPr lang="vi-VN"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Hướng dẫn bài tập khó</a:t>
            </a:r>
            <a:endParaRPr lang="en-US" sz="3600"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endParaRPr>
          </a:p>
        </p:txBody>
      </p:sp>
      <p:sp>
        <p:nvSpPr>
          <p:cNvPr id="46" name="Hình chữ nhật 37"/>
          <p:cNvSpPr/>
          <p:nvPr/>
        </p:nvSpPr>
        <p:spPr>
          <a:xfrm>
            <a:off x="194505" y="833735"/>
            <a:ext cx="2015295"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u="sng" cap="none" spc="0" dirty="0" smtClean="0">
                <a:ln w="11430"/>
                <a:solidFill>
                  <a:srgbClr val="FFFF00"/>
                </a:solidFill>
                <a:effectLst>
                  <a:outerShdw blurRad="50800" dist="39000" dir="5460000" algn="tl">
                    <a:srgbClr val="000000">
                      <a:alpha val="38000"/>
                    </a:srgbClr>
                  </a:outerShdw>
                </a:effectLst>
              </a:rPr>
              <a:t>Bài tập </a:t>
            </a:r>
            <a:r>
              <a:rPr lang="en-US" sz="2400" u="sng" cap="none" spc="0" dirty="0" smtClean="0">
                <a:ln w="11430"/>
                <a:solidFill>
                  <a:srgbClr val="FFFF00"/>
                </a:solidFill>
                <a:effectLst>
                  <a:outerShdw blurRad="50800" dist="39000" dir="5460000" algn="tl">
                    <a:srgbClr val="000000">
                      <a:alpha val="38000"/>
                    </a:srgbClr>
                  </a:outerShdw>
                </a:effectLst>
              </a:rPr>
              <a:t>51.6*</a:t>
            </a:r>
            <a:endParaRPr lang="vi-VN" sz="2400" u="sng" cap="none" spc="0" dirty="0">
              <a:ln w="11430"/>
              <a:solidFill>
                <a:srgbClr val="FFFF00"/>
              </a:solidFill>
              <a:effectLst>
                <a:outerShdw blurRad="50800" dist="39000" dir="5460000" algn="tl">
                  <a:srgbClr val="000000">
                    <a:alpha val="38000"/>
                  </a:srgbClr>
                </a:outerShdw>
              </a:effectLst>
            </a:endParaRPr>
          </a:p>
        </p:txBody>
      </p:sp>
      <p:sp>
        <p:nvSpPr>
          <p:cNvPr id="22" name="TextBox 2"/>
          <p:cNvSpPr txBox="1"/>
          <p:nvPr/>
        </p:nvSpPr>
        <p:spPr>
          <a:xfrm>
            <a:off x="194505" y="1295400"/>
            <a:ext cx="8644695" cy="1754326"/>
          </a:xfrm>
          <a:prstGeom prst="rect">
            <a:avLst/>
          </a:prstGeom>
          <a:noFill/>
        </p:spPr>
        <p:txBody>
          <a:bodyPr wrap="square" rtlCol="0">
            <a:spAutoFit/>
          </a:bodyPr>
          <a:lstStyle/>
          <a:p>
            <a:pPr algn="just"/>
            <a:r>
              <a:rPr lang="en-US" dirty="0" err="1" smtClean="0">
                <a:solidFill>
                  <a:schemeClr val="bg1"/>
                </a:solidFill>
                <a:latin typeface="Times New Roman" pitchFamily="18" charset="0"/>
                <a:cs typeface="Times New Roman" pitchFamily="18" charset="0"/>
              </a:rPr>
              <a:t>Người</a:t>
            </a:r>
            <a:r>
              <a:rPr lang="en-US" dirty="0" smtClean="0">
                <a:solidFill>
                  <a:schemeClr val="bg1"/>
                </a:solidFill>
                <a:latin typeface="Times New Roman" pitchFamily="18" charset="0"/>
                <a:cs typeface="Times New Roman" pitchFamily="18" charset="0"/>
              </a:rPr>
              <a:t> ta </a:t>
            </a:r>
            <a:r>
              <a:rPr lang="en-US" dirty="0" err="1" smtClean="0">
                <a:solidFill>
                  <a:schemeClr val="bg1"/>
                </a:solidFill>
                <a:latin typeface="Times New Roman" pitchFamily="18" charset="0"/>
                <a:cs typeface="Times New Roman" pitchFamily="18" charset="0"/>
              </a:rPr>
              <a:t>muốn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chụp</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một</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bức</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tranh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có</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kích</a:t>
            </a:r>
            <a:r>
              <a:rPr lang="en-US" dirty="0" smtClean="0">
                <a:solidFill>
                  <a:schemeClr val="bg1"/>
                </a:solidFill>
                <a:latin typeface="Times New Roman" pitchFamily="18" charset="0"/>
                <a:cs typeface="Times New Roman" pitchFamily="18" charset="0"/>
              </a:rPr>
              <a:t> </a:t>
            </a:r>
            <a:r>
              <a:rPr lang="en-US" err="1" smtClean="0">
                <a:solidFill>
                  <a:schemeClr val="bg1"/>
                </a:solidFill>
                <a:latin typeface="Times New Roman" pitchFamily="18" charset="0"/>
                <a:cs typeface="Times New Roman" pitchFamily="18" charset="0"/>
              </a:rPr>
              <a:t>thước</a:t>
            </a:r>
            <a:r>
              <a:rPr lang="en-US" smtClean="0">
                <a:solidFill>
                  <a:schemeClr val="bg1"/>
                </a:solidFill>
                <a:latin typeface="Times New Roman" pitchFamily="18" charset="0"/>
                <a:cs typeface="Times New Roman" pitchFamily="18" charset="0"/>
              </a:rPr>
              <a:t> 0,48m x </a:t>
            </a:r>
            <a:r>
              <a:rPr lang="en-US" b="1" smtClean="0">
                <a:solidFill>
                  <a:srgbClr val="FFFF00"/>
                </a:solidFill>
                <a:latin typeface="Times New Roman" pitchFamily="18" charset="0"/>
                <a:cs typeface="Times New Roman" pitchFamily="18" charset="0"/>
              </a:rPr>
              <a:t>0,72</a:t>
            </a:r>
            <a:r>
              <a:rPr lang="en-US" smtClean="0">
                <a:solidFill>
                  <a:schemeClr val="bg1"/>
                </a:solidFill>
                <a:latin typeface="Times New Roman" pitchFamily="18" charset="0"/>
                <a:cs typeface="Times New Roman" pitchFamily="18" charset="0"/>
              </a:rPr>
              <a:t>m </a:t>
            </a:r>
            <a:r>
              <a:rPr lang="en-US" dirty="0" err="1" smtClean="0">
                <a:solidFill>
                  <a:schemeClr val="bg1"/>
                </a:solidFill>
                <a:latin typeface="Times New Roman" pitchFamily="18" charset="0"/>
                <a:cs typeface="Times New Roman" pitchFamily="18" charset="0"/>
              </a:rPr>
              <a:t>trên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một</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phim</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có</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kích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thước</a:t>
            </a:r>
            <a:r>
              <a:rPr lang="en-US" dirty="0" smtClean="0">
                <a:solidFill>
                  <a:schemeClr val="bg1"/>
                </a:solidFill>
                <a:latin typeface="Times New Roman" pitchFamily="18" charset="0"/>
                <a:cs typeface="Times New Roman" pitchFamily="18" charset="0"/>
              </a:rPr>
              <a:t> 24mm x </a:t>
            </a:r>
            <a:r>
              <a:rPr lang="en-US" b="1" dirty="0" smtClean="0">
                <a:solidFill>
                  <a:srgbClr val="FFFF00"/>
                </a:solidFill>
                <a:latin typeface="Times New Roman" pitchFamily="18" charset="0"/>
                <a:cs typeface="Times New Roman" pitchFamily="18" charset="0"/>
              </a:rPr>
              <a:t>36</a:t>
            </a:r>
            <a:r>
              <a:rPr lang="en-US" dirty="0" smtClean="0">
                <a:solidFill>
                  <a:schemeClr val="bg1"/>
                </a:solidFill>
                <a:latin typeface="Times New Roman" pitchFamily="18" charset="0"/>
                <a:cs typeface="Times New Roman" pitchFamily="18" charset="0"/>
              </a:rPr>
              <a:t>mm, </a:t>
            </a:r>
            <a:r>
              <a:rPr lang="en-US" dirty="0" err="1" smtClean="0">
                <a:solidFill>
                  <a:schemeClr val="bg1"/>
                </a:solidFill>
                <a:latin typeface="Times New Roman" pitchFamily="18" charset="0"/>
                <a:cs typeface="Times New Roman" pitchFamily="18" charset="0"/>
              </a:rPr>
              <a:t>sao</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cho</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ảnh</a:t>
            </a:r>
            <a:r>
              <a:rPr lang="en-US" dirty="0" smtClean="0">
                <a:solidFill>
                  <a:schemeClr val="bg1"/>
                </a:solidFill>
                <a:latin typeface="Times New Roman" pitchFamily="18" charset="0"/>
                <a:cs typeface="Times New Roman" pitchFamily="18" charset="0"/>
              </a:rPr>
              <a:t> </a:t>
            </a:r>
            <a:r>
              <a:rPr lang="en-US" err="1" smtClean="0">
                <a:solidFill>
                  <a:schemeClr val="bg1"/>
                </a:solidFill>
                <a:latin typeface="Times New Roman" pitchFamily="18" charset="0"/>
                <a:cs typeface="Times New Roman" pitchFamily="18" charset="0"/>
              </a:rPr>
              <a:t>thu</a:t>
            </a:r>
            <a:r>
              <a:rPr lang="en-US" smtClean="0">
                <a:solidFill>
                  <a:schemeClr val="bg1"/>
                </a:solidFill>
                <a:latin typeface="Times New Roman" pitchFamily="18" charset="0"/>
                <a:cs typeface="Times New Roman" pitchFamily="18" charset="0"/>
              </a:rPr>
              <a:t> được có kích thước càng lớn càng tốt. Tiêu cự của vật kính máy ảnh là </a:t>
            </a:r>
            <a:r>
              <a:rPr lang="en-US" b="1" smtClean="0">
                <a:solidFill>
                  <a:srgbClr val="FFFF00"/>
                </a:solidFill>
                <a:latin typeface="Times New Roman" pitchFamily="18" charset="0"/>
                <a:cs typeface="Times New Roman" pitchFamily="18" charset="0"/>
              </a:rPr>
              <a:t>6</a:t>
            </a:r>
            <a:r>
              <a:rPr lang="en-US" smtClean="0">
                <a:solidFill>
                  <a:schemeClr val="bg1"/>
                </a:solidFill>
                <a:latin typeface="Times New Roman" pitchFamily="18" charset="0"/>
                <a:cs typeface="Times New Roman" pitchFamily="18" charset="0"/>
              </a:rPr>
              <a:t>cm.</a:t>
            </a:r>
          </a:p>
          <a:p>
            <a:pPr marL="342900" indent="-342900">
              <a:buAutoNum type="alphaLcParenR"/>
            </a:pPr>
            <a:r>
              <a:rPr lang="en-US" smtClean="0">
                <a:solidFill>
                  <a:schemeClr val="bg1"/>
                </a:solidFill>
                <a:latin typeface="Times New Roman" pitchFamily="18" charset="0"/>
                <a:cs typeface="Times New Roman" pitchFamily="18" charset="0"/>
              </a:rPr>
              <a:t>Ảnh cao bằng bao nhiêu lần vật?</a:t>
            </a:r>
          </a:p>
          <a:p>
            <a:pPr marL="342900" indent="-342900">
              <a:buAutoNum type="alphaLcParenR"/>
            </a:pPr>
            <a:r>
              <a:rPr lang="en-US" smtClean="0">
                <a:solidFill>
                  <a:schemeClr val="bg1"/>
                </a:solidFill>
                <a:latin typeface="Times New Roman" pitchFamily="18" charset="0"/>
                <a:cs typeface="Times New Roman" pitchFamily="18" charset="0"/>
              </a:rPr>
              <a:t>Dựng ảnh (không cần đúng tỉ lệ) dựa vào hình vẽ để xác định khoảng cách từ vật kính đến bức tranh.</a:t>
            </a:r>
            <a:endParaRPr lang="en-US" dirty="0">
              <a:solidFill>
                <a:schemeClr val="bg1"/>
              </a:solidFill>
              <a:latin typeface="Times New Roman" pitchFamily="18" charset="0"/>
              <a:cs typeface="Times New Roman" pitchFamily="18" charset="0"/>
            </a:endParaRPr>
          </a:p>
        </p:txBody>
      </p:sp>
      <p:sp>
        <p:nvSpPr>
          <p:cNvPr id="3" name="Hình chữ nhật 2"/>
          <p:cNvSpPr/>
          <p:nvPr/>
        </p:nvSpPr>
        <p:spPr>
          <a:xfrm>
            <a:off x="194505" y="1295400"/>
            <a:ext cx="8720895" cy="1754326"/>
          </a:xfrm>
          <a:prstGeom prst="rect">
            <a:avLst/>
          </a:prstGeom>
          <a:noFill/>
          <a:ln w="22225">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Hộp_Văn_Bản 12"/>
          <p:cNvSpPr txBox="1"/>
          <p:nvPr/>
        </p:nvSpPr>
        <p:spPr>
          <a:xfrm>
            <a:off x="457200" y="4869934"/>
            <a:ext cx="42191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a) </a:t>
            </a:r>
            <a:endParaRPr lang="vi-VN">
              <a:solidFill>
                <a:schemeClr val="bg1"/>
              </a:solidFill>
              <a:latin typeface="Times New Roman" pitchFamily="18" charset="0"/>
              <a:cs typeface="Times New Roman" pitchFamily="18" charset="0"/>
            </a:endParaRPr>
          </a:p>
        </p:txBody>
      </p:sp>
      <p:graphicFrame>
        <p:nvGraphicFramePr>
          <p:cNvPr id="18" name="Đối tượng 17"/>
          <p:cNvGraphicFramePr>
            <a:graphicFrameLocks noChangeAspect="1"/>
          </p:cNvGraphicFramePr>
          <p:nvPr>
            <p:extLst>
              <p:ext uri="{D42A27DB-BD31-4B8C-83A1-F6EECF244321}">
                <p14:modId xmlns:p14="http://schemas.microsoft.com/office/powerpoint/2010/main" val="1240917195"/>
              </p:ext>
            </p:extLst>
          </p:nvPr>
        </p:nvGraphicFramePr>
        <p:xfrm>
          <a:off x="898525" y="4800600"/>
          <a:ext cx="839788" cy="566738"/>
        </p:xfrm>
        <a:graphic>
          <a:graphicData uri="http://schemas.openxmlformats.org/presentationml/2006/ole">
            <mc:AlternateContent xmlns:mc="http://schemas.openxmlformats.org/markup-compatibility/2006">
              <mc:Choice xmlns:v="urn:schemas-microsoft-com:vml" Requires="v">
                <p:oleObj spid="_x0000_s24169" name="Equation" r:id="rId5" imgW="583920" imgH="393480" progId="Equation.DSMT4">
                  <p:embed/>
                </p:oleObj>
              </mc:Choice>
              <mc:Fallback>
                <p:oleObj name="Equation" r:id="rId5" imgW="583920" imgH="393480" progId="Equation.DSMT4">
                  <p:embed/>
                  <p:pic>
                    <p:nvPicPr>
                      <p:cNvPr id="0" name=""/>
                      <p:cNvPicPr/>
                      <p:nvPr/>
                    </p:nvPicPr>
                    <p:blipFill>
                      <a:blip r:embed="rId6"/>
                      <a:stretch>
                        <a:fillRect/>
                      </a:stretch>
                    </p:blipFill>
                    <p:spPr>
                      <a:xfrm>
                        <a:off x="898525" y="4800600"/>
                        <a:ext cx="839788" cy="566738"/>
                      </a:xfrm>
                      <a:prstGeom prst="rect">
                        <a:avLst/>
                      </a:prstGeom>
                    </p:spPr>
                  </p:pic>
                </p:oleObj>
              </mc:Fallback>
            </mc:AlternateContent>
          </a:graphicData>
        </a:graphic>
      </p:graphicFrame>
      <p:sp>
        <p:nvSpPr>
          <p:cNvPr id="29" name="Hộp_Văn_Bản 28"/>
          <p:cNvSpPr txBox="1"/>
          <p:nvPr/>
        </p:nvSpPr>
        <p:spPr>
          <a:xfrm>
            <a:off x="501285" y="5334000"/>
            <a:ext cx="434734" cy="369332"/>
          </a:xfrm>
          <a:prstGeom prst="rect">
            <a:avLst/>
          </a:prstGeom>
          <a:noFill/>
        </p:spPr>
        <p:txBody>
          <a:bodyPr wrap="none" rtlCol="0">
            <a:spAutoFit/>
          </a:bodyPr>
          <a:lstStyle/>
          <a:p>
            <a:r>
              <a:rPr lang="en-US">
                <a:solidFill>
                  <a:schemeClr val="bg1"/>
                </a:solidFill>
                <a:latin typeface="Times New Roman" pitchFamily="18" charset="0"/>
                <a:cs typeface="Times New Roman" pitchFamily="18" charset="0"/>
              </a:rPr>
              <a:t>b</a:t>
            </a:r>
            <a:r>
              <a:rPr lang="en-US" smtClean="0">
                <a:solidFill>
                  <a:schemeClr val="bg1"/>
                </a:solidFill>
                <a:latin typeface="Times New Roman" pitchFamily="18" charset="0"/>
                <a:cs typeface="Times New Roman" pitchFamily="18" charset="0"/>
              </a:rPr>
              <a:t>) </a:t>
            </a:r>
            <a:endParaRPr lang="vi-VN">
              <a:solidFill>
                <a:schemeClr val="bg1"/>
              </a:solidFill>
              <a:latin typeface="Times New Roman" pitchFamily="18" charset="0"/>
              <a:cs typeface="Times New Roman" pitchFamily="18" charset="0"/>
            </a:endParaRPr>
          </a:p>
        </p:txBody>
      </p:sp>
      <p:graphicFrame>
        <p:nvGraphicFramePr>
          <p:cNvPr id="30" name="Đối tượng 29"/>
          <p:cNvGraphicFramePr>
            <a:graphicFrameLocks noChangeAspect="1"/>
          </p:cNvGraphicFramePr>
          <p:nvPr>
            <p:extLst>
              <p:ext uri="{D42A27DB-BD31-4B8C-83A1-F6EECF244321}">
                <p14:modId xmlns:p14="http://schemas.microsoft.com/office/powerpoint/2010/main" val="108646774"/>
              </p:ext>
            </p:extLst>
          </p:nvPr>
        </p:nvGraphicFramePr>
        <p:xfrm>
          <a:off x="914400" y="5384800"/>
          <a:ext cx="658812" cy="255588"/>
        </p:xfrm>
        <a:graphic>
          <a:graphicData uri="http://schemas.openxmlformats.org/presentationml/2006/ole">
            <mc:AlternateContent xmlns:mc="http://schemas.openxmlformats.org/markup-compatibility/2006">
              <mc:Choice xmlns:v="urn:schemas-microsoft-com:vml" Requires="v">
                <p:oleObj spid="_x0000_s24170" name="Equation" r:id="rId7" imgW="457200" imgH="177480" progId="Equation.DSMT4">
                  <p:embed/>
                </p:oleObj>
              </mc:Choice>
              <mc:Fallback>
                <p:oleObj name="Equation" r:id="rId7" imgW="457200" imgH="177480" progId="Equation.DSMT4">
                  <p:embed/>
                  <p:pic>
                    <p:nvPicPr>
                      <p:cNvPr id="0" name=""/>
                      <p:cNvPicPr/>
                      <p:nvPr/>
                    </p:nvPicPr>
                    <p:blipFill>
                      <a:blip r:embed="rId8"/>
                      <a:stretch>
                        <a:fillRect/>
                      </a:stretch>
                    </p:blipFill>
                    <p:spPr>
                      <a:xfrm>
                        <a:off x="914400" y="5384800"/>
                        <a:ext cx="658812" cy="255588"/>
                      </a:xfrm>
                      <a:prstGeom prst="rect">
                        <a:avLst/>
                      </a:prstGeom>
                    </p:spPr>
                  </p:pic>
                </p:oleObj>
              </mc:Fallback>
            </mc:AlternateContent>
          </a:graphicData>
        </a:graphic>
      </p:graphicFrame>
      <p:sp>
        <p:nvSpPr>
          <p:cNvPr id="25" name="Hình Bầu dục 24"/>
          <p:cNvSpPr/>
          <p:nvPr/>
        </p:nvSpPr>
        <p:spPr>
          <a:xfrm>
            <a:off x="585027" y="5867400"/>
            <a:ext cx="152400" cy="152400"/>
          </a:xfrm>
          <a:prstGeom prst="ellipse">
            <a:avLst/>
          </a:prstGeom>
          <a:solidFill>
            <a:srgbClr val="66FF99"/>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vi-VN"/>
          </a:p>
        </p:txBody>
      </p:sp>
      <p:sp>
        <p:nvSpPr>
          <p:cNvPr id="38" name="Hình Bầu dục 37"/>
          <p:cNvSpPr/>
          <p:nvPr/>
        </p:nvSpPr>
        <p:spPr>
          <a:xfrm>
            <a:off x="591955" y="6400800"/>
            <a:ext cx="152400" cy="152400"/>
          </a:xfrm>
          <a:prstGeom prst="ellipse">
            <a:avLst/>
          </a:prstGeom>
          <a:solidFill>
            <a:srgbClr val="66FF99"/>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vi-VN"/>
          </a:p>
        </p:txBody>
      </p:sp>
      <p:graphicFrame>
        <p:nvGraphicFramePr>
          <p:cNvPr id="10" name="Đối tượng 9"/>
          <p:cNvGraphicFramePr>
            <a:graphicFrameLocks noChangeAspect="1"/>
          </p:cNvGraphicFramePr>
          <p:nvPr>
            <p:extLst>
              <p:ext uri="{D42A27DB-BD31-4B8C-83A1-F6EECF244321}">
                <p14:modId xmlns:p14="http://schemas.microsoft.com/office/powerpoint/2010/main" val="1235937371"/>
              </p:ext>
            </p:extLst>
          </p:nvPr>
        </p:nvGraphicFramePr>
        <p:xfrm>
          <a:off x="904875" y="6187498"/>
          <a:ext cx="1192213" cy="625475"/>
        </p:xfrm>
        <a:graphic>
          <a:graphicData uri="http://schemas.openxmlformats.org/presentationml/2006/ole">
            <mc:AlternateContent xmlns:mc="http://schemas.openxmlformats.org/markup-compatibility/2006">
              <mc:Choice xmlns:v="urn:schemas-microsoft-com:vml" Requires="v">
                <p:oleObj spid="_x0000_s24171" name="Equation" r:id="rId9" imgW="749160" imgH="393480" progId="Equation.DSMT4">
                  <p:embed/>
                </p:oleObj>
              </mc:Choice>
              <mc:Fallback>
                <p:oleObj name="Equation" r:id="rId9" imgW="749160" imgH="393480" progId="Equation.DSMT4">
                  <p:embed/>
                  <p:pic>
                    <p:nvPicPr>
                      <p:cNvPr id="0" name="Đối tượng 54"/>
                      <p:cNvPicPr>
                        <a:picLocks noChangeAspect="1" noChangeArrowheads="1"/>
                      </p:cNvPicPr>
                      <p:nvPr/>
                    </p:nvPicPr>
                    <p:blipFill>
                      <a:blip r:embed="rId10"/>
                      <a:srcRect/>
                      <a:stretch>
                        <a:fillRect/>
                      </a:stretch>
                    </p:blipFill>
                    <p:spPr bwMode="auto">
                      <a:xfrm>
                        <a:off x="904875" y="6187498"/>
                        <a:ext cx="1192213"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Đối tượng 11"/>
          <p:cNvGraphicFramePr>
            <a:graphicFrameLocks noChangeAspect="1"/>
          </p:cNvGraphicFramePr>
          <p:nvPr>
            <p:extLst>
              <p:ext uri="{D42A27DB-BD31-4B8C-83A1-F6EECF244321}">
                <p14:modId xmlns:p14="http://schemas.microsoft.com/office/powerpoint/2010/main" val="1809459110"/>
              </p:ext>
            </p:extLst>
          </p:nvPr>
        </p:nvGraphicFramePr>
        <p:xfrm>
          <a:off x="2438400" y="6182736"/>
          <a:ext cx="1493838" cy="625475"/>
        </p:xfrm>
        <a:graphic>
          <a:graphicData uri="http://schemas.openxmlformats.org/presentationml/2006/ole">
            <mc:AlternateContent xmlns:mc="http://schemas.openxmlformats.org/markup-compatibility/2006">
              <mc:Choice xmlns:v="urn:schemas-microsoft-com:vml" Requires="v">
                <p:oleObj spid="_x0000_s24172" name="Equation" r:id="rId11" imgW="939600" imgH="393480" progId="Equation.DSMT4">
                  <p:embed/>
                </p:oleObj>
              </mc:Choice>
              <mc:Fallback>
                <p:oleObj name="Equation" r:id="rId11" imgW="939600" imgH="393480" progId="Equation.DSMT4">
                  <p:embed/>
                  <p:pic>
                    <p:nvPicPr>
                      <p:cNvPr id="0" name="Đối tượng 65"/>
                      <p:cNvPicPr>
                        <a:picLocks noChangeAspect="1" noChangeArrowheads="1"/>
                      </p:cNvPicPr>
                      <p:nvPr/>
                    </p:nvPicPr>
                    <p:blipFill>
                      <a:blip r:embed="rId12"/>
                      <a:srcRect/>
                      <a:stretch>
                        <a:fillRect/>
                      </a:stretch>
                    </p:blipFill>
                    <p:spPr bwMode="auto">
                      <a:xfrm>
                        <a:off x="2438400" y="6182736"/>
                        <a:ext cx="149383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Đối tượng 22"/>
          <p:cNvGraphicFramePr>
            <a:graphicFrameLocks noChangeAspect="1"/>
          </p:cNvGraphicFramePr>
          <p:nvPr>
            <p:extLst>
              <p:ext uri="{D42A27DB-BD31-4B8C-83A1-F6EECF244321}">
                <p14:modId xmlns:p14="http://schemas.microsoft.com/office/powerpoint/2010/main" val="3757757919"/>
              </p:ext>
            </p:extLst>
          </p:nvPr>
        </p:nvGraphicFramePr>
        <p:xfrm>
          <a:off x="2124075" y="6381317"/>
          <a:ext cx="357187" cy="284163"/>
        </p:xfrm>
        <a:graphic>
          <a:graphicData uri="http://schemas.openxmlformats.org/presentationml/2006/ole">
            <mc:AlternateContent xmlns:mc="http://schemas.openxmlformats.org/markup-compatibility/2006">
              <mc:Choice xmlns:v="urn:schemas-microsoft-com:vml" Requires="v">
                <p:oleObj spid="_x0000_s24173" name="Equation" r:id="rId13" imgW="190417" imgH="152334" progId="Equation.DSMT4">
                  <p:embed/>
                </p:oleObj>
              </mc:Choice>
              <mc:Fallback>
                <p:oleObj name="Equation" r:id="rId13" imgW="190417" imgH="152334" progId="Equation.DSMT4">
                  <p:embed/>
                  <p:pic>
                    <p:nvPicPr>
                      <p:cNvPr id="0" name="Đối tượng 6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24075" y="6381317"/>
                        <a:ext cx="357187"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Hộp_Văn_Bản 31"/>
          <p:cNvSpPr txBox="1"/>
          <p:nvPr/>
        </p:nvSpPr>
        <p:spPr>
          <a:xfrm>
            <a:off x="4701439" y="6273284"/>
            <a:ext cx="1043876" cy="369332"/>
          </a:xfrm>
          <a:prstGeom prst="rect">
            <a:avLst/>
          </a:prstGeom>
          <a:noFill/>
        </p:spPr>
        <p:txBody>
          <a:bodyPr wrap="none" rtlCol="0">
            <a:spAutoFit/>
          </a:bodyPr>
          <a:lstStyle/>
          <a:p>
            <a:r>
              <a:rPr lang="en-US" u="sng" smtClean="0">
                <a:solidFill>
                  <a:srgbClr val="FFFF00"/>
                </a:solidFill>
              </a:rPr>
              <a:t>Đáp số</a:t>
            </a:r>
            <a:r>
              <a:rPr lang="en-US" smtClean="0">
                <a:solidFill>
                  <a:srgbClr val="FFFF00"/>
                </a:solidFill>
              </a:rPr>
              <a:t>: </a:t>
            </a:r>
            <a:endParaRPr lang="vi-VN">
              <a:solidFill>
                <a:srgbClr val="FFFF00"/>
              </a:solidFill>
            </a:endParaRPr>
          </a:p>
        </p:txBody>
      </p:sp>
      <p:graphicFrame>
        <p:nvGraphicFramePr>
          <p:cNvPr id="45" name="Đối tượng 44"/>
          <p:cNvGraphicFramePr>
            <a:graphicFrameLocks noChangeAspect="1"/>
          </p:cNvGraphicFramePr>
          <p:nvPr>
            <p:extLst>
              <p:ext uri="{D42A27DB-BD31-4B8C-83A1-F6EECF244321}">
                <p14:modId xmlns:p14="http://schemas.microsoft.com/office/powerpoint/2010/main" val="992546237"/>
              </p:ext>
            </p:extLst>
          </p:nvPr>
        </p:nvGraphicFramePr>
        <p:xfrm>
          <a:off x="5764212" y="6192838"/>
          <a:ext cx="1093788" cy="568325"/>
        </p:xfrm>
        <a:graphic>
          <a:graphicData uri="http://schemas.openxmlformats.org/presentationml/2006/ole">
            <mc:AlternateContent xmlns:mc="http://schemas.openxmlformats.org/markup-compatibility/2006">
              <mc:Choice xmlns:v="urn:schemas-microsoft-com:vml" Requires="v">
                <p:oleObj spid="_x0000_s24174" name="Equation" r:id="rId15" imgW="761760" imgH="393480" progId="Equation.DSMT4">
                  <p:embed/>
                </p:oleObj>
              </mc:Choice>
              <mc:Fallback>
                <p:oleObj name="Equation" r:id="rId15" imgW="761760" imgH="393480" progId="Equation.DSMT4">
                  <p:embed/>
                  <p:pic>
                    <p:nvPicPr>
                      <p:cNvPr id="0" name=""/>
                      <p:cNvPicPr/>
                      <p:nvPr/>
                    </p:nvPicPr>
                    <p:blipFill>
                      <a:blip r:embed="rId16"/>
                      <a:stretch>
                        <a:fillRect/>
                      </a:stretch>
                    </p:blipFill>
                    <p:spPr>
                      <a:xfrm>
                        <a:off x="5764212" y="6192838"/>
                        <a:ext cx="1093788" cy="568325"/>
                      </a:xfrm>
                      <a:prstGeom prst="rect">
                        <a:avLst/>
                      </a:prstGeom>
                    </p:spPr>
                  </p:pic>
                </p:oleObj>
              </mc:Fallback>
            </mc:AlternateContent>
          </a:graphicData>
        </a:graphic>
      </p:graphicFrame>
      <p:graphicFrame>
        <p:nvGraphicFramePr>
          <p:cNvPr id="47" name="Đối tượng 46"/>
          <p:cNvGraphicFramePr>
            <a:graphicFrameLocks noChangeAspect="1"/>
          </p:cNvGraphicFramePr>
          <p:nvPr>
            <p:extLst>
              <p:ext uri="{D42A27DB-BD31-4B8C-83A1-F6EECF244321}">
                <p14:modId xmlns:p14="http://schemas.microsoft.com/office/powerpoint/2010/main" val="1214451098"/>
              </p:ext>
            </p:extLst>
          </p:nvPr>
        </p:nvGraphicFramePr>
        <p:xfrm>
          <a:off x="6850063" y="6335713"/>
          <a:ext cx="1233487" cy="282575"/>
        </p:xfrm>
        <a:graphic>
          <a:graphicData uri="http://schemas.openxmlformats.org/presentationml/2006/ole">
            <mc:AlternateContent xmlns:mc="http://schemas.openxmlformats.org/markup-compatibility/2006">
              <mc:Choice xmlns:v="urn:schemas-microsoft-com:vml" Requires="v">
                <p:oleObj spid="_x0000_s24175" name="Equation" r:id="rId17" imgW="774360" imgH="177480" progId="Equation.DSMT4">
                  <p:embed/>
                </p:oleObj>
              </mc:Choice>
              <mc:Fallback>
                <p:oleObj name="Equation" r:id="rId17" imgW="774360" imgH="177480" progId="Equation.DSMT4">
                  <p:embed/>
                  <p:pic>
                    <p:nvPicPr>
                      <p:cNvPr id="0" name=""/>
                      <p:cNvPicPr>
                        <a:picLocks noChangeAspect="1" noChangeArrowheads="1"/>
                      </p:cNvPicPr>
                      <p:nvPr/>
                    </p:nvPicPr>
                    <p:blipFill>
                      <a:blip r:embed="rId18"/>
                      <a:srcRect/>
                      <a:stretch>
                        <a:fillRect/>
                      </a:stretch>
                    </p:blipFill>
                    <p:spPr bwMode="auto">
                      <a:xfrm>
                        <a:off x="6850063" y="6335713"/>
                        <a:ext cx="1233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Đối tượng 8"/>
          <p:cNvGraphicFramePr>
            <a:graphicFrameLocks noChangeAspect="1"/>
          </p:cNvGraphicFramePr>
          <p:nvPr>
            <p:extLst>
              <p:ext uri="{D42A27DB-BD31-4B8C-83A1-F6EECF244321}">
                <p14:modId xmlns:p14="http://schemas.microsoft.com/office/powerpoint/2010/main" val="44875643"/>
              </p:ext>
            </p:extLst>
          </p:nvPr>
        </p:nvGraphicFramePr>
        <p:xfrm>
          <a:off x="920674" y="5569671"/>
          <a:ext cx="1824038" cy="727075"/>
        </p:xfrm>
        <a:graphic>
          <a:graphicData uri="http://schemas.openxmlformats.org/presentationml/2006/ole">
            <mc:AlternateContent xmlns:mc="http://schemas.openxmlformats.org/markup-compatibility/2006">
              <mc:Choice xmlns:v="urn:schemas-microsoft-com:vml" Requires="v">
                <p:oleObj spid="_x0000_s24176" name="Equation" r:id="rId19" imgW="799920" imgH="317160" progId="Equation.DSMT4">
                  <p:embed/>
                </p:oleObj>
              </mc:Choice>
              <mc:Fallback>
                <p:oleObj name="Equation" r:id="rId19" imgW="799920" imgH="317160" progId="Equation.DSMT4">
                  <p:embed/>
                  <p:pic>
                    <p:nvPicPr>
                      <p:cNvPr id="0" name="Đối tượng 6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20674" y="5569671"/>
                        <a:ext cx="1824038"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Đối tượng 18"/>
          <p:cNvGraphicFramePr>
            <a:graphicFrameLocks noChangeAspect="1"/>
          </p:cNvGraphicFramePr>
          <p:nvPr>
            <p:extLst>
              <p:ext uri="{D42A27DB-BD31-4B8C-83A1-F6EECF244321}">
                <p14:modId xmlns:p14="http://schemas.microsoft.com/office/powerpoint/2010/main" val="3013410882"/>
              </p:ext>
            </p:extLst>
          </p:nvPr>
        </p:nvGraphicFramePr>
        <p:xfrm>
          <a:off x="2668671" y="5846618"/>
          <a:ext cx="357187" cy="284162"/>
        </p:xfrm>
        <a:graphic>
          <a:graphicData uri="http://schemas.openxmlformats.org/presentationml/2006/ole">
            <mc:AlternateContent xmlns:mc="http://schemas.openxmlformats.org/markup-compatibility/2006">
              <mc:Choice xmlns:v="urn:schemas-microsoft-com:vml" Requires="v">
                <p:oleObj spid="_x0000_s24177" name="Equation" r:id="rId21" imgW="190417" imgH="152334" progId="Equation.DSMT4">
                  <p:embed/>
                </p:oleObj>
              </mc:Choice>
              <mc:Fallback>
                <p:oleObj name="Equation" r:id="rId21" imgW="190417" imgH="152334" progId="Equation.DSMT4">
                  <p:embed/>
                  <p:pic>
                    <p:nvPicPr>
                      <p:cNvPr id="0" name="Đối tượng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68671" y="5846618"/>
                        <a:ext cx="357187"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Đối tượng 19"/>
          <p:cNvGraphicFramePr>
            <a:graphicFrameLocks noChangeAspect="1"/>
          </p:cNvGraphicFramePr>
          <p:nvPr>
            <p:extLst>
              <p:ext uri="{D42A27DB-BD31-4B8C-83A1-F6EECF244321}">
                <p14:modId xmlns:p14="http://schemas.microsoft.com/office/powerpoint/2010/main" val="3969914865"/>
              </p:ext>
            </p:extLst>
          </p:nvPr>
        </p:nvGraphicFramePr>
        <p:xfrm>
          <a:off x="3069329" y="5766377"/>
          <a:ext cx="1822757" cy="483737"/>
        </p:xfrm>
        <a:graphic>
          <a:graphicData uri="http://schemas.openxmlformats.org/presentationml/2006/ole">
            <mc:AlternateContent xmlns:mc="http://schemas.openxmlformats.org/markup-compatibility/2006">
              <mc:Choice xmlns:v="urn:schemas-microsoft-com:vml" Requires="v">
                <p:oleObj spid="_x0000_s24178" name="Equation" r:id="rId22" imgW="1536480" imgH="406080" progId="Equation.DSMT4">
                  <p:embed/>
                </p:oleObj>
              </mc:Choice>
              <mc:Fallback>
                <p:oleObj name="Equation" r:id="rId22" imgW="1536480" imgH="406080" progId="Equation.DSMT4">
                  <p:embed/>
                  <p:pic>
                    <p:nvPicPr>
                      <p:cNvPr id="0" name="Đối tượng 5"/>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69329" y="5766377"/>
                        <a:ext cx="1822757" cy="483737"/>
                      </a:xfrm>
                      <a:prstGeom prst="rect">
                        <a:avLst/>
                      </a:prstGeom>
                      <a:noFill/>
                      <a:ln>
                        <a:noFill/>
                      </a:ln>
                    </p:spPr>
                  </p:pic>
                </p:oleObj>
              </mc:Fallback>
            </mc:AlternateContent>
          </a:graphicData>
        </a:graphic>
      </p:graphicFrame>
      <p:grpSp>
        <p:nvGrpSpPr>
          <p:cNvPr id="40" name="Nhóm 39"/>
          <p:cNvGrpSpPr/>
          <p:nvPr/>
        </p:nvGrpSpPr>
        <p:grpSpPr>
          <a:xfrm>
            <a:off x="1371600" y="3189208"/>
            <a:ext cx="6172200" cy="2601992"/>
            <a:chOff x="1371600" y="3189208"/>
            <a:chExt cx="6172200" cy="2601992"/>
          </a:xfrm>
        </p:grpSpPr>
        <p:cxnSp>
          <p:nvCxnSpPr>
            <p:cNvPr id="48" name="Straight Arrow Connector 33"/>
            <p:cNvCxnSpPr/>
            <p:nvPr/>
          </p:nvCxnSpPr>
          <p:spPr>
            <a:xfrm>
              <a:off x="7010040" y="4631730"/>
              <a:ext cx="0" cy="502065"/>
            </a:xfrm>
            <a:prstGeom prst="straightConnector1">
              <a:avLst/>
            </a:prstGeom>
            <a:ln w="50800">
              <a:solidFill>
                <a:srgbClr val="92D050"/>
              </a:solidFill>
              <a:tailEnd type="none"/>
            </a:ln>
          </p:spPr>
          <p:style>
            <a:lnRef idx="1">
              <a:schemeClr val="accent1"/>
            </a:lnRef>
            <a:fillRef idx="0">
              <a:schemeClr val="accent1"/>
            </a:fillRef>
            <a:effectRef idx="0">
              <a:schemeClr val="accent1"/>
            </a:effectRef>
            <a:fontRef idx="minor">
              <a:schemeClr val="tx1"/>
            </a:fontRef>
          </p:style>
        </p:cxnSp>
        <p:cxnSp>
          <p:nvCxnSpPr>
            <p:cNvPr id="49" name="Đường kết nối Thẳng 11"/>
            <p:cNvCxnSpPr/>
            <p:nvPr/>
          </p:nvCxnSpPr>
          <p:spPr>
            <a:xfrm>
              <a:off x="1371600" y="4646244"/>
              <a:ext cx="6172200" cy="0"/>
            </a:xfrm>
            <a:prstGeom prst="line">
              <a:avLst/>
            </a:prstGeom>
          </p:spPr>
          <p:style>
            <a:lnRef idx="2">
              <a:schemeClr val="accent5"/>
            </a:lnRef>
            <a:fillRef idx="0">
              <a:schemeClr val="accent5"/>
            </a:fillRef>
            <a:effectRef idx="1">
              <a:schemeClr val="accent5"/>
            </a:effectRef>
            <a:fontRef idx="minor">
              <a:schemeClr val="tx1"/>
            </a:fontRef>
          </p:style>
        </p:cxnSp>
        <p:sp>
          <p:nvSpPr>
            <p:cNvPr id="50" name="Hộp_Văn_Bản 14"/>
            <p:cNvSpPr txBox="1"/>
            <p:nvPr/>
          </p:nvSpPr>
          <p:spPr>
            <a:xfrm>
              <a:off x="2637498" y="3189208"/>
              <a:ext cx="338554"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B</a:t>
              </a:r>
              <a:endParaRPr lang="en-US" b="1" dirty="0">
                <a:solidFill>
                  <a:schemeClr val="bg1"/>
                </a:solidFill>
                <a:latin typeface="Times New Roman" pitchFamily="18" charset="0"/>
                <a:cs typeface="Times New Roman" pitchFamily="18" charset="0"/>
              </a:endParaRPr>
            </a:p>
          </p:txBody>
        </p:sp>
        <p:sp>
          <p:nvSpPr>
            <p:cNvPr id="51" name="Hộp_Văn_Bản 15"/>
            <p:cNvSpPr txBox="1"/>
            <p:nvPr/>
          </p:nvSpPr>
          <p:spPr>
            <a:xfrm>
              <a:off x="6594902" y="5117068"/>
              <a:ext cx="81996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B’</a:t>
              </a:r>
              <a:r>
                <a:rPr lang="en-US" b="1" dirty="0">
                  <a:solidFill>
                    <a:schemeClr val="bg1"/>
                  </a:solidFill>
                  <a:latin typeface="Times New Roman" pitchFamily="18" charset="0"/>
                  <a:sym typeface="Symbol" pitchFamily="18" charset="2"/>
                </a:rPr>
                <a:t> </a:t>
              </a:r>
              <a:r>
                <a:rPr lang="en-US" b="1" dirty="0" smtClean="0">
                  <a:solidFill>
                    <a:schemeClr val="bg1"/>
                  </a:solidFill>
                  <a:latin typeface="Times New Roman" pitchFamily="18" charset="0"/>
                  <a:sym typeface="Symbol" pitchFamily="18" charset="2"/>
                </a:rPr>
                <a:t> Q</a:t>
              </a:r>
              <a:endParaRPr lang="en-US" b="1" dirty="0">
                <a:solidFill>
                  <a:schemeClr val="bg1"/>
                </a:solidFill>
                <a:latin typeface="Times New Roman" pitchFamily="18" charset="0"/>
                <a:cs typeface="Times New Roman" pitchFamily="18" charset="0"/>
              </a:endParaRPr>
            </a:p>
          </p:txBody>
        </p:sp>
        <p:cxnSp>
          <p:nvCxnSpPr>
            <p:cNvPr id="52" name="Đường kết nối Mũi tên Thẳng 22"/>
            <p:cNvCxnSpPr/>
            <p:nvPr/>
          </p:nvCxnSpPr>
          <p:spPr>
            <a:xfrm>
              <a:off x="5764972" y="3373874"/>
              <a:ext cx="0" cy="2417326"/>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3" name="Đường kết nối Thẳng 50"/>
            <p:cNvCxnSpPr/>
            <p:nvPr/>
          </p:nvCxnSpPr>
          <p:spPr>
            <a:xfrm>
              <a:off x="2812976" y="3528939"/>
              <a:ext cx="4158221" cy="1578173"/>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54" name="TextBox 31"/>
            <p:cNvSpPr txBox="1"/>
            <p:nvPr/>
          </p:nvSpPr>
          <p:spPr>
            <a:xfrm>
              <a:off x="5744622" y="4322618"/>
              <a:ext cx="351378" cy="369332"/>
            </a:xfrm>
            <a:prstGeom prst="rect">
              <a:avLst/>
            </a:prstGeom>
            <a:noFill/>
          </p:spPr>
          <p:txBody>
            <a:bodyPr wrap="none" rtlCol="0">
              <a:spAutoFit/>
            </a:bodyPr>
            <a:lstStyle/>
            <a:p>
              <a:r>
                <a:rPr lang="en-US" dirty="0" smtClean="0">
                  <a:solidFill>
                    <a:schemeClr val="bg1"/>
                  </a:solidFill>
                  <a:latin typeface="Times New Roman" pitchFamily="18" charset="0"/>
                  <a:cs typeface="Times New Roman" pitchFamily="18" charset="0"/>
                </a:rPr>
                <a:t>O</a:t>
              </a:r>
              <a:endParaRPr lang="en-US" dirty="0">
                <a:solidFill>
                  <a:schemeClr val="bg1"/>
                </a:solidFill>
                <a:latin typeface="Times New Roman" pitchFamily="18" charset="0"/>
                <a:cs typeface="Times New Roman" pitchFamily="18" charset="0"/>
              </a:endParaRPr>
            </a:p>
          </p:txBody>
        </p:sp>
        <p:sp>
          <p:nvSpPr>
            <p:cNvPr id="55" name="Hộp_Văn_Bản 14"/>
            <p:cNvSpPr txBox="1"/>
            <p:nvPr/>
          </p:nvSpPr>
          <p:spPr>
            <a:xfrm>
              <a:off x="2632294" y="4693491"/>
              <a:ext cx="35137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A</a:t>
              </a:r>
              <a:endParaRPr lang="en-US" b="1" dirty="0">
                <a:solidFill>
                  <a:schemeClr val="bg1"/>
                </a:solidFill>
                <a:latin typeface="Times New Roman" pitchFamily="18" charset="0"/>
                <a:cs typeface="Times New Roman" pitchFamily="18" charset="0"/>
              </a:endParaRPr>
            </a:p>
          </p:txBody>
        </p:sp>
        <p:sp>
          <p:nvSpPr>
            <p:cNvPr id="56" name="Hộp_Văn_Bản 15"/>
            <p:cNvSpPr txBox="1"/>
            <p:nvPr/>
          </p:nvSpPr>
          <p:spPr>
            <a:xfrm>
              <a:off x="6629400" y="4306581"/>
              <a:ext cx="777200"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A’</a:t>
              </a:r>
              <a:r>
                <a:rPr lang="en-US" b="1" dirty="0">
                  <a:solidFill>
                    <a:schemeClr val="bg1"/>
                  </a:solidFill>
                  <a:latin typeface="Times New Roman" pitchFamily="18" charset="0"/>
                  <a:sym typeface="Symbol" pitchFamily="18" charset="2"/>
                </a:rPr>
                <a:t> </a:t>
              </a:r>
              <a:r>
                <a:rPr lang="en-US" b="1" dirty="0" smtClean="0">
                  <a:solidFill>
                    <a:schemeClr val="bg1"/>
                  </a:solidFill>
                  <a:latin typeface="Times New Roman" pitchFamily="18" charset="0"/>
                  <a:sym typeface="Symbol" pitchFamily="18" charset="2"/>
                </a:rPr>
                <a:t> P</a:t>
              </a:r>
              <a:endParaRPr lang="en-US" b="1" dirty="0">
                <a:solidFill>
                  <a:schemeClr val="bg1"/>
                </a:solidFill>
                <a:latin typeface="Times New Roman" pitchFamily="18" charset="0"/>
                <a:cs typeface="Times New Roman" pitchFamily="18" charset="0"/>
              </a:endParaRPr>
            </a:p>
          </p:txBody>
        </p:sp>
        <p:sp>
          <p:nvSpPr>
            <p:cNvPr id="57" name="TextBox 31"/>
            <p:cNvSpPr txBox="1"/>
            <p:nvPr/>
          </p:nvSpPr>
          <p:spPr>
            <a:xfrm rot="1305237">
              <a:off x="4001302" y="3843972"/>
              <a:ext cx="314510" cy="369332"/>
            </a:xfrm>
            <a:prstGeom prst="rect">
              <a:avLst/>
            </a:prstGeom>
            <a:noFill/>
          </p:spPr>
          <p:txBody>
            <a:bodyPr wrap="none" rtlCol="0">
              <a:spAutoFit/>
            </a:bodyPr>
            <a:lstStyle/>
            <a:p>
              <a:r>
                <a:rPr lang="en-US" dirty="0" smtClean="0">
                  <a:solidFill>
                    <a:srgbClr val="FFFF00"/>
                  </a:solidFill>
                  <a:latin typeface="Times New Roman" pitchFamily="18" charset="0"/>
                  <a:cs typeface="Times New Roman" pitchFamily="18" charset="0"/>
                </a:rPr>
                <a:t>&gt;</a:t>
              </a:r>
              <a:endParaRPr lang="en-US" dirty="0">
                <a:solidFill>
                  <a:srgbClr val="FFFF00"/>
                </a:solidFill>
                <a:latin typeface="Times New Roman" pitchFamily="18" charset="0"/>
                <a:cs typeface="Times New Roman" pitchFamily="18" charset="0"/>
              </a:endParaRPr>
            </a:p>
          </p:txBody>
        </p:sp>
        <p:sp>
          <p:nvSpPr>
            <p:cNvPr id="58" name="TextBox 31"/>
            <p:cNvSpPr txBox="1"/>
            <p:nvPr/>
          </p:nvSpPr>
          <p:spPr>
            <a:xfrm rot="1305237">
              <a:off x="6265125" y="4710428"/>
              <a:ext cx="314510" cy="369332"/>
            </a:xfrm>
            <a:prstGeom prst="rect">
              <a:avLst/>
            </a:prstGeom>
            <a:noFill/>
          </p:spPr>
          <p:txBody>
            <a:bodyPr wrap="none" rtlCol="0">
              <a:spAutoFit/>
            </a:bodyPr>
            <a:lstStyle/>
            <a:p>
              <a:r>
                <a:rPr lang="en-US" dirty="0" smtClean="0">
                  <a:solidFill>
                    <a:srgbClr val="FFFF00"/>
                  </a:solidFill>
                  <a:latin typeface="Times New Roman" pitchFamily="18" charset="0"/>
                  <a:cs typeface="Times New Roman" pitchFamily="18" charset="0"/>
                </a:rPr>
                <a:t>&gt;</a:t>
              </a:r>
              <a:endParaRPr lang="en-US" dirty="0">
                <a:solidFill>
                  <a:srgbClr val="FFFF00"/>
                </a:solidFill>
                <a:latin typeface="Times New Roman" pitchFamily="18" charset="0"/>
                <a:cs typeface="Times New Roman" pitchFamily="18" charset="0"/>
              </a:endParaRPr>
            </a:p>
          </p:txBody>
        </p:sp>
        <p:cxnSp>
          <p:nvCxnSpPr>
            <p:cNvPr id="59" name="Straight Arrow Connector 33"/>
            <p:cNvCxnSpPr/>
            <p:nvPr/>
          </p:nvCxnSpPr>
          <p:spPr>
            <a:xfrm>
              <a:off x="7173515" y="4660673"/>
              <a:ext cx="0" cy="487636"/>
            </a:xfrm>
            <a:prstGeom prst="straightConnector1">
              <a:avLst/>
            </a:prstGeom>
            <a:ln w="952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32"/>
            <p:cNvCxnSpPr/>
            <p:nvPr/>
          </p:nvCxnSpPr>
          <p:spPr>
            <a:xfrm flipV="1">
              <a:off x="2594194" y="3520363"/>
              <a:ext cx="0" cy="1139505"/>
            </a:xfrm>
            <a:prstGeom prst="straightConnector1">
              <a:avLst/>
            </a:prstGeom>
            <a:ln w="952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Hộp_Văn_Bản 14"/>
            <p:cNvSpPr txBox="1"/>
            <p:nvPr/>
          </p:nvSpPr>
          <p:spPr>
            <a:xfrm rot="16200000">
              <a:off x="2162722" y="3951615"/>
              <a:ext cx="535724" cy="276999"/>
            </a:xfrm>
            <a:prstGeom prst="rect">
              <a:avLst/>
            </a:prstGeom>
            <a:noFill/>
          </p:spPr>
          <p:txBody>
            <a:bodyPr wrap="none" rtlCol="0">
              <a:spAutoFit/>
            </a:bodyPr>
            <a:lstStyle/>
            <a:p>
              <a:r>
                <a:rPr lang="en-US" sz="1200" b="1" smtClean="0">
                  <a:solidFill>
                    <a:srgbClr val="FFFF00"/>
                  </a:solidFill>
                  <a:latin typeface="Times New Roman" pitchFamily="18" charset="0"/>
                  <a:cs typeface="Times New Roman" pitchFamily="18" charset="0"/>
                </a:rPr>
                <a:t>72cm</a:t>
              </a:r>
              <a:endParaRPr lang="en-US" sz="1200" b="1" dirty="0">
                <a:solidFill>
                  <a:srgbClr val="FFFF00"/>
                </a:solidFill>
                <a:latin typeface="Times New Roman" pitchFamily="18" charset="0"/>
                <a:cs typeface="Times New Roman" pitchFamily="18" charset="0"/>
              </a:endParaRPr>
            </a:p>
          </p:txBody>
        </p:sp>
        <p:sp>
          <p:nvSpPr>
            <p:cNvPr id="62" name="Hộp_Văn_Bản 14"/>
            <p:cNvSpPr txBox="1"/>
            <p:nvPr/>
          </p:nvSpPr>
          <p:spPr>
            <a:xfrm rot="5400000">
              <a:off x="7074544" y="4777532"/>
              <a:ext cx="524503" cy="253916"/>
            </a:xfrm>
            <a:prstGeom prst="rect">
              <a:avLst/>
            </a:prstGeom>
            <a:noFill/>
          </p:spPr>
          <p:txBody>
            <a:bodyPr wrap="none" rtlCol="0">
              <a:spAutoFit/>
            </a:bodyPr>
            <a:lstStyle/>
            <a:p>
              <a:r>
                <a:rPr lang="en-US" sz="1050" b="1" smtClean="0">
                  <a:solidFill>
                    <a:srgbClr val="FFFF00"/>
                  </a:solidFill>
                  <a:latin typeface="Times New Roman" pitchFamily="18" charset="0"/>
                  <a:cs typeface="Times New Roman" pitchFamily="18" charset="0"/>
                </a:rPr>
                <a:t>3,6cm</a:t>
              </a:r>
              <a:endParaRPr lang="en-US" sz="1050" b="1" dirty="0">
                <a:solidFill>
                  <a:srgbClr val="FFFF00"/>
                </a:solidFill>
                <a:latin typeface="Times New Roman" pitchFamily="18" charset="0"/>
                <a:cs typeface="Times New Roman" pitchFamily="18" charset="0"/>
              </a:endParaRPr>
            </a:p>
          </p:txBody>
        </p:sp>
        <p:sp>
          <p:nvSpPr>
            <p:cNvPr id="63" name="TextBox 31"/>
            <p:cNvSpPr txBox="1"/>
            <p:nvPr/>
          </p:nvSpPr>
          <p:spPr>
            <a:xfrm>
              <a:off x="6360145" y="4589521"/>
              <a:ext cx="38985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dirty="0">
                <a:solidFill>
                  <a:schemeClr val="bg1"/>
                </a:solidFill>
                <a:latin typeface="Times New Roman" pitchFamily="18" charset="0"/>
                <a:cs typeface="Times New Roman" pitchFamily="18" charset="0"/>
              </a:endParaRPr>
            </a:p>
          </p:txBody>
        </p:sp>
        <p:sp>
          <p:nvSpPr>
            <p:cNvPr id="64" name="TextBox 31"/>
            <p:cNvSpPr txBox="1"/>
            <p:nvPr/>
          </p:nvSpPr>
          <p:spPr>
            <a:xfrm>
              <a:off x="5825061" y="3312548"/>
              <a:ext cx="27443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I</a:t>
              </a:r>
              <a:endParaRPr lang="en-US" b="1" dirty="0">
                <a:solidFill>
                  <a:schemeClr val="bg1"/>
                </a:solidFill>
                <a:latin typeface="Times New Roman" pitchFamily="18" charset="0"/>
                <a:cs typeface="Times New Roman" pitchFamily="18" charset="0"/>
              </a:endParaRPr>
            </a:p>
          </p:txBody>
        </p:sp>
        <p:cxnSp>
          <p:nvCxnSpPr>
            <p:cNvPr id="65" name="Straight Arrow Connector 33"/>
            <p:cNvCxnSpPr/>
            <p:nvPr/>
          </p:nvCxnSpPr>
          <p:spPr>
            <a:xfrm>
              <a:off x="6947431" y="4660673"/>
              <a:ext cx="0" cy="4876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32"/>
            <p:cNvCxnSpPr/>
            <p:nvPr/>
          </p:nvCxnSpPr>
          <p:spPr>
            <a:xfrm flipV="1">
              <a:off x="2812976" y="3506739"/>
              <a:ext cx="0" cy="113950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7" name="Đường kết nối Mũi tên Thẳng 66"/>
          <p:cNvCxnSpPr/>
          <p:nvPr/>
        </p:nvCxnSpPr>
        <p:spPr>
          <a:xfrm>
            <a:off x="2806775" y="4724400"/>
            <a:ext cx="2958197" cy="0"/>
          </a:xfrm>
          <a:prstGeom prst="straightConnector1">
            <a:avLst/>
          </a:prstGeom>
          <a:ln w="19050">
            <a:solidFill>
              <a:srgbClr val="66FF99"/>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8" name="Hộp_Văn_Bản 67"/>
          <p:cNvSpPr txBox="1"/>
          <p:nvPr/>
        </p:nvSpPr>
        <p:spPr>
          <a:xfrm>
            <a:off x="3855385" y="4722504"/>
            <a:ext cx="777649" cy="338554"/>
          </a:xfrm>
          <a:prstGeom prst="rect">
            <a:avLst/>
          </a:prstGeom>
          <a:noFill/>
        </p:spPr>
        <p:txBody>
          <a:bodyPr wrap="none" rtlCol="0">
            <a:spAutoFit/>
          </a:bodyPr>
          <a:lstStyle/>
          <a:p>
            <a:r>
              <a:rPr lang="en-US" sz="1600" smtClean="0">
                <a:solidFill>
                  <a:schemeClr val="bg1"/>
                </a:solidFill>
                <a:latin typeface="Times New Roman" pitchFamily="18" charset="0"/>
                <a:cs typeface="Times New Roman" pitchFamily="18" charset="0"/>
              </a:rPr>
              <a:t>OA = ?</a:t>
            </a:r>
            <a:endParaRPr lang="vi-VN" sz="1600">
              <a:solidFill>
                <a:schemeClr val="bg1"/>
              </a:solidFill>
              <a:latin typeface="Times New Roman" pitchFamily="18" charset="0"/>
              <a:cs typeface="Times New Roman" pitchFamily="18" charset="0"/>
            </a:endParaRPr>
          </a:p>
        </p:txBody>
      </p:sp>
      <p:cxnSp>
        <p:nvCxnSpPr>
          <p:cNvPr id="69" name="Đường kết nối Thẳng 68"/>
          <p:cNvCxnSpPr/>
          <p:nvPr/>
        </p:nvCxnSpPr>
        <p:spPr>
          <a:xfrm>
            <a:off x="2813125" y="3518708"/>
            <a:ext cx="2958197"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0" name="Đường kết nối Thẳng 69"/>
          <p:cNvCxnSpPr/>
          <p:nvPr/>
        </p:nvCxnSpPr>
        <p:spPr>
          <a:xfrm>
            <a:off x="5781713" y="3518708"/>
            <a:ext cx="1182459" cy="1589769"/>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71" name="Hộp_Văn_Bản 70"/>
          <p:cNvSpPr txBox="1"/>
          <p:nvPr/>
        </p:nvSpPr>
        <p:spPr>
          <a:xfrm>
            <a:off x="4292223" y="3363864"/>
            <a:ext cx="393056" cy="307777"/>
          </a:xfrm>
          <a:prstGeom prst="rect">
            <a:avLst/>
          </a:prstGeom>
          <a:noFill/>
        </p:spPr>
        <p:txBody>
          <a:bodyPr wrap="none" rtlCol="0">
            <a:spAutoFit/>
          </a:bodyPr>
          <a:lstStyle/>
          <a:p>
            <a:r>
              <a:rPr lang="en-US" sz="1400" smtClean="0">
                <a:solidFill>
                  <a:srgbClr val="FFC000"/>
                </a:solidFill>
              </a:rPr>
              <a:t>&gt;&gt;</a:t>
            </a:r>
            <a:endParaRPr lang="vi-VN" sz="1400">
              <a:solidFill>
                <a:srgbClr val="FFC000"/>
              </a:solidFill>
            </a:endParaRPr>
          </a:p>
        </p:txBody>
      </p:sp>
      <p:sp>
        <p:nvSpPr>
          <p:cNvPr id="72" name="Hộp_Văn_Bản 71"/>
          <p:cNvSpPr txBox="1"/>
          <p:nvPr/>
        </p:nvSpPr>
        <p:spPr>
          <a:xfrm rot="3217249">
            <a:off x="6090808" y="4043850"/>
            <a:ext cx="393056" cy="307777"/>
          </a:xfrm>
          <a:prstGeom prst="rect">
            <a:avLst/>
          </a:prstGeom>
          <a:noFill/>
        </p:spPr>
        <p:txBody>
          <a:bodyPr wrap="none" rtlCol="0">
            <a:spAutoFit/>
          </a:bodyPr>
          <a:lstStyle/>
          <a:p>
            <a:r>
              <a:rPr lang="en-US" sz="1400" smtClean="0">
                <a:solidFill>
                  <a:srgbClr val="FFC000"/>
                </a:solidFill>
              </a:rPr>
              <a:t>&gt;&gt;</a:t>
            </a:r>
            <a:endParaRPr lang="vi-VN" sz="1400">
              <a:solidFill>
                <a:srgbClr val="FFC000"/>
              </a:solidFill>
            </a:endParaRPr>
          </a:p>
        </p:txBody>
      </p:sp>
      <p:sp>
        <p:nvSpPr>
          <p:cNvPr id="73" name="Hình Bầu dục 72"/>
          <p:cNvSpPr/>
          <p:nvPr/>
        </p:nvSpPr>
        <p:spPr>
          <a:xfrm>
            <a:off x="6564375" y="4616351"/>
            <a:ext cx="59829" cy="598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725298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hammer.wav"/>
                                        </p:tgtEl>
                                      </p:cMediaNode>
                                    </p:audio>
                                  </p:sub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Effect transition="in" filter="fade">
                                      <p:cBhvr>
                                        <p:cTn id="14" dur="500"/>
                                        <p:tgtEl>
                                          <p:spTgt spid="45"/>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47"/>
                                        </p:tgtEl>
                                        <p:attrNameLst>
                                          <p:attrName>style.visibility</p:attrName>
                                        </p:attrNameLst>
                                      </p:cBhvr>
                                      <p:to>
                                        <p:strVal val="visible"/>
                                      </p:to>
                                    </p:set>
                                    <p:anim calcmode="lin" valueType="num">
                                      <p:cBhvr>
                                        <p:cTn id="18" dur="500" fill="hold"/>
                                        <p:tgtEl>
                                          <p:spTgt spid="47"/>
                                        </p:tgtEl>
                                        <p:attrNameLst>
                                          <p:attrName>ppt_w</p:attrName>
                                        </p:attrNameLst>
                                      </p:cBhvr>
                                      <p:tavLst>
                                        <p:tav tm="0">
                                          <p:val>
                                            <p:fltVal val="0"/>
                                          </p:val>
                                        </p:tav>
                                        <p:tav tm="100000">
                                          <p:val>
                                            <p:strVal val="#ppt_w"/>
                                          </p:val>
                                        </p:tav>
                                      </p:tavLst>
                                    </p:anim>
                                    <p:anim calcmode="lin" valueType="num">
                                      <p:cBhvr>
                                        <p:cTn id="19" dur="500" fill="hold"/>
                                        <p:tgtEl>
                                          <p:spTgt spid="47"/>
                                        </p:tgtEl>
                                        <p:attrNameLst>
                                          <p:attrName>ppt_h</p:attrName>
                                        </p:attrNameLst>
                                      </p:cBhvr>
                                      <p:tavLst>
                                        <p:tav tm="0">
                                          <p:val>
                                            <p:fltVal val="0"/>
                                          </p:val>
                                        </p:tav>
                                        <p:tav tm="100000">
                                          <p:val>
                                            <p:strVal val="#ppt_h"/>
                                          </p:val>
                                        </p:tav>
                                      </p:tavLst>
                                    </p:anim>
                                    <p:animEffect transition="in" filter="fade">
                                      <p:cBhvr>
                                        <p:cTn id="20" dur="500"/>
                                        <p:tgtEl>
                                          <p:spTgt spid="47"/>
                                        </p:tgtEl>
                                      </p:cBhvr>
                                    </p:animEffect>
                                  </p:childTnLst>
                                </p:cTn>
                              </p:par>
                            </p:childTnLst>
                          </p:cTn>
                        </p:par>
                        <p:par>
                          <p:cTn id="21" fill="hold">
                            <p:stCondLst>
                              <p:cond delay="1500"/>
                            </p:stCondLst>
                            <p:childTnLst>
                              <p:par>
                                <p:cTn id="22" presetID="16" presetClass="entr" presetSubtype="37" fill="hold" nodeType="after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barn(outVertical)">
                                      <p:cBhvr>
                                        <p:cTn id="24" dur="500"/>
                                        <p:tgtEl>
                                          <p:spTgt spid="67"/>
                                        </p:tgtEl>
                                      </p:cBhvr>
                                    </p:animEffect>
                                  </p:childTnLst>
                                </p:cTn>
                              </p:par>
                            </p:childTnLst>
                          </p:cTn>
                        </p:par>
                        <p:par>
                          <p:cTn id="25" fill="hold">
                            <p:stCondLst>
                              <p:cond delay="2000"/>
                            </p:stCondLst>
                            <p:childTnLst>
                              <p:par>
                                <p:cTn id="26" presetID="53" presetClass="entr" presetSubtype="16" fill="hold" grpId="0" nodeType="afterEffect">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cBhvr>
                                        <p:cTn id="28" dur="500" fill="hold"/>
                                        <p:tgtEl>
                                          <p:spTgt spid="68"/>
                                        </p:tgtEl>
                                        <p:attrNameLst>
                                          <p:attrName>ppt_w</p:attrName>
                                        </p:attrNameLst>
                                      </p:cBhvr>
                                      <p:tavLst>
                                        <p:tav tm="0">
                                          <p:val>
                                            <p:fltVal val="0"/>
                                          </p:val>
                                        </p:tav>
                                        <p:tav tm="100000">
                                          <p:val>
                                            <p:strVal val="#ppt_w"/>
                                          </p:val>
                                        </p:tav>
                                      </p:tavLst>
                                    </p:anim>
                                    <p:anim calcmode="lin" valueType="num">
                                      <p:cBhvr>
                                        <p:cTn id="29" dur="500" fill="hold"/>
                                        <p:tgtEl>
                                          <p:spTgt spid="68"/>
                                        </p:tgtEl>
                                        <p:attrNameLst>
                                          <p:attrName>ppt_h</p:attrName>
                                        </p:attrNameLst>
                                      </p:cBhvr>
                                      <p:tavLst>
                                        <p:tav tm="0">
                                          <p:val>
                                            <p:fltVal val="0"/>
                                          </p:val>
                                        </p:tav>
                                        <p:tav tm="100000">
                                          <p:val>
                                            <p:strVal val="#ppt_h"/>
                                          </p:val>
                                        </p:tav>
                                      </p:tavLst>
                                    </p:anim>
                                    <p:animEffect transition="in" filter="fade">
                                      <p:cBhvr>
                                        <p:cTn id="30"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6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800landscape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3796" name="WordArt 4"/>
          <p:cNvSpPr>
            <a:spLocks noChangeArrowheads="1" noChangeShapeType="1" noTextEdit="1"/>
          </p:cNvSpPr>
          <p:nvPr/>
        </p:nvSpPr>
        <p:spPr bwMode="auto">
          <a:xfrm>
            <a:off x="228600" y="152401"/>
            <a:ext cx="35275838" cy="76200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vi-VN" sz="3200" b="1" kern="10" smtClean="0">
                <a:ln w="12700">
                  <a:solidFill>
                    <a:srgbClr val="FF33CC"/>
                  </a:solidFill>
                  <a:round/>
                  <a:headEnd/>
                  <a:tailEnd/>
                </a:ln>
                <a:solidFill>
                  <a:srgbClr val="00FF00"/>
                </a:solidFill>
                <a:effectLst>
                  <a:outerShdw dist="28398" dir="1593903" algn="ctr" rotWithShape="0">
                    <a:srgbClr val="FFFFFF"/>
                  </a:outerShdw>
                </a:effectLst>
              </a:rPr>
              <a:t>CHÂN THÀNH CẢM ƠN QUÍ THẦY CÔ ĐÃ DÀNH THỜI GIAN VỀ DỰ TIẾT HỌC HÔM NAY - KÍNH CHÚC QUÝ THẦY CÔ SỨC KHỎE - CHÚC CÁC EM HỌC SINH CHĂM NGOAN - HỌC GIỎI</a:t>
            </a:r>
            <a:endParaRPr lang="vi-VN" sz="3200" b="1" kern="10">
              <a:ln w="12700">
                <a:solidFill>
                  <a:srgbClr val="FF33CC"/>
                </a:solidFill>
                <a:round/>
                <a:headEnd/>
                <a:tailEnd/>
              </a:ln>
              <a:solidFill>
                <a:srgbClr val="00FF00"/>
              </a:solidFill>
              <a:effectLst>
                <a:outerShdw dist="28398" dir="1593903" algn="ctr" rotWithShape="0">
                  <a:srgbClr val="FFFFFF"/>
                </a:outerShdw>
              </a:effectLst>
            </a:endParaRPr>
          </a:p>
          <a:p>
            <a:pPr algn="ctr" eaLnBrk="0" fontAlgn="base" hangingPunct="0">
              <a:spcBef>
                <a:spcPct val="0"/>
              </a:spcBef>
              <a:spcAft>
                <a:spcPct val="0"/>
              </a:spcAft>
            </a:pPr>
            <a:endParaRPr lang="vi-VN" sz="3200" b="1" kern="10" smtClean="0">
              <a:ln w="12700">
                <a:solidFill>
                  <a:srgbClr val="FF33CC"/>
                </a:solidFill>
                <a:round/>
                <a:headEnd/>
                <a:tailEnd/>
              </a:ln>
              <a:solidFill>
                <a:srgbClr val="00FF00"/>
              </a:solidFill>
              <a:effectLst>
                <a:outerShdw dist="28398" dir="1593903" algn="ctr" rotWithShape="0">
                  <a:srgbClr val="FFFFFF"/>
                </a:outerShdw>
              </a:effectLst>
            </a:endParaRPr>
          </a:p>
        </p:txBody>
      </p:sp>
      <p:pic>
        <p:nvPicPr>
          <p:cNvPr id="33797" name="Picture 5"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914400"/>
            <a:ext cx="1524000" cy="1349375"/>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43132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981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0" name="Picture 8"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55626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1" name="Picture 9"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1066800"/>
            <a:ext cx="1371600" cy="1216025"/>
          </a:xfrm>
          <a:prstGeom prst="rect">
            <a:avLst/>
          </a:prstGeom>
          <a:noFill/>
          <a:extLst>
            <a:ext uri="{909E8E84-426E-40DD-AFC4-6F175D3DCCD1}">
              <a14:hiddenFill xmlns:a14="http://schemas.microsoft.com/office/drawing/2010/main">
                <a:solidFill>
                  <a:srgbClr val="FFFFFF"/>
                </a:solidFill>
              </a14:hiddenFill>
            </a:ext>
          </a:extLst>
        </p:spPr>
      </p:pic>
      <p:pic>
        <p:nvPicPr>
          <p:cNvPr id="33802" name="Picture 10"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000" y="5410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3" name="Picture 11"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5418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3804" name="Picture 12"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59134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3805" name="Picture 13"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991475" y="4267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6" name="Picture 14"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10668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7" name="Picture 15"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838200"/>
            <a:ext cx="1152525" cy="1020763"/>
          </a:xfrm>
          <a:prstGeom prst="rect">
            <a:avLst/>
          </a:prstGeom>
          <a:noFill/>
          <a:extLst>
            <a:ext uri="{909E8E84-426E-40DD-AFC4-6F175D3DCCD1}">
              <a14:hiddenFill xmlns:a14="http://schemas.microsoft.com/office/drawing/2010/main">
                <a:solidFill>
                  <a:srgbClr val="FFFFFF"/>
                </a:solidFill>
              </a14:hiddenFill>
            </a:ext>
          </a:extLst>
        </p:spPr>
      </p:pic>
      <p:pic>
        <p:nvPicPr>
          <p:cNvPr id="33808" name="Picture 16"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5684838"/>
            <a:ext cx="1152525" cy="1020762"/>
          </a:xfrm>
          <a:prstGeom prst="rect">
            <a:avLst/>
          </a:prstGeom>
          <a:noFill/>
          <a:extLst>
            <a:ext uri="{909E8E84-426E-40DD-AFC4-6F175D3DCCD1}">
              <a14:hiddenFill xmlns:a14="http://schemas.microsoft.com/office/drawing/2010/main">
                <a:solidFill>
                  <a:srgbClr val="FFFFFF"/>
                </a:solidFill>
              </a14:hiddenFill>
            </a:ext>
          </a:extLst>
        </p:spPr>
      </p:pic>
      <p:pic>
        <p:nvPicPr>
          <p:cNvPr id="33809" name="Picture 17"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4191000"/>
            <a:ext cx="1152525" cy="1020763"/>
          </a:xfrm>
          <a:prstGeom prst="rect">
            <a:avLst/>
          </a:prstGeom>
          <a:noFill/>
          <a:extLst>
            <a:ext uri="{909E8E84-426E-40DD-AFC4-6F175D3DCCD1}">
              <a14:hiddenFill xmlns:a14="http://schemas.microsoft.com/office/drawing/2010/main">
                <a:solidFill>
                  <a:srgbClr val="FFFFFF"/>
                </a:solidFill>
              </a14:hiddenFill>
            </a:ext>
          </a:extLst>
        </p:spPr>
      </p:pic>
      <p:sp>
        <p:nvSpPr>
          <p:cNvPr id="2" name="WordArt 2"/>
          <p:cNvSpPr>
            <a:spLocks noChangeArrowheads="1" noChangeShapeType="1" noTextEdit="1"/>
          </p:cNvSpPr>
          <p:nvPr/>
        </p:nvSpPr>
        <p:spPr bwMode="auto">
          <a:xfrm>
            <a:off x="2133600" y="2173288"/>
            <a:ext cx="5072062" cy="1255712"/>
          </a:xfrm>
          <a:prstGeom prst="rect">
            <a:avLst/>
          </a:prstGeom>
        </p:spPr>
        <p:txBody>
          <a:bodyPr wrap="none" fromWordArt="1">
            <a:prstTxWarp prst="textPlain">
              <a:avLst>
                <a:gd name="adj" fmla="val 50000"/>
              </a:avLst>
            </a:prstTxWarp>
          </a:bodyPr>
          <a:lstStyle/>
          <a:p>
            <a:pPr algn="ctr" rtl="0">
              <a:buNone/>
            </a:pPr>
            <a:r>
              <a:rPr lang="vi-VN" sz="2400" b="1" kern="10" spc="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rPr>
              <a:t>TIẾT HỌC KẾT THÚC</a:t>
            </a:r>
            <a:endParaRPr lang="vi-VN" sz="2400" b="1" kern="10" spc="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a:cs typeface="Times New Roman"/>
            </a:endParaRPr>
          </a:p>
        </p:txBody>
      </p:sp>
    </p:spTree>
    <p:custDataLst>
      <p:tags r:id="rId1"/>
    </p:custDataLst>
    <p:extLst>
      <p:ext uri="{BB962C8B-B14F-4D97-AF65-F5344CB8AC3E}">
        <p14:creationId xmlns:p14="http://schemas.microsoft.com/office/powerpoint/2010/main" val="34698406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5.55556E-7 2.22222E-6 L -2.84549 -0.01042 " pathEditMode="relative" rAng="0" ptsTypes="AA">
                                      <p:cBhvr>
                                        <p:cTn id="6" dur="20000" fill="hold"/>
                                        <p:tgtEl>
                                          <p:spTgt spid="33796"/>
                                        </p:tgtEl>
                                        <p:attrNameLst>
                                          <p:attrName>ppt_x</p:attrName>
                                          <p:attrName>ppt_y</p:attrName>
                                        </p:attrNameLst>
                                      </p:cBhvr>
                                      <p:rCtr x="-142274" y="-532"/>
                                    </p:animMotion>
                                  </p:childTnLst>
                                </p:cTn>
                              </p:par>
                              <p:par>
                                <p:cTn id="7" presetID="53" presetClass="entr" presetSubtype="16"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p:cTn id="9" dur="2000" fill="hold"/>
                                        <p:tgtEl>
                                          <p:spTgt spid="2"/>
                                        </p:tgtEl>
                                        <p:attrNameLst>
                                          <p:attrName>ppt_w</p:attrName>
                                        </p:attrNameLst>
                                      </p:cBhvr>
                                      <p:tavLst>
                                        <p:tav tm="0">
                                          <p:val>
                                            <p:fltVal val="0"/>
                                          </p:val>
                                        </p:tav>
                                        <p:tav tm="100000">
                                          <p:val>
                                            <p:strVal val="#ppt_w"/>
                                          </p:val>
                                        </p:tav>
                                      </p:tavLst>
                                    </p:anim>
                                    <p:anim calcmode="lin" valueType="num">
                                      <p:cBhvr>
                                        <p:cTn id="10" dur="2000" fill="hold"/>
                                        <p:tgtEl>
                                          <p:spTgt spid="2"/>
                                        </p:tgtEl>
                                        <p:attrNameLst>
                                          <p:attrName>ppt_h</p:attrName>
                                        </p:attrNameLst>
                                      </p:cBhvr>
                                      <p:tavLst>
                                        <p:tav tm="0">
                                          <p:val>
                                            <p:fltVal val="0"/>
                                          </p:val>
                                        </p:tav>
                                        <p:tav tm="100000">
                                          <p:val>
                                            <p:strVal val="#ppt_h"/>
                                          </p:val>
                                        </p:tav>
                                      </p:tavLst>
                                    </p:anim>
                                    <p:animEffect transition="in" filter="fade">
                                      <p:cBhvr>
                                        <p:cTn id="11" dur="2000"/>
                                        <p:tgtEl>
                                          <p:spTgt spid="2"/>
                                        </p:tgtEl>
                                      </p:cBhvr>
                                    </p:animEffect>
                                  </p:childTnLst>
                                  <p:subTnLst>
                                    <p:audio>
                                      <p:cMediaNode vol="100000">
                                        <p:cTn display="0" masterRel="sameClick">
                                          <p:stCondLst>
                                            <p:cond evt="begin" delay="0">
                                              <p:tn val="7"/>
                                            </p:cond>
                                          </p:stCondLst>
                                          <p:endCondLst>
                                            <p:cond evt="onStopAudio" delay="0">
                                              <p:tgtEl>
                                                <p:sldTgt/>
                                              </p:tgtEl>
                                            </p:cond>
                                          </p:endCondLst>
                                        </p:cTn>
                                        <p:tgtEl>
                                          <p:sndTgt r:embed="rId4" name="applause.wav"/>
                                        </p:tgtEl>
                                      </p:cMediaNode>
                                    </p:audio>
                                  </p:subTnLst>
                                </p:cTn>
                              </p:par>
                              <p:par>
                                <p:cTn id="12" presetID="26" presetClass="emph" presetSubtype="0" repeatCount="indefinite" fill="hold" grpId="1" nodeType="with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19" name="Hình Bầu dục 13"/>
          <p:cNvSpPr/>
          <p:nvPr/>
        </p:nvSpPr>
        <p:spPr>
          <a:xfrm>
            <a:off x="6821532" y="3473183"/>
            <a:ext cx="87630" cy="876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cxnSp>
        <p:nvCxnSpPr>
          <p:cNvPr id="16" name="Đường kết nối Thẳng 11"/>
          <p:cNvCxnSpPr/>
          <p:nvPr/>
        </p:nvCxnSpPr>
        <p:spPr>
          <a:xfrm flipV="1">
            <a:off x="1371600" y="1892885"/>
            <a:ext cx="6096000" cy="14214"/>
          </a:xfrm>
          <a:prstGeom prst="line">
            <a:avLst/>
          </a:prstGeom>
        </p:spPr>
        <p:style>
          <a:lnRef idx="2">
            <a:schemeClr val="accent5"/>
          </a:lnRef>
          <a:fillRef idx="0">
            <a:schemeClr val="accent5"/>
          </a:fillRef>
          <a:effectRef idx="1">
            <a:schemeClr val="accent5"/>
          </a:effectRef>
          <a:fontRef idx="minor">
            <a:schemeClr val="tx1"/>
          </a:fontRef>
        </p:style>
      </p:cxnSp>
      <p:sp>
        <p:nvSpPr>
          <p:cNvPr id="20" name="Hộp_Văn_Bản 14"/>
          <p:cNvSpPr txBox="1"/>
          <p:nvPr/>
        </p:nvSpPr>
        <p:spPr>
          <a:xfrm>
            <a:off x="1745598" y="990600"/>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en-US" b="1">
              <a:solidFill>
                <a:schemeClr val="bg1"/>
              </a:solidFill>
              <a:latin typeface="Times New Roman" pitchFamily="18" charset="0"/>
              <a:cs typeface="Times New Roman" pitchFamily="18" charset="0"/>
            </a:endParaRPr>
          </a:p>
        </p:txBody>
      </p:sp>
      <p:sp>
        <p:nvSpPr>
          <p:cNvPr id="21" name="Hộp_Văn_Bản 15"/>
          <p:cNvSpPr txBox="1"/>
          <p:nvPr/>
        </p:nvSpPr>
        <p:spPr>
          <a:xfrm>
            <a:off x="6680458" y="3520138"/>
            <a:ext cx="41549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en-US" b="1">
              <a:solidFill>
                <a:schemeClr val="bg1"/>
              </a:solidFill>
              <a:latin typeface="Times New Roman" pitchFamily="18" charset="0"/>
              <a:cs typeface="Times New Roman" pitchFamily="18" charset="0"/>
            </a:endParaRPr>
          </a:p>
        </p:txBody>
      </p:sp>
      <p:cxnSp>
        <p:nvCxnSpPr>
          <p:cNvPr id="23" name="Đường kết nối Mũi tên Thẳng 22"/>
          <p:cNvCxnSpPr/>
          <p:nvPr/>
        </p:nvCxnSpPr>
        <p:spPr>
          <a:xfrm>
            <a:off x="3147470" y="1030973"/>
            <a:ext cx="0" cy="167640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Đường kết nối Thẳng 29"/>
          <p:cNvCxnSpPr/>
          <p:nvPr/>
        </p:nvCxnSpPr>
        <p:spPr>
          <a:xfrm>
            <a:off x="1909226" y="1366966"/>
            <a:ext cx="1238244"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5" name="Hình Bầu dục 47"/>
          <p:cNvSpPr/>
          <p:nvPr/>
        </p:nvSpPr>
        <p:spPr>
          <a:xfrm>
            <a:off x="2193392" y="1864409"/>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Hình Bầu dục 48"/>
          <p:cNvSpPr/>
          <p:nvPr/>
        </p:nvSpPr>
        <p:spPr>
          <a:xfrm>
            <a:off x="4047434" y="1861548"/>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7" name="Đường kết nối Thẳng 50"/>
          <p:cNvCxnSpPr/>
          <p:nvPr/>
        </p:nvCxnSpPr>
        <p:spPr>
          <a:xfrm>
            <a:off x="3140325" y="1358633"/>
            <a:ext cx="4327275" cy="249841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TextBox 29"/>
          <p:cNvSpPr txBox="1"/>
          <p:nvPr/>
        </p:nvSpPr>
        <p:spPr>
          <a:xfrm>
            <a:off x="2083851" y="1937991"/>
            <a:ext cx="312906"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29" name="TextBox 30"/>
          <p:cNvSpPr txBox="1"/>
          <p:nvPr/>
        </p:nvSpPr>
        <p:spPr>
          <a:xfrm>
            <a:off x="3931506" y="1402448"/>
            <a:ext cx="38985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30" name="TextBox 31"/>
          <p:cNvSpPr txBox="1"/>
          <p:nvPr/>
        </p:nvSpPr>
        <p:spPr>
          <a:xfrm>
            <a:off x="2836325" y="1866546"/>
            <a:ext cx="351378"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O</a:t>
            </a:r>
            <a:endParaRPr lang="en-US">
              <a:solidFill>
                <a:schemeClr val="bg1"/>
              </a:solidFill>
              <a:latin typeface="Times New Roman" pitchFamily="18" charset="0"/>
              <a:cs typeface="Times New Roman" pitchFamily="18" charset="0"/>
            </a:endParaRPr>
          </a:p>
        </p:txBody>
      </p:sp>
      <p:cxnSp>
        <p:nvCxnSpPr>
          <p:cNvPr id="32" name="Straight Arrow Connector 32"/>
          <p:cNvCxnSpPr/>
          <p:nvPr/>
        </p:nvCxnSpPr>
        <p:spPr>
          <a:xfrm flipV="1">
            <a:off x="1918752" y="1362205"/>
            <a:ext cx="0" cy="5403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Hộp_Văn_Bản 14"/>
          <p:cNvSpPr txBox="1"/>
          <p:nvPr/>
        </p:nvSpPr>
        <p:spPr>
          <a:xfrm>
            <a:off x="1738818" y="1940132"/>
            <a:ext cx="35137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A</a:t>
            </a:r>
            <a:endParaRPr lang="en-US" b="1">
              <a:solidFill>
                <a:schemeClr val="bg1"/>
              </a:solidFill>
              <a:latin typeface="Times New Roman" pitchFamily="18" charset="0"/>
              <a:cs typeface="Times New Roman" pitchFamily="18" charset="0"/>
            </a:endParaRPr>
          </a:p>
        </p:txBody>
      </p:sp>
      <p:sp>
        <p:nvSpPr>
          <p:cNvPr id="35" name="Hộp_Văn_Bản 15"/>
          <p:cNvSpPr txBox="1"/>
          <p:nvPr/>
        </p:nvSpPr>
        <p:spPr>
          <a:xfrm>
            <a:off x="6663482" y="1553222"/>
            <a:ext cx="41549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A’</a:t>
            </a:r>
            <a:endParaRPr lang="en-US" b="1">
              <a:solidFill>
                <a:schemeClr val="bg1"/>
              </a:solidFill>
              <a:latin typeface="Times New Roman" pitchFamily="18" charset="0"/>
              <a:cs typeface="Times New Roman" pitchFamily="18" charset="0"/>
            </a:endParaRPr>
          </a:p>
        </p:txBody>
      </p:sp>
      <p:cxnSp>
        <p:nvCxnSpPr>
          <p:cNvPr id="7" name="Đường kết nối Thẳng 6"/>
          <p:cNvCxnSpPr/>
          <p:nvPr/>
        </p:nvCxnSpPr>
        <p:spPr>
          <a:xfrm>
            <a:off x="2534701" y="1865998"/>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Đường kết nối Thẳng 37"/>
          <p:cNvCxnSpPr/>
          <p:nvPr/>
        </p:nvCxnSpPr>
        <p:spPr>
          <a:xfrm>
            <a:off x="2845851" y="1863575"/>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Đường kết nối Thẳng 17"/>
          <p:cNvCxnSpPr/>
          <p:nvPr/>
        </p:nvCxnSpPr>
        <p:spPr>
          <a:xfrm>
            <a:off x="1922495" y="1375172"/>
            <a:ext cx="5545105" cy="2399001"/>
          </a:xfrm>
          <a:prstGeom prst="line">
            <a:avLst/>
          </a:prstGeom>
          <a:ln w="12700"/>
        </p:spPr>
        <p:style>
          <a:lnRef idx="1">
            <a:schemeClr val="accent6"/>
          </a:lnRef>
          <a:fillRef idx="0">
            <a:schemeClr val="accent6"/>
          </a:fillRef>
          <a:effectRef idx="0">
            <a:schemeClr val="accent6"/>
          </a:effectRef>
          <a:fontRef idx="minor">
            <a:schemeClr val="tx1"/>
          </a:fontRef>
        </p:style>
      </p:cxnSp>
      <p:cxnSp>
        <p:nvCxnSpPr>
          <p:cNvPr id="33" name="Straight Arrow Connector 33"/>
          <p:cNvCxnSpPr/>
          <p:nvPr/>
        </p:nvCxnSpPr>
        <p:spPr>
          <a:xfrm flipH="1">
            <a:off x="6864833" y="1907314"/>
            <a:ext cx="6398" cy="16013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TextBox 31"/>
          <p:cNvSpPr txBox="1"/>
          <p:nvPr/>
        </p:nvSpPr>
        <p:spPr>
          <a:xfrm rot="1279169">
            <a:off x="2450056" y="1491867"/>
            <a:ext cx="304892" cy="338554"/>
          </a:xfrm>
          <a:prstGeom prst="rect">
            <a:avLst/>
          </a:prstGeom>
          <a:noFill/>
        </p:spPr>
        <p:txBody>
          <a:bodyPr wrap="none" rtlCol="0">
            <a:spAutoFit/>
          </a:bodyPr>
          <a:lstStyle/>
          <a:p>
            <a:r>
              <a:rPr lang="en-US" sz="1600" smtClean="0">
                <a:latin typeface="Times New Roman" pitchFamily="18" charset="0"/>
                <a:cs typeface="Times New Roman" pitchFamily="18" charset="0"/>
              </a:rPr>
              <a:t>&gt;</a:t>
            </a:r>
            <a:endParaRPr lang="en-US" sz="1600">
              <a:latin typeface="Times New Roman" pitchFamily="18" charset="0"/>
              <a:cs typeface="Times New Roman" pitchFamily="18" charset="0"/>
            </a:endParaRPr>
          </a:p>
        </p:txBody>
      </p:sp>
      <p:sp>
        <p:nvSpPr>
          <p:cNvPr id="179" name="TextBox 31"/>
          <p:cNvSpPr txBox="1"/>
          <p:nvPr/>
        </p:nvSpPr>
        <p:spPr>
          <a:xfrm rot="1279169">
            <a:off x="4129502" y="2223144"/>
            <a:ext cx="304892" cy="338554"/>
          </a:xfrm>
          <a:prstGeom prst="rect">
            <a:avLst/>
          </a:prstGeom>
          <a:noFill/>
        </p:spPr>
        <p:txBody>
          <a:bodyPr wrap="none" rtlCol="0">
            <a:spAutoFit/>
          </a:bodyPr>
          <a:lstStyle/>
          <a:p>
            <a:r>
              <a:rPr lang="en-US" sz="1600" smtClean="0">
                <a:latin typeface="Times New Roman" pitchFamily="18" charset="0"/>
                <a:cs typeface="Times New Roman" pitchFamily="18" charset="0"/>
              </a:rPr>
              <a:t>&gt;</a:t>
            </a:r>
            <a:endParaRPr lang="en-US" sz="1600">
              <a:latin typeface="Times New Roman" pitchFamily="18" charset="0"/>
              <a:cs typeface="Times New Roman" pitchFamily="18" charset="0"/>
            </a:endParaRPr>
          </a:p>
        </p:txBody>
      </p:sp>
      <p:sp>
        <p:nvSpPr>
          <p:cNvPr id="181" name="TextBox 31"/>
          <p:cNvSpPr txBox="1"/>
          <p:nvPr/>
        </p:nvSpPr>
        <p:spPr>
          <a:xfrm>
            <a:off x="3130550" y="1071173"/>
            <a:ext cx="26161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I</a:t>
            </a:r>
            <a:endParaRPr lang="en-US">
              <a:solidFill>
                <a:schemeClr val="bg1"/>
              </a:solidFill>
              <a:latin typeface="Times New Roman" pitchFamily="18" charset="0"/>
              <a:cs typeface="Times New Roman" pitchFamily="18" charset="0"/>
            </a:endParaRPr>
          </a:p>
        </p:txBody>
      </p:sp>
      <p:sp>
        <p:nvSpPr>
          <p:cNvPr id="182" name="TextBox 31"/>
          <p:cNvSpPr txBox="1"/>
          <p:nvPr/>
        </p:nvSpPr>
        <p:spPr>
          <a:xfrm>
            <a:off x="2509838" y="1179166"/>
            <a:ext cx="444352" cy="369332"/>
          </a:xfrm>
          <a:prstGeom prst="rect">
            <a:avLst/>
          </a:prstGeom>
          <a:noFill/>
        </p:spPr>
        <p:txBody>
          <a:bodyPr wrap="none" rtlCol="0">
            <a:spAutoFit/>
          </a:bodyPr>
          <a:lstStyle/>
          <a:p>
            <a:r>
              <a:rPr lang="en-US" smtClean="0">
                <a:solidFill>
                  <a:srgbClr val="FFFF00"/>
                </a:solidFill>
                <a:latin typeface="Times New Roman" pitchFamily="18" charset="0"/>
                <a:cs typeface="Times New Roman" pitchFamily="18" charset="0"/>
              </a:rPr>
              <a:t>&gt;&gt;</a:t>
            </a:r>
            <a:endParaRPr lang="en-US">
              <a:solidFill>
                <a:srgbClr val="FFFF00"/>
              </a:solidFill>
              <a:latin typeface="Times New Roman" pitchFamily="18" charset="0"/>
              <a:cs typeface="Times New Roman" pitchFamily="18" charset="0"/>
            </a:endParaRPr>
          </a:p>
        </p:txBody>
      </p:sp>
      <p:sp>
        <p:nvSpPr>
          <p:cNvPr id="183" name="TextBox 31"/>
          <p:cNvSpPr txBox="1"/>
          <p:nvPr/>
        </p:nvSpPr>
        <p:spPr>
          <a:xfrm rot="1756897">
            <a:off x="3372727" y="1428919"/>
            <a:ext cx="444352" cy="369332"/>
          </a:xfrm>
          <a:prstGeom prst="rect">
            <a:avLst/>
          </a:prstGeom>
          <a:noFill/>
        </p:spPr>
        <p:txBody>
          <a:bodyPr wrap="none" rtlCol="0">
            <a:spAutoFit/>
          </a:bodyPr>
          <a:lstStyle/>
          <a:p>
            <a:r>
              <a:rPr lang="en-US" smtClean="0">
                <a:solidFill>
                  <a:srgbClr val="FFFF00"/>
                </a:solidFill>
                <a:latin typeface="Times New Roman" pitchFamily="18" charset="0"/>
                <a:cs typeface="Times New Roman" pitchFamily="18" charset="0"/>
              </a:rPr>
              <a:t>&gt;&gt;</a:t>
            </a:r>
            <a:endParaRPr lang="en-US">
              <a:solidFill>
                <a:srgbClr val="FFFF00"/>
              </a:solidFill>
              <a:latin typeface="Times New Roman" pitchFamily="18" charset="0"/>
              <a:cs typeface="Times New Roman" pitchFamily="18" charset="0"/>
            </a:endParaRPr>
          </a:p>
        </p:txBody>
      </p:sp>
      <p:sp>
        <p:nvSpPr>
          <p:cNvPr id="4" name="Nút Hành động: Tiến hoặc Tiếp 3">
            <a:hlinkClick r:id="rId4" action="ppaction://hlinksldjump" highlightClick="1"/>
          </p:cNvPr>
          <p:cNvSpPr/>
          <p:nvPr/>
        </p:nvSpPr>
        <p:spPr>
          <a:xfrm>
            <a:off x="8602980" y="6324600"/>
            <a:ext cx="388620" cy="381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ình chữ nhật 4"/>
          <p:cNvSpPr/>
          <p:nvPr/>
        </p:nvSpPr>
        <p:spPr>
          <a:xfrm>
            <a:off x="587911" y="3524365"/>
            <a:ext cx="1326595" cy="665355"/>
          </a:xfrm>
          <a:prstGeom prst="rect">
            <a:avLst/>
          </a:prstGeom>
          <a:noFill/>
          <a:ln w="19050">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4" name="Hình chữ nhật 123"/>
          <p:cNvSpPr/>
          <p:nvPr/>
        </p:nvSpPr>
        <p:spPr>
          <a:xfrm>
            <a:off x="2601278" y="3524365"/>
            <a:ext cx="1688905" cy="67083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sp>
        <p:nvSpPr>
          <p:cNvPr id="53" name="Hình chữ nhật 52"/>
          <p:cNvSpPr/>
          <p:nvPr/>
        </p:nvSpPr>
        <p:spPr>
          <a:xfrm>
            <a:off x="313013" y="3158836"/>
            <a:ext cx="2527167"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∆ABO        ∆A’B’O</a:t>
            </a:r>
            <a:r>
              <a:rPr lang="en-US">
                <a:solidFill>
                  <a:srgbClr val="FFC000"/>
                </a:solidFill>
                <a:latin typeface="Times New Roman" pitchFamily="18" charset="0"/>
                <a:cs typeface="Times New Roman" pitchFamily="18" charset="0"/>
              </a:rPr>
              <a:t>:</a:t>
            </a:r>
          </a:p>
        </p:txBody>
      </p:sp>
      <p:sp>
        <p:nvSpPr>
          <p:cNvPr id="54" name="Hình tự do 53"/>
          <p:cNvSpPr/>
          <p:nvPr/>
        </p:nvSpPr>
        <p:spPr>
          <a:xfrm>
            <a:off x="1437409" y="3276600"/>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graphicFrame>
        <p:nvGraphicFramePr>
          <p:cNvPr id="55" name="Đối tượng 54"/>
          <p:cNvGraphicFramePr>
            <a:graphicFrameLocks noChangeAspect="1"/>
          </p:cNvGraphicFramePr>
          <p:nvPr>
            <p:extLst>
              <p:ext uri="{D42A27DB-BD31-4B8C-83A1-F6EECF244321}">
                <p14:modId xmlns:p14="http://schemas.microsoft.com/office/powerpoint/2010/main" val="720595330"/>
              </p:ext>
            </p:extLst>
          </p:nvPr>
        </p:nvGraphicFramePr>
        <p:xfrm>
          <a:off x="590279" y="3541713"/>
          <a:ext cx="1252537" cy="625475"/>
        </p:xfrm>
        <a:graphic>
          <a:graphicData uri="http://schemas.openxmlformats.org/presentationml/2006/ole">
            <mc:AlternateContent xmlns:mc="http://schemas.openxmlformats.org/markup-compatibility/2006">
              <mc:Choice xmlns:v="urn:schemas-microsoft-com:vml" Requires="v">
                <p:oleObj spid="_x0000_s26183" name="Equation" r:id="rId5" imgW="787320" imgH="393480" progId="Equation.DSMT4">
                  <p:embed/>
                </p:oleObj>
              </mc:Choice>
              <mc:Fallback>
                <p:oleObj name="Equation" r:id="rId5" imgW="787320" imgH="393480" progId="Equation.DSMT4">
                  <p:embed/>
                  <p:pic>
                    <p:nvPicPr>
                      <p:cNvPr id="0" name=""/>
                      <p:cNvPicPr/>
                      <p:nvPr/>
                    </p:nvPicPr>
                    <p:blipFill>
                      <a:blip r:embed="rId6"/>
                      <a:stretch>
                        <a:fillRect/>
                      </a:stretch>
                    </p:blipFill>
                    <p:spPr>
                      <a:xfrm>
                        <a:off x="590279" y="3541713"/>
                        <a:ext cx="1252537" cy="625475"/>
                      </a:xfrm>
                      <a:prstGeom prst="rect">
                        <a:avLst/>
                      </a:prstGeom>
                    </p:spPr>
                  </p:pic>
                </p:oleObj>
              </mc:Fallback>
            </mc:AlternateContent>
          </a:graphicData>
        </a:graphic>
      </p:graphicFrame>
      <p:graphicFrame>
        <p:nvGraphicFramePr>
          <p:cNvPr id="56" name="Đối tượng 55"/>
          <p:cNvGraphicFramePr>
            <a:graphicFrameLocks noChangeAspect="1"/>
          </p:cNvGraphicFramePr>
          <p:nvPr>
            <p:extLst>
              <p:ext uri="{D42A27DB-BD31-4B8C-83A1-F6EECF244321}">
                <p14:modId xmlns:p14="http://schemas.microsoft.com/office/powerpoint/2010/main" val="1843324931"/>
              </p:ext>
            </p:extLst>
          </p:nvPr>
        </p:nvGraphicFramePr>
        <p:xfrm>
          <a:off x="1898379" y="3654425"/>
          <a:ext cx="379412" cy="381000"/>
        </p:xfrm>
        <a:graphic>
          <a:graphicData uri="http://schemas.openxmlformats.org/presentationml/2006/ole">
            <mc:AlternateContent xmlns:mc="http://schemas.openxmlformats.org/markup-compatibility/2006">
              <mc:Choice xmlns:v="urn:schemas-microsoft-com:vml" Requires="v">
                <p:oleObj spid="_x0000_s26184" name="Equation" r:id="rId7" imgW="203040" imgH="203040" progId="Equation.DSMT4">
                  <p:embed/>
                </p:oleObj>
              </mc:Choice>
              <mc:Fallback>
                <p:oleObj name="Equation" r:id="rId7" imgW="203040" imgH="203040" progId="Equation.DSMT4">
                  <p:embed/>
                  <p:pic>
                    <p:nvPicPr>
                      <p:cNvPr id="0" name=""/>
                      <p:cNvPicPr/>
                      <p:nvPr/>
                    </p:nvPicPr>
                    <p:blipFill>
                      <a:blip r:embed="rId8"/>
                      <a:stretch>
                        <a:fillRect/>
                      </a:stretch>
                    </p:blipFill>
                    <p:spPr>
                      <a:xfrm>
                        <a:off x="1898379" y="3654425"/>
                        <a:ext cx="379412" cy="381000"/>
                      </a:xfrm>
                      <a:prstGeom prst="rect">
                        <a:avLst/>
                      </a:prstGeom>
                    </p:spPr>
                  </p:pic>
                </p:oleObj>
              </mc:Fallback>
            </mc:AlternateContent>
          </a:graphicData>
        </a:graphic>
      </p:graphicFrame>
      <p:grpSp>
        <p:nvGrpSpPr>
          <p:cNvPr id="57" name="Nhóm 56"/>
          <p:cNvGrpSpPr/>
          <p:nvPr/>
        </p:nvGrpSpPr>
        <p:grpSpPr>
          <a:xfrm>
            <a:off x="329974" y="4178423"/>
            <a:ext cx="2490810" cy="369332"/>
            <a:chOff x="173083" y="4788023"/>
            <a:chExt cx="2490810" cy="369332"/>
          </a:xfrm>
        </p:grpSpPr>
        <p:sp>
          <p:nvSpPr>
            <p:cNvPr id="58" name="Hình chữ nhật 57"/>
            <p:cNvSpPr/>
            <p:nvPr/>
          </p:nvSpPr>
          <p:spPr>
            <a:xfrm>
              <a:off x="173083" y="4788023"/>
              <a:ext cx="2490810"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∆OIF’        ∆A’B’F’</a:t>
              </a:r>
              <a:r>
                <a:rPr lang="en-US">
                  <a:solidFill>
                    <a:srgbClr val="FFC000"/>
                  </a:solidFill>
                  <a:latin typeface="Times New Roman" pitchFamily="18" charset="0"/>
                  <a:cs typeface="Times New Roman" pitchFamily="18" charset="0"/>
                </a:rPr>
                <a:t>:</a:t>
              </a:r>
            </a:p>
          </p:txBody>
        </p:sp>
        <p:sp>
          <p:nvSpPr>
            <p:cNvPr id="59" name="Hình tự do 58"/>
            <p:cNvSpPr/>
            <p:nvPr/>
          </p:nvSpPr>
          <p:spPr>
            <a:xfrm>
              <a:off x="1257737" y="4908711"/>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grpSp>
      <p:graphicFrame>
        <p:nvGraphicFramePr>
          <p:cNvPr id="60" name="Đối tượng 59"/>
          <p:cNvGraphicFramePr>
            <a:graphicFrameLocks noChangeAspect="1"/>
          </p:cNvGraphicFramePr>
          <p:nvPr>
            <p:extLst>
              <p:ext uri="{D42A27DB-BD31-4B8C-83A1-F6EECF244321}">
                <p14:modId xmlns:p14="http://schemas.microsoft.com/office/powerpoint/2010/main" val="2695537830"/>
              </p:ext>
            </p:extLst>
          </p:nvPr>
        </p:nvGraphicFramePr>
        <p:xfrm>
          <a:off x="457200" y="4495800"/>
          <a:ext cx="1374775" cy="625475"/>
        </p:xfrm>
        <a:graphic>
          <a:graphicData uri="http://schemas.openxmlformats.org/presentationml/2006/ole">
            <mc:AlternateContent xmlns:mc="http://schemas.openxmlformats.org/markup-compatibility/2006">
              <mc:Choice xmlns:v="urn:schemas-microsoft-com:vml" Requires="v">
                <p:oleObj spid="_x0000_s26185" name="Equation" r:id="rId9" imgW="863280" imgH="393480" progId="Equation.DSMT4">
                  <p:embed/>
                </p:oleObj>
              </mc:Choice>
              <mc:Fallback>
                <p:oleObj name="Equation" r:id="rId9" imgW="863280" imgH="393480" progId="Equation.DSMT4">
                  <p:embed/>
                  <p:pic>
                    <p:nvPicPr>
                      <p:cNvPr id="0" name=""/>
                      <p:cNvPicPr/>
                      <p:nvPr/>
                    </p:nvPicPr>
                    <p:blipFill>
                      <a:blip r:embed="rId10"/>
                      <a:stretch>
                        <a:fillRect/>
                      </a:stretch>
                    </p:blipFill>
                    <p:spPr>
                      <a:xfrm>
                        <a:off x="457200" y="4495800"/>
                        <a:ext cx="1374775" cy="625475"/>
                      </a:xfrm>
                      <a:prstGeom prst="rect">
                        <a:avLst/>
                      </a:prstGeom>
                    </p:spPr>
                  </p:pic>
                </p:oleObj>
              </mc:Fallback>
            </mc:AlternateContent>
          </a:graphicData>
        </a:graphic>
      </p:graphicFrame>
      <p:sp>
        <p:nvSpPr>
          <p:cNvPr id="61" name="Hình chữ nhật 60"/>
          <p:cNvSpPr/>
          <p:nvPr/>
        </p:nvSpPr>
        <p:spPr>
          <a:xfrm>
            <a:off x="333130" y="5057775"/>
            <a:ext cx="2289151" cy="369332"/>
          </a:xfrm>
          <a:prstGeom prst="rect">
            <a:avLst/>
          </a:prstGeom>
        </p:spPr>
        <p:txBody>
          <a:bodyPr wrap="square">
            <a:spAutoFit/>
          </a:bodyPr>
          <a:lstStyle/>
          <a:p>
            <a:r>
              <a:rPr lang="en-US" b="1">
                <a:solidFill>
                  <a:srgbClr val="FFFF00"/>
                </a:solidFill>
                <a:latin typeface="Times New Roman" pitchFamily="18" charset="0"/>
                <a:cs typeface="Times New Roman" pitchFamily="18" charset="0"/>
              </a:rPr>
              <a:t>Từ </a:t>
            </a:r>
            <a:r>
              <a:rPr lang="en-US" b="1" i="1">
                <a:solidFill>
                  <a:srgbClr val="FF00FF"/>
                </a:solidFill>
                <a:latin typeface="Times New Roman" pitchFamily="18" charset="0"/>
                <a:cs typeface="Times New Roman" pitchFamily="18" charset="0"/>
              </a:rPr>
              <a:t>(1) </a:t>
            </a:r>
            <a:r>
              <a:rPr lang="en-US" b="1">
                <a:solidFill>
                  <a:srgbClr val="FFFF00"/>
                </a:solidFill>
                <a:latin typeface="Times New Roman" pitchFamily="18" charset="0"/>
                <a:cs typeface="Times New Roman" pitchFamily="18" charset="0"/>
              </a:rPr>
              <a:t>và </a:t>
            </a:r>
            <a:r>
              <a:rPr lang="en-US" b="1" i="1">
                <a:solidFill>
                  <a:srgbClr val="FF00FF"/>
                </a:solidFill>
                <a:latin typeface="Times New Roman" pitchFamily="18" charset="0"/>
                <a:cs typeface="Times New Roman" pitchFamily="18" charset="0"/>
              </a:rPr>
              <a:t>(2) </a:t>
            </a:r>
            <a:r>
              <a:rPr lang="en-US" b="1">
                <a:solidFill>
                  <a:srgbClr val="FFFF00"/>
                </a:solidFill>
                <a:latin typeface="Times New Roman" pitchFamily="18" charset="0"/>
                <a:cs typeface="Times New Roman" pitchFamily="18" charset="0"/>
              </a:rPr>
              <a:t>suy ra:</a:t>
            </a:r>
          </a:p>
        </p:txBody>
      </p:sp>
      <p:graphicFrame>
        <p:nvGraphicFramePr>
          <p:cNvPr id="62" name="Đối tượng 61"/>
          <p:cNvGraphicFramePr>
            <a:graphicFrameLocks noChangeAspect="1"/>
          </p:cNvGraphicFramePr>
          <p:nvPr>
            <p:extLst>
              <p:ext uri="{D42A27DB-BD31-4B8C-83A1-F6EECF244321}">
                <p14:modId xmlns:p14="http://schemas.microsoft.com/office/powerpoint/2010/main" val="1122931783"/>
              </p:ext>
            </p:extLst>
          </p:nvPr>
        </p:nvGraphicFramePr>
        <p:xfrm>
          <a:off x="536575" y="5389563"/>
          <a:ext cx="1824038" cy="727075"/>
        </p:xfrm>
        <a:graphic>
          <a:graphicData uri="http://schemas.openxmlformats.org/presentationml/2006/ole">
            <mc:AlternateContent xmlns:mc="http://schemas.openxmlformats.org/markup-compatibility/2006">
              <mc:Choice xmlns:v="urn:schemas-microsoft-com:vml" Requires="v">
                <p:oleObj spid="_x0000_s26186" name="Equation" r:id="rId11" imgW="799920" imgH="317160" progId="Equation.DSMT4">
                  <p:embed/>
                </p:oleObj>
              </mc:Choice>
              <mc:Fallback>
                <p:oleObj name="Equation" r:id="rId11" imgW="799920" imgH="317160" progId="Equation.DSMT4">
                  <p:embed/>
                  <p:pic>
                    <p:nvPicPr>
                      <p:cNvPr id="0" name=""/>
                      <p:cNvPicPr/>
                      <p:nvPr/>
                    </p:nvPicPr>
                    <p:blipFill>
                      <a:blip r:embed="rId12"/>
                      <a:stretch>
                        <a:fillRect/>
                      </a:stretch>
                    </p:blipFill>
                    <p:spPr>
                      <a:xfrm>
                        <a:off x="536575" y="5389563"/>
                        <a:ext cx="1824038" cy="727075"/>
                      </a:xfrm>
                      <a:prstGeom prst="rect">
                        <a:avLst/>
                      </a:prstGeom>
                    </p:spPr>
                  </p:pic>
                </p:oleObj>
              </mc:Fallback>
            </mc:AlternateContent>
          </a:graphicData>
        </a:graphic>
      </p:graphicFrame>
      <p:graphicFrame>
        <p:nvGraphicFramePr>
          <p:cNvPr id="63" name="Đối tượng 62"/>
          <p:cNvGraphicFramePr>
            <a:graphicFrameLocks noChangeAspect="1"/>
          </p:cNvGraphicFramePr>
          <p:nvPr>
            <p:extLst>
              <p:ext uri="{D42A27DB-BD31-4B8C-83A1-F6EECF244321}">
                <p14:modId xmlns:p14="http://schemas.microsoft.com/office/powerpoint/2010/main" val="3537855613"/>
              </p:ext>
            </p:extLst>
          </p:nvPr>
        </p:nvGraphicFramePr>
        <p:xfrm>
          <a:off x="1870075" y="4503738"/>
          <a:ext cx="1233488" cy="627062"/>
        </p:xfrm>
        <a:graphic>
          <a:graphicData uri="http://schemas.openxmlformats.org/presentationml/2006/ole">
            <mc:AlternateContent xmlns:mc="http://schemas.openxmlformats.org/markup-compatibility/2006">
              <mc:Choice xmlns:v="urn:schemas-microsoft-com:vml" Requires="v">
                <p:oleObj spid="_x0000_s26187" name="Equation" r:id="rId13" imgW="774360" imgH="393480" progId="Equation.DSMT4">
                  <p:embed/>
                </p:oleObj>
              </mc:Choice>
              <mc:Fallback>
                <p:oleObj name="Equation" r:id="rId13" imgW="774360" imgH="393480" progId="Equation.DSMT4">
                  <p:embed/>
                  <p:pic>
                    <p:nvPicPr>
                      <p:cNvPr id="0" name=""/>
                      <p:cNvPicPr/>
                      <p:nvPr/>
                    </p:nvPicPr>
                    <p:blipFill>
                      <a:blip r:embed="rId14"/>
                      <a:stretch>
                        <a:fillRect/>
                      </a:stretch>
                    </p:blipFill>
                    <p:spPr>
                      <a:xfrm>
                        <a:off x="1870075" y="4503738"/>
                        <a:ext cx="1233488" cy="627062"/>
                      </a:xfrm>
                      <a:prstGeom prst="rect">
                        <a:avLst/>
                      </a:prstGeom>
                    </p:spPr>
                  </p:pic>
                </p:oleObj>
              </mc:Fallback>
            </mc:AlternateContent>
          </a:graphicData>
        </a:graphic>
      </p:graphicFrame>
      <p:graphicFrame>
        <p:nvGraphicFramePr>
          <p:cNvPr id="64" name="Đối tượng 63"/>
          <p:cNvGraphicFramePr>
            <a:graphicFrameLocks noChangeAspect="1"/>
          </p:cNvGraphicFramePr>
          <p:nvPr>
            <p:extLst>
              <p:ext uri="{D42A27DB-BD31-4B8C-83A1-F6EECF244321}">
                <p14:modId xmlns:p14="http://schemas.microsoft.com/office/powerpoint/2010/main" val="1304031492"/>
              </p:ext>
            </p:extLst>
          </p:nvPr>
        </p:nvGraphicFramePr>
        <p:xfrm>
          <a:off x="3146425" y="4614863"/>
          <a:ext cx="427038" cy="381000"/>
        </p:xfrm>
        <a:graphic>
          <a:graphicData uri="http://schemas.openxmlformats.org/presentationml/2006/ole">
            <mc:AlternateContent xmlns:mc="http://schemas.openxmlformats.org/markup-compatibility/2006">
              <mc:Choice xmlns:v="urn:schemas-microsoft-com:vml" Requires="v">
                <p:oleObj spid="_x0000_s26188" name="Equation" r:id="rId15" imgW="228600" imgH="203040" progId="Equation.DSMT4">
                  <p:embed/>
                </p:oleObj>
              </mc:Choice>
              <mc:Fallback>
                <p:oleObj name="Equation" r:id="rId15" imgW="228600" imgH="203040" progId="Equation.DSMT4">
                  <p:embed/>
                  <p:pic>
                    <p:nvPicPr>
                      <p:cNvPr id="0" name=""/>
                      <p:cNvPicPr/>
                      <p:nvPr/>
                    </p:nvPicPr>
                    <p:blipFill>
                      <a:blip r:embed="rId16"/>
                      <a:stretch>
                        <a:fillRect/>
                      </a:stretch>
                    </p:blipFill>
                    <p:spPr>
                      <a:xfrm>
                        <a:off x="3146425" y="4614863"/>
                        <a:ext cx="427038" cy="381000"/>
                      </a:xfrm>
                      <a:prstGeom prst="rect">
                        <a:avLst/>
                      </a:prstGeom>
                    </p:spPr>
                  </p:pic>
                </p:oleObj>
              </mc:Fallback>
            </mc:AlternateContent>
          </a:graphicData>
        </a:graphic>
      </p:graphicFrame>
      <p:graphicFrame>
        <p:nvGraphicFramePr>
          <p:cNvPr id="6" name="Đối tượng 5"/>
          <p:cNvGraphicFramePr>
            <a:graphicFrameLocks noChangeAspect="1"/>
          </p:cNvGraphicFramePr>
          <p:nvPr>
            <p:extLst>
              <p:ext uri="{D42A27DB-BD31-4B8C-83A1-F6EECF244321}">
                <p14:modId xmlns:p14="http://schemas.microsoft.com/office/powerpoint/2010/main" val="1488554835"/>
              </p:ext>
            </p:extLst>
          </p:nvPr>
        </p:nvGraphicFramePr>
        <p:xfrm>
          <a:off x="2802227" y="5551488"/>
          <a:ext cx="1887537" cy="500929"/>
        </p:xfrm>
        <a:graphic>
          <a:graphicData uri="http://schemas.openxmlformats.org/presentationml/2006/ole">
            <mc:AlternateContent xmlns:mc="http://schemas.openxmlformats.org/markup-compatibility/2006">
              <mc:Choice xmlns:v="urn:schemas-microsoft-com:vml" Requires="v">
                <p:oleObj spid="_x0000_s26189" name="Equation" r:id="rId17" imgW="1536480" imgH="406080" progId="Equation.DSMT4">
                  <p:embed/>
                </p:oleObj>
              </mc:Choice>
              <mc:Fallback>
                <p:oleObj name="Equation" r:id="rId17" imgW="1536480" imgH="406080" progId="Equation.DSMT4">
                  <p:embed/>
                  <p:pic>
                    <p:nvPicPr>
                      <p:cNvPr id="0" name="Đối tượng 209"/>
                      <p:cNvPicPr>
                        <a:picLocks noChangeAspect="1" noChangeArrowheads="1"/>
                      </p:cNvPicPr>
                      <p:nvPr/>
                    </p:nvPicPr>
                    <p:blipFill>
                      <a:blip r:embed="rId18"/>
                      <a:srcRect/>
                      <a:stretch>
                        <a:fillRect/>
                      </a:stretch>
                    </p:blipFill>
                    <p:spPr bwMode="auto">
                      <a:xfrm>
                        <a:off x="2802227" y="5551488"/>
                        <a:ext cx="1887537" cy="500929"/>
                      </a:xfrm>
                      <a:prstGeom prst="rect">
                        <a:avLst/>
                      </a:prstGeom>
                      <a:noFill/>
                      <a:ln>
                        <a:noFill/>
                      </a:ln>
                      <a:extLst/>
                    </p:spPr>
                  </p:pic>
                </p:oleObj>
              </mc:Fallback>
            </mc:AlternateContent>
          </a:graphicData>
        </a:graphic>
      </p:graphicFrame>
      <p:graphicFrame>
        <p:nvGraphicFramePr>
          <p:cNvPr id="8" name="Đối tượng 7"/>
          <p:cNvGraphicFramePr>
            <a:graphicFrameLocks noChangeAspect="1"/>
          </p:cNvGraphicFramePr>
          <p:nvPr>
            <p:extLst>
              <p:ext uri="{D42A27DB-BD31-4B8C-83A1-F6EECF244321}">
                <p14:modId xmlns:p14="http://schemas.microsoft.com/office/powerpoint/2010/main" val="584991021"/>
              </p:ext>
            </p:extLst>
          </p:nvPr>
        </p:nvGraphicFramePr>
        <p:xfrm>
          <a:off x="2462213" y="5643411"/>
          <a:ext cx="357187" cy="284163"/>
        </p:xfrm>
        <a:graphic>
          <a:graphicData uri="http://schemas.openxmlformats.org/presentationml/2006/ole">
            <mc:AlternateContent xmlns:mc="http://schemas.openxmlformats.org/markup-compatibility/2006">
              <mc:Choice xmlns:v="urn:schemas-microsoft-com:vml" Requires="v">
                <p:oleObj spid="_x0000_s26190" name="Equation" r:id="rId19" imgW="190440" imgH="152280" progId="Equation.DSMT4">
                  <p:embed/>
                </p:oleObj>
              </mc:Choice>
              <mc:Fallback>
                <p:oleObj name="Equation" r:id="rId19" imgW="190440" imgH="152280" progId="Equation.DSMT4">
                  <p:embed/>
                  <p:pic>
                    <p:nvPicPr>
                      <p:cNvPr id="0" name="Đối tượng 20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462213" y="5643411"/>
                        <a:ext cx="357187"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5" name="Đối tượng 64"/>
          <p:cNvGraphicFramePr>
            <a:graphicFrameLocks noChangeAspect="1"/>
          </p:cNvGraphicFramePr>
          <p:nvPr>
            <p:extLst>
              <p:ext uri="{D42A27DB-BD31-4B8C-83A1-F6EECF244321}">
                <p14:modId xmlns:p14="http://schemas.microsoft.com/office/powerpoint/2010/main" val="1741145383"/>
              </p:ext>
            </p:extLst>
          </p:nvPr>
        </p:nvGraphicFramePr>
        <p:xfrm>
          <a:off x="2258475" y="3704804"/>
          <a:ext cx="357187" cy="284163"/>
        </p:xfrm>
        <a:graphic>
          <a:graphicData uri="http://schemas.openxmlformats.org/presentationml/2006/ole">
            <mc:AlternateContent xmlns:mc="http://schemas.openxmlformats.org/markup-compatibility/2006">
              <mc:Choice xmlns:v="urn:schemas-microsoft-com:vml" Requires="v">
                <p:oleObj spid="_x0000_s26191" name="Equation" r:id="rId21" imgW="190440" imgH="152280" progId="Equation.DSMT4">
                  <p:embed/>
                </p:oleObj>
              </mc:Choice>
              <mc:Fallback>
                <p:oleObj name="Equation" r:id="rId21" imgW="190440" imgH="15228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258475" y="3704804"/>
                        <a:ext cx="357187"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 name="Đối tượng 65"/>
          <p:cNvGraphicFramePr>
            <a:graphicFrameLocks noChangeAspect="1"/>
          </p:cNvGraphicFramePr>
          <p:nvPr>
            <p:extLst>
              <p:ext uri="{D42A27DB-BD31-4B8C-83A1-F6EECF244321}">
                <p14:modId xmlns:p14="http://schemas.microsoft.com/office/powerpoint/2010/main" val="2831461038"/>
              </p:ext>
            </p:extLst>
          </p:nvPr>
        </p:nvGraphicFramePr>
        <p:xfrm>
          <a:off x="2605953" y="3536373"/>
          <a:ext cx="1595438" cy="625475"/>
        </p:xfrm>
        <a:graphic>
          <a:graphicData uri="http://schemas.openxmlformats.org/presentationml/2006/ole">
            <mc:AlternateContent xmlns:mc="http://schemas.openxmlformats.org/markup-compatibility/2006">
              <mc:Choice xmlns:v="urn:schemas-microsoft-com:vml" Requires="v">
                <p:oleObj spid="_x0000_s26192" name="Equation" r:id="rId22" imgW="1002960" imgH="393480" progId="Equation.DSMT4">
                  <p:embed/>
                </p:oleObj>
              </mc:Choice>
              <mc:Fallback>
                <p:oleObj name="Equation" r:id="rId22" imgW="1002960" imgH="393480" progId="Equation.DSMT4">
                  <p:embed/>
                  <p:pic>
                    <p:nvPicPr>
                      <p:cNvPr id="0" name=""/>
                      <p:cNvPicPr/>
                      <p:nvPr/>
                    </p:nvPicPr>
                    <p:blipFill>
                      <a:blip r:embed="rId23"/>
                      <a:stretch>
                        <a:fillRect/>
                      </a:stretch>
                    </p:blipFill>
                    <p:spPr>
                      <a:xfrm>
                        <a:off x="2605953" y="3536373"/>
                        <a:ext cx="1595438" cy="625475"/>
                      </a:xfrm>
                      <a:prstGeom prst="rect">
                        <a:avLst/>
                      </a:prstGeom>
                    </p:spPr>
                  </p:pic>
                </p:oleObj>
              </mc:Fallback>
            </mc:AlternateContent>
          </a:graphicData>
        </a:graphic>
      </p:graphicFrame>
      <p:sp>
        <p:nvSpPr>
          <p:cNvPr id="9" name="Hình tự do 8"/>
          <p:cNvSpPr/>
          <p:nvPr/>
        </p:nvSpPr>
        <p:spPr>
          <a:xfrm>
            <a:off x="3146574" y="3962400"/>
            <a:ext cx="902417" cy="1684020"/>
          </a:xfrm>
          <a:custGeom>
            <a:avLst/>
            <a:gdLst>
              <a:gd name="connsiteX0" fmla="*/ 0 w 1141152"/>
              <a:gd name="connsiteY0" fmla="*/ 1623060 h 1623060"/>
              <a:gd name="connsiteX1" fmla="*/ 480060 w 1141152"/>
              <a:gd name="connsiteY1" fmla="*/ 1455420 h 1623060"/>
              <a:gd name="connsiteX2" fmla="*/ 861060 w 1141152"/>
              <a:gd name="connsiteY2" fmla="*/ 1264920 h 1623060"/>
              <a:gd name="connsiteX3" fmla="*/ 1135380 w 1141152"/>
              <a:gd name="connsiteY3" fmla="*/ 784860 h 1623060"/>
              <a:gd name="connsiteX4" fmla="*/ 1021080 w 1141152"/>
              <a:gd name="connsiteY4" fmla="*/ 0 h 1623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1152" h="1623060">
                <a:moveTo>
                  <a:pt x="0" y="1623060"/>
                </a:moveTo>
                <a:cubicBezTo>
                  <a:pt x="168275" y="1569085"/>
                  <a:pt x="336550" y="1515110"/>
                  <a:pt x="480060" y="1455420"/>
                </a:cubicBezTo>
                <a:cubicBezTo>
                  <a:pt x="623570" y="1395730"/>
                  <a:pt x="751840" y="1376680"/>
                  <a:pt x="861060" y="1264920"/>
                </a:cubicBezTo>
                <a:cubicBezTo>
                  <a:pt x="970280" y="1153160"/>
                  <a:pt x="1108710" y="995680"/>
                  <a:pt x="1135380" y="784860"/>
                </a:cubicBezTo>
                <a:cubicBezTo>
                  <a:pt x="1162050" y="574040"/>
                  <a:pt x="1091565" y="287020"/>
                  <a:pt x="1021080" y="0"/>
                </a:cubicBezTo>
              </a:path>
            </a:pathLst>
          </a:custGeom>
          <a:ln w="12700">
            <a:solidFill>
              <a:srgbClr val="FF00FF"/>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sp>
        <p:nvSpPr>
          <p:cNvPr id="48" name="Hình chữ nhật 47"/>
          <p:cNvSpPr/>
          <p:nvPr/>
        </p:nvSpPr>
        <p:spPr>
          <a:xfrm>
            <a:off x="574964" y="5429291"/>
            <a:ext cx="1746583" cy="665355"/>
          </a:xfrm>
          <a:prstGeom prst="rect">
            <a:avLst/>
          </a:prstGeom>
          <a:noFill/>
          <a:ln w="19050">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351370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wipe(left)">
                                      <p:cBhvr>
                                        <p:cTn id="26" dur="500"/>
                                        <p:tgtEl>
                                          <p:spTgt spid="65"/>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left)">
                                      <p:cBhvr>
                                        <p:cTn id="30" dur="500"/>
                                        <p:tgtEl>
                                          <p:spTgt spid="66"/>
                                        </p:tgtEl>
                                      </p:cBhvr>
                                    </p:animEffect>
                                  </p:childTnLst>
                                </p:cTn>
                              </p:par>
                            </p:childTnLst>
                          </p:cTn>
                        </p:par>
                        <p:par>
                          <p:cTn id="31" fill="hold">
                            <p:stCondLst>
                              <p:cond delay="1000"/>
                            </p:stCondLst>
                            <p:childTnLst>
                              <p:par>
                                <p:cTn id="32" presetID="16" presetClass="entr" presetSubtype="21" fill="hold" grpId="0" nodeType="afterEffect">
                                  <p:stCondLst>
                                    <p:cond delay="0"/>
                                  </p:stCondLst>
                                  <p:childTnLst>
                                    <p:set>
                                      <p:cBhvr>
                                        <p:cTn id="33" dur="1" fill="hold">
                                          <p:stCondLst>
                                            <p:cond delay="0"/>
                                          </p:stCondLst>
                                        </p:cTn>
                                        <p:tgtEl>
                                          <p:spTgt spid="124"/>
                                        </p:tgtEl>
                                        <p:attrNameLst>
                                          <p:attrName>style.visibility</p:attrName>
                                        </p:attrNameLst>
                                      </p:cBhvr>
                                      <p:to>
                                        <p:strVal val="visible"/>
                                      </p:to>
                                    </p:set>
                                    <p:animEffect transition="in" filter="barn(inVertical)">
                                      <p:cBhvr>
                                        <p:cTn id="34" dur="500"/>
                                        <p:tgtEl>
                                          <p:spTgt spid="124"/>
                                        </p:tgtEl>
                                      </p:cBhvr>
                                    </p:animEffect>
                                  </p:childTnLst>
                                </p:cTn>
                              </p:par>
                            </p:childTnLst>
                          </p:cTn>
                        </p:par>
                        <p:par>
                          <p:cTn id="35" fill="hold">
                            <p:stCondLst>
                              <p:cond delay="2000"/>
                            </p:stCondLst>
                            <p:childTnLst>
                              <p:par>
                                <p:cTn id="36" presetID="22" presetClass="entr" presetSubtype="4"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4" grpId="0" animBg="1"/>
      <p:bldP spid="9" grpId="0" animBg="1"/>
      <p:bldP spid="4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19" name="Hình Bầu dục 13"/>
          <p:cNvSpPr/>
          <p:nvPr/>
        </p:nvSpPr>
        <p:spPr>
          <a:xfrm>
            <a:off x="8193132" y="3585210"/>
            <a:ext cx="87630" cy="876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Hình chữ nhật 30"/>
          <p:cNvSpPr/>
          <p:nvPr/>
        </p:nvSpPr>
        <p:spPr>
          <a:xfrm>
            <a:off x="356840" y="228600"/>
            <a:ext cx="121058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a:ln w="11430"/>
                <a:solidFill>
                  <a:srgbClr val="00B050"/>
                </a:solidFill>
                <a:effectLst>
                  <a:outerShdw blurRad="50800" dist="39000" dir="5460000" algn="tl">
                    <a:srgbClr val="000000">
                      <a:alpha val="38000"/>
                    </a:srgbClr>
                  </a:outerShdw>
                </a:effectLst>
              </a:rPr>
              <a:t>Bài </a:t>
            </a:r>
            <a:r>
              <a:rPr lang="vi-VN" sz="2400" b="1" u="sng" smtClean="0">
                <a:ln w="11430"/>
                <a:solidFill>
                  <a:srgbClr val="00B050"/>
                </a:solidFill>
                <a:effectLst>
                  <a:outerShdw blurRad="50800" dist="39000" dir="5460000" algn="tl">
                    <a:srgbClr val="000000">
                      <a:alpha val="38000"/>
                    </a:srgbClr>
                  </a:outerShdw>
                </a:effectLst>
              </a:rPr>
              <a:t>tập</a:t>
            </a:r>
            <a:endParaRPr lang="vi-VN" sz="2400" b="1" u="sng">
              <a:ln w="11430"/>
              <a:solidFill>
                <a:srgbClr val="00B050"/>
              </a:solidFill>
              <a:effectLst>
                <a:outerShdw blurRad="50800" dist="39000" dir="5460000" algn="tl">
                  <a:srgbClr val="000000">
                    <a:alpha val="38000"/>
                  </a:srgbClr>
                </a:outerShdw>
              </a:effectLst>
            </a:endParaRPr>
          </a:p>
        </p:txBody>
      </p:sp>
      <p:sp>
        <p:nvSpPr>
          <p:cNvPr id="42" name="Hộp_Văn_Bản 41"/>
          <p:cNvSpPr txBox="1"/>
          <p:nvPr/>
        </p:nvSpPr>
        <p:spPr>
          <a:xfrm>
            <a:off x="329666" y="685800"/>
            <a:ext cx="1144865" cy="400110"/>
          </a:xfrm>
          <a:prstGeom prst="rect">
            <a:avLst/>
          </a:prstGeom>
          <a:noFill/>
        </p:spPr>
        <p:txBody>
          <a:bodyPr wrap="none" rtlCol="0">
            <a:spAutoFit/>
          </a:bodyPr>
          <a:lstStyle/>
          <a:p>
            <a:r>
              <a:rPr lang="en-US" sz="2000" b="1" u="sng">
                <a:solidFill>
                  <a:srgbClr val="FFFF00"/>
                </a:solidFill>
                <a:latin typeface="Times New Roman" pitchFamily="18" charset="0"/>
                <a:cs typeface="Times New Roman" pitchFamily="18" charset="0"/>
              </a:rPr>
              <a:t>Tóm tắt:</a:t>
            </a:r>
          </a:p>
        </p:txBody>
      </p:sp>
      <p:sp>
        <p:nvSpPr>
          <p:cNvPr id="44" name="Hộp_Văn_Bản 1"/>
          <p:cNvSpPr txBox="1"/>
          <p:nvPr/>
        </p:nvSpPr>
        <p:spPr>
          <a:xfrm>
            <a:off x="371230" y="2343090"/>
            <a:ext cx="934871"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OF = </a:t>
            </a:r>
            <a:r>
              <a:rPr lang="en-US" sz="2000" smtClean="0">
                <a:solidFill>
                  <a:srgbClr val="FFFF00"/>
                </a:solidFill>
                <a:latin typeface="Times New Roman" pitchFamily="18" charset="0"/>
                <a:cs typeface="Times New Roman" pitchFamily="18" charset="0"/>
              </a:rPr>
              <a:t>f </a:t>
            </a:r>
            <a:endParaRPr lang="en-US" sz="2000">
              <a:solidFill>
                <a:srgbClr val="FFFF00"/>
              </a:solidFill>
              <a:latin typeface="Times New Roman" pitchFamily="18" charset="0"/>
              <a:cs typeface="Times New Roman" pitchFamily="18" charset="0"/>
            </a:endParaRPr>
          </a:p>
        </p:txBody>
      </p:sp>
      <p:sp>
        <p:nvSpPr>
          <p:cNvPr id="57" name="Hộp_Văn_Bản 1"/>
          <p:cNvSpPr txBox="1"/>
          <p:nvPr/>
        </p:nvSpPr>
        <p:spPr>
          <a:xfrm>
            <a:off x="362565" y="1905000"/>
            <a:ext cx="943143"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OA = </a:t>
            </a:r>
            <a:r>
              <a:rPr lang="en-US" sz="2000" smtClean="0">
                <a:solidFill>
                  <a:srgbClr val="FFFF00"/>
                </a:solidFill>
                <a:latin typeface="Times New Roman" pitchFamily="18" charset="0"/>
                <a:cs typeface="Times New Roman" pitchFamily="18" charset="0"/>
              </a:rPr>
              <a:t>d</a:t>
            </a:r>
            <a:endParaRPr lang="en-US" sz="2000">
              <a:solidFill>
                <a:srgbClr val="FFFF00"/>
              </a:solidFill>
              <a:latin typeface="Times New Roman" pitchFamily="18" charset="0"/>
              <a:cs typeface="Times New Roman" pitchFamily="18" charset="0"/>
            </a:endParaRPr>
          </a:p>
        </p:txBody>
      </p:sp>
      <p:sp>
        <p:nvSpPr>
          <p:cNvPr id="58" name="Hộp_Văn_Bản 1"/>
          <p:cNvSpPr txBox="1"/>
          <p:nvPr/>
        </p:nvSpPr>
        <p:spPr>
          <a:xfrm>
            <a:off x="311759" y="2866865"/>
            <a:ext cx="702436"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 c/m:</a:t>
            </a:r>
            <a:endParaRPr lang="en-US" sz="2000" dirty="0">
              <a:solidFill>
                <a:srgbClr val="FFFF00"/>
              </a:solidFill>
              <a:latin typeface="Times New Roman" pitchFamily="18" charset="0"/>
              <a:cs typeface="Times New Roman" pitchFamily="18" charset="0"/>
            </a:endParaRPr>
          </a:p>
        </p:txBody>
      </p:sp>
      <p:sp>
        <p:nvSpPr>
          <p:cNvPr id="59" name="Rectangle 68"/>
          <p:cNvSpPr/>
          <p:nvPr/>
        </p:nvSpPr>
        <p:spPr>
          <a:xfrm>
            <a:off x="228600" y="723136"/>
            <a:ext cx="2179319" cy="2705864"/>
          </a:xfrm>
          <a:prstGeom prst="rect">
            <a:avLst/>
          </a:prstGeom>
          <a:noFill/>
          <a:ln w="25400" cap="flat" cmpd="sng" algn="ctr">
            <a:solidFill>
              <a:srgbClr val="FFC000"/>
            </a:solidFill>
            <a:prstDash val="solid"/>
          </a:ln>
          <a:effectLst>
            <a:glow rad="63500">
              <a:schemeClr val="accent1">
                <a:satMod val="175000"/>
                <a:alpha val="40000"/>
              </a:schemeClr>
            </a:glow>
          </a:effectLst>
        </p:spPr>
        <p:txBody>
          <a:bodyPr rtlCol="0" anchor="ctr"/>
          <a:lstStyle/>
          <a:p>
            <a:pPr algn="ctr">
              <a:defRPr/>
            </a:pPr>
            <a:endParaRPr lang="en-US" kern="0">
              <a:solidFill>
                <a:srgbClr val="FFFF00"/>
              </a:solidFill>
              <a:latin typeface="Calibri"/>
            </a:endParaRPr>
          </a:p>
        </p:txBody>
      </p:sp>
      <p:sp>
        <p:nvSpPr>
          <p:cNvPr id="17" name="Hình chữ nhật 16"/>
          <p:cNvSpPr/>
          <p:nvPr/>
        </p:nvSpPr>
        <p:spPr>
          <a:xfrm>
            <a:off x="331571" y="2767926"/>
            <a:ext cx="1878229" cy="51474"/>
          </a:xfrm>
          <a:prstGeom prst="rect">
            <a:avLst/>
          </a:prstGeom>
          <a:gradFill flip="none" rotWithShape="1">
            <a:gsLst>
              <a:gs pos="0">
                <a:srgbClr val="FF3399"/>
              </a:gs>
              <a:gs pos="25000">
                <a:srgbClr val="FF6633"/>
              </a:gs>
              <a:gs pos="50000">
                <a:srgbClr val="FFFF00"/>
              </a:gs>
              <a:gs pos="75000">
                <a:srgbClr val="01A78F"/>
              </a:gs>
              <a:gs pos="100000">
                <a:srgbClr val="3366F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FF"/>
              </a:solidFill>
            </a:endParaRPr>
          </a:p>
        </p:txBody>
      </p:sp>
      <p:cxnSp>
        <p:nvCxnSpPr>
          <p:cNvPr id="16" name="Đường kết nối Thẳng 11"/>
          <p:cNvCxnSpPr/>
          <p:nvPr/>
        </p:nvCxnSpPr>
        <p:spPr>
          <a:xfrm flipV="1">
            <a:off x="2743200" y="2004912"/>
            <a:ext cx="6096000" cy="14214"/>
          </a:xfrm>
          <a:prstGeom prst="line">
            <a:avLst/>
          </a:prstGeom>
        </p:spPr>
        <p:style>
          <a:lnRef idx="2">
            <a:schemeClr val="accent5"/>
          </a:lnRef>
          <a:fillRef idx="0">
            <a:schemeClr val="accent5"/>
          </a:fillRef>
          <a:effectRef idx="1">
            <a:schemeClr val="accent5"/>
          </a:effectRef>
          <a:fontRef idx="minor">
            <a:schemeClr val="tx1"/>
          </a:fontRef>
        </p:style>
      </p:cxnSp>
      <p:sp>
        <p:nvSpPr>
          <p:cNvPr id="20" name="Hộp_Văn_Bản 14"/>
          <p:cNvSpPr txBox="1"/>
          <p:nvPr/>
        </p:nvSpPr>
        <p:spPr>
          <a:xfrm>
            <a:off x="3117198" y="1102627"/>
            <a:ext cx="338554"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B</a:t>
            </a:r>
          </a:p>
        </p:txBody>
      </p:sp>
      <p:sp>
        <p:nvSpPr>
          <p:cNvPr id="21" name="Hộp_Văn_Bản 15"/>
          <p:cNvSpPr txBox="1"/>
          <p:nvPr/>
        </p:nvSpPr>
        <p:spPr>
          <a:xfrm>
            <a:off x="8052058" y="3632165"/>
            <a:ext cx="41549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B’</a:t>
            </a:r>
          </a:p>
        </p:txBody>
      </p:sp>
      <p:cxnSp>
        <p:nvCxnSpPr>
          <p:cNvPr id="23" name="Đường kết nối Mũi tên Thẳng 22"/>
          <p:cNvCxnSpPr/>
          <p:nvPr/>
        </p:nvCxnSpPr>
        <p:spPr>
          <a:xfrm>
            <a:off x="4519070" y="1143000"/>
            <a:ext cx="0" cy="167640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Đường kết nối Thẳng 29"/>
          <p:cNvCxnSpPr/>
          <p:nvPr/>
        </p:nvCxnSpPr>
        <p:spPr>
          <a:xfrm>
            <a:off x="3280826" y="1478993"/>
            <a:ext cx="1238244"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5" name="Hình Bầu dục 47"/>
          <p:cNvSpPr/>
          <p:nvPr/>
        </p:nvSpPr>
        <p:spPr>
          <a:xfrm>
            <a:off x="3564992" y="1976436"/>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Hình Bầu dục 48"/>
          <p:cNvSpPr/>
          <p:nvPr/>
        </p:nvSpPr>
        <p:spPr>
          <a:xfrm>
            <a:off x="5419034" y="197357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27" name="Đường kết nối Thẳng 50"/>
          <p:cNvCxnSpPr/>
          <p:nvPr/>
        </p:nvCxnSpPr>
        <p:spPr>
          <a:xfrm>
            <a:off x="4511925" y="1470660"/>
            <a:ext cx="4327275" cy="249841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TextBox 29"/>
          <p:cNvSpPr txBox="1"/>
          <p:nvPr/>
        </p:nvSpPr>
        <p:spPr>
          <a:xfrm>
            <a:off x="3455451" y="2050018"/>
            <a:ext cx="312906"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F</a:t>
            </a:r>
          </a:p>
        </p:txBody>
      </p:sp>
      <p:sp>
        <p:nvSpPr>
          <p:cNvPr id="29" name="TextBox 30"/>
          <p:cNvSpPr txBox="1"/>
          <p:nvPr/>
        </p:nvSpPr>
        <p:spPr>
          <a:xfrm>
            <a:off x="5303106" y="1514475"/>
            <a:ext cx="389850"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F’</a:t>
            </a:r>
          </a:p>
        </p:txBody>
      </p:sp>
      <p:sp>
        <p:nvSpPr>
          <p:cNvPr id="30" name="TextBox 31"/>
          <p:cNvSpPr txBox="1"/>
          <p:nvPr/>
        </p:nvSpPr>
        <p:spPr>
          <a:xfrm>
            <a:off x="4207925" y="1978573"/>
            <a:ext cx="351378"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O</a:t>
            </a:r>
          </a:p>
        </p:txBody>
      </p:sp>
      <p:cxnSp>
        <p:nvCxnSpPr>
          <p:cNvPr id="32" name="Straight Arrow Connector 32"/>
          <p:cNvCxnSpPr/>
          <p:nvPr/>
        </p:nvCxnSpPr>
        <p:spPr>
          <a:xfrm flipV="1">
            <a:off x="3290352" y="1474232"/>
            <a:ext cx="0" cy="5403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Hộp_Văn_Bản 14"/>
          <p:cNvSpPr txBox="1"/>
          <p:nvPr/>
        </p:nvSpPr>
        <p:spPr>
          <a:xfrm>
            <a:off x="3110418" y="2052159"/>
            <a:ext cx="35137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A</a:t>
            </a:r>
          </a:p>
        </p:txBody>
      </p:sp>
      <p:sp>
        <p:nvSpPr>
          <p:cNvPr id="35" name="Hộp_Văn_Bản 15"/>
          <p:cNvSpPr txBox="1"/>
          <p:nvPr/>
        </p:nvSpPr>
        <p:spPr>
          <a:xfrm>
            <a:off x="8035082" y="1665249"/>
            <a:ext cx="41549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A’</a:t>
            </a:r>
          </a:p>
        </p:txBody>
      </p:sp>
      <p:cxnSp>
        <p:nvCxnSpPr>
          <p:cNvPr id="7" name="Đường kết nối Thẳng 6"/>
          <p:cNvCxnSpPr/>
          <p:nvPr/>
        </p:nvCxnSpPr>
        <p:spPr>
          <a:xfrm>
            <a:off x="3906301" y="1978025"/>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Đường kết nối Thẳng 37"/>
          <p:cNvCxnSpPr/>
          <p:nvPr/>
        </p:nvCxnSpPr>
        <p:spPr>
          <a:xfrm>
            <a:off x="4217451" y="1975602"/>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Đường kết nối Thẳng 17"/>
          <p:cNvCxnSpPr/>
          <p:nvPr/>
        </p:nvCxnSpPr>
        <p:spPr>
          <a:xfrm>
            <a:off x="3294095" y="1487199"/>
            <a:ext cx="5545105" cy="2399001"/>
          </a:xfrm>
          <a:prstGeom prst="line">
            <a:avLst/>
          </a:prstGeom>
          <a:ln w="12700"/>
        </p:spPr>
        <p:style>
          <a:lnRef idx="1">
            <a:schemeClr val="accent6"/>
          </a:lnRef>
          <a:fillRef idx="0">
            <a:schemeClr val="accent6"/>
          </a:fillRef>
          <a:effectRef idx="0">
            <a:schemeClr val="accent6"/>
          </a:effectRef>
          <a:fontRef idx="minor">
            <a:schemeClr val="tx1"/>
          </a:fontRef>
        </p:style>
      </p:cxnSp>
      <p:cxnSp>
        <p:nvCxnSpPr>
          <p:cNvPr id="33" name="Straight Arrow Connector 33"/>
          <p:cNvCxnSpPr/>
          <p:nvPr/>
        </p:nvCxnSpPr>
        <p:spPr>
          <a:xfrm flipH="1">
            <a:off x="8236433" y="2019341"/>
            <a:ext cx="6398" cy="16013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TextBox 31"/>
          <p:cNvSpPr txBox="1"/>
          <p:nvPr/>
        </p:nvSpPr>
        <p:spPr>
          <a:xfrm rot="1279169">
            <a:off x="3821656" y="1603894"/>
            <a:ext cx="304892" cy="338554"/>
          </a:xfrm>
          <a:prstGeom prst="rect">
            <a:avLst/>
          </a:prstGeom>
          <a:noFill/>
        </p:spPr>
        <p:txBody>
          <a:bodyPr wrap="none" rtlCol="0">
            <a:spAutoFit/>
          </a:bodyPr>
          <a:lstStyle/>
          <a:p>
            <a:r>
              <a:rPr lang="en-US" sz="1600">
                <a:solidFill>
                  <a:srgbClr val="000000"/>
                </a:solidFill>
                <a:latin typeface="Times New Roman" pitchFamily="18" charset="0"/>
                <a:cs typeface="Times New Roman" pitchFamily="18" charset="0"/>
              </a:rPr>
              <a:t>&gt;</a:t>
            </a:r>
          </a:p>
        </p:txBody>
      </p:sp>
      <p:sp>
        <p:nvSpPr>
          <p:cNvPr id="179" name="TextBox 31"/>
          <p:cNvSpPr txBox="1"/>
          <p:nvPr/>
        </p:nvSpPr>
        <p:spPr>
          <a:xfrm rot="1279169">
            <a:off x="5508245" y="2335171"/>
            <a:ext cx="304892" cy="338554"/>
          </a:xfrm>
          <a:prstGeom prst="rect">
            <a:avLst/>
          </a:prstGeom>
          <a:noFill/>
        </p:spPr>
        <p:txBody>
          <a:bodyPr wrap="none" rtlCol="0">
            <a:spAutoFit/>
          </a:bodyPr>
          <a:lstStyle/>
          <a:p>
            <a:r>
              <a:rPr lang="en-US" sz="1600">
                <a:solidFill>
                  <a:srgbClr val="000000"/>
                </a:solidFill>
                <a:latin typeface="Times New Roman" pitchFamily="18" charset="0"/>
                <a:cs typeface="Times New Roman" pitchFamily="18" charset="0"/>
              </a:rPr>
              <a:t>&gt;</a:t>
            </a:r>
          </a:p>
        </p:txBody>
      </p:sp>
      <p:sp>
        <p:nvSpPr>
          <p:cNvPr id="181" name="TextBox 31"/>
          <p:cNvSpPr txBox="1"/>
          <p:nvPr/>
        </p:nvSpPr>
        <p:spPr>
          <a:xfrm>
            <a:off x="4502150" y="1183200"/>
            <a:ext cx="261610"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I</a:t>
            </a:r>
          </a:p>
        </p:txBody>
      </p:sp>
      <p:sp>
        <p:nvSpPr>
          <p:cNvPr id="182" name="TextBox 31"/>
          <p:cNvSpPr txBox="1"/>
          <p:nvPr/>
        </p:nvSpPr>
        <p:spPr>
          <a:xfrm>
            <a:off x="3886200" y="1291193"/>
            <a:ext cx="444352" cy="369332"/>
          </a:xfrm>
          <a:prstGeom prst="rect">
            <a:avLst/>
          </a:prstGeom>
          <a:noFill/>
        </p:spPr>
        <p:txBody>
          <a:bodyPr wrap="none" rtlCol="0">
            <a:spAutoFit/>
          </a:bodyPr>
          <a:lstStyle/>
          <a:p>
            <a:r>
              <a:rPr lang="en-US">
                <a:solidFill>
                  <a:srgbClr val="FFFF00"/>
                </a:solidFill>
                <a:latin typeface="Times New Roman" pitchFamily="18" charset="0"/>
                <a:cs typeface="Times New Roman" pitchFamily="18" charset="0"/>
              </a:rPr>
              <a:t>&gt;&gt;</a:t>
            </a:r>
          </a:p>
        </p:txBody>
      </p:sp>
      <p:sp>
        <p:nvSpPr>
          <p:cNvPr id="183" name="TextBox 31"/>
          <p:cNvSpPr txBox="1"/>
          <p:nvPr/>
        </p:nvSpPr>
        <p:spPr>
          <a:xfrm rot="1756897">
            <a:off x="4749089" y="1540946"/>
            <a:ext cx="444352" cy="369332"/>
          </a:xfrm>
          <a:prstGeom prst="rect">
            <a:avLst/>
          </a:prstGeom>
          <a:noFill/>
        </p:spPr>
        <p:txBody>
          <a:bodyPr wrap="none" rtlCol="0">
            <a:spAutoFit/>
          </a:bodyPr>
          <a:lstStyle/>
          <a:p>
            <a:r>
              <a:rPr lang="en-US">
                <a:solidFill>
                  <a:srgbClr val="FFFF00"/>
                </a:solidFill>
                <a:latin typeface="Times New Roman" pitchFamily="18" charset="0"/>
                <a:cs typeface="Times New Roman" pitchFamily="18" charset="0"/>
              </a:rPr>
              <a:t>&gt;&gt;</a:t>
            </a:r>
          </a:p>
        </p:txBody>
      </p:sp>
      <p:sp>
        <p:nvSpPr>
          <p:cNvPr id="185" name="Hình chữ nhật 184"/>
          <p:cNvSpPr/>
          <p:nvPr/>
        </p:nvSpPr>
        <p:spPr>
          <a:xfrm>
            <a:off x="2643635" y="723136"/>
            <a:ext cx="1135888" cy="369332"/>
          </a:xfrm>
          <a:prstGeom prst="rect">
            <a:avLst/>
          </a:prstGeom>
        </p:spPr>
        <p:txBody>
          <a:bodyPr wrap="none">
            <a:spAutoFit/>
          </a:bodyPr>
          <a:lstStyle/>
          <a:p>
            <a:r>
              <a:rPr lang="en-US" u="sng">
                <a:solidFill>
                  <a:srgbClr val="FFFF00"/>
                </a:solidFill>
                <a:latin typeface="Times New Roman" pitchFamily="18" charset="0"/>
                <a:cs typeface="Times New Roman" pitchFamily="18" charset="0"/>
              </a:rPr>
              <a:t>a) Vẽ ảnh </a:t>
            </a:r>
            <a:endParaRPr lang="vi-VN" u="sng">
              <a:solidFill>
                <a:srgbClr val="000000"/>
              </a:solidFill>
            </a:endParaRPr>
          </a:p>
        </p:txBody>
      </p:sp>
      <p:graphicFrame>
        <p:nvGraphicFramePr>
          <p:cNvPr id="1025" name="Đối tượng 1024"/>
          <p:cNvGraphicFramePr>
            <a:graphicFrameLocks noChangeAspect="1"/>
          </p:cNvGraphicFramePr>
          <p:nvPr>
            <p:extLst>
              <p:ext uri="{D42A27DB-BD31-4B8C-83A1-F6EECF244321}">
                <p14:modId xmlns:p14="http://schemas.microsoft.com/office/powerpoint/2010/main" val="2102394569"/>
              </p:ext>
            </p:extLst>
          </p:nvPr>
        </p:nvGraphicFramePr>
        <p:xfrm>
          <a:off x="433388" y="4075113"/>
          <a:ext cx="1252537" cy="625475"/>
        </p:xfrm>
        <a:graphic>
          <a:graphicData uri="http://schemas.openxmlformats.org/presentationml/2006/ole">
            <mc:AlternateContent xmlns:mc="http://schemas.openxmlformats.org/markup-compatibility/2006">
              <mc:Choice xmlns:v="urn:schemas-microsoft-com:vml" Requires="v">
                <p:oleObj spid="_x0000_s28814" name="Equation" r:id="rId4" imgW="787320" imgH="393480" progId="Equation.DSMT4">
                  <p:embed/>
                </p:oleObj>
              </mc:Choice>
              <mc:Fallback>
                <p:oleObj name="Equation" r:id="rId4" imgW="787320" imgH="393480" progId="Equation.DSMT4">
                  <p:embed/>
                  <p:pic>
                    <p:nvPicPr>
                      <p:cNvPr id="0" name=""/>
                      <p:cNvPicPr/>
                      <p:nvPr/>
                    </p:nvPicPr>
                    <p:blipFill>
                      <a:blip r:embed="rId5"/>
                      <a:stretch>
                        <a:fillRect/>
                      </a:stretch>
                    </p:blipFill>
                    <p:spPr>
                      <a:xfrm>
                        <a:off x="433388" y="4075113"/>
                        <a:ext cx="1252537" cy="625475"/>
                      </a:xfrm>
                      <a:prstGeom prst="rect">
                        <a:avLst/>
                      </a:prstGeom>
                    </p:spPr>
                  </p:pic>
                </p:oleObj>
              </mc:Fallback>
            </mc:AlternateContent>
          </a:graphicData>
        </a:graphic>
      </p:graphicFrame>
      <p:graphicFrame>
        <p:nvGraphicFramePr>
          <p:cNvPr id="1027" name="Đối tượng 1026"/>
          <p:cNvGraphicFramePr>
            <a:graphicFrameLocks noChangeAspect="1"/>
          </p:cNvGraphicFramePr>
          <p:nvPr>
            <p:extLst>
              <p:ext uri="{D42A27DB-BD31-4B8C-83A1-F6EECF244321}">
                <p14:modId xmlns:p14="http://schemas.microsoft.com/office/powerpoint/2010/main" val="3741857507"/>
              </p:ext>
            </p:extLst>
          </p:nvPr>
        </p:nvGraphicFramePr>
        <p:xfrm>
          <a:off x="2097088" y="3997325"/>
          <a:ext cx="1331912" cy="727075"/>
        </p:xfrm>
        <a:graphic>
          <a:graphicData uri="http://schemas.openxmlformats.org/presentationml/2006/ole">
            <mc:AlternateContent xmlns:mc="http://schemas.openxmlformats.org/markup-compatibility/2006">
              <mc:Choice xmlns:v="urn:schemas-microsoft-com:vml" Requires="v">
                <p:oleObj spid="_x0000_s28815" name="Equation" r:id="rId6" imgW="583920" imgH="317160" progId="Equation.DSMT4">
                  <p:embed/>
                </p:oleObj>
              </mc:Choice>
              <mc:Fallback>
                <p:oleObj name="Equation" r:id="rId6" imgW="583920" imgH="317160" progId="Equation.DSMT4">
                  <p:embed/>
                  <p:pic>
                    <p:nvPicPr>
                      <p:cNvPr id="0" name=""/>
                      <p:cNvPicPr/>
                      <p:nvPr/>
                    </p:nvPicPr>
                    <p:blipFill>
                      <a:blip r:embed="rId7"/>
                      <a:stretch>
                        <a:fillRect/>
                      </a:stretch>
                    </p:blipFill>
                    <p:spPr>
                      <a:xfrm>
                        <a:off x="2097088" y="3997325"/>
                        <a:ext cx="1331912" cy="727075"/>
                      </a:xfrm>
                      <a:prstGeom prst="rect">
                        <a:avLst/>
                      </a:prstGeom>
                    </p:spPr>
                  </p:pic>
                </p:oleObj>
              </mc:Fallback>
            </mc:AlternateContent>
          </a:graphicData>
        </a:graphic>
      </p:graphicFrame>
      <p:graphicFrame>
        <p:nvGraphicFramePr>
          <p:cNvPr id="1031" name="Đối tượng 1030"/>
          <p:cNvGraphicFramePr>
            <a:graphicFrameLocks noChangeAspect="1"/>
          </p:cNvGraphicFramePr>
          <p:nvPr>
            <p:extLst>
              <p:ext uri="{D42A27DB-BD31-4B8C-83A1-F6EECF244321}">
                <p14:modId xmlns:p14="http://schemas.microsoft.com/office/powerpoint/2010/main" val="3343393948"/>
              </p:ext>
            </p:extLst>
          </p:nvPr>
        </p:nvGraphicFramePr>
        <p:xfrm>
          <a:off x="1729690" y="4235604"/>
          <a:ext cx="403910" cy="285113"/>
        </p:xfrm>
        <a:graphic>
          <a:graphicData uri="http://schemas.openxmlformats.org/presentationml/2006/ole">
            <mc:AlternateContent xmlns:mc="http://schemas.openxmlformats.org/markup-compatibility/2006">
              <mc:Choice xmlns:v="urn:schemas-microsoft-com:vml" Requires="v">
                <p:oleObj spid="_x0000_s28816" name="Equation" r:id="rId8" imgW="215640" imgH="152280" progId="Equation.DSMT4">
                  <p:embed/>
                </p:oleObj>
              </mc:Choice>
              <mc:Fallback>
                <p:oleObj name="Equation" r:id="rId8" imgW="215640" imgH="152280" progId="Equation.DSMT4">
                  <p:embed/>
                  <p:pic>
                    <p:nvPicPr>
                      <p:cNvPr id="0" name=""/>
                      <p:cNvPicPr/>
                      <p:nvPr/>
                    </p:nvPicPr>
                    <p:blipFill>
                      <a:blip r:embed="rId9"/>
                      <a:stretch>
                        <a:fillRect/>
                      </a:stretch>
                    </p:blipFill>
                    <p:spPr>
                      <a:xfrm>
                        <a:off x="1729690" y="4235604"/>
                        <a:ext cx="403910" cy="285113"/>
                      </a:xfrm>
                      <a:prstGeom prst="rect">
                        <a:avLst/>
                      </a:prstGeom>
                    </p:spPr>
                  </p:pic>
                </p:oleObj>
              </mc:Fallback>
            </mc:AlternateContent>
          </a:graphicData>
        </a:graphic>
      </p:graphicFrame>
      <p:graphicFrame>
        <p:nvGraphicFramePr>
          <p:cNvPr id="201" name="Đối tượng 200"/>
          <p:cNvGraphicFramePr>
            <a:graphicFrameLocks noChangeAspect="1"/>
          </p:cNvGraphicFramePr>
          <p:nvPr>
            <p:extLst>
              <p:ext uri="{D42A27DB-BD31-4B8C-83A1-F6EECF244321}">
                <p14:modId xmlns:p14="http://schemas.microsoft.com/office/powerpoint/2010/main" val="2539218967"/>
              </p:ext>
            </p:extLst>
          </p:nvPr>
        </p:nvGraphicFramePr>
        <p:xfrm>
          <a:off x="373063" y="5013325"/>
          <a:ext cx="1374775" cy="625475"/>
        </p:xfrm>
        <a:graphic>
          <a:graphicData uri="http://schemas.openxmlformats.org/presentationml/2006/ole">
            <mc:AlternateContent xmlns:mc="http://schemas.openxmlformats.org/markup-compatibility/2006">
              <mc:Choice xmlns:v="urn:schemas-microsoft-com:vml" Requires="v">
                <p:oleObj spid="_x0000_s28817" name="Equation" r:id="rId10" imgW="863280" imgH="393480" progId="Equation.DSMT4">
                  <p:embed/>
                </p:oleObj>
              </mc:Choice>
              <mc:Fallback>
                <p:oleObj name="Equation" r:id="rId10" imgW="863280" imgH="393480" progId="Equation.DSMT4">
                  <p:embed/>
                  <p:pic>
                    <p:nvPicPr>
                      <p:cNvPr id="0" name=""/>
                      <p:cNvPicPr/>
                      <p:nvPr/>
                    </p:nvPicPr>
                    <p:blipFill>
                      <a:blip r:embed="rId11"/>
                      <a:stretch>
                        <a:fillRect/>
                      </a:stretch>
                    </p:blipFill>
                    <p:spPr>
                      <a:xfrm>
                        <a:off x="373063" y="5013325"/>
                        <a:ext cx="1374775" cy="625475"/>
                      </a:xfrm>
                      <a:prstGeom prst="rect">
                        <a:avLst/>
                      </a:prstGeom>
                    </p:spPr>
                  </p:pic>
                </p:oleObj>
              </mc:Fallback>
            </mc:AlternateContent>
          </a:graphicData>
        </a:graphic>
      </p:graphicFrame>
      <p:graphicFrame>
        <p:nvGraphicFramePr>
          <p:cNvPr id="202" name="Đối tượng 201"/>
          <p:cNvGraphicFramePr>
            <a:graphicFrameLocks noChangeAspect="1"/>
          </p:cNvGraphicFramePr>
          <p:nvPr>
            <p:extLst>
              <p:ext uri="{D42A27DB-BD31-4B8C-83A1-F6EECF244321}">
                <p14:modId xmlns:p14="http://schemas.microsoft.com/office/powerpoint/2010/main" val="4021964292"/>
              </p:ext>
            </p:extLst>
          </p:nvPr>
        </p:nvGraphicFramePr>
        <p:xfrm>
          <a:off x="1687551" y="5181600"/>
          <a:ext cx="403910" cy="285113"/>
        </p:xfrm>
        <a:graphic>
          <a:graphicData uri="http://schemas.openxmlformats.org/presentationml/2006/ole">
            <mc:AlternateContent xmlns:mc="http://schemas.openxmlformats.org/markup-compatibility/2006">
              <mc:Choice xmlns:v="urn:schemas-microsoft-com:vml" Requires="v">
                <p:oleObj spid="_x0000_s28818" name="Equation" r:id="rId12" imgW="215640" imgH="152280" progId="Equation.DSMT4">
                  <p:embed/>
                </p:oleObj>
              </mc:Choice>
              <mc:Fallback>
                <p:oleObj name="Equation" r:id="rId12" imgW="215640" imgH="152280" progId="Equation.DSMT4">
                  <p:embed/>
                  <p:pic>
                    <p:nvPicPr>
                      <p:cNvPr id="0" name=""/>
                      <p:cNvPicPr/>
                      <p:nvPr/>
                    </p:nvPicPr>
                    <p:blipFill>
                      <a:blip r:embed="rId13"/>
                      <a:stretch>
                        <a:fillRect/>
                      </a:stretch>
                    </p:blipFill>
                    <p:spPr>
                      <a:xfrm>
                        <a:off x="1687551" y="5181600"/>
                        <a:ext cx="403910" cy="285113"/>
                      </a:xfrm>
                      <a:prstGeom prst="rect">
                        <a:avLst/>
                      </a:prstGeom>
                    </p:spPr>
                  </p:pic>
                </p:oleObj>
              </mc:Fallback>
            </mc:AlternateContent>
          </a:graphicData>
        </a:graphic>
      </p:graphicFrame>
      <p:graphicFrame>
        <p:nvGraphicFramePr>
          <p:cNvPr id="203" name="Đối tượng 202"/>
          <p:cNvGraphicFramePr>
            <a:graphicFrameLocks noChangeAspect="1"/>
          </p:cNvGraphicFramePr>
          <p:nvPr>
            <p:extLst>
              <p:ext uri="{D42A27DB-BD31-4B8C-83A1-F6EECF244321}">
                <p14:modId xmlns:p14="http://schemas.microsoft.com/office/powerpoint/2010/main" val="59288512"/>
              </p:ext>
            </p:extLst>
          </p:nvPr>
        </p:nvGraphicFramePr>
        <p:xfrm>
          <a:off x="2046287" y="5018088"/>
          <a:ext cx="1839913" cy="625475"/>
        </p:xfrm>
        <a:graphic>
          <a:graphicData uri="http://schemas.openxmlformats.org/presentationml/2006/ole">
            <mc:AlternateContent xmlns:mc="http://schemas.openxmlformats.org/markup-compatibility/2006">
              <mc:Choice xmlns:v="urn:schemas-microsoft-com:vml" Requires="v">
                <p:oleObj spid="_x0000_s28819" name="Equation" r:id="rId14" imgW="1155600" imgH="393480" progId="Equation.DSMT4">
                  <p:embed/>
                </p:oleObj>
              </mc:Choice>
              <mc:Fallback>
                <p:oleObj name="Equation" r:id="rId14" imgW="1155600" imgH="393480" progId="Equation.DSMT4">
                  <p:embed/>
                  <p:pic>
                    <p:nvPicPr>
                      <p:cNvPr id="0" name=""/>
                      <p:cNvPicPr/>
                      <p:nvPr/>
                    </p:nvPicPr>
                    <p:blipFill>
                      <a:blip r:embed="rId15"/>
                      <a:stretch>
                        <a:fillRect/>
                      </a:stretch>
                    </p:blipFill>
                    <p:spPr>
                      <a:xfrm>
                        <a:off x="2046287" y="5018088"/>
                        <a:ext cx="1839913" cy="625475"/>
                      </a:xfrm>
                      <a:prstGeom prst="rect">
                        <a:avLst/>
                      </a:prstGeom>
                    </p:spPr>
                  </p:pic>
                </p:oleObj>
              </mc:Fallback>
            </mc:AlternateContent>
          </a:graphicData>
        </a:graphic>
      </p:graphicFrame>
      <p:graphicFrame>
        <p:nvGraphicFramePr>
          <p:cNvPr id="204" name="Đối tượng 203"/>
          <p:cNvGraphicFramePr>
            <a:graphicFrameLocks noChangeAspect="1"/>
          </p:cNvGraphicFramePr>
          <p:nvPr>
            <p:extLst>
              <p:ext uri="{D42A27DB-BD31-4B8C-83A1-F6EECF244321}">
                <p14:modId xmlns:p14="http://schemas.microsoft.com/office/powerpoint/2010/main" val="442426683"/>
              </p:ext>
            </p:extLst>
          </p:nvPr>
        </p:nvGraphicFramePr>
        <p:xfrm>
          <a:off x="434290" y="5846955"/>
          <a:ext cx="403910" cy="285113"/>
        </p:xfrm>
        <a:graphic>
          <a:graphicData uri="http://schemas.openxmlformats.org/presentationml/2006/ole">
            <mc:AlternateContent xmlns:mc="http://schemas.openxmlformats.org/markup-compatibility/2006">
              <mc:Choice xmlns:v="urn:schemas-microsoft-com:vml" Requires="v">
                <p:oleObj spid="_x0000_s28820" name="Equation" r:id="rId16" imgW="215640" imgH="152280" progId="Equation.DSMT4">
                  <p:embed/>
                </p:oleObj>
              </mc:Choice>
              <mc:Fallback>
                <p:oleObj name="Equation" r:id="rId16" imgW="215640" imgH="152280" progId="Equation.DSMT4">
                  <p:embed/>
                  <p:pic>
                    <p:nvPicPr>
                      <p:cNvPr id="0" name=""/>
                      <p:cNvPicPr/>
                      <p:nvPr/>
                    </p:nvPicPr>
                    <p:blipFill>
                      <a:blip r:embed="rId13"/>
                      <a:stretch>
                        <a:fillRect/>
                      </a:stretch>
                    </p:blipFill>
                    <p:spPr>
                      <a:xfrm>
                        <a:off x="434290" y="5846955"/>
                        <a:ext cx="403910" cy="285113"/>
                      </a:xfrm>
                      <a:prstGeom prst="rect">
                        <a:avLst/>
                      </a:prstGeom>
                    </p:spPr>
                  </p:pic>
                </p:oleObj>
              </mc:Fallback>
            </mc:AlternateContent>
          </a:graphicData>
        </a:graphic>
      </p:graphicFrame>
      <p:graphicFrame>
        <p:nvGraphicFramePr>
          <p:cNvPr id="205" name="Đối tượng 204"/>
          <p:cNvGraphicFramePr>
            <a:graphicFrameLocks noChangeAspect="1"/>
          </p:cNvGraphicFramePr>
          <p:nvPr>
            <p:extLst>
              <p:ext uri="{D42A27DB-BD31-4B8C-83A1-F6EECF244321}">
                <p14:modId xmlns:p14="http://schemas.microsoft.com/office/powerpoint/2010/main" val="1589612567"/>
              </p:ext>
            </p:extLst>
          </p:nvPr>
        </p:nvGraphicFramePr>
        <p:xfrm>
          <a:off x="969963" y="5607204"/>
          <a:ext cx="1620837" cy="727075"/>
        </p:xfrm>
        <a:graphic>
          <a:graphicData uri="http://schemas.openxmlformats.org/presentationml/2006/ole">
            <mc:AlternateContent xmlns:mc="http://schemas.openxmlformats.org/markup-compatibility/2006">
              <mc:Choice xmlns:v="urn:schemas-microsoft-com:vml" Requires="v">
                <p:oleObj spid="_x0000_s28821" name="Equation" r:id="rId17" imgW="711000" imgH="317160" progId="Equation.DSMT4">
                  <p:embed/>
                </p:oleObj>
              </mc:Choice>
              <mc:Fallback>
                <p:oleObj name="Equation" r:id="rId17" imgW="711000" imgH="317160" progId="Equation.DSMT4">
                  <p:embed/>
                  <p:pic>
                    <p:nvPicPr>
                      <p:cNvPr id="0" name=""/>
                      <p:cNvPicPr/>
                      <p:nvPr/>
                    </p:nvPicPr>
                    <p:blipFill>
                      <a:blip r:embed="rId18"/>
                      <a:stretch>
                        <a:fillRect/>
                      </a:stretch>
                    </p:blipFill>
                    <p:spPr>
                      <a:xfrm>
                        <a:off x="969963" y="5607204"/>
                        <a:ext cx="1620837" cy="727075"/>
                      </a:xfrm>
                      <a:prstGeom prst="rect">
                        <a:avLst/>
                      </a:prstGeom>
                    </p:spPr>
                  </p:pic>
                </p:oleObj>
              </mc:Fallback>
            </mc:AlternateContent>
          </a:graphicData>
        </a:graphic>
      </p:graphicFrame>
      <p:sp>
        <p:nvSpPr>
          <p:cNvPr id="206" name="Rectangle 68"/>
          <p:cNvSpPr/>
          <p:nvPr/>
        </p:nvSpPr>
        <p:spPr>
          <a:xfrm>
            <a:off x="4038600" y="3733800"/>
            <a:ext cx="45719" cy="2743200"/>
          </a:xfrm>
          <a:prstGeom prst="rect">
            <a:avLst/>
          </a:prstGeom>
          <a:gradFill flip="none" rotWithShape="1">
            <a:gsLst>
              <a:gs pos="0">
                <a:srgbClr val="FF3399"/>
              </a:gs>
              <a:gs pos="25000">
                <a:srgbClr val="FF6633"/>
              </a:gs>
              <a:gs pos="50000">
                <a:srgbClr val="FFFF00"/>
              </a:gs>
              <a:gs pos="75000">
                <a:srgbClr val="01A78F"/>
              </a:gs>
              <a:gs pos="100000">
                <a:srgbClr val="3366FF"/>
              </a:gs>
            </a:gsLst>
            <a:lin ang="10800000" scaled="1"/>
            <a:tileRect/>
          </a:gradFill>
          <a:ln w="25400" cap="flat" cmpd="sng" algn="ctr">
            <a:noFill/>
            <a:prstDash val="solid"/>
          </a:ln>
          <a:effectLst/>
        </p:spPr>
        <p:txBody>
          <a:bodyPr rtlCol="0" anchor="ctr"/>
          <a:lstStyle/>
          <a:p>
            <a:pPr algn="ctr">
              <a:defRPr/>
            </a:pPr>
            <a:endParaRPr lang="en-US" kern="0">
              <a:solidFill>
                <a:srgbClr val="FFFF00"/>
              </a:solidFill>
              <a:latin typeface="Calibri"/>
            </a:endParaRPr>
          </a:p>
        </p:txBody>
      </p:sp>
      <p:sp>
        <p:nvSpPr>
          <p:cNvPr id="207" name="Hình chữ nhật 206"/>
          <p:cNvSpPr/>
          <p:nvPr/>
        </p:nvSpPr>
        <p:spPr>
          <a:xfrm>
            <a:off x="4264048" y="3657600"/>
            <a:ext cx="2289151" cy="369332"/>
          </a:xfrm>
          <a:prstGeom prst="rect">
            <a:avLst/>
          </a:prstGeom>
        </p:spPr>
        <p:txBody>
          <a:bodyPr wrap="square">
            <a:spAutoFit/>
          </a:bodyPr>
          <a:lstStyle/>
          <a:p>
            <a:r>
              <a:rPr lang="en-US" b="1">
                <a:solidFill>
                  <a:srgbClr val="FFFF00"/>
                </a:solidFill>
                <a:latin typeface="Times New Roman" pitchFamily="18" charset="0"/>
                <a:cs typeface="Times New Roman" pitchFamily="18" charset="0"/>
              </a:rPr>
              <a:t>Từ </a:t>
            </a:r>
            <a:r>
              <a:rPr lang="en-US" b="1" i="1">
                <a:solidFill>
                  <a:srgbClr val="FF00FF"/>
                </a:solidFill>
                <a:latin typeface="Times New Roman" pitchFamily="18" charset="0"/>
                <a:cs typeface="Times New Roman" pitchFamily="18" charset="0"/>
              </a:rPr>
              <a:t>(1) </a:t>
            </a:r>
            <a:r>
              <a:rPr lang="en-US" b="1">
                <a:solidFill>
                  <a:srgbClr val="FFFF00"/>
                </a:solidFill>
                <a:latin typeface="Times New Roman" pitchFamily="18" charset="0"/>
                <a:cs typeface="Times New Roman" pitchFamily="18" charset="0"/>
              </a:rPr>
              <a:t>và </a:t>
            </a:r>
            <a:r>
              <a:rPr lang="en-US" b="1" i="1">
                <a:solidFill>
                  <a:srgbClr val="FF00FF"/>
                </a:solidFill>
                <a:latin typeface="Times New Roman" pitchFamily="18" charset="0"/>
                <a:cs typeface="Times New Roman" pitchFamily="18" charset="0"/>
              </a:rPr>
              <a:t>(2) </a:t>
            </a:r>
            <a:r>
              <a:rPr lang="en-US" b="1" i="1">
                <a:solidFill>
                  <a:srgbClr val="FFFF00"/>
                </a:solidFill>
                <a:latin typeface="Times New Roman" pitchFamily="18" charset="0"/>
                <a:cs typeface="Times New Roman" pitchFamily="18" charset="0"/>
              </a:rPr>
              <a:t>suy ra:</a:t>
            </a:r>
          </a:p>
        </p:txBody>
      </p:sp>
      <p:graphicFrame>
        <p:nvGraphicFramePr>
          <p:cNvPr id="208" name="Đối tượng 207"/>
          <p:cNvGraphicFramePr>
            <a:graphicFrameLocks noChangeAspect="1"/>
          </p:cNvGraphicFramePr>
          <p:nvPr>
            <p:extLst>
              <p:ext uri="{D42A27DB-BD31-4B8C-83A1-F6EECF244321}">
                <p14:modId xmlns:p14="http://schemas.microsoft.com/office/powerpoint/2010/main" val="112323157"/>
              </p:ext>
            </p:extLst>
          </p:nvPr>
        </p:nvGraphicFramePr>
        <p:xfrm>
          <a:off x="4303914" y="4073890"/>
          <a:ext cx="1331912" cy="727075"/>
        </p:xfrm>
        <a:graphic>
          <a:graphicData uri="http://schemas.openxmlformats.org/presentationml/2006/ole">
            <mc:AlternateContent xmlns:mc="http://schemas.openxmlformats.org/markup-compatibility/2006">
              <mc:Choice xmlns:v="urn:schemas-microsoft-com:vml" Requires="v">
                <p:oleObj spid="_x0000_s28822" name="Equation" r:id="rId19" imgW="583920" imgH="317160" progId="Equation.DSMT4">
                  <p:embed/>
                </p:oleObj>
              </mc:Choice>
              <mc:Fallback>
                <p:oleObj name="Equation" r:id="rId19" imgW="583920" imgH="317160" progId="Equation.DSMT4">
                  <p:embed/>
                  <p:pic>
                    <p:nvPicPr>
                      <p:cNvPr id="0" name=""/>
                      <p:cNvPicPr/>
                      <p:nvPr/>
                    </p:nvPicPr>
                    <p:blipFill>
                      <a:blip r:embed="rId20"/>
                      <a:stretch>
                        <a:fillRect/>
                      </a:stretch>
                    </p:blipFill>
                    <p:spPr>
                      <a:xfrm>
                        <a:off x="4303914" y="4073890"/>
                        <a:ext cx="1331912" cy="727075"/>
                      </a:xfrm>
                      <a:prstGeom prst="rect">
                        <a:avLst/>
                      </a:prstGeom>
                    </p:spPr>
                  </p:pic>
                </p:oleObj>
              </mc:Fallback>
            </mc:AlternateContent>
          </a:graphicData>
        </a:graphic>
      </p:graphicFrame>
      <p:sp>
        <p:nvSpPr>
          <p:cNvPr id="2" name="Hình chữ nhật 1"/>
          <p:cNvSpPr/>
          <p:nvPr/>
        </p:nvSpPr>
        <p:spPr>
          <a:xfrm>
            <a:off x="3049107" y="2912477"/>
            <a:ext cx="866584" cy="369332"/>
          </a:xfrm>
          <a:prstGeom prst="rect">
            <a:avLst/>
          </a:prstGeom>
        </p:spPr>
        <p:txBody>
          <a:bodyPr wrap="none">
            <a:spAutoFit/>
          </a:bodyPr>
          <a:lstStyle/>
          <a:p>
            <a:r>
              <a:rPr lang="en-US" u="sng" dirty="0">
                <a:solidFill>
                  <a:srgbClr val="FFFF00"/>
                </a:solidFill>
                <a:latin typeface="Times New Roman" pitchFamily="18" charset="0"/>
                <a:cs typeface="Times New Roman" pitchFamily="18" charset="0"/>
              </a:rPr>
              <a:t>b</a:t>
            </a:r>
            <a:r>
              <a:rPr lang="en-US" u="sng">
                <a:solidFill>
                  <a:srgbClr val="FFFF00"/>
                </a:solidFill>
                <a:latin typeface="Times New Roman" pitchFamily="18" charset="0"/>
                <a:cs typeface="Times New Roman" pitchFamily="18" charset="0"/>
              </a:rPr>
              <a:t>) Tính</a:t>
            </a:r>
            <a:endParaRPr lang="en-US" u="sng" dirty="0">
              <a:solidFill>
                <a:srgbClr val="FFFF00"/>
              </a:solidFill>
              <a:latin typeface="Times New Roman" pitchFamily="18" charset="0"/>
              <a:cs typeface="Times New Roman" pitchFamily="18" charset="0"/>
            </a:endParaRPr>
          </a:p>
        </p:txBody>
      </p:sp>
      <p:graphicFrame>
        <p:nvGraphicFramePr>
          <p:cNvPr id="121" name="Đối tượng 120"/>
          <p:cNvGraphicFramePr>
            <a:graphicFrameLocks noChangeAspect="1"/>
          </p:cNvGraphicFramePr>
          <p:nvPr>
            <p:extLst>
              <p:ext uri="{D42A27DB-BD31-4B8C-83A1-F6EECF244321}">
                <p14:modId xmlns:p14="http://schemas.microsoft.com/office/powerpoint/2010/main" val="13280920"/>
              </p:ext>
            </p:extLst>
          </p:nvPr>
        </p:nvGraphicFramePr>
        <p:xfrm>
          <a:off x="5612566" y="4324150"/>
          <a:ext cx="357188" cy="284162"/>
        </p:xfrm>
        <a:graphic>
          <a:graphicData uri="http://schemas.openxmlformats.org/presentationml/2006/ole">
            <mc:AlternateContent xmlns:mc="http://schemas.openxmlformats.org/markup-compatibility/2006">
              <mc:Choice xmlns:v="urn:schemas-microsoft-com:vml" Requires="v">
                <p:oleObj spid="_x0000_s28823" name="Equation" r:id="rId21" imgW="190440" imgH="152280" progId="Equation.DSMT4">
                  <p:embed/>
                </p:oleObj>
              </mc:Choice>
              <mc:Fallback>
                <p:oleObj name="Equation" r:id="rId21" imgW="190440" imgH="152280" progId="Equation.DSMT4">
                  <p:embed/>
                  <p:pic>
                    <p:nvPicPr>
                      <p:cNvPr id="0" name=""/>
                      <p:cNvPicPr/>
                      <p:nvPr/>
                    </p:nvPicPr>
                    <p:blipFill>
                      <a:blip r:embed="rId22"/>
                      <a:stretch>
                        <a:fillRect/>
                      </a:stretch>
                    </p:blipFill>
                    <p:spPr>
                      <a:xfrm>
                        <a:off x="5612566" y="4324150"/>
                        <a:ext cx="357188" cy="284162"/>
                      </a:xfrm>
                      <a:prstGeom prst="rect">
                        <a:avLst/>
                      </a:prstGeom>
                    </p:spPr>
                  </p:pic>
                </p:oleObj>
              </mc:Fallback>
            </mc:AlternateContent>
          </a:graphicData>
        </a:graphic>
      </p:graphicFrame>
      <p:graphicFrame>
        <p:nvGraphicFramePr>
          <p:cNvPr id="122" name="Đối tượng 121"/>
          <p:cNvGraphicFramePr>
            <a:graphicFrameLocks noChangeAspect="1"/>
          </p:cNvGraphicFramePr>
          <p:nvPr>
            <p:extLst>
              <p:ext uri="{D42A27DB-BD31-4B8C-83A1-F6EECF244321}">
                <p14:modId xmlns:p14="http://schemas.microsoft.com/office/powerpoint/2010/main" val="3785567933"/>
              </p:ext>
            </p:extLst>
          </p:nvPr>
        </p:nvGraphicFramePr>
        <p:xfrm>
          <a:off x="5181872" y="5075618"/>
          <a:ext cx="1419225" cy="727075"/>
        </p:xfrm>
        <a:graphic>
          <a:graphicData uri="http://schemas.openxmlformats.org/presentationml/2006/ole">
            <mc:AlternateContent xmlns:mc="http://schemas.openxmlformats.org/markup-compatibility/2006">
              <mc:Choice xmlns:v="urn:schemas-microsoft-com:vml" Requires="v">
                <p:oleObj spid="_x0000_s28824" name="Equation" r:id="rId23" imgW="622080" imgH="317160" progId="Equation.DSMT4">
                  <p:embed/>
                </p:oleObj>
              </mc:Choice>
              <mc:Fallback>
                <p:oleObj name="Equation" r:id="rId23" imgW="622080" imgH="317160" progId="Equation.DSMT4">
                  <p:embed/>
                  <p:pic>
                    <p:nvPicPr>
                      <p:cNvPr id="0" name=""/>
                      <p:cNvPicPr/>
                      <p:nvPr/>
                    </p:nvPicPr>
                    <p:blipFill>
                      <a:blip r:embed="rId24"/>
                      <a:stretch>
                        <a:fillRect/>
                      </a:stretch>
                    </p:blipFill>
                    <p:spPr>
                      <a:xfrm>
                        <a:off x="5181872" y="5075618"/>
                        <a:ext cx="1419225" cy="727075"/>
                      </a:xfrm>
                      <a:prstGeom prst="rect">
                        <a:avLst/>
                      </a:prstGeom>
                    </p:spPr>
                  </p:pic>
                </p:oleObj>
              </mc:Fallback>
            </mc:AlternateContent>
          </a:graphicData>
        </a:graphic>
      </p:graphicFrame>
      <p:graphicFrame>
        <p:nvGraphicFramePr>
          <p:cNvPr id="123" name="Đối tượng 122"/>
          <p:cNvGraphicFramePr>
            <a:graphicFrameLocks noChangeAspect="1"/>
          </p:cNvGraphicFramePr>
          <p:nvPr>
            <p:extLst>
              <p:ext uri="{D42A27DB-BD31-4B8C-83A1-F6EECF244321}">
                <p14:modId xmlns:p14="http://schemas.microsoft.com/office/powerpoint/2010/main" val="2636666728"/>
              </p:ext>
            </p:extLst>
          </p:nvPr>
        </p:nvGraphicFramePr>
        <p:xfrm>
          <a:off x="3890963" y="2870200"/>
          <a:ext cx="604837" cy="584200"/>
        </p:xfrm>
        <a:graphic>
          <a:graphicData uri="http://schemas.openxmlformats.org/presentationml/2006/ole">
            <mc:AlternateContent xmlns:mc="http://schemas.openxmlformats.org/markup-compatibility/2006">
              <mc:Choice xmlns:v="urn:schemas-microsoft-com:vml" Requires="v">
                <p:oleObj spid="_x0000_s28825" name="Equation" r:id="rId25" imgW="406080" imgH="393480" progId="Equation.DSMT4">
                  <p:embed/>
                </p:oleObj>
              </mc:Choice>
              <mc:Fallback>
                <p:oleObj name="Equation" r:id="rId25" imgW="406080" imgH="393480" progId="Equation.DSMT4">
                  <p:embed/>
                  <p:pic>
                    <p:nvPicPr>
                      <p:cNvPr id="0" name=""/>
                      <p:cNvPicPr/>
                      <p:nvPr/>
                    </p:nvPicPr>
                    <p:blipFill>
                      <a:blip r:embed="rId26"/>
                      <a:stretch>
                        <a:fillRect/>
                      </a:stretch>
                    </p:blipFill>
                    <p:spPr>
                      <a:xfrm>
                        <a:off x="3890963" y="2870200"/>
                        <a:ext cx="604837" cy="584200"/>
                      </a:xfrm>
                      <a:prstGeom prst="rect">
                        <a:avLst/>
                      </a:prstGeom>
                    </p:spPr>
                  </p:pic>
                </p:oleObj>
              </mc:Fallback>
            </mc:AlternateContent>
          </a:graphicData>
        </a:graphic>
      </p:graphicFrame>
      <p:sp>
        <p:nvSpPr>
          <p:cNvPr id="124" name="Hình chữ nhật 123"/>
          <p:cNvSpPr/>
          <p:nvPr/>
        </p:nvSpPr>
        <p:spPr>
          <a:xfrm>
            <a:off x="5171413" y="5062319"/>
            <a:ext cx="1458488" cy="748497"/>
          </a:xfrm>
          <a:prstGeom prst="rect">
            <a:avLst/>
          </a:prstGeom>
          <a:noFill/>
          <a:ln>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FF"/>
              </a:solidFill>
            </a:endParaRPr>
          </a:p>
        </p:txBody>
      </p:sp>
      <p:sp>
        <p:nvSpPr>
          <p:cNvPr id="126" name="Hình chữ nhật 125"/>
          <p:cNvSpPr/>
          <p:nvPr/>
        </p:nvSpPr>
        <p:spPr>
          <a:xfrm>
            <a:off x="324099" y="4648200"/>
            <a:ext cx="2490810"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∆OIF’        ∆A’B’F’</a:t>
            </a:r>
            <a:r>
              <a:rPr lang="en-US">
                <a:solidFill>
                  <a:srgbClr val="FFC000"/>
                </a:solidFill>
                <a:latin typeface="Times New Roman" pitchFamily="18" charset="0"/>
                <a:cs typeface="Times New Roman" pitchFamily="18" charset="0"/>
              </a:rPr>
              <a:t>:</a:t>
            </a:r>
          </a:p>
        </p:txBody>
      </p:sp>
      <p:sp>
        <p:nvSpPr>
          <p:cNvPr id="127" name="Hình tự do 126"/>
          <p:cNvSpPr/>
          <p:nvPr/>
        </p:nvSpPr>
        <p:spPr>
          <a:xfrm>
            <a:off x="1423993" y="4768888"/>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sp>
        <p:nvSpPr>
          <p:cNvPr id="128" name="Hình chữ nhật 127"/>
          <p:cNvSpPr/>
          <p:nvPr/>
        </p:nvSpPr>
        <p:spPr>
          <a:xfrm>
            <a:off x="276769" y="3714949"/>
            <a:ext cx="2527167"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∆ABO        ∆A’B’O</a:t>
            </a:r>
            <a:r>
              <a:rPr lang="en-US">
                <a:solidFill>
                  <a:srgbClr val="FFC000"/>
                </a:solidFill>
                <a:latin typeface="Times New Roman" pitchFamily="18" charset="0"/>
                <a:cs typeface="Times New Roman" pitchFamily="18" charset="0"/>
              </a:rPr>
              <a:t>:</a:t>
            </a:r>
          </a:p>
        </p:txBody>
      </p:sp>
      <p:sp>
        <p:nvSpPr>
          <p:cNvPr id="129" name="Hình tự do 128"/>
          <p:cNvSpPr/>
          <p:nvPr/>
        </p:nvSpPr>
        <p:spPr>
          <a:xfrm>
            <a:off x="1421608" y="3838018"/>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graphicFrame>
        <p:nvGraphicFramePr>
          <p:cNvPr id="66" name="Đối tượng 65"/>
          <p:cNvGraphicFramePr>
            <a:graphicFrameLocks noChangeAspect="1"/>
          </p:cNvGraphicFramePr>
          <p:nvPr>
            <p:extLst>
              <p:ext uri="{D42A27DB-BD31-4B8C-83A1-F6EECF244321}">
                <p14:modId xmlns:p14="http://schemas.microsoft.com/office/powerpoint/2010/main" val="3514224480"/>
              </p:ext>
            </p:extLst>
          </p:nvPr>
        </p:nvGraphicFramePr>
        <p:xfrm>
          <a:off x="1112259" y="2790525"/>
          <a:ext cx="1097541" cy="562275"/>
        </p:xfrm>
        <a:graphic>
          <a:graphicData uri="http://schemas.openxmlformats.org/presentationml/2006/ole">
            <mc:AlternateContent xmlns:mc="http://schemas.openxmlformats.org/markup-compatibility/2006">
              <mc:Choice xmlns:v="urn:schemas-microsoft-com:vml" Requires="v">
                <p:oleObj spid="_x0000_s28826" name="Equation" r:id="rId27" imgW="622080" imgH="317160" progId="Equation.DSMT4">
                  <p:embed/>
                </p:oleObj>
              </mc:Choice>
              <mc:Fallback>
                <p:oleObj name="Equation" r:id="rId27" imgW="622080" imgH="317160" progId="Equation.DSMT4">
                  <p:embed/>
                  <p:pic>
                    <p:nvPicPr>
                      <p:cNvPr id="0" name=""/>
                      <p:cNvPicPr/>
                      <p:nvPr/>
                    </p:nvPicPr>
                    <p:blipFill>
                      <a:blip r:embed="rId24"/>
                      <a:stretch>
                        <a:fillRect/>
                      </a:stretch>
                    </p:blipFill>
                    <p:spPr>
                      <a:xfrm>
                        <a:off x="1112259" y="2790525"/>
                        <a:ext cx="1097541" cy="562275"/>
                      </a:xfrm>
                      <a:prstGeom prst="rect">
                        <a:avLst/>
                      </a:prstGeom>
                    </p:spPr>
                  </p:pic>
                </p:oleObj>
              </mc:Fallback>
            </mc:AlternateContent>
          </a:graphicData>
        </a:graphic>
      </p:graphicFrame>
      <p:graphicFrame>
        <p:nvGraphicFramePr>
          <p:cNvPr id="67" name="Đối tượng 66"/>
          <p:cNvGraphicFramePr>
            <a:graphicFrameLocks noChangeAspect="1"/>
          </p:cNvGraphicFramePr>
          <p:nvPr>
            <p:extLst>
              <p:ext uri="{D42A27DB-BD31-4B8C-83A1-F6EECF244321}">
                <p14:modId xmlns:p14="http://schemas.microsoft.com/office/powerpoint/2010/main" val="3992758836"/>
              </p:ext>
            </p:extLst>
          </p:nvPr>
        </p:nvGraphicFramePr>
        <p:xfrm>
          <a:off x="5986463" y="4225925"/>
          <a:ext cx="1909762" cy="450850"/>
        </p:xfrm>
        <a:graphic>
          <a:graphicData uri="http://schemas.openxmlformats.org/presentationml/2006/ole">
            <mc:AlternateContent xmlns:mc="http://schemas.openxmlformats.org/markup-compatibility/2006">
              <mc:Choice xmlns:v="urn:schemas-microsoft-com:vml" Requires="v">
                <p:oleObj spid="_x0000_s28827" name="Equation" r:id="rId28" imgW="863280" imgH="203040" progId="Equation.DSMT4">
                  <p:embed/>
                </p:oleObj>
              </mc:Choice>
              <mc:Fallback>
                <p:oleObj name="Equation" r:id="rId28" imgW="863280" imgH="203040" progId="Equation.DSMT4">
                  <p:embed/>
                  <p:pic>
                    <p:nvPicPr>
                      <p:cNvPr id="0" name=""/>
                      <p:cNvPicPr/>
                      <p:nvPr/>
                    </p:nvPicPr>
                    <p:blipFill>
                      <a:blip r:embed="rId29"/>
                      <a:stretch>
                        <a:fillRect/>
                      </a:stretch>
                    </p:blipFill>
                    <p:spPr>
                      <a:xfrm>
                        <a:off x="5986463" y="4225925"/>
                        <a:ext cx="1909762" cy="450850"/>
                      </a:xfrm>
                      <a:prstGeom prst="rect">
                        <a:avLst/>
                      </a:prstGeom>
                    </p:spPr>
                  </p:pic>
                </p:oleObj>
              </mc:Fallback>
            </mc:AlternateContent>
          </a:graphicData>
        </a:graphic>
      </p:graphicFrame>
      <p:sp>
        <p:nvSpPr>
          <p:cNvPr id="68" name="Hình chữ nhật 67"/>
          <p:cNvSpPr/>
          <p:nvPr/>
        </p:nvSpPr>
        <p:spPr>
          <a:xfrm>
            <a:off x="4264048" y="4712177"/>
            <a:ext cx="3203552" cy="369332"/>
          </a:xfrm>
          <a:prstGeom prst="rect">
            <a:avLst/>
          </a:prstGeom>
        </p:spPr>
        <p:txBody>
          <a:bodyPr wrap="square">
            <a:spAutoFit/>
          </a:bodyPr>
          <a:lstStyle/>
          <a:p>
            <a:r>
              <a:rPr lang="en-US" b="1" smtClean="0">
                <a:solidFill>
                  <a:srgbClr val="FFFF00"/>
                </a:solidFill>
                <a:latin typeface="Times New Roman" pitchFamily="18" charset="0"/>
                <a:cs typeface="Times New Roman" pitchFamily="18" charset="0"/>
              </a:rPr>
              <a:t>Chia 2 vế cho dd’f. ta được:</a:t>
            </a:r>
            <a:endParaRPr lang="en-US" b="1" i="1">
              <a:solidFill>
                <a:srgbClr val="FFFF00"/>
              </a:solidFill>
              <a:latin typeface="Times New Roman" pitchFamily="18" charset="0"/>
              <a:cs typeface="Times New Roman" pitchFamily="18" charset="0"/>
            </a:endParaRPr>
          </a:p>
        </p:txBody>
      </p:sp>
      <p:sp>
        <p:nvSpPr>
          <p:cNvPr id="69" name="Hộp_Văn_Bản 1"/>
          <p:cNvSpPr txBox="1"/>
          <p:nvPr/>
        </p:nvSpPr>
        <p:spPr>
          <a:xfrm>
            <a:off x="371230" y="990600"/>
            <a:ext cx="1143518"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OA </a:t>
            </a:r>
            <a:r>
              <a:rPr lang="en-US" sz="2000" smtClean="0">
                <a:solidFill>
                  <a:srgbClr val="FFFF00"/>
                </a:solidFill>
                <a:latin typeface="Times New Roman" pitchFamily="18" charset="0"/>
                <a:cs typeface="Times New Roman" pitchFamily="18" charset="0"/>
              </a:rPr>
              <a:t>&gt; OF</a:t>
            </a:r>
            <a:endParaRPr lang="en-US" sz="2000">
              <a:solidFill>
                <a:srgbClr val="FFFF00"/>
              </a:solidFill>
              <a:latin typeface="Times New Roman" pitchFamily="18" charset="0"/>
              <a:cs typeface="Times New Roman" pitchFamily="18" charset="0"/>
            </a:endParaRPr>
          </a:p>
        </p:txBody>
      </p:sp>
      <p:sp>
        <p:nvSpPr>
          <p:cNvPr id="60" name="Hộp_Văn_Bản 1"/>
          <p:cNvSpPr txBox="1"/>
          <p:nvPr/>
        </p:nvSpPr>
        <p:spPr>
          <a:xfrm>
            <a:off x="352257" y="1447800"/>
            <a:ext cx="1079783"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OA’ </a:t>
            </a:r>
            <a:r>
              <a:rPr lang="en-US" sz="2000">
                <a:solidFill>
                  <a:srgbClr val="FFFF00"/>
                </a:solidFill>
                <a:latin typeface="Times New Roman" pitchFamily="18" charset="0"/>
                <a:cs typeface="Times New Roman" pitchFamily="18" charset="0"/>
              </a:rPr>
              <a:t>= </a:t>
            </a:r>
            <a:r>
              <a:rPr lang="en-US" sz="2000" smtClean="0">
                <a:solidFill>
                  <a:srgbClr val="FFFF00"/>
                </a:solidFill>
                <a:latin typeface="Times New Roman" pitchFamily="18" charset="0"/>
                <a:cs typeface="Times New Roman" pitchFamily="18" charset="0"/>
              </a:rPr>
              <a:t>d’</a:t>
            </a:r>
            <a:endParaRPr lang="en-US" sz="200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7037235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barn(inVertical)">
                                      <p:cBhvr>
                                        <p:cTn id="7"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19" name="Hình Bầu dục 13"/>
          <p:cNvSpPr/>
          <p:nvPr/>
        </p:nvSpPr>
        <p:spPr>
          <a:xfrm>
            <a:off x="8980170" y="3751113"/>
            <a:ext cx="87630" cy="876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2286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a:ln w="11430"/>
                <a:solidFill>
                  <a:srgbClr val="00B050"/>
                </a:solidFill>
                <a:effectLst>
                  <a:outerShdw blurRad="50800" dist="39000" dir="5460000" algn="tl">
                    <a:srgbClr val="000000">
                      <a:alpha val="38000"/>
                    </a:srgbClr>
                  </a:outerShdw>
                </a:effectLst>
              </a:rPr>
              <a:t>Bài tập 2</a:t>
            </a:r>
          </a:p>
        </p:txBody>
      </p:sp>
      <p:sp>
        <p:nvSpPr>
          <p:cNvPr id="42" name="Hộp_Văn_Bản 41"/>
          <p:cNvSpPr txBox="1"/>
          <p:nvPr/>
        </p:nvSpPr>
        <p:spPr>
          <a:xfrm>
            <a:off x="329666" y="1219200"/>
            <a:ext cx="1144865" cy="400110"/>
          </a:xfrm>
          <a:prstGeom prst="rect">
            <a:avLst/>
          </a:prstGeom>
          <a:noFill/>
        </p:spPr>
        <p:txBody>
          <a:bodyPr wrap="none" rtlCol="0">
            <a:spAutoFit/>
          </a:bodyPr>
          <a:lstStyle/>
          <a:p>
            <a:r>
              <a:rPr lang="en-US" sz="2000" b="1" u="sng">
                <a:solidFill>
                  <a:srgbClr val="FFFF00"/>
                </a:solidFill>
                <a:latin typeface="Times New Roman" pitchFamily="18" charset="0"/>
                <a:cs typeface="Times New Roman" pitchFamily="18" charset="0"/>
              </a:rPr>
              <a:t>Tóm tắt:</a:t>
            </a:r>
          </a:p>
        </p:txBody>
      </p:sp>
      <p:sp>
        <p:nvSpPr>
          <p:cNvPr id="43" name="Hộp_Văn_Bản 1"/>
          <p:cNvSpPr txBox="1"/>
          <p:nvPr/>
        </p:nvSpPr>
        <p:spPr>
          <a:xfrm>
            <a:off x="228600" y="2438400"/>
            <a:ext cx="2207849"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a) Vẽ ảnh đúng tỉ lệ</a:t>
            </a:r>
          </a:p>
        </p:txBody>
      </p:sp>
      <p:sp>
        <p:nvSpPr>
          <p:cNvPr id="44" name="Hộp_Văn_Bản 1"/>
          <p:cNvSpPr txBox="1"/>
          <p:nvPr/>
        </p:nvSpPr>
        <p:spPr>
          <a:xfrm>
            <a:off x="371230" y="1986816"/>
            <a:ext cx="1712328"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OF = f = 12cm</a:t>
            </a:r>
          </a:p>
        </p:txBody>
      </p:sp>
      <p:sp>
        <p:nvSpPr>
          <p:cNvPr id="57" name="Hộp_Văn_Bản 1"/>
          <p:cNvSpPr txBox="1"/>
          <p:nvPr/>
        </p:nvSpPr>
        <p:spPr>
          <a:xfrm>
            <a:off x="362565" y="1622894"/>
            <a:ext cx="1784719" cy="400110"/>
          </a:xfrm>
          <a:prstGeom prst="rect">
            <a:avLst/>
          </a:prstGeom>
          <a:noFill/>
        </p:spPr>
        <p:txBody>
          <a:bodyPr wrap="none" rtlCol="0">
            <a:spAutoFit/>
          </a:bodyPr>
          <a:lstStyle/>
          <a:p>
            <a:r>
              <a:rPr lang="en-US" sz="2000">
                <a:solidFill>
                  <a:srgbClr val="FFFF00"/>
                </a:solidFill>
                <a:latin typeface="Times New Roman" pitchFamily="18" charset="0"/>
                <a:cs typeface="Times New Roman" pitchFamily="18" charset="0"/>
              </a:rPr>
              <a:t>OA = d = 16cm</a:t>
            </a:r>
          </a:p>
        </p:txBody>
      </p:sp>
      <p:sp>
        <p:nvSpPr>
          <p:cNvPr id="59" name="Rectangle 68"/>
          <p:cNvSpPr/>
          <p:nvPr/>
        </p:nvSpPr>
        <p:spPr>
          <a:xfrm>
            <a:off x="228600" y="1219200"/>
            <a:ext cx="2179319" cy="2231886"/>
          </a:xfrm>
          <a:prstGeom prst="rect">
            <a:avLst/>
          </a:prstGeom>
          <a:noFill/>
          <a:ln w="25400" cap="flat" cmpd="sng" algn="ctr">
            <a:solidFill>
              <a:srgbClr val="FFC000"/>
            </a:solidFill>
            <a:prstDash val="solid"/>
          </a:ln>
          <a:effectLst>
            <a:glow rad="63500">
              <a:schemeClr val="accent1">
                <a:satMod val="175000"/>
                <a:alpha val="40000"/>
              </a:schemeClr>
            </a:glow>
          </a:effectLst>
        </p:spPr>
        <p:txBody>
          <a:bodyPr rtlCol="0" anchor="ctr"/>
          <a:lstStyle/>
          <a:p>
            <a:pPr algn="ctr">
              <a:defRPr/>
            </a:pPr>
            <a:endParaRPr lang="en-US" kern="0">
              <a:solidFill>
                <a:srgbClr val="FFFF00"/>
              </a:solidFill>
              <a:latin typeface="Calibri"/>
            </a:endParaRPr>
          </a:p>
        </p:txBody>
      </p:sp>
      <p:sp>
        <p:nvSpPr>
          <p:cNvPr id="17" name="Hình chữ nhật 16"/>
          <p:cNvSpPr/>
          <p:nvPr/>
        </p:nvSpPr>
        <p:spPr>
          <a:xfrm>
            <a:off x="331571" y="2386926"/>
            <a:ext cx="1878229" cy="51474"/>
          </a:xfrm>
          <a:prstGeom prst="rect">
            <a:avLst/>
          </a:prstGeom>
          <a:gradFill flip="none" rotWithShape="1">
            <a:gsLst>
              <a:gs pos="0">
                <a:srgbClr val="FF3399"/>
              </a:gs>
              <a:gs pos="25000">
                <a:srgbClr val="FF6633"/>
              </a:gs>
              <a:gs pos="50000">
                <a:srgbClr val="FFFF00"/>
              </a:gs>
              <a:gs pos="75000">
                <a:srgbClr val="01A78F"/>
              </a:gs>
              <a:gs pos="100000">
                <a:srgbClr val="3366F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FF"/>
              </a:solidFill>
            </a:endParaRPr>
          </a:p>
        </p:txBody>
      </p:sp>
      <p:cxnSp>
        <p:nvCxnSpPr>
          <p:cNvPr id="16" name="Đường kết nối Thẳng 11"/>
          <p:cNvCxnSpPr/>
          <p:nvPr/>
        </p:nvCxnSpPr>
        <p:spPr>
          <a:xfrm flipV="1">
            <a:off x="2743200" y="2004912"/>
            <a:ext cx="6096000" cy="14214"/>
          </a:xfrm>
          <a:prstGeom prst="line">
            <a:avLst/>
          </a:prstGeom>
        </p:spPr>
        <p:style>
          <a:lnRef idx="2">
            <a:schemeClr val="accent5"/>
          </a:lnRef>
          <a:fillRef idx="0">
            <a:schemeClr val="accent5"/>
          </a:fillRef>
          <a:effectRef idx="1">
            <a:schemeClr val="accent5"/>
          </a:effectRef>
          <a:fontRef idx="minor">
            <a:schemeClr val="tx1"/>
          </a:fontRef>
        </p:style>
      </p:cxnSp>
      <p:sp>
        <p:nvSpPr>
          <p:cNvPr id="20" name="Hộp_Văn_Bản 14"/>
          <p:cNvSpPr txBox="1"/>
          <p:nvPr/>
        </p:nvSpPr>
        <p:spPr>
          <a:xfrm>
            <a:off x="3117198" y="1102627"/>
            <a:ext cx="338554"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B</a:t>
            </a:r>
          </a:p>
        </p:txBody>
      </p:sp>
      <p:sp>
        <p:nvSpPr>
          <p:cNvPr id="21" name="Hộp_Văn_Bản 15"/>
          <p:cNvSpPr txBox="1"/>
          <p:nvPr/>
        </p:nvSpPr>
        <p:spPr>
          <a:xfrm>
            <a:off x="8052058" y="3632165"/>
            <a:ext cx="41549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B’</a:t>
            </a:r>
          </a:p>
        </p:txBody>
      </p:sp>
      <p:cxnSp>
        <p:nvCxnSpPr>
          <p:cNvPr id="23" name="Đường kết nối Mũi tên Thẳng 22"/>
          <p:cNvCxnSpPr/>
          <p:nvPr/>
        </p:nvCxnSpPr>
        <p:spPr>
          <a:xfrm>
            <a:off x="4519070" y="1143000"/>
            <a:ext cx="0" cy="167640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Đường kết nối Thẳng 29"/>
          <p:cNvCxnSpPr/>
          <p:nvPr/>
        </p:nvCxnSpPr>
        <p:spPr>
          <a:xfrm>
            <a:off x="3280826" y="1478993"/>
            <a:ext cx="1238244"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5" name="Hình Bầu dục 47"/>
          <p:cNvSpPr/>
          <p:nvPr/>
        </p:nvSpPr>
        <p:spPr>
          <a:xfrm>
            <a:off x="3564992" y="1976436"/>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Hình Bầu dục 48"/>
          <p:cNvSpPr/>
          <p:nvPr/>
        </p:nvSpPr>
        <p:spPr>
          <a:xfrm>
            <a:off x="5419034" y="197357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27" name="Đường kết nối Thẳng 50"/>
          <p:cNvCxnSpPr/>
          <p:nvPr/>
        </p:nvCxnSpPr>
        <p:spPr>
          <a:xfrm>
            <a:off x="4511925" y="1470660"/>
            <a:ext cx="4327275" cy="249841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TextBox 29"/>
          <p:cNvSpPr txBox="1"/>
          <p:nvPr/>
        </p:nvSpPr>
        <p:spPr>
          <a:xfrm>
            <a:off x="3455451" y="2050018"/>
            <a:ext cx="312906"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F</a:t>
            </a:r>
          </a:p>
        </p:txBody>
      </p:sp>
      <p:sp>
        <p:nvSpPr>
          <p:cNvPr id="29" name="TextBox 30"/>
          <p:cNvSpPr txBox="1"/>
          <p:nvPr/>
        </p:nvSpPr>
        <p:spPr>
          <a:xfrm>
            <a:off x="5303106" y="1514475"/>
            <a:ext cx="389850"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F’</a:t>
            </a:r>
          </a:p>
        </p:txBody>
      </p:sp>
      <p:sp>
        <p:nvSpPr>
          <p:cNvPr id="30" name="TextBox 31"/>
          <p:cNvSpPr txBox="1"/>
          <p:nvPr/>
        </p:nvSpPr>
        <p:spPr>
          <a:xfrm>
            <a:off x="4207925" y="1978573"/>
            <a:ext cx="351378"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O</a:t>
            </a:r>
          </a:p>
        </p:txBody>
      </p:sp>
      <p:cxnSp>
        <p:nvCxnSpPr>
          <p:cNvPr id="32" name="Straight Arrow Connector 32"/>
          <p:cNvCxnSpPr/>
          <p:nvPr/>
        </p:nvCxnSpPr>
        <p:spPr>
          <a:xfrm flipV="1">
            <a:off x="3290352" y="1474232"/>
            <a:ext cx="0" cy="5403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Hộp_Văn_Bản 14"/>
          <p:cNvSpPr txBox="1"/>
          <p:nvPr/>
        </p:nvSpPr>
        <p:spPr>
          <a:xfrm>
            <a:off x="3110418" y="2052159"/>
            <a:ext cx="35137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A</a:t>
            </a:r>
          </a:p>
        </p:txBody>
      </p:sp>
      <p:sp>
        <p:nvSpPr>
          <p:cNvPr id="35" name="Hộp_Văn_Bản 15"/>
          <p:cNvSpPr txBox="1"/>
          <p:nvPr/>
        </p:nvSpPr>
        <p:spPr>
          <a:xfrm>
            <a:off x="8035082" y="1665249"/>
            <a:ext cx="415498" cy="369332"/>
          </a:xfrm>
          <a:prstGeom prst="rect">
            <a:avLst/>
          </a:prstGeom>
          <a:noFill/>
        </p:spPr>
        <p:txBody>
          <a:bodyPr wrap="none" rtlCol="0">
            <a:spAutoFit/>
          </a:bodyPr>
          <a:lstStyle/>
          <a:p>
            <a:r>
              <a:rPr lang="en-US" b="1">
                <a:solidFill>
                  <a:srgbClr val="FFFFFF"/>
                </a:solidFill>
                <a:latin typeface="Times New Roman" pitchFamily="18" charset="0"/>
                <a:cs typeface="Times New Roman" pitchFamily="18" charset="0"/>
              </a:rPr>
              <a:t>A’</a:t>
            </a:r>
          </a:p>
        </p:txBody>
      </p:sp>
      <p:cxnSp>
        <p:nvCxnSpPr>
          <p:cNvPr id="7" name="Đường kết nối Thẳng 6"/>
          <p:cNvCxnSpPr/>
          <p:nvPr/>
        </p:nvCxnSpPr>
        <p:spPr>
          <a:xfrm>
            <a:off x="3906301" y="1978025"/>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Đường kết nối Thẳng 37"/>
          <p:cNvCxnSpPr/>
          <p:nvPr/>
        </p:nvCxnSpPr>
        <p:spPr>
          <a:xfrm>
            <a:off x="4217451" y="1975602"/>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Đường kết nối Thẳng 17"/>
          <p:cNvCxnSpPr/>
          <p:nvPr/>
        </p:nvCxnSpPr>
        <p:spPr>
          <a:xfrm>
            <a:off x="3294095" y="1487199"/>
            <a:ext cx="5545105" cy="2399001"/>
          </a:xfrm>
          <a:prstGeom prst="line">
            <a:avLst/>
          </a:prstGeom>
          <a:ln w="12700"/>
        </p:spPr>
        <p:style>
          <a:lnRef idx="1">
            <a:schemeClr val="accent6"/>
          </a:lnRef>
          <a:fillRef idx="0">
            <a:schemeClr val="accent6"/>
          </a:fillRef>
          <a:effectRef idx="0">
            <a:schemeClr val="accent6"/>
          </a:effectRef>
          <a:fontRef idx="minor">
            <a:schemeClr val="tx1"/>
          </a:fontRef>
        </p:style>
      </p:cxnSp>
      <p:cxnSp>
        <p:nvCxnSpPr>
          <p:cNvPr id="33" name="Straight Arrow Connector 33"/>
          <p:cNvCxnSpPr/>
          <p:nvPr/>
        </p:nvCxnSpPr>
        <p:spPr>
          <a:xfrm flipH="1">
            <a:off x="8236433" y="2019341"/>
            <a:ext cx="6398" cy="16013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TextBox 31"/>
          <p:cNvSpPr txBox="1"/>
          <p:nvPr/>
        </p:nvSpPr>
        <p:spPr>
          <a:xfrm rot="1279169">
            <a:off x="3821656" y="1603894"/>
            <a:ext cx="304892" cy="338554"/>
          </a:xfrm>
          <a:prstGeom prst="rect">
            <a:avLst/>
          </a:prstGeom>
          <a:noFill/>
        </p:spPr>
        <p:txBody>
          <a:bodyPr wrap="none" rtlCol="0">
            <a:spAutoFit/>
          </a:bodyPr>
          <a:lstStyle/>
          <a:p>
            <a:r>
              <a:rPr lang="en-US" sz="1600">
                <a:solidFill>
                  <a:srgbClr val="000000"/>
                </a:solidFill>
                <a:latin typeface="Times New Roman" pitchFamily="18" charset="0"/>
                <a:cs typeface="Times New Roman" pitchFamily="18" charset="0"/>
              </a:rPr>
              <a:t>&gt;</a:t>
            </a:r>
          </a:p>
        </p:txBody>
      </p:sp>
      <p:sp>
        <p:nvSpPr>
          <p:cNvPr id="179" name="TextBox 31"/>
          <p:cNvSpPr txBox="1"/>
          <p:nvPr/>
        </p:nvSpPr>
        <p:spPr>
          <a:xfrm rot="1279169">
            <a:off x="5508245" y="2335171"/>
            <a:ext cx="304892" cy="338554"/>
          </a:xfrm>
          <a:prstGeom prst="rect">
            <a:avLst/>
          </a:prstGeom>
          <a:noFill/>
        </p:spPr>
        <p:txBody>
          <a:bodyPr wrap="none" rtlCol="0">
            <a:spAutoFit/>
          </a:bodyPr>
          <a:lstStyle/>
          <a:p>
            <a:r>
              <a:rPr lang="en-US" sz="1600">
                <a:solidFill>
                  <a:srgbClr val="000000"/>
                </a:solidFill>
                <a:latin typeface="Times New Roman" pitchFamily="18" charset="0"/>
                <a:cs typeface="Times New Roman" pitchFamily="18" charset="0"/>
              </a:rPr>
              <a:t>&gt;</a:t>
            </a:r>
          </a:p>
        </p:txBody>
      </p:sp>
      <p:sp>
        <p:nvSpPr>
          <p:cNvPr id="181" name="TextBox 31"/>
          <p:cNvSpPr txBox="1"/>
          <p:nvPr/>
        </p:nvSpPr>
        <p:spPr>
          <a:xfrm>
            <a:off x="4502150" y="1183200"/>
            <a:ext cx="261610" cy="369332"/>
          </a:xfrm>
          <a:prstGeom prst="rect">
            <a:avLst/>
          </a:prstGeom>
          <a:noFill/>
        </p:spPr>
        <p:txBody>
          <a:bodyPr wrap="none" rtlCol="0">
            <a:spAutoFit/>
          </a:bodyPr>
          <a:lstStyle/>
          <a:p>
            <a:r>
              <a:rPr lang="en-US">
                <a:solidFill>
                  <a:srgbClr val="FFFFFF"/>
                </a:solidFill>
                <a:latin typeface="Times New Roman" pitchFamily="18" charset="0"/>
                <a:cs typeface="Times New Roman" pitchFamily="18" charset="0"/>
              </a:rPr>
              <a:t>I</a:t>
            </a:r>
          </a:p>
        </p:txBody>
      </p:sp>
      <p:sp>
        <p:nvSpPr>
          <p:cNvPr id="182" name="TextBox 31"/>
          <p:cNvSpPr txBox="1"/>
          <p:nvPr/>
        </p:nvSpPr>
        <p:spPr>
          <a:xfrm>
            <a:off x="3886200" y="1291193"/>
            <a:ext cx="444352" cy="369332"/>
          </a:xfrm>
          <a:prstGeom prst="rect">
            <a:avLst/>
          </a:prstGeom>
          <a:noFill/>
        </p:spPr>
        <p:txBody>
          <a:bodyPr wrap="none" rtlCol="0">
            <a:spAutoFit/>
          </a:bodyPr>
          <a:lstStyle/>
          <a:p>
            <a:r>
              <a:rPr lang="en-US">
                <a:solidFill>
                  <a:srgbClr val="FFFF00"/>
                </a:solidFill>
                <a:latin typeface="Times New Roman" pitchFamily="18" charset="0"/>
                <a:cs typeface="Times New Roman" pitchFamily="18" charset="0"/>
              </a:rPr>
              <a:t>&gt;&gt;</a:t>
            </a:r>
          </a:p>
        </p:txBody>
      </p:sp>
      <p:sp>
        <p:nvSpPr>
          <p:cNvPr id="183" name="TextBox 31"/>
          <p:cNvSpPr txBox="1"/>
          <p:nvPr/>
        </p:nvSpPr>
        <p:spPr>
          <a:xfrm rot="1756897">
            <a:off x="4749089" y="1540946"/>
            <a:ext cx="444352" cy="369332"/>
          </a:xfrm>
          <a:prstGeom prst="rect">
            <a:avLst/>
          </a:prstGeom>
          <a:noFill/>
        </p:spPr>
        <p:txBody>
          <a:bodyPr wrap="none" rtlCol="0">
            <a:spAutoFit/>
          </a:bodyPr>
          <a:lstStyle/>
          <a:p>
            <a:r>
              <a:rPr lang="en-US">
                <a:solidFill>
                  <a:srgbClr val="FFFF00"/>
                </a:solidFill>
                <a:latin typeface="Times New Roman" pitchFamily="18" charset="0"/>
                <a:cs typeface="Times New Roman" pitchFamily="18" charset="0"/>
              </a:rPr>
              <a:t>&gt;&gt;</a:t>
            </a:r>
          </a:p>
        </p:txBody>
      </p:sp>
      <p:sp>
        <p:nvSpPr>
          <p:cNvPr id="185" name="Hình chữ nhật 184"/>
          <p:cNvSpPr/>
          <p:nvPr/>
        </p:nvSpPr>
        <p:spPr>
          <a:xfrm>
            <a:off x="2643635" y="723136"/>
            <a:ext cx="1135888" cy="369332"/>
          </a:xfrm>
          <a:prstGeom prst="rect">
            <a:avLst/>
          </a:prstGeom>
        </p:spPr>
        <p:txBody>
          <a:bodyPr wrap="none">
            <a:spAutoFit/>
          </a:bodyPr>
          <a:lstStyle/>
          <a:p>
            <a:r>
              <a:rPr lang="en-US" u="sng">
                <a:solidFill>
                  <a:srgbClr val="FFFF00"/>
                </a:solidFill>
                <a:latin typeface="Times New Roman" pitchFamily="18" charset="0"/>
                <a:cs typeface="Times New Roman" pitchFamily="18" charset="0"/>
              </a:rPr>
              <a:t>a) Vẽ ảnh </a:t>
            </a:r>
            <a:endParaRPr lang="vi-VN" u="sng">
              <a:solidFill>
                <a:srgbClr val="000000"/>
              </a:solidFill>
            </a:endParaRPr>
          </a:p>
        </p:txBody>
      </p:sp>
      <p:graphicFrame>
        <p:nvGraphicFramePr>
          <p:cNvPr id="209" name="Đối tượng 208"/>
          <p:cNvGraphicFramePr>
            <a:graphicFrameLocks noChangeAspect="1"/>
          </p:cNvGraphicFramePr>
          <p:nvPr>
            <p:extLst>
              <p:ext uri="{D42A27DB-BD31-4B8C-83A1-F6EECF244321}">
                <p14:modId xmlns:p14="http://schemas.microsoft.com/office/powerpoint/2010/main" val="1743108704"/>
              </p:ext>
            </p:extLst>
          </p:nvPr>
        </p:nvGraphicFramePr>
        <p:xfrm>
          <a:off x="4825638" y="4153703"/>
          <a:ext cx="357188" cy="284162"/>
        </p:xfrm>
        <a:graphic>
          <a:graphicData uri="http://schemas.openxmlformats.org/presentationml/2006/ole">
            <mc:AlternateContent xmlns:mc="http://schemas.openxmlformats.org/markup-compatibility/2006">
              <mc:Choice xmlns:v="urn:schemas-microsoft-com:vml" Requires="v">
                <p:oleObj spid="_x0000_s29778" name="Equation" r:id="rId4" imgW="190440" imgH="152280" progId="Equation.DSMT4">
                  <p:embed/>
                </p:oleObj>
              </mc:Choice>
              <mc:Fallback>
                <p:oleObj name="Equation" r:id="rId4" imgW="190440" imgH="152280" progId="Equation.DSMT4">
                  <p:embed/>
                  <p:pic>
                    <p:nvPicPr>
                      <p:cNvPr id="0" name=""/>
                      <p:cNvPicPr/>
                      <p:nvPr/>
                    </p:nvPicPr>
                    <p:blipFill>
                      <a:blip r:embed="rId5"/>
                      <a:stretch>
                        <a:fillRect/>
                      </a:stretch>
                    </p:blipFill>
                    <p:spPr>
                      <a:xfrm>
                        <a:off x="4825638" y="4153703"/>
                        <a:ext cx="357188" cy="284162"/>
                      </a:xfrm>
                      <a:prstGeom prst="rect">
                        <a:avLst/>
                      </a:prstGeom>
                    </p:spPr>
                  </p:pic>
                </p:oleObj>
              </mc:Fallback>
            </mc:AlternateContent>
          </a:graphicData>
        </a:graphic>
      </p:graphicFrame>
      <p:graphicFrame>
        <p:nvGraphicFramePr>
          <p:cNvPr id="210" name="Đối tượng 209"/>
          <p:cNvGraphicFramePr>
            <a:graphicFrameLocks noChangeAspect="1"/>
          </p:cNvGraphicFramePr>
          <p:nvPr>
            <p:extLst>
              <p:ext uri="{D42A27DB-BD31-4B8C-83A1-F6EECF244321}">
                <p14:modId xmlns:p14="http://schemas.microsoft.com/office/powerpoint/2010/main" val="1267971607"/>
              </p:ext>
            </p:extLst>
          </p:nvPr>
        </p:nvGraphicFramePr>
        <p:xfrm>
          <a:off x="5128667" y="3899703"/>
          <a:ext cx="1216025" cy="727075"/>
        </p:xfrm>
        <a:graphic>
          <a:graphicData uri="http://schemas.openxmlformats.org/presentationml/2006/ole">
            <mc:AlternateContent xmlns:mc="http://schemas.openxmlformats.org/markup-compatibility/2006">
              <mc:Choice xmlns:v="urn:schemas-microsoft-com:vml" Requires="v">
                <p:oleObj spid="_x0000_s29779" name="Equation" r:id="rId6" imgW="533160" imgH="317160" progId="Equation.DSMT4">
                  <p:embed/>
                </p:oleObj>
              </mc:Choice>
              <mc:Fallback>
                <p:oleObj name="Equation" r:id="rId6" imgW="533160" imgH="317160" progId="Equation.DSMT4">
                  <p:embed/>
                  <p:pic>
                    <p:nvPicPr>
                      <p:cNvPr id="0" name=""/>
                      <p:cNvPicPr/>
                      <p:nvPr/>
                    </p:nvPicPr>
                    <p:blipFill>
                      <a:blip r:embed="rId7"/>
                      <a:stretch>
                        <a:fillRect/>
                      </a:stretch>
                    </p:blipFill>
                    <p:spPr>
                      <a:xfrm>
                        <a:off x="5128667" y="3899703"/>
                        <a:ext cx="1216025" cy="727075"/>
                      </a:xfrm>
                      <a:prstGeom prst="rect">
                        <a:avLst/>
                      </a:prstGeom>
                    </p:spPr>
                  </p:pic>
                </p:oleObj>
              </mc:Fallback>
            </mc:AlternateContent>
          </a:graphicData>
        </a:graphic>
      </p:graphicFrame>
      <p:graphicFrame>
        <p:nvGraphicFramePr>
          <p:cNvPr id="212" name="Đối tượng 211"/>
          <p:cNvGraphicFramePr>
            <a:graphicFrameLocks noChangeAspect="1"/>
          </p:cNvGraphicFramePr>
          <p:nvPr>
            <p:extLst>
              <p:ext uri="{D42A27DB-BD31-4B8C-83A1-F6EECF244321}">
                <p14:modId xmlns:p14="http://schemas.microsoft.com/office/powerpoint/2010/main" val="702155854"/>
              </p:ext>
            </p:extLst>
          </p:nvPr>
        </p:nvGraphicFramePr>
        <p:xfrm>
          <a:off x="6298838" y="3899703"/>
          <a:ext cx="1042988" cy="727075"/>
        </p:xfrm>
        <a:graphic>
          <a:graphicData uri="http://schemas.openxmlformats.org/presentationml/2006/ole">
            <mc:AlternateContent xmlns:mc="http://schemas.openxmlformats.org/markup-compatibility/2006">
              <mc:Choice xmlns:v="urn:schemas-microsoft-com:vml" Requires="v">
                <p:oleObj spid="_x0000_s29780" name="Equation" r:id="rId8" imgW="457200" imgH="317160" progId="Equation.DSMT4">
                  <p:embed/>
                </p:oleObj>
              </mc:Choice>
              <mc:Fallback>
                <p:oleObj name="Equation" r:id="rId8" imgW="457200" imgH="317160" progId="Equation.DSMT4">
                  <p:embed/>
                  <p:pic>
                    <p:nvPicPr>
                      <p:cNvPr id="0" name=""/>
                      <p:cNvPicPr/>
                      <p:nvPr/>
                    </p:nvPicPr>
                    <p:blipFill>
                      <a:blip r:embed="rId9"/>
                      <a:stretch>
                        <a:fillRect/>
                      </a:stretch>
                    </p:blipFill>
                    <p:spPr>
                      <a:xfrm>
                        <a:off x="6298838" y="3899703"/>
                        <a:ext cx="1042988" cy="727075"/>
                      </a:xfrm>
                      <a:prstGeom prst="rect">
                        <a:avLst/>
                      </a:prstGeom>
                    </p:spPr>
                  </p:pic>
                </p:oleObj>
              </mc:Fallback>
            </mc:AlternateContent>
          </a:graphicData>
        </a:graphic>
      </p:graphicFrame>
      <p:graphicFrame>
        <p:nvGraphicFramePr>
          <p:cNvPr id="213" name="Đối tượng 212"/>
          <p:cNvGraphicFramePr>
            <a:graphicFrameLocks noChangeAspect="1"/>
          </p:cNvGraphicFramePr>
          <p:nvPr>
            <p:extLst>
              <p:ext uri="{D42A27DB-BD31-4B8C-83A1-F6EECF244321}">
                <p14:modId xmlns:p14="http://schemas.microsoft.com/office/powerpoint/2010/main" val="1802311287"/>
              </p:ext>
            </p:extLst>
          </p:nvPr>
        </p:nvGraphicFramePr>
        <p:xfrm>
          <a:off x="7349763" y="4096553"/>
          <a:ext cx="1073150" cy="377825"/>
        </p:xfrm>
        <a:graphic>
          <a:graphicData uri="http://schemas.openxmlformats.org/presentationml/2006/ole">
            <mc:AlternateContent xmlns:mc="http://schemas.openxmlformats.org/markup-compatibility/2006">
              <mc:Choice xmlns:v="urn:schemas-microsoft-com:vml" Requires="v">
                <p:oleObj spid="_x0000_s29781" name="Equation" r:id="rId10" imgW="469800" imgH="164880" progId="Equation.DSMT4">
                  <p:embed/>
                </p:oleObj>
              </mc:Choice>
              <mc:Fallback>
                <p:oleObj name="Equation" r:id="rId10" imgW="469800" imgH="164880" progId="Equation.DSMT4">
                  <p:embed/>
                  <p:pic>
                    <p:nvPicPr>
                      <p:cNvPr id="0" name=""/>
                      <p:cNvPicPr/>
                      <p:nvPr/>
                    </p:nvPicPr>
                    <p:blipFill>
                      <a:blip r:embed="rId11"/>
                      <a:stretch>
                        <a:fillRect/>
                      </a:stretch>
                    </p:blipFill>
                    <p:spPr>
                      <a:xfrm>
                        <a:off x="7349763" y="4096553"/>
                        <a:ext cx="1073150" cy="377825"/>
                      </a:xfrm>
                      <a:prstGeom prst="rect">
                        <a:avLst/>
                      </a:prstGeom>
                    </p:spPr>
                  </p:pic>
                </p:oleObj>
              </mc:Fallback>
            </mc:AlternateContent>
          </a:graphicData>
        </a:graphic>
      </p:graphicFrame>
      <p:sp>
        <p:nvSpPr>
          <p:cNvPr id="214" name="Hình chữ nhật 213"/>
          <p:cNvSpPr/>
          <p:nvPr/>
        </p:nvSpPr>
        <p:spPr>
          <a:xfrm>
            <a:off x="2286000" y="4818207"/>
            <a:ext cx="4800600" cy="369332"/>
          </a:xfrm>
          <a:prstGeom prst="rect">
            <a:avLst/>
          </a:prstGeom>
        </p:spPr>
        <p:txBody>
          <a:bodyPr wrap="square">
            <a:spAutoFit/>
          </a:bodyPr>
          <a:lstStyle/>
          <a:p>
            <a:r>
              <a:rPr lang="en-US" b="1" smtClean="0">
                <a:solidFill>
                  <a:srgbClr val="FFFFFF"/>
                </a:solidFill>
                <a:latin typeface="Times New Roman" pitchFamily="18" charset="0"/>
                <a:cs typeface="Times New Roman" pitchFamily="18" charset="0"/>
              </a:rPr>
              <a:t>Chiều cảo của ảnh so với chiều cao của vật:</a:t>
            </a:r>
            <a:endParaRPr lang="en-US" b="1" i="1">
              <a:solidFill>
                <a:srgbClr val="FFFFFF"/>
              </a:solidFill>
              <a:latin typeface="Times New Roman" pitchFamily="18" charset="0"/>
              <a:cs typeface="Times New Roman" pitchFamily="18" charset="0"/>
            </a:endParaRPr>
          </a:p>
        </p:txBody>
      </p:sp>
      <p:graphicFrame>
        <p:nvGraphicFramePr>
          <p:cNvPr id="215" name="Đối tượng 214"/>
          <p:cNvGraphicFramePr>
            <a:graphicFrameLocks noChangeAspect="1"/>
          </p:cNvGraphicFramePr>
          <p:nvPr>
            <p:extLst>
              <p:ext uri="{D42A27DB-BD31-4B8C-83A1-F6EECF244321}">
                <p14:modId xmlns:p14="http://schemas.microsoft.com/office/powerpoint/2010/main" val="1267186425"/>
              </p:ext>
            </p:extLst>
          </p:nvPr>
        </p:nvGraphicFramePr>
        <p:xfrm>
          <a:off x="3179662" y="5181600"/>
          <a:ext cx="1535113" cy="727075"/>
        </p:xfrm>
        <a:graphic>
          <a:graphicData uri="http://schemas.openxmlformats.org/presentationml/2006/ole">
            <mc:AlternateContent xmlns:mc="http://schemas.openxmlformats.org/markup-compatibility/2006">
              <mc:Choice xmlns:v="urn:schemas-microsoft-com:vml" Requires="v">
                <p:oleObj spid="_x0000_s29782" name="Equation" r:id="rId12" imgW="672840" imgH="317160" progId="Equation.DSMT4">
                  <p:embed/>
                </p:oleObj>
              </mc:Choice>
              <mc:Fallback>
                <p:oleObj name="Equation" r:id="rId12" imgW="672840" imgH="317160" progId="Equation.DSMT4">
                  <p:embed/>
                  <p:pic>
                    <p:nvPicPr>
                      <p:cNvPr id="0" name=""/>
                      <p:cNvPicPr/>
                      <p:nvPr/>
                    </p:nvPicPr>
                    <p:blipFill>
                      <a:blip r:embed="rId13"/>
                      <a:stretch>
                        <a:fillRect/>
                      </a:stretch>
                    </p:blipFill>
                    <p:spPr>
                      <a:xfrm>
                        <a:off x="3179662" y="5181600"/>
                        <a:ext cx="1535113" cy="727075"/>
                      </a:xfrm>
                      <a:prstGeom prst="rect">
                        <a:avLst/>
                      </a:prstGeom>
                    </p:spPr>
                  </p:pic>
                </p:oleObj>
              </mc:Fallback>
            </mc:AlternateContent>
          </a:graphicData>
        </a:graphic>
      </p:graphicFrame>
      <p:sp>
        <p:nvSpPr>
          <p:cNvPr id="1033" name="Hình chữ nhật 1032"/>
          <p:cNvSpPr/>
          <p:nvPr/>
        </p:nvSpPr>
        <p:spPr>
          <a:xfrm>
            <a:off x="3155627" y="5174612"/>
            <a:ext cx="1604499" cy="7120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FF"/>
              </a:solidFill>
            </a:endParaRPr>
          </a:p>
        </p:txBody>
      </p:sp>
      <p:sp>
        <p:nvSpPr>
          <p:cNvPr id="2" name="Hình chữ nhật 1"/>
          <p:cNvSpPr/>
          <p:nvPr/>
        </p:nvSpPr>
        <p:spPr>
          <a:xfrm>
            <a:off x="3049107" y="2912477"/>
            <a:ext cx="866584" cy="369332"/>
          </a:xfrm>
          <a:prstGeom prst="rect">
            <a:avLst/>
          </a:prstGeom>
        </p:spPr>
        <p:txBody>
          <a:bodyPr wrap="none">
            <a:spAutoFit/>
          </a:bodyPr>
          <a:lstStyle/>
          <a:p>
            <a:r>
              <a:rPr lang="en-US" u="sng" dirty="0">
                <a:solidFill>
                  <a:srgbClr val="FFFF00"/>
                </a:solidFill>
                <a:latin typeface="Times New Roman" pitchFamily="18" charset="0"/>
                <a:cs typeface="Times New Roman" pitchFamily="18" charset="0"/>
              </a:rPr>
              <a:t>b</a:t>
            </a:r>
            <a:r>
              <a:rPr lang="en-US" u="sng">
                <a:solidFill>
                  <a:srgbClr val="FFFF00"/>
                </a:solidFill>
                <a:latin typeface="Times New Roman" pitchFamily="18" charset="0"/>
                <a:cs typeface="Times New Roman" pitchFamily="18" charset="0"/>
              </a:rPr>
              <a:t>) Tính</a:t>
            </a:r>
            <a:endParaRPr lang="en-US" u="sng" dirty="0">
              <a:solidFill>
                <a:srgbClr val="FFFF00"/>
              </a:solidFill>
              <a:latin typeface="Times New Roman" pitchFamily="18" charset="0"/>
              <a:cs typeface="Times New Roman" pitchFamily="18" charset="0"/>
            </a:endParaRPr>
          </a:p>
        </p:txBody>
      </p:sp>
      <p:graphicFrame>
        <p:nvGraphicFramePr>
          <p:cNvPr id="122" name="Đối tượng 121"/>
          <p:cNvGraphicFramePr>
            <a:graphicFrameLocks noChangeAspect="1"/>
          </p:cNvGraphicFramePr>
          <p:nvPr>
            <p:extLst>
              <p:ext uri="{D42A27DB-BD31-4B8C-83A1-F6EECF244321}">
                <p14:modId xmlns:p14="http://schemas.microsoft.com/office/powerpoint/2010/main" val="3250856468"/>
              </p:ext>
            </p:extLst>
          </p:nvPr>
        </p:nvGraphicFramePr>
        <p:xfrm>
          <a:off x="3307264" y="3901876"/>
          <a:ext cx="1419225" cy="727075"/>
        </p:xfrm>
        <a:graphic>
          <a:graphicData uri="http://schemas.openxmlformats.org/presentationml/2006/ole">
            <mc:AlternateContent xmlns:mc="http://schemas.openxmlformats.org/markup-compatibility/2006">
              <mc:Choice xmlns:v="urn:schemas-microsoft-com:vml" Requires="v">
                <p:oleObj spid="_x0000_s29783" name="Equation" r:id="rId14" imgW="622080" imgH="317160" progId="Equation.DSMT4">
                  <p:embed/>
                </p:oleObj>
              </mc:Choice>
              <mc:Fallback>
                <p:oleObj name="Equation" r:id="rId14" imgW="622080" imgH="317160" progId="Equation.DSMT4">
                  <p:embed/>
                  <p:pic>
                    <p:nvPicPr>
                      <p:cNvPr id="0" name=""/>
                      <p:cNvPicPr/>
                      <p:nvPr/>
                    </p:nvPicPr>
                    <p:blipFill>
                      <a:blip r:embed="rId15"/>
                      <a:stretch>
                        <a:fillRect/>
                      </a:stretch>
                    </p:blipFill>
                    <p:spPr>
                      <a:xfrm>
                        <a:off x="3307264" y="3901876"/>
                        <a:ext cx="1419225" cy="727075"/>
                      </a:xfrm>
                      <a:prstGeom prst="rect">
                        <a:avLst/>
                      </a:prstGeom>
                    </p:spPr>
                  </p:pic>
                </p:oleObj>
              </mc:Fallback>
            </mc:AlternateContent>
          </a:graphicData>
        </a:graphic>
      </p:graphicFrame>
      <p:graphicFrame>
        <p:nvGraphicFramePr>
          <p:cNvPr id="123" name="Đối tượng 122"/>
          <p:cNvGraphicFramePr>
            <a:graphicFrameLocks noChangeAspect="1"/>
          </p:cNvGraphicFramePr>
          <p:nvPr>
            <p:extLst>
              <p:ext uri="{D42A27DB-BD31-4B8C-83A1-F6EECF244321}">
                <p14:modId xmlns:p14="http://schemas.microsoft.com/office/powerpoint/2010/main" val="899306805"/>
              </p:ext>
            </p:extLst>
          </p:nvPr>
        </p:nvGraphicFramePr>
        <p:xfrm>
          <a:off x="3890963" y="2870200"/>
          <a:ext cx="604837" cy="584200"/>
        </p:xfrm>
        <a:graphic>
          <a:graphicData uri="http://schemas.openxmlformats.org/presentationml/2006/ole">
            <mc:AlternateContent xmlns:mc="http://schemas.openxmlformats.org/markup-compatibility/2006">
              <mc:Choice xmlns:v="urn:schemas-microsoft-com:vml" Requires="v">
                <p:oleObj spid="_x0000_s29784" name="Equation" r:id="rId16" imgW="406080" imgH="393480" progId="Equation.DSMT4">
                  <p:embed/>
                </p:oleObj>
              </mc:Choice>
              <mc:Fallback>
                <p:oleObj name="Equation" r:id="rId16" imgW="406080" imgH="393480" progId="Equation.DSMT4">
                  <p:embed/>
                  <p:pic>
                    <p:nvPicPr>
                      <p:cNvPr id="0" name=""/>
                      <p:cNvPicPr/>
                      <p:nvPr/>
                    </p:nvPicPr>
                    <p:blipFill>
                      <a:blip r:embed="rId17"/>
                      <a:stretch>
                        <a:fillRect/>
                      </a:stretch>
                    </p:blipFill>
                    <p:spPr>
                      <a:xfrm>
                        <a:off x="3890963" y="2870200"/>
                        <a:ext cx="604837" cy="584200"/>
                      </a:xfrm>
                      <a:prstGeom prst="rect">
                        <a:avLst/>
                      </a:prstGeom>
                    </p:spPr>
                  </p:pic>
                </p:oleObj>
              </mc:Fallback>
            </mc:AlternateContent>
          </a:graphicData>
        </a:graphic>
      </p:graphicFrame>
      <p:sp>
        <p:nvSpPr>
          <p:cNvPr id="124" name="Hình chữ nhật 123"/>
          <p:cNvSpPr/>
          <p:nvPr/>
        </p:nvSpPr>
        <p:spPr>
          <a:xfrm>
            <a:off x="3301638" y="3899703"/>
            <a:ext cx="1458488" cy="748497"/>
          </a:xfrm>
          <a:prstGeom prst="rect">
            <a:avLst/>
          </a:prstGeom>
          <a:noFill/>
          <a:ln>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FF"/>
              </a:solidFill>
            </a:endParaRPr>
          </a:p>
        </p:txBody>
      </p:sp>
      <p:sp>
        <p:nvSpPr>
          <p:cNvPr id="67" name="Hình chữ nhật 66"/>
          <p:cNvSpPr/>
          <p:nvPr/>
        </p:nvSpPr>
        <p:spPr>
          <a:xfrm>
            <a:off x="2362200" y="3447499"/>
            <a:ext cx="3442058" cy="369332"/>
          </a:xfrm>
          <a:prstGeom prst="rect">
            <a:avLst/>
          </a:prstGeom>
        </p:spPr>
        <p:txBody>
          <a:bodyPr wrap="square">
            <a:spAutoFit/>
          </a:bodyPr>
          <a:lstStyle/>
          <a:p>
            <a:r>
              <a:rPr lang="en-US" b="1" smtClean="0">
                <a:solidFill>
                  <a:srgbClr val="FFFFFF"/>
                </a:solidFill>
                <a:latin typeface="Times New Roman" pitchFamily="18" charset="0"/>
                <a:cs typeface="Times New Roman" pitchFamily="18" charset="0"/>
              </a:rPr>
              <a:t>Vị trí từ ảnh đến thấu kính là:</a:t>
            </a:r>
            <a:endParaRPr lang="en-US" b="1" i="1">
              <a:solidFill>
                <a:srgbClr val="FFFFFF"/>
              </a:solidFill>
              <a:latin typeface="Times New Roman" pitchFamily="18" charset="0"/>
              <a:cs typeface="Times New Roman" pitchFamily="18" charset="0"/>
            </a:endParaRPr>
          </a:p>
        </p:txBody>
      </p:sp>
      <p:sp>
        <p:nvSpPr>
          <p:cNvPr id="68" name="Hình chữ nhật 67"/>
          <p:cNvSpPr/>
          <p:nvPr/>
        </p:nvSpPr>
        <p:spPr>
          <a:xfrm>
            <a:off x="2416113" y="4095550"/>
            <a:ext cx="806629" cy="369332"/>
          </a:xfrm>
          <a:prstGeom prst="rect">
            <a:avLst/>
          </a:prstGeom>
        </p:spPr>
        <p:txBody>
          <a:bodyPr wrap="square">
            <a:spAutoFit/>
          </a:bodyPr>
          <a:lstStyle/>
          <a:p>
            <a:r>
              <a:rPr lang="en-US" b="1" smtClean="0">
                <a:solidFill>
                  <a:srgbClr val="FFFF00"/>
                </a:solidFill>
                <a:latin typeface="Times New Roman" pitchFamily="18" charset="0"/>
                <a:cs typeface="Times New Roman" pitchFamily="18" charset="0"/>
              </a:rPr>
              <a:t>Ta có: </a:t>
            </a:r>
            <a:endParaRPr lang="en-US" b="1" i="1">
              <a:solidFill>
                <a:srgbClr val="FFFF00"/>
              </a:solidFill>
              <a:latin typeface="Times New Roman" pitchFamily="18" charset="0"/>
              <a:cs typeface="Times New Roman" pitchFamily="18" charset="0"/>
            </a:endParaRPr>
          </a:p>
        </p:txBody>
      </p:sp>
      <p:sp>
        <p:nvSpPr>
          <p:cNvPr id="69" name="Hình chữ nhật 68"/>
          <p:cNvSpPr/>
          <p:nvPr/>
        </p:nvSpPr>
        <p:spPr>
          <a:xfrm>
            <a:off x="238225" y="2870756"/>
            <a:ext cx="866584" cy="369332"/>
          </a:xfrm>
          <a:prstGeom prst="rect">
            <a:avLst/>
          </a:prstGeom>
        </p:spPr>
        <p:txBody>
          <a:bodyPr wrap="none">
            <a:spAutoFit/>
          </a:bodyPr>
          <a:lstStyle/>
          <a:p>
            <a:r>
              <a:rPr lang="en-US" dirty="0">
                <a:solidFill>
                  <a:srgbClr val="FFFF00"/>
                </a:solidFill>
                <a:latin typeface="Times New Roman" pitchFamily="18" charset="0"/>
                <a:cs typeface="Times New Roman" pitchFamily="18" charset="0"/>
              </a:rPr>
              <a:t>b</a:t>
            </a:r>
            <a:r>
              <a:rPr lang="en-US">
                <a:solidFill>
                  <a:srgbClr val="FFFF00"/>
                </a:solidFill>
                <a:latin typeface="Times New Roman" pitchFamily="18" charset="0"/>
                <a:cs typeface="Times New Roman" pitchFamily="18" charset="0"/>
              </a:rPr>
              <a:t>) Tính</a:t>
            </a:r>
            <a:endParaRPr lang="en-US" dirty="0">
              <a:solidFill>
                <a:srgbClr val="FFFF00"/>
              </a:solidFill>
              <a:latin typeface="Times New Roman" pitchFamily="18" charset="0"/>
              <a:cs typeface="Times New Roman" pitchFamily="18" charset="0"/>
            </a:endParaRPr>
          </a:p>
        </p:txBody>
      </p:sp>
      <p:graphicFrame>
        <p:nvGraphicFramePr>
          <p:cNvPr id="70" name="Đối tượng 69"/>
          <p:cNvGraphicFramePr>
            <a:graphicFrameLocks noChangeAspect="1"/>
          </p:cNvGraphicFramePr>
          <p:nvPr>
            <p:extLst>
              <p:ext uri="{D42A27DB-BD31-4B8C-83A1-F6EECF244321}">
                <p14:modId xmlns:p14="http://schemas.microsoft.com/office/powerpoint/2010/main" val="3409079169"/>
              </p:ext>
            </p:extLst>
          </p:nvPr>
        </p:nvGraphicFramePr>
        <p:xfrm>
          <a:off x="1080081" y="2828479"/>
          <a:ext cx="604837" cy="584200"/>
        </p:xfrm>
        <a:graphic>
          <a:graphicData uri="http://schemas.openxmlformats.org/presentationml/2006/ole">
            <mc:AlternateContent xmlns:mc="http://schemas.openxmlformats.org/markup-compatibility/2006">
              <mc:Choice xmlns:v="urn:schemas-microsoft-com:vml" Requires="v">
                <p:oleObj spid="_x0000_s29785" name="Equation" r:id="rId18" imgW="406080" imgH="393480" progId="Equation.DSMT4">
                  <p:embed/>
                </p:oleObj>
              </mc:Choice>
              <mc:Fallback>
                <p:oleObj name="Equation" r:id="rId18" imgW="406080" imgH="393480" progId="Equation.DSMT4">
                  <p:embed/>
                  <p:pic>
                    <p:nvPicPr>
                      <p:cNvPr id="0" name=""/>
                      <p:cNvPicPr/>
                      <p:nvPr/>
                    </p:nvPicPr>
                    <p:blipFill>
                      <a:blip r:embed="rId17"/>
                      <a:stretch>
                        <a:fillRect/>
                      </a:stretch>
                    </p:blipFill>
                    <p:spPr>
                      <a:xfrm>
                        <a:off x="1080081" y="2828479"/>
                        <a:ext cx="604837" cy="584200"/>
                      </a:xfrm>
                      <a:prstGeom prst="rect">
                        <a:avLst/>
                      </a:prstGeom>
                    </p:spPr>
                  </p:pic>
                </p:oleObj>
              </mc:Fallback>
            </mc:AlternateContent>
          </a:graphicData>
        </a:graphic>
      </p:graphicFrame>
      <p:sp>
        <p:nvSpPr>
          <p:cNvPr id="71" name="Hình chữ nhật 70"/>
          <p:cNvSpPr/>
          <p:nvPr/>
        </p:nvSpPr>
        <p:spPr>
          <a:xfrm>
            <a:off x="2436449" y="5332775"/>
            <a:ext cx="806629" cy="369332"/>
          </a:xfrm>
          <a:prstGeom prst="rect">
            <a:avLst/>
          </a:prstGeom>
        </p:spPr>
        <p:txBody>
          <a:bodyPr wrap="square">
            <a:spAutoFit/>
          </a:bodyPr>
          <a:lstStyle/>
          <a:p>
            <a:r>
              <a:rPr lang="en-US" b="1" smtClean="0">
                <a:solidFill>
                  <a:srgbClr val="FFFF00"/>
                </a:solidFill>
                <a:latin typeface="Times New Roman" pitchFamily="18" charset="0"/>
                <a:cs typeface="Times New Roman" pitchFamily="18" charset="0"/>
              </a:rPr>
              <a:t>Ta có: </a:t>
            </a:r>
            <a:endParaRPr lang="en-US" b="1" i="1">
              <a:solidFill>
                <a:srgbClr val="FFFF00"/>
              </a:solidFill>
              <a:latin typeface="Times New Roman" pitchFamily="18" charset="0"/>
              <a:cs typeface="Times New Roman" pitchFamily="18" charset="0"/>
            </a:endParaRPr>
          </a:p>
        </p:txBody>
      </p:sp>
      <p:sp>
        <p:nvSpPr>
          <p:cNvPr id="72" name="Hình chữ nhật 71"/>
          <p:cNvSpPr/>
          <p:nvPr/>
        </p:nvSpPr>
        <p:spPr>
          <a:xfrm>
            <a:off x="2316880" y="5886650"/>
            <a:ext cx="4800600" cy="369332"/>
          </a:xfrm>
          <a:prstGeom prst="rect">
            <a:avLst/>
          </a:prstGeom>
        </p:spPr>
        <p:txBody>
          <a:bodyPr wrap="square">
            <a:spAutoFit/>
          </a:bodyPr>
          <a:lstStyle/>
          <a:p>
            <a:r>
              <a:rPr lang="en-US" b="1" i="1" smtClean="0">
                <a:solidFill>
                  <a:srgbClr val="FFFFFF"/>
                </a:solidFill>
                <a:latin typeface="Times New Roman" pitchFamily="18" charset="0"/>
                <a:cs typeface="Times New Roman" pitchFamily="18" charset="0"/>
              </a:rPr>
              <a:t>Vậy ảnh cao gấp 3 lần vật.</a:t>
            </a:r>
            <a:endParaRPr lang="en-US" b="1" i="1">
              <a:solidFill>
                <a:srgbClr val="FFFFFF"/>
              </a:solidFill>
              <a:latin typeface="Times New Roman" pitchFamily="18" charset="0"/>
              <a:cs typeface="Times New Roman" pitchFamily="18" charset="0"/>
            </a:endParaRPr>
          </a:p>
        </p:txBody>
      </p:sp>
      <p:sp>
        <p:nvSpPr>
          <p:cNvPr id="4" name="Nút Hành động: Tiến hoặc Tiếp 3">
            <a:hlinkClick r:id="rId19" action="ppaction://hlinksldjump" highlightClick="1"/>
          </p:cNvPr>
          <p:cNvSpPr/>
          <p:nvPr/>
        </p:nvSpPr>
        <p:spPr>
          <a:xfrm>
            <a:off x="8462086" y="6299916"/>
            <a:ext cx="547112" cy="48188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953638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barn(inVertical)">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33"/>
                                        </p:tgtEl>
                                        <p:attrNameLst>
                                          <p:attrName>style.visibility</p:attrName>
                                        </p:attrNameLst>
                                      </p:cBhvr>
                                      <p:to>
                                        <p:strVal val="visible"/>
                                      </p:to>
                                    </p:set>
                                    <p:animEffect transition="in" filter="barn(inVertical)">
                                      <p:cBhvr>
                                        <p:cTn id="12" dur="5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13" name="Hình chữ nhật 12"/>
          <p:cNvSpPr/>
          <p:nvPr/>
        </p:nvSpPr>
        <p:spPr>
          <a:xfrm>
            <a:off x="694804" y="685800"/>
            <a:ext cx="3432351"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smtClean="0">
                <a:ln w="11430"/>
                <a:solidFill>
                  <a:schemeClr val="bg1"/>
                </a:solidFill>
                <a:effectLst>
                  <a:outerShdw blurRad="50800" dist="39000" dir="5460000" algn="tl">
                    <a:srgbClr val="000000">
                      <a:alpha val="38000"/>
                    </a:srgbClr>
                  </a:outerShdw>
                </a:effectLst>
              </a:rPr>
              <a:t>A. Bài tập trắc nghiệm</a:t>
            </a:r>
            <a:endParaRPr lang="vi-VN" sz="2400" b="1" u="sng" cap="none" spc="0">
              <a:ln w="11430"/>
              <a:solidFill>
                <a:schemeClr val="bg1"/>
              </a:solidFill>
              <a:effectLst>
                <a:outerShdw blurRad="50800" dist="39000" dir="5460000" algn="tl">
                  <a:srgbClr val="000000">
                    <a:alpha val="38000"/>
                  </a:srgbClr>
                </a:outerShdw>
              </a:effectLst>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Tree>
    <p:extLst>
      <p:ext uri="{BB962C8B-B14F-4D97-AF65-F5344CB8AC3E}">
        <p14:creationId xmlns:p14="http://schemas.microsoft.com/office/powerpoint/2010/main" val="25438386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grpSp>
        <p:nvGrpSpPr>
          <p:cNvPr id="31" name="Nhóm 30"/>
          <p:cNvGrpSpPr/>
          <p:nvPr/>
        </p:nvGrpSpPr>
        <p:grpSpPr>
          <a:xfrm>
            <a:off x="5029330" y="3401005"/>
            <a:ext cx="2252527" cy="1592952"/>
            <a:chOff x="5029330" y="3468351"/>
            <a:chExt cx="2252527" cy="1525605"/>
          </a:xfrm>
        </p:grpSpPr>
        <p:cxnSp>
          <p:nvCxnSpPr>
            <p:cNvPr id="35" name="Đường kết nối Thẳng 34"/>
            <p:cNvCxnSpPr/>
            <p:nvPr/>
          </p:nvCxnSpPr>
          <p:spPr>
            <a:xfrm flipV="1">
              <a:off x="5029330" y="3468351"/>
              <a:ext cx="2252527" cy="1525605"/>
            </a:xfrm>
            <a:prstGeom prst="line">
              <a:avLst/>
            </a:prstGeom>
            <a:ln w="25400" cap="rnd">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0" name="Hộp_Văn_Bản 29"/>
            <p:cNvSpPr txBox="1"/>
            <p:nvPr/>
          </p:nvSpPr>
          <p:spPr>
            <a:xfrm rot="19437321">
              <a:off x="6263700" y="3805797"/>
              <a:ext cx="364202" cy="461665"/>
            </a:xfrm>
            <a:prstGeom prst="rect">
              <a:avLst/>
            </a:prstGeom>
            <a:noFill/>
          </p:spPr>
          <p:txBody>
            <a:bodyPr wrap="none" rtlCol="0">
              <a:spAutoFit/>
            </a:bodyPr>
            <a:lstStyle/>
            <a:p>
              <a:r>
                <a:rPr lang="vi-VN" sz="2400" smtClean="0">
                  <a:solidFill>
                    <a:schemeClr val="bg1"/>
                  </a:solidFill>
                </a:rPr>
                <a:t>&gt;</a:t>
              </a:r>
              <a:endParaRPr lang="vi-VN" sz="2400">
                <a:solidFill>
                  <a:schemeClr val="bg1"/>
                </a:solidFill>
              </a:endParaRPr>
            </a:p>
          </p:txBody>
        </p:sp>
      </p:grpSp>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4" name="Hộp_Văn_Bản 13"/>
          <p:cNvSpPr txBox="1"/>
          <p:nvPr/>
        </p:nvSpPr>
        <p:spPr>
          <a:xfrm>
            <a:off x="1952626" y="749558"/>
            <a:ext cx="7010400" cy="1477328"/>
          </a:xfrm>
          <a:prstGeom prst="rect">
            <a:avLst/>
          </a:prstGeom>
          <a:solidFill>
            <a:srgbClr val="7030A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dirty="0" err="1" smtClean="0">
                <a:solidFill>
                  <a:schemeClr val="bg1"/>
                </a:solidFill>
              </a:rPr>
              <a:t>Một</a:t>
            </a:r>
            <a:r>
              <a:rPr lang="en-US" dirty="0" smtClean="0">
                <a:solidFill>
                  <a:schemeClr val="bg1"/>
                </a:solidFill>
              </a:rPr>
              <a:t> </a:t>
            </a:r>
            <a:r>
              <a:rPr lang="en-US" dirty="0" err="1" smtClean="0">
                <a:solidFill>
                  <a:schemeClr val="bg1"/>
                </a:solidFill>
              </a:rPr>
              <a:t>bình</a:t>
            </a:r>
            <a:r>
              <a:rPr lang="en-US" dirty="0" smtClean="0">
                <a:solidFill>
                  <a:schemeClr val="bg1"/>
                </a:solidFill>
              </a:rPr>
              <a:t> </a:t>
            </a:r>
            <a:r>
              <a:rPr lang="en-US" dirty="0" err="1" smtClean="0">
                <a:solidFill>
                  <a:schemeClr val="bg1"/>
                </a:solidFill>
              </a:rPr>
              <a:t>trụ</a:t>
            </a:r>
            <a:r>
              <a:rPr lang="en-US" dirty="0" smtClean="0">
                <a:solidFill>
                  <a:schemeClr val="bg1"/>
                </a:solidFill>
              </a:rPr>
              <a:t> </a:t>
            </a:r>
            <a:r>
              <a:rPr lang="en-US" dirty="0" err="1" smtClean="0">
                <a:solidFill>
                  <a:schemeClr val="bg1"/>
                </a:solidFill>
              </a:rPr>
              <a:t>tròn</a:t>
            </a:r>
            <a:r>
              <a:rPr lang="en-US" dirty="0" smtClean="0">
                <a:solidFill>
                  <a:schemeClr val="bg1"/>
                </a:solidFill>
              </a:rPr>
              <a:t> </a:t>
            </a:r>
            <a:r>
              <a:rPr lang="en-US" dirty="0" err="1" smtClean="0">
                <a:solidFill>
                  <a:schemeClr val="bg1"/>
                </a:solidFill>
              </a:rPr>
              <a:t>có</a:t>
            </a:r>
            <a:r>
              <a:rPr lang="en-US" dirty="0" smtClean="0">
                <a:solidFill>
                  <a:schemeClr val="bg1"/>
                </a:solidFill>
              </a:rPr>
              <a:t> </a:t>
            </a:r>
            <a:r>
              <a:rPr lang="en-US" dirty="0" err="1" smtClean="0">
                <a:solidFill>
                  <a:schemeClr val="bg1"/>
                </a:solidFill>
              </a:rPr>
              <a:t>chiều</a:t>
            </a:r>
            <a:r>
              <a:rPr lang="en-US" dirty="0" smtClean="0">
                <a:solidFill>
                  <a:schemeClr val="bg1"/>
                </a:solidFill>
              </a:rPr>
              <a:t> </a:t>
            </a:r>
            <a:r>
              <a:rPr lang="en-US" dirty="0" err="1" smtClean="0">
                <a:solidFill>
                  <a:schemeClr val="bg1"/>
                </a:solidFill>
              </a:rPr>
              <a:t>cao</a:t>
            </a:r>
            <a:r>
              <a:rPr lang="en-US" dirty="0" smtClean="0">
                <a:solidFill>
                  <a:schemeClr val="bg1"/>
                </a:solidFill>
              </a:rPr>
              <a:t> 8cm </a:t>
            </a:r>
            <a:r>
              <a:rPr lang="en-US" dirty="0" err="1" smtClean="0">
                <a:solidFill>
                  <a:schemeClr val="bg1"/>
                </a:solidFill>
              </a:rPr>
              <a:t>và</a:t>
            </a:r>
            <a:r>
              <a:rPr lang="en-US" dirty="0" smtClean="0">
                <a:solidFill>
                  <a:schemeClr val="bg1"/>
                </a:solidFill>
              </a:rPr>
              <a:t> </a:t>
            </a:r>
            <a:r>
              <a:rPr lang="en-US" dirty="0" err="1" smtClean="0">
                <a:solidFill>
                  <a:schemeClr val="bg1"/>
                </a:solidFill>
              </a:rPr>
              <a:t>đường</a:t>
            </a:r>
            <a:r>
              <a:rPr lang="en-US" dirty="0" smtClean="0">
                <a:solidFill>
                  <a:schemeClr val="bg1"/>
                </a:solidFill>
              </a:rPr>
              <a:t> </a:t>
            </a:r>
            <a:r>
              <a:rPr lang="en-US" dirty="0" err="1" smtClean="0">
                <a:solidFill>
                  <a:schemeClr val="bg1"/>
                </a:solidFill>
              </a:rPr>
              <a:t>kính</a:t>
            </a:r>
            <a:r>
              <a:rPr lang="en-US" dirty="0" smtClean="0">
                <a:solidFill>
                  <a:schemeClr val="bg1"/>
                </a:solidFill>
              </a:rPr>
              <a:t> 20cm. </a:t>
            </a:r>
            <a:r>
              <a:rPr lang="en-US" dirty="0" err="1" smtClean="0">
                <a:solidFill>
                  <a:schemeClr val="bg1"/>
                </a:solidFill>
              </a:rPr>
              <a:t>Một</a:t>
            </a:r>
            <a:r>
              <a:rPr lang="en-US" dirty="0" smtClean="0">
                <a:solidFill>
                  <a:schemeClr val="bg1"/>
                </a:solidFill>
              </a:rPr>
              <a:t> </a:t>
            </a:r>
            <a:r>
              <a:rPr lang="en-US" dirty="0" err="1" smtClean="0">
                <a:solidFill>
                  <a:schemeClr val="bg1"/>
                </a:solidFill>
              </a:rPr>
              <a:t>học</a:t>
            </a:r>
            <a:r>
              <a:rPr lang="en-US" dirty="0" smtClean="0">
                <a:solidFill>
                  <a:schemeClr val="bg1"/>
                </a:solidFill>
              </a:rPr>
              <a:t> </a:t>
            </a:r>
            <a:r>
              <a:rPr lang="en-US" dirty="0" err="1" smtClean="0">
                <a:solidFill>
                  <a:schemeClr val="bg1"/>
                </a:solidFill>
              </a:rPr>
              <a:t>sinh</a:t>
            </a:r>
            <a:r>
              <a:rPr lang="en-US" dirty="0" smtClean="0">
                <a:solidFill>
                  <a:schemeClr val="bg1"/>
                </a:solidFill>
              </a:rPr>
              <a:t> </a:t>
            </a:r>
            <a:r>
              <a:rPr lang="en-US" dirty="0" err="1" smtClean="0">
                <a:solidFill>
                  <a:schemeClr val="bg1"/>
                </a:solidFill>
              </a:rPr>
              <a:t>đặt</a:t>
            </a:r>
            <a:r>
              <a:rPr lang="en-US" dirty="0" smtClean="0">
                <a:solidFill>
                  <a:schemeClr val="bg1"/>
                </a:solidFill>
              </a:rPr>
              <a:t> </a:t>
            </a:r>
            <a:r>
              <a:rPr lang="en-US" dirty="0" err="1" smtClean="0">
                <a:solidFill>
                  <a:schemeClr val="bg1"/>
                </a:solidFill>
              </a:rPr>
              <a:t>mắt</a:t>
            </a:r>
            <a:r>
              <a:rPr lang="en-US" dirty="0" smtClean="0">
                <a:solidFill>
                  <a:schemeClr val="bg1"/>
                </a:solidFill>
              </a:rPr>
              <a:t> </a:t>
            </a:r>
            <a:r>
              <a:rPr lang="en-US" dirty="0" err="1" smtClean="0">
                <a:solidFill>
                  <a:schemeClr val="bg1"/>
                </a:solidFill>
              </a:rPr>
              <a:t>nhìn</a:t>
            </a:r>
            <a:r>
              <a:rPr lang="en-US" dirty="0" smtClean="0">
                <a:solidFill>
                  <a:schemeClr val="bg1"/>
                </a:solidFill>
              </a:rPr>
              <a:t> </a:t>
            </a:r>
            <a:r>
              <a:rPr lang="en-US" dirty="0" err="1" smtClean="0">
                <a:solidFill>
                  <a:schemeClr val="bg1"/>
                </a:solidFill>
              </a:rPr>
              <a:t>vào</a:t>
            </a:r>
            <a:r>
              <a:rPr lang="en-US" dirty="0" smtClean="0">
                <a:solidFill>
                  <a:schemeClr val="bg1"/>
                </a:solidFill>
              </a:rPr>
              <a:t> </a:t>
            </a:r>
            <a:r>
              <a:rPr lang="en-US" dirty="0" err="1" smtClean="0">
                <a:solidFill>
                  <a:schemeClr val="bg1"/>
                </a:solidFill>
              </a:rPr>
              <a:t>trong</a:t>
            </a:r>
            <a:r>
              <a:rPr lang="en-US" dirty="0" smtClean="0">
                <a:solidFill>
                  <a:schemeClr val="bg1"/>
                </a:solidFill>
              </a:rPr>
              <a:t> </a:t>
            </a:r>
            <a:r>
              <a:rPr lang="en-US" dirty="0" err="1" smtClean="0">
                <a:solidFill>
                  <a:schemeClr val="bg1"/>
                </a:solidFill>
              </a:rPr>
              <a:t>bình</a:t>
            </a:r>
            <a:r>
              <a:rPr lang="en-US" dirty="0" smtClean="0">
                <a:solidFill>
                  <a:schemeClr val="bg1"/>
                </a:solidFill>
              </a:rPr>
              <a:t> </a:t>
            </a:r>
            <a:r>
              <a:rPr lang="en-US" dirty="0" err="1" smtClean="0">
                <a:solidFill>
                  <a:schemeClr val="bg1"/>
                </a:solidFill>
              </a:rPr>
              <a:t>sao</a:t>
            </a:r>
            <a:r>
              <a:rPr lang="en-US" dirty="0" smtClean="0">
                <a:solidFill>
                  <a:schemeClr val="bg1"/>
                </a:solidFill>
              </a:rPr>
              <a:t> </a:t>
            </a:r>
            <a:r>
              <a:rPr lang="en-US" dirty="0" err="1" smtClean="0">
                <a:solidFill>
                  <a:schemeClr val="bg1"/>
                </a:solidFill>
              </a:rPr>
              <a:t>cho</a:t>
            </a:r>
            <a:r>
              <a:rPr lang="en-US" dirty="0" smtClean="0">
                <a:solidFill>
                  <a:schemeClr val="bg1"/>
                </a:solidFill>
              </a:rPr>
              <a:t> </a:t>
            </a:r>
            <a:r>
              <a:rPr lang="en-US" dirty="0" err="1" smtClean="0">
                <a:solidFill>
                  <a:schemeClr val="bg1"/>
                </a:solidFill>
              </a:rPr>
              <a:t>thành</a:t>
            </a:r>
            <a:r>
              <a:rPr lang="en-US" dirty="0" smtClean="0">
                <a:solidFill>
                  <a:schemeClr val="bg1"/>
                </a:solidFill>
              </a:rPr>
              <a:t> </a:t>
            </a:r>
            <a:r>
              <a:rPr lang="en-US" dirty="0" err="1" smtClean="0">
                <a:solidFill>
                  <a:schemeClr val="bg1"/>
                </a:solidFill>
              </a:rPr>
              <a:t>bình</a:t>
            </a:r>
            <a:r>
              <a:rPr lang="en-US" dirty="0" smtClean="0">
                <a:solidFill>
                  <a:schemeClr val="bg1"/>
                </a:solidFill>
              </a:rPr>
              <a:t> </a:t>
            </a:r>
            <a:r>
              <a:rPr lang="en-US" dirty="0" err="1" smtClean="0">
                <a:solidFill>
                  <a:schemeClr val="bg1"/>
                </a:solidFill>
              </a:rPr>
              <a:t>vừa</a:t>
            </a:r>
            <a:r>
              <a:rPr lang="en-US" dirty="0" smtClean="0">
                <a:solidFill>
                  <a:schemeClr val="bg1"/>
                </a:solidFill>
              </a:rPr>
              <a:t> </a:t>
            </a:r>
            <a:r>
              <a:rPr lang="en-US" dirty="0" err="1" smtClean="0">
                <a:solidFill>
                  <a:schemeClr val="bg1"/>
                </a:solidFill>
              </a:rPr>
              <a:t>vặn</a:t>
            </a:r>
            <a:r>
              <a:rPr lang="en-US" dirty="0" smtClean="0">
                <a:solidFill>
                  <a:schemeClr val="bg1"/>
                </a:solidFill>
              </a:rPr>
              <a:t> </a:t>
            </a:r>
            <a:r>
              <a:rPr lang="en-US" dirty="0" err="1" smtClean="0">
                <a:solidFill>
                  <a:schemeClr val="bg1"/>
                </a:solidFill>
              </a:rPr>
              <a:t>che</a:t>
            </a:r>
            <a:r>
              <a:rPr lang="en-US" dirty="0" smtClean="0">
                <a:solidFill>
                  <a:schemeClr val="bg1"/>
                </a:solidFill>
              </a:rPr>
              <a:t> </a:t>
            </a:r>
            <a:r>
              <a:rPr lang="en-US" dirty="0" err="1" smtClean="0">
                <a:solidFill>
                  <a:schemeClr val="bg1"/>
                </a:solidFill>
              </a:rPr>
              <a:t>khuất</a:t>
            </a:r>
            <a:r>
              <a:rPr lang="en-US" dirty="0" smtClean="0">
                <a:solidFill>
                  <a:schemeClr val="bg1"/>
                </a:solidFill>
              </a:rPr>
              <a:t> </a:t>
            </a:r>
            <a:r>
              <a:rPr lang="en-US" dirty="0" err="1" smtClean="0">
                <a:solidFill>
                  <a:schemeClr val="bg1"/>
                </a:solidFill>
              </a:rPr>
              <a:t>hết</a:t>
            </a:r>
            <a:r>
              <a:rPr lang="en-US" dirty="0" smtClean="0">
                <a:solidFill>
                  <a:schemeClr val="bg1"/>
                </a:solidFill>
              </a:rPr>
              <a:t> </a:t>
            </a:r>
            <a:r>
              <a:rPr lang="en-US" dirty="0" err="1" smtClean="0">
                <a:solidFill>
                  <a:schemeClr val="bg1"/>
                </a:solidFill>
              </a:rPr>
              <a:t>đáy</a:t>
            </a:r>
            <a:r>
              <a:rPr lang="en-US" dirty="0" smtClean="0">
                <a:solidFill>
                  <a:schemeClr val="bg1"/>
                </a:solidFill>
              </a:rPr>
              <a:t> (</a:t>
            </a:r>
            <a:r>
              <a:rPr lang="en-US" dirty="0" err="1" smtClean="0">
                <a:solidFill>
                  <a:schemeClr val="bg1"/>
                </a:solidFill>
              </a:rPr>
              <a:t>hình</a:t>
            </a:r>
            <a:r>
              <a:rPr lang="en-US" dirty="0" smtClean="0">
                <a:solidFill>
                  <a:schemeClr val="bg1"/>
                </a:solidFill>
              </a:rPr>
              <a:t> 51.1). </a:t>
            </a:r>
            <a:r>
              <a:rPr lang="en-US" dirty="0" err="1" smtClean="0">
                <a:solidFill>
                  <a:schemeClr val="bg1"/>
                </a:solidFill>
              </a:rPr>
              <a:t>Khi</a:t>
            </a:r>
            <a:r>
              <a:rPr lang="en-US" dirty="0" smtClean="0">
                <a:solidFill>
                  <a:schemeClr val="bg1"/>
                </a:solidFill>
              </a:rPr>
              <a:t> </a:t>
            </a:r>
            <a:r>
              <a:rPr lang="en-US" dirty="0" err="1" smtClean="0">
                <a:solidFill>
                  <a:schemeClr val="bg1"/>
                </a:solidFill>
              </a:rPr>
              <a:t>đổ</a:t>
            </a:r>
            <a:r>
              <a:rPr lang="en-US" dirty="0" smtClean="0">
                <a:solidFill>
                  <a:schemeClr val="bg1"/>
                </a:solidFill>
              </a:rPr>
              <a:t> </a:t>
            </a:r>
            <a:r>
              <a:rPr lang="en-US" dirty="0" err="1" smtClean="0">
                <a:solidFill>
                  <a:schemeClr val="bg1"/>
                </a:solidFill>
              </a:rPr>
              <a:t>nước</a:t>
            </a:r>
            <a:r>
              <a:rPr lang="en-US" dirty="0" smtClean="0">
                <a:solidFill>
                  <a:schemeClr val="bg1"/>
                </a:solidFill>
              </a:rPr>
              <a:t> </a:t>
            </a:r>
            <a:r>
              <a:rPr lang="en-US" dirty="0" err="1" smtClean="0">
                <a:solidFill>
                  <a:schemeClr val="bg1"/>
                </a:solidFill>
              </a:rPr>
              <a:t>vào</a:t>
            </a:r>
            <a:r>
              <a:rPr lang="en-US" dirty="0" smtClean="0">
                <a:solidFill>
                  <a:schemeClr val="bg1"/>
                </a:solidFill>
              </a:rPr>
              <a:t> </a:t>
            </a:r>
            <a:r>
              <a:rPr lang="en-US" dirty="0" err="1" smtClean="0">
                <a:solidFill>
                  <a:schemeClr val="bg1"/>
                </a:solidFill>
              </a:rPr>
              <a:t>khoảng</a:t>
            </a:r>
            <a:r>
              <a:rPr lang="en-US" dirty="0" smtClean="0">
                <a:solidFill>
                  <a:schemeClr val="bg1"/>
                </a:solidFill>
              </a:rPr>
              <a:t> </a:t>
            </a:r>
            <a:r>
              <a:rPr lang="en-US" dirty="0" err="1" smtClean="0">
                <a:solidFill>
                  <a:schemeClr val="bg1"/>
                </a:solidFill>
              </a:rPr>
              <a:t>xấp</a:t>
            </a:r>
            <a:r>
              <a:rPr lang="en-US" dirty="0" smtClean="0">
                <a:solidFill>
                  <a:schemeClr val="bg1"/>
                </a:solidFill>
              </a:rPr>
              <a:t> </a:t>
            </a:r>
            <a:r>
              <a:rPr lang="en-US" dirty="0" err="1" smtClean="0">
                <a:solidFill>
                  <a:schemeClr val="bg1"/>
                </a:solidFill>
              </a:rPr>
              <a:t>xỉ</a:t>
            </a:r>
            <a:r>
              <a:rPr lang="en-US" dirty="0" smtClean="0">
                <a:solidFill>
                  <a:schemeClr val="bg1"/>
                </a:solidFill>
              </a:rPr>
              <a:t> 3/4 </a:t>
            </a:r>
            <a:r>
              <a:rPr lang="en-US" dirty="0" err="1" smtClean="0">
                <a:solidFill>
                  <a:schemeClr val="bg1"/>
                </a:solidFill>
              </a:rPr>
              <a:t>bình</a:t>
            </a:r>
            <a:r>
              <a:rPr lang="en-US" dirty="0" smtClean="0">
                <a:solidFill>
                  <a:schemeClr val="bg1"/>
                </a:solidFill>
              </a:rPr>
              <a:t> </a:t>
            </a:r>
            <a:r>
              <a:rPr lang="en-US" dirty="0" err="1" smtClean="0">
                <a:solidFill>
                  <a:schemeClr val="bg1"/>
                </a:solidFill>
              </a:rPr>
              <a:t>thì</a:t>
            </a:r>
            <a:r>
              <a:rPr lang="en-US" dirty="0" smtClean="0">
                <a:solidFill>
                  <a:schemeClr val="bg1"/>
                </a:solidFill>
              </a:rPr>
              <a:t> </a:t>
            </a:r>
            <a:r>
              <a:rPr lang="en-US" dirty="0" err="1" smtClean="0">
                <a:solidFill>
                  <a:schemeClr val="bg1"/>
                </a:solidFill>
              </a:rPr>
              <a:t>bạn</a:t>
            </a:r>
            <a:r>
              <a:rPr lang="en-US" dirty="0" smtClean="0">
                <a:solidFill>
                  <a:schemeClr val="bg1"/>
                </a:solidFill>
              </a:rPr>
              <a:t> </a:t>
            </a:r>
            <a:r>
              <a:rPr lang="en-US" dirty="0" err="1" smtClean="0">
                <a:solidFill>
                  <a:schemeClr val="bg1"/>
                </a:solidFill>
              </a:rPr>
              <a:t>đó</a:t>
            </a:r>
            <a:r>
              <a:rPr lang="en-US" dirty="0" smtClean="0">
                <a:solidFill>
                  <a:schemeClr val="bg1"/>
                </a:solidFill>
              </a:rPr>
              <a:t> </a:t>
            </a:r>
            <a:r>
              <a:rPr lang="en-US" dirty="0" err="1" smtClean="0">
                <a:solidFill>
                  <a:schemeClr val="bg1"/>
                </a:solidFill>
              </a:rPr>
              <a:t>vừa</a:t>
            </a:r>
            <a:r>
              <a:rPr lang="en-US" dirty="0" smtClean="0">
                <a:solidFill>
                  <a:schemeClr val="bg1"/>
                </a:solidFill>
              </a:rPr>
              <a:t> </a:t>
            </a:r>
            <a:r>
              <a:rPr lang="en-US" dirty="0" err="1" smtClean="0">
                <a:solidFill>
                  <a:schemeClr val="bg1"/>
                </a:solidFill>
              </a:rPr>
              <a:t>vặn</a:t>
            </a:r>
            <a:r>
              <a:rPr lang="en-US" dirty="0" smtClean="0">
                <a:solidFill>
                  <a:schemeClr val="bg1"/>
                </a:solidFill>
              </a:rPr>
              <a:t> </a:t>
            </a:r>
            <a:r>
              <a:rPr lang="en-US" dirty="0" err="1" smtClean="0">
                <a:solidFill>
                  <a:schemeClr val="bg1"/>
                </a:solidFill>
              </a:rPr>
              <a:t>nhìn</a:t>
            </a:r>
            <a:r>
              <a:rPr lang="en-US" dirty="0" smtClean="0">
                <a:solidFill>
                  <a:schemeClr val="bg1"/>
                </a:solidFill>
              </a:rPr>
              <a:t> </a:t>
            </a:r>
            <a:r>
              <a:rPr lang="en-US" dirty="0" err="1" smtClean="0">
                <a:solidFill>
                  <a:schemeClr val="bg1"/>
                </a:solidFill>
              </a:rPr>
              <a:t>thấy</a:t>
            </a:r>
            <a:r>
              <a:rPr lang="en-US" dirty="0" smtClean="0">
                <a:solidFill>
                  <a:schemeClr val="bg1"/>
                </a:solidFill>
              </a:rPr>
              <a:t> </a:t>
            </a:r>
            <a:r>
              <a:rPr lang="en-US" dirty="0" err="1" smtClean="0">
                <a:solidFill>
                  <a:schemeClr val="bg1"/>
                </a:solidFill>
              </a:rPr>
              <a:t>tâm</a:t>
            </a:r>
            <a:r>
              <a:rPr lang="en-US" dirty="0" smtClean="0">
                <a:solidFill>
                  <a:schemeClr val="bg1"/>
                </a:solidFill>
              </a:rPr>
              <a:t> O </a:t>
            </a:r>
            <a:r>
              <a:rPr lang="en-US" dirty="0" err="1" smtClean="0">
                <a:solidFill>
                  <a:schemeClr val="bg1"/>
                </a:solidFill>
              </a:rPr>
              <a:t>của</a:t>
            </a:r>
            <a:r>
              <a:rPr lang="en-US" dirty="0" smtClean="0">
                <a:solidFill>
                  <a:schemeClr val="bg1"/>
                </a:solidFill>
              </a:rPr>
              <a:t> </a:t>
            </a:r>
            <a:r>
              <a:rPr lang="en-US" dirty="0" err="1" smtClean="0">
                <a:solidFill>
                  <a:schemeClr val="bg1"/>
                </a:solidFill>
              </a:rPr>
              <a:t>đáy</a:t>
            </a:r>
            <a:r>
              <a:rPr lang="en-US" dirty="0" smtClean="0">
                <a:solidFill>
                  <a:schemeClr val="bg1"/>
                </a:solidFill>
              </a:rPr>
              <a:t>. </a:t>
            </a:r>
            <a:r>
              <a:rPr lang="en-US" dirty="0" err="1" smtClean="0">
                <a:solidFill>
                  <a:schemeClr val="bg1"/>
                </a:solidFill>
              </a:rPr>
              <a:t>Hãy</a:t>
            </a:r>
            <a:r>
              <a:rPr lang="en-US" dirty="0" smtClean="0">
                <a:solidFill>
                  <a:schemeClr val="bg1"/>
                </a:solidFill>
              </a:rPr>
              <a:t> </a:t>
            </a:r>
            <a:r>
              <a:rPr lang="en-US" dirty="0" err="1" smtClean="0">
                <a:solidFill>
                  <a:schemeClr val="bg1"/>
                </a:solidFill>
              </a:rPr>
              <a:t>vẽ</a:t>
            </a:r>
            <a:r>
              <a:rPr lang="en-US" dirty="0" smtClean="0">
                <a:solidFill>
                  <a:schemeClr val="bg1"/>
                </a:solidFill>
              </a:rPr>
              <a:t> </a:t>
            </a:r>
            <a:r>
              <a:rPr lang="en-US" dirty="0" err="1" smtClean="0">
                <a:solidFill>
                  <a:schemeClr val="bg1"/>
                </a:solidFill>
              </a:rPr>
              <a:t>tia</a:t>
            </a:r>
            <a:r>
              <a:rPr lang="en-US" dirty="0" smtClean="0">
                <a:solidFill>
                  <a:schemeClr val="bg1"/>
                </a:solidFill>
              </a:rPr>
              <a:t> </a:t>
            </a:r>
            <a:r>
              <a:rPr lang="en-US" dirty="0" err="1" smtClean="0">
                <a:solidFill>
                  <a:schemeClr val="bg1"/>
                </a:solidFill>
              </a:rPr>
              <a:t>sáng</a:t>
            </a:r>
            <a:r>
              <a:rPr lang="en-US" dirty="0" smtClean="0">
                <a:solidFill>
                  <a:schemeClr val="bg1"/>
                </a:solidFill>
              </a:rPr>
              <a:t> </a:t>
            </a:r>
            <a:r>
              <a:rPr lang="en-US" dirty="0" err="1" smtClean="0">
                <a:solidFill>
                  <a:schemeClr val="bg1"/>
                </a:solidFill>
              </a:rPr>
              <a:t>từ</a:t>
            </a:r>
            <a:r>
              <a:rPr lang="en-US" dirty="0" smtClean="0">
                <a:solidFill>
                  <a:schemeClr val="bg1"/>
                </a:solidFill>
              </a:rPr>
              <a:t> </a:t>
            </a:r>
            <a:r>
              <a:rPr lang="en-US" dirty="0" err="1" smtClean="0">
                <a:solidFill>
                  <a:schemeClr val="bg1"/>
                </a:solidFill>
              </a:rPr>
              <a:t>tâm</a:t>
            </a:r>
            <a:r>
              <a:rPr lang="en-US" dirty="0" smtClean="0">
                <a:solidFill>
                  <a:schemeClr val="bg1"/>
                </a:solidFill>
              </a:rPr>
              <a:t> O </a:t>
            </a:r>
            <a:r>
              <a:rPr lang="en-US" dirty="0" err="1" smtClean="0">
                <a:solidFill>
                  <a:schemeClr val="bg1"/>
                </a:solidFill>
              </a:rPr>
              <a:t>của</a:t>
            </a:r>
            <a:r>
              <a:rPr lang="en-US" dirty="0" smtClean="0">
                <a:solidFill>
                  <a:schemeClr val="bg1"/>
                </a:solidFill>
              </a:rPr>
              <a:t> </a:t>
            </a:r>
            <a:r>
              <a:rPr lang="en-US" dirty="0" err="1" smtClean="0">
                <a:solidFill>
                  <a:schemeClr val="bg1"/>
                </a:solidFill>
              </a:rPr>
              <a:t>đáy</a:t>
            </a:r>
            <a:r>
              <a:rPr lang="en-US" dirty="0" smtClean="0">
                <a:solidFill>
                  <a:schemeClr val="bg1"/>
                </a:solidFill>
              </a:rPr>
              <a:t> </a:t>
            </a:r>
            <a:r>
              <a:rPr lang="en-US" dirty="0" err="1" smtClean="0">
                <a:solidFill>
                  <a:schemeClr val="bg1"/>
                </a:solidFill>
              </a:rPr>
              <a:t>bình</a:t>
            </a:r>
            <a:r>
              <a:rPr lang="en-US" dirty="0" smtClean="0">
                <a:solidFill>
                  <a:schemeClr val="bg1"/>
                </a:solidFill>
              </a:rPr>
              <a:t> </a:t>
            </a:r>
            <a:r>
              <a:rPr lang="en-US" dirty="0" err="1" smtClean="0">
                <a:solidFill>
                  <a:schemeClr val="bg1"/>
                </a:solidFill>
              </a:rPr>
              <a:t>truyền</a:t>
            </a:r>
            <a:r>
              <a:rPr lang="en-US" dirty="0" smtClean="0">
                <a:solidFill>
                  <a:schemeClr val="bg1"/>
                </a:solidFill>
              </a:rPr>
              <a:t> </a:t>
            </a:r>
            <a:r>
              <a:rPr lang="en-US" dirty="0" err="1" smtClean="0">
                <a:solidFill>
                  <a:schemeClr val="bg1"/>
                </a:solidFill>
              </a:rPr>
              <a:t>tới</a:t>
            </a:r>
            <a:r>
              <a:rPr lang="en-US" dirty="0" smtClean="0">
                <a:solidFill>
                  <a:schemeClr val="bg1"/>
                </a:solidFill>
              </a:rPr>
              <a:t> </a:t>
            </a:r>
            <a:r>
              <a:rPr lang="en-US" dirty="0" err="1" smtClean="0">
                <a:solidFill>
                  <a:schemeClr val="bg1"/>
                </a:solidFill>
              </a:rPr>
              <a:t>mắt</a:t>
            </a:r>
            <a:r>
              <a:rPr lang="en-US" dirty="0" smtClean="0">
                <a:solidFill>
                  <a:schemeClr val="bg1"/>
                </a:solidFill>
              </a:rPr>
              <a:t>.</a:t>
            </a:r>
            <a:endParaRPr lang="vi-VN" dirty="0">
              <a:solidFill>
                <a:schemeClr val="bg1"/>
              </a:solidFill>
            </a:endParaRPr>
          </a:p>
        </p:txBody>
      </p:sp>
      <p:sp>
        <p:nvSpPr>
          <p:cNvPr id="23" name="Hộp_Văn_Bản 22"/>
          <p:cNvSpPr txBox="1"/>
          <p:nvPr/>
        </p:nvSpPr>
        <p:spPr>
          <a:xfrm>
            <a:off x="4828483" y="5032250"/>
            <a:ext cx="423514" cy="461665"/>
          </a:xfrm>
          <a:prstGeom prst="rect">
            <a:avLst/>
          </a:prstGeom>
          <a:noFill/>
        </p:spPr>
        <p:txBody>
          <a:bodyPr wrap="none" rtlCol="0">
            <a:spAutoFit/>
          </a:bodyPr>
          <a:lstStyle/>
          <a:p>
            <a:r>
              <a:rPr lang="en-US" sz="2400" b="1" smtClean="0">
                <a:solidFill>
                  <a:srgbClr val="FFFF00"/>
                </a:solidFill>
                <a:latin typeface="Times New Roman" pitchFamily="18" charset="0"/>
                <a:cs typeface="Times New Roman" pitchFamily="18" charset="0"/>
              </a:rPr>
              <a:t>O</a:t>
            </a:r>
            <a:endParaRPr lang="vi-VN" sz="2400" b="1">
              <a:solidFill>
                <a:srgbClr val="FFFF00"/>
              </a:solidFill>
              <a:latin typeface="Times New Roman" pitchFamily="18" charset="0"/>
              <a:cs typeface="Times New Roman" pitchFamily="18" charset="0"/>
            </a:endParaRPr>
          </a:p>
        </p:txBody>
      </p:sp>
      <p:sp>
        <p:nvSpPr>
          <p:cNvPr id="62" name="Khung Chú Thích Bầu Dục 61"/>
          <p:cNvSpPr/>
          <p:nvPr/>
        </p:nvSpPr>
        <p:spPr>
          <a:xfrm>
            <a:off x="7086600" y="5486400"/>
            <a:ext cx="1752600" cy="533400"/>
          </a:xfrm>
          <a:prstGeom prst="wedgeEllipseCallout">
            <a:avLst>
              <a:gd name="adj1" fmla="val -51087"/>
              <a:gd name="adj2" fmla="val -11607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a:solidFill>
                  <a:srgbClr val="FF0000"/>
                </a:solidFill>
              </a:rPr>
              <a:t>Hình 51.1</a:t>
            </a:r>
            <a:endParaRPr lang="vi-VN" i="1">
              <a:solidFill>
                <a:srgbClr val="FF0000"/>
              </a:solidFill>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cxnSp>
        <p:nvCxnSpPr>
          <p:cNvPr id="38" name="Đường kết nối Thẳng 37"/>
          <p:cNvCxnSpPr/>
          <p:nvPr/>
        </p:nvCxnSpPr>
        <p:spPr>
          <a:xfrm flipV="1">
            <a:off x="7377639" y="3067050"/>
            <a:ext cx="415434" cy="276804"/>
          </a:xfrm>
          <a:prstGeom prst="line">
            <a:avLst/>
          </a:prstGeom>
          <a:ln w="25400" cap="rnd">
            <a:solidFill>
              <a:srgbClr val="002060"/>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49" name="Text Box 43"/>
          <p:cNvSpPr txBox="1">
            <a:spLocks noChangeArrowheads="1"/>
          </p:cNvSpPr>
          <p:nvPr/>
        </p:nvSpPr>
        <p:spPr bwMode="auto">
          <a:xfrm>
            <a:off x="2381074" y="5334000"/>
            <a:ext cx="638192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Khi chưa đổ </a:t>
            </a:r>
            <a:r>
              <a:rPr lang="en-US" sz="2000" b="1">
                <a:solidFill>
                  <a:srgbClr val="FFFF00"/>
                </a:solidFill>
                <a:latin typeface="Times New Roman" pitchFamily="18" charset="0"/>
              </a:rPr>
              <a:t>nước vào </a:t>
            </a:r>
            <a:r>
              <a:rPr lang="en-US" sz="2000" b="1" smtClean="0">
                <a:solidFill>
                  <a:srgbClr val="FFFF00"/>
                </a:solidFill>
                <a:latin typeface="Times New Roman" pitchFamily="18" charset="0"/>
              </a:rPr>
              <a:t>bình có thấy được tâm O của đáy bình không?  Tại sao?</a:t>
            </a:r>
            <a:endParaRPr lang="en-US" sz="2000" b="1">
              <a:solidFill>
                <a:srgbClr val="FFFF00"/>
              </a:solidFill>
              <a:latin typeface="Times New Roman" pitchFamily="18" charset="0"/>
            </a:endParaRPr>
          </a:p>
        </p:txBody>
      </p:sp>
      <p:sp>
        <p:nvSpPr>
          <p:cNvPr id="50" name="Hình chữ nhật 49"/>
          <p:cNvSpPr/>
          <p:nvPr/>
        </p:nvSpPr>
        <p:spPr>
          <a:xfrm>
            <a:off x="1965576" y="5288671"/>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grpSp>
        <p:nvGrpSpPr>
          <p:cNvPr id="58" name="Nhóm 57"/>
          <p:cNvGrpSpPr/>
          <p:nvPr/>
        </p:nvGrpSpPr>
        <p:grpSpPr>
          <a:xfrm>
            <a:off x="2676534" y="3295633"/>
            <a:ext cx="66674" cy="1734927"/>
            <a:chOff x="2590800" y="3295633"/>
            <a:chExt cx="66674" cy="1734927"/>
          </a:xfrm>
        </p:grpSpPr>
        <p:cxnSp>
          <p:nvCxnSpPr>
            <p:cNvPr id="59" name="Đường kết nối Thẳng 58"/>
            <p:cNvCxnSpPr/>
            <p:nvPr/>
          </p:nvCxnSpPr>
          <p:spPr>
            <a:xfrm>
              <a:off x="2590800" y="457198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Đường kết nối Thẳng 59"/>
            <p:cNvCxnSpPr/>
            <p:nvPr/>
          </p:nvCxnSpPr>
          <p:spPr>
            <a:xfrm>
              <a:off x="2595627" y="5030560"/>
              <a:ext cx="6184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Đường kết nối Thẳng 60"/>
            <p:cNvCxnSpPr/>
            <p:nvPr/>
          </p:nvCxnSpPr>
          <p:spPr>
            <a:xfrm>
              <a:off x="2590800" y="3718084"/>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Đường kết nối Thẳng 62"/>
            <p:cNvCxnSpPr/>
            <p:nvPr/>
          </p:nvCxnSpPr>
          <p:spPr>
            <a:xfrm>
              <a:off x="2590864" y="4152846"/>
              <a:ext cx="6184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Đường kết nối Thẳng 63"/>
            <p:cNvCxnSpPr/>
            <p:nvPr/>
          </p:nvCxnSpPr>
          <p:spPr>
            <a:xfrm>
              <a:off x="2593208" y="329563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65" name="Đường kết nối Thẳng 64"/>
          <p:cNvCxnSpPr/>
          <p:nvPr/>
        </p:nvCxnSpPr>
        <p:spPr>
          <a:xfrm flipV="1">
            <a:off x="2753179" y="3040640"/>
            <a:ext cx="5065885" cy="1972237"/>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7" name="Đường kết nối Thẳng 66"/>
          <p:cNvCxnSpPr/>
          <p:nvPr/>
        </p:nvCxnSpPr>
        <p:spPr>
          <a:xfrm>
            <a:off x="2743200" y="5030577"/>
            <a:ext cx="4572000" cy="0"/>
          </a:xfrm>
          <a:prstGeom prst="line">
            <a:avLst/>
          </a:prstGeom>
          <a:ln>
            <a:solidFill>
              <a:srgbClr val="FFC000"/>
            </a:solidFill>
          </a:ln>
          <a:effectLst>
            <a:glow rad="63500">
              <a:schemeClr val="accent1">
                <a:satMod val="175000"/>
                <a:alpha val="40000"/>
              </a:schemeClr>
            </a:glow>
            <a:innerShdw blurRad="63500" dist="50800" dir="18900000">
              <a:prstClr val="black">
                <a:alpha val="50000"/>
              </a:prstClr>
            </a:innerShdw>
          </a:effectLst>
        </p:spPr>
        <p:style>
          <a:lnRef idx="3">
            <a:schemeClr val="dk1"/>
          </a:lnRef>
          <a:fillRef idx="0">
            <a:schemeClr val="dk1"/>
          </a:fillRef>
          <a:effectRef idx="2">
            <a:schemeClr val="dk1"/>
          </a:effectRef>
          <a:fontRef idx="minor">
            <a:schemeClr val="tx1"/>
          </a:fontRef>
        </p:style>
      </p:cxnSp>
      <p:sp>
        <p:nvSpPr>
          <p:cNvPr id="68" name="Hình chữ nhật góc tròn 67"/>
          <p:cNvSpPr/>
          <p:nvPr/>
        </p:nvSpPr>
        <p:spPr>
          <a:xfrm>
            <a:off x="4972051" y="4998951"/>
            <a:ext cx="109538" cy="4571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9" name="Picture 61" descr="Picture1"/>
          <p:cNvPicPr>
            <a:picLocks noChangeAspect="1" noChangeArrowheads="1"/>
          </p:cNvPicPr>
          <p:nvPr/>
        </p:nvPicPr>
        <p:blipFill>
          <a:blip r:embed="rId4">
            <a:extLst>
              <a:ext uri="{28A0092B-C50C-407E-A947-70E740481C1C}">
                <a14:useLocalDpi xmlns:a14="http://schemas.microsoft.com/office/drawing/2010/main" val="0"/>
              </a:ext>
            </a:extLst>
          </a:blip>
          <a:srcRect l="87346" t="48509" r="6064" b="42542"/>
          <a:stretch>
            <a:fillRect/>
          </a:stretch>
        </p:blipFill>
        <p:spPr bwMode="auto">
          <a:xfrm rot="20122109">
            <a:off x="7915604" y="2544109"/>
            <a:ext cx="457200"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Đường kết nối Thẳng 72"/>
          <p:cNvCxnSpPr/>
          <p:nvPr/>
        </p:nvCxnSpPr>
        <p:spPr>
          <a:xfrm>
            <a:off x="7299960" y="3265424"/>
            <a:ext cx="0" cy="1763776"/>
          </a:xfrm>
          <a:prstGeom prst="line">
            <a:avLst/>
          </a:prstGeom>
          <a:ln w="34925">
            <a:solidFill>
              <a:srgbClr val="FFC000"/>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4" name="Đường kết nối Thẳng 73"/>
          <p:cNvCxnSpPr/>
          <p:nvPr/>
        </p:nvCxnSpPr>
        <p:spPr>
          <a:xfrm>
            <a:off x="2756353" y="3276600"/>
            <a:ext cx="0" cy="1763776"/>
          </a:xfrm>
          <a:prstGeom prst="line">
            <a:avLst/>
          </a:prstGeom>
          <a:ln w="34925">
            <a:solidFill>
              <a:srgbClr val="FFC000"/>
            </a:solidFill>
          </a:ln>
          <a:effectLst>
            <a:glow rad="63500">
              <a:schemeClr val="accent1">
                <a:satMod val="175000"/>
                <a:alpha val="40000"/>
              </a:schemeClr>
            </a:glow>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8" name="Hộp_Văn_Bản 27"/>
          <p:cNvSpPr txBox="1"/>
          <p:nvPr/>
        </p:nvSpPr>
        <p:spPr>
          <a:xfrm>
            <a:off x="2286000" y="4948535"/>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vi-VN" b="1">
              <a:solidFill>
                <a:schemeClr val="bg1"/>
              </a:solidFill>
              <a:latin typeface="Times New Roman" pitchFamily="18" charset="0"/>
              <a:cs typeface="Times New Roman" pitchFamily="18" charset="0"/>
            </a:endParaRPr>
          </a:p>
        </p:txBody>
      </p:sp>
      <p:sp>
        <p:nvSpPr>
          <p:cNvPr id="29" name="Hộp_Văn_Bản 28"/>
          <p:cNvSpPr txBox="1"/>
          <p:nvPr/>
        </p:nvSpPr>
        <p:spPr>
          <a:xfrm>
            <a:off x="7438454" y="2652241"/>
            <a:ext cx="40267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M</a:t>
            </a:r>
            <a:endParaRPr lang="vi-VN" b="1">
              <a:solidFill>
                <a:schemeClr val="bg1"/>
              </a:solidFill>
              <a:latin typeface="Times New Roman" pitchFamily="18" charset="0"/>
              <a:cs typeface="Times New Roman" pitchFamily="18" charset="0"/>
            </a:endParaRPr>
          </a:p>
        </p:txBody>
      </p:sp>
      <p:sp>
        <p:nvSpPr>
          <p:cNvPr id="2" name="Hình Bầu dục 1"/>
          <p:cNvSpPr/>
          <p:nvPr/>
        </p:nvSpPr>
        <p:spPr>
          <a:xfrm>
            <a:off x="7767673" y="3012048"/>
            <a:ext cx="76200" cy="76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73966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down)">
                                      <p:cBhvr>
                                        <p:cTn id="17" dur="1000"/>
                                        <p:tgtEl>
                                          <p:spTgt spid="58"/>
                                        </p:tgtEl>
                                      </p:cBhvr>
                                    </p:animEffect>
                                  </p:childTnLst>
                                </p:cTn>
                              </p:par>
                              <p:par>
                                <p:cTn id="18" presetID="22" presetClass="entr" presetSubtype="4" fill="hold" nodeType="with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down)">
                                      <p:cBhvr>
                                        <p:cTn id="20" dur="1000"/>
                                        <p:tgtEl>
                                          <p:spTgt spid="67"/>
                                        </p:tgtEl>
                                      </p:cBhvr>
                                    </p:animEffect>
                                  </p:childTnLst>
                                </p:cTn>
                              </p:par>
                              <p:par>
                                <p:cTn id="21" presetID="22" presetClass="entr" presetSubtype="4" fill="hold" nodeType="withEffect">
                                  <p:stCondLst>
                                    <p:cond delay="0"/>
                                  </p:stCondLst>
                                  <p:childTnLst>
                                    <p:set>
                                      <p:cBhvr>
                                        <p:cTn id="22" dur="1" fill="hold">
                                          <p:stCondLst>
                                            <p:cond delay="0"/>
                                          </p:stCondLst>
                                        </p:cTn>
                                        <p:tgtEl>
                                          <p:spTgt spid="73"/>
                                        </p:tgtEl>
                                        <p:attrNameLst>
                                          <p:attrName>style.visibility</p:attrName>
                                        </p:attrNameLst>
                                      </p:cBhvr>
                                      <p:to>
                                        <p:strVal val="visible"/>
                                      </p:to>
                                    </p:set>
                                    <p:animEffect transition="in" filter="wipe(down)">
                                      <p:cBhvr>
                                        <p:cTn id="23" dur="1000"/>
                                        <p:tgtEl>
                                          <p:spTgt spid="73"/>
                                        </p:tgtEl>
                                      </p:cBhvr>
                                    </p:animEffect>
                                  </p:childTnLst>
                                </p:cTn>
                              </p:par>
                              <p:par>
                                <p:cTn id="24" presetID="22" presetClass="entr" presetSubtype="4" fill="hold" nodeType="with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wipe(down)">
                                      <p:cBhvr>
                                        <p:cTn id="26" dur="1000"/>
                                        <p:tgtEl>
                                          <p:spTgt spid="74"/>
                                        </p:tgtEl>
                                      </p:cBhvr>
                                    </p:animEffect>
                                  </p:childTnLst>
                                </p:cTn>
                              </p:par>
                            </p:childTnLst>
                          </p:cTn>
                        </p:par>
                        <p:par>
                          <p:cTn id="27" fill="hold">
                            <p:stCondLst>
                              <p:cond delay="2000"/>
                            </p:stCondLst>
                            <p:childTnLst>
                              <p:par>
                                <p:cTn id="28" presetID="22" presetClass="entr" presetSubtype="2" fill="hold" nodeType="afterEffect">
                                  <p:stCondLst>
                                    <p:cond delay="0"/>
                                  </p:stCondLst>
                                  <p:childTnLst>
                                    <p:set>
                                      <p:cBhvr>
                                        <p:cTn id="29" dur="1" fill="hold">
                                          <p:stCondLst>
                                            <p:cond delay="0"/>
                                          </p:stCondLst>
                                        </p:cTn>
                                        <p:tgtEl>
                                          <p:spTgt spid="69"/>
                                        </p:tgtEl>
                                        <p:attrNameLst>
                                          <p:attrName>style.visibility</p:attrName>
                                        </p:attrNameLst>
                                      </p:cBhvr>
                                      <p:to>
                                        <p:strVal val="visible"/>
                                      </p:to>
                                    </p:set>
                                    <p:animEffect transition="in" filter="wipe(right)">
                                      <p:cBhvr>
                                        <p:cTn id="30" dur="500"/>
                                        <p:tgtEl>
                                          <p:spTgt spid="69"/>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500"/>
                                        <p:tgtEl>
                                          <p:spTgt spid="28"/>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wipe(left)">
                                      <p:cBhvr>
                                        <p:cTn id="38" dur="1000"/>
                                        <p:tgtEl>
                                          <p:spTgt spid="65"/>
                                        </p:tgtEl>
                                      </p:cBhvr>
                                    </p:animEffect>
                                  </p:childTnLst>
                                </p:cTn>
                              </p:par>
                            </p:childTnLst>
                          </p:cTn>
                        </p:par>
                        <p:par>
                          <p:cTn id="39" fill="hold">
                            <p:stCondLst>
                              <p:cond delay="4000"/>
                            </p:stCondLst>
                            <p:childTnLst>
                              <p:par>
                                <p:cTn id="40" presetID="22" presetClass="entr" presetSubtype="8" fill="hold" grpId="0"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left)">
                                      <p:cBhvr>
                                        <p:cTn id="42" dur="500"/>
                                        <p:tgtEl>
                                          <p:spTgt spid="2"/>
                                        </p:tgtEl>
                                      </p:cBhvr>
                                    </p:animEffect>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left)">
                                      <p:cBhvr>
                                        <p:cTn id="46" dur="500"/>
                                        <p:tgtEl>
                                          <p:spTgt spid="29"/>
                                        </p:tgtEl>
                                      </p:cBhvr>
                                    </p:animEffect>
                                  </p:childTnLst>
                                </p:cTn>
                              </p:par>
                            </p:childTnLst>
                          </p:cTn>
                        </p:par>
                        <p:par>
                          <p:cTn id="47" fill="hold">
                            <p:stCondLst>
                              <p:cond delay="5000"/>
                            </p:stCondLst>
                            <p:childTnLst>
                              <p:par>
                                <p:cTn id="48" presetID="22" presetClass="entr" presetSubtype="4" fill="hold" grpId="0" nodeType="after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wipe(down)">
                                      <p:cBhvr>
                                        <p:cTn id="50" dur="500"/>
                                        <p:tgtEl>
                                          <p:spTgt spid="68"/>
                                        </p:tgtEl>
                                      </p:cBhvr>
                                    </p:animEffect>
                                  </p:childTnLst>
                                </p:cTn>
                              </p:par>
                              <p:par>
                                <p:cTn id="51" presetID="45"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2000"/>
                                        <p:tgtEl>
                                          <p:spTgt spid="23"/>
                                        </p:tgtEl>
                                      </p:cBhvr>
                                    </p:animEffect>
                                    <p:anim calcmode="lin" valueType="num">
                                      <p:cBhvr>
                                        <p:cTn id="54" dur="2000" fill="hold"/>
                                        <p:tgtEl>
                                          <p:spTgt spid="23"/>
                                        </p:tgtEl>
                                        <p:attrNameLst>
                                          <p:attrName>ppt_w</p:attrName>
                                        </p:attrNameLst>
                                      </p:cBhvr>
                                      <p:tavLst>
                                        <p:tav tm="0" fmla="#ppt_w*sin(2.5*pi*$)">
                                          <p:val>
                                            <p:fltVal val="0"/>
                                          </p:val>
                                        </p:tav>
                                        <p:tav tm="100000">
                                          <p:val>
                                            <p:fltVal val="1"/>
                                          </p:val>
                                        </p:tav>
                                      </p:tavLst>
                                    </p:anim>
                                    <p:anim calcmode="lin" valueType="num">
                                      <p:cBhvr>
                                        <p:cTn id="55" dur="2000" fill="hold"/>
                                        <p:tgtEl>
                                          <p:spTgt spid="23"/>
                                        </p:tgtEl>
                                        <p:attrNameLst>
                                          <p:attrName>ppt_h</p:attrName>
                                        </p:attrNameLst>
                                      </p:cBhvr>
                                      <p:tavLst>
                                        <p:tav tm="0">
                                          <p:val>
                                            <p:strVal val="#ppt_h"/>
                                          </p:val>
                                        </p:tav>
                                        <p:tav tm="100000">
                                          <p:val>
                                            <p:strVal val="#ppt_h"/>
                                          </p:val>
                                        </p:tav>
                                      </p:tavLst>
                                    </p:anim>
                                  </p:childTnLst>
                                </p:cTn>
                              </p:par>
                            </p:childTnLst>
                          </p:cTn>
                        </p:par>
                        <p:par>
                          <p:cTn id="56" fill="hold">
                            <p:stCondLst>
                              <p:cond delay="7000"/>
                            </p:stCondLst>
                            <p:childTnLst>
                              <p:par>
                                <p:cTn id="57" presetID="21" presetClass="entr" presetSubtype="1" fill="hold" grpId="0" nodeType="after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wheel(1)">
                                      <p:cBhvr>
                                        <p:cTn id="59" dur="2000"/>
                                        <p:tgtEl>
                                          <p:spTgt spid="6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1000"/>
                                        <p:tgtEl>
                                          <p:spTgt spid="62"/>
                                        </p:tgtEl>
                                      </p:cBhvr>
                                    </p:animEffect>
                                    <p:set>
                                      <p:cBhvr>
                                        <p:cTn id="64" dur="1" fill="hold">
                                          <p:stCondLst>
                                            <p:cond delay="999"/>
                                          </p:stCondLst>
                                        </p:cTn>
                                        <p:tgtEl>
                                          <p:spTgt spid="62"/>
                                        </p:tgtEl>
                                        <p:attrNameLst>
                                          <p:attrName>style.visibility</p:attrName>
                                        </p:attrNameLst>
                                      </p:cBhvr>
                                      <p:to>
                                        <p:strVal val="hidden"/>
                                      </p:to>
                                    </p:set>
                                  </p:childTnLst>
                                </p:cTn>
                              </p:par>
                            </p:childTnLst>
                          </p:cTn>
                        </p:par>
                        <p:par>
                          <p:cTn id="65" fill="hold">
                            <p:stCondLst>
                              <p:cond delay="1000"/>
                            </p:stCondLst>
                            <p:childTnLst>
                              <p:par>
                                <p:cTn id="66" presetID="45" presetClass="entr" presetSubtype="0" repeatCount="indefinite" fill="hold" grpId="0" nodeType="after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fade">
                                      <p:cBhvr>
                                        <p:cTn id="68" dur="2000"/>
                                        <p:tgtEl>
                                          <p:spTgt spid="50"/>
                                        </p:tgtEl>
                                      </p:cBhvr>
                                    </p:animEffect>
                                    <p:anim calcmode="lin" valueType="num">
                                      <p:cBhvr>
                                        <p:cTn id="69" dur="2000" fill="hold"/>
                                        <p:tgtEl>
                                          <p:spTgt spid="50"/>
                                        </p:tgtEl>
                                        <p:attrNameLst>
                                          <p:attrName>ppt_w</p:attrName>
                                        </p:attrNameLst>
                                      </p:cBhvr>
                                      <p:tavLst>
                                        <p:tav tm="0" fmla="#ppt_w*sin(2.5*pi*$)">
                                          <p:val>
                                            <p:fltVal val="0"/>
                                          </p:val>
                                        </p:tav>
                                        <p:tav tm="100000">
                                          <p:val>
                                            <p:fltVal val="1"/>
                                          </p:val>
                                        </p:tav>
                                      </p:tavLst>
                                    </p:anim>
                                    <p:anim calcmode="lin" valueType="num">
                                      <p:cBhvr>
                                        <p:cTn id="70" dur="2000" fill="hold"/>
                                        <p:tgtEl>
                                          <p:spTgt spid="50"/>
                                        </p:tgtEl>
                                        <p:attrNameLst>
                                          <p:attrName>ppt_h</p:attrName>
                                        </p:attrNameLst>
                                      </p:cBhvr>
                                      <p:tavLst>
                                        <p:tav tm="0">
                                          <p:val>
                                            <p:strVal val="#ppt_h"/>
                                          </p:val>
                                        </p:tav>
                                        <p:tav tm="100000">
                                          <p:val>
                                            <p:strVal val="#ppt_h"/>
                                          </p:val>
                                        </p:tav>
                                      </p:tavLst>
                                    </p:anim>
                                  </p:childTnLst>
                                </p:cTn>
                              </p:par>
                              <p:par>
                                <p:cTn id="71" presetID="8" presetClass="entr" presetSubtype="16"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diamond(in)">
                                      <p:cBhvr>
                                        <p:cTn id="73" dur="200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down)">
                                      <p:cBhvr>
                                        <p:cTn id="78" dur="500"/>
                                        <p:tgtEl>
                                          <p:spTgt spid="31"/>
                                        </p:tgtEl>
                                      </p:cBhvr>
                                    </p:animEffect>
                                  </p:childTnLst>
                                </p:cTn>
                              </p:par>
                            </p:childTnLst>
                          </p:cTn>
                        </p:par>
                        <p:par>
                          <p:cTn id="79" fill="hold">
                            <p:stCondLst>
                              <p:cond delay="500"/>
                            </p:stCondLst>
                            <p:childTnLst>
                              <p:par>
                                <p:cTn id="80" presetID="22" presetClass="entr" presetSubtype="8" fill="hold" nodeType="after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wipe(left)">
                                      <p:cBhvr>
                                        <p:cTn id="8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23" grpId="0"/>
      <p:bldP spid="62" grpId="0" animBg="1"/>
      <p:bldP spid="62" grpId="1" animBg="1"/>
      <p:bldP spid="49" grpId="0"/>
      <p:bldP spid="50" grpId="0"/>
      <p:bldP spid="68" grpId="0" animBg="1"/>
      <p:bldP spid="28" grpId="0"/>
      <p:bldP spid="29"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grpSp>
        <p:nvGrpSpPr>
          <p:cNvPr id="112" name="Nhóm 111"/>
          <p:cNvGrpSpPr/>
          <p:nvPr/>
        </p:nvGrpSpPr>
        <p:grpSpPr>
          <a:xfrm>
            <a:off x="2676534" y="3295633"/>
            <a:ext cx="66674" cy="1734927"/>
            <a:chOff x="2590800" y="3295633"/>
            <a:chExt cx="66674" cy="1734927"/>
          </a:xfrm>
        </p:grpSpPr>
        <p:cxnSp>
          <p:nvCxnSpPr>
            <p:cNvPr id="97" name="Đường kết nối Thẳng 96"/>
            <p:cNvCxnSpPr/>
            <p:nvPr/>
          </p:nvCxnSpPr>
          <p:spPr>
            <a:xfrm>
              <a:off x="2590800" y="457198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8" name="Đường kết nối Thẳng 97"/>
            <p:cNvCxnSpPr/>
            <p:nvPr/>
          </p:nvCxnSpPr>
          <p:spPr>
            <a:xfrm>
              <a:off x="2595627" y="5030560"/>
              <a:ext cx="6184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Đường kết nối Thẳng 103"/>
            <p:cNvCxnSpPr/>
            <p:nvPr/>
          </p:nvCxnSpPr>
          <p:spPr>
            <a:xfrm>
              <a:off x="2590800" y="3718084"/>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Đường kết nối Thẳng 104"/>
            <p:cNvCxnSpPr/>
            <p:nvPr/>
          </p:nvCxnSpPr>
          <p:spPr>
            <a:xfrm>
              <a:off x="2590864" y="4152846"/>
              <a:ext cx="6184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Đường kết nối Thẳng 106"/>
            <p:cNvCxnSpPr/>
            <p:nvPr/>
          </p:nvCxnSpPr>
          <p:spPr>
            <a:xfrm>
              <a:off x="2593208" y="329563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4" name="Hộp_Văn_Bản 13"/>
          <p:cNvSpPr txBox="1"/>
          <p:nvPr/>
        </p:nvSpPr>
        <p:spPr>
          <a:xfrm>
            <a:off x="1952626" y="749558"/>
            <a:ext cx="7010400" cy="1477328"/>
          </a:xfrm>
          <a:prstGeom prst="rect">
            <a:avLst/>
          </a:prstGeom>
          <a:solidFill>
            <a:srgbClr val="7030A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dirty="0" smtClean="0">
                <a:solidFill>
                  <a:schemeClr val="bg1"/>
                </a:solidFill>
              </a:rPr>
              <a:t>Một bình trụ tròn có chiều cao 8cm và đường kính 20cm. Một học sinh đặt mắt nhìn vào trong bình sao cho thành bình vừa vặn che khuất hết đáy (hình 51.1). </a:t>
            </a:r>
            <a:r>
              <a:rPr lang="en-US" smtClean="0">
                <a:solidFill>
                  <a:schemeClr val="bg1"/>
                </a:solidFill>
              </a:rPr>
              <a:t>Khi đổ nước vào khoảng xấp xỉ 3/4 bình thì bạn đó vừa vặn nhìn thấy tâm O của đáy. </a:t>
            </a:r>
            <a:r>
              <a:rPr lang="en-US" dirty="0" smtClean="0">
                <a:solidFill>
                  <a:schemeClr val="bg1"/>
                </a:solidFill>
              </a:rPr>
              <a:t>Hãy vẽ tia sáng từ tâm O của đáy bình truyền tới mắt.</a:t>
            </a:r>
            <a:endParaRPr lang="vi-VN" dirty="0">
              <a:solidFill>
                <a:schemeClr val="bg1"/>
              </a:solidFill>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49" name="Text Box 43"/>
          <p:cNvSpPr txBox="1">
            <a:spLocks noChangeArrowheads="1"/>
          </p:cNvSpPr>
          <p:nvPr/>
        </p:nvSpPr>
        <p:spPr bwMode="auto">
          <a:xfrm>
            <a:off x="2381074" y="5311914"/>
            <a:ext cx="638192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Vậy tại </a:t>
            </a:r>
            <a:r>
              <a:rPr lang="en-US" sz="2000" b="1">
                <a:solidFill>
                  <a:srgbClr val="FFFF00"/>
                </a:solidFill>
                <a:latin typeface="Times New Roman" pitchFamily="18" charset="0"/>
              </a:rPr>
              <a:t>sao </a:t>
            </a:r>
            <a:r>
              <a:rPr lang="en-US" sz="2000" b="1" smtClean="0">
                <a:solidFill>
                  <a:srgbClr val="FFFF00"/>
                </a:solidFill>
                <a:latin typeface="Times New Roman" pitchFamily="18" charset="0"/>
              </a:rPr>
              <a:t> khi đổ </a:t>
            </a:r>
            <a:r>
              <a:rPr lang="en-US" sz="2000" b="1">
                <a:solidFill>
                  <a:srgbClr val="FFFF00"/>
                </a:solidFill>
                <a:latin typeface="Times New Roman" pitchFamily="18" charset="0"/>
              </a:rPr>
              <a:t>nước vào </a:t>
            </a:r>
            <a:r>
              <a:rPr lang="en-US" sz="2000" b="1" smtClean="0">
                <a:solidFill>
                  <a:srgbClr val="FFFF00"/>
                </a:solidFill>
                <a:latin typeface="Times New Roman" pitchFamily="18" charset="0"/>
              </a:rPr>
              <a:t>xấp xỉ ¾ bình thì lại thấy được tâm O của đáy bình ?</a:t>
            </a:r>
            <a:endParaRPr lang="en-US" sz="2000" b="1">
              <a:solidFill>
                <a:srgbClr val="FFFF00"/>
              </a:solidFill>
              <a:latin typeface="Times New Roman" pitchFamily="18" charset="0"/>
            </a:endParaRPr>
          </a:p>
        </p:txBody>
      </p:sp>
      <p:sp>
        <p:nvSpPr>
          <p:cNvPr id="50" name="Hình chữ nhật 49"/>
          <p:cNvSpPr/>
          <p:nvPr/>
        </p:nvSpPr>
        <p:spPr>
          <a:xfrm>
            <a:off x="1965576" y="5330235"/>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cxnSp>
        <p:nvCxnSpPr>
          <p:cNvPr id="60" name="Đường kết nối Thẳng 59"/>
          <p:cNvCxnSpPr/>
          <p:nvPr/>
        </p:nvCxnSpPr>
        <p:spPr>
          <a:xfrm flipV="1">
            <a:off x="2753179" y="3050165"/>
            <a:ext cx="5065885" cy="1972237"/>
          </a:xfrm>
          <a:prstGeom prst="line">
            <a:avLst/>
          </a:prstGeom>
          <a:ln w="12700">
            <a:solidFill>
              <a:srgbClr val="FF00FF"/>
            </a:solidFill>
          </a:ln>
        </p:spPr>
        <p:style>
          <a:lnRef idx="1">
            <a:schemeClr val="accent1"/>
          </a:lnRef>
          <a:fillRef idx="0">
            <a:schemeClr val="accent1"/>
          </a:fillRef>
          <a:effectRef idx="0">
            <a:schemeClr val="accent1"/>
          </a:effectRef>
          <a:fontRef idx="minor">
            <a:schemeClr val="tx1"/>
          </a:fontRef>
        </p:style>
      </p:cxnSp>
      <p:sp>
        <p:nvSpPr>
          <p:cNvPr id="61" name="Hình chữ nhật 60"/>
          <p:cNvSpPr/>
          <p:nvPr/>
        </p:nvSpPr>
        <p:spPr>
          <a:xfrm>
            <a:off x="2758006" y="3743599"/>
            <a:ext cx="4528678" cy="1266780"/>
          </a:xfrm>
          <a:prstGeom prst="rect">
            <a:avLst/>
          </a:prstGeom>
          <a:solidFill>
            <a:srgbClr val="00B050"/>
          </a:solidFill>
          <a:ln>
            <a:no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64" name="Đường kết nối Thẳng 63"/>
          <p:cNvCxnSpPr/>
          <p:nvPr/>
        </p:nvCxnSpPr>
        <p:spPr>
          <a:xfrm>
            <a:off x="2743200" y="5030577"/>
            <a:ext cx="4572000" cy="0"/>
          </a:xfrm>
          <a:prstGeom prst="line">
            <a:avLst/>
          </a:prstGeom>
          <a:ln>
            <a:solidFill>
              <a:srgbClr val="FFC000"/>
            </a:solidFill>
          </a:ln>
          <a:effectLst>
            <a:glow rad="63500">
              <a:schemeClr val="accent1">
                <a:satMod val="175000"/>
                <a:alpha val="40000"/>
              </a:schemeClr>
            </a:glow>
            <a:innerShdw blurRad="63500" dist="50800" dir="18900000">
              <a:prstClr val="black">
                <a:alpha val="50000"/>
              </a:prstClr>
            </a:innerShdw>
          </a:effectLst>
        </p:spPr>
        <p:style>
          <a:lnRef idx="3">
            <a:schemeClr val="dk1"/>
          </a:lnRef>
          <a:fillRef idx="0">
            <a:schemeClr val="dk1"/>
          </a:fillRef>
          <a:effectRef idx="2">
            <a:schemeClr val="dk1"/>
          </a:effectRef>
          <a:fontRef idx="minor">
            <a:schemeClr val="tx1"/>
          </a:fontRef>
        </p:style>
      </p:cxnSp>
      <p:sp>
        <p:nvSpPr>
          <p:cNvPr id="66" name="Hình chữ nhật góc tròn 65"/>
          <p:cNvSpPr/>
          <p:nvPr/>
        </p:nvSpPr>
        <p:spPr>
          <a:xfrm>
            <a:off x="5010151" y="4998951"/>
            <a:ext cx="109538" cy="4571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7" name="Picture 61" descr="Picture1"/>
          <p:cNvPicPr>
            <a:picLocks noChangeAspect="1" noChangeArrowheads="1"/>
          </p:cNvPicPr>
          <p:nvPr/>
        </p:nvPicPr>
        <p:blipFill>
          <a:blip r:embed="rId4">
            <a:extLst>
              <a:ext uri="{28A0092B-C50C-407E-A947-70E740481C1C}">
                <a14:useLocalDpi xmlns:a14="http://schemas.microsoft.com/office/drawing/2010/main" val="0"/>
              </a:ext>
            </a:extLst>
          </a:blip>
          <a:srcRect l="87346" t="48509" r="6064" b="42542"/>
          <a:stretch>
            <a:fillRect/>
          </a:stretch>
        </p:blipFill>
        <p:spPr bwMode="auto">
          <a:xfrm rot="20122109">
            <a:off x="7893540" y="2595988"/>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68" name="Hộp_Văn_Bản 67"/>
          <p:cNvSpPr txBox="1"/>
          <p:nvPr/>
        </p:nvSpPr>
        <p:spPr>
          <a:xfrm>
            <a:off x="4847533" y="4996160"/>
            <a:ext cx="423514" cy="461665"/>
          </a:xfrm>
          <a:prstGeom prst="rect">
            <a:avLst/>
          </a:prstGeom>
          <a:noFill/>
        </p:spPr>
        <p:txBody>
          <a:bodyPr wrap="none" rtlCol="0">
            <a:spAutoFit/>
          </a:bodyPr>
          <a:lstStyle/>
          <a:p>
            <a:r>
              <a:rPr lang="en-US" sz="2400" b="1" smtClean="0">
                <a:solidFill>
                  <a:srgbClr val="FFFF00"/>
                </a:solidFill>
                <a:latin typeface="Times New Roman" pitchFamily="18" charset="0"/>
                <a:cs typeface="Times New Roman" pitchFamily="18" charset="0"/>
              </a:rPr>
              <a:t>O</a:t>
            </a:r>
            <a:endParaRPr lang="vi-VN" sz="2400" b="1">
              <a:solidFill>
                <a:srgbClr val="FFFF00"/>
              </a:solidFill>
              <a:latin typeface="Times New Roman" pitchFamily="18" charset="0"/>
              <a:cs typeface="Times New Roman" pitchFamily="18" charset="0"/>
            </a:endParaRPr>
          </a:p>
        </p:txBody>
      </p:sp>
      <p:cxnSp>
        <p:nvCxnSpPr>
          <p:cNvPr id="70" name="Đường kết nối Thẳng 69"/>
          <p:cNvCxnSpPr/>
          <p:nvPr/>
        </p:nvCxnSpPr>
        <p:spPr>
          <a:xfrm flipV="1">
            <a:off x="2740555" y="3743599"/>
            <a:ext cx="3275500" cy="1275210"/>
          </a:xfrm>
          <a:prstGeom prst="line">
            <a:avLst/>
          </a:prstGeom>
          <a:ln w="12700">
            <a:solidFill>
              <a:srgbClr val="FF00FF"/>
            </a:solidFill>
            <a:prstDash val="dash"/>
          </a:ln>
        </p:spPr>
        <p:style>
          <a:lnRef idx="1">
            <a:schemeClr val="accent1"/>
          </a:lnRef>
          <a:fillRef idx="0">
            <a:schemeClr val="accent1"/>
          </a:fillRef>
          <a:effectRef idx="0">
            <a:schemeClr val="accent1"/>
          </a:effectRef>
          <a:fontRef idx="minor">
            <a:schemeClr val="tx1"/>
          </a:fontRef>
        </p:style>
      </p:cxnSp>
      <p:cxnSp>
        <p:nvCxnSpPr>
          <p:cNvPr id="71" name="Đường kết nối Thẳng 70"/>
          <p:cNvCxnSpPr/>
          <p:nvPr/>
        </p:nvCxnSpPr>
        <p:spPr>
          <a:xfrm flipV="1">
            <a:off x="5052825" y="3743599"/>
            <a:ext cx="982215" cy="1278803"/>
          </a:xfrm>
          <a:prstGeom prst="line">
            <a:avLst/>
          </a:prstGeom>
          <a:ln w="31750" cap="rnd">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5" name="Đường kết nối Thẳng 64"/>
          <p:cNvCxnSpPr/>
          <p:nvPr/>
        </p:nvCxnSpPr>
        <p:spPr>
          <a:xfrm>
            <a:off x="7299960" y="3265424"/>
            <a:ext cx="0" cy="1763776"/>
          </a:xfrm>
          <a:prstGeom prst="line">
            <a:avLst/>
          </a:prstGeom>
          <a:ln w="34925">
            <a:solidFill>
              <a:srgbClr val="FFC000"/>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3" name="Đường kết nối Thẳng 62"/>
          <p:cNvCxnSpPr/>
          <p:nvPr/>
        </p:nvCxnSpPr>
        <p:spPr>
          <a:xfrm>
            <a:off x="2743653" y="3276600"/>
            <a:ext cx="0" cy="1763776"/>
          </a:xfrm>
          <a:prstGeom prst="line">
            <a:avLst/>
          </a:prstGeom>
          <a:ln w="34925">
            <a:solidFill>
              <a:srgbClr val="FFC000"/>
            </a:solidFill>
          </a:ln>
          <a:effectLst>
            <a:glow rad="63500">
              <a:schemeClr val="accent1">
                <a:satMod val="175000"/>
                <a:alpha val="40000"/>
              </a:schemeClr>
            </a:glow>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113" name="Text Box 43"/>
          <p:cNvSpPr txBox="1">
            <a:spLocks noChangeArrowheads="1"/>
          </p:cNvSpPr>
          <p:nvPr/>
        </p:nvSpPr>
        <p:spPr bwMode="auto">
          <a:xfrm>
            <a:off x="2381074" y="5469083"/>
            <a:ext cx="65819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Em hãy nêu cách vẽ đường truyền tia sáng từ O tới mắt ?</a:t>
            </a:r>
            <a:endParaRPr lang="en-US" sz="2000" b="1">
              <a:solidFill>
                <a:srgbClr val="FFFF00"/>
              </a:solidFill>
              <a:latin typeface="Times New Roman" pitchFamily="18" charset="0"/>
            </a:endParaRPr>
          </a:p>
        </p:txBody>
      </p:sp>
      <p:sp>
        <p:nvSpPr>
          <p:cNvPr id="114" name="Text Box 29"/>
          <p:cNvSpPr txBox="1">
            <a:spLocks noChangeArrowheads="1"/>
          </p:cNvSpPr>
          <p:nvPr/>
        </p:nvSpPr>
        <p:spPr bwMode="auto">
          <a:xfrm>
            <a:off x="2041776" y="6012359"/>
            <a:ext cx="702602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Wingdings" pitchFamily="2" charset="2"/>
              <a:buChar char="§"/>
            </a:pPr>
            <a:r>
              <a:rPr lang="en-US" sz="2200" smtClean="0">
                <a:solidFill>
                  <a:schemeClr val="bg1"/>
                </a:solidFill>
                <a:latin typeface="Times New Roman" pitchFamily="18" charset="0"/>
                <a:cs typeface="Times New Roman" pitchFamily="18" charset="0"/>
              </a:rPr>
              <a:t>Vẽ chiều </a:t>
            </a:r>
            <a:r>
              <a:rPr lang="en-US" sz="2200">
                <a:solidFill>
                  <a:schemeClr val="bg1"/>
                </a:solidFill>
                <a:latin typeface="Times New Roman" pitchFamily="18" charset="0"/>
                <a:cs typeface="Times New Roman" pitchFamily="18" charset="0"/>
              </a:rPr>
              <a:t>cao và đường kính đáy bình theo tỷ lệ </a:t>
            </a:r>
            <a:r>
              <a:rPr lang="en-US" sz="2200" smtClean="0">
                <a:solidFill>
                  <a:schemeClr val="bg1"/>
                </a:solidFill>
                <a:latin typeface="Times New Roman" pitchFamily="18" charset="0"/>
                <a:cs typeface="Times New Roman" pitchFamily="18" charset="0"/>
              </a:rPr>
              <a:t>2/5.</a:t>
            </a:r>
          </a:p>
          <a:p>
            <a:pPr marL="342900" indent="-342900" algn="just">
              <a:buFont typeface="Wingdings" pitchFamily="2" charset="2"/>
              <a:buChar char="§"/>
            </a:pPr>
            <a:r>
              <a:rPr lang="en-US" sz="2200" smtClean="0">
                <a:solidFill>
                  <a:schemeClr val="bg1"/>
                </a:solidFill>
                <a:latin typeface="Times New Roman" pitchFamily="18" charset="0"/>
                <a:cs typeface="Times New Roman" pitchFamily="18" charset="0"/>
              </a:rPr>
              <a:t>Vẽ mặt </a:t>
            </a:r>
            <a:r>
              <a:rPr lang="en-US" sz="2200">
                <a:solidFill>
                  <a:schemeClr val="bg1"/>
                </a:solidFill>
                <a:latin typeface="Times New Roman" pitchFamily="18" charset="0"/>
                <a:cs typeface="Times New Roman" pitchFamily="18" charset="0"/>
              </a:rPr>
              <a:t>nước đúng ở khoảng </a:t>
            </a:r>
            <a:r>
              <a:rPr lang="en-US" sz="2200" smtClean="0">
                <a:solidFill>
                  <a:schemeClr val="bg1"/>
                </a:solidFill>
                <a:latin typeface="Times New Roman" pitchFamily="18" charset="0"/>
                <a:cs typeface="Times New Roman" pitchFamily="18" charset="0"/>
              </a:rPr>
              <a:t>3/4 </a:t>
            </a:r>
            <a:r>
              <a:rPr lang="en-US" sz="2200">
                <a:solidFill>
                  <a:schemeClr val="bg1"/>
                </a:solidFill>
                <a:latin typeface="Times New Roman" pitchFamily="18" charset="0"/>
                <a:cs typeface="Times New Roman" pitchFamily="18" charset="0"/>
              </a:rPr>
              <a:t>chiều cao bình.</a:t>
            </a:r>
          </a:p>
        </p:txBody>
      </p:sp>
      <p:sp>
        <p:nvSpPr>
          <p:cNvPr id="115" name="Hình chữ nhật 114"/>
          <p:cNvSpPr/>
          <p:nvPr/>
        </p:nvSpPr>
        <p:spPr>
          <a:xfrm>
            <a:off x="2165601" y="5729585"/>
            <a:ext cx="984565"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cap="none" spc="50" smtClean="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Chú </a:t>
            </a:r>
            <a:r>
              <a:rPr lang="en-US" sz="2000" cap="none" spc="5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ý: </a:t>
            </a:r>
            <a:endParaRPr lang="vi-VN" sz="2000" cap="none" spc="50">
              <a:ln w="11430"/>
              <a:solidFill>
                <a:srgbClr val="C00000"/>
              </a:solidFill>
              <a:effectLst>
                <a:outerShdw blurRad="76200" dist="50800" dir="5400000" algn="tl" rotWithShape="0">
                  <a:srgbClr val="000000">
                    <a:alpha val="65000"/>
                  </a:srgbClr>
                </a:outerShdw>
              </a:effectLst>
            </a:endParaRPr>
          </a:p>
        </p:txBody>
      </p:sp>
      <p:sp>
        <p:nvSpPr>
          <p:cNvPr id="2" name="Nổ 2 1"/>
          <p:cNvSpPr/>
          <p:nvPr/>
        </p:nvSpPr>
        <p:spPr>
          <a:xfrm>
            <a:off x="3419475" y="1957063"/>
            <a:ext cx="3733800" cy="1716000"/>
          </a:xfrm>
          <a:prstGeom prst="irregularSeal2">
            <a:avLst/>
          </a:prstGeom>
          <a:solidFill>
            <a:srgbClr val="FFFF00"/>
          </a:solidFill>
        </p:spPr>
        <p:style>
          <a:lnRef idx="0">
            <a:schemeClr val="accent6"/>
          </a:lnRef>
          <a:fillRef idx="3">
            <a:schemeClr val="accent6"/>
          </a:fillRef>
          <a:effectRef idx="3">
            <a:schemeClr val="accent6"/>
          </a:effectRef>
          <a:fontRef idx="minor">
            <a:schemeClr val="lt1"/>
          </a:fontRef>
        </p:style>
        <p:txBody>
          <a:bodyPr lIns="0" rIns="0" rtlCol="0" anchor="ctr"/>
          <a:lstStyle/>
          <a:p>
            <a:pPr algn="ctr"/>
            <a:r>
              <a:rPr lang="en-US" smtClean="0">
                <a:solidFill>
                  <a:srgbClr val="002060"/>
                </a:solidFill>
              </a:rPr>
              <a:t>Một bạn lên bảng trình bày?</a:t>
            </a:r>
            <a:endParaRPr lang="vi-VN">
              <a:solidFill>
                <a:srgbClr val="002060"/>
              </a:solidFill>
            </a:endParaRPr>
          </a:p>
        </p:txBody>
      </p:sp>
      <p:sp>
        <p:nvSpPr>
          <p:cNvPr id="31" name="Hộp_Văn_Bản 30"/>
          <p:cNvSpPr txBox="1"/>
          <p:nvPr/>
        </p:nvSpPr>
        <p:spPr>
          <a:xfrm>
            <a:off x="2325798" y="3487251"/>
            <a:ext cx="341760" cy="400110"/>
          </a:xfrm>
          <a:prstGeom prst="rect">
            <a:avLst/>
          </a:prstGeom>
          <a:noFill/>
        </p:spPr>
        <p:txBody>
          <a:bodyPr wrap="none" rtlCol="0">
            <a:spAutoFit/>
          </a:bodyPr>
          <a:lstStyle/>
          <a:p>
            <a:r>
              <a:rPr lang="en-US" sz="2000" b="1">
                <a:solidFill>
                  <a:schemeClr val="bg1"/>
                </a:solidFill>
                <a:latin typeface="Times New Roman" pitchFamily="18" charset="0"/>
                <a:cs typeface="Times New Roman" pitchFamily="18" charset="0"/>
              </a:rPr>
              <a:t>P</a:t>
            </a:r>
            <a:endParaRPr lang="vi-VN" sz="2000" b="1">
              <a:solidFill>
                <a:schemeClr val="bg1"/>
              </a:solidFill>
              <a:latin typeface="Times New Roman" pitchFamily="18" charset="0"/>
              <a:cs typeface="Times New Roman" pitchFamily="18" charset="0"/>
            </a:endParaRPr>
          </a:p>
        </p:txBody>
      </p:sp>
      <p:sp>
        <p:nvSpPr>
          <p:cNvPr id="32" name="Hộp_Văn_Bản 31"/>
          <p:cNvSpPr txBox="1"/>
          <p:nvPr/>
        </p:nvSpPr>
        <p:spPr>
          <a:xfrm>
            <a:off x="7391400" y="3492033"/>
            <a:ext cx="383438" cy="400110"/>
          </a:xfrm>
          <a:prstGeom prst="rect">
            <a:avLst/>
          </a:prstGeom>
          <a:noFill/>
        </p:spPr>
        <p:txBody>
          <a:bodyPr wrap="none" rtlCol="0">
            <a:spAutoFit/>
          </a:bodyPr>
          <a:lstStyle/>
          <a:p>
            <a:r>
              <a:rPr lang="en-US" sz="2000" b="1">
                <a:solidFill>
                  <a:schemeClr val="bg1"/>
                </a:solidFill>
                <a:latin typeface="Times New Roman" pitchFamily="18" charset="0"/>
                <a:cs typeface="Times New Roman" pitchFamily="18" charset="0"/>
              </a:rPr>
              <a:t>Q</a:t>
            </a:r>
            <a:endParaRPr lang="vi-VN" sz="2000" b="1">
              <a:solidFill>
                <a:schemeClr val="bg1"/>
              </a:solidFill>
              <a:latin typeface="Times New Roman" pitchFamily="18" charset="0"/>
              <a:cs typeface="Times New Roman" pitchFamily="18" charset="0"/>
            </a:endParaRPr>
          </a:p>
        </p:txBody>
      </p:sp>
      <p:sp>
        <p:nvSpPr>
          <p:cNvPr id="33" name="Hộp_Văn_Bản 32"/>
          <p:cNvSpPr txBox="1"/>
          <p:nvPr/>
        </p:nvSpPr>
        <p:spPr>
          <a:xfrm>
            <a:off x="2286000" y="4948535"/>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vi-VN" b="1">
              <a:solidFill>
                <a:schemeClr val="bg1"/>
              </a:solidFill>
              <a:latin typeface="Times New Roman" pitchFamily="18" charset="0"/>
              <a:cs typeface="Times New Roman" pitchFamily="18" charset="0"/>
            </a:endParaRPr>
          </a:p>
        </p:txBody>
      </p:sp>
      <p:sp>
        <p:nvSpPr>
          <p:cNvPr id="34" name="Hộp_Văn_Bản 33"/>
          <p:cNvSpPr txBox="1"/>
          <p:nvPr/>
        </p:nvSpPr>
        <p:spPr>
          <a:xfrm>
            <a:off x="7391400" y="2678668"/>
            <a:ext cx="40267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M</a:t>
            </a:r>
            <a:endParaRPr lang="vi-VN" b="1">
              <a:solidFill>
                <a:schemeClr val="bg1"/>
              </a:solidFill>
              <a:latin typeface="Times New Roman" pitchFamily="18" charset="0"/>
              <a:cs typeface="Times New Roman" pitchFamily="18" charset="0"/>
            </a:endParaRPr>
          </a:p>
        </p:txBody>
      </p:sp>
      <p:sp>
        <p:nvSpPr>
          <p:cNvPr id="36" name="Hình Bầu dục 35"/>
          <p:cNvSpPr/>
          <p:nvPr/>
        </p:nvSpPr>
        <p:spPr>
          <a:xfrm>
            <a:off x="7767673" y="3012048"/>
            <a:ext cx="76200" cy="76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42594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2000"/>
                                        <p:tgtEl>
                                          <p:spTgt spid="50"/>
                                        </p:tgtEl>
                                      </p:cBhvr>
                                    </p:animEffect>
                                    <p:anim calcmode="lin" valueType="num">
                                      <p:cBhvr>
                                        <p:cTn id="8" dur="2000" fill="hold"/>
                                        <p:tgtEl>
                                          <p:spTgt spid="50"/>
                                        </p:tgtEl>
                                        <p:attrNameLst>
                                          <p:attrName>ppt_w</p:attrName>
                                        </p:attrNameLst>
                                      </p:cBhvr>
                                      <p:tavLst>
                                        <p:tav tm="0" fmla="#ppt_w*sin(2.5*pi*$)">
                                          <p:val>
                                            <p:fltVal val="0"/>
                                          </p:val>
                                        </p:tav>
                                        <p:tav tm="100000">
                                          <p:val>
                                            <p:fltVal val="1"/>
                                          </p:val>
                                        </p:tav>
                                      </p:tavLst>
                                    </p:anim>
                                    <p:anim calcmode="lin" valueType="num">
                                      <p:cBhvr>
                                        <p:cTn id="9" dur="2000" fill="hold"/>
                                        <p:tgtEl>
                                          <p:spTgt spid="50"/>
                                        </p:tgtEl>
                                        <p:attrNameLst>
                                          <p:attrName>ppt_h</p:attrName>
                                        </p:attrNameLst>
                                      </p:cBhvr>
                                      <p:tavLst>
                                        <p:tav tm="0">
                                          <p:val>
                                            <p:strVal val="#ppt_h"/>
                                          </p:val>
                                        </p:tav>
                                        <p:tav tm="100000">
                                          <p:val>
                                            <p:strVal val="#ppt_h"/>
                                          </p:val>
                                        </p:tav>
                                      </p:tavLst>
                                    </p:anim>
                                  </p:childTnLst>
                                </p:cTn>
                              </p:par>
                              <p:par>
                                <p:cTn id="10" presetID="8" presetClass="entr" presetSubtype="16"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diamond(in)">
                                      <p:cBhvr>
                                        <p:cTn id="12" dur="2000"/>
                                        <p:tgtEl>
                                          <p:spTgt spid="49"/>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down)">
                                      <p:cBhvr>
                                        <p:cTn id="17" dur="3000"/>
                                        <p:tgtEl>
                                          <p:spTgt spid="61"/>
                                        </p:tgtEl>
                                      </p:cBhvr>
                                    </p:animEffect>
                                  </p:childTnLst>
                                </p:cTn>
                              </p:par>
                              <p:par>
                                <p:cTn id="18" presetID="22" presetClass="entr" presetSubtype="8" fill="hold" nodeType="with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wipe(left)">
                                      <p:cBhvr>
                                        <p:cTn id="20" dur="3000"/>
                                        <p:tgtEl>
                                          <p:spTgt spid="71"/>
                                        </p:tgtEl>
                                      </p:cBhvr>
                                    </p:animEffect>
                                  </p:childTnLst>
                                </p:cTn>
                              </p:par>
                              <p:par>
                                <p:cTn id="21" presetID="22" presetClass="entr" presetSubtype="4" fill="hold"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wipe(down)">
                                      <p:cBhvr>
                                        <p:cTn id="23" dur="2000"/>
                                        <p:tgtEl>
                                          <p:spTgt spid="70"/>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left)">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1" nodeType="clickEffect">
                                  <p:stCondLst>
                                    <p:cond delay="0"/>
                                  </p:stCondLst>
                                  <p:childTnLst>
                                    <p:anim calcmode="lin" valueType="num">
                                      <p:cBhvr>
                                        <p:cTn id="34" dur="500"/>
                                        <p:tgtEl>
                                          <p:spTgt spid="49"/>
                                        </p:tgtEl>
                                        <p:attrNameLst>
                                          <p:attrName>ppt_w</p:attrName>
                                        </p:attrNameLst>
                                      </p:cBhvr>
                                      <p:tavLst>
                                        <p:tav tm="0">
                                          <p:val>
                                            <p:strVal val="ppt_w"/>
                                          </p:val>
                                        </p:tav>
                                        <p:tav tm="100000">
                                          <p:val>
                                            <p:fltVal val="0"/>
                                          </p:val>
                                        </p:tav>
                                      </p:tavLst>
                                    </p:anim>
                                    <p:anim calcmode="lin" valueType="num">
                                      <p:cBhvr>
                                        <p:cTn id="35" dur="500"/>
                                        <p:tgtEl>
                                          <p:spTgt spid="49"/>
                                        </p:tgtEl>
                                        <p:attrNameLst>
                                          <p:attrName>ppt_h</p:attrName>
                                        </p:attrNameLst>
                                      </p:cBhvr>
                                      <p:tavLst>
                                        <p:tav tm="0">
                                          <p:val>
                                            <p:strVal val="ppt_h"/>
                                          </p:val>
                                        </p:tav>
                                        <p:tav tm="100000">
                                          <p:val>
                                            <p:fltVal val="0"/>
                                          </p:val>
                                        </p:tav>
                                      </p:tavLst>
                                    </p:anim>
                                    <p:animEffect transition="out" filter="fade">
                                      <p:cBhvr>
                                        <p:cTn id="36" dur="500"/>
                                        <p:tgtEl>
                                          <p:spTgt spid="49"/>
                                        </p:tgtEl>
                                      </p:cBhvr>
                                    </p:animEffect>
                                    <p:set>
                                      <p:cBhvr>
                                        <p:cTn id="37" dur="1" fill="hold">
                                          <p:stCondLst>
                                            <p:cond delay="499"/>
                                          </p:stCondLst>
                                        </p:cTn>
                                        <p:tgtEl>
                                          <p:spTgt spid="49"/>
                                        </p:tgtEl>
                                        <p:attrNameLst>
                                          <p:attrName>style.visibility</p:attrName>
                                        </p:attrNameLst>
                                      </p:cBhvr>
                                      <p:to>
                                        <p:strVal val="hidden"/>
                                      </p:to>
                                    </p:set>
                                  </p:childTnLst>
                                </p:cTn>
                              </p:par>
                            </p:childTnLst>
                          </p:cTn>
                        </p:par>
                        <p:par>
                          <p:cTn id="38" fill="hold">
                            <p:stCondLst>
                              <p:cond delay="500"/>
                            </p:stCondLst>
                            <p:childTnLst>
                              <p:par>
                                <p:cTn id="39" presetID="53" presetClass="entr" presetSubtype="16" fill="hold" grpId="0" nodeType="afterEffect">
                                  <p:stCondLst>
                                    <p:cond delay="0"/>
                                  </p:stCondLst>
                                  <p:childTnLst>
                                    <p:set>
                                      <p:cBhvr>
                                        <p:cTn id="40" dur="1" fill="hold">
                                          <p:stCondLst>
                                            <p:cond delay="0"/>
                                          </p:stCondLst>
                                        </p:cTn>
                                        <p:tgtEl>
                                          <p:spTgt spid="113"/>
                                        </p:tgtEl>
                                        <p:attrNameLst>
                                          <p:attrName>style.visibility</p:attrName>
                                        </p:attrNameLst>
                                      </p:cBhvr>
                                      <p:to>
                                        <p:strVal val="visible"/>
                                      </p:to>
                                    </p:set>
                                    <p:anim calcmode="lin" valueType="num">
                                      <p:cBhvr>
                                        <p:cTn id="41" dur="500" fill="hold"/>
                                        <p:tgtEl>
                                          <p:spTgt spid="113"/>
                                        </p:tgtEl>
                                        <p:attrNameLst>
                                          <p:attrName>ppt_w</p:attrName>
                                        </p:attrNameLst>
                                      </p:cBhvr>
                                      <p:tavLst>
                                        <p:tav tm="0">
                                          <p:val>
                                            <p:fltVal val="0"/>
                                          </p:val>
                                        </p:tav>
                                        <p:tav tm="100000">
                                          <p:val>
                                            <p:strVal val="#ppt_w"/>
                                          </p:val>
                                        </p:tav>
                                      </p:tavLst>
                                    </p:anim>
                                    <p:anim calcmode="lin" valueType="num">
                                      <p:cBhvr>
                                        <p:cTn id="42" dur="500" fill="hold"/>
                                        <p:tgtEl>
                                          <p:spTgt spid="113"/>
                                        </p:tgtEl>
                                        <p:attrNameLst>
                                          <p:attrName>ppt_h</p:attrName>
                                        </p:attrNameLst>
                                      </p:cBhvr>
                                      <p:tavLst>
                                        <p:tav tm="0">
                                          <p:val>
                                            <p:fltVal val="0"/>
                                          </p:val>
                                        </p:tav>
                                        <p:tav tm="100000">
                                          <p:val>
                                            <p:strVal val="#ppt_h"/>
                                          </p:val>
                                        </p:tav>
                                      </p:tavLst>
                                    </p:anim>
                                    <p:animEffect transition="in" filter="fade">
                                      <p:cBhvr>
                                        <p:cTn id="43" dur="500"/>
                                        <p:tgtEl>
                                          <p:spTgt spid="113"/>
                                        </p:tgtEl>
                                      </p:cBhvr>
                                    </p:animEffect>
                                  </p:childTnLst>
                                  <p:subTnLst>
                                    <p:audio>
                                      <p:cMediaNode>
                                        <p:cTn display="0" masterRel="sameClick">
                                          <p:stCondLst>
                                            <p:cond evt="begin" delay="0">
                                              <p:tn val="39"/>
                                            </p:cond>
                                          </p:stCondLst>
                                          <p:endCondLst>
                                            <p:cond evt="onStopAudio" delay="0">
                                              <p:tgtEl>
                                                <p:sldTgt/>
                                              </p:tgtEl>
                                            </p:cond>
                                          </p:endCondLst>
                                        </p:cTn>
                                        <p:tgtEl>
                                          <p:sndTgt r:embed="rId3" name="click.wav"/>
                                        </p:tgtEl>
                                      </p:cMediaNode>
                                    </p:audio>
                                  </p:sub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 calcmode="lin" valueType="num">
                                      <p:cBhvr>
                                        <p:cTn id="48" dur="500" fill="hold"/>
                                        <p:tgtEl>
                                          <p:spTgt spid="2"/>
                                        </p:tgtEl>
                                        <p:attrNameLst>
                                          <p:attrName>ppt_w</p:attrName>
                                        </p:attrNameLst>
                                      </p:cBhvr>
                                      <p:tavLst>
                                        <p:tav tm="0">
                                          <p:val>
                                            <p:fltVal val="0"/>
                                          </p:val>
                                        </p:tav>
                                        <p:tav tm="100000">
                                          <p:val>
                                            <p:strVal val="#ppt_w"/>
                                          </p:val>
                                        </p:tav>
                                      </p:tavLst>
                                    </p:anim>
                                    <p:anim calcmode="lin" valueType="num">
                                      <p:cBhvr>
                                        <p:cTn id="49" dur="500" fill="hold"/>
                                        <p:tgtEl>
                                          <p:spTgt spid="2"/>
                                        </p:tgtEl>
                                        <p:attrNameLst>
                                          <p:attrName>ppt_h</p:attrName>
                                        </p:attrNameLst>
                                      </p:cBhvr>
                                      <p:tavLst>
                                        <p:tav tm="0">
                                          <p:val>
                                            <p:fltVal val="0"/>
                                          </p:val>
                                        </p:tav>
                                        <p:tav tm="100000">
                                          <p:val>
                                            <p:strVal val="#ppt_h"/>
                                          </p:val>
                                        </p:tav>
                                      </p:tavLst>
                                    </p:anim>
                                    <p:animEffect transition="in" filter="fade">
                                      <p:cBhvr>
                                        <p:cTn id="50" dur="500"/>
                                        <p:tgtEl>
                                          <p:spTgt spid="2"/>
                                        </p:tgtEl>
                                      </p:cBhvr>
                                    </p:animEffect>
                                  </p:childTnLst>
                                  <p:subTnLst>
                                    <p:audio>
                                      <p:cMediaNode>
                                        <p:cTn display="0" masterRel="sameClick">
                                          <p:stCondLst>
                                            <p:cond evt="begin" delay="0">
                                              <p:tn val="46"/>
                                            </p:cond>
                                          </p:stCondLst>
                                          <p:endCondLst>
                                            <p:cond evt="onStopAudio" delay="0">
                                              <p:tgtEl>
                                                <p:sldTgt/>
                                              </p:tgtEl>
                                            </p:cond>
                                          </p:endCondLst>
                                        </p:cTn>
                                        <p:tgtEl>
                                          <p:sndTgt r:embed="rId3" name="click.wav"/>
                                        </p:tgtEl>
                                      </p:cMediaNode>
                                    </p:audio>
                                  </p:subTnLst>
                                </p:cTn>
                              </p:par>
                              <p:par>
                                <p:cTn id="51" presetID="22" presetClass="entr" presetSubtype="8" fill="hold" grpId="0" nodeType="withEffect">
                                  <p:stCondLst>
                                    <p:cond delay="0"/>
                                  </p:stCondLst>
                                  <p:iterate type="lt">
                                    <p:tmPct val="10000"/>
                                  </p:iterate>
                                  <p:childTnLst>
                                    <p:set>
                                      <p:cBhvr>
                                        <p:cTn id="52" dur="1" fill="hold">
                                          <p:stCondLst>
                                            <p:cond delay="0"/>
                                          </p:stCondLst>
                                        </p:cTn>
                                        <p:tgtEl>
                                          <p:spTgt spid="115"/>
                                        </p:tgtEl>
                                        <p:attrNameLst>
                                          <p:attrName>style.visibility</p:attrName>
                                        </p:attrNameLst>
                                      </p:cBhvr>
                                      <p:to>
                                        <p:strVal val="visible"/>
                                      </p:to>
                                    </p:set>
                                    <p:animEffect transition="in" filter="wipe(left)">
                                      <p:cBhvr>
                                        <p:cTn id="53" dur="500"/>
                                        <p:tgtEl>
                                          <p:spTgt spid="115"/>
                                        </p:tgtEl>
                                      </p:cBhvr>
                                    </p:animEffect>
                                  </p:childTnLst>
                                </p:cTn>
                              </p:par>
                            </p:childTnLst>
                          </p:cTn>
                        </p:par>
                        <p:par>
                          <p:cTn id="54" fill="hold">
                            <p:stCondLst>
                              <p:cond delay="700"/>
                            </p:stCondLst>
                            <p:childTnLst>
                              <p:par>
                                <p:cTn id="55" presetID="22" presetClass="entr" presetSubtype="8" fill="hold" grpId="0" nodeType="afterEffect">
                                  <p:stCondLst>
                                    <p:cond delay="0"/>
                                  </p:stCondLst>
                                  <p:iterate type="lt">
                                    <p:tmPct val="10000"/>
                                  </p:iterate>
                                  <p:childTnLst>
                                    <p:set>
                                      <p:cBhvr>
                                        <p:cTn id="56" dur="1" fill="hold">
                                          <p:stCondLst>
                                            <p:cond delay="0"/>
                                          </p:stCondLst>
                                        </p:cTn>
                                        <p:tgtEl>
                                          <p:spTgt spid="114"/>
                                        </p:tgtEl>
                                        <p:attrNameLst>
                                          <p:attrName>style.visibility</p:attrName>
                                        </p:attrNameLst>
                                      </p:cBhvr>
                                      <p:to>
                                        <p:strVal val="visible"/>
                                      </p:to>
                                    </p:set>
                                    <p:animEffect transition="in" filter="wipe(left)">
                                      <p:cBhvr>
                                        <p:cTn id="57" dur="500"/>
                                        <p:tgtEl>
                                          <p:spTgt spid="114"/>
                                        </p:tgtEl>
                                      </p:cBhvr>
                                    </p:animEffect>
                                  </p:childTnLst>
                                </p:cTn>
                              </p:par>
                            </p:childTnLst>
                          </p:cTn>
                        </p:par>
                        <p:par>
                          <p:cTn id="58" fill="hold">
                            <p:stCondLst>
                              <p:cond delay="4950"/>
                            </p:stCondLst>
                            <p:childTnLst>
                              <p:par>
                                <p:cTn id="59" presetID="34" presetClass="emph" presetSubtype="0" repeatCount="2000" fill="hold" grpId="1" nodeType="afterEffect">
                                  <p:stCondLst>
                                    <p:cond delay="0"/>
                                  </p:stCondLst>
                                  <p:iterate type="lt">
                                    <p:tmPct val="10000"/>
                                  </p:iterate>
                                  <p:childTnLst>
                                    <p:animMotion origin="layout" path="M 0.0 0.0 L 0.0 -0.07213" pathEditMode="relative" ptsTypes="">
                                      <p:cBhvr>
                                        <p:cTn id="60" dur="500" accel="50000" decel="50000" autoRev="1" fill="hold">
                                          <p:stCondLst>
                                            <p:cond delay="0"/>
                                          </p:stCondLst>
                                        </p:cTn>
                                        <p:tgtEl>
                                          <p:spTgt spid="114"/>
                                        </p:tgtEl>
                                        <p:attrNameLst>
                                          <p:attrName>ppt_x</p:attrName>
                                          <p:attrName>ppt_y</p:attrName>
                                        </p:attrNameLst>
                                      </p:cBhvr>
                                    </p:animMotion>
                                    <p:animRot by="1500000">
                                      <p:cBhvr>
                                        <p:cTn id="61" dur="250" fill="hold">
                                          <p:stCondLst>
                                            <p:cond delay="0"/>
                                          </p:stCondLst>
                                        </p:cTn>
                                        <p:tgtEl>
                                          <p:spTgt spid="114"/>
                                        </p:tgtEl>
                                        <p:attrNameLst>
                                          <p:attrName>r</p:attrName>
                                        </p:attrNameLst>
                                      </p:cBhvr>
                                    </p:animRot>
                                    <p:animRot by="-1500000">
                                      <p:cBhvr>
                                        <p:cTn id="62" dur="250" fill="hold">
                                          <p:stCondLst>
                                            <p:cond delay="250"/>
                                          </p:stCondLst>
                                        </p:cTn>
                                        <p:tgtEl>
                                          <p:spTgt spid="114"/>
                                        </p:tgtEl>
                                        <p:attrNameLst>
                                          <p:attrName>r</p:attrName>
                                        </p:attrNameLst>
                                      </p:cBhvr>
                                    </p:animRot>
                                    <p:animRot by="-1500000">
                                      <p:cBhvr>
                                        <p:cTn id="63" dur="250" fill="hold">
                                          <p:stCondLst>
                                            <p:cond delay="500"/>
                                          </p:stCondLst>
                                        </p:cTn>
                                        <p:tgtEl>
                                          <p:spTgt spid="114"/>
                                        </p:tgtEl>
                                        <p:attrNameLst>
                                          <p:attrName>r</p:attrName>
                                        </p:attrNameLst>
                                      </p:cBhvr>
                                    </p:animRot>
                                    <p:animRot by="1500000">
                                      <p:cBhvr>
                                        <p:cTn id="64" dur="250" fill="hold">
                                          <p:stCondLst>
                                            <p:cond delay="750"/>
                                          </p:stCondLst>
                                        </p:cTn>
                                        <p:tgtEl>
                                          <p:spTgt spid="114"/>
                                        </p:tgtEl>
                                        <p:attrNameLst>
                                          <p:attrName>r</p:attrName>
                                        </p:attrNameLst>
                                      </p:cBhvr>
                                    </p:animRot>
                                  </p:childTnLst>
                                </p:cTn>
                              </p:par>
                            </p:childTnLst>
                          </p:cTn>
                        </p:par>
                        <p:par>
                          <p:cTn id="65" fill="hold">
                            <p:stCondLst>
                              <p:cond delay="21950"/>
                            </p:stCondLst>
                            <p:childTnLst>
                              <p:par>
                                <p:cTn id="66" presetID="32" presetClass="emph" presetSubtype="0" repeatCount="indefinite" fill="hold" grpId="1" nodeType="afterEffect">
                                  <p:stCondLst>
                                    <p:cond delay="0"/>
                                  </p:stCondLst>
                                  <p:endCondLst>
                                    <p:cond evt="onNext" delay="0">
                                      <p:tgtEl>
                                        <p:sldTgt/>
                                      </p:tgtEl>
                                    </p:cond>
                                  </p:endCondLst>
                                  <p:childTnLst>
                                    <p:animRot by="120000">
                                      <p:cBhvr>
                                        <p:cTn id="67" dur="100" fill="hold">
                                          <p:stCondLst>
                                            <p:cond delay="0"/>
                                          </p:stCondLst>
                                        </p:cTn>
                                        <p:tgtEl>
                                          <p:spTgt spid="2"/>
                                        </p:tgtEl>
                                        <p:attrNameLst>
                                          <p:attrName>r</p:attrName>
                                        </p:attrNameLst>
                                      </p:cBhvr>
                                    </p:animRot>
                                    <p:animRot by="-240000">
                                      <p:cBhvr>
                                        <p:cTn id="68" dur="200" fill="hold">
                                          <p:stCondLst>
                                            <p:cond delay="200"/>
                                          </p:stCondLst>
                                        </p:cTn>
                                        <p:tgtEl>
                                          <p:spTgt spid="2"/>
                                        </p:tgtEl>
                                        <p:attrNameLst>
                                          <p:attrName>r</p:attrName>
                                        </p:attrNameLst>
                                      </p:cBhvr>
                                    </p:animRot>
                                    <p:animRot by="240000">
                                      <p:cBhvr>
                                        <p:cTn id="69" dur="200" fill="hold">
                                          <p:stCondLst>
                                            <p:cond delay="400"/>
                                          </p:stCondLst>
                                        </p:cTn>
                                        <p:tgtEl>
                                          <p:spTgt spid="2"/>
                                        </p:tgtEl>
                                        <p:attrNameLst>
                                          <p:attrName>r</p:attrName>
                                        </p:attrNameLst>
                                      </p:cBhvr>
                                    </p:animRot>
                                    <p:animRot by="-240000">
                                      <p:cBhvr>
                                        <p:cTn id="70" dur="200" fill="hold">
                                          <p:stCondLst>
                                            <p:cond delay="600"/>
                                          </p:stCondLst>
                                        </p:cTn>
                                        <p:tgtEl>
                                          <p:spTgt spid="2"/>
                                        </p:tgtEl>
                                        <p:attrNameLst>
                                          <p:attrName>r</p:attrName>
                                        </p:attrNameLst>
                                      </p:cBhvr>
                                    </p:animRot>
                                    <p:animRot by="120000">
                                      <p:cBhvr>
                                        <p:cTn id="71" dur="200" fill="hold">
                                          <p:stCondLst>
                                            <p:cond delay="800"/>
                                          </p:stCondLst>
                                        </p:cTn>
                                        <p:tgtEl>
                                          <p:spTgt spid="2"/>
                                        </p:tgtEl>
                                        <p:attrNameLst>
                                          <p:attrName>r</p:attrName>
                                        </p:attrNameLst>
                                      </p:cBhvr>
                                    </p:animRot>
                                  </p:childTnLst>
                                </p:cTn>
                              </p:par>
                            </p:childTnLst>
                          </p:cTn>
                        </p:par>
                        <p:par>
                          <p:cTn id="72" fill="hold">
                            <p:stCondLst>
                              <p:cond delay="22950"/>
                            </p:stCondLst>
                            <p:childTnLst>
                              <p:par>
                                <p:cTn id="73" presetID="53" presetClass="exit" presetSubtype="32" fill="hold" grpId="2" nodeType="afterEffect">
                                  <p:stCondLst>
                                    <p:cond delay="0"/>
                                  </p:stCondLst>
                                  <p:childTnLst>
                                    <p:anim calcmode="lin" valueType="num">
                                      <p:cBhvr>
                                        <p:cTn id="74" dur="500"/>
                                        <p:tgtEl>
                                          <p:spTgt spid="2"/>
                                        </p:tgtEl>
                                        <p:attrNameLst>
                                          <p:attrName>ppt_w</p:attrName>
                                        </p:attrNameLst>
                                      </p:cBhvr>
                                      <p:tavLst>
                                        <p:tav tm="0">
                                          <p:val>
                                            <p:strVal val="ppt_w"/>
                                          </p:val>
                                        </p:tav>
                                        <p:tav tm="100000">
                                          <p:val>
                                            <p:fltVal val="0"/>
                                          </p:val>
                                        </p:tav>
                                      </p:tavLst>
                                    </p:anim>
                                    <p:anim calcmode="lin" valueType="num">
                                      <p:cBhvr>
                                        <p:cTn id="75" dur="500"/>
                                        <p:tgtEl>
                                          <p:spTgt spid="2"/>
                                        </p:tgtEl>
                                        <p:attrNameLst>
                                          <p:attrName>ppt_h</p:attrName>
                                        </p:attrNameLst>
                                      </p:cBhvr>
                                      <p:tavLst>
                                        <p:tav tm="0">
                                          <p:val>
                                            <p:strVal val="ppt_h"/>
                                          </p:val>
                                        </p:tav>
                                        <p:tav tm="100000">
                                          <p:val>
                                            <p:fltVal val="0"/>
                                          </p:val>
                                        </p:tav>
                                      </p:tavLst>
                                    </p:anim>
                                    <p:animEffect transition="out" filter="fade">
                                      <p:cBhvr>
                                        <p:cTn id="76" dur="500"/>
                                        <p:tgtEl>
                                          <p:spTgt spid="2"/>
                                        </p:tgtEl>
                                      </p:cBhvr>
                                    </p:animEffect>
                                    <p:set>
                                      <p:cBhvr>
                                        <p:cTn id="7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P spid="50" grpId="0"/>
      <p:bldP spid="61" grpId="0" animBg="1"/>
      <p:bldP spid="113" grpId="0"/>
      <p:bldP spid="114" grpId="0"/>
      <p:bldP spid="114" grpId="1"/>
      <p:bldP spid="115" grpId="0"/>
      <p:bldP spid="2" grpId="0" animBg="1"/>
      <p:bldP spid="2" grpId="1" animBg="1"/>
      <p:bldP spid="2" grpId="2" animBg="1"/>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4" name="Hộp_Văn_Bản 13"/>
          <p:cNvSpPr txBox="1"/>
          <p:nvPr/>
        </p:nvSpPr>
        <p:spPr>
          <a:xfrm>
            <a:off x="1952626" y="749558"/>
            <a:ext cx="7010400" cy="1477328"/>
          </a:xfrm>
          <a:prstGeom prst="rect">
            <a:avLst/>
          </a:prstGeom>
          <a:solidFill>
            <a:srgbClr val="7030A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smtClean="0">
                <a:solidFill>
                  <a:schemeClr val="bg1"/>
                </a:solidFill>
              </a:rPr>
              <a:t>Một bình trụ tròn có chiều cao 8cm và đường kính 20cm. Một học sinh đặt mắt nhìn vào trong bình sao cho thành bình vừa vặn che khuất hết đáy (hình 51.1). Khi đổ nước vào khoảng xấp xỉ 3/4 bình thì bạn đó vừa vặn nhìn thấy tâm O của đáy. Hãy vẽ tia sáng từ tâm O của đáy bình truyền tới mắt.</a:t>
            </a:r>
            <a:endParaRPr lang="vi-VN">
              <a:solidFill>
                <a:schemeClr val="bg1"/>
              </a:solidFill>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cxnSp>
        <p:nvCxnSpPr>
          <p:cNvPr id="62" name="Đường kết nối Thẳng 61"/>
          <p:cNvCxnSpPr/>
          <p:nvPr/>
        </p:nvCxnSpPr>
        <p:spPr>
          <a:xfrm flipV="1">
            <a:off x="2753179" y="3050165"/>
            <a:ext cx="5065885" cy="1972237"/>
          </a:xfrm>
          <a:prstGeom prst="line">
            <a:avLst/>
          </a:prstGeom>
          <a:ln w="12700">
            <a:solidFill>
              <a:srgbClr val="FF00FF"/>
            </a:solidFill>
          </a:ln>
        </p:spPr>
        <p:style>
          <a:lnRef idx="1">
            <a:schemeClr val="accent1"/>
          </a:lnRef>
          <a:fillRef idx="0">
            <a:schemeClr val="accent1"/>
          </a:fillRef>
          <a:effectRef idx="0">
            <a:schemeClr val="accent1"/>
          </a:effectRef>
          <a:fontRef idx="minor">
            <a:schemeClr val="tx1"/>
          </a:fontRef>
        </p:style>
      </p:cxnSp>
      <p:sp>
        <p:nvSpPr>
          <p:cNvPr id="63" name="Hình chữ nhật 62"/>
          <p:cNvSpPr/>
          <p:nvPr/>
        </p:nvSpPr>
        <p:spPr>
          <a:xfrm>
            <a:off x="2758006" y="3743599"/>
            <a:ext cx="4528678" cy="1266780"/>
          </a:xfrm>
          <a:prstGeom prst="rect">
            <a:avLst/>
          </a:prstGeom>
          <a:solidFill>
            <a:srgbClr val="00B050"/>
          </a:solidFill>
          <a:ln>
            <a:no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64" name="Nhóm 63"/>
          <p:cNvGrpSpPr/>
          <p:nvPr/>
        </p:nvGrpSpPr>
        <p:grpSpPr>
          <a:xfrm>
            <a:off x="2743200" y="3276600"/>
            <a:ext cx="4572000" cy="1776432"/>
            <a:chOff x="2971800" y="3495358"/>
            <a:chExt cx="3200400" cy="1381442"/>
          </a:xfrm>
        </p:grpSpPr>
        <p:cxnSp>
          <p:nvCxnSpPr>
            <p:cNvPr id="65" name="Đường kết nối Thẳng 64"/>
            <p:cNvCxnSpPr/>
            <p:nvPr/>
          </p:nvCxnSpPr>
          <p:spPr>
            <a:xfrm>
              <a:off x="2978785" y="3495358"/>
              <a:ext cx="0" cy="1371600"/>
            </a:xfrm>
            <a:prstGeom prst="line">
              <a:avLst/>
            </a:prstGeom>
            <a:ln w="34925">
              <a:solidFill>
                <a:srgbClr val="FFC000"/>
              </a:solidFill>
            </a:ln>
            <a:effectLst>
              <a:glow rad="63500">
                <a:schemeClr val="accent1">
                  <a:satMod val="175000"/>
                  <a:alpha val="40000"/>
                </a:schemeClr>
              </a:glow>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6" name="Đường kết nối Thẳng 65"/>
            <p:cNvCxnSpPr/>
            <p:nvPr/>
          </p:nvCxnSpPr>
          <p:spPr>
            <a:xfrm>
              <a:off x="2971800" y="4859338"/>
              <a:ext cx="3200400" cy="0"/>
            </a:xfrm>
            <a:prstGeom prst="line">
              <a:avLst/>
            </a:prstGeom>
            <a:ln>
              <a:solidFill>
                <a:srgbClr val="FFC000"/>
              </a:solidFill>
            </a:ln>
            <a:effectLst>
              <a:glow rad="63500">
                <a:schemeClr val="accent1">
                  <a:satMod val="175000"/>
                  <a:alpha val="40000"/>
                </a:schemeClr>
              </a:glow>
              <a:innerShdw blurRad="63500" dist="50800" dir="189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67" name="Đường kết nối Thẳng 66"/>
            <p:cNvCxnSpPr/>
            <p:nvPr/>
          </p:nvCxnSpPr>
          <p:spPr>
            <a:xfrm>
              <a:off x="6166640" y="3505200"/>
              <a:ext cx="0" cy="1371600"/>
            </a:xfrm>
            <a:prstGeom prst="line">
              <a:avLst/>
            </a:prstGeom>
            <a:ln w="34925">
              <a:solidFill>
                <a:srgbClr val="FFC000"/>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68" name="Hình chữ nhật góc tròn 67"/>
          <p:cNvSpPr/>
          <p:nvPr/>
        </p:nvSpPr>
        <p:spPr>
          <a:xfrm>
            <a:off x="4988242" y="4998949"/>
            <a:ext cx="109538" cy="4571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9" name="Picture 61" descr="Picture1"/>
          <p:cNvPicPr>
            <a:picLocks noChangeAspect="1" noChangeArrowheads="1"/>
          </p:cNvPicPr>
          <p:nvPr/>
        </p:nvPicPr>
        <p:blipFill>
          <a:blip r:embed="rId4">
            <a:extLst>
              <a:ext uri="{28A0092B-C50C-407E-A947-70E740481C1C}">
                <a14:useLocalDpi xmlns:a14="http://schemas.microsoft.com/office/drawing/2010/main" val="0"/>
              </a:ext>
            </a:extLst>
          </a:blip>
          <a:srcRect l="87346" t="48509" r="6064" b="42542"/>
          <a:stretch>
            <a:fillRect/>
          </a:stretch>
        </p:blipFill>
        <p:spPr bwMode="auto">
          <a:xfrm rot="20122109">
            <a:off x="7893540" y="2595988"/>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70" name="Hộp_Văn_Bản 69"/>
          <p:cNvSpPr txBox="1"/>
          <p:nvPr/>
        </p:nvSpPr>
        <p:spPr>
          <a:xfrm>
            <a:off x="4828483" y="5032250"/>
            <a:ext cx="423514" cy="461665"/>
          </a:xfrm>
          <a:prstGeom prst="rect">
            <a:avLst/>
          </a:prstGeom>
          <a:noFill/>
        </p:spPr>
        <p:txBody>
          <a:bodyPr wrap="none" rtlCol="0">
            <a:spAutoFit/>
          </a:bodyPr>
          <a:lstStyle/>
          <a:p>
            <a:r>
              <a:rPr lang="en-US" sz="2400" b="1" smtClean="0">
                <a:solidFill>
                  <a:srgbClr val="FFFF00"/>
                </a:solidFill>
                <a:latin typeface="Times New Roman" pitchFamily="18" charset="0"/>
                <a:cs typeface="Times New Roman" pitchFamily="18" charset="0"/>
              </a:rPr>
              <a:t>O</a:t>
            </a:r>
            <a:endParaRPr lang="vi-VN" sz="2400" b="1">
              <a:solidFill>
                <a:srgbClr val="FFFF00"/>
              </a:solidFill>
              <a:latin typeface="Times New Roman" pitchFamily="18" charset="0"/>
              <a:cs typeface="Times New Roman" pitchFamily="18" charset="0"/>
            </a:endParaRPr>
          </a:p>
        </p:txBody>
      </p:sp>
      <p:cxnSp>
        <p:nvCxnSpPr>
          <p:cNvPr id="73" name="Đường kết nối Thẳng 72"/>
          <p:cNvCxnSpPr/>
          <p:nvPr/>
        </p:nvCxnSpPr>
        <p:spPr>
          <a:xfrm flipV="1">
            <a:off x="2745318" y="3743599"/>
            <a:ext cx="3275500" cy="1275210"/>
          </a:xfrm>
          <a:prstGeom prst="line">
            <a:avLst/>
          </a:prstGeom>
          <a:ln w="12700">
            <a:solidFill>
              <a:srgbClr val="FF00FF"/>
            </a:solidFill>
            <a:prstDash val="dash"/>
          </a:ln>
        </p:spPr>
        <p:style>
          <a:lnRef idx="1">
            <a:schemeClr val="accent1"/>
          </a:lnRef>
          <a:fillRef idx="0">
            <a:schemeClr val="accent1"/>
          </a:fillRef>
          <a:effectRef idx="0">
            <a:schemeClr val="accent1"/>
          </a:effectRef>
          <a:fontRef idx="minor">
            <a:schemeClr val="tx1"/>
          </a:fontRef>
        </p:style>
      </p:cxnSp>
      <p:grpSp>
        <p:nvGrpSpPr>
          <p:cNvPr id="22" name="Nhóm 21"/>
          <p:cNvGrpSpPr/>
          <p:nvPr/>
        </p:nvGrpSpPr>
        <p:grpSpPr>
          <a:xfrm>
            <a:off x="5048062" y="3738836"/>
            <a:ext cx="982215" cy="1278803"/>
            <a:chOff x="5052825" y="3743599"/>
            <a:chExt cx="982215" cy="1278803"/>
          </a:xfrm>
        </p:grpSpPr>
        <p:cxnSp>
          <p:nvCxnSpPr>
            <p:cNvPr id="71" name="Đường kết nối Thẳng 70"/>
            <p:cNvCxnSpPr/>
            <p:nvPr/>
          </p:nvCxnSpPr>
          <p:spPr>
            <a:xfrm flipV="1">
              <a:off x="5052825" y="3743599"/>
              <a:ext cx="982215" cy="1278803"/>
            </a:xfrm>
            <a:prstGeom prst="line">
              <a:avLst/>
            </a:prstGeom>
            <a:ln w="31750" cap="rnd">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5" name="Hộp_Văn_Bản 74"/>
            <p:cNvSpPr txBox="1"/>
            <p:nvPr/>
          </p:nvSpPr>
          <p:spPr>
            <a:xfrm rot="18481143">
              <a:off x="5284311" y="4197702"/>
              <a:ext cx="394660" cy="523220"/>
            </a:xfrm>
            <a:prstGeom prst="rect">
              <a:avLst/>
            </a:prstGeom>
            <a:noFill/>
          </p:spPr>
          <p:txBody>
            <a:bodyPr wrap="none" rtlCol="0">
              <a:spAutoFit/>
            </a:bodyPr>
            <a:lstStyle/>
            <a:p>
              <a:r>
                <a:rPr lang="en-US" sz="2800" smtClean="0">
                  <a:solidFill>
                    <a:schemeClr val="bg1"/>
                  </a:solidFill>
                </a:rPr>
                <a:t>&gt;</a:t>
              </a:r>
              <a:endParaRPr lang="vi-VN" sz="2800">
                <a:solidFill>
                  <a:schemeClr val="bg1"/>
                </a:solidFill>
              </a:endParaRPr>
            </a:p>
          </p:txBody>
        </p:sp>
      </p:grpSp>
      <p:sp>
        <p:nvSpPr>
          <p:cNvPr id="77" name="Hình chữ nhật 76"/>
          <p:cNvSpPr/>
          <p:nvPr/>
        </p:nvSpPr>
        <p:spPr>
          <a:xfrm>
            <a:off x="1965576" y="5163979"/>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78" name="Text Box 43"/>
          <p:cNvSpPr txBox="1">
            <a:spLocks noChangeArrowheads="1"/>
          </p:cNvSpPr>
          <p:nvPr/>
        </p:nvSpPr>
        <p:spPr bwMode="auto">
          <a:xfrm>
            <a:off x="2381074" y="5334000"/>
            <a:ext cx="63819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Nêu cách vẽ đường truyền tia sáng từ O tới mắt ?</a:t>
            </a:r>
            <a:endParaRPr lang="en-US" sz="2000" b="1">
              <a:solidFill>
                <a:srgbClr val="FFFF00"/>
              </a:solidFill>
              <a:latin typeface="Times New Roman" pitchFamily="18" charset="0"/>
            </a:endParaRPr>
          </a:p>
        </p:txBody>
      </p:sp>
      <p:sp>
        <p:nvSpPr>
          <p:cNvPr id="79" name="Hình chữ nhật 78"/>
          <p:cNvSpPr/>
          <p:nvPr/>
        </p:nvSpPr>
        <p:spPr>
          <a:xfrm>
            <a:off x="2165601" y="5729585"/>
            <a:ext cx="984565" cy="40011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cap="none" spc="50" smtClean="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Chú </a:t>
            </a:r>
            <a:r>
              <a:rPr lang="en-US" sz="2000" cap="none" spc="5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ý: </a:t>
            </a:r>
            <a:endParaRPr lang="vi-VN" sz="2000" cap="none" spc="50">
              <a:ln w="11430"/>
              <a:solidFill>
                <a:srgbClr val="C00000"/>
              </a:solidFill>
              <a:effectLst>
                <a:outerShdw blurRad="76200" dist="50800" dir="5400000" algn="tl" rotWithShape="0">
                  <a:srgbClr val="000000">
                    <a:alpha val="65000"/>
                  </a:srgbClr>
                </a:outerShdw>
              </a:effectLst>
            </a:endParaRPr>
          </a:p>
        </p:txBody>
      </p:sp>
      <p:sp>
        <p:nvSpPr>
          <p:cNvPr id="80" name="Text Box 29"/>
          <p:cNvSpPr txBox="1">
            <a:spLocks noChangeArrowheads="1"/>
          </p:cNvSpPr>
          <p:nvPr/>
        </p:nvSpPr>
        <p:spPr bwMode="auto">
          <a:xfrm>
            <a:off x="2041776" y="6012359"/>
            <a:ext cx="702602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Wingdings" pitchFamily="2" charset="2"/>
              <a:buChar char="§"/>
            </a:pPr>
            <a:r>
              <a:rPr lang="en-US" sz="2200" smtClean="0">
                <a:solidFill>
                  <a:schemeClr val="bg1"/>
                </a:solidFill>
                <a:latin typeface="Times New Roman" pitchFamily="18" charset="0"/>
                <a:cs typeface="Times New Roman" pitchFamily="18" charset="0"/>
              </a:rPr>
              <a:t>Vẽ chiều </a:t>
            </a:r>
            <a:r>
              <a:rPr lang="en-US" sz="2200">
                <a:solidFill>
                  <a:schemeClr val="bg1"/>
                </a:solidFill>
                <a:latin typeface="Times New Roman" pitchFamily="18" charset="0"/>
                <a:cs typeface="Times New Roman" pitchFamily="18" charset="0"/>
              </a:rPr>
              <a:t>cao và đường kính đáy bình theo tỷ lệ </a:t>
            </a:r>
            <a:r>
              <a:rPr lang="en-US" sz="2200" smtClean="0">
                <a:solidFill>
                  <a:schemeClr val="bg1"/>
                </a:solidFill>
                <a:latin typeface="Times New Roman" pitchFamily="18" charset="0"/>
                <a:cs typeface="Times New Roman" pitchFamily="18" charset="0"/>
              </a:rPr>
              <a:t>2/5.</a:t>
            </a:r>
          </a:p>
          <a:p>
            <a:pPr marL="342900" indent="-342900" algn="just">
              <a:buFont typeface="Wingdings" pitchFamily="2" charset="2"/>
              <a:buChar char="§"/>
            </a:pPr>
            <a:r>
              <a:rPr lang="en-US" sz="2200" smtClean="0">
                <a:solidFill>
                  <a:schemeClr val="bg1"/>
                </a:solidFill>
                <a:latin typeface="Times New Roman" pitchFamily="18" charset="0"/>
                <a:cs typeface="Times New Roman" pitchFamily="18" charset="0"/>
              </a:rPr>
              <a:t>Vẽ mặt </a:t>
            </a:r>
            <a:r>
              <a:rPr lang="en-US" sz="2200">
                <a:solidFill>
                  <a:schemeClr val="bg1"/>
                </a:solidFill>
                <a:latin typeface="Times New Roman" pitchFamily="18" charset="0"/>
                <a:cs typeface="Times New Roman" pitchFamily="18" charset="0"/>
              </a:rPr>
              <a:t>nước đúng ở khoảng </a:t>
            </a:r>
            <a:r>
              <a:rPr lang="en-US" sz="2200" smtClean="0">
                <a:solidFill>
                  <a:schemeClr val="bg1"/>
                </a:solidFill>
                <a:latin typeface="Times New Roman" pitchFamily="18" charset="0"/>
                <a:cs typeface="Times New Roman" pitchFamily="18" charset="0"/>
              </a:rPr>
              <a:t>3/4 </a:t>
            </a:r>
            <a:r>
              <a:rPr lang="en-US" sz="2200">
                <a:solidFill>
                  <a:schemeClr val="bg1"/>
                </a:solidFill>
                <a:latin typeface="Times New Roman" pitchFamily="18" charset="0"/>
                <a:cs typeface="Times New Roman" pitchFamily="18" charset="0"/>
              </a:rPr>
              <a:t>chiều cao bình.</a:t>
            </a:r>
          </a:p>
        </p:txBody>
      </p:sp>
      <p:grpSp>
        <p:nvGrpSpPr>
          <p:cNvPr id="81" name="Nhóm 80"/>
          <p:cNvGrpSpPr/>
          <p:nvPr/>
        </p:nvGrpSpPr>
        <p:grpSpPr>
          <a:xfrm>
            <a:off x="2676534" y="3295633"/>
            <a:ext cx="66674" cy="1734927"/>
            <a:chOff x="2590800" y="3295633"/>
            <a:chExt cx="66674" cy="1734927"/>
          </a:xfrm>
        </p:grpSpPr>
        <p:cxnSp>
          <p:nvCxnSpPr>
            <p:cNvPr id="82" name="Đường kết nối Thẳng 81"/>
            <p:cNvCxnSpPr/>
            <p:nvPr/>
          </p:nvCxnSpPr>
          <p:spPr>
            <a:xfrm>
              <a:off x="2590800" y="457198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Đường kết nối Thẳng 82"/>
            <p:cNvCxnSpPr/>
            <p:nvPr/>
          </p:nvCxnSpPr>
          <p:spPr>
            <a:xfrm>
              <a:off x="2595627" y="5030560"/>
              <a:ext cx="6184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Đường kết nối Thẳng 83"/>
            <p:cNvCxnSpPr/>
            <p:nvPr/>
          </p:nvCxnSpPr>
          <p:spPr>
            <a:xfrm>
              <a:off x="2590800" y="3718084"/>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Đường kết nối Thẳng 84"/>
            <p:cNvCxnSpPr/>
            <p:nvPr/>
          </p:nvCxnSpPr>
          <p:spPr>
            <a:xfrm>
              <a:off x="2590864" y="4152846"/>
              <a:ext cx="6184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Đường kết nối Thẳng 85"/>
            <p:cNvCxnSpPr/>
            <p:nvPr/>
          </p:nvCxnSpPr>
          <p:spPr>
            <a:xfrm>
              <a:off x="2593208" y="3295633"/>
              <a:ext cx="6426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8" name="Hộp_Văn_Bản 87"/>
          <p:cNvSpPr txBox="1"/>
          <p:nvPr/>
        </p:nvSpPr>
        <p:spPr>
          <a:xfrm>
            <a:off x="5866211" y="3256419"/>
            <a:ext cx="304892" cy="461665"/>
          </a:xfrm>
          <a:prstGeom prst="rect">
            <a:avLst/>
          </a:prstGeom>
          <a:noFill/>
        </p:spPr>
        <p:txBody>
          <a:bodyPr wrap="none" rtlCol="0">
            <a:spAutoFit/>
          </a:bodyPr>
          <a:lstStyle/>
          <a:p>
            <a:r>
              <a:rPr lang="en-US" sz="2400" b="1" smtClean="0">
                <a:solidFill>
                  <a:srgbClr val="FFFF00"/>
                </a:solidFill>
                <a:latin typeface="Times New Roman" pitchFamily="18" charset="0"/>
                <a:cs typeface="Times New Roman" pitchFamily="18" charset="0"/>
              </a:rPr>
              <a:t>I</a:t>
            </a:r>
            <a:endParaRPr lang="vi-VN" sz="2400" b="1">
              <a:solidFill>
                <a:srgbClr val="FFFF00"/>
              </a:solidFill>
              <a:latin typeface="Times New Roman" pitchFamily="18" charset="0"/>
              <a:cs typeface="Times New Roman" pitchFamily="18" charset="0"/>
            </a:endParaRPr>
          </a:p>
        </p:txBody>
      </p:sp>
      <p:sp>
        <p:nvSpPr>
          <p:cNvPr id="36" name="Hộp_Văn_Bản 35"/>
          <p:cNvSpPr txBox="1"/>
          <p:nvPr/>
        </p:nvSpPr>
        <p:spPr>
          <a:xfrm>
            <a:off x="2325798" y="3505200"/>
            <a:ext cx="341760" cy="400110"/>
          </a:xfrm>
          <a:prstGeom prst="rect">
            <a:avLst/>
          </a:prstGeom>
          <a:noFill/>
        </p:spPr>
        <p:txBody>
          <a:bodyPr wrap="none" rtlCol="0">
            <a:spAutoFit/>
          </a:bodyPr>
          <a:lstStyle/>
          <a:p>
            <a:r>
              <a:rPr lang="en-US" sz="2000" b="1">
                <a:solidFill>
                  <a:schemeClr val="bg1"/>
                </a:solidFill>
                <a:latin typeface="Times New Roman" pitchFamily="18" charset="0"/>
                <a:cs typeface="Times New Roman" pitchFamily="18" charset="0"/>
              </a:rPr>
              <a:t>P</a:t>
            </a:r>
            <a:endParaRPr lang="vi-VN" sz="2000" b="1">
              <a:solidFill>
                <a:schemeClr val="bg1"/>
              </a:solidFill>
              <a:latin typeface="Times New Roman" pitchFamily="18" charset="0"/>
              <a:cs typeface="Times New Roman" pitchFamily="18" charset="0"/>
            </a:endParaRPr>
          </a:p>
        </p:txBody>
      </p:sp>
      <p:sp>
        <p:nvSpPr>
          <p:cNvPr id="37" name="Hộp_Văn_Bản 36"/>
          <p:cNvSpPr txBox="1"/>
          <p:nvPr/>
        </p:nvSpPr>
        <p:spPr>
          <a:xfrm>
            <a:off x="7391400" y="3492033"/>
            <a:ext cx="383438" cy="400110"/>
          </a:xfrm>
          <a:prstGeom prst="rect">
            <a:avLst/>
          </a:prstGeom>
          <a:noFill/>
        </p:spPr>
        <p:txBody>
          <a:bodyPr wrap="none" rtlCol="0">
            <a:spAutoFit/>
          </a:bodyPr>
          <a:lstStyle/>
          <a:p>
            <a:r>
              <a:rPr lang="en-US" sz="2000" b="1">
                <a:solidFill>
                  <a:schemeClr val="bg1"/>
                </a:solidFill>
                <a:latin typeface="Times New Roman" pitchFamily="18" charset="0"/>
                <a:cs typeface="Times New Roman" pitchFamily="18" charset="0"/>
              </a:rPr>
              <a:t>Q</a:t>
            </a:r>
            <a:endParaRPr lang="vi-VN" sz="2000" b="1">
              <a:solidFill>
                <a:schemeClr val="bg1"/>
              </a:solidFill>
              <a:latin typeface="Times New Roman" pitchFamily="18" charset="0"/>
              <a:cs typeface="Times New Roman" pitchFamily="18" charset="0"/>
            </a:endParaRPr>
          </a:p>
        </p:txBody>
      </p:sp>
      <p:sp>
        <p:nvSpPr>
          <p:cNvPr id="38" name="Hộp_Văn_Bản 37"/>
          <p:cNvSpPr txBox="1"/>
          <p:nvPr/>
        </p:nvSpPr>
        <p:spPr>
          <a:xfrm>
            <a:off x="2286000" y="4948535"/>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vi-VN" b="1">
              <a:solidFill>
                <a:schemeClr val="bg1"/>
              </a:solidFill>
              <a:latin typeface="Times New Roman" pitchFamily="18" charset="0"/>
              <a:cs typeface="Times New Roman" pitchFamily="18" charset="0"/>
            </a:endParaRPr>
          </a:p>
        </p:txBody>
      </p:sp>
      <p:grpSp>
        <p:nvGrpSpPr>
          <p:cNvPr id="9" name="Nhóm 8"/>
          <p:cNvGrpSpPr/>
          <p:nvPr/>
        </p:nvGrpSpPr>
        <p:grpSpPr>
          <a:xfrm>
            <a:off x="6032881" y="3062287"/>
            <a:ext cx="1746843" cy="671495"/>
            <a:chOff x="6032881" y="3062287"/>
            <a:chExt cx="1746843" cy="671495"/>
          </a:xfrm>
        </p:grpSpPr>
        <p:cxnSp>
          <p:nvCxnSpPr>
            <p:cNvPr id="72" name="Đường kết nối Thẳng 71"/>
            <p:cNvCxnSpPr/>
            <p:nvPr/>
          </p:nvCxnSpPr>
          <p:spPr>
            <a:xfrm flipV="1">
              <a:off x="6032881" y="3062287"/>
              <a:ext cx="1746843" cy="671495"/>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Hộp_Văn_Bản 19"/>
            <p:cNvSpPr txBox="1"/>
            <p:nvPr/>
          </p:nvSpPr>
          <p:spPr>
            <a:xfrm rot="20333866">
              <a:off x="6663196" y="3153918"/>
              <a:ext cx="387790" cy="523220"/>
            </a:xfrm>
            <a:prstGeom prst="rect">
              <a:avLst/>
            </a:prstGeom>
            <a:noFill/>
          </p:spPr>
          <p:txBody>
            <a:bodyPr wrap="none" rtlCol="0">
              <a:spAutoFit/>
            </a:bodyPr>
            <a:lstStyle/>
            <a:p>
              <a:r>
                <a:rPr lang="en-US" sz="2800" smtClean="0">
                  <a:solidFill>
                    <a:schemeClr val="bg1"/>
                  </a:solidFill>
                </a:rPr>
                <a:t>&gt;</a:t>
              </a:r>
              <a:endParaRPr lang="vi-VN" sz="2800">
                <a:solidFill>
                  <a:schemeClr val="bg1"/>
                </a:solidFill>
              </a:endParaRPr>
            </a:p>
          </p:txBody>
        </p:sp>
      </p:grpSp>
      <p:sp>
        <p:nvSpPr>
          <p:cNvPr id="39" name="Hình Bầu dục 38"/>
          <p:cNvSpPr/>
          <p:nvPr/>
        </p:nvSpPr>
        <p:spPr>
          <a:xfrm>
            <a:off x="7755790" y="3016827"/>
            <a:ext cx="76200" cy="76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ộp_Văn_Bản 39"/>
          <p:cNvSpPr txBox="1"/>
          <p:nvPr/>
        </p:nvSpPr>
        <p:spPr>
          <a:xfrm>
            <a:off x="7391400" y="2678668"/>
            <a:ext cx="40267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M</a:t>
            </a:r>
            <a:endParaRPr lang="vi-VN" b="1">
              <a:solidFill>
                <a:schemeClr val="bg1"/>
              </a:solidFill>
              <a:latin typeface="Times New Roman" pitchFamily="18" charset="0"/>
              <a:cs typeface="Times New Roman" pitchFamily="18" charset="0"/>
            </a:endParaRPr>
          </a:p>
        </p:txBody>
      </p:sp>
      <p:sp>
        <p:nvSpPr>
          <p:cNvPr id="46" name="Hình chữ nhật góc tròn 45"/>
          <p:cNvSpPr/>
          <p:nvPr/>
        </p:nvSpPr>
        <p:spPr>
          <a:xfrm>
            <a:off x="5029200" y="4091940"/>
            <a:ext cx="109538" cy="4571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7" name="Hộp_Văn_Bản 46"/>
          <p:cNvSpPr txBox="1"/>
          <p:nvPr/>
        </p:nvSpPr>
        <p:spPr>
          <a:xfrm>
            <a:off x="4867925" y="4084320"/>
            <a:ext cx="526106" cy="461665"/>
          </a:xfrm>
          <a:prstGeom prst="rect">
            <a:avLst/>
          </a:prstGeom>
          <a:noFill/>
        </p:spPr>
        <p:txBody>
          <a:bodyPr wrap="none" rtlCol="0">
            <a:spAutoFit/>
          </a:bodyPr>
          <a:lstStyle/>
          <a:p>
            <a:r>
              <a:rPr lang="en-US" sz="2400" b="1" smtClean="0">
                <a:solidFill>
                  <a:schemeClr val="bg1"/>
                </a:solidFill>
                <a:latin typeface="Times New Roman" pitchFamily="18" charset="0"/>
                <a:cs typeface="Times New Roman" pitchFamily="18" charset="0"/>
              </a:rPr>
              <a:t>O’</a:t>
            </a:r>
            <a:endParaRPr lang="vi-VN" sz="2400" b="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796550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2000"/>
                                        <p:tgtEl>
                                          <p:spTgt spid="77"/>
                                        </p:tgtEl>
                                      </p:cBhvr>
                                    </p:animEffect>
                                    <p:anim calcmode="lin" valueType="num">
                                      <p:cBhvr>
                                        <p:cTn id="8" dur="2000" fill="hold"/>
                                        <p:tgtEl>
                                          <p:spTgt spid="77"/>
                                        </p:tgtEl>
                                        <p:attrNameLst>
                                          <p:attrName>ppt_w</p:attrName>
                                        </p:attrNameLst>
                                      </p:cBhvr>
                                      <p:tavLst>
                                        <p:tav tm="0" fmla="#ppt_w*sin(2.5*pi*$)">
                                          <p:val>
                                            <p:fltVal val="0"/>
                                          </p:val>
                                        </p:tav>
                                        <p:tav tm="100000">
                                          <p:val>
                                            <p:fltVal val="1"/>
                                          </p:val>
                                        </p:tav>
                                      </p:tavLst>
                                    </p:anim>
                                    <p:anim calcmode="lin" valueType="num">
                                      <p:cBhvr>
                                        <p:cTn id="9" dur="2000" fill="hold"/>
                                        <p:tgtEl>
                                          <p:spTgt spid="7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3"/>
                                        </p:tgtEl>
                                        <p:attrNameLst>
                                          <p:attrName>style.visibility</p:attrName>
                                        </p:attrNameLst>
                                      </p:cBhvr>
                                      <p:to>
                                        <p:strVal val="visible"/>
                                      </p:to>
                                    </p:set>
                                    <p:animEffect transition="in" filter="wipe(down)">
                                      <p:cBhvr>
                                        <p:cTn id="14" dur="3000"/>
                                        <p:tgtEl>
                                          <p:spTgt spid="63"/>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22" presetClass="entr" presetSubtype="4"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3000"/>
                                        <p:tgtEl>
                                          <p:spTgt spid="22"/>
                                        </p:tgtEl>
                                      </p:cBhvr>
                                    </p:animEffect>
                                  </p:childTnLst>
                                </p:cTn>
                              </p:par>
                              <p:par>
                                <p:cTn id="18" presetID="22" presetClass="entr" presetSubtype="4" fill="hold" nodeType="withEffect">
                                  <p:stCondLst>
                                    <p:cond delay="0"/>
                                  </p:stCondLst>
                                  <p:childTnLst>
                                    <p:set>
                                      <p:cBhvr>
                                        <p:cTn id="19" dur="1" fill="hold">
                                          <p:stCondLst>
                                            <p:cond delay="0"/>
                                          </p:stCondLst>
                                        </p:cTn>
                                        <p:tgtEl>
                                          <p:spTgt spid="73"/>
                                        </p:tgtEl>
                                        <p:attrNameLst>
                                          <p:attrName>style.visibility</p:attrName>
                                        </p:attrNameLst>
                                      </p:cBhvr>
                                      <p:to>
                                        <p:strVal val="visible"/>
                                      </p:to>
                                    </p:set>
                                    <p:animEffect transition="in" filter="wipe(down)">
                                      <p:cBhvr>
                                        <p:cTn id="20" dur="3000"/>
                                        <p:tgtEl>
                                          <p:spTgt spid="73"/>
                                        </p:tgtEl>
                                      </p:cBhvr>
                                    </p:animEffect>
                                  </p:child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2000"/>
                                        <p:tgtEl>
                                          <p:spTgt spid="9"/>
                                        </p:tgtEl>
                                      </p:cBhvr>
                                    </p:animEffect>
                                  </p:childTnLst>
                                </p:cTn>
                              </p:par>
                            </p:childTnLst>
                          </p:cTn>
                        </p:par>
                        <p:par>
                          <p:cTn id="25" fill="hold">
                            <p:stCondLst>
                              <p:cond delay="5000"/>
                            </p:stCondLst>
                            <p:childTnLst>
                              <p:par>
                                <p:cTn id="26" presetID="45" presetClass="entr" presetSubtype="0" fill="hold" grpId="0" nodeType="afterEffect">
                                  <p:stCondLst>
                                    <p:cond delay="0"/>
                                  </p:stCondLst>
                                  <p:childTnLst>
                                    <p:set>
                                      <p:cBhvr>
                                        <p:cTn id="27" dur="1" fill="hold">
                                          <p:stCondLst>
                                            <p:cond delay="0"/>
                                          </p:stCondLst>
                                        </p:cTn>
                                        <p:tgtEl>
                                          <p:spTgt spid="88"/>
                                        </p:tgtEl>
                                        <p:attrNameLst>
                                          <p:attrName>style.visibility</p:attrName>
                                        </p:attrNameLst>
                                      </p:cBhvr>
                                      <p:to>
                                        <p:strVal val="visible"/>
                                      </p:to>
                                    </p:set>
                                    <p:animEffect transition="in" filter="fade">
                                      <p:cBhvr>
                                        <p:cTn id="28" dur="2000"/>
                                        <p:tgtEl>
                                          <p:spTgt spid="88"/>
                                        </p:tgtEl>
                                      </p:cBhvr>
                                    </p:animEffect>
                                    <p:anim calcmode="lin" valueType="num">
                                      <p:cBhvr>
                                        <p:cTn id="29" dur="2000" fill="hold"/>
                                        <p:tgtEl>
                                          <p:spTgt spid="88"/>
                                        </p:tgtEl>
                                        <p:attrNameLst>
                                          <p:attrName>ppt_w</p:attrName>
                                        </p:attrNameLst>
                                      </p:cBhvr>
                                      <p:tavLst>
                                        <p:tav tm="0" fmla="#ppt_w*sin(2.5*pi*$)">
                                          <p:val>
                                            <p:fltVal val="0"/>
                                          </p:val>
                                        </p:tav>
                                        <p:tav tm="100000">
                                          <p:val>
                                            <p:fltVal val="1"/>
                                          </p:val>
                                        </p:tav>
                                      </p:tavLst>
                                    </p:anim>
                                    <p:anim calcmode="lin" valueType="num">
                                      <p:cBhvr>
                                        <p:cTn id="30" dur="2000" fill="hold"/>
                                        <p:tgtEl>
                                          <p:spTgt spid="88"/>
                                        </p:tgtEl>
                                        <p:attrNameLst>
                                          <p:attrName>ppt_h</p:attrName>
                                        </p:attrNameLst>
                                      </p:cBhvr>
                                      <p:tavLst>
                                        <p:tav tm="0">
                                          <p:val>
                                            <p:strVal val="#ppt_h"/>
                                          </p:val>
                                        </p:tav>
                                        <p:tav tm="100000">
                                          <p:val>
                                            <p:strVal val="#ppt_h"/>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1000"/>
                                        <p:tgtEl>
                                          <p:spTgt spid="37"/>
                                        </p:tgtEl>
                                      </p:cBhvr>
                                    </p:animEffect>
                                    <p:anim calcmode="lin" valueType="num">
                                      <p:cBhvr>
                                        <p:cTn id="39" dur="1000" fill="hold"/>
                                        <p:tgtEl>
                                          <p:spTgt spid="37"/>
                                        </p:tgtEl>
                                        <p:attrNameLst>
                                          <p:attrName>ppt_x</p:attrName>
                                        </p:attrNameLst>
                                      </p:cBhvr>
                                      <p:tavLst>
                                        <p:tav tm="0">
                                          <p:val>
                                            <p:strVal val="#ppt_x"/>
                                          </p:val>
                                        </p:tav>
                                        <p:tav tm="100000">
                                          <p:val>
                                            <p:strVal val="#ppt_x"/>
                                          </p:val>
                                        </p:tav>
                                      </p:tavLst>
                                    </p:anim>
                                    <p:anim calcmode="lin" valueType="num">
                                      <p:cBhvr>
                                        <p:cTn id="4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repeatCount="indefinite"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2000"/>
                                        <p:tgtEl>
                                          <p:spTgt spid="46"/>
                                        </p:tgtEl>
                                      </p:cBhvr>
                                    </p:animEffect>
                                    <p:anim calcmode="lin" valueType="num">
                                      <p:cBhvr>
                                        <p:cTn id="46" dur="2000" fill="hold"/>
                                        <p:tgtEl>
                                          <p:spTgt spid="46"/>
                                        </p:tgtEl>
                                        <p:attrNameLst>
                                          <p:attrName>ppt_w</p:attrName>
                                        </p:attrNameLst>
                                      </p:cBhvr>
                                      <p:tavLst>
                                        <p:tav tm="0" fmla="#ppt_w*sin(2.5*pi*$)">
                                          <p:val>
                                            <p:fltVal val="0"/>
                                          </p:val>
                                        </p:tav>
                                        <p:tav tm="100000">
                                          <p:val>
                                            <p:fltVal val="1"/>
                                          </p:val>
                                        </p:tav>
                                      </p:tavLst>
                                    </p:anim>
                                    <p:anim calcmode="lin" valueType="num">
                                      <p:cBhvr>
                                        <p:cTn id="47" dur="2000" fill="hold"/>
                                        <p:tgtEl>
                                          <p:spTgt spid="46"/>
                                        </p:tgtEl>
                                        <p:attrNameLst>
                                          <p:attrName>ppt_h</p:attrName>
                                        </p:attrNameLst>
                                      </p:cBhvr>
                                      <p:tavLst>
                                        <p:tav tm="0">
                                          <p:val>
                                            <p:strVal val="#ppt_h"/>
                                          </p:val>
                                        </p:tav>
                                        <p:tav tm="100000">
                                          <p:val>
                                            <p:strVal val="#ppt_h"/>
                                          </p:val>
                                        </p:tav>
                                      </p:tavLst>
                                    </p:anim>
                                  </p:childTnLst>
                                </p:cTn>
                              </p:par>
                            </p:childTnLst>
                          </p:cTn>
                        </p:par>
                        <p:par>
                          <p:cTn id="48" fill="hold">
                            <p:stCondLst>
                              <p:cond delay="2000"/>
                            </p:stCondLst>
                            <p:childTnLst>
                              <p:par>
                                <p:cTn id="49" presetID="45" presetClass="entr" presetSubtype="0"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2000"/>
                                        <p:tgtEl>
                                          <p:spTgt spid="47"/>
                                        </p:tgtEl>
                                      </p:cBhvr>
                                    </p:animEffect>
                                    <p:anim calcmode="lin" valueType="num">
                                      <p:cBhvr>
                                        <p:cTn id="52" dur="2000" fill="hold"/>
                                        <p:tgtEl>
                                          <p:spTgt spid="47"/>
                                        </p:tgtEl>
                                        <p:attrNameLst>
                                          <p:attrName>ppt_w</p:attrName>
                                        </p:attrNameLst>
                                      </p:cBhvr>
                                      <p:tavLst>
                                        <p:tav tm="0" fmla="#ppt_w*sin(2.5*pi*$)">
                                          <p:val>
                                            <p:fltVal val="0"/>
                                          </p:val>
                                        </p:tav>
                                        <p:tav tm="100000">
                                          <p:val>
                                            <p:fltVal val="1"/>
                                          </p:val>
                                        </p:tav>
                                      </p:tavLst>
                                    </p:anim>
                                    <p:anim calcmode="lin" valueType="num">
                                      <p:cBhvr>
                                        <p:cTn id="53" dur="2000" fill="hold"/>
                                        <p:tgtEl>
                                          <p:spTgt spid="4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77" grpId="0"/>
      <p:bldP spid="88" grpId="0"/>
      <p:bldP spid="36" grpId="0"/>
      <p:bldP spid="37" grpId="0"/>
      <p:bldP spid="46" grpId="0" animBg="1"/>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4" name="Hộp_Văn_Bản 13"/>
          <p:cNvSpPr txBox="1"/>
          <p:nvPr/>
        </p:nvSpPr>
        <p:spPr>
          <a:xfrm>
            <a:off x="1952626" y="749558"/>
            <a:ext cx="7010400" cy="1754326"/>
          </a:xfrm>
          <a:prstGeom prst="rect">
            <a:avLst/>
          </a:prstGeom>
          <a:solidFill>
            <a:srgbClr val="00B05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smtClean="0">
                <a:solidFill>
                  <a:schemeClr val="bg1"/>
                </a:solidFill>
              </a:rPr>
              <a:t>Một vật sáng AB có dạng hình mũi tên được đặt vuông góc với trục chính của một thấu kính hội tụ, cách thấu kính 16cm, A nằm trên trục chính. Thấu kính có tiêu cự 12cm.</a:t>
            </a:r>
          </a:p>
          <a:p>
            <a:pPr marL="342900" indent="-342900" algn="just">
              <a:buAutoNum type="alphaLcParenR"/>
            </a:pPr>
            <a:r>
              <a:rPr lang="en-US" smtClean="0">
                <a:solidFill>
                  <a:schemeClr val="bg1"/>
                </a:solidFill>
              </a:rPr>
              <a:t>Hãy </a:t>
            </a:r>
            <a:r>
              <a:rPr lang="en-US">
                <a:solidFill>
                  <a:schemeClr val="bg1"/>
                </a:solidFill>
              </a:rPr>
              <a:t>vẽ ảnh của vật AB theo đúng tỉ lệ</a:t>
            </a:r>
            <a:r>
              <a:rPr lang="en-US" smtClean="0">
                <a:solidFill>
                  <a:schemeClr val="bg1"/>
                </a:solidFill>
              </a:rPr>
              <a:t>.</a:t>
            </a:r>
          </a:p>
          <a:p>
            <a:pPr marL="342900" indent="-342900" algn="just">
              <a:buAutoNum type="alphaLcParenR"/>
            </a:pPr>
            <a:r>
              <a:rPr lang="en-US" smtClean="0">
                <a:solidFill>
                  <a:schemeClr val="bg1"/>
                </a:solidFill>
              </a:rPr>
              <a:t>Hãy đo chiều cao của ảnh và vật trên hình vẽ và tính xem ảnh cao gấp bao nhiêu lần vật.</a:t>
            </a: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162707" y="1147465"/>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50"/>
                </a:solidFill>
                <a:effectLst>
                  <a:outerShdw blurRad="50800" dist="39000" dir="5460000" algn="tl">
                    <a:srgbClr val="000000">
                      <a:alpha val="38000"/>
                    </a:srgbClr>
                  </a:outerShdw>
                </a:effectLst>
              </a:rPr>
              <a:t>Bài tập 2</a:t>
            </a:r>
            <a:endParaRPr lang="vi-VN" sz="2400" b="1" u="sng" cap="none" spc="0">
              <a:ln w="11430"/>
              <a:solidFill>
                <a:srgbClr val="00B050"/>
              </a:solidFill>
              <a:effectLst>
                <a:outerShdw blurRad="50800" dist="39000" dir="5460000" algn="tl">
                  <a:srgbClr val="000000">
                    <a:alpha val="38000"/>
                  </a:srgbClr>
                </a:outerShdw>
              </a:effectLst>
            </a:endParaRPr>
          </a:p>
        </p:txBody>
      </p:sp>
      <p:sp>
        <p:nvSpPr>
          <p:cNvPr id="42" name="Hộp_Văn_Bản 41"/>
          <p:cNvSpPr txBox="1"/>
          <p:nvPr/>
        </p:nvSpPr>
        <p:spPr>
          <a:xfrm>
            <a:off x="2006066" y="2590800"/>
            <a:ext cx="1144865" cy="400110"/>
          </a:xfrm>
          <a:prstGeom prst="rect">
            <a:avLst/>
          </a:prstGeom>
          <a:noFill/>
        </p:spPr>
        <p:txBody>
          <a:bodyPr wrap="none" rtlCol="0">
            <a:spAutoFit/>
          </a:bodyPr>
          <a:lstStyle/>
          <a:p>
            <a:r>
              <a:rPr lang="en-US" sz="2000" b="1" u="sng" smtClean="0">
                <a:solidFill>
                  <a:srgbClr val="FFFF00"/>
                </a:solidFill>
                <a:latin typeface="Times New Roman" pitchFamily="18" charset="0"/>
                <a:cs typeface="Times New Roman" pitchFamily="18" charset="0"/>
              </a:rPr>
              <a:t>Tóm tắt:</a:t>
            </a:r>
            <a:endParaRPr lang="en-US" sz="2000" b="1" u="sng">
              <a:solidFill>
                <a:srgbClr val="FFFF00"/>
              </a:solidFill>
              <a:latin typeface="Times New Roman" pitchFamily="18" charset="0"/>
              <a:cs typeface="Times New Roman" pitchFamily="18" charset="0"/>
            </a:endParaRPr>
          </a:p>
        </p:txBody>
      </p:sp>
      <p:sp>
        <p:nvSpPr>
          <p:cNvPr id="43" name="Hộp_Văn_Bản 1"/>
          <p:cNvSpPr txBox="1"/>
          <p:nvPr/>
        </p:nvSpPr>
        <p:spPr>
          <a:xfrm>
            <a:off x="1905000" y="3810000"/>
            <a:ext cx="2207849"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a) </a:t>
            </a:r>
            <a:r>
              <a:rPr lang="en-US" sz="2000">
                <a:solidFill>
                  <a:srgbClr val="FFFF00"/>
                </a:solidFill>
                <a:latin typeface="Times New Roman" pitchFamily="18" charset="0"/>
                <a:cs typeface="Times New Roman" pitchFamily="18" charset="0"/>
              </a:rPr>
              <a:t>V</a:t>
            </a:r>
            <a:r>
              <a:rPr lang="en-US" sz="2000" smtClean="0">
                <a:solidFill>
                  <a:srgbClr val="FFFF00"/>
                </a:solidFill>
                <a:latin typeface="Times New Roman" pitchFamily="18" charset="0"/>
                <a:cs typeface="Times New Roman" pitchFamily="18" charset="0"/>
              </a:rPr>
              <a:t>ẽ ảnh đúng tỉ lệ</a:t>
            </a:r>
            <a:endParaRPr lang="en-US" sz="2000">
              <a:solidFill>
                <a:srgbClr val="FFFF00"/>
              </a:solidFill>
              <a:latin typeface="Times New Roman" pitchFamily="18" charset="0"/>
              <a:cs typeface="Times New Roman" pitchFamily="18" charset="0"/>
            </a:endParaRPr>
          </a:p>
        </p:txBody>
      </p:sp>
      <p:sp>
        <p:nvSpPr>
          <p:cNvPr id="44" name="Hộp_Văn_Bản 1"/>
          <p:cNvSpPr txBox="1"/>
          <p:nvPr/>
        </p:nvSpPr>
        <p:spPr>
          <a:xfrm>
            <a:off x="2047630" y="3358416"/>
            <a:ext cx="1354858"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OF = 12cm</a:t>
            </a:r>
            <a:endParaRPr lang="en-US" sz="2000">
              <a:solidFill>
                <a:srgbClr val="FFFF00"/>
              </a:solidFill>
              <a:latin typeface="Times New Roman" pitchFamily="18" charset="0"/>
              <a:cs typeface="Times New Roman" pitchFamily="18" charset="0"/>
            </a:endParaRPr>
          </a:p>
        </p:txBody>
      </p:sp>
      <p:sp>
        <p:nvSpPr>
          <p:cNvPr id="57" name="Hộp_Văn_Bản 1"/>
          <p:cNvSpPr txBox="1"/>
          <p:nvPr/>
        </p:nvSpPr>
        <p:spPr>
          <a:xfrm>
            <a:off x="2038965" y="2994494"/>
            <a:ext cx="1383969"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OA = 16cm</a:t>
            </a:r>
            <a:endParaRPr lang="en-US" sz="2000">
              <a:solidFill>
                <a:srgbClr val="FFFF00"/>
              </a:solidFill>
              <a:latin typeface="Times New Roman" pitchFamily="18" charset="0"/>
              <a:cs typeface="Times New Roman" pitchFamily="18" charset="0"/>
            </a:endParaRPr>
          </a:p>
        </p:txBody>
      </p:sp>
      <p:sp>
        <p:nvSpPr>
          <p:cNvPr id="58" name="Hộp_Văn_Bản 1"/>
          <p:cNvSpPr txBox="1"/>
          <p:nvPr/>
        </p:nvSpPr>
        <p:spPr>
          <a:xfrm>
            <a:off x="1905000" y="4114800"/>
            <a:ext cx="2118850" cy="1015663"/>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b) Đo AB, A’B’= ?</a:t>
            </a:r>
          </a:p>
          <a:p>
            <a:r>
              <a:rPr lang="en-US" sz="2000">
                <a:solidFill>
                  <a:srgbClr val="FFFF00"/>
                </a:solidFill>
                <a:latin typeface="Times New Roman" pitchFamily="18" charset="0"/>
                <a:cs typeface="Times New Roman" pitchFamily="18" charset="0"/>
              </a:rPr>
              <a:t> </a:t>
            </a:r>
            <a:r>
              <a:rPr lang="en-US" sz="2000" smtClean="0">
                <a:solidFill>
                  <a:srgbClr val="FFFF00"/>
                </a:solidFill>
                <a:latin typeface="Times New Roman" pitchFamily="18" charset="0"/>
                <a:cs typeface="Times New Roman" pitchFamily="18" charset="0"/>
              </a:rPr>
              <a:t>   </a:t>
            </a:r>
          </a:p>
          <a:p>
            <a:r>
              <a:rPr lang="en-US" sz="2000">
                <a:solidFill>
                  <a:srgbClr val="FFFF00"/>
                </a:solidFill>
                <a:latin typeface="Times New Roman" pitchFamily="18" charset="0"/>
                <a:cs typeface="Times New Roman" pitchFamily="18" charset="0"/>
              </a:rPr>
              <a:t> </a:t>
            </a:r>
            <a:r>
              <a:rPr lang="en-US" sz="2000" smtClean="0">
                <a:solidFill>
                  <a:srgbClr val="FFFF00"/>
                </a:solidFill>
                <a:latin typeface="Times New Roman" pitchFamily="18" charset="0"/>
                <a:cs typeface="Times New Roman" pitchFamily="18" charset="0"/>
              </a:rPr>
              <a:t>   Tính: </a:t>
            </a:r>
            <a:endParaRPr lang="en-US" sz="2000">
              <a:solidFill>
                <a:srgbClr val="FFFF00"/>
              </a:solidFill>
              <a:latin typeface="Times New Roman" pitchFamily="18" charset="0"/>
              <a:cs typeface="Times New Roman" pitchFamily="18" charset="0"/>
            </a:endParaRPr>
          </a:p>
        </p:txBody>
      </p:sp>
      <p:sp>
        <p:nvSpPr>
          <p:cNvPr id="59" name="Rectangle 68"/>
          <p:cNvSpPr/>
          <p:nvPr/>
        </p:nvSpPr>
        <p:spPr>
          <a:xfrm>
            <a:off x="4038600" y="2590799"/>
            <a:ext cx="45719" cy="3012173"/>
          </a:xfrm>
          <a:prstGeom prst="rect">
            <a:avLst/>
          </a:prstGeom>
          <a:gradFill flip="none" rotWithShape="1">
            <a:gsLst>
              <a:gs pos="0">
                <a:srgbClr val="FF3399"/>
              </a:gs>
              <a:gs pos="25000">
                <a:srgbClr val="FF6633"/>
              </a:gs>
              <a:gs pos="50000">
                <a:srgbClr val="FFFF00"/>
              </a:gs>
              <a:gs pos="75000">
                <a:srgbClr val="01A78F"/>
              </a:gs>
              <a:gs pos="100000">
                <a:srgbClr val="3366FF"/>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00"/>
              </a:solidFill>
              <a:effectLst/>
              <a:uLnTx/>
              <a:uFillTx/>
              <a:latin typeface="Calibri"/>
              <a:ea typeface="+mn-ea"/>
              <a:cs typeface="+mn-cs"/>
            </a:endParaRPr>
          </a:p>
        </p:txBody>
      </p:sp>
      <p:sp>
        <p:nvSpPr>
          <p:cNvPr id="17" name="Hình chữ nhật 16"/>
          <p:cNvSpPr/>
          <p:nvPr/>
        </p:nvSpPr>
        <p:spPr>
          <a:xfrm>
            <a:off x="2007971" y="3758526"/>
            <a:ext cx="1878229" cy="51474"/>
          </a:xfrm>
          <a:prstGeom prst="rect">
            <a:avLst/>
          </a:prstGeom>
          <a:gradFill flip="none" rotWithShape="1">
            <a:gsLst>
              <a:gs pos="0">
                <a:srgbClr val="FF3399"/>
              </a:gs>
              <a:gs pos="25000">
                <a:srgbClr val="FF6633"/>
              </a:gs>
              <a:gs pos="50000">
                <a:srgbClr val="FFFF00"/>
              </a:gs>
              <a:gs pos="75000">
                <a:srgbClr val="01A78F"/>
              </a:gs>
              <a:gs pos="100000">
                <a:srgbClr val="3366F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9" name="Text Box 43"/>
          <p:cNvSpPr txBox="1">
            <a:spLocks noChangeArrowheads="1"/>
          </p:cNvSpPr>
          <p:nvPr/>
        </p:nvSpPr>
        <p:spPr bwMode="auto">
          <a:xfrm>
            <a:off x="5029200" y="2986405"/>
            <a:ext cx="333392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Hãy nêu cụ thể tính chất ảnh trong trường hợp này.</a:t>
            </a:r>
            <a:endParaRPr lang="en-US" sz="2000" b="1">
              <a:solidFill>
                <a:srgbClr val="FFFF00"/>
              </a:solidFill>
              <a:latin typeface="Times New Roman" pitchFamily="18" charset="0"/>
            </a:endParaRPr>
          </a:p>
        </p:txBody>
      </p:sp>
      <p:sp>
        <p:nvSpPr>
          <p:cNvPr id="80" name="Hình chữ nhật 79"/>
          <p:cNvSpPr/>
          <p:nvPr/>
        </p:nvSpPr>
        <p:spPr>
          <a:xfrm>
            <a:off x="4624385" y="2816384"/>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81" name="Text Box 43"/>
          <p:cNvSpPr txBox="1">
            <a:spLocks noChangeArrowheads="1"/>
          </p:cNvSpPr>
          <p:nvPr/>
        </p:nvSpPr>
        <p:spPr bwMode="auto">
          <a:xfrm>
            <a:off x="5038725" y="2989421"/>
            <a:ext cx="3648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smtClean="0">
                <a:solidFill>
                  <a:srgbClr val="FFFF00"/>
                </a:solidFill>
                <a:latin typeface="Times New Roman" pitchFamily="18" charset="0"/>
              </a:rPr>
              <a:t>Nêu cách dựng ảnh của vật AB.</a:t>
            </a:r>
            <a:endParaRPr lang="en-US" sz="2000" b="1">
              <a:solidFill>
                <a:srgbClr val="FFFF00"/>
              </a:solidFill>
              <a:latin typeface="Times New Roman" pitchFamily="18" charset="0"/>
            </a:endParaRPr>
          </a:p>
        </p:txBody>
      </p:sp>
      <p:sp>
        <p:nvSpPr>
          <p:cNvPr id="82" name="Hình chữ nhật 81"/>
          <p:cNvSpPr/>
          <p:nvPr/>
        </p:nvSpPr>
        <p:spPr>
          <a:xfrm>
            <a:off x="4623228" y="2819400"/>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cxnSp>
        <p:nvCxnSpPr>
          <p:cNvPr id="83" name="Đường kết nối Thẳng 11"/>
          <p:cNvCxnSpPr/>
          <p:nvPr/>
        </p:nvCxnSpPr>
        <p:spPr>
          <a:xfrm flipV="1">
            <a:off x="4724400" y="4793282"/>
            <a:ext cx="4038600" cy="9417"/>
          </a:xfrm>
          <a:prstGeom prst="line">
            <a:avLst/>
          </a:prstGeom>
        </p:spPr>
        <p:style>
          <a:lnRef idx="2">
            <a:schemeClr val="accent5"/>
          </a:lnRef>
          <a:fillRef idx="0">
            <a:schemeClr val="accent5"/>
          </a:fillRef>
          <a:effectRef idx="1">
            <a:schemeClr val="accent5"/>
          </a:effectRef>
          <a:fontRef idx="minor">
            <a:schemeClr val="tx1"/>
          </a:fontRef>
        </p:style>
      </p:cxnSp>
      <p:sp>
        <p:nvSpPr>
          <p:cNvPr id="84" name="Hộp_Văn_Bản 14"/>
          <p:cNvSpPr txBox="1"/>
          <p:nvPr/>
        </p:nvSpPr>
        <p:spPr>
          <a:xfrm>
            <a:off x="5098398" y="3886200"/>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en-US" b="1">
              <a:solidFill>
                <a:schemeClr val="bg1"/>
              </a:solidFill>
              <a:latin typeface="Times New Roman" pitchFamily="18" charset="0"/>
              <a:cs typeface="Times New Roman" pitchFamily="18" charset="0"/>
            </a:endParaRPr>
          </a:p>
        </p:txBody>
      </p:sp>
      <p:cxnSp>
        <p:nvCxnSpPr>
          <p:cNvPr id="85" name="Đường kết nối Mũi tên Thẳng 84"/>
          <p:cNvCxnSpPr/>
          <p:nvPr/>
        </p:nvCxnSpPr>
        <p:spPr>
          <a:xfrm>
            <a:off x="6500270" y="3926573"/>
            <a:ext cx="0" cy="167640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6" name="Hình Bầu dục 47"/>
          <p:cNvSpPr/>
          <p:nvPr/>
        </p:nvSpPr>
        <p:spPr>
          <a:xfrm>
            <a:off x="5546192" y="4760009"/>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7" name="Hình Bầu dục 48"/>
          <p:cNvSpPr/>
          <p:nvPr/>
        </p:nvSpPr>
        <p:spPr>
          <a:xfrm>
            <a:off x="7400234" y="4757148"/>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8" name="TextBox 29"/>
          <p:cNvSpPr txBox="1"/>
          <p:nvPr/>
        </p:nvSpPr>
        <p:spPr>
          <a:xfrm>
            <a:off x="5436651" y="4833591"/>
            <a:ext cx="312906"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89" name="TextBox 30"/>
          <p:cNvSpPr txBox="1"/>
          <p:nvPr/>
        </p:nvSpPr>
        <p:spPr>
          <a:xfrm>
            <a:off x="7284306" y="4298048"/>
            <a:ext cx="38985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90" name="TextBox 31"/>
          <p:cNvSpPr txBox="1"/>
          <p:nvPr/>
        </p:nvSpPr>
        <p:spPr>
          <a:xfrm>
            <a:off x="6189125" y="4762146"/>
            <a:ext cx="351378"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O</a:t>
            </a:r>
            <a:endParaRPr lang="en-US">
              <a:solidFill>
                <a:schemeClr val="bg1"/>
              </a:solidFill>
              <a:latin typeface="Times New Roman" pitchFamily="18" charset="0"/>
              <a:cs typeface="Times New Roman" pitchFamily="18" charset="0"/>
            </a:endParaRPr>
          </a:p>
        </p:txBody>
      </p:sp>
      <p:cxnSp>
        <p:nvCxnSpPr>
          <p:cNvPr id="91" name="Straight Arrow Connector 32"/>
          <p:cNvCxnSpPr/>
          <p:nvPr/>
        </p:nvCxnSpPr>
        <p:spPr>
          <a:xfrm flipV="1">
            <a:off x="5271552" y="4257805"/>
            <a:ext cx="0" cy="5403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2" name="Hộp_Văn_Bản 14"/>
          <p:cNvSpPr txBox="1"/>
          <p:nvPr/>
        </p:nvSpPr>
        <p:spPr>
          <a:xfrm>
            <a:off x="5091618" y="4835732"/>
            <a:ext cx="35137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A</a:t>
            </a:r>
            <a:endParaRPr lang="en-US" b="1">
              <a:solidFill>
                <a:schemeClr val="bg1"/>
              </a:solidFill>
              <a:latin typeface="Times New Roman" pitchFamily="18" charset="0"/>
              <a:cs typeface="Times New Roman" pitchFamily="18" charset="0"/>
            </a:endParaRPr>
          </a:p>
        </p:txBody>
      </p:sp>
      <p:cxnSp>
        <p:nvCxnSpPr>
          <p:cNvPr id="93" name="Đường kết nối Thẳng 92"/>
          <p:cNvCxnSpPr/>
          <p:nvPr/>
        </p:nvCxnSpPr>
        <p:spPr>
          <a:xfrm>
            <a:off x="5887501" y="4761598"/>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4" name="Đường kết nối Thẳng 93"/>
          <p:cNvCxnSpPr/>
          <p:nvPr/>
        </p:nvCxnSpPr>
        <p:spPr>
          <a:xfrm>
            <a:off x="6198651" y="4759175"/>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2" name="Đối tượng 1"/>
          <p:cNvGraphicFramePr>
            <a:graphicFrameLocks noChangeAspect="1"/>
          </p:cNvGraphicFramePr>
          <p:nvPr>
            <p:extLst>
              <p:ext uri="{D42A27DB-BD31-4B8C-83A1-F6EECF244321}">
                <p14:modId xmlns:p14="http://schemas.microsoft.com/office/powerpoint/2010/main" val="3327584675"/>
              </p:ext>
            </p:extLst>
          </p:nvPr>
        </p:nvGraphicFramePr>
        <p:xfrm>
          <a:off x="2825605" y="4630738"/>
          <a:ext cx="963613" cy="649287"/>
        </p:xfrm>
        <a:graphic>
          <a:graphicData uri="http://schemas.openxmlformats.org/presentationml/2006/ole">
            <mc:AlternateContent xmlns:mc="http://schemas.openxmlformats.org/markup-compatibility/2006">
              <mc:Choice xmlns:v="urn:schemas-microsoft-com:vml" Requires="v">
                <p:oleObj spid="_x0000_s17624" name="Equation" r:id="rId6" imgW="583920" imgH="393480" progId="Equation.DSMT4">
                  <p:embed/>
                </p:oleObj>
              </mc:Choice>
              <mc:Fallback>
                <p:oleObj name="Equation" r:id="rId6" imgW="583920" imgH="393480" progId="Equation.DSMT4">
                  <p:embed/>
                  <p:pic>
                    <p:nvPicPr>
                      <p:cNvPr id="0" name=""/>
                      <p:cNvPicPr/>
                      <p:nvPr/>
                    </p:nvPicPr>
                    <p:blipFill>
                      <a:blip r:embed="rId7"/>
                      <a:stretch>
                        <a:fillRect/>
                      </a:stretch>
                    </p:blipFill>
                    <p:spPr>
                      <a:xfrm>
                        <a:off x="2825605" y="4630738"/>
                        <a:ext cx="963613" cy="649287"/>
                      </a:xfrm>
                      <a:prstGeom prst="rect">
                        <a:avLst/>
                      </a:prstGeom>
                    </p:spPr>
                  </p:pic>
                </p:oleObj>
              </mc:Fallback>
            </mc:AlternateContent>
          </a:graphicData>
        </a:graphic>
      </p:graphicFrame>
    </p:spTree>
    <p:extLst>
      <p:ext uri="{BB962C8B-B14F-4D97-AF65-F5344CB8AC3E}">
        <p14:creationId xmlns:p14="http://schemas.microsoft.com/office/powerpoint/2010/main" val="299724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800" decel="100000"/>
                                        <p:tgtEl>
                                          <p:spTgt spid="31"/>
                                        </p:tgtEl>
                                      </p:cBhvr>
                                    </p:animEffect>
                                    <p:anim calcmode="lin" valueType="num">
                                      <p:cBhvr>
                                        <p:cTn id="8" dur="800" decel="100000" fill="hold"/>
                                        <p:tgtEl>
                                          <p:spTgt spid="31"/>
                                        </p:tgtEl>
                                        <p:attrNameLst>
                                          <p:attrName>style.rotation</p:attrName>
                                        </p:attrNameLst>
                                      </p:cBhvr>
                                      <p:tavLst>
                                        <p:tav tm="0">
                                          <p:val>
                                            <p:fltVal val="-90"/>
                                          </p:val>
                                        </p:tav>
                                        <p:tav tm="100000">
                                          <p:val>
                                            <p:fltVal val="0"/>
                                          </p:val>
                                        </p:tav>
                                      </p:tavLst>
                                    </p:anim>
                                    <p:anim calcmode="lin" valueType="num">
                                      <p:cBhvr>
                                        <p:cTn id="9" dur="800" decel="100000" fill="hold"/>
                                        <p:tgtEl>
                                          <p:spTgt spid="31"/>
                                        </p:tgtEl>
                                        <p:attrNameLst>
                                          <p:attrName>ppt_x</p:attrName>
                                        </p:attrNameLst>
                                      </p:cBhvr>
                                      <p:tavLst>
                                        <p:tav tm="0">
                                          <p:val>
                                            <p:strVal val="#ppt_x+0.4"/>
                                          </p:val>
                                        </p:tav>
                                        <p:tav tm="100000">
                                          <p:val>
                                            <p:strVal val="#ppt_x-0.05"/>
                                          </p:val>
                                        </p:tav>
                                      </p:tavLst>
                                    </p:anim>
                                    <p:anim calcmode="lin" valueType="num">
                                      <p:cBhvr>
                                        <p:cTn id="10" dur="800" decel="100000" fill="hold"/>
                                        <p:tgtEl>
                                          <p:spTgt spid="3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p:cTn id="23" dur="1000" fill="hold"/>
                                        <p:tgtEl>
                                          <p:spTgt spid="42"/>
                                        </p:tgtEl>
                                        <p:attrNameLst>
                                          <p:attrName>ppt_w</p:attrName>
                                        </p:attrNameLst>
                                      </p:cBhvr>
                                      <p:tavLst>
                                        <p:tav tm="0">
                                          <p:val>
                                            <p:fltVal val="0"/>
                                          </p:val>
                                        </p:tav>
                                        <p:tav tm="100000">
                                          <p:val>
                                            <p:strVal val="#ppt_w"/>
                                          </p:val>
                                        </p:tav>
                                      </p:tavLst>
                                    </p:anim>
                                    <p:anim calcmode="lin" valueType="num">
                                      <p:cBhvr>
                                        <p:cTn id="24" dur="1000" fill="hold"/>
                                        <p:tgtEl>
                                          <p:spTgt spid="42"/>
                                        </p:tgtEl>
                                        <p:attrNameLst>
                                          <p:attrName>ppt_h</p:attrName>
                                        </p:attrNameLst>
                                      </p:cBhvr>
                                      <p:tavLst>
                                        <p:tav tm="0">
                                          <p:val>
                                            <p:fltVal val="0"/>
                                          </p:val>
                                        </p:tav>
                                        <p:tav tm="100000">
                                          <p:val>
                                            <p:strVal val="#ppt_h"/>
                                          </p:val>
                                        </p:tav>
                                      </p:tavLst>
                                    </p:anim>
                                    <p:anim calcmode="lin" valueType="num">
                                      <p:cBhvr>
                                        <p:cTn id="25" dur="1000" fill="hold"/>
                                        <p:tgtEl>
                                          <p:spTgt spid="4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wd">
                                    <p:tmAbs val="100"/>
                                  </p:iterate>
                                  <p:childTnLst>
                                    <p:set>
                                      <p:cBhvr>
                                        <p:cTn id="30" dur="1" fill="hold">
                                          <p:stCondLst>
                                            <p:cond delay="0"/>
                                          </p:stCondLst>
                                        </p:cTn>
                                        <p:tgtEl>
                                          <p:spTgt spid="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type="wd">
                                    <p:tmAbs val="100"/>
                                  </p:iterate>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iterate type="wd">
                                    <p:tmAbs val="100"/>
                                  </p:iterate>
                                  <p:childTnLst>
                                    <p:set>
                                      <p:cBhvr>
                                        <p:cTn id="43" dur="1" fill="hold">
                                          <p:stCondLst>
                                            <p:cond delay="0"/>
                                          </p:stCondLst>
                                        </p:cTn>
                                        <p:tgtEl>
                                          <p:spTgt spid="4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iterate type="wd">
                                    <p:tmAbs val="100"/>
                                  </p:iterate>
                                  <p:childTnLst>
                                    <p:set>
                                      <p:cBhvr>
                                        <p:cTn id="47" dur="1" fill="hold">
                                          <p:stCondLst>
                                            <p:cond delay="0"/>
                                          </p:stCondLst>
                                        </p:cTn>
                                        <p:tgtEl>
                                          <p:spTgt spid="58"/>
                                        </p:tgtEl>
                                        <p:attrNameLst>
                                          <p:attrName>style.visibility</p:attrName>
                                        </p:attrNameLst>
                                      </p:cBhvr>
                                      <p:to>
                                        <p:strVal val="visible"/>
                                      </p:to>
                                    </p:set>
                                  </p:childTnLst>
                                </p:cTn>
                              </p:par>
                            </p:childTnLst>
                          </p:cTn>
                        </p:par>
                        <p:par>
                          <p:cTn id="48" fill="hold">
                            <p:stCondLst>
                              <p:cond delay="1101"/>
                            </p:stCondLst>
                            <p:childTnLst>
                              <p:par>
                                <p:cTn id="49" presetID="22" presetClass="entr" presetSubtype="8" fill="hold" nodeType="after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wipe(left)">
                                      <p:cBhvr>
                                        <p:cTn id="51" dur="500"/>
                                        <p:tgtEl>
                                          <p:spTgt spid="2"/>
                                        </p:tgtEl>
                                      </p:cBhvr>
                                    </p:animEffect>
                                  </p:childTnLst>
                                </p:cTn>
                              </p:par>
                            </p:childTnLst>
                          </p:cTn>
                        </p:par>
                        <p:par>
                          <p:cTn id="52" fill="hold">
                            <p:stCondLst>
                              <p:cond delay="1601"/>
                            </p:stCondLst>
                            <p:childTnLst>
                              <p:par>
                                <p:cTn id="53" presetID="22" presetClass="entr" presetSubtype="1" fill="hold" grpId="0"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up)">
                                      <p:cBhvr>
                                        <p:cTn id="55" dur="1000"/>
                                        <p:tgtEl>
                                          <p:spTgt spid="59"/>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childTnLst>
                                    <p:set>
                                      <p:cBhvr>
                                        <p:cTn id="59" dur="1" fill="hold">
                                          <p:stCondLst>
                                            <p:cond delay="0"/>
                                          </p:stCondLst>
                                        </p:cTn>
                                        <p:tgtEl>
                                          <p:spTgt spid="80"/>
                                        </p:tgtEl>
                                        <p:attrNameLst>
                                          <p:attrName>style.visibility</p:attrName>
                                        </p:attrNameLst>
                                      </p:cBhvr>
                                      <p:to>
                                        <p:strVal val="visible"/>
                                      </p:to>
                                    </p:set>
                                    <p:animEffect transition="in" filter="fade">
                                      <p:cBhvr>
                                        <p:cTn id="60" dur="2000"/>
                                        <p:tgtEl>
                                          <p:spTgt spid="80"/>
                                        </p:tgtEl>
                                      </p:cBhvr>
                                    </p:animEffect>
                                    <p:anim calcmode="lin" valueType="num">
                                      <p:cBhvr>
                                        <p:cTn id="61" dur="2000" fill="hold"/>
                                        <p:tgtEl>
                                          <p:spTgt spid="80"/>
                                        </p:tgtEl>
                                        <p:attrNameLst>
                                          <p:attrName>ppt_w</p:attrName>
                                        </p:attrNameLst>
                                      </p:cBhvr>
                                      <p:tavLst>
                                        <p:tav tm="0" fmla="#ppt_w*sin(2.5*pi*$)">
                                          <p:val>
                                            <p:fltVal val="0"/>
                                          </p:val>
                                        </p:tav>
                                        <p:tav tm="100000">
                                          <p:val>
                                            <p:fltVal val="1"/>
                                          </p:val>
                                        </p:tav>
                                      </p:tavLst>
                                    </p:anim>
                                    <p:anim calcmode="lin" valueType="num">
                                      <p:cBhvr>
                                        <p:cTn id="62" dur="2000" fill="hold"/>
                                        <p:tgtEl>
                                          <p:spTgt spid="80"/>
                                        </p:tgtEl>
                                        <p:attrNameLst>
                                          <p:attrName>ppt_h</p:attrName>
                                        </p:attrNameLst>
                                      </p:cBhvr>
                                      <p:tavLst>
                                        <p:tav tm="0">
                                          <p:val>
                                            <p:strVal val="#ppt_h"/>
                                          </p:val>
                                        </p:tav>
                                        <p:tav tm="100000">
                                          <p:val>
                                            <p:strVal val="#ppt_h"/>
                                          </p:val>
                                        </p:tav>
                                      </p:tavLst>
                                    </p:anim>
                                  </p:childTnLst>
                                </p:cTn>
                              </p:par>
                              <p:par>
                                <p:cTn id="63" presetID="8" presetClass="entr" presetSubtype="16" fill="hold" grpId="0"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diamond(in)">
                                      <p:cBhvr>
                                        <p:cTn id="65" dur="2000"/>
                                        <p:tgtEl>
                                          <p:spTgt spid="79"/>
                                        </p:tgtEl>
                                      </p:cBhvr>
                                    </p:animEffect>
                                  </p:childTnLst>
                                  <p:subTnLst>
                                    <p:audio>
                                      <p:cMediaNode>
                                        <p:cTn display="0" masterRel="sameClick">
                                          <p:stCondLst>
                                            <p:cond evt="begin" delay="0">
                                              <p:tn val="63"/>
                                            </p:cond>
                                          </p:stCondLst>
                                          <p:endCondLst>
                                            <p:cond evt="onStopAudio" delay="0">
                                              <p:tgtEl>
                                                <p:sldTgt/>
                                              </p:tgtEl>
                                            </p:cond>
                                          </p:endCondLst>
                                        </p:cTn>
                                        <p:tgtEl>
                                          <p:sndTgt r:embed="rId5" name="click.wav"/>
                                        </p:tgtEl>
                                      </p:cMediaNode>
                                    </p:audio>
                                  </p:subTnLst>
                                </p:cTn>
                              </p:par>
                            </p:childTnLst>
                          </p:cTn>
                        </p:par>
                      </p:childTnLst>
                    </p:cTn>
                  </p:par>
                  <p:par>
                    <p:cTn id="66" fill="hold">
                      <p:stCondLst>
                        <p:cond delay="indefinite"/>
                      </p:stCondLst>
                      <p:childTnLst>
                        <p:par>
                          <p:cTn id="67" fill="hold">
                            <p:stCondLst>
                              <p:cond delay="0"/>
                            </p:stCondLst>
                            <p:childTnLst>
                              <p:par>
                                <p:cTn id="68" presetID="15" presetClass="exit" presetSubtype="0" fill="hold" grpId="1" nodeType="clickEffect">
                                  <p:stCondLst>
                                    <p:cond delay="0"/>
                                  </p:stCondLst>
                                  <p:childTnLst>
                                    <p:anim calcmode="lin" valueType="num">
                                      <p:cBhvr>
                                        <p:cTn id="69" dur="1000"/>
                                        <p:tgtEl>
                                          <p:spTgt spid="80"/>
                                        </p:tgtEl>
                                        <p:attrNameLst>
                                          <p:attrName>ppt_w</p:attrName>
                                        </p:attrNameLst>
                                      </p:cBhvr>
                                      <p:tavLst>
                                        <p:tav tm="0">
                                          <p:val>
                                            <p:strVal val="ppt_w"/>
                                          </p:val>
                                        </p:tav>
                                        <p:tav tm="100000">
                                          <p:val>
                                            <p:fltVal val="0"/>
                                          </p:val>
                                        </p:tav>
                                      </p:tavLst>
                                    </p:anim>
                                    <p:anim calcmode="lin" valueType="num">
                                      <p:cBhvr>
                                        <p:cTn id="70" dur="1000"/>
                                        <p:tgtEl>
                                          <p:spTgt spid="80"/>
                                        </p:tgtEl>
                                        <p:attrNameLst>
                                          <p:attrName>ppt_h</p:attrName>
                                        </p:attrNameLst>
                                      </p:cBhvr>
                                      <p:tavLst>
                                        <p:tav tm="0">
                                          <p:val>
                                            <p:strVal val="ppt_h"/>
                                          </p:val>
                                        </p:tav>
                                        <p:tav tm="100000">
                                          <p:val>
                                            <p:fltVal val="0"/>
                                          </p:val>
                                        </p:tav>
                                      </p:tavLst>
                                    </p:anim>
                                    <p:anim calcmode="lin" valueType="num">
                                      <p:cBhvr>
                                        <p:cTn id="71" dur="1000"/>
                                        <p:tgtEl>
                                          <p:spTgt spid="8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2" dur="1000"/>
                                        <p:tgtEl>
                                          <p:spTgt spid="8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3" dur="1" fill="hold">
                                          <p:stCondLst>
                                            <p:cond delay="999"/>
                                          </p:stCondLst>
                                        </p:cTn>
                                        <p:tgtEl>
                                          <p:spTgt spid="80"/>
                                        </p:tgtEl>
                                        <p:attrNameLst>
                                          <p:attrName>style.visibility</p:attrName>
                                        </p:attrNameLst>
                                      </p:cBhvr>
                                      <p:to>
                                        <p:strVal val="hidden"/>
                                      </p:to>
                                    </p:set>
                                  </p:childTnLst>
                                </p:cTn>
                              </p:par>
                              <p:par>
                                <p:cTn id="74" presetID="15" presetClass="exit" presetSubtype="0" fill="hold" grpId="1" nodeType="withEffect">
                                  <p:stCondLst>
                                    <p:cond delay="0"/>
                                  </p:stCondLst>
                                  <p:childTnLst>
                                    <p:anim calcmode="lin" valueType="num">
                                      <p:cBhvr>
                                        <p:cTn id="75" dur="1000"/>
                                        <p:tgtEl>
                                          <p:spTgt spid="79"/>
                                        </p:tgtEl>
                                        <p:attrNameLst>
                                          <p:attrName>ppt_w</p:attrName>
                                        </p:attrNameLst>
                                      </p:cBhvr>
                                      <p:tavLst>
                                        <p:tav tm="0">
                                          <p:val>
                                            <p:strVal val="ppt_w"/>
                                          </p:val>
                                        </p:tav>
                                        <p:tav tm="100000">
                                          <p:val>
                                            <p:fltVal val="0"/>
                                          </p:val>
                                        </p:tav>
                                      </p:tavLst>
                                    </p:anim>
                                    <p:anim calcmode="lin" valueType="num">
                                      <p:cBhvr>
                                        <p:cTn id="76" dur="1000"/>
                                        <p:tgtEl>
                                          <p:spTgt spid="79"/>
                                        </p:tgtEl>
                                        <p:attrNameLst>
                                          <p:attrName>ppt_h</p:attrName>
                                        </p:attrNameLst>
                                      </p:cBhvr>
                                      <p:tavLst>
                                        <p:tav tm="0">
                                          <p:val>
                                            <p:strVal val="ppt_h"/>
                                          </p:val>
                                        </p:tav>
                                        <p:tav tm="100000">
                                          <p:val>
                                            <p:fltVal val="0"/>
                                          </p:val>
                                        </p:tav>
                                      </p:tavLst>
                                    </p:anim>
                                    <p:anim calcmode="lin" valueType="num">
                                      <p:cBhvr>
                                        <p:cTn id="77" dur="1000"/>
                                        <p:tgtEl>
                                          <p:spTgt spid="7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8" dur="1000"/>
                                        <p:tgtEl>
                                          <p:spTgt spid="7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9" dur="1" fill="hold">
                                          <p:stCondLst>
                                            <p:cond delay="999"/>
                                          </p:stCondLst>
                                        </p:cTn>
                                        <p:tgtEl>
                                          <p:spTgt spid="79"/>
                                        </p:tgtEl>
                                        <p:attrNameLst>
                                          <p:attrName>style.visibility</p:attrName>
                                        </p:attrNameLst>
                                      </p:cBhvr>
                                      <p:to>
                                        <p:strVal val="hidden"/>
                                      </p:to>
                                    </p:set>
                                  </p:childTnLst>
                                </p:cTn>
                              </p:par>
                            </p:childTnLst>
                          </p:cTn>
                        </p:par>
                        <p:par>
                          <p:cTn id="80" fill="hold">
                            <p:stCondLst>
                              <p:cond delay="1000"/>
                            </p:stCondLst>
                            <p:childTnLst>
                              <p:par>
                                <p:cTn id="81" presetID="45" presetClass="entr" presetSubtype="0" repeatCount="indefinite" fill="hold" grpId="0" nodeType="afterEffect">
                                  <p:stCondLst>
                                    <p:cond delay="0"/>
                                  </p:stCondLst>
                                  <p:childTnLst>
                                    <p:set>
                                      <p:cBhvr>
                                        <p:cTn id="82" dur="1" fill="hold">
                                          <p:stCondLst>
                                            <p:cond delay="0"/>
                                          </p:stCondLst>
                                        </p:cTn>
                                        <p:tgtEl>
                                          <p:spTgt spid="82"/>
                                        </p:tgtEl>
                                        <p:attrNameLst>
                                          <p:attrName>style.visibility</p:attrName>
                                        </p:attrNameLst>
                                      </p:cBhvr>
                                      <p:to>
                                        <p:strVal val="visible"/>
                                      </p:to>
                                    </p:set>
                                    <p:animEffect transition="in" filter="fade">
                                      <p:cBhvr>
                                        <p:cTn id="83" dur="2000"/>
                                        <p:tgtEl>
                                          <p:spTgt spid="82"/>
                                        </p:tgtEl>
                                      </p:cBhvr>
                                    </p:animEffect>
                                    <p:anim calcmode="lin" valueType="num">
                                      <p:cBhvr>
                                        <p:cTn id="84" dur="2000" fill="hold"/>
                                        <p:tgtEl>
                                          <p:spTgt spid="82"/>
                                        </p:tgtEl>
                                        <p:attrNameLst>
                                          <p:attrName>ppt_w</p:attrName>
                                        </p:attrNameLst>
                                      </p:cBhvr>
                                      <p:tavLst>
                                        <p:tav tm="0" fmla="#ppt_w*sin(2.5*pi*$)">
                                          <p:val>
                                            <p:fltVal val="0"/>
                                          </p:val>
                                        </p:tav>
                                        <p:tav tm="100000">
                                          <p:val>
                                            <p:fltVal val="1"/>
                                          </p:val>
                                        </p:tav>
                                      </p:tavLst>
                                    </p:anim>
                                    <p:anim calcmode="lin" valueType="num">
                                      <p:cBhvr>
                                        <p:cTn id="85" dur="2000" fill="hold"/>
                                        <p:tgtEl>
                                          <p:spTgt spid="82"/>
                                        </p:tgtEl>
                                        <p:attrNameLst>
                                          <p:attrName>ppt_h</p:attrName>
                                        </p:attrNameLst>
                                      </p:cBhvr>
                                      <p:tavLst>
                                        <p:tav tm="0">
                                          <p:val>
                                            <p:strVal val="#ppt_h"/>
                                          </p:val>
                                        </p:tav>
                                        <p:tav tm="100000">
                                          <p:val>
                                            <p:strVal val="#ppt_h"/>
                                          </p:val>
                                        </p:tav>
                                      </p:tavLst>
                                    </p:anim>
                                  </p:childTnLst>
                                </p:cTn>
                              </p:par>
                              <p:par>
                                <p:cTn id="86" presetID="8" presetClass="entr" presetSubtype="16" fill="hold" grpId="0" nodeType="withEffect">
                                  <p:stCondLst>
                                    <p:cond delay="0"/>
                                  </p:stCondLst>
                                  <p:childTnLst>
                                    <p:set>
                                      <p:cBhvr>
                                        <p:cTn id="87" dur="1" fill="hold">
                                          <p:stCondLst>
                                            <p:cond delay="0"/>
                                          </p:stCondLst>
                                        </p:cTn>
                                        <p:tgtEl>
                                          <p:spTgt spid="81"/>
                                        </p:tgtEl>
                                        <p:attrNameLst>
                                          <p:attrName>style.visibility</p:attrName>
                                        </p:attrNameLst>
                                      </p:cBhvr>
                                      <p:to>
                                        <p:strVal val="visible"/>
                                      </p:to>
                                    </p:set>
                                    <p:animEffect transition="in" filter="diamond(in)">
                                      <p:cBhvr>
                                        <p:cTn id="88" dur="2000"/>
                                        <p:tgtEl>
                                          <p:spTgt spid="81"/>
                                        </p:tgtEl>
                                      </p:cBhvr>
                                    </p:animEffect>
                                  </p:childTnLst>
                                  <p:subTnLst>
                                    <p:audio>
                                      <p:cMediaNode>
                                        <p:cTn display="0" masterRel="sameClick">
                                          <p:stCondLst>
                                            <p:cond evt="begin" delay="0">
                                              <p:tn val="86"/>
                                            </p:cond>
                                          </p:stCondLst>
                                          <p:endCondLst>
                                            <p:cond evt="onStopAudio" delay="0">
                                              <p:tgtEl>
                                                <p:sldTgt/>
                                              </p:tgtEl>
                                            </p:cond>
                                          </p:endCondLst>
                                        </p:cTn>
                                        <p:tgtEl>
                                          <p:sndTgt r:embed="rId5" name="click.wav"/>
                                        </p:tgtEl>
                                      </p:cMediaNode>
                                    </p:audio>
                                  </p:subTnLst>
                                </p:cTn>
                              </p:par>
                            </p:childTnLst>
                          </p:cTn>
                        </p:par>
                        <p:par>
                          <p:cTn id="89" fill="hold">
                            <p:stCondLst>
                              <p:cond delay="3000"/>
                            </p:stCondLst>
                            <p:childTnLst>
                              <p:par>
                                <p:cTn id="90" presetID="22" presetClass="entr" presetSubtype="8" fill="hold" nodeType="afterEffect">
                                  <p:stCondLst>
                                    <p:cond delay="0"/>
                                  </p:stCondLst>
                                  <p:childTnLst>
                                    <p:set>
                                      <p:cBhvr>
                                        <p:cTn id="91" dur="1" fill="hold">
                                          <p:stCondLst>
                                            <p:cond delay="0"/>
                                          </p:stCondLst>
                                        </p:cTn>
                                        <p:tgtEl>
                                          <p:spTgt spid="83"/>
                                        </p:tgtEl>
                                        <p:attrNameLst>
                                          <p:attrName>style.visibility</p:attrName>
                                        </p:attrNameLst>
                                      </p:cBhvr>
                                      <p:to>
                                        <p:strVal val="visible"/>
                                      </p:to>
                                    </p:set>
                                    <p:animEffect transition="in" filter="wipe(left)">
                                      <p:cBhvr>
                                        <p:cTn id="92" dur="500"/>
                                        <p:tgtEl>
                                          <p:spTgt spid="83"/>
                                        </p:tgtEl>
                                      </p:cBhvr>
                                    </p:animEffect>
                                  </p:childTnLst>
                                </p:cTn>
                              </p:par>
                            </p:childTnLst>
                          </p:cTn>
                        </p:par>
                        <p:par>
                          <p:cTn id="93" fill="hold">
                            <p:stCondLst>
                              <p:cond delay="3500"/>
                            </p:stCondLst>
                            <p:childTnLst>
                              <p:par>
                                <p:cTn id="94" presetID="22" presetClass="entr" presetSubtype="1" fill="hold" nodeType="afterEffect">
                                  <p:stCondLst>
                                    <p:cond delay="0"/>
                                  </p:stCondLst>
                                  <p:childTnLst>
                                    <p:set>
                                      <p:cBhvr>
                                        <p:cTn id="95" dur="1" fill="hold">
                                          <p:stCondLst>
                                            <p:cond delay="0"/>
                                          </p:stCondLst>
                                        </p:cTn>
                                        <p:tgtEl>
                                          <p:spTgt spid="85"/>
                                        </p:tgtEl>
                                        <p:attrNameLst>
                                          <p:attrName>style.visibility</p:attrName>
                                        </p:attrNameLst>
                                      </p:cBhvr>
                                      <p:to>
                                        <p:strVal val="visible"/>
                                      </p:to>
                                    </p:set>
                                    <p:animEffect transition="in" filter="wipe(up)">
                                      <p:cBhvr>
                                        <p:cTn id="96" dur="500"/>
                                        <p:tgtEl>
                                          <p:spTgt spid="85"/>
                                        </p:tgtEl>
                                      </p:cBhvr>
                                    </p:animEffect>
                                  </p:childTnLst>
                                </p:cTn>
                              </p:par>
                            </p:childTnLst>
                          </p:cTn>
                        </p:par>
                        <p:par>
                          <p:cTn id="97" fill="hold">
                            <p:stCondLst>
                              <p:cond delay="4000"/>
                            </p:stCondLst>
                            <p:childTnLst>
                              <p:par>
                                <p:cTn id="98" presetID="16" presetClass="entr" presetSubtype="21" fill="hold" grpId="0" nodeType="afterEffect">
                                  <p:stCondLst>
                                    <p:cond delay="0"/>
                                  </p:stCondLst>
                                  <p:childTnLst>
                                    <p:set>
                                      <p:cBhvr>
                                        <p:cTn id="99" dur="1" fill="hold">
                                          <p:stCondLst>
                                            <p:cond delay="0"/>
                                          </p:stCondLst>
                                        </p:cTn>
                                        <p:tgtEl>
                                          <p:spTgt spid="90"/>
                                        </p:tgtEl>
                                        <p:attrNameLst>
                                          <p:attrName>style.visibility</p:attrName>
                                        </p:attrNameLst>
                                      </p:cBhvr>
                                      <p:to>
                                        <p:strVal val="visible"/>
                                      </p:to>
                                    </p:set>
                                    <p:animEffect transition="in" filter="barn(inVertical)">
                                      <p:cBhvr>
                                        <p:cTn id="100" dur="500"/>
                                        <p:tgtEl>
                                          <p:spTgt spid="90"/>
                                        </p:tgtEl>
                                      </p:cBhvr>
                                    </p:animEffect>
                                  </p:childTnLst>
                                </p:cTn>
                              </p:par>
                            </p:childTnLst>
                          </p:cTn>
                        </p:par>
                        <p:par>
                          <p:cTn id="101" fill="hold">
                            <p:stCondLst>
                              <p:cond delay="4500"/>
                            </p:stCondLst>
                            <p:childTnLst>
                              <p:par>
                                <p:cTn id="102" presetID="45" presetClass="entr" presetSubtype="0" fill="hold" grpId="0" nodeType="afterEffect">
                                  <p:stCondLst>
                                    <p:cond delay="0"/>
                                  </p:stCondLst>
                                  <p:childTnLst>
                                    <p:set>
                                      <p:cBhvr>
                                        <p:cTn id="103" dur="1" fill="hold">
                                          <p:stCondLst>
                                            <p:cond delay="0"/>
                                          </p:stCondLst>
                                        </p:cTn>
                                        <p:tgtEl>
                                          <p:spTgt spid="87"/>
                                        </p:tgtEl>
                                        <p:attrNameLst>
                                          <p:attrName>style.visibility</p:attrName>
                                        </p:attrNameLst>
                                      </p:cBhvr>
                                      <p:to>
                                        <p:strVal val="visible"/>
                                      </p:to>
                                    </p:set>
                                    <p:animEffect transition="in" filter="fade">
                                      <p:cBhvr>
                                        <p:cTn id="104" dur="1000"/>
                                        <p:tgtEl>
                                          <p:spTgt spid="87"/>
                                        </p:tgtEl>
                                      </p:cBhvr>
                                    </p:animEffect>
                                    <p:anim calcmode="lin" valueType="num">
                                      <p:cBhvr>
                                        <p:cTn id="105" dur="1000" fill="hold"/>
                                        <p:tgtEl>
                                          <p:spTgt spid="87"/>
                                        </p:tgtEl>
                                        <p:attrNameLst>
                                          <p:attrName>ppt_w</p:attrName>
                                        </p:attrNameLst>
                                      </p:cBhvr>
                                      <p:tavLst>
                                        <p:tav tm="0" fmla="#ppt_w*sin(2.5*pi*$)">
                                          <p:val>
                                            <p:fltVal val="0"/>
                                          </p:val>
                                        </p:tav>
                                        <p:tav tm="100000">
                                          <p:val>
                                            <p:fltVal val="1"/>
                                          </p:val>
                                        </p:tav>
                                      </p:tavLst>
                                    </p:anim>
                                    <p:anim calcmode="lin" valueType="num">
                                      <p:cBhvr>
                                        <p:cTn id="106" dur="1000" fill="hold"/>
                                        <p:tgtEl>
                                          <p:spTgt spid="87"/>
                                        </p:tgtEl>
                                        <p:attrNameLst>
                                          <p:attrName>ppt_h</p:attrName>
                                        </p:attrNameLst>
                                      </p:cBhvr>
                                      <p:tavLst>
                                        <p:tav tm="0">
                                          <p:val>
                                            <p:strVal val="#ppt_h"/>
                                          </p:val>
                                        </p:tav>
                                        <p:tav tm="100000">
                                          <p:val>
                                            <p:strVal val="#ppt_h"/>
                                          </p:val>
                                        </p:tav>
                                      </p:tavLst>
                                    </p:anim>
                                  </p:childTnLst>
                                </p:cTn>
                              </p:par>
                              <p:par>
                                <p:cTn id="107" presetID="45" presetClass="entr" presetSubtype="0" fill="hold" grpId="0" nodeType="withEffect">
                                  <p:stCondLst>
                                    <p:cond delay="0"/>
                                  </p:stCondLst>
                                  <p:childTnLst>
                                    <p:set>
                                      <p:cBhvr>
                                        <p:cTn id="108" dur="1" fill="hold">
                                          <p:stCondLst>
                                            <p:cond delay="0"/>
                                          </p:stCondLst>
                                        </p:cTn>
                                        <p:tgtEl>
                                          <p:spTgt spid="86"/>
                                        </p:tgtEl>
                                        <p:attrNameLst>
                                          <p:attrName>style.visibility</p:attrName>
                                        </p:attrNameLst>
                                      </p:cBhvr>
                                      <p:to>
                                        <p:strVal val="visible"/>
                                      </p:to>
                                    </p:set>
                                    <p:animEffect transition="in" filter="fade">
                                      <p:cBhvr>
                                        <p:cTn id="109" dur="2000"/>
                                        <p:tgtEl>
                                          <p:spTgt spid="86"/>
                                        </p:tgtEl>
                                      </p:cBhvr>
                                    </p:animEffect>
                                    <p:anim calcmode="lin" valueType="num">
                                      <p:cBhvr>
                                        <p:cTn id="110" dur="2000" fill="hold"/>
                                        <p:tgtEl>
                                          <p:spTgt spid="86"/>
                                        </p:tgtEl>
                                        <p:attrNameLst>
                                          <p:attrName>ppt_w</p:attrName>
                                        </p:attrNameLst>
                                      </p:cBhvr>
                                      <p:tavLst>
                                        <p:tav tm="0" fmla="#ppt_w*sin(2.5*pi*$)">
                                          <p:val>
                                            <p:fltVal val="0"/>
                                          </p:val>
                                        </p:tav>
                                        <p:tav tm="100000">
                                          <p:val>
                                            <p:fltVal val="1"/>
                                          </p:val>
                                        </p:tav>
                                      </p:tavLst>
                                    </p:anim>
                                    <p:anim calcmode="lin" valueType="num">
                                      <p:cBhvr>
                                        <p:cTn id="111" dur="2000" fill="hold"/>
                                        <p:tgtEl>
                                          <p:spTgt spid="86"/>
                                        </p:tgtEl>
                                        <p:attrNameLst>
                                          <p:attrName>ppt_h</p:attrName>
                                        </p:attrNameLst>
                                      </p:cBhvr>
                                      <p:tavLst>
                                        <p:tav tm="0">
                                          <p:val>
                                            <p:strVal val="#ppt_h"/>
                                          </p:val>
                                        </p:tav>
                                        <p:tav tm="100000">
                                          <p:val>
                                            <p:strVal val="#ppt_h"/>
                                          </p:val>
                                        </p:tav>
                                      </p:tavLst>
                                    </p:anim>
                                  </p:childTnLst>
                                </p:cTn>
                              </p:par>
                              <p:par>
                                <p:cTn id="112" presetID="2" presetClass="entr" presetSubtype="1" fill="hold" grpId="0" nodeType="withEffect">
                                  <p:stCondLst>
                                    <p:cond delay="0"/>
                                  </p:stCondLst>
                                  <p:childTnLst>
                                    <p:set>
                                      <p:cBhvr>
                                        <p:cTn id="113" dur="1" fill="hold">
                                          <p:stCondLst>
                                            <p:cond delay="0"/>
                                          </p:stCondLst>
                                        </p:cTn>
                                        <p:tgtEl>
                                          <p:spTgt spid="89"/>
                                        </p:tgtEl>
                                        <p:attrNameLst>
                                          <p:attrName>style.visibility</p:attrName>
                                        </p:attrNameLst>
                                      </p:cBhvr>
                                      <p:to>
                                        <p:strVal val="visible"/>
                                      </p:to>
                                    </p:set>
                                    <p:anim calcmode="lin" valueType="num">
                                      <p:cBhvr additive="base">
                                        <p:cTn id="114" dur="500" fill="hold"/>
                                        <p:tgtEl>
                                          <p:spTgt spid="89"/>
                                        </p:tgtEl>
                                        <p:attrNameLst>
                                          <p:attrName>ppt_x</p:attrName>
                                        </p:attrNameLst>
                                      </p:cBhvr>
                                      <p:tavLst>
                                        <p:tav tm="0">
                                          <p:val>
                                            <p:strVal val="#ppt_x"/>
                                          </p:val>
                                        </p:tav>
                                        <p:tav tm="100000">
                                          <p:val>
                                            <p:strVal val="#ppt_x"/>
                                          </p:val>
                                        </p:tav>
                                      </p:tavLst>
                                    </p:anim>
                                    <p:anim calcmode="lin" valueType="num">
                                      <p:cBhvr additive="base">
                                        <p:cTn id="115" dur="500" fill="hold"/>
                                        <p:tgtEl>
                                          <p:spTgt spid="89"/>
                                        </p:tgtEl>
                                        <p:attrNameLst>
                                          <p:attrName>ppt_y</p:attrName>
                                        </p:attrNameLst>
                                      </p:cBhvr>
                                      <p:tavLst>
                                        <p:tav tm="0">
                                          <p:val>
                                            <p:strVal val="0-#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88"/>
                                        </p:tgtEl>
                                        <p:attrNameLst>
                                          <p:attrName>style.visibility</p:attrName>
                                        </p:attrNameLst>
                                      </p:cBhvr>
                                      <p:to>
                                        <p:strVal val="visible"/>
                                      </p:to>
                                    </p:set>
                                    <p:anim calcmode="lin" valueType="num">
                                      <p:cBhvr additive="base">
                                        <p:cTn id="118" dur="500" fill="hold"/>
                                        <p:tgtEl>
                                          <p:spTgt spid="88"/>
                                        </p:tgtEl>
                                        <p:attrNameLst>
                                          <p:attrName>ppt_x</p:attrName>
                                        </p:attrNameLst>
                                      </p:cBhvr>
                                      <p:tavLst>
                                        <p:tav tm="0">
                                          <p:val>
                                            <p:strVal val="#ppt_x"/>
                                          </p:val>
                                        </p:tav>
                                        <p:tav tm="100000">
                                          <p:val>
                                            <p:strVal val="#ppt_x"/>
                                          </p:val>
                                        </p:tav>
                                      </p:tavLst>
                                    </p:anim>
                                    <p:anim calcmode="lin" valueType="num">
                                      <p:cBhvr additive="base">
                                        <p:cTn id="119" dur="500" fill="hold"/>
                                        <p:tgtEl>
                                          <p:spTgt spid="88"/>
                                        </p:tgtEl>
                                        <p:attrNameLst>
                                          <p:attrName>ppt_y</p:attrName>
                                        </p:attrNameLst>
                                      </p:cBhvr>
                                      <p:tavLst>
                                        <p:tav tm="0">
                                          <p:val>
                                            <p:strVal val="1+#ppt_h/2"/>
                                          </p:val>
                                        </p:tav>
                                        <p:tav tm="100000">
                                          <p:val>
                                            <p:strVal val="#ppt_y"/>
                                          </p:val>
                                        </p:tav>
                                      </p:tavLst>
                                    </p:anim>
                                  </p:childTnLst>
                                </p:cTn>
                              </p:par>
                            </p:childTnLst>
                          </p:cTn>
                        </p:par>
                        <p:par>
                          <p:cTn id="120" fill="hold">
                            <p:stCondLst>
                              <p:cond delay="6500"/>
                            </p:stCondLst>
                            <p:childTnLst>
                              <p:par>
                                <p:cTn id="121" presetID="6" presetClass="entr" presetSubtype="16" fill="hold" nodeType="afterEffect">
                                  <p:stCondLst>
                                    <p:cond delay="0"/>
                                  </p:stCondLst>
                                  <p:childTnLst>
                                    <p:set>
                                      <p:cBhvr>
                                        <p:cTn id="122" dur="1" fill="hold">
                                          <p:stCondLst>
                                            <p:cond delay="0"/>
                                          </p:stCondLst>
                                        </p:cTn>
                                        <p:tgtEl>
                                          <p:spTgt spid="94"/>
                                        </p:tgtEl>
                                        <p:attrNameLst>
                                          <p:attrName>style.visibility</p:attrName>
                                        </p:attrNameLst>
                                      </p:cBhvr>
                                      <p:to>
                                        <p:strVal val="visible"/>
                                      </p:to>
                                    </p:set>
                                    <p:animEffect transition="in" filter="circle(in)">
                                      <p:cBhvr>
                                        <p:cTn id="123" dur="500"/>
                                        <p:tgtEl>
                                          <p:spTgt spid="94"/>
                                        </p:tgtEl>
                                      </p:cBhvr>
                                    </p:animEffect>
                                  </p:childTnLst>
                                </p:cTn>
                              </p:par>
                            </p:childTnLst>
                          </p:cTn>
                        </p:par>
                        <p:par>
                          <p:cTn id="124" fill="hold">
                            <p:stCondLst>
                              <p:cond delay="7000"/>
                            </p:stCondLst>
                            <p:childTnLst>
                              <p:par>
                                <p:cTn id="125" presetID="6" presetClass="entr" presetSubtype="16" fill="hold" nodeType="afterEffect">
                                  <p:stCondLst>
                                    <p:cond delay="0"/>
                                  </p:stCondLst>
                                  <p:childTnLst>
                                    <p:set>
                                      <p:cBhvr>
                                        <p:cTn id="126" dur="1" fill="hold">
                                          <p:stCondLst>
                                            <p:cond delay="0"/>
                                          </p:stCondLst>
                                        </p:cTn>
                                        <p:tgtEl>
                                          <p:spTgt spid="93"/>
                                        </p:tgtEl>
                                        <p:attrNameLst>
                                          <p:attrName>style.visibility</p:attrName>
                                        </p:attrNameLst>
                                      </p:cBhvr>
                                      <p:to>
                                        <p:strVal val="visible"/>
                                      </p:to>
                                    </p:set>
                                    <p:animEffect transition="in" filter="circle(in)">
                                      <p:cBhvr>
                                        <p:cTn id="127" dur="500"/>
                                        <p:tgtEl>
                                          <p:spTgt spid="93"/>
                                        </p:tgtEl>
                                      </p:cBhvr>
                                    </p:animEffect>
                                  </p:childTnLst>
                                </p:cTn>
                              </p:par>
                            </p:childTnLst>
                          </p:cTn>
                        </p:par>
                        <p:par>
                          <p:cTn id="128" fill="hold">
                            <p:stCondLst>
                              <p:cond delay="7500"/>
                            </p:stCondLst>
                            <p:childTnLst>
                              <p:par>
                                <p:cTn id="129" presetID="22" presetClass="entr" presetSubtype="4" fill="hold" nodeType="afterEffect">
                                  <p:stCondLst>
                                    <p:cond delay="0"/>
                                  </p:stCondLst>
                                  <p:childTnLst>
                                    <p:set>
                                      <p:cBhvr>
                                        <p:cTn id="130" dur="1" fill="hold">
                                          <p:stCondLst>
                                            <p:cond delay="0"/>
                                          </p:stCondLst>
                                        </p:cTn>
                                        <p:tgtEl>
                                          <p:spTgt spid="91"/>
                                        </p:tgtEl>
                                        <p:attrNameLst>
                                          <p:attrName>style.visibility</p:attrName>
                                        </p:attrNameLst>
                                      </p:cBhvr>
                                      <p:to>
                                        <p:strVal val="visible"/>
                                      </p:to>
                                    </p:set>
                                    <p:animEffect transition="in" filter="wipe(down)">
                                      <p:cBhvr>
                                        <p:cTn id="131" dur="500"/>
                                        <p:tgtEl>
                                          <p:spTgt spid="91"/>
                                        </p:tgtEl>
                                      </p:cBhvr>
                                    </p:animEffect>
                                  </p:childTnLst>
                                </p:cTn>
                              </p:par>
                            </p:childTnLst>
                          </p:cTn>
                        </p:par>
                        <p:par>
                          <p:cTn id="132" fill="hold">
                            <p:stCondLst>
                              <p:cond delay="8000"/>
                            </p:stCondLst>
                            <p:childTnLst>
                              <p:par>
                                <p:cTn id="133" presetID="16" presetClass="entr" presetSubtype="21" fill="hold" grpId="0" nodeType="afterEffect">
                                  <p:stCondLst>
                                    <p:cond delay="0"/>
                                  </p:stCondLst>
                                  <p:childTnLst>
                                    <p:set>
                                      <p:cBhvr>
                                        <p:cTn id="134" dur="1" fill="hold">
                                          <p:stCondLst>
                                            <p:cond delay="0"/>
                                          </p:stCondLst>
                                        </p:cTn>
                                        <p:tgtEl>
                                          <p:spTgt spid="92"/>
                                        </p:tgtEl>
                                        <p:attrNameLst>
                                          <p:attrName>style.visibility</p:attrName>
                                        </p:attrNameLst>
                                      </p:cBhvr>
                                      <p:to>
                                        <p:strVal val="visible"/>
                                      </p:to>
                                    </p:set>
                                    <p:animEffect transition="in" filter="barn(inVertical)">
                                      <p:cBhvr>
                                        <p:cTn id="135" dur="500"/>
                                        <p:tgtEl>
                                          <p:spTgt spid="92"/>
                                        </p:tgtEl>
                                      </p:cBhvr>
                                    </p:animEffect>
                                  </p:childTnLst>
                                </p:cTn>
                              </p:par>
                            </p:childTnLst>
                          </p:cTn>
                        </p:par>
                        <p:par>
                          <p:cTn id="136" fill="hold">
                            <p:stCondLst>
                              <p:cond delay="8500"/>
                            </p:stCondLst>
                            <p:childTnLst>
                              <p:par>
                                <p:cTn id="137" presetID="16" presetClass="entr" presetSubtype="21" fill="hold" grpId="0" nodeType="afterEffect">
                                  <p:stCondLst>
                                    <p:cond delay="0"/>
                                  </p:stCondLst>
                                  <p:childTnLst>
                                    <p:set>
                                      <p:cBhvr>
                                        <p:cTn id="138" dur="1" fill="hold">
                                          <p:stCondLst>
                                            <p:cond delay="0"/>
                                          </p:stCondLst>
                                        </p:cTn>
                                        <p:tgtEl>
                                          <p:spTgt spid="84"/>
                                        </p:tgtEl>
                                        <p:attrNameLst>
                                          <p:attrName>style.visibility</p:attrName>
                                        </p:attrNameLst>
                                      </p:cBhvr>
                                      <p:to>
                                        <p:strVal val="visible"/>
                                      </p:to>
                                    </p:set>
                                    <p:animEffect transition="in" filter="barn(inVertical)">
                                      <p:cBhvr>
                                        <p:cTn id="139"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p:bldP spid="42" grpId="0"/>
      <p:bldP spid="43" grpId="0"/>
      <p:bldP spid="44" grpId="0"/>
      <p:bldP spid="57" grpId="0"/>
      <p:bldP spid="58" grpId="0"/>
      <p:bldP spid="59" grpId="0" animBg="1"/>
      <p:bldP spid="17" grpId="0" animBg="1"/>
      <p:bldP spid="79" grpId="0"/>
      <p:bldP spid="79" grpId="1"/>
      <p:bldP spid="80" grpId="0"/>
      <p:bldP spid="80" grpId="1"/>
      <p:bldP spid="81" grpId="0"/>
      <p:bldP spid="82" grpId="0"/>
      <p:bldP spid="84" grpId="0"/>
      <p:bldP spid="86" grpId="0" animBg="1"/>
      <p:bldP spid="87" grpId="0" animBg="1"/>
      <p:bldP spid="88" grpId="0"/>
      <p:bldP spid="89" grpId="0"/>
      <p:bldP spid="90" grpId="0"/>
      <p:bldP spid="9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19" name="Hình Bầu dục 13"/>
          <p:cNvSpPr/>
          <p:nvPr/>
        </p:nvSpPr>
        <p:spPr>
          <a:xfrm>
            <a:off x="8193132" y="3585210"/>
            <a:ext cx="87630" cy="876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2286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50"/>
                </a:solidFill>
                <a:effectLst>
                  <a:outerShdw blurRad="50800" dist="39000" dir="5460000" algn="tl">
                    <a:srgbClr val="000000">
                      <a:alpha val="38000"/>
                    </a:srgbClr>
                  </a:outerShdw>
                </a:effectLst>
              </a:rPr>
              <a:t>Bài tập 2</a:t>
            </a:r>
            <a:endParaRPr lang="vi-VN" sz="2400" b="1" u="sng" cap="none" spc="0">
              <a:ln w="11430"/>
              <a:solidFill>
                <a:srgbClr val="00B050"/>
              </a:solidFill>
              <a:effectLst>
                <a:outerShdw blurRad="50800" dist="39000" dir="5460000" algn="tl">
                  <a:srgbClr val="000000">
                    <a:alpha val="38000"/>
                  </a:srgbClr>
                </a:outerShdw>
              </a:effectLst>
            </a:endParaRPr>
          </a:p>
        </p:txBody>
      </p:sp>
      <p:sp>
        <p:nvSpPr>
          <p:cNvPr id="42" name="Hộp_Văn_Bản 41"/>
          <p:cNvSpPr txBox="1"/>
          <p:nvPr/>
        </p:nvSpPr>
        <p:spPr>
          <a:xfrm>
            <a:off x="329666" y="1219200"/>
            <a:ext cx="1144865" cy="400110"/>
          </a:xfrm>
          <a:prstGeom prst="rect">
            <a:avLst/>
          </a:prstGeom>
          <a:noFill/>
        </p:spPr>
        <p:txBody>
          <a:bodyPr wrap="none" rtlCol="0">
            <a:spAutoFit/>
          </a:bodyPr>
          <a:lstStyle/>
          <a:p>
            <a:r>
              <a:rPr lang="en-US" sz="2000" b="1" u="sng" smtClean="0">
                <a:solidFill>
                  <a:srgbClr val="FFFF00"/>
                </a:solidFill>
                <a:latin typeface="Times New Roman" pitchFamily="18" charset="0"/>
                <a:cs typeface="Times New Roman" pitchFamily="18" charset="0"/>
              </a:rPr>
              <a:t>Tóm tắt:</a:t>
            </a:r>
            <a:endParaRPr lang="en-US" sz="2000" b="1" u="sng">
              <a:solidFill>
                <a:srgbClr val="FFFF00"/>
              </a:solidFill>
              <a:latin typeface="Times New Roman" pitchFamily="18" charset="0"/>
              <a:cs typeface="Times New Roman" pitchFamily="18" charset="0"/>
            </a:endParaRPr>
          </a:p>
        </p:txBody>
      </p:sp>
      <p:sp>
        <p:nvSpPr>
          <p:cNvPr id="43" name="Hộp_Văn_Bản 1"/>
          <p:cNvSpPr txBox="1"/>
          <p:nvPr/>
        </p:nvSpPr>
        <p:spPr>
          <a:xfrm>
            <a:off x="228600" y="2438400"/>
            <a:ext cx="2207849"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a) </a:t>
            </a:r>
            <a:r>
              <a:rPr lang="en-US" sz="2000">
                <a:solidFill>
                  <a:srgbClr val="FFFF00"/>
                </a:solidFill>
                <a:latin typeface="Times New Roman" pitchFamily="18" charset="0"/>
                <a:cs typeface="Times New Roman" pitchFamily="18" charset="0"/>
              </a:rPr>
              <a:t>V</a:t>
            </a:r>
            <a:r>
              <a:rPr lang="en-US" sz="2000" smtClean="0">
                <a:solidFill>
                  <a:srgbClr val="FFFF00"/>
                </a:solidFill>
                <a:latin typeface="Times New Roman" pitchFamily="18" charset="0"/>
                <a:cs typeface="Times New Roman" pitchFamily="18" charset="0"/>
              </a:rPr>
              <a:t>ẽ ảnh đúng tỉ lệ</a:t>
            </a:r>
            <a:endParaRPr lang="en-US" sz="2000">
              <a:solidFill>
                <a:srgbClr val="FFFF00"/>
              </a:solidFill>
              <a:latin typeface="Times New Roman" pitchFamily="18" charset="0"/>
              <a:cs typeface="Times New Roman" pitchFamily="18" charset="0"/>
            </a:endParaRPr>
          </a:p>
        </p:txBody>
      </p:sp>
      <p:sp>
        <p:nvSpPr>
          <p:cNvPr id="44" name="Hộp_Văn_Bản 1"/>
          <p:cNvSpPr txBox="1"/>
          <p:nvPr/>
        </p:nvSpPr>
        <p:spPr>
          <a:xfrm>
            <a:off x="371230" y="1986816"/>
            <a:ext cx="1354858"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OF = 12cm</a:t>
            </a:r>
            <a:endParaRPr lang="en-US" sz="2000">
              <a:solidFill>
                <a:srgbClr val="FFFF00"/>
              </a:solidFill>
              <a:latin typeface="Times New Roman" pitchFamily="18" charset="0"/>
              <a:cs typeface="Times New Roman" pitchFamily="18" charset="0"/>
            </a:endParaRPr>
          </a:p>
        </p:txBody>
      </p:sp>
      <p:sp>
        <p:nvSpPr>
          <p:cNvPr id="57" name="Hộp_Văn_Bản 1"/>
          <p:cNvSpPr txBox="1"/>
          <p:nvPr/>
        </p:nvSpPr>
        <p:spPr>
          <a:xfrm>
            <a:off x="362565" y="1622894"/>
            <a:ext cx="1383969" cy="400110"/>
          </a:xfrm>
          <a:prstGeom prst="rect">
            <a:avLst/>
          </a:prstGeom>
          <a:noFill/>
        </p:spPr>
        <p:txBody>
          <a:bodyPr wrap="none" rtlCol="0">
            <a:spAutoFit/>
          </a:bodyPr>
          <a:lstStyle/>
          <a:p>
            <a:r>
              <a:rPr lang="en-US" sz="2000" smtClean="0">
                <a:solidFill>
                  <a:srgbClr val="FFFF00"/>
                </a:solidFill>
                <a:latin typeface="Times New Roman" pitchFamily="18" charset="0"/>
                <a:cs typeface="Times New Roman" pitchFamily="18" charset="0"/>
              </a:rPr>
              <a:t>OA = 16cm</a:t>
            </a:r>
            <a:endParaRPr lang="en-US" sz="2000">
              <a:solidFill>
                <a:srgbClr val="FFFF00"/>
              </a:solidFill>
              <a:latin typeface="Times New Roman" pitchFamily="18" charset="0"/>
              <a:cs typeface="Times New Roman" pitchFamily="18" charset="0"/>
            </a:endParaRPr>
          </a:p>
        </p:txBody>
      </p:sp>
      <p:sp>
        <p:nvSpPr>
          <p:cNvPr id="58" name="Hộp_Văn_Bản 1"/>
          <p:cNvSpPr txBox="1"/>
          <p:nvPr/>
        </p:nvSpPr>
        <p:spPr>
          <a:xfrm>
            <a:off x="228600" y="2743200"/>
            <a:ext cx="2165336" cy="861774"/>
          </a:xfrm>
          <a:prstGeom prst="rect">
            <a:avLst/>
          </a:prstGeom>
          <a:noFill/>
        </p:spPr>
        <p:txBody>
          <a:bodyPr wrap="none" rtlCol="0">
            <a:spAutoFit/>
          </a:bodyPr>
          <a:lstStyle/>
          <a:p>
            <a:r>
              <a:rPr lang="en-US" sz="2000" dirty="0" smtClean="0">
                <a:solidFill>
                  <a:srgbClr val="FFFF00"/>
                </a:solidFill>
                <a:latin typeface="Times New Roman" pitchFamily="18" charset="0"/>
                <a:cs typeface="Times New Roman" pitchFamily="18" charset="0"/>
              </a:rPr>
              <a:t>b) </a:t>
            </a:r>
            <a:r>
              <a:rPr lang="en-US" sz="2000" err="1" smtClean="0">
                <a:solidFill>
                  <a:srgbClr val="FFFF00"/>
                </a:solidFill>
                <a:latin typeface="Times New Roman" pitchFamily="18" charset="0"/>
                <a:cs typeface="Times New Roman" pitchFamily="18" charset="0"/>
              </a:rPr>
              <a:t>Đo</a:t>
            </a:r>
            <a:r>
              <a:rPr lang="en-US" sz="2000" smtClean="0">
                <a:solidFill>
                  <a:srgbClr val="FFFF00"/>
                </a:solidFill>
                <a:latin typeface="Times New Roman" pitchFamily="18" charset="0"/>
                <a:cs typeface="Times New Roman" pitchFamily="18" charset="0"/>
              </a:rPr>
              <a:t> AB, A’B’= ?</a:t>
            </a:r>
            <a:endParaRPr lang="en-US" sz="2000" dirty="0" smtClean="0">
              <a:solidFill>
                <a:srgbClr val="FFFF00"/>
              </a:solidFill>
              <a:latin typeface="Times New Roman" pitchFamily="18" charset="0"/>
              <a:cs typeface="Times New Roman" pitchFamily="18" charset="0"/>
            </a:endParaRPr>
          </a:p>
          <a:p>
            <a:pPr>
              <a:lnSpc>
                <a:spcPct val="150000"/>
              </a:lnSpc>
            </a:pPr>
            <a:r>
              <a:rPr lang="en-US" sz="2000" smtClean="0">
                <a:solidFill>
                  <a:srgbClr val="FFFF00"/>
                </a:solidFill>
                <a:latin typeface="Times New Roman" pitchFamily="18" charset="0"/>
                <a:cs typeface="Times New Roman" pitchFamily="18" charset="0"/>
              </a:rPr>
              <a:t>    Tính</a:t>
            </a:r>
            <a:endParaRPr lang="en-US" sz="2000" dirty="0">
              <a:solidFill>
                <a:srgbClr val="FFFF00"/>
              </a:solidFill>
              <a:latin typeface="Times New Roman" pitchFamily="18" charset="0"/>
              <a:cs typeface="Times New Roman" pitchFamily="18" charset="0"/>
            </a:endParaRPr>
          </a:p>
        </p:txBody>
      </p:sp>
      <p:sp>
        <p:nvSpPr>
          <p:cNvPr id="59" name="Rectangle 68"/>
          <p:cNvSpPr/>
          <p:nvPr/>
        </p:nvSpPr>
        <p:spPr>
          <a:xfrm>
            <a:off x="228600" y="1219199"/>
            <a:ext cx="2179319" cy="2514601"/>
          </a:xfrm>
          <a:prstGeom prst="rect">
            <a:avLst/>
          </a:prstGeom>
          <a:noFill/>
          <a:ln w="25400" cap="flat" cmpd="sng" algn="ctr">
            <a:solidFill>
              <a:srgbClr val="FFC000"/>
            </a:solidFill>
            <a:prstDash val="solid"/>
          </a:ln>
          <a:effectLst>
            <a:glow rad="63500">
              <a:schemeClr val="accent1">
                <a:satMod val="175000"/>
                <a:alpha val="40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00"/>
              </a:solidFill>
              <a:effectLst/>
              <a:uLnTx/>
              <a:uFillTx/>
              <a:latin typeface="Calibri"/>
              <a:ea typeface="+mn-ea"/>
              <a:cs typeface="+mn-cs"/>
            </a:endParaRPr>
          </a:p>
        </p:txBody>
      </p:sp>
      <p:sp>
        <p:nvSpPr>
          <p:cNvPr id="17" name="Hình chữ nhật 16"/>
          <p:cNvSpPr/>
          <p:nvPr/>
        </p:nvSpPr>
        <p:spPr>
          <a:xfrm>
            <a:off x="331571" y="2386926"/>
            <a:ext cx="1878229" cy="51474"/>
          </a:xfrm>
          <a:prstGeom prst="rect">
            <a:avLst/>
          </a:prstGeom>
          <a:gradFill flip="none" rotWithShape="1">
            <a:gsLst>
              <a:gs pos="0">
                <a:srgbClr val="FF3399"/>
              </a:gs>
              <a:gs pos="25000">
                <a:srgbClr val="FF6633"/>
              </a:gs>
              <a:gs pos="50000">
                <a:srgbClr val="FFFF00"/>
              </a:gs>
              <a:gs pos="75000">
                <a:srgbClr val="01A78F"/>
              </a:gs>
              <a:gs pos="100000">
                <a:srgbClr val="3366F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6" name="Đường kết nối Thẳng 11"/>
          <p:cNvCxnSpPr/>
          <p:nvPr/>
        </p:nvCxnSpPr>
        <p:spPr>
          <a:xfrm flipV="1">
            <a:off x="2743200" y="2004912"/>
            <a:ext cx="6096000" cy="14214"/>
          </a:xfrm>
          <a:prstGeom prst="line">
            <a:avLst/>
          </a:prstGeom>
        </p:spPr>
        <p:style>
          <a:lnRef idx="2">
            <a:schemeClr val="accent5"/>
          </a:lnRef>
          <a:fillRef idx="0">
            <a:schemeClr val="accent5"/>
          </a:fillRef>
          <a:effectRef idx="1">
            <a:schemeClr val="accent5"/>
          </a:effectRef>
          <a:fontRef idx="minor">
            <a:schemeClr val="tx1"/>
          </a:fontRef>
        </p:style>
      </p:cxnSp>
      <p:sp>
        <p:nvSpPr>
          <p:cNvPr id="20" name="Hộp_Văn_Bản 14"/>
          <p:cNvSpPr txBox="1"/>
          <p:nvPr/>
        </p:nvSpPr>
        <p:spPr>
          <a:xfrm>
            <a:off x="3117198" y="1102627"/>
            <a:ext cx="338554"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en-US" b="1">
              <a:solidFill>
                <a:schemeClr val="bg1"/>
              </a:solidFill>
              <a:latin typeface="Times New Roman" pitchFamily="18" charset="0"/>
              <a:cs typeface="Times New Roman" pitchFamily="18" charset="0"/>
            </a:endParaRPr>
          </a:p>
        </p:txBody>
      </p:sp>
      <p:sp>
        <p:nvSpPr>
          <p:cNvPr id="21" name="Hộp_Văn_Bản 15"/>
          <p:cNvSpPr txBox="1"/>
          <p:nvPr/>
        </p:nvSpPr>
        <p:spPr>
          <a:xfrm>
            <a:off x="8052058" y="3632165"/>
            <a:ext cx="41549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B’</a:t>
            </a:r>
            <a:endParaRPr lang="en-US" b="1">
              <a:solidFill>
                <a:schemeClr val="bg1"/>
              </a:solidFill>
              <a:latin typeface="Times New Roman" pitchFamily="18" charset="0"/>
              <a:cs typeface="Times New Roman" pitchFamily="18" charset="0"/>
            </a:endParaRPr>
          </a:p>
        </p:txBody>
      </p:sp>
      <p:cxnSp>
        <p:nvCxnSpPr>
          <p:cNvPr id="23" name="Đường kết nối Mũi tên Thẳng 22"/>
          <p:cNvCxnSpPr/>
          <p:nvPr/>
        </p:nvCxnSpPr>
        <p:spPr>
          <a:xfrm>
            <a:off x="4519070" y="1143000"/>
            <a:ext cx="0" cy="167640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Đường kết nối Thẳng 29"/>
          <p:cNvCxnSpPr/>
          <p:nvPr/>
        </p:nvCxnSpPr>
        <p:spPr>
          <a:xfrm>
            <a:off x="3280826" y="1478993"/>
            <a:ext cx="1238244"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5" name="Hình Bầu dục 47"/>
          <p:cNvSpPr/>
          <p:nvPr/>
        </p:nvSpPr>
        <p:spPr>
          <a:xfrm>
            <a:off x="3564992" y="1976436"/>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Hình Bầu dục 48"/>
          <p:cNvSpPr/>
          <p:nvPr/>
        </p:nvSpPr>
        <p:spPr>
          <a:xfrm>
            <a:off x="5419034" y="197357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7" name="Đường kết nối Thẳng 50"/>
          <p:cNvCxnSpPr/>
          <p:nvPr/>
        </p:nvCxnSpPr>
        <p:spPr>
          <a:xfrm>
            <a:off x="4511925" y="1470660"/>
            <a:ext cx="4327275" cy="249841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TextBox 29"/>
          <p:cNvSpPr txBox="1"/>
          <p:nvPr/>
        </p:nvSpPr>
        <p:spPr>
          <a:xfrm>
            <a:off x="3455451" y="2050018"/>
            <a:ext cx="312906"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29" name="TextBox 30"/>
          <p:cNvSpPr txBox="1"/>
          <p:nvPr/>
        </p:nvSpPr>
        <p:spPr>
          <a:xfrm>
            <a:off x="5303106" y="1514475"/>
            <a:ext cx="38985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F’</a:t>
            </a:r>
            <a:endParaRPr lang="en-US">
              <a:solidFill>
                <a:schemeClr val="bg1"/>
              </a:solidFill>
              <a:latin typeface="Times New Roman" pitchFamily="18" charset="0"/>
              <a:cs typeface="Times New Roman" pitchFamily="18" charset="0"/>
            </a:endParaRPr>
          </a:p>
        </p:txBody>
      </p:sp>
      <p:sp>
        <p:nvSpPr>
          <p:cNvPr id="30" name="TextBox 31"/>
          <p:cNvSpPr txBox="1"/>
          <p:nvPr/>
        </p:nvSpPr>
        <p:spPr>
          <a:xfrm>
            <a:off x="4207925" y="1978573"/>
            <a:ext cx="351378"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O</a:t>
            </a:r>
            <a:endParaRPr lang="en-US">
              <a:solidFill>
                <a:schemeClr val="bg1"/>
              </a:solidFill>
              <a:latin typeface="Times New Roman" pitchFamily="18" charset="0"/>
              <a:cs typeface="Times New Roman" pitchFamily="18" charset="0"/>
            </a:endParaRPr>
          </a:p>
        </p:txBody>
      </p:sp>
      <p:cxnSp>
        <p:nvCxnSpPr>
          <p:cNvPr id="32" name="Straight Arrow Connector 32"/>
          <p:cNvCxnSpPr/>
          <p:nvPr/>
        </p:nvCxnSpPr>
        <p:spPr>
          <a:xfrm flipV="1">
            <a:off x="3290352" y="1474232"/>
            <a:ext cx="0" cy="5403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Hộp_Văn_Bản 14"/>
          <p:cNvSpPr txBox="1"/>
          <p:nvPr/>
        </p:nvSpPr>
        <p:spPr>
          <a:xfrm>
            <a:off x="3110418" y="2052159"/>
            <a:ext cx="35137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A</a:t>
            </a:r>
            <a:endParaRPr lang="en-US" b="1">
              <a:solidFill>
                <a:schemeClr val="bg1"/>
              </a:solidFill>
              <a:latin typeface="Times New Roman" pitchFamily="18" charset="0"/>
              <a:cs typeface="Times New Roman" pitchFamily="18" charset="0"/>
            </a:endParaRPr>
          </a:p>
        </p:txBody>
      </p:sp>
      <p:sp>
        <p:nvSpPr>
          <p:cNvPr id="35" name="Hộp_Văn_Bản 15"/>
          <p:cNvSpPr txBox="1"/>
          <p:nvPr/>
        </p:nvSpPr>
        <p:spPr>
          <a:xfrm>
            <a:off x="8035082" y="1665249"/>
            <a:ext cx="415498" cy="369332"/>
          </a:xfrm>
          <a:prstGeom prst="rect">
            <a:avLst/>
          </a:prstGeom>
          <a:noFill/>
        </p:spPr>
        <p:txBody>
          <a:bodyPr wrap="none" rtlCol="0">
            <a:spAutoFit/>
          </a:bodyPr>
          <a:lstStyle/>
          <a:p>
            <a:r>
              <a:rPr lang="en-US" b="1" smtClean="0">
                <a:solidFill>
                  <a:schemeClr val="bg1"/>
                </a:solidFill>
                <a:latin typeface="Times New Roman" pitchFamily="18" charset="0"/>
                <a:cs typeface="Times New Roman" pitchFamily="18" charset="0"/>
              </a:rPr>
              <a:t>A’</a:t>
            </a:r>
            <a:endParaRPr lang="en-US" b="1">
              <a:solidFill>
                <a:schemeClr val="bg1"/>
              </a:solidFill>
              <a:latin typeface="Times New Roman" pitchFamily="18" charset="0"/>
              <a:cs typeface="Times New Roman" pitchFamily="18" charset="0"/>
            </a:endParaRPr>
          </a:p>
        </p:txBody>
      </p:sp>
      <p:cxnSp>
        <p:nvCxnSpPr>
          <p:cNvPr id="7" name="Đường kết nối Thẳng 6"/>
          <p:cNvCxnSpPr/>
          <p:nvPr/>
        </p:nvCxnSpPr>
        <p:spPr>
          <a:xfrm>
            <a:off x="3906301" y="1978025"/>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Đường kết nối Thẳng 37"/>
          <p:cNvCxnSpPr/>
          <p:nvPr/>
        </p:nvCxnSpPr>
        <p:spPr>
          <a:xfrm>
            <a:off x="4217451" y="1975602"/>
            <a:ext cx="0" cy="6914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Đường kết nối Thẳng 17"/>
          <p:cNvCxnSpPr/>
          <p:nvPr/>
        </p:nvCxnSpPr>
        <p:spPr>
          <a:xfrm>
            <a:off x="3294095" y="1487199"/>
            <a:ext cx="5545105" cy="2399001"/>
          </a:xfrm>
          <a:prstGeom prst="line">
            <a:avLst/>
          </a:prstGeom>
          <a:ln w="12700">
            <a:solidFill>
              <a:schemeClr val="bg1"/>
            </a:solidFill>
          </a:ln>
        </p:spPr>
        <p:style>
          <a:lnRef idx="1">
            <a:schemeClr val="accent6"/>
          </a:lnRef>
          <a:fillRef idx="0">
            <a:schemeClr val="accent6"/>
          </a:fillRef>
          <a:effectRef idx="0">
            <a:schemeClr val="accent6"/>
          </a:effectRef>
          <a:fontRef idx="minor">
            <a:schemeClr val="tx1"/>
          </a:fontRef>
        </p:style>
      </p:cxnSp>
      <p:grpSp>
        <p:nvGrpSpPr>
          <p:cNvPr id="87" name="Group 152"/>
          <p:cNvGrpSpPr>
            <a:grpSpLocks/>
          </p:cNvGrpSpPr>
          <p:nvPr/>
        </p:nvGrpSpPr>
        <p:grpSpPr bwMode="auto">
          <a:xfrm>
            <a:off x="2748093" y="336170"/>
            <a:ext cx="493713" cy="3368388"/>
            <a:chOff x="1174" y="528"/>
            <a:chExt cx="98" cy="2304"/>
          </a:xfrm>
        </p:grpSpPr>
        <p:sp>
          <p:nvSpPr>
            <p:cNvPr id="88" name="Rectangle 153"/>
            <p:cNvSpPr>
              <a:spLocks noChangeArrowheads="1"/>
            </p:cNvSpPr>
            <p:nvPr/>
          </p:nvSpPr>
          <p:spPr bwMode="auto">
            <a:xfrm rot="5400000">
              <a:off x="72" y="1632"/>
              <a:ext cx="2304" cy="9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a:p>
          </p:txBody>
        </p:sp>
        <p:sp>
          <p:nvSpPr>
            <p:cNvPr id="89" name="Line 154"/>
            <p:cNvSpPr>
              <a:spLocks noChangeShapeType="1"/>
            </p:cNvSpPr>
            <p:nvPr/>
          </p:nvSpPr>
          <p:spPr bwMode="auto">
            <a:xfrm>
              <a:off x="1220" y="1043"/>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0" name="Line 155"/>
            <p:cNvSpPr>
              <a:spLocks noChangeShapeType="1"/>
            </p:cNvSpPr>
            <p:nvPr/>
          </p:nvSpPr>
          <p:spPr bwMode="auto">
            <a:xfrm>
              <a:off x="1176" y="952"/>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1" name="Line 156"/>
            <p:cNvSpPr>
              <a:spLocks noChangeShapeType="1"/>
            </p:cNvSpPr>
            <p:nvPr/>
          </p:nvSpPr>
          <p:spPr bwMode="auto">
            <a:xfrm>
              <a:off x="1220" y="1225"/>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2" name="Line 157"/>
            <p:cNvSpPr>
              <a:spLocks noChangeShapeType="1"/>
            </p:cNvSpPr>
            <p:nvPr/>
          </p:nvSpPr>
          <p:spPr bwMode="auto">
            <a:xfrm>
              <a:off x="1176" y="1134"/>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3" name="Line 158"/>
            <p:cNvSpPr>
              <a:spLocks noChangeShapeType="1"/>
            </p:cNvSpPr>
            <p:nvPr/>
          </p:nvSpPr>
          <p:spPr bwMode="auto">
            <a:xfrm>
              <a:off x="1218" y="1407"/>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4" name="Line 159"/>
            <p:cNvSpPr>
              <a:spLocks noChangeShapeType="1"/>
            </p:cNvSpPr>
            <p:nvPr/>
          </p:nvSpPr>
          <p:spPr bwMode="auto">
            <a:xfrm>
              <a:off x="1174" y="1316"/>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5" name="Line 160"/>
            <p:cNvSpPr>
              <a:spLocks noChangeShapeType="1"/>
            </p:cNvSpPr>
            <p:nvPr/>
          </p:nvSpPr>
          <p:spPr bwMode="auto">
            <a:xfrm>
              <a:off x="1220" y="1589"/>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6" name="Line 161"/>
            <p:cNvSpPr>
              <a:spLocks noChangeShapeType="1"/>
            </p:cNvSpPr>
            <p:nvPr/>
          </p:nvSpPr>
          <p:spPr bwMode="auto">
            <a:xfrm>
              <a:off x="1176" y="1498"/>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7" name="Line 162"/>
            <p:cNvSpPr>
              <a:spLocks noChangeShapeType="1"/>
            </p:cNvSpPr>
            <p:nvPr/>
          </p:nvSpPr>
          <p:spPr bwMode="auto">
            <a:xfrm>
              <a:off x="1220" y="1771"/>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8" name="Line 163"/>
            <p:cNvSpPr>
              <a:spLocks noChangeShapeType="1"/>
            </p:cNvSpPr>
            <p:nvPr/>
          </p:nvSpPr>
          <p:spPr bwMode="auto">
            <a:xfrm>
              <a:off x="1176" y="1680"/>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9" name="Line 164"/>
            <p:cNvSpPr>
              <a:spLocks noChangeShapeType="1"/>
            </p:cNvSpPr>
            <p:nvPr/>
          </p:nvSpPr>
          <p:spPr bwMode="auto">
            <a:xfrm>
              <a:off x="1220" y="1952"/>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0" name="Line 165"/>
            <p:cNvSpPr>
              <a:spLocks noChangeShapeType="1"/>
            </p:cNvSpPr>
            <p:nvPr/>
          </p:nvSpPr>
          <p:spPr bwMode="auto">
            <a:xfrm>
              <a:off x="1176" y="1861"/>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1" name="Line 166"/>
            <p:cNvSpPr>
              <a:spLocks noChangeShapeType="1"/>
            </p:cNvSpPr>
            <p:nvPr/>
          </p:nvSpPr>
          <p:spPr bwMode="auto">
            <a:xfrm>
              <a:off x="1220" y="2134"/>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2" name="Line 167"/>
            <p:cNvSpPr>
              <a:spLocks noChangeShapeType="1"/>
            </p:cNvSpPr>
            <p:nvPr/>
          </p:nvSpPr>
          <p:spPr bwMode="auto">
            <a:xfrm>
              <a:off x="1176" y="2043"/>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3" name="Line 168"/>
            <p:cNvSpPr>
              <a:spLocks noChangeShapeType="1"/>
            </p:cNvSpPr>
            <p:nvPr/>
          </p:nvSpPr>
          <p:spPr bwMode="auto">
            <a:xfrm>
              <a:off x="1218" y="231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4" name="Line 169"/>
            <p:cNvSpPr>
              <a:spLocks noChangeShapeType="1"/>
            </p:cNvSpPr>
            <p:nvPr/>
          </p:nvSpPr>
          <p:spPr bwMode="auto">
            <a:xfrm>
              <a:off x="1174" y="2225"/>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5" name="Line 170"/>
            <p:cNvSpPr>
              <a:spLocks noChangeShapeType="1"/>
            </p:cNvSpPr>
            <p:nvPr/>
          </p:nvSpPr>
          <p:spPr bwMode="auto">
            <a:xfrm>
              <a:off x="1220" y="2498"/>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6" name="Line 171"/>
            <p:cNvSpPr>
              <a:spLocks noChangeShapeType="1"/>
            </p:cNvSpPr>
            <p:nvPr/>
          </p:nvSpPr>
          <p:spPr bwMode="auto">
            <a:xfrm>
              <a:off x="1176" y="2407"/>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7" name="Line 172"/>
            <p:cNvSpPr>
              <a:spLocks noChangeShapeType="1"/>
            </p:cNvSpPr>
            <p:nvPr/>
          </p:nvSpPr>
          <p:spPr bwMode="auto">
            <a:xfrm>
              <a:off x="1220" y="2680"/>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8" name="Line 173"/>
            <p:cNvSpPr>
              <a:spLocks noChangeShapeType="1"/>
            </p:cNvSpPr>
            <p:nvPr/>
          </p:nvSpPr>
          <p:spPr bwMode="auto">
            <a:xfrm>
              <a:off x="1176" y="2589"/>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09" name="Line 174"/>
            <p:cNvSpPr>
              <a:spLocks noChangeShapeType="1"/>
            </p:cNvSpPr>
            <p:nvPr/>
          </p:nvSpPr>
          <p:spPr bwMode="auto">
            <a:xfrm>
              <a:off x="1218" y="672"/>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0" name="Line 175"/>
            <p:cNvSpPr>
              <a:spLocks noChangeShapeType="1"/>
            </p:cNvSpPr>
            <p:nvPr/>
          </p:nvSpPr>
          <p:spPr bwMode="auto">
            <a:xfrm>
              <a:off x="1218" y="854"/>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1" name="Line 176"/>
            <p:cNvSpPr>
              <a:spLocks noChangeShapeType="1"/>
            </p:cNvSpPr>
            <p:nvPr/>
          </p:nvSpPr>
          <p:spPr bwMode="auto">
            <a:xfrm>
              <a:off x="1174" y="763"/>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2" name="Text Box 177"/>
            <p:cNvSpPr txBox="1">
              <a:spLocks noChangeArrowheads="1"/>
            </p:cNvSpPr>
            <p:nvPr/>
          </p:nvSpPr>
          <p:spPr bwMode="auto">
            <a:xfrm rot="-5400000">
              <a:off x="1171" y="2421"/>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4</a:t>
              </a:r>
            </a:p>
          </p:txBody>
        </p:sp>
        <p:sp>
          <p:nvSpPr>
            <p:cNvPr id="113" name="Text Box 178"/>
            <p:cNvSpPr txBox="1">
              <a:spLocks noChangeArrowheads="1"/>
            </p:cNvSpPr>
            <p:nvPr/>
          </p:nvSpPr>
          <p:spPr bwMode="auto">
            <a:xfrm rot="-5400000">
              <a:off x="1171" y="2057"/>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2</a:t>
              </a:r>
            </a:p>
          </p:txBody>
        </p:sp>
        <p:sp>
          <p:nvSpPr>
            <p:cNvPr id="114" name="Text Box 179"/>
            <p:cNvSpPr txBox="1">
              <a:spLocks noChangeArrowheads="1"/>
            </p:cNvSpPr>
            <p:nvPr/>
          </p:nvSpPr>
          <p:spPr bwMode="auto">
            <a:xfrm rot="-5400000">
              <a:off x="1173" y="1694"/>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0</a:t>
              </a:r>
            </a:p>
          </p:txBody>
        </p:sp>
        <p:sp>
          <p:nvSpPr>
            <p:cNvPr id="115" name="Text Box 180"/>
            <p:cNvSpPr txBox="1">
              <a:spLocks noChangeArrowheads="1"/>
            </p:cNvSpPr>
            <p:nvPr/>
          </p:nvSpPr>
          <p:spPr bwMode="auto">
            <a:xfrm rot="-5400000">
              <a:off x="1171" y="1273"/>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2</a:t>
              </a:r>
            </a:p>
          </p:txBody>
        </p:sp>
        <p:sp>
          <p:nvSpPr>
            <p:cNvPr id="116" name="Text Box 181"/>
            <p:cNvSpPr txBox="1">
              <a:spLocks noChangeArrowheads="1"/>
            </p:cNvSpPr>
            <p:nvPr/>
          </p:nvSpPr>
          <p:spPr bwMode="auto">
            <a:xfrm rot="-5400000">
              <a:off x="1174" y="2790"/>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6</a:t>
              </a:r>
            </a:p>
          </p:txBody>
        </p:sp>
        <p:sp>
          <p:nvSpPr>
            <p:cNvPr id="117" name="Line 182"/>
            <p:cNvSpPr>
              <a:spLocks noChangeShapeType="1"/>
            </p:cNvSpPr>
            <p:nvPr/>
          </p:nvSpPr>
          <p:spPr bwMode="auto">
            <a:xfrm>
              <a:off x="1176" y="2778"/>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8" name="Line 183"/>
            <p:cNvSpPr>
              <a:spLocks noChangeShapeType="1"/>
            </p:cNvSpPr>
            <p:nvPr/>
          </p:nvSpPr>
          <p:spPr bwMode="auto">
            <a:xfrm>
              <a:off x="1176" y="580"/>
              <a:ext cx="9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9" name="Text Box 184"/>
            <p:cNvSpPr txBox="1">
              <a:spLocks noChangeArrowheads="1"/>
            </p:cNvSpPr>
            <p:nvPr/>
          </p:nvSpPr>
          <p:spPr bwMode="auto">
            <a:xfrm rot="-5400000">
              <a:off x="1171" y="904"/>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4</a:t>
              </a:r>
            </a:p>
          </p:txBody>
        </p:sp>
        <p:sp>
          <p:nvSpPr>
            <p:cNvPr id="120" name="Text Box 185"/>
            <p:cNvSpPr txBox="1">
              <a:spLocks noChangeArrowheads="1"/>
            </p:cNvSpPr>
            <p:nvPr/>
          </p:nvSpPr>
          <p:spPr bwMode="auto">
            <a:xfrm rot="-5400000">
              <a:off x="1171" y="538"/>
              <a:ext cx="49" cy="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algn="ctr" eaLnBrk="1" hangingPunct="1">
                <a:spcBef>
                  <a:spcPct val="50000"/>
                </a:spcBef>
              </a:pPr>
              <a:r>
                <a:rPr lang="en-US" sz="1000" b="1">
                  <a:solidFill>
                    <a:srgbClr val="660033"/>
                  </a:solidFill>
                  <a:latin typeface="Arial" charset="0"/>
                </a:rPr>
                <a:t>6</a:t>
              </a:r>
            </a:p>
          </p:txBody>
        </p:sp>
      </p:grpSp>
      <p:cxnSp>
        <p:nvCxnSpPr>
          <p:cNvPr id="33" name="Straight Arrow Connector 33"/>
          <p:cNvCxnSpPr/>
          <p:nvPr/>
        </p:nvCxnSpPr>
        <p:spPr>
          <a:xfrm flipH="1">
            <a:off x="8236433" y="2019341"/>
            <a:ext cx="6398" cy="16013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TextBox 31"/>
          <p:cNvSpPr txBox="1"/>
          <p:nvPr/>
        </p:nvSpPr>
        <p:spPr>
          <a:xfrm rot="1279169">
            <a:off x="3821656" y="1603894"/>
            <a:ext cx="304892" cy="338554"/>
          </a:xfrm>
          <a:prstGeom prst="rect">
            <a:avLst/>
          </a:prstGeom>
          <a:noFill/>
        </p:spPr>
        <p:txBody>
          <a:bodyPr wrap="none" rtlCol="0">
            <a:spAutoFit/>
          </a:bodyPr>
          <a:lstStyle/>
          <a:p>
            <a:r>
              <a:rPr lang="en-US" sz="1600" smtClean="0">
                <a:solidFill>
                  <a:schemeClr val="bg1"/>
                </a:solidFill>
                <a:latin typeface="Times New Roman" pitchFamily="18" charset="0"/>
                <a:cs typeface="Times New Roman" pitchFamily="18" charset="0"/>
              </a:rPr>
              <a:t>&gt;</a:t>
            </a:r>
            <a:endParaRPr lang="en-US" sz="1600">
              <a:solidFill>
                <a:schemeClr val="bg1"/>
              </a:solidFill>
              <a:latin typeface="Times New Roman" pitchFamily="18" charset="0"/>
              <a:cs typeface="Times New Roman" pitchFamily="18" charset="0"/>
            </a:endParaRPr>
          </a:p>
        </p:txBody>
      </p:sp>
      <p:sp>
        <p:nvSpPr>
          <p:cNvPr id="179" name="TextBox 31"/>
          <p:cNvSpPr txBox="1"/>
          <p:nvPr/>
        </p:nvSpPr>
        <p:spPr>
          <a:xfrm rot="1279169">
            <a:off x="5508245" y="2335171"/>
            <a:ext cx="304892" cy="338554"/>
          </a:xfrm>
          <a:prstGeom prst="rect">
            <a:avLst/>
          </a:prstGeom>
          <a:noFill/>
        </p:spPr>
        <p:txBody>
          <a:bodyPr wrap="none" rtlCol="0">
            <a:spAutoFit/>
          </a:bodyPr>
          <a:lstStyle/>
          <a:p>
            <a:r>
              <a:rPr lang="en-US" sz="1600" smtClean="0">
                <a:solidFill>
                  <a:schemeClr val="bg1"/>
                </a:solidFill>
                <a:latin typeface="Times New Roman" pitchFamily="18" charset="0"/>
                <a:cs typeface="Times New Roman" pitchFamily="18" charset="0"/>
              </a:rPr>
              <a:t>&gt;</a:t>
            </a:r>
            <a:endParaRPr lang="en-US" sz="1600">
              <a:solidFill>
                <a:schemeClr val="bg1"/>
              </a:solidFill>
              <a:latin typeface="Times New Roman" pitchFamily="18" charset="0"/>
              <a:cs typeface="Times New Roman" pitchFamily="18" charset="0"/>
            </a:endParaRPr>
          </a:p>
        </p:txBody>
      </p:sp>
      <p:sp>
        <p:nvSpPr>
          <p:cNvPr id="181" name="TextBox 31"/>
          <p:cNvSpPr txBox="1"/>
          <p:nvPr/>
        </p:nvSpPr>
        <p:spPr>
          <a:xfrm>
            <a:off x="4502150" y="1183200"/>
            <a:ext cx="261610" cy="369332"/>
          </a:xfrm>
          <a:prstGeom prst="rect">
            <a:avLst/>
          </a:prstGeom>
          <a:noFill/>
        </p:spPr>
        <p:txBody>
          <a:bodyPr wrap="none" rtlCol="0">
            <a:spAutoFit/>
          </a:bodyPr>
          <a:lstStyle/>
          <a:p>
            <a:r>
              <a:rPr lang="en-US" smtClean="0">
                <a:solidFill>
                  <a:schemeClr val="bg1"/>
                </a:solidFill>
                <a:latin typeface="Times New Roman" pitchFamily="18" charset="0"/>
                <a:cs typeface="Times New Roman" pitchFamily="18" charset="0"/>
              </a:rPr>
              <a:t>I</a:t>
            </a:r>
            <a:endParaRPr lang="en-US">
              <a:solidFill>
                <a:schemeClr val="bg1"/>
              </a:solidFill>
              <a:latin typeface="Times New Roman" pitchFamily="18" charset="0"/>
              <a:cs typeface="Times New Roman" pitchFamily="18" charset="0"/>
            </a:endParaRPr>
          </a:p>
        </p:txBody>
      </p:sp>
      <p:sp>
        <p:nvSpPr>
          <p:cNvPr id="182" name="TextBox 31"/>
          <p:cNvSpPr txBox="1"/>
          <p:nvPr/>
        </p:nvSpPr>
        <p:spPr>
          <a:xfrm>
            <a:off x="3886200" y="1291193"/>
            <a:ext cx="444352" cy="369332"/>
          </a:xfrm>
          <a:prstGeom prst="rect">
            <a:avLst/>
          </a:prstGeom>
          <a:noFill/>
        </p:spPr>
        <p:txBody>
          <a:bodyPr wrap="none" rtlCol="0">
            <a:spAutoFit/>
          </a:bodyPr>
          <a:lstStyle/>
          <a:p>
            <a:r>
              <a:rPr lang="en-US" smtClean="0">
                <a:solidFill>
                  <a:srgbClr val="FFFF00"/>
                </a:solidFill>
                <a:latin typeface="Times New Roman" pitchFamily="18" charset="0"/>
                <a:cs typeface="Times New Roman" pitchFamily="18" charset="0"/>
              </a:rPr>
              <a:t>&gt;&gt;</a:t>
            </a:r>
            <a:endParaRPr lang="en-US">
              <a:solidFill>
                <a:srgbClr val="FFFF00"/>
              </a:solidFill>
              <a:latin typeface="Times New Roman" pitchFamily="18" charset="0"/>
              <a:cs typeface="Times New Roman" pitchFamily="18" charset="0"/>
            </a:endParaRPr>
          </a:p>
        </p:txBody>
      </p:sp>
      <p:sp>
        <p:nvSpPr>
          <p:cNvPr id="183" name="TextBox 31"/>
          <p:cNvSpPr txBox="1"/>
          <p:nvPr/>
        </p:nvSpPr>
        <p:spPr>
          <a:xfrm rot="1756897">
            <a:off x="4749089" y="1540946"/>
            <a:ext cx="444352" cy="369332"/>
          </a:xfrm>
          <a:prstGeom prst="rect">
            <a:avLst/>
          </a:prstGeom>
          <a:noFill/>
        </p:spPr>
        <p:txBody>
          <a:bodyPr wrap="none" rtlCol="0">
            <a:spAutoFit/>
          </a:bodyPr>
          <a:lstStyle/>
          <a:p>
            <a:r>
              <a:rPr lang="en-US" smtClean="0">
                <a:solidFill>
                  <a:srgbClr val="FFFF00"/>
                </a:solidFill>
                <a:latin typeface="Times New Roman" pitchFamily="18" charset="0"/>
                <a:cs typeface="Times New Roman" pitchFamily="18" charset="0"/>
              </a:rPr>
              <a:t>&gt;&gt;</a:t>
            </a:r>
            <a:endParaRPr lang="en-US">
              <a:solidFill>
                <a:srgbClr val="FFFF00"/>
              </a:solidFill>
              <a:latin typeface="Times New Roman" pitchFamily="18" charset="0"/>
              <a:cs typeface="Times New Roman" pitchFamily="18" charset="0"/>
            </a:endParaRPr>
          </a:p>
        </p:txBody>
      </p:sp>
      <p:sp>
        <p:nvSpPr>
          <p:cNvPr id="185" name="Hình chữ nhật 184"/>
          <p:cNvSpPr/>
          <p:nvPr/>
        </p:nvSpPr>
        <p:spPr>
          <a:xfrm>
            <a:off x="2643635" y="723136"/>
            <a:ext cx="1135888" cy="369332"/>
          </a:xfrm>
          <a:prstGeom prst="rect">
            <a:avLst/>
          </a:prstGeom>
        </p:spPr>
        <p:txBody>
          <a:bodyPr wrap="none">
            <a:spAutoFit/>
          </a:bodyPr>
          <a:lstStyle/>
          <a:p>
            <a:r>
              <a:rPr lang="en-US">
                <a:solidFill>
                  <a:srgbClr val="FFFF00"/>
                </a:solidFill>
                <a:latin typeface="Times New Roman" pitchFamily="18" charset="0"/>
                <a:cs typeface="Times New Roman" pitchFamily="18" charset="0"/>
              </a:rPr>
              <a:t>a) Vẽ ảnh </a:t>
            </a:r>
            <a:endParaRPr lang="vi-VN"/>
          </a:p>
        </p:txBody>
      </p:sp>
      <p:sp>
        <p:nvSpPr>
          <p:cNvPr id="186" name="Hình chữ nhật 185"/>
          <p:cNvSpPr/>
          <p:nvPr/>
        </p:nvSpPr>
        <p:spPr>
          <a:xfrm>
            <a:off x="2643635" y="3135868"/>
            <a:ext cx="1739979" cy="369332"/>
          </a:xfrm>
          <a:prstGeom prst="rect">
            <a:avLst/>
          </a:prstGeom>
        </p:spPr>
        <p:txBody>
          <a:bodyPr wrap="square">
            <a:spAutoFit/>
          </a:bodyPr>
          <a:lstStyle/>
          <a:p>
            <a:r>
              <a:rPr lang="en-US">
                <a:solidFill>
                  <a:srgbClr val="FFFF00"/>
                </a:solidFill>
                <a:latin typeface="Times New Roman" pitchFamily="18" charset="0"/>
                <a:cs typeface="Times New Roman" pitchFamily="18" charset="0"/>
              </a:rPr>
              <a:t>b) </a:t>
            </a:r>
            <a:r>
              <a:rPr lang="en-US" smtClean="0">
                <a:solidFill>
                  <a:srgbClr val="FFFF00"/>
                </a:solidFill>
                <a:latin typeface="Times New Roman" pitchFamily="18" charset="0"/>
                <a:cs typeface="Times New Roman" pitchFamily="18" charset="0"/>
              </a:rPr>
              <a:t>Đo AB,A’B</a:t>
            </a:r>
            <a:endParaRPr lang="en-US">
              <a:solidFill>
                <a:srgbClr val="FFFF00"/>
              </a:solidFill>
              <a:latin typeface="Times New Roman" pitchFamily="18" charset="0"/>
              <a:cs typeface="Times New Roman" pitchFamily="18" charset="0"/>
            </a:endParaRPr>
          </a:p>
        </p:txBody>
      </p:sp>
      <p:graphicFrame>
        <p:nvGraphicFramePr>
          <p:cNvPr id="1025" name="Đối tượng 1024"/>
          <p:cNvGraphicFramePr>
            <a:graphicFrameLocks noChangeAspect="1"/>
          </p:cNvGraphicFramePr>
          <p:nvPr>
            <p:extLst>
              <p:ext uri="{D42A27DB-BD31-4B8C-83A1-F6EECF244321}">
                <p14:modId xmlns:p14="http://schemas.microsoft.com/office/powerpoint/2010/main" val="2269825856"/>
              </p:ext>
            </p:extLst>
          </p:nvPr>
        </p:nvGraphicFramePr>
        <p:xfrm>
          <a:off x="503455" y="4140582"/>
          <a:ext cx="1192213" cy="625475"/>
        </p:xfrm>
        <a:graphic>
          <a:graphicData uri="http://schemas.openxmlformats.org/presentationml/2006/ole">
            <mc:AlternateContent xmlns:mc="http://schemas.openxmlformats.org/markup-compatibility/2006">
              <mc:Choice xmlns:v="urn:schemas-microsoft-com:vml" Requires="v">
                <p:oleObj spid="_x0000_s27949" name="Equation" r:id="rId6" imgW="749160" imgH="393480" progId="Equation.DSMT4">
                  <p:embed/>
                </p:oleObj>
              </mc:Choice>
              <mc:Fallback>
                <p:oleObj name="Equation" r:id="rId6" imgW="749160" imgH="393480" progId="Equation.DSMT4">
                  <p:embed/>
                  <p:pic>
                    <p:nvPicPr>
                      <p:cNvPr id="0" name=""/>
                      <p:cNvPicPr/>
                      <p:nvPr/>
                    </p:nvPicPr>
                    <p:blipFill>
                      <a:blip r:embed="rId7"/>
                      <a:stretch>
                        <a:fillRect/>
                      </a:stretch>
                    </p:blipFill>
                    <p:spPr>
                      <a:xfrm>
                        <a:off x="503455" y="4140582"/>
                        <a:ext cx="1192213" cy="625475"/>
                      </a:xfrm>
                      <a:prstGeom prst="rect">
                        <a:avLst/>
                      </a:prstGeom>
                    </p:spPr>
                  </p:pic>
                </p:oleObj>
              </mc:Fallback>
            </mc:AlternateContent>
          </a:graphicData>
        </a:graphic>
      </p:graphicFrame>
      <p:graphicFrame>
        <p:nvGraphicFramePr>
          <p:cNvPr id="1031" name="Đối tượng 1030"/>
          <p:cNvGraphicFramePr>
            <a:graphicFrameLocks noChangeAspect="1"/>
          </p:cNvGraphicFramePr>
          <p:nvPr>
            <p:extLst>
              <p:ext uri="{D42A27DB-BD31-4B8C-83A1-F6EECF244321}">
                <p14:modId xmlns:p14="http://schemas.microsoft.com/office/powerpoint/2010/main" val="242659781"/>
              </p:ext>
            </p:extLst>
          </p:nvPr>
        </p:nvGraphicFramePr>
        <p:xfrm>
          <a:off x="1741488" y="4264025"/>
          <a:ext cx="379412" cy="381000"/>
        </p:xfrm>
        <a:graphic>
          <a:graphicData uri="http://schemas.openxmlformats.org/presentationml/2006/ole">
            <mc:AlternateContent xmlns:mc="http://schemas.openxmlformats.org/markup-compatibility/2006">
              <mc:Choice xmlns:v="urn:schemas-microsoft-com:vml" Requires="v">
                <p:oleObj spid="_x0000_s27950" name="Equation" r:id="rId8" imgW="203040" imgH="203040" progId="Equation.DSMT4">
                  <p:embed/>
                </p:oleObj>
              </mc:Choice>
              <mc:Fallback>
                <p:oleObj name="Equation" r:id="rId8" imgW="203040" imgH="203040" progId="Equation.DSMT4">
                  <p:embed/>
                  <p:pic>
                    <p:nvPicPr>
                      <p:cNvPr id="0" name=""/>
                      <p:cNvPicPr/>
                      <p:nvPr/>
                    </p:nvPicPr>
                    <p:blipFill>
                      <a:blip r:embed="rId9"/>
                      <a:stretch>
                        <a:fillRect/>
                      </a:stretch>
                    </p:blipFill>
                    <p:spPr>
                      <a:xfrm>
                        <a:off x="1741488" y="4264025"/>
                        <a:ext cx="379412" cy="381000"/>
                      </a:xfrm>
                      <a:prstGeom prst="rect">
                        <a:avLst/>
                      </a:prstGeom>
                    </p:spPr>
                  </p:pic>
                </p:oleObj>
              </mc:Fallback>
            </mc:AlternateContent>
          </a:graphicData>
        </a:graphic>
      </p:graphicFrame>
      <p:graphicFrame>
        <p:nvGraphicFramePr>
          <p:cNvPr id="201" name="Đối tượng 200"/>
          <p:cNvGraphicFramePr>
            <a:graphicFrameLocks noChangeAspect="1"/>
          </p:cNvGraphicFramePr>
          <p:nvPr>
            <p:extLst>
              <p:ext uri="{D42A27DB-BD31-4B8C-83A1-F6EECF244321}">
                <p14:modId xmlns:p14="http://schemas.microsoft.com/office/powerpoint/2010/main" val="2604044311"/>
              </p:ext>
            </p:extLst>
          </p:nvPr>
        </p:nvGraphicFramePr>
        <p:xfrm>
          <a:off x="457200" y="5105400"/>
          <a:ext cx="1374775" cy="625475"/>
        </p:xfrm>
        <a:graphic>
          <a:graphicData uri="http://schemas.openxmlformats.org/presentationml/2006/ole">
            <mc:AlternateContent xmlns:mc="http://schemas.openxmlformats.org/markup-compatibility/2006">
              <mc:Choice xmlns:v="urn:schemas-microsoft-com:vml" Requires="v">
                <p:oleObj spid="_x0000_s27951" name="Equation" r:id="rId10" imgW="863280" imgH="393480" progId="Equation.DSMT4">
                  <p:embed/>
                </p:oleObj>
              </mc:Choice>
              <mc:Fallback>
                <p:oleObj name="Equation" r:id="rId10" imgW="863280" imgH="393480" progId="Equation.DSMT4">
                  <p:embed/>
                  <p:pic>
                    <p:nvPicPr>
                      <p:cNvPr id="0" name=""/>
                      <p:cNvPicPr/>
                      <p:nvPr/>
                    </p:nvPicPr>
                    <p:blipFill>
                      <a:blip r:embed="rId11"/>
                      <a:stretch>
                        <a:fillRect/>
                      </a:stretch>
                    </p:blipFill>
                    <p:spPr>
                      <a:xfrm>
                        <a:off x="457200" y="5105400"/>
                        <a:ext cx="1374775" cy="625475"/>
                      </a:xfrm>
                      <a:prstGeom prst="rect">
                        <a:avLst/>
                      </a:prstGeom>
                    </p:spPr>
                  </p:pic>
                </p:oleObj>
              </mc:Fallback>
            </mc:AlternateContent>
          </a:graphicData>
        </a:graphic>
      </p:graphicFrame>
      <p:sp>
        <p:nvSpPr>
          <p:cNvPr id="206" name="Rectangle 68"/>
          <p:cNvSpPr/>
          <p:nvPr/>
        </p:nvSpPr>
        <p:spPr>
          <a:xfrm>
            <a:off x="4038600" y="3733800"/>
            <a:ext cx="45719" cy="2927866"/>
          </a:xfrm>
          <a:prstGeom prst="rect">
            <a:avLst/>
          </a:prstGeom>
          <a:gradFill flip="none" rotWithShape="1">
            <a:gsLst>
              <a:gs pos="0">
                <a:srgbClr val="FF3399"/>
              </a:gs>
              <a:gs pos="25000">
                <a:srgbClr val="FF6633"/>
              </a:gs>
              <a:gs pos="50000">
                <a:srgbClr val="FFFF00"/>
              </a:gs>
              <a:gs pos="75000">
                <a:srgbClr val="01A78F"/>
              </a:gs>
              <a:gs pos="100000">
                <a:srgbClr val="3366FF"/>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00"/>
              </a:solidFill>
              <a:effectLst/>
              <a:uLnTx/>
              <a:uFillTx/>
              <a:latin typeface="Calibri"/>
              <a:ea typeface="+mn-ea"/>
              <a:cs typeface="+mn-cs"/>
            </a:endParaRPr>
          </a:p>
        </p:txBody>
      </p:sp>
      <p:sp>
        <p:nvSpPr>
          <p:cNvPr id="207" name="Hình chữ nhật 206"/>
          <p:cNvSpPr/>
          <p:nvPr/>
        </p:nvSpPr>
        <p:spPr>
          <a:xfrm>
            <a:off x="333130" y="5667375"/>
            <a:ext cx="2289151" cy="369332"/>
          </a:xfrm>
          <a:prstGeom prst="rect">
            <a:avLst/>
          </a:prstGeom>
        </p:spPr>
        <p:txBody>
          <a:bodyPr wrap="square">
            <a:spAutoFit/>
          </a:bodyPr>
          <a:lstStyle/>
          <a:p>
            <a:r>
              <a:rPr lang="en-US" b="1" smtClean="0">
                <a:solidFill>
                  <a:srgbClr val="FFFF00"/>
                </a:solidFill>
                <a:latin typeface="Times New Roman" pitchFamily="18" charset="0"/>
                <a:cs typeface="Times New Roman" pitchFamily="18" charset="0"/>
              </a:rPr>
              <a:t>Từ </a:t>
            </a:r>
            <a:r>
              <a:rPr lang="en-US" b="1" i="1" smtClean="0">
                <a:solidFill>
                  <a:srgbClr val="FF00FF"/>
                </a:solidFill>
                <a:latin typeface="Times New Roman" pitchFamily="18" charset="0"/>
                <a:cs typeface="Times New Roman" pitchFamily="18" charset="0"/>
              </a:rPr>
              <a:t>(1) </a:t>
            </a:r>
            <a:r>
              <a:rPr lang="en-US" b="1" smtClean="0">
                <a:solidFill>
                  <a:srgbClr val="FFFF00"/>
                </a:solidFill>
                <a:latin typeface="Times New Roman" pitchFamily="18" charset="0"/>
                <a:cs typeface="Times New Roman" pitchFamily="18" charset="0"/>
              </a:rPr>
              <a:t>và </a:t>
            </a:r>
            <a:r>
              <a:rPr lang="en-US" b="1" i="1" smtClean="0">
                <a:solidFill>
                  <a:srgbClr val="FF00FF"/>
                </a:solidFill>
                <a:latin typeface="Times New Roman" pitchFamily="18" charset="0"/>
                <a:cs typeface="Times New Roman" pitchFamily="18" charset="0"/>
              </a:rPr>
              <a:t>(2) </a:t>
            </a:r>
            <a:r>
              <a:rPr lang="en-US" b="1" smtClean="0">
                <a:solidFill>
                  <a:srgbClr val="FFFF00"/>
                </a:solidFill>
                <a:latin typeface="Times New Roman" pitchFamily="18" charset="0"/>
                <a:cs typeface="Times New Roman" pitchFamily="18" charset="0"/>
              </a:rPr>
              <a:t>suy ra:</a:t>
            </a:r>
            <a:endParaRPr lang="en-US" b="1">
              <a:solidFill>
                <a:srgbClr val="FFFF00"/>
              </a:solidFill>
              <a:latin typeface="Times New Roman" pitchFamily="18" charset="0"/>
              <a:cs typeface="Times New Roman" pitchFamily="18" charset="0"/>
            </a:endParaRPr>
          </a:p>
        </p:txBody>
      </p:sp>
      <p:graphicFrame>
        <p:nvGraphicFramePr>
          <p:cNvPr id="208" name="Đối tượng 207"/>
          <p:cNvGraphicFramePr>
            <a:graphicFrameLocks noChangeAspect="1"/>
          </p:cNvGraphicFramePr>
          <p:nvPr>
            <p:extLst>
              <p:ext uri="{D42A27DB-BD31-4B8C-83A1-F6EECF244321}">
                <p14:modId xmlns:p14="http://schemas.microsoft.com/office/powerpoint/2010/main" val="1578989172"/>
              </p:ext>
            </p:extLst>
          </p:nvPr>
        </p:nvGraphicFramePr>
        <p:xfrm>
          <a:off x="493713" y="5999163"/>
          <a:ext cx="1911350" cy="727075"/>
        </p:xfrm>
        <a:graphic>
          <a:graphicData uri="http://schemas.openxmlformats.org/presentationml/2006/ole">
            <mc:AlternateContent xmlns:mc="http://schemas.openxmlformats.org/markup-compatibility/2006">
              <mc:Choice xmlns:v="urn:schemas-microsoft-com:vml" Requires="v">
                <p:oleObj spid="_x0000_s27952" name="Equation" r:id="rId12" imgW="838080" imgH="317160" progId="Equation.DSMT4">
                  <p:embed/>
                </p:oleObj>
              </mc:Choice>
              <mc:Fallback>
                <p:oleObj name="Equation" r:id="rId12" imgW="838080" imgH="317160" progId="Equation.DSMT4">
                  <p:embed/>
                  <p:pic>
                    <p:nvPicPr>
                      <p:cNvPr id="0" name=""/>
                      <p:cNvPicPr/>
                      <p:nvPr/>
                    </p:nvPicPr>
                    <p:blipFill>
                      <a:blip r:embed="rId13"/>
                      <a:stretch>
                        <a:fillRect/>
                      </a:stretch>
                    </p:blipFill>
                    <p:spPr>
                      <a:xfrm>
                        <a:off x="493713" y="5999163"/>
                        <a:ext cx="1911350" cy="727075"/>
                      </a:xfrm>
                      <a:prstGeom prst="rect">
                        <a:avLst/>
                      </a:prstGeom>
                    </p:spPr>
                  </p:pic>
                </p:oleObj>
              </mc:Fallback>
            </mc:AlternateContent>
          </a:graphicData>
        </a:graphic>
      </p:graphicFrame>
      <p:graphicFrame>
        <p:nvGraphicFramePr>
          <p:cNvPr id="209" name="Đối tượng 208"/>
          <p:cNvGraphicFramePr>
            <a:graphicFrameLocks noChangeAspect="1"/>
          </p:cNvGraphicFramePr>
          <p:nvPr>
            <p:extLst>
              <p:ext uri="{D42A27DB-BD31-4B8C-83A1-F6EECF244321}">
                <p14:modId xmlns:p14="http://schemas.microsoft.com/office/powerpoint/2010/main" val="1465259947"/>
              </p:ext>
            </p:extLst>
          </p:nvPr>
        </p:nvGraphicFramePr>
        <p:xfrm>
          <a:off x="4205802" y="4226291"/>
          <a:ext cx="357188" cy="284162"/>
        </p:xfrm>
        <a:graphic>
          <a:graphicData uri="http://schemas.openxmlformats.org/presentationml/2006/ole">
            <mc:AlternateContent xmlns:mc="http://schemas.openxmlformats.org/markup-compatibility/2006">
              <mc:Choice xmlns:v="urn:schemas-microsoft-com:vml" Requires="v">
                <p:oleObj spid="_x0000_s27953" name="Equation" r:id="rId14" imgW="190440" imgH="152280" progId="Equation.DSMT4">
                  <p:embed/>
                </p:oleObj>
              </mc:Choice>
              <mc:Fallback>
                <p:oleObj name="Equation" r:id="rId14" imgW="190440" imgH="152280" progId="Equation.DSMT4">
                  <p:embed/>
                  <p:pic>
                    <p:nvPicPr>
                      <p:cNvPr id="0" name=""/>
                      <p:cNvPicPr/>
                      <p:nvPr/>
                    </p:nvPicPr>
                    <p:blipFill>
                      <a:blip r:embed="rId15"/>
                      <a:stretch>
                        <a:fillRect/>
                      </a:stretch>
                    </p:blipFill>
                    <p:spPr>
                      <a:xfrm>
                        <a:off x="4205802" y="4226291"/>
                        <a:ext cx="357188" cy="284162"/>
                      </a:xfrm>
                      <a:prstGeom prst="rect">
                        <a:avLst/>
                      </a:prstGeom>
                    </p:spPr>
                  </p:pic>
                </p:oleObj>
              </mc:Fallback>
            </mc:AlternateContent>
          </a:graphicData>
        </a:graphic>
      </p:graphicFrame>
      <p:graphicFrame>
        <p:nvGraphicFramePr>
          <p:cNvPr id="210" name="Đối tượng 209"/>
          <p:cNvGraphicFramePr>
            <a:graphicFrameLocks noChangeAspect="1"/>
          </p:cNvGraphicFramePr>
          <p:nvPr>
            <p:extLst>
              <p:ext uri="{D42A27DB-BD31-4B8C-83A1-F6EECF244321}">
                <p14:modId xmlns:p14="http://schemas.microsoft.com/office/powerpoint/2010/main" val="2317133064"/>
              </p:ext>
            </p:extLst>
          </p:nvPr>
        </p:nvGraphicFramePr>
        <p:xfrm>
          <a:off x="4562475" y="3969070"/>
          <a:ext cx="1793875" cy="727075"/>
        </p:xfrm>
        <a:graphic>
          <a:graphicData uri="http://schemas.openxmlformats.org/presentationml/2006/ole">
            <mc:AlternateContent xmlns:mc="http://schemas.openxmlformats.org/markup-compatibility/2006">
              <mc:Choice xmlns:v="urn:schemas-microsoft-com:vml" Requires="v">
                <p:oleObj spid="_x0000_s27954" name="Equation" r:id="rId16" imgW="787320" imgH="317160" progId="Equation.DSMT4">
                  <p:embed/>
                </p:oleObj>
              </mc:Choice>
              <mc:Fallback>
                <p:oleObj name="Equation" r:id="rId16" imgW="787320" imgH="317160" progId="Equation.DSMT4">
                  <p:embed/>
                  <p:pic>
                    <p:nvPicPr>
                      <p:cNvPr id="0" name=""/>
                      <p:cNvPicPr/>
                      <p:nvPr/>
                    </p:nvPicPr>
                    <p:blipFill>
                      <a:blip r:embed="rId17"/>
                      <a:stretch>
                        <a:fillRect/>
                      </a:stretch>
                    </p:blipFill>
                    <p:spPr>
                      <a:xfrm>
                        <a:off x="4562475" y="3969070"/>
                        <a:ext cx="1793875" cy="727075"/>
                      </a:xfrm>
                      <a:prstGeom prst="rect">
                        <a:avLst/>
                      </a:prstGeom>
                    </p:spPr>
                  </p:pic>
                </p:oleObj>
              </mc:Fallback>
            </mc:AlternateContent>
          </a:graphicData>
        </a:graphic>
      </p:graphicFrame>
      <p:graphicFrame>
        <p:nvGraphicFramePr>
          <p:cNvPr id="212" name="Đối tượng 211"/>
          <p:cNvGraphicFramePr>
            <a:graphicFrameLocks noChangeAspect="1"/>
          </p:cNvGraphicFramePr>
          <p:nvPr>
            <p:extLst>
              <p:ext uri="{D42A27DB-BD31-4B8C-83A1-F6EECF244321}">
                <p14:modId xmlns:p14="http://schemas.microsoft.com/office/powerpoint/2010/main" val="3036928803"/>
              </p:ext>
            </p:extLst>
          </p:nvPr>
        </p:nvGraphicFramePr>
        <p:xfrm>
          <a:off x="6296025" y="3971925"/>
          <a:ext cx="1158875" cy="727075"/>
        </p:xfrm>
        <a:graphic>
          <a:graphicData uri="http://schemas.openxmlformats.org/presentationml/2006/ole">
            <mc:AlternateContent xmlns:mc="http://schemas.openxmlformats.org/markup-compatibility/2006">
              <mc:Choice xmlns:v="urn:schemas-microsoft-com:vml" Requires="v">
                <p:oleObj spid="_x0000_s27955" name="Equation" r:id="rId18" imgW="507960" imgH="317160" progId="Equation.DSMT4">
                  <p:embed/>
                </p:oleObj>
              </mc:Choice>
              <mc:Fallback>
                <p:oleObj name="Equation" r:id="rId18" imgW="507960" imgH="317160" progId="Equation.DSMT4">
                  <p:embed/>
                  <p:pic>
                    <p:nvPicPr>
                      <p:cNvPr id="0" name=""/>
                      <p:cNvPicPr/>
                      <p:nvPr/>
                    </p:nvPicPr>
                    <p:blipFill>
                      <a:blip r:embed="rId19"/>
                      <a:stretch>
                        <a:fillRect/>
                      </a:stretch>
                    </p:blipFill>
                    <p:spPr>
                      <a:xfrm>
                        <a:off x="6296025" y="3971925"/>
                        <a:ext cx="1158875" cy="727075"/>
                      </a:xfrm>
                      <a:prstGeom prst="rect">
                        <a:avLst/>
                      </a:prstGeom>
                    </p:spPr>
                  </p:pic>
                </p:oleObj>
              </mc:Fallback>
            </mc:AlternateContent>
          </a:graphicData>
        </a:graphic>
      </p:graphicFrame>
      <p:graphicFrame>
        <p:nvGraphicFramePr>
          <p:cNvPr id="213" name="Đối tượng 212"/>
          <p:cNvGraphicFramePr>
            <a:graphicFrameLocks noChangeAspect="1"/>
          </p:cNvGraphicFramePr>
          <p:nvPr>
            <p:extLst>
              <p:ext uri="{D42A27DB-BD31-4B8C-83A1-F6EECF244321}">
                <p14:modId xmlns:p14="http://schemas.microsoft.com/office/powerpoint/2010/main" val="754851389"/>
              </p:ext>
            </p:extLst>
          </p:nvPr>
        </p:nvGraphicFramePr>
        <p:xfrm>
          <a:off x="7410450" y="4186238"/>
          <a:ext cx="1071563" cy="377825"/>
        </p:xfrm>
        <a:graphic>
          <a:graphicData uri="http://schemas.openxmlformats.org/presentationml/2006/ole">
            <mc:AlternateContent xmlns:mc="http://schemas.openxmlformats.org/markup-compatibility/2006">
              <mc:Choice xmlns:v="urn:schemas-microsoft-com:vml" Requires="v">
                <p:oleObj spid="_x0000_s27956" name="Equation" r:id="rId20" imgW="469800" imgH="164880" progId="Equation.DSMT4">
                  <p:embed/>
                </p:oleObj>
              </mc:Choice>
              <mc:Fallback>
                <p:oleObj name="Equation" r:id="rId20" imgW="469800" imgH="164880" progId="Equation.DSMT4">
                  <p:embed/>
                  <p:pic>
                    <p:nvPicPr>
                      <p:cNvPr id="0" name=""/>
                      <p:cNvPicPr/>
                      <p:nvPr/>
                    </p:nvPicPr>
                    <p:blipFill>
                      <a:blip r:embed="rId21"/>
                      <a:stretch>
                        <a:fillRect/>
                      </a:stretch>
                    </p:blipFill>
                    <p:spPr>
                      <a:xfrm>
                        <a:off x="7410450" y="4186238"/>
                        <a:ext cx="1071563" cy="377825"/>
                      </a:xfrm>
                      <a:prstGeom prst="rect">
                        <a:avLst/>
                      </a:prstGeom>
                    </p:spPr>
                  </p:pic>
                </p:oleObj>
              </mc:Fallback>
            </mc:AlternateContent>
          </a:graphicData>
        </a:graphic>
      </p:graphicFrame>
      <p:sp>
        <p:nvSpPr>
          <p:cNvPr id="214" name="Hình chữ nhật 213"/>
          <p:cNvSpPr/>
          <p:nvPr/>
        </p:nvSpPr>
        <p:spPr>
          <a:xfrm>
            <a:off x="4158530" y="4744136"/>
            <a:ext cx="3876552" cy="369332"/>
          </a:xfrm>
          <a:prstGeom prst="rect">
            <a:avLst/>
          </a:prstGeom>
        </p:spPr>
        <p:txBody>
          <a:bodyPr wrap="square">
            <a:spAutoFit/>
          </a:bodyPr>
          <a:lstStyle/>
          <a:p>
            <a:r>
              <a:rPr lang="en-US" b="1" smtClean="0">
                <a:solidFill>
                  <a:srgbClr val="FFFF00"/>
                </a:solidFill>
                <a:latin typeface="Times New Roman" pitchFamily="18" charset="0"/>
                <a:cs typeface="Times New Roman" pitchFamily="18" charset="0"/>
              </a:rPr>
              <a:t>Thay </a:t>
            </a:r>
            <a:r>
              <a:rPr lang="en-US" b="1" i="1" smtClean="0">
                <a:solidFill>
                  <a:schemeClr val="bg1"/>
                </a:solidFill>
                <a:latin typeface="Times New Roman" pitchFamily="18" charset="0"/>
                <a:cs typeface="Times New Roman" pitchFamily="18" charset="0"/>
              </a:rPr>
              <a:t>OA, OA’ </a:t>
            </a:r>
            <a:r>
              <a:rPr lang="en-US" b="1" smtClean="0">
                <a:solidFill>
                  <a:srgbClr val="FFFF00"/>
                </a:solidFill>
                <a:latin typeface="Times New Roman" pitchFamily="18" charset="0"/>
                <a:cs typeface="Times New Roman" pitchFamily="18" charset="0"/>
              </a:rPr>
              <a:t>vào </a:t>
            </a:r>
            <a:r>
              <a:rPr lang="en-US" b="1" i="1" smtClean="0">
                <a:solidFill>
                  <a:srgbClr val="FF00FF"/>
                </a:solidFill>
                <a:latin typeface="Times New Roman" pitchFamily="18" charset="0"/>
                <a:cs typeface="Times New Roman" pitchFamily="18" charset="0"/>
              </a:rPr>
              <a:t>(1)</a:t>
            </a:r>
            <a:r>
              <a:rPr lang="en-US" b="1">
                <a:solidFill>
                  <a:srgbClr val="FFFF00"/>
                </a:solidFill>
                <a:latin typeface="Times New Roman" pitchFamily="18" charset="0"/>
                <a:cs typeface="Times New Roman" pitchFamily="18" charset="0"/>
              </a:rPr>
              <a:t> </a:t>
            </a:r>
            <a:r>
              <a:rPr lang="en-US" b="1" smtClean="0">
                <a:solidFill>
                  <a:srgbClr val="FFFF00"/>
                </a:solidFill>
                <a:latin typeface="Times New Roman" pitchFamily="18" charset="0"/>
                <a:cs typeface="Times New Roman" pitchFamily="18" charset="0"/>
              </a:rPr>
              <a:t>ta được:</a:t>
            </a:r>
            <a:endParaRPr lang="en-US" b="1" i="1">
              <a:solidFill>
                <a:srgbClr val="FFFF00"/>
              </a:solidFill>
              <a:latin typeface="Times New Roman" pitchFamily="18" charset="0"/>
              <a:cs typeface="Times New Roman" pitchFamily="18" charset="0"/>
            </a:endParaRPr>
          </a:p>
        </p:txBody>
      </p:sp>
      <p:graphicFrame>
        <p:nvGraphicFramePr>
          <p:cNvPr id="215" name="Đối tượng 214"/>
          <p:cNvGraphicFramePr>
            <a:graphicFrameLocks noChangeAspect="1"/>
          </p:cNvGraphicFramePr>
          <p:nvPr>
            <p:extLst>
              <p:ext uri="{D42A27DB-BD31-4B8C-83A1-F6EECF244321}">
                <p14:modId xmlns:p14="http://schemas.microsoft.com/office/powerpoint/2010/main" val="4144399216"/>
              </p:ext>
            </p:extLst>
          </p:nvPr>
        </p:nvGraphicFramePr>
        <p:xfrm>
          <a:off x="4138613" y="5181600"/>
          <a:ext cx="1330325" cy="727075"/>
        </p:xfrm>
        <a:graphic>
          <a:graphicData uri="http://schemas.openxmlformats.org/presentationml/2006/ole">
            <mc:AlternateContent xmlns:mc="http://schemas.openxmlformats.org/markup-compatibility/2006">
              <mc:Choice xmlns:v="urn:schemas-microsoft-com:vml" Requires="v">
                <p:oleObj spid="_x0000_s27957" name="Equation" r:id="rId22" imgW="583920" imgH="317160" progId="Equation.DSMT4">
                  <p:embed/>
                </p:oleObj>
              </mc:Choice>
              <mc:Fallback>
                <p:oleObj name="Equation" r:id="rId22" imgW="583920" imgH="317160" progId="Equation.DSMT4">
                  <p:embed/>
                  <p:pic>
                    <p:nvPicPr>
                      <p:cNvPr id="0" name=""/>
                      <p:cNvPicPr/>
                      <p:nvPr/>
                    </p:nvPicPr>
                    <p:blipFill>
                      <a:blip r:embed="rId23"/>
                      <a:stretch>
                        <a:fillRect/>
                      </a:stretch>
                    </p:blipFill>
                    <p:spPr>
                      <a:xfrm>
                        <a:off x="4138613" y="5181600"/>
                        <a:ext cx="1330325" cy="727075"/>
                      </a:xfrm>
                      <a:prstGeom prst="rect">
                        <a:avLst/>
                      </a:prstGeom>
                    </p:spPr>
                  </p:pic>
                </p:oleObj>
              </mc:Fallback>
            </mc:AlternateContent>
          </a:graphicData>
        </a:graphic>
      </p:graphicFrame>
      <p:graphicFrame>
        <p:nvGraphicFramePr>
          <p:cNvPr id="216" name="Đối tượng 215"/>
          <p:cNvGraphicFramePr>
            <a:graphicFrameLocks noChangeAspect="1"/>
          </p:cNvGraphicFramePr>
          <p:nvPr>
            <p:extLst>
              <p:ext uri="{D42A27DB-BD31-4B8C-83A1-F6EECF244321}">
                <p14:modId xmlns:p14="http://schemas.microsoft.com/office/powerpoint/2010/main" val="3690050550"/>
              </p:ext>
            </p:extLst>
          </p:nvPr>
        </p:nvGraphicFramePr>
        <p:xfrm>
          <a:off x="5419034" y="5423416"/>
          <a:ext cx="357187" cy="285750"/>
        </p:xfrm>
        <a:graphic>
          <a:graphicData uri="http://schemas.openxmlformats.org/presentationml/2006/ole">
            <mc:AlternateContent xmlns:mc="http://schemas.openxmlformats.org/markup-compatibility/2006">
              <mc:Choice xmlns:v="urn:schemas-microsoft-com:vml" Requires="v">
                <p:oleObj spid="_x0000_s27958" name="Equation" r:id="rId24" imgW="190440" imgH="152280" progId="Equation.DSMT4">
                  <p:embed/>
                </p:oleObj>
              </mc:Choice>
              <mc:Fallback>
                <p:oleObj name="Equation" r:id="rId24" imgW="190440" imgH="152280" progId="Equation.DSMT4">
                  <p:embed/>
                  <p:pic>
                    <p:nvPicPr>
                      <p:cNvPr id="0" name=""/>
                      <p:cNvPicPr/>
                      <p:nvPr/>
                    </p:nvPicPr>
                    <p:blipFill>
                      <a:blip r:embed="rId25"/>
                      <a:stretch>
                        <a:fillRect/>
                      </a:stretch>
                    </p:blipFill>
                    <p:spPr>
                      <a:xfrm>
                        <a:off x="5419034" y="5423416"/>
                        <a:ext cx="357187" cy="285750"/>
                      </a:xfrm>
                      <a:prstGeom prst="rect">
                        <a:avLst/>
                      </a:prstGeom>
                    </p:spPr>
                  </p:pic>
                </p:oleObj>
              </mc:Fallback>
            </mc:AlternateContent>
          </a:graphicData>
        </a:graphic>
      </p:graphicFrame>
      <p:graphicFrame>
        <p:nvGraphicFramePr>
          <p:cNvPr id="218" name="Đối tượng 217"/>
          <p:cNvGraphicFramePr>
            <a:graphicFrameLocks noChangeAspect="1"/>
          </p:cNvGraphicFramePr>
          <p:nvPr>
            <p:extLst>
              <p:ext uri="{D42A27DB-BD31-4B8C-83A1-F6EECF244321}">
                <p14:modId xmlns:p14="http://schemas.microsoft.com/office/powerpoint/2010/main" val="2456322783"/>
              </p:ext>
            </p:extLst>
          </p:nvPr>
        </p:nvGraphicFramePr>
        <p:xfrm>
          <a:off x="5813425" y="5172075"/>
          <a:ext cx="1214438" cy="723900"/>
        </p:xfrm>
        <a:graphic>
          <a:graphicData uri="http://schemas.openxmlformats.org/presentationml/2006/ole">
            <mc:AlternateContent xmlns:mc="http://schemas.openxmlformats.org/markup-compatibility/2006">
              <mc:Choice xmlns:v="urn:schemas-microsoft-com:vml" Requires="v">
                <p:oleObj spid="_x0000_s27959" name="Equation" r:id="rId26" imgW="533160" imgH="317160" progId="Equation.DSMT4">
                  <p:embed/>
                </p:oleObj>
              </mc:Choice>
              <mc:Fallback>
                <p:oleObj name="Equation" r:id="rId26" imgW="533160" imgH="317160" progId="Equation.DSMT4">
                  <p:embed/>
                  <p:pic>
                    <p:nvPicPr>
                      <p:cNvPr id="0" name=""/>
                      <p:cNvPicPr/>
                      <p:nvPr/>
                    </p:nvPicPr>
                    <p:blipFill>
                      <a:blip r:embed="rId27"/>
                      <a:stretch>
                        <a:fillRect/>
                      </a:stretch>
                    </p:blipFill>
                    <p:spPr>
                      <a:xfrm>
                        <a:off x="5813425" y="5172075"/>
                        <a:ext cx="1214438" cy="723900"/>
                      </a:xfrm>
                      <a:prstGeom prst="rect">
                        <a:avLst/>
                      </a:prstGeom>
                    </p:spPr>
                  </p:pic>
                </p:oleObj>
              </mc:Fallback>
            </mc:AlternateContent>
          </a:graphicData>
        </a:graphic>
      </p:graphicFrame>
      <p:sp>
        <p:nvSpPr>
          <p:cNvPr id="1033" name="Hình chữ nhật 1032"/>
          <p:cNvSpPr/>
          <p:nvPr/>
        </p:nvSpPr>
        <p:spPr>
          <a:xfrm>
            <a:off x="5772150" y="5203612"/>
            <a:ext cx="1314450" cy="685800"/>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5" name="Nhóm 4"/>
          <p:cNvGrpSpPr/>
          <p:nvPr/>
        </p:nvGrpSpPr>
        <p:grpSpPr>
          <a:xfrm>
            <a:off x="276769" y="3798077"/>
            <a:ext cx="2527167" cy="369332"/>
            <a:chOff x="276769" y="3798077"/>
            <a:chExt cx="2527167" cy="369332"/>
          </a:xfrm>
        </p:grpSpPr>
        <p:sp>
          <p:nvSpPr>
            <p:cNvPr id="188" name="Hình chữ nhật 187"/>
            <p:cNvSpPr/>
            <p:nvPr/>
          </p:nvSpPr>
          <p:spPr>
            <a:xfrm>
              <a:off x="276769" y="3798077"/>
              <a:ext cx="2527167"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a:t>
              </a:r>
              <a:r>
                <a:rPr lang="en-US" b="1" smtClean="0">
                  <a:solidFill>
                    <a:srgbClr val="FFC000"/>
                  </a:solidFill>
                  <a:latin typeface="Times New Roman" pitchFamily="18" charset="0"/>
                  <a:cs typeface="Times New Roman" pitchFamily="18" charset="0"/>
                </a:rPr>
                <a:t>ABO        ∆A’B’O</a:t>
              </a:r>
              <a:r>
                <a:rPr lang="en-US" smtClean="0">
                  <a:solidFill>
                    <a:srgbClr val="FFC000"/>
                  </a:solidFill>
                  <a:latin typeface="Times New Roman" pitchFamily="18" charset="0"/>
                  <a:cs typeface="Times New Roman" pitchFamily="18" charset="0"/>
                </a:rPr>
                <a:t>:</a:t>
              </a:r>
              <a:endParaRPr lang="en-US">
                <a:solidFill>
                  <a:srgbClr val="FFC000"/>
                </a:solidFill>
                <a:latin typeface="Times New Roman" pitchFamily="18" charset="0"/>
                <a:cs typeface="Times New Roman" pitchFamily="18" charset="0"/>
              </a:endParaRPr>
            </a:p>
          </p:txBody>
        </p:sp>
        <p:sp>
          <p:nvSpPr>
            <p:cNvPr id="122" name="Hình tự do 121"/>
            <p:cNvSpPr/>
            <p:nvPr/>
          </p:nvSpPr>
          <p:spPr>
            <a:xfrm>
              <a:off x="1421608" y="3921146"/>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grpSp>
      <p:grpSp>
        <p:nvGrpSpPr>
          <p:cNvPr id="4" name="Nhóm 3"/>
          <p:cNvGrpSpPr/>
          <p:nvPr/>
        </p:nvGrpSpPr>
        <p:grpSpPr>
          <a:xfrm>
            <a:off x="324099" y="4736068"/>
            <a:ext cx="2490810" cy="369332"/>
            <a:chOff x="324099" y="4736068"/>
            <a:chExt cx="2490810" cy="369332"/>
          </a:xfrm>
        </p:grpSpPr>
        <p:sp>
          <p:nvSpPr>
            <p:cNvPr id="200" name="Hình chữ nhật 199"/>
            <p:cNvSpPr/>
            <p:nvPr/>
          </p:nvSpPr>
          <p:spPr>
            <a:xfrm>
              <a:off x="324099" y="4736068"/>
              <a:ext cx="2490810" cy="369332"/>
            </a:xfrm>
            <a:prstGeom prst="rect">
              <a:avLst/>
            </a:prstGeom>
          </p:spPr>
          <p:txBody>
            <a:bodyPr wrap="none">
              <a:spAutoFit/>
            </a:bodyPr>
            <a:lstStyle/>
            <a:p>
              <a:r>
                <a:rPr lang="en-US" b="1">
                  <a:solidFill>
                    <a:srgbClr val="FFC000"/>
                  </a:solidFill>
                  <a:latin typeface="Times New Roman" pitchFamily="18" charset="0"/>
                  <a:cs typeface="Times New Roman" pitchFamily="18" charset="0"/>
                </a:rPr>
                <a:t>Có </a:t>
              </a:r>
              <a:r>
                <a:rPr lang="en-US" b="1" smtClean="0">
                  <a:solidFill>
                    <a:srgbClr val="FFC000"/>
                  </a:solidFill>
                  <a:latin typeface="Times New Roman" pitchFamily="18" charset="0"/>
                  <a:cs typeface="Times New Roman" pitchFamily="18" charset="0"/>
                </a:rPr>
                <a:t>∆OIF’        ∆A’B’F’</a:t>
              </a:r>
              <a:r>
                <a:rPr lang="en-US" smtClean="0">
                  <a:solidFill>
                    <a:srgbClr val="FFC000"/>
                  </a:solidFill>
                  <a:latin typeface="Times New Roman" pitchFamily="18" charset="0"/>
                  <a:cs typeface="Times New Roman" pitchFamily="18" charset="0"/>
                </a:rPr>
                <a:t>:</a:t>
              </a:r>
              <a:endParaRPr lang="en-US">
                <a:solidFill>
                  <a:srgbClr val="FFC000"/>
                </a:solidFill>
                <a:latin typeface="Times New Roman" pitchFamily="18" charset="0"/>
                <a:cs typeface="Times New Roman" pitchFamily="18" charset="0"/>
              </a:endParaRPr>
            </a:p>
          </p:txBody>
        </p:sp>
        <p:sp>
          <p:nvSpPr>
            <p:cNvPr id="123" name="Hình tự do 122"/>
            <p:cNvSpPr/>
            <p:nvPr/>
          </p:nvSpPr>
          <p:spPr>
            <a:xfrm>
              <a:off x="1423993" y="4856756"/>
              <a:ext cx="304800" cy="127955"/>
            </a:xfrm>
            <a:custGeom>
              <a:avLst/>
              <a:gdLst>
                <a:gd name="connsiteX0" fmla="*/ 115443 w 465662"/>
                <a:gd name="connsiteY0" fmla="*/ 10436 h 188705"/>
                <a:gd name="connsiteX1" fmla="*/ 44005 w 465662"/>
                <a:gd name="connsiteY1" fmla="*/ 19961 h 188705"/>
                <a:gd name="connsiteX2" fmla="*/ 3524 w 465662"/>
                <a:gd name="connsiteY2" fmla="*/ 69967 h 188705"/>
                <a:gd name="connsiteX3" fmla="*/ 8287 w 465662"/>
                <a:gd name="connsiteY3" fmla="*/ 141405 h 188705"/>
                <a:gd name="connsiteX4" fmla="*/ 58293 w 465662"/>
                <a:gd name="connsiteY4" fmla="*/ 184267 h 188705"/>
                <a:gd name="connsiteX5" fmla="*/ 155924 w 465662"/>
                <a:gd name="connsiteY5" fmla="*/ 177124 h 188705"/>
                <a:gd name="connsiteX6" fmla="*/ 239268 w 465662"/>
                <a:gd name="connsiteY6" fmla="*/ 93780 h 188705"/>
                <a:gd name="connsiteX7" fmla="*/ 303562 w 465662"/>
                <a:gd name="connsiteY7" fmla="*/ 24724 h 188705"/>
                <a:gd name="connsiteX8" fmla="*/ 372618 w 465662"/>
                <a:gd name="connsiteY8" fmla="*/ 911 h 188705"/>
                <a:gd name="connsiteX9" fmla="*/ 427387 w 465662"/>
                <a:gd name="connsiteY9" fmla="*/ 10436 h 188705"/>
                <a:gd name="connsiteX10" fmla="*/ 463105 w 465662"/>
                <a:gd name="connsiteY10" fmla="*/ 60442 h 188705"/>
                <a:gd name="connsiteX11" fmla="*/ 460724 w 465662"/>
                <a:gd name="connsiteY11" fmla="*/ 122355 h 188705"/>
                <a:gd name="connsiteX12" fmla="*/ 444055 w 465662"/>
                <a:gd name="connsiteY12" fmla="*/ 160455 h 188705"/>
                <a:gd name="connsiteX13" fmla="*/ 405955 w 465662"/>
                <a:gd name="connsiteY13" fmla="*/ 184267 h 188705"/>
                <a:gd name="connsiteX14" fmla="*/ 341662 w 465662"/>
                <a:gd name="connsiteY14" fmla="*/ 186649 h 18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5662" h="188705">
                  <a:moveTo>
                    <a:pt x="115443" y="10436"/>
                  </a:moveTo>
                  <a:cubicBezTo>
                    <a:pt x="89050" y="10237"/>
                    <a:pt x="62658" y="10039"/>
                    <a:pt x="44005" y="19961"/>
                  </a:cubicBezTo>
                  <a:cubicBezTo>
                    <a:pt x="25352" y="29883"/>
                    <a:pt x="9477" y="49726"/>
                    <a:pt x="3524" y="69967"/>
                  </a:cubicBezTo>
                  <a:cubicBezTo>
                    <a:pt x="-2429" y="90208"/>
                    <a:pt x="-841" y="122355"/>
                    <a:pt x="8287" y="141405"/>
                  </a:cubicBezTo>
                  <a:cubicBezTo>
                    <a:pt x="17415" y="160455"/>
                    <a:pt x="33687" y="178314"/>
                    <a:pt x="58293" y="184267"/>
                  </a:cubicBezTo>
                  <a:cubicBezTo>
                    <a:pt x="82899" y="190220"/>
                    <a:pt x="125762" y="192205"/>
                    <a:pt x="155924" y="177124"/>
                  </a:cubicBezTo>
                  <a:cubicBezTo>
                    <a:pt x="186086" y="162043"/>
                    <a:pt x="214662" y="119180"/>
                    <a:pt x="239268" y="93780"/>
                  </a:cubicBezTo>
                  <a:cubicBezTo>
                    <a:pt x="263874" y="68380"/>
                    <a:pt x="281337" y="40202"/>
                    <a:pt x="303562" y="24724"/>
                  </a:cubicBezTo>
                  <a:cubicBezTo>
                    <a:pt x="325787" y="9246"/>
                    <a:pt x="351981" y="3292"/>
                    <a:pt x="372618" y="911"/>
                  </a:cubicBezTo>
                  <a:cubicBezTo>
                    <a:pt x="393255" y="-1470"/>
                    <a:pt x="412306" y="514"/>
                    <a:pt x="427387" y="10436"/>
                  </a:cubicBezTo>
                  <a:cubicBezTo>
                    <a:pt x="442468" y="20358"/>
                    <a:pt x="457549" y="41789"/>
                    <a:pt x="463105" y="60442"/>
                  </a:cubicBezTo>
                  <a:cubicBezTo>
                    <a:pt x="468661" y="79095"/>
                    <a:pt x="463899" y="105686"/>
                    <a:pt x="460724" y="122355"/>
                  </a:cubicBezTo>
                  <a:cubicBezTo>
                    <a:pt x="457549" y="139024"/>
                    <a:pt x="453183" y="150136"/>
                    <a:pt x="444055" y="160455"/>
                  </a:cubicBezTo>
                  <a:cubicBezTo>
                    <a:pt x="434927" y="170774"/>
                    <a:pt x="423021" y="179901"/>
                    <a:pt x="405955" y="184267"/>
                  </a:cubicBezTo>
                  <a:cubicBezTo>
                    <a:pt x="388889" y="188633"/>
                    <a:pt x="365275" y="187641"/>
                    <a:pt x="341662" y="18664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solidFill>
                  <a:srgbClr val="FFC000"/>
                </a:solidFill>
              </a:endParaRPr>
            </a:p>
          </p:txBody>
        </p:sp>
      </p:grpSp>
      <p:sp>
        <p:nvSpPr>
          <p:cNvPr id="6" name="Hộp_Văn_Bản 5"/>
          <p:cNvSpPr txBox="1"/>
          <p:nvPr/>
        </p:nvSpPr>
        <p:spPr>
          <a:xfrm>
            <a:off x="4562475" y="6097324"/>
            <a:ext cx="4426212" cy="369332"/>
          </a:xfrm>
          <a:prstGeom prst="rect">
            <a:avLst/>
          </a:prstGeom>
          <a:noFill/>
        </p:spPr>
        <p:txBody>
          <a:bodyPr wrap="none" rtlCol="0">
            <a:spAutoFit/>
          </a:bodyPr>
          <a:lstStyle/>
          <a:p>
            <a:r>
              <a:rPr lang="en-US" smtClean="0">
                <a:solidFill>
                  <a:srgbClr val="FFFF00"/>
                </a:solidFill>
              </a:rPr>
              <a:t>Em hãy kiểm tra lại kết quả đo trước đó ?</a:t>
            </a:r>
            <a:endParaRPr lang="vi-VN">
              <a:solidFill>
                <a:srgbClr val="FFFF00"/>
              </a:solidFill>
            </a:endParaRPr>
          </a:p>
        </p:txBody>
      </p:sp>
      <p:sp>
        <p:nvSpPr>
          <p:cNvPr id="125" name="Hình chữ nhật 124"/>
          <p:cNvSpPr/>
          <p:nvPr/>
        </p:nvSpPr>
        <p:spPr>
          <a:xfrm>
            <a:off x="4136301" y="5906869"/>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graphicFrame>
        <p:nvGraphicFramePr>
          <p:cNvPr id="8" name="Đối tượng 7"/>
          <p:cNvGraphicFramePr>
            <a:graphicFrameLocks noChangeAspect="1"/>
          </p:cNvGraphicFramePr>
          <p:nvPr>
            <p:extLst>
              <p:ext uri="{D42A27DB-BD31-4B8C-83A1-F6EECF244321}">
                <p14:modId xmlns:p14="http://schemas.microsoft.com/office/powerpoint/2010/main" val="2460930551"/>
              </p:ext>
            </p:extLst>
          </p:nvPr>
        </p:nvGraphicFramePr>
        <p:xfrm>
          <a:off x="1057275" y="3025775"/>
          <a:ext cx="963613" cy="649288"/>
        </p:xfrm>
        <a:graphic>
          <a:graphicData uri="http://schemas.openxmlformats.org/presentationml/2006/ole">
            <mc:AlternateContent xmlns:mc="http://schemas.openxmlformats.org/markup-compatibility/2006">
              <mc:Choice xmlns:v="urn:schemas-microsoft-com:vml" Requires="v">
                <p:oleObj spid="_x0000_s27960" name="Equation" r:id="rId28" imgW="583920" imgH="393480" progId="Equation.DSMT4">
                  <p:embed/>
                </p:oleObj>
              </mc:Choice>
              <mc:Fallback>
                <p:oleObj name="Equation" r:id="rId28" imgW="583920" imgH="393480" progId="Equation.DSMT4">
                  <p:embed/>
                  <p:pic>
                    <p:nvPicPr>
                      <p:cNvPr id="0" name="Đối tượng 1"/>
                      <p:cNvPicPr>
                        <a:picLocks noChangeAspect="1" noChangeArrowheads="1"/>
                      </p:cNvPicPr>
                      <p:nvPr/>
                    </p:nvPicPr>
                    <p:blipFill>
                      <a:blip r:embed="rId29"/>
                      <a:srcRect/>
                      <a:stretch>
                        <a:fillRect/>
                      </a:stretch>
                    </p:blipFill>
                    <p:spPr bwMode="auto">
                      <a:xfrm>
                        <a:off x="1057275" y="3025775"/>
                        <a:ext cx="963613" cy="649288"/>
                      </a:xfrm>
                      <a:prstGeom prst="rect">
                        <a:avLst/>
                      </a:prstGeom>
                      <a:noFill/>
                      <a:ln>
                        <a:solidFill>
                          <a:schemeClr val="accent1"/>
                        </a:solidFill>
                      </a:ln>
                      <a:extLst/>
                    </p:spPr>
                  </p:pic>
                </p:oleObj>
              </mc:Fallback>
            </mc:AlternateContent>
          </a:graphicData>
        </a:graphic>
      </p:graphicFrame>
      <p:graphicFrame>
        <p:nvGraphicFramePr>
          <p:cNvPr id="127" name="Đối tượng 126"/>
          <p:cNvGraphicFramePr>
            <a:graphicFrameLocks noChangeAspect="1"/>
          </p:cNvGraphicFramePr>
          <p:nvPr>
            <p:extLst>
              <p:ext uri="{D42A27DB-BD31-4B8C-83A1-F6EECF244321}">
                <p14:modId xmlns:p14="http://schemas.microsoft.com/office/powerpoint/2010/main" val="1856238232"/>
              </p:ext>
            </p:extLst>
          </p:nvPr>
        </p:nvGraphicFramePr>
        <p:xfrm>
          <a:off x="3136900" y="5253038"/>
          <a:ext cx="427038" cy="381000"/>
        </p:xfrm>
        <a:graphic>
          <a:graphicData uri="http://schemas.openxmlformats.org/presentationml/2006/ole">
            <mc:AlternateContent xmlns:mc="http://schemas.openxmlformats.org/markup-compatibility/2006">
              <mc:Choice xmlns:v="urn:schemas-microsoft-com:vml" Requires="v">
                <p:oleObj spid="_x0000_s27961" name="Equation" r:id="rId30" imgW="228600" imgH="203040" progId="Equation.DSMT4">
                  <p:embed/>
                </p:oleObj>
              </mc:Choice>
              <mc:Fallback>
                <p:oleObj name="Equation" r:id="rId30" imgW="228600" imgH="203040" progId="Equation.DSMT4">
                  <p:embed/>
                  <p:pic>
                    <p:nvPicPr>
                      <p:cNvPr id="0" name=""/>
                      <p:cNvPicPr/>
                      <p:nvPr/>
                    </p:nvPicPr>
                    <p:blipFill>
                      <a:blip r:embed="rId31"/>
                      <a:stretch>
                        <a:fillRect/>
                      </a:stretch>
                    </p:blipFill>
                    <p:spPr>
                      <a:xfrm>
                        <a:off x="3136900" y="5253038"/>
                        <a:ext cx="427038" cy="381000"/>
                      </a:xfrm>
                      <a:prstGeom prst="rect">
                        <a:avLst/>
                      </a:prstGeom>
                    </p:spPr>
                  </p:pic>
                </p:oleObj>
              </mc:Fallback>
            </mc:AlternateContent>
          </a:graphicData>
        </a:graphic>
      </p:graphicFrame>
      <p:grpSp>
        <p:nvGrpSpPr>
          <p:cNvPr id="11" name="Nhóm 10"/>
          <p:cNvGrpSpPr/>
          <p:nvPr/>
        </p:nvGrpSpPr>
        <p:grpSpPr>
          <a:xfrm>
            <a:off x="4028684" y="3006436"/>
            <a:ext cx="1762516" cy="649287"/>
            <a:chOff x="3087296" y="2779713"/>
            <a:chExt cx="1762516" cy="649287"/>
          </a:xfrm>
        </p:grpSpPr>
        <p:sp>
          <p:nvSpPr>
            <p:cNvPr id="2" name="Hình chữ nhật 1"/>
            <p:cNvSpPr/>
            <p:nvPr/>
          </p:nvSpPr>
          <p:spPr>
            <a:xfrm>
              <a:off x="3087296" y="2905131"/>
              <a:ext cx="857927" cy="369332"/>
            </a:xfrm>
            <a:prstGeom prst="rect">
              <a:avLst/>
            </a:prstGeom>
          </p:spPr>
          <p:txBody>
            <a:bodyPr wrap="none">
              <a:spAutoFit/>
            </a:bodyPr>
            <a:lstStyle/>
            <a:p>
              <a:pPr lvl="0"/>
              <a:r>
                <a:rPr lang="en-US" dirty="0" smtClean="0">
                  <a:solidFill>
                    <a:srgbClr val="FFFF00"/>
                  </a:solidFill>
                  <a:latin typeface="Times New Roman" pitchFamily="18" charset="0"/>
                  <a:cs typeface="Times New Roman" pitchFamily="18" charset="0"/>
                </a:rPr>
                <a:t>rồi tính</a:t>
              </a:r>
              <a:endParaRPr lang="en-US" dirty="0">
                <a:solidFill>
                  <a:srgbClr val="FFFF00"/>
                </a:solidFill>
                <a:latin typeface="Times New Roman" pitchFamily="18" charset="0"/>
                <a:cs typeface="Times New Roman" pitchFamily="18" charset="0"/>
              </a:endParaRPr>
            </a:p>
          </p:txBody>
        </p:sp>
        <p:graphicFrame>
          <p:nvGraphicFramePr>
            <p:cNvPr id="128" name="Đối tượng 127"/>
            <p:cNvGraphicFramePr>
              <a:graphicFrameLocks noChangeAspect="1"/>
            </p:cNvGraphicFramePr>
            <p:nvPr>
              <p:extLst>
                <p:ext uri="{D42A27DB-BD31-4B8C-83A1-F6EECF244321}">
                  <p14:modId xmlns:p14="http://schemas.microsoft.com/office/powerpoint/2010/main" val="3071094616"/>
                </p:ext>
              </p:extLst>
            </p:nvPr>
          </p:nvGraphicFramePr>
          <p:xfrm>
            <a:off x="3886200" y="2779713"/>
            <a:ext cx="963612" cy="649287"/>
          </p:xfrm>
          <a:graphic>
            <a:graphicData uri="http://schemas.openxmlformats.org/presentationml/2006/ole">
              <mc:AlternateContent xmlns:mc="http://schemas.openxmlformats.org/markup-compatibility/2006">
                <mc:Choice xmlns:v="urn:schemas-microsoft-com:vml" Requires="v">
                  <p:oleObj spid="_x0000_s27962" name="Equation" r:id="rId32" imgW="583920" imgH="393480" progId="Equation.DSMT4">
                    <p:embed/>
                  </p:oleObj>
                </mc:Choice>
                <mc:Fallback>
                  <p:oleObj name="Equation" r:id="rId32" imgW="583920" imgH="393480" progId="Equation.DSMT4">
                    <p:embed/>
                    <p:pic>
                      <p:nvPicPr>
                        <p:cNvPr id="0" name=""/>
                        <p:cNvPicPr>
                          <a:picLocks noChangeAspect="1" noChangeArrowheads="1"/>
                        </p:cNvPicPr>
                        <p:nvPr/>
                      </p:nvPicPr>
                      <p:blipFill>
                        <a:blip r:embed="rId29"/>
                        <a:srcRect/>
                        <a:stretch>
                          <a:fillRect/>
                        </a:stretch>
                      </p:blipFill>
                      <p:spPr bwMode="auto">
                        <a:xfrm>
                          <a:off x="3886200" y="2779713"/>
                          <a:ext cx="963612"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129" name="Đối tượng 128"/>
          <p:cNvGraphicFramePr>
            <a:graphicFrameLocks noChangeAspect="1"/>
          </p:cNvGraphicFramePr>
          <p:nvPr>
            <p:extLst>
              <p:ext uri="{D42A27DB-BD31-4B8C-83A1-F6EECF244321}">
                <p14:modId xmlns:p14="http://schemas.microsoft.com/office/powerpoint/2010/main" val="2171657314"/>
              </p:ext>
            </p:extLst>
          </p:nvPr>
        </p:nvGraphicFramePr>
        <p:xfrm>
          <a:off x="1238250" y="4140200"/>
          <a:ext cx="444500" cy="282575"/>
        </p:xfrm>
        <a:graphic>
          <a:graphicData uri="http://schemas.openxmlformats.org/presentationml/2006/ole">
            <mc:AlternateContent xmlns:mc="http://schemas.openxmlformats.org/markup-compatibility/2006">
              <mc:Choice xmlns:v="urn:schemas-microsoft-com:vml" Requires="v">
                <p:oleObj spid="_x0000_s27963" name="Equation" r:id="rId33" imgW="279360" imgH="177480" progId="Equation.DSMT4">
                  <p:embed/>
                </p:oleObj>
              </mc:Choice>
              <mc:Fallback>
                <p:oleObj name="Equation" r:id="rId33" imgW="279360" imgH="177480" progId="Equation.DSMT4">
                  <p:embed/>
                  <p:pic>
                    <p:nvPicPr>
                      <p:cNvPr id="0" name=""/>
                      <p:cNvPicPr/>
                      <p:nvPr/>
                    </p:nvPicPr>
                    <p:blipFill>
                      <a:blip r:embed="rId34"/>
                      <a:stretch>
                        <a:fillRect/>
                      </a:stretch>
                    </p:blipFill>
                    <p:spPr>
                      <a:xfrm>
                        <a:off x="1238250" y="4140200"/>
                        <a:ext cx="444500" cy="282575"/>
                      </a:xfrm>
                      <a:prstGeom prst="rect">
                        <a:avLst/>
                      </a:prstGeom>
                    </p:spPr>
                  </p:pic>
                </p:oleObj>
              </mc:Fallback>
            </mc:AlternateContent>
          </a:graphicData>
        </a:graphic>
      </p:graphicFrame>
      <p:graphicFrame>
        <p:nvGraphicFramePr>
          <p:cNvPr id="130" name="Đối tượng 129"/>
          <p:cNvGraphicFramePr>
            <a:graphicFrameLocks noChangeAspect="1"/>
          </p:cNvGraphicFramePr>
          <p:nvPr>
            <p:extLst>
              <p:ext uri="{D42A27DB-BD31-4B8C-83A1-F6EECF244321}">
                <p14:modId xmlns:p14="http://schemas.microsoft.com/office/powerpoint/2010/main" val="1558775203"/>
              </p:ext>
            </p:extLst>
          </p:nvPr>
        </p:nvGraphicFramePr>
        <p:xfrm>
          <a:off x="1323975" y="5432425"/>
          <a:ext cx="485775" cy="282575"/>
        </p:xfrm>
        <a:graphic>
          <a:graphicData uri="http://schemas.openxmlformats.org/presentationml/2006/ole">
            <mc:AlternateContent xmlns:mc="http://schemas.openxmlformats.org/markup-compatibility/2006">
              <mc:Choice xmlns:v="urn:schemas-microsoft-com:vml" Requires="v">
                <p:oleObj spid="_x0000_s27964" name="Equation" r:id="rId35" imgW="304560" imgH="177480" progId="Equation.DSMT4">
                  <p:embed/>
                </p:oleObj>
              </mc:Choice>
              <mc:Fallback>
                <p:oleObj name="Equation" r:id="rId35" imgW="304560" imgH="177480" progId="Equation.DSMT4">
                  <p:embed/>
                  <p:pic>
                    <p:nvPicPr>
                      <p:cNvPr id="0" name=""/>
                      <p:cNvPicPr/>
                      <p:nvPr/>
                    </p:nvPicPr>
                    <p:blipFill>
                      <a:blip r:embed="rId36"/>
                      <a:stretch>
                        <a:fillRect/>
                      </a:stretch>
                    </p:blipFill>
                    <p:spPr>
                      <a:xfrm>
                        <a:off x="1323975" y="5432425"/>
                        <a:ext cx="485775" cy="282575"/>
                      </a:xfrm>
                      <a:prstGeom prst="rect">
                        <a:avLst/>
                      </a:prstGeom>
                    </p:spPr>
                  </p:pic>
                </p:oleObj>
              </mc:Fallback>
            </mc:AlternateContent>
          </a:graphicData>
        </a:graphic>
      </p:graphicFrame>
      <p:graphicFrame>
        <p:nvGraphicFramePr>
          <p:cNvPr id="131" name="Đối tượng 130"/>
          <p:cNvGraphicFramePr>
            <a:graphicFrameLocks noChangeAspect="1"/>
          </p:cNvGraphicFramePr>
          <p:nvPr>
            <p:extLst>
              <p:ext uri="{D42A27DB-BD31-4B8C-83A1-F6EECF244321}">
                <p14:modId xmlns:p14="http://schemas.microsoft.com/office/powerpoint/2010/main" val="1780214643"/>
              </p:ext>
            </p:extLst>
          </p:nvPr>
        </p:nvGraphicFramePr>
        <p:xfrm>
          <a:off x="2082800" y="5102225"/>
          <a:ext cx="465138" cy="282575"/>
        </p:xfrm>
        <a:graphic>
          <a:graphicData uri="http://schemas.openxmlformats.org/presentationml/2006/ole">
            <mc:AlternateContent xmlns:mc="http://schemas.openxmlformats.org/markup-compatibility/2006">
              <mc:Choice xmlns:v="urn:schemas-microsoft-com:vml" Requires="v">
                <p:oleObj spid="_x0000_s27965" name="Equation" r:id="rId37" imgW="291960" imgH="177480" progId="Equation.DSMT4">
                  <p:embed/>
                </p:oleObj>
              </mc:Choice>
              <mc:Fallback>
                <p:oleObj name="Equation" r:id="rId37" imgW="291960" imgH="177480" progId="Equation.DSMT4">
                  <p:embed/>
                  <p:pic>
                    <p:nvPicPr>
                      <p:cNvPr id="0" name=""/>
                      <p:cNvPicPr/>
                      <p:nvPr/>
                    </p:nvPicPr>
                    <p:blipFill>
                      <a:blip r:embed="rId38"/>
                      <a:stretch>
                        <a:fillRect/>
                      </a:stretch>
                    </p:blipFill>
                    <p:spPr>
                      <a:xfrm>
                        <a:off x="2082800" y="5102225"/>
                        <a:ext cx="465138" cy="282575"/>
                      </a:xfrm>
                      <a:prstGeom prst="rect">
                        <a:avLst/>
                      </a:prstGeom>
                    </p:spPr>
                  </p:pic>
                </p:oleObj>
              </mc:Fallback>
            </mc:AlternateContent>
          </a:graphicData>
        </a:graphic>
      </p:graphicFrame>
      <p:graphicFrame>
        <p:nvGraphicFramePr>
          <p:cNvPr id="132" name="Đối tượng 131"/>
          <p:cNvGraphicFramePr>
            <a:graphicFrameLocks noChangeAspect="1"/>
          </p:cNvGraphicFramePr>
          <p:nvPr>
            <p:extLst>
              <p:ext uri="{D42A27DB-BD31-4B8C-83A1-F6EECF244321}">
                <p14:modId xmlns:p14="http://schemas.microsoft.com/office/powerpoint/2010/main" val="4148591279"/>
              </p:ext>
            </p:extLst>
          </p:nvPr>
        </p:nvGraphicFramePr>
        <p:xfrm>
          <a:off x="542925" y="6353136"/>
          <a:ext cx="434975" cy="347662"/>
        </p:xfrm>
        <a:graphic>
          <a:graphicData uri="http://schemas.openxmlformats.org/presentationml/2006/ole">
            <mc:AlternateContent xmlns:mc="http://schemas.openxmlformats.org/markup-compatibility/2006">
              <mc:Choice xmlns:v="urn:schemas-microsoft-com:vml" Requires="v">
                <p:oleObj spid="_x0000_s27966" name="Equation" r:id="rId39" imgW="190440" imgH="152280" progId="Equation.DSMT4">
                  <p:embed/>
                </p:oleObj>
              </mc:Choice>
              <mc:Fallback>
                <p:oleObj name="Equation" r:id="rId39" imgW="190440" imgH="152280" progId="Equation.DSMT4">
                  <p:embed/>
                  <p:pic>
                    <p:nvPicPr>
                      <p:cNvPr id="0" name=""/>
                      <p:cNvPicPr/>
                      <p:nvPr/>
                    </p:nvPicPr>
                    <p:blipFill>
                      <a:blip r:embed="rId40"/>
                      <a:stretch>
                        <a:fillRect/>
                      </a:stretch>
                    </p:blipFill>
                    <p:spPr>
                      <a:xfrm>
                        <a:off x="542925" y="6353136"/>
                        <a:ext cx="434975" cy="347662"/>
                      </a:xfrm>
                      <a:prstGeom prst="rect">
                        <a:avLst/>
                      </a:prstGeom>
                    </p:spPr>
                  </p:pic>
                </p:oleObj>
              </mc:Fallback>
            </mc:AlternateContent>
          </a:graphicData>
        </a:graphic>
      </p:graphicFrame>
      <p:graphicFrame>
        <p:nvGraphicFramePr>
          <p:cNvPr id="133" name="Đối tượng 132"/>
          <p:cNvGraphicFramePr>
            <a:graphicFrameLocks noChangeAspect="1"/>
          </p:cNvGraphicFramePr>
          <p:nvPr>
            <p:extLst>
              <p:ext uri="{D42A27DB-BD31-4B8C-83A1-F6EECF244321}">
                <p14:modId xmlns:p14="http://schemas.microsoft.com/office/powerpoint/2010/main" val="2754955905"/>
              </p:ext>
            </p:extLst>
          </p:nvPr>
        </p:nvGraphicFramePr>
        <p:xfrm>
          <a:off x="6666391" y="3984625"/>
          <a:ext cx="695325" cy="349250"/>
        </p:xfrm>
        <a:graphic>
          <a:graphicData uri="http://schemas.openxmlformats.org/presentationml/2006/ole">
            <mc:AlternateContent xmlns:mc="http://schemas.openxmlformats.org/markup-compatibility/2006">
              <mc:Choice xmlns:v="urn:schemas-microsoft-com:vml" Requires="v">
                <p:oleObj spid="_x0000_s27967" name="Equation" r:id="rId41" imgW="304560" imgH="152280" progId="Equation.DSMT4">
                  <p:embed/>
                </p:oleObj>
              </mc:Choice>
              <mc:Fallback>
                <p:oleObj name="Equation" r:id="rId41" imgW="304560" imgH="152280" progId="Equation.DSMT4">
                  <p:embed/>
                  <p:pic>
                    <p:nvPicPr>
                      <p:cNvPr id="0" name=""/>
                      <p:cNvPicPr/>
                      <p:nvPr/>
                    </p:nvPicPr>
                    <p:blipFill>
                      <a:blip r:embed="rId42"/>
                      <a:stretch>
                        <a:fillRect/>
                      </a:stretch>
                    </p:blipFill>
                    <p:spPr>
                      <a:xfrm>
                        <a:off x="6666391" y="3984625"/>
                        <a:ext cx="695325" cy="349250"/>
                      </a:xfrm>
                      <a:prstGeom prst="rect">
                        <a:avLst/>
                      </a:prstGeom>
                    </p:spPr>
                  </p:pic>
                </p:oleObj>
              </mc:Fallback>
            </mc:AlternateContent>
          </a:graphicData>
        </a:graphic>
      </p:graphicFrame>
      <p:graphicFrame>
        <p:nvGraphicFramePr>
          <p:cNvPr id="134" name="Đối tượng 133"/>
          <p:cNvGraphicFramePr>
            <a:graphicFrameLocks noChangeAspect="1"/>
          </p:cNvGraphicFramePr>
          <p:nvPr>
            <p:extLst>
              <p:ext uri="{D42A27DB-BD31-4B8C-83A1-F6EECF244321}">
                <p14:modId xmlns:p14="http://schemas.microsoft.com/office/powerpoint/2010/main" val="442237300"/>
              </p:ext>
            </p:extLst>
          </p:nvPr>
        </p:nvGraphicFramePr>
        <p:xfrm>
          <a:off x="5010150" y="5181600"/>
          <a:ext cx="433387" cy="727075"/>
        </p:xfrm>
        <a:graphic>
          <a:graphicData uri="http://schemas.openxmlformats.org/presentationml/2006/ole">
            <mc:AlternateContent xmlns:mc="http://schemas.openxmlformats.org/markup-compatibility/2006">
              <mc:Choice xmlns:v="urn:schemas-microsoft-com:vml" Requires="v">
                <p:oleObj spid="_x0000_s27968" name="Equation" r:id="rId43" imgW="190440" imgH="317160" progId="Equation.DSMT4">
                  <p:embed/>
                </p:oleObj>
              </mc:Choice>
              <mc:Fallback>
                <p:oleObj name="Equation" r:id="rId43" imgW="190440" imgH="317160" progId="Equation.DSMT4">
                  <p:embed/>
                  <p:pic>
                    <p:nvPicPr>
                      <p:cNvPr id="0" name=""/>
                      <p:cNvPicPr/>
                      <p:nvPr/>
                    </p:nvPicPr>
                    <p:blipFill>
                      <a:blip r:embed="rId44"/>
                      <a:stretch>
                        <a:fillRect/>
                      </a:stretch>
                    </p:blipFill>
                    <p:spPr>
                      <a:xfrm>
                        <a:off x="5010150" y="5181600"/>
                        <a:ext cx="433387" cy="727075"/>
                      </a:xfrm>
                      <a:prstGeom prst="rect">
                        <a:avLst/>
                      </a:prstGeom>
                    </p:spPr>
                  </p:pic>
                </p:oleObj>
              </mc:Fallback>
            </mc:AlternateContent>
          </a:graphicData>
        </a:graphic>
      </p:graphicFrame>
      <p:graphicFrame>
        <p:nvGraphicFramePr>
          <p:cNvPr id="135" name="Đối tượng 134"/>
          <p:cNvGraphicFramePr>
            <a:graphicFrameLocks noChangeAspect="1"/>
          </p:cNvGraphicFramePr>
          <p:nvPr>
            <p:extLst>
              <p:ext uri="{D42A27DB-BD31-4B8C-83A1-F6EECF244321}">
                <p14:modId xmlns:p14="http://schemas.microsoft.com/office/powerpoint/2010/main" val="3422968092"/>
              </p:ext>
            </p:extLst>
          </p:nvPr>
        </p:nvGraphicFramePr>
        <p:xfrm>
          <a:off x="6664536" y="5257800"/>
          <a:ext cx="345864" cy="533400"/>
        </p:xfrm>
        <a:graphic>
          <a:graphicData uri="http://schemas.openxmlformats.org/presentationml/2006/ole">
            <mc:AlternateContent xmlns:mc="http://schemas.openxmlformats.org/markup-compatibility/2006">
              <mc:Choice xmlns:v="urn:schemas-microsoft-com:vml" Requires="v">
                <p:oleObj spid="_x0000_s27969" name="Equation" r:id="rId45" imgW="101520" imgH="152280" progId="Equation.DSMT4">
                  <p:embed/>
                </p:oleObj>
              </mc:Choice>
              <mc:Fallback>
                <p:oleObj name="Equation" r:id="rId45" imgW="101520" imgH="152280" progId="Equation.DSMT4">
                  <p:embed/>
                  <p:pic>
                    <p:nvPicPr>
                      <p:cNvPr id="0" name=""/>
                      <p:cNvPicPr/>
                      <p:nvPr/>
                    </p:nvPicPr>
                    <p:blipFill>
                      <a:blip r:embed="rId46"/>
                      <a:stretch>
                        <a:fillRect/>
                      </a:stretch>
                    </p:blipFill>
                    <p:spPr>
                      <a:xfrm>
                        <a:off x="6664536" y="5257800"/>
                        <a:ext cx="345864" cy="533400"/>
                      </a:xfrm>
                      <a:prstGeom prst="rect">
                        <a:avLst/>
                      </a:prstGeom>
                    </p:spPr>
                  </p:pic>
                </p:oleObj>
              </mc:Fallback>
            </mc:AlternateContent>
          </a:graphicData>
        </a:graphic>
      </p:graphicFrame>
      <p:graphicFrame>
        <p:nvGraphicFramePr>
          <p:cNvPr id="136" name="Đối tượng 135"/>
          <p:cNvGraphicFramePr>
            <a:graphicFrameLocks noChangeAspect="1"/>
          </p:cNvGraphicFramePr>
          <p:nvPr>
            <p:extLst>
              <p:ext uri="{D42A27DB-BD31-4B8C-83A1-F6EECF244321}">
                <p14:modId xmlns:p14="http://schemas.microsoft.com/office/powerpoint/2010/main" val="2925014467"/>
              </p:ext>
            </p:extLst>
          </p:nvPr>
        </p:nvGraphicFramePr>
        <p:xfrm>
          <a:off x="1796790" y="5094351"/>
          <a:ext cx="1322454" cy="694411"/>
        </p:xfrm>
        <a:graphic>
          <a:graphicData uri="http://schemas.openxmlformats.org/presentationml/2006/ole">
            <mc:AlternateContent xmlns:mc="http://schemas.openxmlformats.org/markup-compatibility/2006">
              <mc:Choice xmlns:v="urn:schemas-microsoft-com:vml" Requires="v">
                <p:oleObj spid="_x0000_s27970" name="Equation" r:id="rId47" imgW="749160" imgH="393480" progId="Equation.DSMT4">
                  <p:embed/>
                </p:oleObj>
              </mc:Choice>
              <mc:Fallback>
                <p:oleObj name="Equation" r:id="rId47" imgW="749160" imgH="393480" progId="Equation.DSMT4">
                  <p:embed/>
                  <p:pic>
                    <p:nvPicPr>
                      <p:cNvPr id="0" name=""/>
                      <p:cNvPicPr/>
                      <p:nvPr/>
                    </p:nvPicPr>
                    <p:blipFill>
                      <a:blip r:embed="rId48"/>
                      <a:stretch>
                        <a:fillRect/>
                      </a:stretch>
                    </p:blipFill>
                    <p:spPr>
                      <a:xfrm>
                        <a:off x="1796790" y="5094351"/>
                        <a:ext cx="1322454" cy="694411"/>
                      </a:xfrm>
                      <a:prstGeom prst="rect">
                        <a:avLst/>
                      </a:prstGeom>
                    </p:spPr>
                  </p:pic>
                </p:oleObj>
              </mc:Fallback>
            </mc:AlternateContent>
          </a:graphicData>
        </a:graphic>
      </p:graphicFrame>
      <p:sp>
        <p:nvSpPr>
          <p:cNvPr id="137" name="Hộp_Văn_Bản 136"/>
          <p:cNvSpPr txBox="1"/>
          <p:nvPr/>
        </p:nvSpPr>
        <p:spPr>
          <a:xfrm>
            <a:off x="2589174" y="4542199"/>
            <a:ext cx="4506426" cy="369332"/>
          </a:xfrm>
          <a:prstGeom prst="rect">
            <a:avLst/>
          </a:prstGeom>
          <a:noFill/>
        </p:spPr>
        <p:txBody>
          <a:bodyPr wrap="none" rtlCol="0">
            <a:spAutoFit/>
          </a:bodyPr>
          <a:lstStyle/>
          <a:p>
            <a:r>
              <a:rPr lang="en-US" dirty="0" smtClean="0">
                <a:solidFill>
                  <a:srgbClr val="FF0000"/>
                </a:solidFill>
              </a:rPr>
              <a:t>Chú ý:</a:t>
            </a:r>
            <a:r>
              <a:rPr lang="en-US" dirty="0" smtClean="0">
                <a:solidFill>
                  <a:schemeClr val="bg1"/>
                </a:solidFill>
              </a:rPr>
              <a:t> lấy chiều cao AB là một số nguyên!</a:t>
            </a:r>
            <a:endParaRPr lang="vi-VN" dirty="0">
              <a:solidFill>
                <a:schemeClr val="bg1"/>
              </a:solidFill>
            </a:endParaRPr>
          </a:p>
        </p:txBody>
      </p:sp>
      <p:sp>
        <p:nvSpPr>
          <p:cNvPr id="9" name="Nút Hành động: Tiến hoặc Tiếp 8">
            <a:hlinkClick r:id="rId49" action="ppaction://hlinksldjump" highlightClick="1"/>
          </p:cNvPr>
          <p:cNvSpPr/>
          <p:nvPr/>
        </p:nvSpPr>
        <p:spPr>
          <a:xfrm>
            <a:off x="8641724" y="6408600"/>
            <a:ext cx="371644" cy="39134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642488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85"/>
                                        </p:tgtEl>
                                        <p:attrNameLst>
                                          <p:attrName>style.visibility</p:attrName>
                                        </p:attrNameLst>
                                      </p:cBhvr>
                                      <p:to>
                                        <p:strVal val="visible"/>
                                      </p:to>
                                    </p:set>
                                    <p:animScale>
                                      <p:cBhvr>
                                        <p:cTn id="7" dur="1000" decel="50000" fill="hold">
                                          <p:stCondLst>
                                            <p:cond delay="0"/>
                                          </p:stCondLst>
                                        </p:cTn>
                                        <p:tgtEl>
                                          <p:spTgt spid="18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5"/>
                                        </p:tgtEl>
                                        <p:attrNameLst>
                                          <p:attrName>ppt_x</p:attrName>
                                          <p:attrName>ppt_y</p:attrName>
                                        </p:attrNameLst>
                                      </p:cBhvr>
                                    </p:animMotion>
                                    <p:animEffect transition="in" filter="fade">
                                      <p:cBhvr>
                                        <p:cTn id="9" dur="1000"/>
                                        <p:tgtEl>
                                          <p:spTgt spid="18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37"/>
                                        </p:tgtEl>
                                        <p:attrNameLst>
                                          <p:attrName>style.visibility</p:attrName>
                                        </p:attrNameLst>
                                      </p:cBhvr>
                                      <p:to>
                                        <p:strVal val="visible"/>
                                      </p:to>
                                    </p:set>
                                    <p:anim calcmode="lin" valueType="num">
                                      <p:cBhvr>
                                        <p:cTn id="13" dur="500" fill="hold"/>
                                        <p:tgtEl>
                                          <p:spTgt spid="137"/>
                                        </p:tgtEl>
                                        <p:attrNameLst>
                                          <p:attrName>ppt_w</p:attrName>
                                        </p:attrNameLst>
                                      </p:cBhvr>
                                      <p:tavLst>
                                        <p:tav tm="0">
                                          <p:val>
                                            <p:fltVal val="0"/>
                                          </p:val>
                                        </p:tav>
                                        <p:tav tm="100000">
                                          <p:val>
                                            <p:strVal val="#ppt_w"/>
                                          </p:val>
                                        </p:tav>
                                      </p:tavLst>
                                    </p:anim>
                                    <p:anim calcmode="lin" valueType="num">
                                      <p:cBhvr>
                                        <p:cTn id="14" dur="500" fill="hold"/>
                                        <p:tgtEl>
                                          <p:spTgt spid="137"/>
                                        </p:tgtEl>
                                        <p:attrNameLst>
                                          <p:attrName>ppt_h</p:attrName>
                                        </p:attrNameLst>
                                      </p:cBhvr>
                                      <p:tavLst>
                                        <p:tav tm="0">
                                          <p:val>
                                            <p:fltVal val="0"/>
                                          </p:val>
                                        </p:tav>
                                        <p:tav tm="100000">
                                          <p:val>
                                            <p:strVal val="#ppt_h"/>
                                          </p:val>
                                        </p:tav>
                                      </p:tavLst>
                                    </p:anim>
                                    <p:animEffect transition="in" filter="fade">
                                      <p:cBhvr>
                                        <p:cTn id="15" dur="500"/>
                                        <p:tgtEl>
                                          <p:spTgt spid="137"/>
                                        </p:tgtEl>
                                      </p:cBhvr>
                                    </p:animEffect>
                                  </p:childTnLst>
                                </p:cTn>
                              </p:par>
                              <p:par>
                                <p:cTn id="16" presetID="53" presetClass="exit" presetSubtype="32" fill="hold" grpId="1" nodeType="withEffect">
                                  <p:stCondLst>
                                    <p:cond delay="0"/>
                                  </p:stCondLst>
                                  <p:childTnLst>
                                    <p:anim calcmode="lin" valueType="num">
                                      <p:cBhvr>
                                        <p:cTn id="17" dur="500"/>
                                        <p:tgtEl>
                                          <p:spTgt spid="137"/>
                                        </p:tgtEl>
                                        <p:attrNameLst>
                                          <p:attrName>ppt_w</p:attrName>
                                        </p:attrNameLst>
                                      </p:cBhvr>
                                      <p:tavLst>
                                        <p:tav tm="0">
                                          <p:val>
                                            <p:strVal val="ppt_w"/>
                                          </p:val>
                                        </p:tav>
                                        <p:tav tm="100000">
                                          <p:val>
                                            <p:fltVal val="0"/>
                                          </p:val>
                                        </p:tav>
                                      </p:tavLst>
                                    </p:anim>
                                    <p:anim calcmode="lin" valueType="num">
                                      <p:cBhvr>
                                        <p:cTn id="18" dur="500"/>
                                        <p:tgtEl>
                                          <p:spTgt spid="137"/>
                                        </p:tgtEl>
                                        <p:attrNameLst>
                                          <p:attrName>ppt_h</p:attrName>
                                        </p:attrNameLst>
                                      </p:cBhvr>
                                      <p:tavLst>
                                        <p:tav tm="0">
                                          <p:val>
                                            <p:strVal val="ppt_h"/>
                                          </p:val>
                                        </p:tav>
                                        <p:tav tm="100000">
                                          <p:val>
                                            <p:fltVal val="0"/>
                                          </p:val>
                                        </p:tav>
                                      </p:tavLst>
                                    </p:anim>
                                    <p:animEffect transition="out" filter="fade">
                                      <p:cBhvr>
                                        <p:cTn id="19" dur="500"/>
                                        <p:tgtEl>
                                          <p:spTgt spid="137"/>
                                        </p:tgtEl>
                                      </p:cBhvr>
                                    </p:animEffect>
                                    <p:set>
                                      <p:cBhvr>
                                        <p:cTn id="20" dur="1" fill="hold">
                                          <p:stCondLst>
                                            <p:cond delay="499"/>
                                          </p:stCondLst>
                                        </p:cTn>
                                        <p:tgtEl>
                                          <p:spTgt spid="137"/>
                                        </p:tgtEl>
                                        <p:attrNameLst>
                                          <p:attrName>style.visibility</p:attrName>
                                        </p:attrNameLst>
                                      </p:cBhvr>
                                      <p:to>
                                        <p:strVal val="hidden"/>
                                      </p:to>
                                    </p:se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2000"/>
                                        <p:tgtEl>
                                          <p:spTgt spid="22"/>
                                        </p:tgtEl>
                                      </p:cBhvr>
                                    </p:animEffect>
                                  </p:childTnLst>
                                </p:cTn>
                              </p:par>
                            </p:childTnLst>
                          </p:cTn>
                        </p:par>
                        <p:par>
                          <p:cTn id="25" fill="hold">
                            <p:stCondLst>
                              <p:cond delay="3500"/>
                            </p:stCondLst>
                            <p:childTnLst>
                              <p:par>
                                <p:cTn id="26" presetID="16" presetClass="entr" presetSubtype="21" fill="hold" grpId="0" nodeType="afterEffect">
                                  <p:stCondLst>
                                    <p:cond delay="0"/>
                                  </p:stCondLst>
                                  <p:childTnLst>
                                    <p:set>
                                      <p:cBhvr>
                                        <p:cTn id="27" dur="1" fill="hold">
                                          <p:stCondLst>
                                            <p:cond delay="0"/>
                                          </p:stCondLst>
                                        </p:cTn>
                                        <p:tgtEl>
                                          <p:spTgt spid="178"/>
                                        </p:tgtEl>
                                        <p:attrNameLst>
                                          <p:attrName>style.visibility</p:attrName>
                                        </p:attrNameLst>
                                      </p:cBhvr>
                                      <p:to>
                                        <p:strVal val="visible"/>
                                      </p:to>
                                    </p:set>
                                    <p:animEffect transition="in" filter="barn(inVertical)">
                                      <p:cBhvr>
                                        <p:cTn id="28" dur="500"/>
                                        <p:tgtEl>
                                          <p:spTgt spid="178"/>
                                        </p:tgtEl>
                                      </p:cBhvr>
                                    </p:animEffect>
                                  </p:childTnLst>
                                </p:cTn>
                              </p:par>
                            </p:childTnLst>
                          </p:cTn>
                        </p:par>
                        <p:par>
                          <p:cTn id="29" fill="hold">
                            <p:stCondLst>
                              <p:cond delay="4000"/>
                            </p:stCondLst>
                            <p:childTnLst>
                              <p:par>
                                <p:cTn id="30" presetID="16" presetClass="entr" presetSubtype="21" fill="hold" grpId="0" nodeType="afterEffect">
                                  <p:stCondLst>
                                    <p:cond delay="0"/>
                                  </p:stCondLst>
                                  <p:childTnLst>
                                    <p:set>
                                      <p:cBhvr>
                                        <p:cTn id="31" dur="1" fill="hold">
                                          <p:stCondLst>
                                            <p:cond delay="0"/>
                                          </p:stCondLst>
                                        </p:cTn>
                                        <p:tgtEl>
                                          <p:spTgt spid="179"/>
                                        </p:tgtEl>
                                        <p:attrNameLst>
                                          <p:attrName>style.visibility</p:attrName>
                                        </p:attrNameLst>
                                      </p:cBhvr>
                                      <p:to>
                                        <p:strVal val="visible"/>
                                      </p:to>
                                    </p:set>
                                    <p:animEffect transition="in" filter="barn(inVertical)">
                                      <p:cBhvr>
                                        <p:cTn id="32" dur="500"/>
                                        <p:tgtEl>
                                          <p:spTgt spid="17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1000"/>
                                        <p:tgtEl>
                                          <p:spTgt spid="24"/>
                                        </p:tgtEl>
                                      </p:cBhvr>
                                    </p:animEffect>
                                  </p:childTnLst>
                                </p:cTn>
                              </p:par>
                            </p:childTnLst>
                          </p:cTn>
                        </p:par>
                        <p:par>
                          <p:cTn id="38" fill="hold">
                            <p:stCondLst>
                              <p:cond delay="1000"/>
                            </p:stCondLst>
                            <p:childTnLst>
                              <p:par>
                                <p:cTn id="39" presetID="16" presetClass="entr" presetSubtype="21" fill="hold" grpId="0" nodeType="afterEffect">
                                  <p:stCondLst>
                                    <p:cond delay="0"/>
                                  </p:stCondLst>
                                  <p:childTnLst>
                                    <p:set>
                                      <p:cBhvr>
                                        <p:cTn id="40" dur="1" fill="hold">
                                          <p:stCondLst>
                                            <p:cond delay="0"/>
                                          </p:stCondLst>
                                        </p:cTn>
                                        <p:tgtEl>
                                          <p:spTgt spid="182"/>
                                        </p:tgtEl>
                                        <p:attrNameLst>
                                          <p:attrName>style.visibility</p:attrName>
                                        </p:attrNameLst>
                                      </p:cBhvr>
                                      <p:to>
                                        <p:strVal val="visible"/>
                                      </p:to>
                                    </p:set>
                                    <p:animEffect transition="in" filter="barn(inVertical)">
                                      <p:cBhvr>
                                        <p:cTn id="41" dur="500"/>
                                        <p:tgtEl>
                                          <p:spTgt spid="182"/>
                                        </p:tgtEl>
                                      </p:cBhvr>
                                    </p:animEffect>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1000"/>
                                        <p:tgtEl>
                                          <p:spTgt spid="27"/>
                                        </p:tgtEl>
                                      </p:cBhvr>
                                    </p:animEffect>
                                  </p:childTnLst>
                                </p:cTn>
                              </p:par>
                            </p:childTnLst>
                          </p:cTn>
                        </p:par>
                        <p:par>
                          <p:cTn id="46" fill="hold">
                            <p:stCondLst>
                              <p:cond delay="2500"/>
                            </p:stCondLst>
                            <p:childTnLst>
                              <p:par>
                                <p:cTn id="47" presetID="16" presetClass="entr" presetSubtype="21" fill="hold" grpId="0" nodeType="afterEffect">
                                  <p:stCondLst>
                                    <p:cond delay="0"/>
                                  </p:stCondLst>
                                  <p:childTnLst>
                                    <p:set>
                                      <p:cBhvr>
                                        <p:cTn id="48" dur="1" fill="hold">
                                          <p:stCondLst>
                                            <p:cond delay="0"/>
                                          </p:stCondLst>
                                        </p:cTn>
                                        <p:tgtEl>
                                          <p:spTgt spid="181"/>
                                        </p:tgtEl>
                                        <p:attrNameLst>
                                          <p:attrName>style.visibility</p:attrName>
                                        </p:attrNameLst>
                                      </p:cBhvr>
                                      <p:to>
                                        <p:strVal val="visible"/>
                                      </p:to>
                                    </p:set>
                                    <p:animEffect transition="in" filter="barn(inVertical)">
                                      <p:cBhvr>
                                        <p:cTn id="49" dur="500"/>
                                        <p:tgtEl>
                                          <p:spTgt spid="181"/>
                                        </p:tgtEl>
                                      </p:cBhvr>
                                    </p:animEffect>
                                  </p:childTnLst>
                                </p:cTn>
                              </p:par>
                            </p:childTnLst>
                          </p:cTn>
                        </p:par>
                        <p:par>
                          <p:cTn id="50" fill="hold">
                            <p:stCondLst>
                              <p:cond delay="3000"/>
                            </p:stCondLst>
                            <p:childTnLst>
                              <p:par>
                                <p:cTn id="51" presetID="16" presetClass="entr" presetSubtype="21" fill="hold" grpId="0" nodeType="afterEffect">
                                  <p:stCondLst>
                                    <p:cond delay="0"/>
                                  </p:stCondLst>
                                  <p:childTnLst>
                                    <p:set>
                                      <p:cBhvr>
                                        <p:cTn id="52" dur="1" fill="hold">
                                          <p:stCondLst>
                                            <p:cond delay="0"/>
                                          </p:stCondLst>
                                        </p:cTn>
                                        <p:tgtEl>
                                          <p:spTgt spid="183"/>
                                        </p:tgtEl>
                                        <p:attrNameLst>
                                          <p:attrName>style.visibility</p:attrName>
                                        </p:attrNameLst>
                                      </p:cBhvr>
                                      <p:to>
                                        <p:strVal val="visible"/>
                                      </p:to>
                                    </p:set>
                                    <p:animEffect transition="in" filter="barn(inVertical)">
                                      <p:cBhvr>
                                        <p:cTn id="53" dur="500"/>
                                        <p:tgtEl>
                                          <p:spTgt spid="183"/>
                                        </p:tgtEl>
                                      </p:cBhvr>
                                    </p:animEffect>
                                  </p:childTnLst>
                                </p:cTn>
                              </p:par>
                            </p:childTnLst>
                          </p:cTn>
                        </p:par>
                      </p:childTnLst>
                    </p:cTn>
                  </p:par>
                  <p:par>
                    <p:cTn id="54" fill="hold">
                      <p:stCondLst>
                        <p:cond delay="indefinite"/>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2000"/>
                                        <p:tgtEl>
                                          <p:spTgt spid="19"/>
                                        </p:tgtEl>
                                      </p:cBhvr>
                                    </p:animEffect>
                                    <p:anim calcmode="lin" valueType="num">
                                      <p:cBhvr>
                                        <p:cTn id="59" dur="2000" fill="hold"/>
                                        <p:tgtEl>
                                          <p:spTgt spid="19"/>
                                        </p:tgtEl>
                                        <p:attrNameLst>
                                          <p:attrName>ppt_w</p:attrName>
                                        </p:attrNameLst>
                                      </p:cBhvr>
                                      <p:tavLst>
                                        <p:tav tm="0" fmla="#ppt_w*sin(2.5*pi*$)">
                                          <p:val>
                                            <p:fltVal val="0"/>
                                          </p:val>
                                        </p:tav>
                                        <p:tav tm="100000">
                                          <p:val>
                                            <p:fltVal val="1"/>
                                          </p:val>
                                        </p:tav>
                                      </p:tavLst>
                                    </p:anim>
                                    <p:anim calcmode="lin" valueType="num">
                                      <p:cBhvr>
                                        <p:cTn id="60" dur="2000" fill="hold"/>
                                        <p:tgtEl>
                                          <p:spTgt spid="19"/>
                                        </p:tgtEl>
                                        <p:attrNameLst>
                                          <p:attrName>ppt_h</p:attrName>
                                        </p:attrNameLst>
                                      </p:cBhvr>
                                      <p:tavLst>
                                        <p:tav tm="0">
                                          <p:val>
                                            <p:strVal val="#ppt_h"/>
                                          </p:val>
                                        </p:tav>
                                        <p:tav tm="100000">
                                          <p:val>
                                            <p:strVal val="#ppt_h"/>
                                          </p:val>
                                        </p:tav>
                                      </p:tavLst>
                                    </p:anim>
                                  </p:childTnLst>
                                </p:cTn>
                              </p:par>
                            </p:childTnLst>
                          </p:cTn>
                        </p:par>
                        <p:par>
                          <p:cTn id="61" fill="hold">
                            <p:stCondLst>
                              <p:cond delay="2000"/>
                            </p:stCondLst>
                            <p:childTnLst>
                              <p:par>
                                <p:cTn id="62" presetID="45" presetClass="entr" presetSubtype="0" fill="hold" grpId="0" nodeType="after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2000"/>
                                        <p:tgtEl>
                                          <p:spTgt spid="21"/>
                                        </p:tgtEl>
                                      </p:cBhvr>
                                    </p:animEffect>
                                    <p:anim calcmode="lin" valueType="num">
                                      <p:cBhvr>
                                        <p:cTn id="65" dur="2000" fill="hold"/>
                                        <p:tgtEl>
                                          <p:spTgt spid="21"/>
                                        </p:tgtEl>
                                        <p:attrNameLst>
                                          <p:attrName>ppt_w</p:attrName>
                                        </p:attrNameLst>
                                      </p:cBhvr>
                                      <p:tavLst>
                                        <p:tav tm="0" fmla="#ppt_w*sin(2.5*pi*$)">
                                          <p:val>
                                            <p:fltVal val="0"/>
                                          </p:val>
                                        </p:tav>
                                        <p:tav tm="100000">
                                          <p:val>
                                            <p:fltVal val="1"/>
                                          </p:val>
                                        </p:tav>
                                      </p:tavLst>
                                    </p:anim>
                                    <p:anim calcmode="lin" valueType="num">
                                      <p:cBhvr>
                                        <p:cTn id="66"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wipe(down)">
                                      <p:cBhvr>
                                        <p:cTn id="71" dur="500"/>
                                        <p:tgtEl>
                                          <p:spTgt spid="33"/>
                                        </p:tgtEl>
                                      </p:cBhvr>
                                    </p:animEffect>
                                  </p:childTnLst>
                                </p:cTn>
                              </p:par>
                            </p:childTnLst>
                          </p:cTn>
                        </p:par>
                      </p:childTnLst>
                    </p:cTn>
                  </p:par>
                  <p:par>
                    <p:cTn id="72" fill="hold">
                      <p:stCondLst>
                        <p:cond delay="indefinite"/>
                      </p:stCondLst>
                      <p:childTnLst>
                        <p:par>
                          <p:cTn id="73" fill="hold">
                            <p:stCondLst>
                              <p:cond delay="0"/>
                            </p:stCondLst>
                            <p:childTnLst>
                              <p:par>
                                <p:cTn id="74" presetID="45" presetClass="entr" presetSubtype="0" fill="hold" grpId="0" nodeType="click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2000"/>
                                        <p:tgtEl>
                                          <p:spTgt spid="35"/>
                                        </p:tgtEl>
                                      </p:cBhvr>
                                    </p:animEffect>
                                    <p:anim calcmode="lin" valueType="num">
                                      <p:cBhvr>
                                        <p:cTn id="77" dur="2000" fill="hold"/>
                                        <p:tgtEl>
                                          <p:spTgt spid="35"/>
                                        </p:tgtEl>
                                        <p:attrNameLst>
                                          <p:attrName>ppt_w</p:attrName>
                                        </p:attrNameLst>
                                      </p:cBhvr>
                                      <p:tavLst>
                                        <p:tav tm="0" fmla="#ppt_w*sin(2.5*pi*$)">
                                          <p:val>
                                            <p:fltVal val="0"/>
                                          </p:val>
                                        </p:tav>
                                        <p:tav tm="100000">
                                          <p:val>
                                            <p:fltVal val="1"/>
                                          </p:val>
                                        </p:tav>
                                      </p:tavLst>
                                    </p:anim>
                                    <p:anim calcmode="lin" valueType="num">
                                      <p:cBhvr>
                                        <p:cTn id="78" dur="20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52" presetClass="entr" presetSubtype="0" fill="hold" grpId="0" nodeType="clickEffect">
                                  <p:stCondLst>
                                    <p:cond delay="0"/>
                                  </p:stCondLst>
                                  <p:childTnLst>
                                    <p:set>
                                      <p:cBhvr>
                                        <p:cTn id="82" dur="1" fill="hold">
                                          <p:stCondLst>
                                            <p:cond delay="0"/>
                                          </p:stCondLst>
                                        </p:cTn>
                                        <p:tgtEl>
                                          <p:spTgt spid="186"/>
                                        </p:tgtEl>
                                        <p:attrNameLst>
                                          <p:attrName>style.visibility</p:attrName>
                                        </p:attrNameLst>
                                      </p:cBhvr>
                                      <p:to>
                                        <p:strVal val="visible"/>
                                      </p:to>
                                    </p:set>
                                    <p:animScale>
                                      <p:cBhvr>
                                        <p:cTn id="83" dur="1000" decel="50000" fill="hold">
                                          <p:stCondLst>
                                            <p:cond delay="0"/>
                                          </p:stCondLst>
                                        </p:cTn>
                                        <p:tgtEl>
                                          <p:spTgt spid="18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4" dur="1000" decel="50000" fill="hold">
                                          <p:stCondLst>
                                            <p:cond delay="0"/>
                                          </p:stCondLst>
                                        </p:cTn>
                                        <p:tgtEl>
                                          <p:spTgt spid="186"/>
                                        </p:tgtEl>
                                        <p:attrNameLst>
                                          <p:attrName>ppt_x</p:attrName>
                                          <p:attrName>ppt_y</p:attrName>
                                        </p:attrNameLst>
                                      </p:cBhvr>
                                    </p:animMotion>
                                    <p:animEffect transition="in" filter="fade">
                                      <p:cBhvr>
                                        <p:cTn id="85" dur="1000"/>
                                        <p:tgtEl>
                                          <p:spTgt spid="186"/>
                                        </p:tgtEl>
                                      </p:cBhvr>
                                    </p:animEffect>
                                  </p:childTnLst>
                                  <p:subTnLst>
                                    <p:audio>
                                      <p:cMediaNode>
                                        <p:cTn display="0" masterRel="sameClick">
                                          <p:stCondLst>
                                            <p:cond evt="begin" delay="0">
                                              <p:tn val="81"/>
                                            </p:cond>
                                          </p:stCondLst>
                                          <p:endCondLst>
                                            <p:cond evt="onStopAudio" delay="0">
                                              <p:tgtEl>
                                                <p:sldTgt/>
                                              </p:tgtEl>
                                            </p:cond>
                                          </p:endCondLst>
                                        </p:cTn>
                                        <p:tgtEl>
                                          <p:sndTgt r:embed="rId4" name="click.wav"/>
                                        </p:tgtEl>
                                      </p:cMediaNode>
                                    </p:audio>
                                  </p:subTnLst>
                                </p:cTn>
                              </p:par>
                            </p:childTnLst>
                          </p:cTn>
                        </p:par>
                      </p:childTnLst>
                    </p:cTn>
                  </p:par>
                  <p:par>
                    <p:cTn id="86" fill="hold">
                      <p:stCondLst>
                        <p:cond delay="indefinite"/>
                      </p:stCondLst>
                      <p:childTnLst>
                        <p:par>
                          <p:cTn id="87" fill="hold">
                            <p:stCondLst>
                              <p:cond delay="0"/>
                            </p:stCondLst>
                            <p:childTnLst>
                              <p:par>
                                <p:cTn id="88" presetID="2" presetClass="entr" presetSubtype="8" fill="hold" nodeType="clickEffect">
                                  <p:stCondLst>
                                    <p:cond delay="0"/>
                                  </p:stCondLst>
                                  <p:childTnLst>
                                    <p:set>
                                      <p:cBhvr>
                                        <p:cTn id="89" dur="1" fill="hold">
                                          <p:stCondLst>
                                            <p:cond delay="0"/>
                                          </p:stCondLst>
                                        </p:cTn>
                                        <p:tgtEl>
                                          <p:spTgt spid="87"/>
                                        </p:tgtEl>
                                        <p:attrNameLst>
                                          <p:attrName>style.visibility</p:attrName>
                                        </p:attrNameLst>
                                      </p:cBhvr>
                                      <p:to>
                                        <p:strVal val="visible"/>
                                      </p:to>
                                    </p:set>
                                    <p:anim calcmode="lin" valueType="num">
                                      <p:cBhvr additive="base">
                                        <p:cTn id="90" dur="1000" fill="hold"/>
                                        <p:tgtEl>
                                          <p:spTgt spid="87"/>
                                        </p:tgtEl>
                                        <p:attrNameLst>
                                          <p:attrName>ppt_x</p:attrName>
                                        </p:attrNameLst>
                                      </p:cBhvr>
                                      <p:tavLst>
                                        <p:tav tm="0">
                                          <p:val>
                                            <p:strVal val="0-#ppt_w/2"/>
                                          </p:val>
                                        </p:tav>
                                        <p:tav tm="100000">
                                          <p:val>
                                            <p:strVal val="#ppt_x"/>
                                          </p:val>
                                        </p:tav>
                                      </p:tavLst>
                                    </p:anim>
                                    <p:anim calcmode="lin" valueType="num">
                                      <p:cBhvr additive="base">
                                        <p:cTn id="91" dur="10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path" presetSubtype="0" accel="50000" decel="50000" fill="hold" nodeType="clickEffect">
                                  <p:stCondLst>
                                    <p:cond delay="0"/>
                                  </p:stCondLst>
                                  <p:childTnLst>
                                    <p:animMotion origin="layout" path="M 0.02847 4.07407E-6 L 0.53924 -0.00139 " pathEditMode="relative" rAng="0" ptsTypes="AA">
                                      <p:cBhvr>
                                        <p:cTn id="95" dur="2000" fill="hold"/>
                                        <p:tgtEl>
                                          <p:spTgt spid="87"/>
                                        </p:tgtEl>
                                        <p:attrNameLst>
                                          <p:attrName>ppt_x</p:attrName>
                                          <p:attrName>ppt_y</p:attrName>
                                        </p:attrNameLst>
                                      </p:cBhvr>
                                      <p:rCtr x="25538" y="-69"/>
                                    </p:animMotion>
                                  </p:childTnLst>
                                </p:cTn>
                              </p:par>
                            </p:childTnLst>
                          </p:cTn>
                        </p:par>
                      </p:childTnLst>
                    </p:cTn>
                  </p:par>
                  <p:par>
                    <p:cTn id="96" fill="hold">
                      <p:stCondLst>
                        <p:cond delay="indefinite"/>
                      </p:stCondLst>
                      <p:childTnLst>
                        <p:par>
                          <p:cTn id="97" fill="hold">
                            <p:stCondLst>
                              <p:cond delay="0"/>
                            </p:stCondLst>
                            <p:childTnLst>
                              <p:par>
                                <p:cTn id="98" presetID="2" presetClass="exit" presetSubtype="2" fill="hold" nodeType="clickEffect">
                                  <p:stCondLst>
                                    <p:cond delay="0"/>
                                  </p:stCondLst>
                                  <p:childTnLst>
                                    <p:anim calcmode="lin" valueType="num">
                                      <p:cBhvr additive="base">
                                        <p:cTn id="99" dur="500"/>
                                        <p:tgtEl>
                                          <p:spTgt spid="87"/>
                                        </p:tgtEl>
                                        <p:attrNameLst>
                                          <p:attrName>ppt_x</p:attrName>
                                        </p:attrNameLst>
                                      </p:cBhvr>
                                      <p:tavLst>
                                        <p:tav tm="0">
                                          <p:val>
                                            <p:strVal val="ppt_x"/>
                                          </p:val>
                                        </p:tav>
                                        <p:tav tm="100000">
                                          <p:val>
                                            <p:strVal val="1+ppt_w/2"/>
                                          </p:val>
                                        </p:tav>
                                      </p:tavLst>
                                    </p:anim>
                                    <p:anim calcmode="lin" valueType="num">
                                      <p:cBhvr additive="base">
                                        <p:cTn id="100" dur="500"/>
                                        <p:tgtEl>
                                          <p:spTgt spid="87"/>
                                        </p:tgtEl>
                                        <p:attrNameLst>
                                          <p:attrName>ppt_y</p:attrName>
                                        </p:attrNameLst>
                                      </p:cBhvr>
                                      <p:tavLst>
                                        <p:tav tm="0">
                                          <p:val>
                                            <p:strVal val="ppt_y"/>
                                          </p:val>
                                        </p:tav>
                                        <p:tav tm="100000">
                                          <p:val>
                                            <p:strVal val="ppt_y"/>
                                          </p:val>
                                        </p:tav>
                                      </p:tavLst>
                                    </p:anim>
                                    <p:set>
                                      <p:cBhvr>
                                        <p:cTn id="101" dur="1" fill="hold">
                                          <p:stCondLst>
                                            <p:cond delay="499"/>
                                          </p:stCondLst>
                                        </p:cTn>
                                        <p:tgtEl>
                                          <p:spTgt spid="87"/>
                                        </p:tgtEl>
                                        <p:attrNameLst>
                                          <p:attrName>style.visibility</p:attrName>
                                        </p:attrNameLst>
                                      </p:cBhvr>
                                      <p:to>
                                        <p:strVal val="hidden"/>
                                      </p:to>
                                    </p:set>
                                  </p:childTnLst>
                                </p:cTn>
                              </p:par>
                            </p:childTnLst>
                          </p:cTn>
                        </p:par>
                        <p:par>
                          <p:cTn id="102" fill="hold">
                            <p:stCondLst>
                              <p:cond delay="500"/>
                            </p:stCondLst>
                            <p:childTnLst>
                              <p:par>
                                <p:cTn id="103" presetID="52" presetClass="entr" presetSubtype="0" fill="hold" nodeType="afterEffect">
                                  <p:stCondLst>
                                    <p:cond delay="0"/>
                                  </p:stCondLst>
                                  <p:childTnLst>
                                    <p:set>
                                      <p:cBhvr>
                                        <p:cTn id="104" dur="1" fill="hold">
                                          <p:stCondLst>
                                            <p:cond delay="0"/>
                                          </p:stCondLst>
                                        </p:cTn>
                                        <p:tgtEl>
                                          <p:spTgt spid="11"/>
                                        </p:tgtEl>
                                        <p:attrNameLst>
                                          <p:attrName>style.visibility</p:attrName>
                                        </p:attrNameLst>
                                      </p:cBhvr>
                                      <p:to>
                                        <p:strVal val="visible"/>
                                      </p:to>
                                    </p:set>
                                    <p:animScale>
                                      <p:cBhvr>
                                        <p:cTn id="105"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6" dur="1000" decel="50000" fill="hold">
                                          <p:stCondLst>
                                            <p:cond delay="0"/>
                                          </p:stCondLst>
                                        </p:cTn>
                                        <p:tgtEl>
                                          <p:spTgt spid="11"/>
                                        </p:tgtEl>
                                        <p:attrNameLst>
                                          <p:attrName>ppt_x</p:attrName>
                                          <p:attrName>ppt_y</p:attrName>
                                        </p:attrNameLst>
                                      </p:cBhvr>
                                    </p:animMotion>
                                    <p:animEffect transition="in" filter="fade">
                                      <p:cBhvr>
                                        <p:cTn id="107" dur="1000"/>
                                        <p:tgtEl>
                                          <p:spTgt spid="11"/>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5"/>
                                        </p:tgtEl>
                                        <p:attrNameLst>
                                          <p:attrName>style.visibility</p:attrName>
                                        </p:attrNameLst>
                                      </p:cBhvr>
                                      <p:to>
                                        <p:strVal val="visible"/>
                                      </p:to>
                                    </p:set>
                                    <p:animEffect transition="in" filter="wipe(left)">
                                      <p:cBhvr>
                                        <p:cTn id="112" dur="500"/>
                                        <p:tgtEl>
                                          <p:spTgt spid="5"/>
                                        </p:tgtEl>
                                      </p:cBhvr>
                                    </p:animEffect>
                                  </p:childTnLst>
                                </p:cTn>
                              </p:par>
                              <p:par>
                                <p:cTn id="113" presetID="22" presetClass="entr" presetSubtype="8" fill="hold" nodeType="withEffect">
                                  <p:stCondLst>
                                    <p:cond delay="0"/>
                                  </p:stCondLst>
                                  <p:childTnLst>
                                    <p:set>
                                      <p:cBhvr>
                                        <p:cTn id="114" dur="1" fill="hold">
                                          <p:stCondLst>
                                            <p:cond delay="0"/>
                                          </p:stCondLst>
                                        </p:cTn>
                                        <p:tgtEl>
                                          <p:spTgt spid="4"/>
                                        </p:tgtEl>
                                        <p:attrNameLst>
                                          <p:attrName>style.visibility</p:attrName>
                                        </p:attrNameLst>
                                      </p:cBhvr>
                                      <p:to>
                                        <p:strVal val="visible"/>
                                      </p:to>
                                    </p:set>
                                    <p:animEffect transition="in" filter="wipe(left)">
                                      <p:cBhvr>
                                        <p:cTn id="115" dur="500"/>
                                        <p:tgtEl>
                                          <p:spTgt spid="4"/>
                                        </p:tgtEl>
                                      </p:cBhvr>
                                    </p:animEffect>
                                  </p:childTnLst>
                                </p:cTn>
                              </p:par>
                              <p:par>
                                <p:cTn id="116" presetID="22" presetClass="entr" presetSubtype="8" fill="hold" nodeType="withEffect">
                                  <p:stCondLst>
                                    <p:cond delay="0"/>
                                  </p:stCondLst>
                                  <p:childTnLst>
                                    <p:set>
                                      <p:cBhvr>
                                        <p:cTn id="117" dur="1" fill="hold">
                                          <p:stCondLst>
                                            <p:cond delay="0"/>
                                          </p:stCondLst>
                                        </p:cTn>
                                        <p:tgtEl>
                                          <p:spTgt spid="201"/>
                                        </p:tgtEl>
                                        <p:attrNameLst>
                                          <p:attrName>style.visibility</p:attrName>
                                        </p:attrNameLst>
                                      </p:cBhvr>
                                      <p:to>
                                        <p:strVal val="visible"/>
                                      </p:to>
                                    </p:set>
                                    <p:animEffect transition="in" filter="wipe(left)">
                                      <p:cBhvr>
                                        <p:cTn id="118" dur="500"/>
                                        <p:tgtEl>
                                          <p:spTgt spid="201"/>
                                        </p:tgtEl>
                                      </p:cBhvr>
                                    </p:animEffect>
                                  </p:childTnLst>
                                </p:cTn>
                              </p:par>
                              <p:par>
                                <p:cTn id="119" presetID="22" presetClass="entr" presetSubtype="8" fill="hold" nodeType="withEffect">
                                  <p:stCondLst>
                                    <p:cond delay="0"/>
                                  </p:stCondLst>
                                  <p:childTnLst>
                                    <p:set>
                                      <p:cBhvr>
                                        <p:cTn id="120" dur="1" fill="hold">
                                          <p:stCondLst>
                                            <p:cond delay="0"/>
                                          </p:stCondLst>
                                        </p:cTn>
                                        <p:tgtEl>
                                          <p:spTgt spid="136"/>
                                        </p:tgtEl>
                                        <p:attrNameLst>
                                          <p:attrName>style.visibility</p:attrName>
                                        </p:attrNameLst>
                                      </p:cBhvr>
                                      <p:to>
                                        <p:strVal val="visible"/>
                                      </p:to>
                                    </p:set>
                                    <p:animEffect transition="in" filter="wipe(left)">
                                      <p:cBhvr>
                                        <p:cTn id="121" dur="500"/>
                                        <p:tgtEl>
                                          <p:spTgt spid="136"/>
                                        </p:tgtEl>
                                      </p:cBhvr>
                                    </p:animEffect>
                                  </p:childTnLst>
                                </p:cTn>
                              </p:par>
                              <p:par>
                                <p:cTn id="122" presetID="22" presetClass="entr" presetSubtype="8" fill="hold" nodeType="withEffect">
                                  <p:stCondLst>
                                    <p:cond delay="0"/>
                                  </p:stCondLst>
                                  <p:childTnLst>
                                    <p:set>
                                      <p:cBhvr>
                                        <p:cTn id="123" dur="1" fill="hold">
                                          <p:stCondLst>
                                            <p:cond delay="0"/>
                                          </p:stCondLst>
                                        </p:cTn>
                                        <p:tgtEl>
                                          <p:spTgt spid="127"/>
                                        </p:tgtEl>
                                        <p:attrNameLst>
                                          <p:attrName>style.visibility</p:attrName>
                                        </p:attrNameLst>
                                      </p:cBhvr>
                                      <p:to>
                                        <p:strVal val="visible"/>
                                      </p:to>
                                    </p:set>
                                    <p:animEffect transition="in" filter="wipe(left)">
                                      <p:cBhvr>
                                        <p:cTn id="124" dur="500"/>
                                        <p:tgtEl>
                                          <p:spTgt spid="127"/>
                                        </p:tgtEl>
                                      </p:cBhvr>
                                    </p:animEffect>
                                  </p:childTnLst>
                                </p:cTn>
                              </p:par>
                              <p:par>
                                <p:cTn id="125" presetID="22" presetClass="entr" presetSubtype="8" fill="hold" nodeType="withEffect">
                                  <p:stCondLst>
                                    <p:cond delay="0"/>
                                  </p:stCondLst>
                                  <p:childTnLst>
                                    <p:set>
                                      <p:cBhvr>
                                        <p:cTn id="126" dur="1" fill="hold">
                                          <p:stCondLst>
                                            <p:cond delay="0"/>
                                          </p:stCondLst>
                                        </p:cTn>
                                        <p:tgtEl>
                                          <p:spTgt spid="1031"/>
                                        </p:tgtEl>
                                        <p:attrNameLst>
                                          <p:attrName>style.visibility</p:attrName>
                                        </p:attrNameLst>
                                      </p:cBhvr>
                                      <p:to>
                                        <p:strVal val="visible"/>
                                      </p:to>
                                    </p:set>
                                    <p:animEffect transition="in" filter="wipe(left)">
                                      <p:cBhvr>
                                        <p:cTn id="127" dur="500"/>
                                        <p:tgtEl>
                                          <p:spTgt spid="1031"/>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207"/>
                                        </p:tgtEl>
                                        <p:attrNameLst>
                                          <p:attrName>style.visibility</p:attrName>
                                        </p:attrNameLst>
                                      </p:cBhvr>
                                      <p:to>
                                        <p:strVal val="visible"/>
                                      </p:to>
                                    </p:set>
                                    <p:animEffect transition="in" filter="wipe(left)">
                                      <p:cBhvr>
                                        <p:cTn id="130" dur="500"/>
                                        <p:tgtEl>
                                          <p:spTgt spid="207"/>
                                        </p:tgtEl>
                                      </p:cBhvr>
                                    </p:animEffect>
                                  </p:childTnLst>
                                </p:cTn>
                              </p:par>
                              <p:par>
                                <p:cTn id="131" presetID="22" presetClass="entr" presetSubtype="8" fill="hold" nodeType="withEffect">
                                  <p:stCondLst>
                                    <p:cond delay="0"/>
                                  </p:stCondLst>
                                  <p:childTnLst>
                                    <p:set>
                                      <p:cBhvr>
                                        <p:cTn id="132" dur="1" fill="hold">
                                          <p:stCondLst>
                                            <p:cond delay="0"/>
                                          </p:stCondLst>
                                        </p:cTn>
                                        <p:tgtEl>
                                          <p:spTgt spid="208"/>
                                        </p:tgtEl>
                                        <p:attrNameLst>
                                          <p:attrName>style.visibility</p:attrName>
                                        </p:attrNameLst>
                                      </p:cBhvr>
                                      <p:to>
                                        <p:strVal val="visible"/>
                                      </p:to>
                                    </p:set>
                                    <p:animEffect transition="in" filter="wipe(left)">
                                      <p:cBhvr>
                                        <p:cTn id="133" dur="500"/>
                                        <p:tgtEl>
                                          <p:spTgt spid="208"/>
                                        </p:tgtEl>
                                      </p:cBhvr>
                                    </p:animEffect>
                                  </p:childTnLst>
                                </p:cTn>
                              </p:par>
                              <p:par>
                                <p:cTn id="134" presetID="22" presetClass="entr" presetSubtype="8" fill="hold" nodeType="withEffect">
                                  <p:stCondLst>
                                    <p:cond delay="0"/>
                                  </p:stCondLst>
                                  <p:childTnLst>
                                    <p:set>
                                      <p:cBhvr>
                                        <p:cTn id="135" dur="1" fill="hold">
                                          <p:stCondLst>
                                            <p:cond delay="0"/>
                                          </p:stCondLst>
                                        </p:cTn>
                                        <p:tgtEl>
                                          <p:spTgt spid="209"/>
                                        </p:tgtEl>
                                        <p:attrNameLst>
                                          <p:attrName>style.visibility</p:attrName>
                                        </p:attrNameLst>
                                      </p:cBhvr>
                                      <p:to>
                                        <p:strVal val="visible"/>
                                      </p:to>
                                    </p:set>
                                    <p:animEffect transition="in" filter="wipe(left)">
                                      <p:cBhvr>
                                        <p:cTn id="136" dur="500"/>
                                        <p:tgtEl>
                                          <p:spTgt spid="209"/>
                                        </p:tgtEl>
                                      </p:cBhvr>
                                    </p:animEffect>
                                  </p:childTnLst>
                                </p:cTn>
                              </p:par>
                              <p:par>
                                <p:cTn id="137" presetID="22" presetClass="entr" presetSubtype="8" fill="hold" nodeType="withEffect">
                                  <p:stCondLst>
                                    <p:cond delay="0"/>
                                  </p:stCondLst>
                                  <p:childTnLst>
                                    <p:set>
                                      <p:cBhvr>
                                        <p:cTn id="138" dur="1" fill="hold">
                                          <p:stCondLst>
                                            <p:cond delay="0"/>
                                          </p:stCondLst>
                                        </p:cTn>
                                        <p:tgtEl>
                                          <p:spTgt spid="210"/>
                                        </p:tgtEl>
                                        <p:attrNameLst>
                                          <p:attrName>style.visibility</p:attrName>
                                        </p:attrNameLst>
                                      </p:cBhvr>
                                      <p:to>
                                        <p:strVal val="visible"/>
                                      </p:to>
                                    </p:set>
                                    <p:animEffect transition="in" filter="wipe(left)">
                                      <p:cBhvr>
                                        <p:cTn id="139" dur="500"/>
                                        <p:tgtEl>
                                          <p:spTgt spid="210"/>
                                        </p:tgtEl>
                                      </p:cBhvr>
                                    </p:animEffect>
                                  </p:childTnLst>
                                </p:cTn>
                              </p:par>
                              <p:par>
                                <p:cTn id="140" presetID="22" presetClass="entr" presetSubtype="8" fill="hold" nodeType="withEffect">
                                  <p:stCondLst>
                                    <p:cond delay="0"/>
                                  </p:stCondLst>
                                  <p:childTnLst>
                                    <p:set>
                                      <p:cBhvr>
                                        <p:cTn id="141" dur="1" fill="hold">
                                          <p:stCondLst>
                                            <p:cond delay="0"/>
                                          </p:stCondLst>
                                        </p:cTn>
                                        <p:tgtEl>
                                          <p:spTgt spid="212"/>
                                        </p:tgtEl>
                                        <p:attrNameLst>
                                          <p:attrName>style.visibility</p:attrName>
                                        </p:attrNameLst>
                                      </p:cBhvr>
                                      <p:to>
                                        <p:strVal val="visible"/>
                                      </p:to>
                                    </p:set>
                                    <p:animEffect transition="in" filter="wipe(left)">
                                      <p:cBhvr>
                                        <p:cTn id="142" dur="500"/>
                                        <p:tgtEl>
                                          <p:spTgt spid="212"/>
                                        </p:tgtEl>
                                      </p:cBhvr>
                                    </p:animEffect>
                                  </p:childTnLst>
                                </p:cTn>
                              </p:par>
                              <p:par>
                                <p:cTn id="143" presetID="22" presetClass="entr" presetSubtype="8" fill="hold" nodeType="withEffect">
                                  <p:stCondLst>
                                    <p:cond delay="0"/>
                                  </p:stCondLst>
                                  <p:childTnLst>
                                    <p:set>
                                      <p:cBhvr>
                                        <p:cTn id="144" dur="1" fill="hold">
                                          <p:stCondLst>
                                            <p:cond delay="0"/>
                                          </p:stCondLst>
                                        </p:cTn>
                                        <p:tgtEl>
                                          <p:spTgt spid="213"/>
                                        </p:tgtEl>
                                        <p:attrNameLst>
                                          <p:attrName>style.visibility</p:attrName>
                                        </p:attrNameLst>
                                      </p:cBhvr>
                                      <p:to>
                                        <p:strVal val="visible"/>
                                      </p:to>
                                    </p:set>
                                    <p:animEffect transition="in" filter="wipe(left)">
                                      <p:cBhvr>
                                        <p:cTn id="145" dur="500"/>
                                        <p:tgtEl>
                                          <p:spTgt spid="213"/>
                                        </p:tgtEl>
                                      </p:cBhvr>
                                    </p:animEffect>
                                  </p:childTnLst>
                                </p:cTn>
                              </p:par>
                              <p:par>
                                <p:cTn id="146" presetID="22" presetClass="entr" presetSubtype="8" fill="hold" grpId="0" nodeType="withEffect">
                                  <p:stCondLst>
                                    <p:cond delay="0"/>
                                  </p:stCondLst>
                                  <p:childTnLst>
                                    <p:set>
                                      <p:cBhvr>
                                        <p:cTn id="147" dur="1" fill="hold">
                                          <p:stCondLst>
                                            <p:cond delay="0"/>
                                          </p:stCondLst>
                                        </p:cTn>
                                        <p:tgtEl>
                                          <p:spTgt spid="214"/>
                                        </p:tgtEl>
                                        <p:attrNameLst>
                                          <p:attrName>style.visibility</p:attrName>
                                        </p:attrNameLst>
                                      </p:cBhvr>
                                      <p:to>
                                        <p:strVal val="visible"/>
                                      </p:to>
                                    </p:set>
                                    <p:animEffect transition="in" filter="wipe(left)">
                                      <p:cBhvr>
                                        <p:cTn id="148" dur="500"/>
                                        <p:tgtEl>
                                          <p:spTgt spid="214"/>
                                        </p:tgtEl>
                                      </p:cBhvr>
                                    </p:animEffect>
                                  </p:childTnLst>
                                </p:cTn>
                              </p:par>
                              <p:par>
                                <p:cTn id="149" presetID="22" presetClass="entr" presetSubtype="8" fill="hold" nodeType="withEffect">
                                  <p:stCondLst>
                                    <p:cond delay="0"/>
                                  </p:stCondLst>
                                  <p:childTnLst>
                                    <p:set>
                                      <p:cBhvr>
                                        <p:cTn id="150" dur="1" fill="hold">
                                          <p:stCondLst>
                                            <p:cond delay="0"/>
                                          </p:stCondLst>
                                        </p:cTn>
                                        <p:tgtEl>
                                          <p:spTgt spid="215"/>
                                        </p:tgtEl>
                                        <p:attrNameLst>
                                          <p:attrName>style.visibility</p:attrName>
                                        </p:attrNameLst>
                                      </p:cBhvr>
                                      <p:to>
                                        <p:strVal val="visible"/>
                                      </p:to>
                                    </p:set>
                                    <p:animEffect transition="in" filter="wipe(left)">
                                      <p:cBhvr>
                                        <p:cTn id="151" dur="500"/>
                                        <p:tgtEl>
                                          <p:spTgt spid="215"/>
                                        </p:tgtEl>
                                      </p:cBhvr>
                                    </p:animEffect>
                                  </p:childTnLst>
                                </p:cTn>
                              </p:par>
                              <p:par>
                                <p:cTn id="152" presetID="22" presetClass="entr" presetSubtype="8" fill="hold" nodeType="withEffect">
                                  <p:stCondLst>
                                    <p:cond delay="0"/>
                                  </p:stCondLst>
                                  <p:childTnLst>
                                    <p:set>
                                      <p:cBhvr>
                                        <p:cTn id="153" dur="1" fill="hold">
                                          <p:stCondLst>
                                            <p:cond delay="0"/>
                                          </p:stCondLst>
                                        </p:cTn>
                                        <p:tgtEl>
                                          <p:spTgt spid="218"/>
                                        </p:tgtEl>
                                        <p:attrNameLst>
                                          <p:attrName>style.visibility</p:attrName>
                                        </p:attrNameLst>
                                      </p:cBhvr>
                                      <p:to>
                                        <p:strVal val="visible"/>
                                      </p:to>
                                    </p:set>
                                    <p:animEffect transition="in" filter="wipe(left)">
                                      <p:cBhvr>
                                        <p:cTn id="154" dur="500"/>
                                        <p:tgtEl>
                                          <p:spTgt spid="218"/>
                                        </p:tgtEl>
                                      </p:cBhvr>
                                    </p:animEffect>
                                  </p:childTnLst>
                                </p:cTn>
                              </p:par>
                              <p:par>
                                <p:cTn id="155" presetID="22" presetClass="entr" presetSubtype="8" fill="hold" nodeType="withEffect">
                                  <p:stCondLst>
                                    <p:cond delay="0"/>
                                  </p:stCondLst>
                                  <p:childTnLst>
                                    <p:set>
                                      <p:cBhvr>
                                        <p:cTn id="156" dur="1" fill="hold">
                                          <p:stCondLst>
                                            <p:cond delay="0"/>
                                          </p:stCondLst>
                                        </p:cTn>
                                        <p:tgtEl>
                                          <p:spTgt spid="216"/>
                                        </p:tgtEl>
                                        <p:attrNameLst>
                                          <p:attrName>style.visibility</p:attrName>
                                        </p:attrNameLst>
                                      </p:cBhvr>
                                      <p:to>
                                        <p:strVal val="visible"/>
                                      </p:to>
                                    </p:set>
                                    <p:animEffect transition="in" filter="wipe(left)">
                                      <p:cBhvr>
                                        <p:cTn id="157" dur="500"/>
                                        <p:tgtEl>
                                          <p:spTgt spid="216"/>
                                        </p:tgtEl>
                                      </p:cBhvr>
                                    </p:animEffect>
                                  </p:childTnLst>
                                </p:cTn>
                              </p:par>
                              <p:par>
                                <p:cTn id="158" presetID="22" presetClass="entr" presetSubtype="8" fill="hold" nodeType="withEffect">
                                  <p:stCondLst>
                                    <p:cond delay="0"/>
                                  </p:stCondLst>
                                  <p:childTnLst>
                                    <p:set>
                                      <p:cBhvr>
                                        <p:cTn id="159" dur="1" fill="hold">
                                          <p:stCondLst>
                                            <p:cond delay="0"/>
                                          </p:stCondLst>
                                        </p:cTn>
                                        <p:tgtEl>
                                          <p:spTgt spid="1025"/>
                                        </p:tgtEl>
                                        <p:attrNameLst>
                                          <p:attrName>style.visibility</p:attrName>
                                        </p:attrNameLst>
                                      </p:cBhvr>
                                      <p:to>
                                        <p:strVal val="visible"/>
                                      </p:to>
                                    </p:set>
                                    <p:animEffect transition="in" filter="wipe(left)">
                                      <p:cBhvr>
                                        <p:cTn id="160" dur="500"/>
                                        <p:tgtEl>
                                          <p:spTgt spid="1025"/>
                                        </p:tgtEl>
                                      </p:cBhvr>
                                    </p:animEffect>
                                  </p:childTnLst>
                                </p:cTn>
                              </p:par>
                              <p:par>
                                <p:cTn id="161" presetID="22" presetClass="entr" presetSubtype="1" fill="hold" grpId="0" nodeType="withEffect">
                                  <p:stCondLst>
                                    <p:cond delay="0"/>
                                  </p:stCondLst>
                                  <p:childTnLst>
                                    <p:set>
                                      <p:cBhvr>
                                        <p:cTn id="162" dur="1" fill="hold">
                                          <p:stCondLst>
                                            <p:cond delay="0"/>
                                          </p:stCondLst>
                                        </p:cTn>
                                        <p:tgtEl>
                                          <p:spTgt spid="206"/>
                                        </p:tgtEl>
                                        <p:attrNameLst>
                                          <p:attrName>style.visibility</p:attrName>
                                        </p:attrNameLst>
                                      </p:cBhvr>
                                      <p:to>
                                        <p:strVal val="visible"/>
                                      </p:to>
                                    </p:set>
                                    <p:animEffect transition="in" filter="wipe(up)">
                                      <p:cBhvr>
                                        <p:cTn id="163"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4" restart="whenNotActive" fill="hold" evtFilter="cancelBubble" nodeType="interactiveSeq">
                <p:stCondLst>
                  <p:cond evt="onClick" delay="0">
                    <p:tgtEl>
                      <p:spTgt spid="1025"/>
                    </p:tgtEl>
                  </p:cond>
                </p:stCondLst>
                <p:endSync evt="end" delay="0">
                  <p:rtn val="all"/>
                </p:endSync>
                <p:childTnLst>
                  <p:par>
                    <p:cTn id="165" fill="hold">
                      <p:stCondLst>
                        <p:cond delay="0"/>
                      </p:stCondLst>
                      <p:childTnLst>
                        <p:par>
                          <p:cTn id="166" fill="hold">
                            <p:stCondLst>
                              <p:cond delay="0"/>
                            </p:stCondLst>
                            <p:childTnLst>
                              <p:par>
                                <p:cTn id="167" presetID="53" presetClass="entr" presetSubtype="16" fill="hold" nodeType="clickEffect">
                                  <p:stCondLst>
                                    <p:cond delay="0"/>
                                  </p:stCondLst>
                                  <p:childTnLst>
                                    <p:set>
                                      <p:cBhvr>
                                        <p:cTn id="168" dur="1" fill="hold">
                                          <p:stCondLst>
                                            <p:cond delay="0"/>
                                          </p:stCondLst>
                                        </p:cTn>
                                        <p:tgtEl>
                                          <p:spTgt spid="129"/>
                                        </p:tgtEl>
                                        <p:attrNameLst>
                                          <p:attrName>style.visibility</p:attrName>
                                        </p:attrNameLst>
                                      </p:cBhvr>
                                      <p:to>
                                        <p:strVal val="visible"/>
                                      </p:to>
                                    </p:set>
                                    <p:anim calcmode="lin" valueType="num">
                                      <p:cBhvr>
                                        <p:cTn id="169" dur="500" fill="hold"/>
                                        <p:tgtEl>
                                          <p:spTgt spid="129"/>
                                        </p:tgtEl>
                                        <p:attrNameLst>
                                          <p:attrName>ppt_w</p:attrName>
                                        </p:attrNameLst>
                                      </p:cBhvr>
                                      <p:tavLst>
                                        <p:tav tm="0">
                                          <p:val>
                                            <p:fltVal val="0"/>
                                          </p:val>
                                        </p:tav>
                                        <p:tav tm="100000">
                                          <p:val>
                                            <p:strVal val="#ppt_w"/>
                                          </p:val>
                                        </p:tav>
                                      </p:tavLst>
                                    </p:anim>
                                    <p:anim calcmode="lin" valueType="num">
                                      <p:cBhvr>
                                        <p:cTn id="170" dur="500" fill="hold"/>
                                        <p:tgtEl>
                                          <p:spTgt spid="129"/>
                                        </p:tgtEl>
                                        <p:attrNameLst>
                                          <p:attrName>ppt_h</p:attrName>
                                        </p:attrNameLst>
                                      </p:cBhvr>
                                      <p:tavLst>
                                        <p:tav tm="0">
                                          <p:val>
                                            <p:fltVal val="0"/>
                                          </p:val>
                                        </p:tav>
                                        <p:tav tm="100000">
                                          <p:val>
                                            <p:strVal val="#ppt_h"/>
                                          </p:val>
                                        </p:tav>
                                      </p:tavLst>
                                    </p:anim>
                                    <p:animEffect transition="in" filter="fade">
                                      <p:cBhvr>
                                        <p:cTn id="171" dur="500"/>
                                        <p:tgtEl>
                                          <p:spTgt spid="129"/>
                                        </p:tgtEl>
                                      </p:cBhvr>
                                    </p:animEffect>
                                  </p:childTnLst>
                                </p:cTn>
                              </p:par>
                            </p:childTnLst>
                          </p:cTn>
                        </p:par>
                      </p:childTnLst>
                    </p:cTn>
                  </p:par>
                </p:childTnLst>
              </p:cTn>
              <p:nextCondLst>
                <p:cond evt="onClick" delay="0">
                  <p:tgtEl>
                    <p:spTgt spid="1025"/>
                  </p:tgtEl>
                </p:cond>
              </p:nextCondLst>
            </p:seq>
            <p:seq concurrent="1" nextAc="seek">
              <p:cTn id="172" restart="whenNotActive" fill="hold" evtFilter="cancelBubble" nodeType="interactiveSeq">
                <p:stCondLst>
                  <p:cond evt="onClick" delay="0">
                    <p:tgtEl>
                      <p:spTgt spid="208"/>
                    </p:tgtEl>
                  </p:cond>
                </p:stCondLst>
                <p:endSync evt="end" delay="0">
                  <p:rtn val="all"/>
                </p:endSync>
                <p:childTnLst>
                  <p:par>
                    <p:cTn id="173" fill="hold">
                      <p:stCondLst>
                        <p:cond delay="0"/>
                      </p:stCondLst>
                      <p:childTnLst>
                        <p:par>
                          <p:cTn id="174" fill="hold">
                            <p:stCondLst>
                              <p:cond delay="0"/>
                            </p:stCondLst>
                            <p:childTnLst>
                              <p:par>
                                <p:cTn id="175" presetID="53" presetClass="entr" presetSubtype="16" fill="hold" nodeType="clickEffect">
                                  <p:stCondLst>
                                    <p:cond delay="0"/>
                                  </p:stCondLst>
                                  <p:childTnLst>
                                    <p:set>
                                      <p:cBhvr>
                                        <p:cTn id="176" dur="1" fill="hold">
                                          <p:stCondLst>
                                            <p:cond delay="0"/>
                                          </p:stCondLst>
                                        </p:cTn>
                                        <p:tgtEl>
                                          <p:spTgt spid="132"/>
                                        </p:tgtEl>
                                        <p:attrNameLst>
                                          <p:attrName>style.visibility</p:attrName>
                                        </p:attrNameLst>
                                      </p:cBhvr>
                                      <p:to>
                                        <p:strVal val="visible"/>
                                      </p:to>
                                    </p:set>
                                    <p:anim calcmode="lin" valueType="num">
                                      <p:cBhvr>
                                        <p:cTn id="177" dur="500" fill="hold"/>
                                        <p:tgtEl>
                                          <p:spTgt spid="132"/>
                                        </p:tgtEl>
                                        <p:attrNameLst>
                                          <p:attrName>ppt_w</p:attrName>
                                        </p:attrNameLst>
                                      </p:cBhvr>
                                      <p:tavLst>
                                        <p:tav tm="0">
                                          <p:val>
                                            <p:fltVal val="0"/>
                                          </p:val>
                                        </p:tav>
                                        <p:tav tm="100000">
                                          <p:val>
                                            <p:strVal val="#ppt_w"/>
                                          </p:val>
                                        </p:tav>
                                      </p:tavLst>
                                    </p:anim>
                                    <p:anim calcmode="lin" valueType="num">
                                      <p:cBhvr>
                                        <p:cTn id="178" dur="500" fill="hold"/>
                                        <p:tgtEl>
                                          <p:spTgt spid="132"/>
                                        </p:tgtEl>
                                        <p:attrNameLst>
                                          <p:attrName>ppt_h</p:attrName>
                                        </p:attrNameLst>
                                      </p:cBhvr>
                                      <p:tavLst>
                                        <p:tav tm="0">
                                          <p:val>
                                            <p:fltVal val="0"/>
                                          </p:val>
                                        </p:tav>
                                        <p:tav tm="100000">
                                          <p:val>
                                            <p:strVal val="#ppt_h"/>
                                          </p:val>
                                        </p:tav>
                                      </p:tavLst>
                                    </p:anim>
                                    <p:animEffect transition="in" filter="fade">
                                      <p:cBhvr>
                                        <p:cTn id="179" dur="500"/>
                                        <p:tgtEl>
                                          <p:spTgt spid="132"/>
                                        </p:tgtEl>
                                      </p:cBhvr>
                                    </p:animEffect>
                                  </p:childTnLst>
                                </p:cTn>
                              </p:par>
                            </p:childTnLst>
                          </p:cTn>
                        </p:par>
                      </p:childTnLst>
                    </p:cTn>
                  </p:par>
                </p:childTnLst>
              </p:cTn>
              <p:nextCondLst>
                <p:cond evt="onClick" delay="0">
                  <p:tgtEl>
                    <p:spTgt spid="208"/>
                  </p:tgtEl>
                </p:cond>
              </p:nextCondLst>
            </p:seq>
            <p:seq concurrent="1" nextAc="seek">
              <p:cTn id="180" restart="whenNotActive" fill="hold" evtFilter="cancelBubble" nodeType="interactiveSeq">
                <p:stCondLst>
                  <p:cond evt="onClick" delay="0">
                    <p:tgtEl>
                      <p:spTgt spid="201"/>
                    </p:tgtEl>
                  </p:cond>
                </p:stCondLst>
                <p:endSync evt="end" delay="0">
                  <p:rtn val="all"/>
                </p:endSync>
                <p:childTnLst>
                  <p:par>
                    <p:cTn id="181" fill="hold">
                      <p:stCondLst>
                        <p:cond delay="0"/>
                      </p:stCondLst>
                      <p:childTnLst>
                        <p:par>
                          <p:cTn id="182" fill="hold">
                            <p:stCondLst>
                              <p:cond delay="0"/>
                            </p:stCondLst>
                            <p:childTnLst>
                              <p:par>
                                <p:cTn id="183" presetID="53" presetClass="entr" presetSubtype="16" fill="hold" nodeType="clickEffect">
                                  <p:stCondLst>
                                    <p:cond delay="0"/>
                                  </p:stCondLst>
                                  <p:childTnLst>
                                    <p:set>
                                      <p:cBhvr>
                                        <p:cTn id="184" dur="1" fill="hold">
                                          <p:stCondLst>
                                            <p:cond delay="0"/>
                                          </p:stCondLst>
                                        </p:cTn>
                                        <p:tgtEl>
                                          <p:spTgt spid="130"/>
                                        </p:tgtEl>
                                        <p:attrNameLst>
                                          <p:attrName>style.visibility</p:attrName>
                                        </p:attrNameLst>
                                      </p:cBhvr>
                                      <p:to>
                                        <p:strVal val="visible"/>
                                      </p:to>
                                    </p:set>
                                    <p:anim calcmode="lin" valueType="num">
                                      <p:cBhvr>
                                        <p:cTn id="185" dur="500" fill="hold"/>
                                        <p:tgtEl>
                                          <p:spTgt spid="130"/>
                                        </p:tgtEl>
                                        <p:attrNameLst>
                                          <p:attrName>ppt_w</p:attrName>
                                        </p:attrNameLst>
                                      </p:cBhvr>
                                      <p:tavLst>
                                        <p:tav tm="0">
                                          <p:val>
                                            <p:fltVal val="0"/>
                                          </p:val>
                                        </p:tav>
                                        <p:tav tm="100000">
                                          <p:val>
                                            <p:strVal val="#ppt_w"/>
                                          </p:val>
                                        </p:tav>
                                      </p:tavLst>
                                    </p:anim>
                                    <p:anim calcmode="lin" valueType="num">
                                      <p:cBhvr>
                                        <p:cTn id="186" dur="500" fill="hold"/>
                                        <p:tgtEl>
                                          <p:spTgt spid="130"/>
                                        </p:tgtEl>
                                        <p:attrNameLst>
                                          <p:attrName>ppt_h</p:attrName>
                                        </p:attrNameLst>
                                      </p:cBhvr>
                                      <p:tavLst>
                                        <p:tav tm="0">
                                          <p:val>
                                            <p:fltVal val="0"/>
                                          </p:val>
                                        </p:tav>
                                        <p:tav tm="100000">
                                          <p:val>
                                            <p:strVal val="#ppt_h"/>
                                          </p:val>
                                        </p:tav>
                                      </p:tavLst>
                                    </p:anim>
                                    <p:animEffect transition="in" filter="fade">
                                      <p:cBhvr>
                                        <p:cTn id="187" dur="500"/>
                                        <p:tgtEl>
                                          <p:spTgt spid="130"/>
                                        </p:tgtEl>
                                      </p:cBhvr>
                                    </p:animEffect>
                                  </p:childTnLst>
                                </p:cTn>
                              </p:par>
                            </p:childTnLst>
                          </p:cTn>
                        </p:par>
                      </p:childTnLst>
                    </p:cTn>
                  </p:par>
                </p:childTnLst>
              </p:cTn>
              <p:nextCondLst>
                <p:cond evt="onClick" delay="0">
                  <p:tgtEl>
                    <p:spTgt spid="201"/>
                  </p:tgtEl>
                </p:cond>
              </p:nextCondLst>
            </p:seq>
            <p:seq concurrent="1" nextAc="seek">
              <p:cTn id="188" restart="whenNotActive" fill="hold" evtFilter="cancelBubble" nodeType="interactiveSeq">
                <p:stCondLst>
                  <p:cond evt="onClick" delay="0">
                    <p:tgtEl>
                      <p:spTgt spid="212"/>
                    </p:tgtEl>
                  </p:cond>
                </p:stCondLst>
                <p:endSync evt="end" delay="0">
                  <p:rtn val="all"/>
                </p:endSync>
                <p:childTnLst>
                  <p:par>
                    <p:cTn id="189" fill="hold">
                      <p:stCondLst>
                        <p:cond delay="0"/>
                      </p:stCondLst>
                      <p:childTnLst>
                        <p:par>
                          <p:cTn id="190" fill="hold">
                            <p:stCondLst>
                              <p:cond delay="0"/>
                            </p:stCondLst>
                            <p:childTnLst>
                              <p:par>
                                <p:cTn id="191" presetID="53" presetClass="entr" presetSubtype="16" fill="hold" nodeType="clickEffect">
                                  <p:stCondLst>
                                    <p:cond delay="0"/>
                                  </p:stCondLst>
                                  <p:childTnLst>
                                    <p:set>
                                      <p:cBhvr>
                                        <p:cTn id="192" dur="1" fill="hold">
                                          <p:stCondLst>
                                            <p:cond delay="0"/>
                                          </p:stCondLst>
                                        </p:cTn>
                                        <p:tgtEl>
                                          <p:spTgt spid="133"/>
                                        </p:tgtEl>
                                        <p:attrNameLst>
                                          <p:attrName>style.visibility</p:attrName>
                                        </p:attrNameLst>
                                      </p:cBhvr>
                                      <p:to>
                                        <p:strVal val="visible"/>
                                      </p:to>
                                    </p:set>
                                    <p:anim calcmode="lin" valueType="num">
                                      <p:cBhvr>
                                        <p:cTn id="193" dur="500" fill="hold"/>
                                        <p:tgtEl>
                                          <p:spTgt spid="133"/>
                                        </p:tgtEl>
                                        <p:attrNameLst>
                                          <p:attrName>ppt_w</p:attrName>
                                        </p:attrNameLst>
                                      </p:cBhvr>
                                      <p:tavLst>
                                        <p:tav tm="0">
                                          <p:val>
                                            <p:fltVal val="0"/>
                                          </p:val>
                                        </p:tav>
                                        <p:tav tm="100000">
                                          <p:val>
                                            <p:strVal val="#ppt_w"/>
                                          </p:val>
                                        </p:tav>
                                      </p:tavLst>
                                    </p:anim>
                                    <p:anim calcmode="lin" valueType="num">
                                      <p:cBhvr>
                                        <p:cTn id="194" dur="500" fill="hold"/>
                                        <p:tgtEl>
                                          <p:spTgt spid="133"/>
                                        </p:tgtEl>
                                        <p:attrNameLst>
                                          <p:attrName>ppt_h</p:attrName>
                                        </p:attrNameLst>
                                      </p:cBhvr>
                                      <p:tavLst>
                                        <p:tav tm="0">
                                          <p:val>
                                            <p:fltVal val="0"/>
                                          </p:val>
                                        </p:tav>
                                        <p:tav tm="100000">
                                          <p:val>
                                            <p:strVal val="#ppt_h"/>
                                          </p:val>
                                        </p:tav>
                                      </p:tavLst>
                                    </p:anim>
                                    <p:animEffect transition="in" filter="fade">
                                      <p:cBhvr>
                                        <p:cTn id="195" dur="500"/>
                                        <p:tgtEl>
                                          <p:spTgt spid="133"/>
                                        </p:tgtEl>
                                      </p:cBhvr>
                                    </p:animEffect>
                                  </p:childTnLst>
                                </p:cTn>
                              </p:par>
                            </p:childTnLst>
                          </p:cTn>
                        </p:par>
                      </p:childTnLst>
                    </p:cTn>
                  </p:par>
                </p:childTnLst>
              </p:cTn>
              <p:nextCondLst>
                <p:cond evt="onClick" delay="0">
                  <p:tgtEl>
                    <p:spTgt spid="212"/>
                  </p:tgtEl>
                </p:cond>
              </p:nextCondLst>
            </p:seq>
            <p:seq concurrent="1" nextAc="seek">
              <p:cTn id="196" restart="whenNotActive" fill="hold" evtFilter="cancelBubble" nodeType="interactiveSeq">
                <p:stCondLst>
                  <p:cond evt="onClick" delay="0">
                    <p:tgtEl>
                      <p:spTgt spid="215"/>
                    </p:tgtEl>
                  </p:cond>
                </p:stCondLst>
                <p:endSync evt="end" delay="0">
                  <p:rtn val="all"/>
                </p:endSync>
                <p:childTnLst>
                  <p:par>
                    <p:cTn id="197" fill="hold">
                      <p:stCondLst>
                        <p:cond delay="0"/>
                      </p:stCondLst>
                      <p:childTnLst>
                        <p:par>
                          <p:cTn id="198" fill="hold">
                            <p:stCondLst>
                              <p:cond delay="0"/>
                            </p:stCondLst>
                            <p:childTnLst>
                              <p:par>
                                <p:cTn id="199" presetID="53" presetClass="entr" presetSubtype="16" fill="hold" nodeType="clickEffect">
                                  <p:stCondLst>
                                    <p:cond delay="0"/>
                                  </p:stCondLst>
                                  <p:childTnLst>
                                    <p:set>
                                      <p:cBhvr>
                                        <p:cTn id="200" dur="1" fill="hold">
                                          <p:stCondLst>
                                            <p:cond delay="0"/>
                                          </p:stCondLst>
                                        </p:cTn>
                                        <p:tgtEl>
                                          <p:spTgt spid="134"/>
                                        </p:tgtEl>
                                        <p:attrNameLst>
                                          <p:attrName>style.visibility</p:attrName>
                                        </p:attrNameLst>
                                      </p:cBhvr>
                                      <p:to>
                                        <p:strVal val="visible"/>
                                      </p:to>
                                    </p:set>
                                    <p:anim calcmode="lin" valueType="num">
                                      <p:cBhvr>
                                        <p:cTn id="201" dur="500" fill="hold"/>
                                        <p:tgtEl>
                                          <p:spTgt spid="134"/>
                                        </p:tgtEl>
                                        <p:attrNameLst>
                                          <p:attrName>ppt_w</p:attrName>
                                        </p:attrNameLst>
                                      </p:cBhvr>
                                      <p:tavLst>
                                        <p:tav tm="0">
                                          <p:val>
                                            <p:fltVal val="0"/>
                                          </p:val>
                                        </p:tav>
                                        <p:tav tm="100000">
                                          <p:val>
                                            <p:strVal val="#ppt_w"/>
                                          </p:val>
                                        </p:tav>
                                      </p:tavLst>
                                    </p:anim>
                                    <p:anim calcmode="lin" valueType="num">
                                      <p:cBhvr>
                                        <p:cTn id="202" dur="500" fill="hold"/>
                                        <p:tgtEl>
                                          <p:spTgt spid="134"/>
                                        </p:tgtEl>
                                        <p:attrNameLst>
                                          <p:attrName>ppt_h</p:attrName>
                                        </p:attrNameLst>
                                      </p:cBhvr>
                                      <p:tavLst>
                                        <p:tav tm="0">
                                          <p:val>
                                            <p:fltVal val="0"/>
                                          </p:val>
                                        </p:tav>
                                        <p:tav tm="100000">
                                          <p:val>
                                            <p:strVal val="#ppt_h"/>
                                          </p:val>
                                        </p:tav>
                                      </p:tavLst>
                                    </p:anim>
                                    <p:animEffect transition="in" filter="fade">
                                      <p:cBhvr>
                                        <p:cTn id="203" dur="500"/>
                                        <p:tgtEl>
                                          <p:spTgt spid="134"/>
                                        </p:tgtEl>
                                      </p:cBhvr>
                                    </p:animEffect>
                                  </p:childTnLst>
                                </p:cTn>
                              </p:par>
                            </p:childTnLst>
                          </p:cTn>
                        </p:par>
                      </p:childTnLst>
                    </p:cTn>
                  </p:par>
                </p:childTnLst>
              </p:cTn>
              <p:nextCondLst>
                <p:cond evt="onClick" delay="0">
                  <p:tgtEl>
                    <p:spTgt spid="215"/>
                  </p:tgtEl>
                </p:cond>
              </p:nextCondLst>
            </p:seq>
            <p:seq concurrent="1" nextAc="seek">
              <p:cTn id="204" restart="whenNotActive" fill="hold" evtFilter="cancelBubble" nodeType="interactiveSeq">
                <p:stCondLst>
                  <p:cond evt="onClick" delay="0">
                    <p:tgtEl>
                      <p:spTgt spid="136"/>
                    </p:tgtEl>
                  </p:cond>
                </p:stCondLst>
                <p:endSync evt="end" delay="0">
                  <p:rtn val="all"/>
                </p:endSync>
                <p:childTnLst>
                  <p:par>
                    <p:cTn id="205" fill="hold">
                      <p:stCondLst>
                        <p:cond delay="0"/>
                      </p:stCondLst>
                      <p:childTnLst>
                        <p:par>
                          <p:cTn id="206" fill="hold">
                            <p:stCondLst>
                              <p:cond delay="0"/>
                            </p:stCondLst>
                            <p:childTnLst>
                              <p:par>
                                <p:cTn id="207" presetID="53" presetClass="entr" presetSubtype="16" fill="hold" nodeType="clickEffect">
                                  <p:stCondLst>
                                    <p:cond delay="0"/>
                                  </p:stCondLst>
                                  <p:childTnLst>
                                    <p:set>
                                      <p:cBhvr>
                                        <p:cTn id="208" dur="1" fill="hold">
                                          <p:stCondLst>
                                            <p:cond delay="0"/>
                                          </p:stCondLst>
                                        </p:cTn>
                                        <p:tgtEl>
                                          <p:spTgt spid="131"/>
                                        </p:tgtEl>
                                        <p:attrNameLst>
                                          <p:attrName>style.visibility</p:attrName>
                                        </p:attrNameLst>
                                      </p:cBhvr>
                                      <p:to>
                                        <p:strVal val="visible"/>
                                      </p:to>
                                    </p:set>
                                    <p:anim calcmode="lin" valueType="num">
                                      <p:cBhvr>
                                        <p:cTn id="209" dur="500" fill="hold"/>
                                        <p:tgtEl>
                                          <p:spTgt spid="131"/>
                                        </p:tgtEl>
                                        <p:attrNameLst>
                                          <p:attrName>ppt_w</p:attrName>
                                        </p:attrNameLst>
                                      </p:cBhvr>
                                      <p:tavLst>
                                        <p:tav tm="0">
                                          <p:val>
                                            <p:fltVal val="0"/>
                                          </p:val>
                                        </p:tav>
                                        <p:tav tm="100000">
                                          <p:val>
                                            <p:strVal val="#ppt_w"/>
                                          </p:val>
                                        </p:tav>
                                      </p:tavLst>
                                    </p:anim>
                                    <p:anim calcmode="lin" valueType="num">
                                      <p:cBhvr>
                                        <p:cTn id="210" dur="500" fill="hold"/>
                                        <p:tgtEl>
                                          <p:spTgt spid="131"/>
                                        </p:tgtEl>
                                        <p:attrNameLst>
                                          <p:attrName>ppt_h</p:attrName>
                                        </p:attrNameLst>
                                      </p:cBhvr>
                                      <p:tavLst>
                                        <p:tav tm="0">
                                          <p:val>
                                            <p:fltVal val="0"/>
                                          </p:val>
                                        </p:tav>
                                        <p:tav tm="100000">
                                          <p:val>
                                            <p:strVal val="#ppt_h"/>
                                          </p:val>
                                        </p:tav>
                                      </p:tavLst>
                                    </p:anim>
                                    <p:animEffect transition="in" filter="fade">
                                      <p:cBhvr>
                                        <p:cTn id="211" dur="500"/>
                                        <p:tgtEl>
                                          <p:spTgt spid="131"/>
                                        </p:tgtEl>
                                      </p:cBhvr>
                                    </p:animEffect>
                                  </p:childTnLst>
                                </p:cTn>
                              </p:par>
                            </p:childTnLst>
                          </p:cTn>
                        </p:par>
                      </p:childTnLst>
                    </p:cTn>
                  </p:par>
                </p:childTnLst>
              </p:cTn>
              <p:nextCondLst>
                <p:cond evt="onClick" delay="0">
                  <p:tgtEl>
                    <p:spTgt spid="136"/>
                  </p:tgtEl>
                </p:cond>
              </p:nextCondLst>
            </p:seq>
            <p:seq concurrent="1" nextAc="seek">
              <p:cTn id="212" restart="whenNotActive" fill="hold" evtFilter="cancelBubble" nodeType="interactiveSeq">
                <p:stCondLst>
                  <p:cond evt="onClick" delay="0">
                    <p:tgtEl>
                      <p:spTgt spid="218"/>
                    </p:tgtEl>
                  </p:cond>
                </p:stCondLst>
                <p:endSync evt="end" delay="0">
                  <p:rtn val="all"/>
                </p:endSync>
                <p:childTnLst>
                  <p:par>
                    <p:cTn id="213" fill="hold">
                      <p:stCondLst>
                        <p:cond delay="0"/>
                      </p:stCondLst>
                      <p:childTnLst>
                        <p:par>
                          <p:cTn id="214" fill="hold">
                            <p:stCondLst>
                              <p:cond delay="0"/>
                            </p:stCondLst>
                            <p:childTnLst>
                              <p:par>
                                <p:cTn id="215" presetID="53" presetClass="entr" presetSubtype="16" fill="hold" nodeType="clickEffect">
                                  <p:stCondLst>
                                    <p:cond delay="0"/>
                                  </p:stCondLst>
                                  <p:childTnLst>
                                    <p:set>
                                      <p:cBhvr>
                                        <p:cTn id="216" dur="1" fill="hold">
                                          <p:stCondLst>
                                            <p:cond delay="0"/>
                                          </p:stCondLst>
                                        </p:cTn>
                                        <p:tgtEl>
                                          <p:spTgt spid="135"/>
                                        </p:tgtEl>
                                        <p:attrNameLst>
                                          <p:attrName>style.visibility</p:attrName>
                                        </p:attrNameLst>
                                      </p:cBhvr>
                                      <p:to>
                                        <p:strVal val="visible"/>
                                      </p:to>
                                    </p:set>
                                    <p:anim calcmode="lin" valueType="num">
                                      <p:cBhvr>
                                        <p:cTn id="217" dur="500" fill="hold"/>
                                        <p:tgtEl>
                                          <p:spTgt spid="135"/>
                                        </p:tgtEl>
                                        <p:attrNameLst>
                                          <p:attrName>ppt_w</p:attrName>
                                        </p:attrNameLst>
                                      </p:cBhvr>
                                      <p:tavLst>
                                        <p:tav tm="0">
                                          <p:val>
                                            <p:fltVal val="0"/>
                                          </p:val>
                                        </p:tav>
                                        <p:tav tm="100000">
                                          <p:val>
                                            <p:strVal val="#ppt_w"/>
                                          </p:val>
                                        </p:tav>
                                      </p:tavLst>
                                    </p:anim>
                                    <p:anim calcmode="lin" valueType="num">
                                      <p:cBhvr>
                                        <p:cTn id="218" dur="500" fill="hold"/>
                                        <p:tgtEl>
                                          <p:spTgt spid="135"/>
                                        </p:tgtEl>
                                        <p:attrNameLst>
                                          <p:attrName>ppt_h</p:attrName>
                                        </p:attrNameLst>
                                      </p:cBhvr>
                                      <p:tavLst>
                                        <p:tav tm="0">
                                          <p:val>
                                            <p:fltVal val="0"/>
                                          </p:val>
                                        </p:tav>
                                        <p:tav tm="100000">
                                          <p:val>
                                            <p:strVal val="#ppt_h"/>
                                          </p:val>
                                        </p:tav>
                                      </p:tavLst>
                                    </p:anim>
                                    <p:animEffect transition="in" filter="fade">
                                      <p:cBhvr>
                                        <p:cTn id="219" dur="500"/>
                                        <p:tgtEl>
                                          <p:spTgt spid="135"/>
                                        </p:tgtEl>
                                      </p:cBhvr>
                                    </p:animEffect>
                                  </p:childTnLst>
                                </p:cTn>
                              </p:par>
                            </p:childTnLst>
                          </p:cTn>
                        </p:par>
                        <p:par>
                          <p:cTn id="220" fill="hold">
                            <p:stCondLst>
                              <p:cond delay="500"/>
                            </p:stCondLst>
                            <p:childTnLst>
                              <p:par>
                                <p:cTn id="221" presetID="22" presetClass="entr" presetSubtype="8" fill="hold" grpId="0" nodeType="afterEffect">
                                  <p:stCondLst>
                                    <p:cond delay="0"/>
                                  </p:stCondLst>
                                  <p:childTnLst>
                                    <p:set>
                                      <p:cBhvr>
                                        <p:cTn id="222" dur="1" fill="hold">
                                          <p:stCondLst>
                                            <p:cond delay="0"/>
                                          </p:stCondLst>
                                        </p:cTn>
                                        <p:tgtEl>
                                          <p:spTgt spid="1033"/>
                                        </p:tgtEl>
                                        <p:attrNameLst>
                                          <p:attrName>style.visibility</p:attrName>
                                        </p:attrNameLst>
                                      </p:cBhvr>
                                      <p:to>
                                        <p:strVal val="visible"/>
                                      </p:to>
                                    </p:set>
                                    <p:animEffect transition="in" filter="wipe(left)">
                                      <p:cBhvr>
                                        <p:cTn id="223" dur="500"/>
                                        <p:tgtEl>
                                          <p:spTgt spid="1033"/>
                                        </p:tgtEl>
                                      </p:cBhvr>
                                    </p:animEffect>
                                  </p:childTnLst>
                                  <p:subTnLst>
                                    <p:audio>
                                      <p:cMediaNode>
                                        <p:cTn display="0" masterRel="sameClick">
                                          <p:stCondLst>
                                            <p:cond evt="begin" delay="0">
                                              <p:tn val="221"/>
                                            </p:cond>
                                          </p:stCondLst>
                                          <p:endCondLst>
                                            <p:cond evt="onStopAudio" delay="0">
                                              <p:tgtEl>
                                                <p:sldTgt/>
                                              </p:tgtEl>
                                            </p:cond>
                                          </p:endCondLst>
                                        </p:cTn>
                                        <p:tgtEl>
                                          <p:sndTgt r:embed="rId5" name="camera.wav"/>
                                        </p:tgtEl>
                                      </p:cMediaNode>
                                    </p:audio>
                                  </p:subTnLst>
                                </p:cTn>
                              </p:par>
                            </p:childTnLst>
                          </p:cTn>
                        </p:par>
                        <p:par>
                          <p:cTn id="224" fill="hold">
                            <p:stCondLst>
                              <p:cond delay="1000"/>
                            </p:stCondLst>
                            <p:childTnLst>
                              <p:par>
                                <p:cTn id="225" presetID="45" presetClass="entr" presetSubtype="0" repeatCount="indefinite" fill="hold" grpId="0" nodeType="afterEffect">
                                  <p:stCondLst>
                                    <p:cond delay="0"/>
                                  </p:stCondLst>
                                  <p:childTnLst>
                                    <p:set>
                                      <p:cBhvr>
                                        <p:cTn id="226" dur="1" fill="hold">
                                          <p:stCondLst>
                                            <p:cond delay="0"/>
                                          </p:stCondLst>
                                        </p:cTn>
                                        <p:tgtEl>
                                          <p:spTgt spid="125"/>
                                        </p:tgtEl>
                                        <p:attrNameLst>
                                          <p:attrName>style.visibility</p:attrName>
                                        </p:attrNameLst>
                                      </p:cBhvr>
                                      <p:to>
                                        <p:strVal val="visible"/>
                                      </p:to>
                                    </p:set>
                                    <p:animEffect transition="in" filter="fade">
                                      <p:cBhvr>
                                        <p:cTn id="227" dur="2000"/>
                                        <p:tgtEl>
                                          <p:spTgt spid="125"/>
                                        </p:tgtEl>
                                      </p:cBhvr>
                                    </p:animEffect>
                                    <p:anim calcmode="lin" valueType="num">
                                      <p:cBhvr>
                                        <p:cTn id="228" dur="2000" fill="hold"/>
                                        <p:tgtEl>
                                          <p:spTgt spid="125"/>
                                        </p:tgtEl>
                                        <p:attrNameLst>
                                          <p:attrName>ppt_w</p:attrName>
                                        </p:attrNameLst>
                                      </p:cBhvr>
                                      <p:tavLst>
                                        <p:tav tm="0" fmla="#ppt_w*sin(2.5*pi*$)">
                                          <p:val>
                                            <p:fltVal val="0"/>
                                          </p:val>
                                        </p:tav>
                                        <p:tav tm="100000">
                                          <p:val>
                                            <p:fltVal val="1"/>
                                          </p:val>
                                        </p:tav>
                                      </p:tavLst>
                                    </p:anim>
                                    <p:anim calcmode="lin" valueType="num">
                                      <p:cBhvr>
                                        <p:cTn id="229" dur="2000" fill="hold"/>
                                        <p:tgtEl>
                                          <p:spTgt spid="125"/>
                                        </p:tgtEl>
                                        <p:attrNameLst>
                                          <p:attrName>ppt_h</p:attrName>
                                        </p:attrNameLst>
                                      </p:cBhvr>
                                      <p:tavLst>
                                        <p:tav tm="0">
                                          <p:val>
                                            <p:strVal val="#ppt_h"/>
                                          </p:val>
                                        </p:tav>
                                        <p:tav tm="100000">
                                          <p:val>
                                            <p:strVal val="#ppt_h"/>
                                          </p:val>
                                        </p:tav>
                                      </p:tavLst>
                                    </p:anim>
                                  </p:childTnLst>
                                </p:cTn>
                              </p:par>
                              <p:par>
                                <p:cTn id="230" presetID="53" presetClass="entr" presetSubtype="16" fill="hold" grpId="0" nodeType="withEffect">
                                  <p:stCondLst>
                                    <p:cond delay="0"/>
                                  </p:stCondLst>
                                  <p:childTnLst>
                                    <p:set>
                                      <p:cBhvr>
                                        <p:cTn id="231" dur="1" fill="hold">
                                          <p:stCondLst>
                                            <p:cond delay="0"/>
                                          </p:stCondLst>
                                        </p:cTn>
                                        <p:tgtEl>
                                          <p:spTgt spid="6"/>
                                        </p:tgtEl>
                                        <p:attrNameLst>
                                          <p:attrName>style.visibility</p:attrName>
                                        </p:attrNameLst>
                                      </p:cBhvr>
                                      <p:to>
                                        <p:strVal val="visible"/>
                                      </p:to>
                                    </p:set>
                                    <p:anim calcmode="lin" valueType="num">
                                      <p:cBhvr>
                                        <p:cTn id="232" dur="500" fill="hold"/>
                                        <p:tgtEl>
                                          <p:spTgt spid="6"/>
                                        </p:tgtEl>
                                        <p:attrNameLst>
                                          <p:attrName>ppt_w</p:attrName>
                                        </p:attrNameLst>
                                      </p:cBhvr>
                                      <p:tavLst>
                                        <p:tav tm="0">
                                          <p:val>
                                            <p:fltVal val="0"/>
                                          </p:val>
                                        </p:tav>
                                        <p:tav tm="100000">
                                          <p:val>
                                            <p:strVal val="#ppt_w"/>
                                          </p:val>
                                        </p:tav>
                                      </p:tavLst>
                                    </p:anim>
                                    <p:anim calcmode="lin" valueType="num">
                                      <p:cBhvr>
                                        <p:cTn id="233" dur="500" fill="hold"/>
                                        <p:tgtEl>
                                          <p:spTgt spid="6"/>
                                        </p:tgtEl>
                                        <p:attrNameLst>
                                          <p:attrName>ppt_h</p:attrName>
                                        </p:attrNameLst>
                                      </p:cBhvr>
                                      <p:tavLst>
                                        <p:tav tm="0">
                                          <p:val>
                                            <p:fltVal val="0"/>
                                          </p:val>
                                        </p:tav>
                                        <p:tav tm="100000">
                                          <p:val>
                                            <p:strVal val="#ppt_h"/>
                                          </p:val>
                                        </p:tav>
                                      </p:tavLst>
                                    </p:anim>
                                    <p:animEffect transition="in" filter="fade">
                                      <p:cBhvr>
                                        <p:cTn id="234" dur="500"/>
                                        <p:tgtEl>
                                          <p:spTgt spid="6"/>
                                        </p:tgtEl>
                                      </p:cBhvr>
                                    </p:animEffect>
                                  </p:childTnLst>
                                </p:cTn>
                              </p:par>
                            </p:childTnLst>
                          </p:cTn>
                        </p:par>
                      </p:childTnLst>
                    </p:cTn>
                  </p:par>
                </p:childTnLst>
              </p:cTn>
              <p:nextCondLst>
                <p:cond evt="onClick" delay="0">
                  <p:tgtEl>
                    <p:spTgt spid="218"/>
                  </p:tgtEl>
                </p:cond>
              </p:nextCondLst>
            </p:seq>
          </p:childTnLst>
        </p:cTn>
      </p:par>
    </p:tnLst>
    <p:bldLst>
      <p:bldP spid="19" grpId="0" animBg="1"/>
      <p:bldP spid="21" grpId="0"/>
      <p:bldP spid="35" grpId="0"/>
      <p:bldP spid="178" grpId="0"/>
      <p:bldP spid="179" grpId="0"/>
      <p:bldP spid="181" grpId="0"/>
      <p:bldP spid="182" grpId="0"/>
      <p:bldP spid="183" grpId="0"/>
      <p:bldP spid="185" grpId="0"/>
      <p:bldP spid="186" grpId="0"/>
      <p:bldP spid="206" grpId="0" animBg="1"/>
      <p:bldP spid="207" grpId="0"/>
      <p:bldP spid="214" grpId="0"/>
      <p:bldP spid="1033" grpId="0" animBg="1"/>
      <p:bldP spid="6" grpId="0"/>
      <p:bldP spid="125" grpId="0"/>
      <p:bldP spid="137" grpId="0"/>
      <p:bldP spid="137"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4" name="Hộp_Văn_Bản 13"/>
          <p:cNvSpPr txBox="1"/>
          <p:nvPr/>
        </p:nvSpPr>
        <p:spPr>
          <a:xfrm>
            <a:off x="1952626" y="749558"/>
            <a:ext cx="7010400" cy="1754326"/>
          </a:xfrm>
          <a:prstGeom prst="rect">
            <a:avLst/>
          </a:prstGeom>
          <a:solidFill>
            <a:srgbClr val="CC00FF"/>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smtClean="0">
                <a:solidFill>
                  <a:schemeClr val="bg1"/>
                </a:solidFill>
              </a:rPr>
              <a:t>Hòa bị cận thị có điểm cực viễn </a:t>
            </a:r>
            <a:r>
              <a:rPr lang="en-US" b="1">
                <a:solidFill>
                  <a:schemeClr val="bg1"/>
                </a:solidFill>
                <a:latin typeface="Times New Roman" pitchFamily="18" charset="0"/>
                <a:cs typeface="Times New Roman" pitchFamily="18" charset="0"/>
              </a:rPr>
              <a:t>C</a:t>
            </a:r>
            <a:r>
              <a:rPr lang="en-US" b="1" baseline="-25000">
                <a:solidFill>
                  <a:schemeClr val="bg1"/>
                </a:solidFill>
                <a:latin typeface="Times New Roman" pitchFamily="18" charset="0"/>
                <a:cs typeface="Times New Roman" pitchFamily="18" charset="0"/>
              </a:rPr>
              <a:t>v </a:t>
            </a:r>
            <a:r>
              <a:rPr lang="en-US" smtClean="0">
                <a:solidFill>
                  <a:schemeClr val="bg1"/>
                </a:solidFill>
              </a:rPr>
              <a:t>nằm cách mắt 40cm. Bình cũng bị cận thị có điểm cực viễn </a:t>
            </a:r>
            <a:r>
              <a:rPr lang="en-US" b="1" smtClean="0">
                <a:solidFill>
                  <a:srgbClr val="FFFFFF"/>
                </a:solidFill>
                <a:latin typeface="Times New Roman" pitchFamily="18" charset="0"/>
                <a:cs typeface="Times New Roman" pitchFamily="18" charset="0"/>
              </a:rPr>
              <a:t>C</a:t>
            </a:r>
            <a:r>
              <a:rPr lang="en-US" b="1" baseline="-25000" smtClean="0">
                <a:solidFill>
                  <a:srgbClr val="FFFFFF"/>
                </a:solidFill>
                <a:latin typeface="Times New Roman" pitchFamily="18" charset="0"/>
                <a:cs typeface="Times New Roman" pitchFamily="18" charset="0"/>
              </a:rPr>
              <a:t>v </a:t>
            </a:r>
            <a:r>
              <a:rPr lang="en-US" smtClean="0">
                <a:solidFill>
                  <a:schemeClr val="bg1"/>
                </a:solidFill>
              </a:rPr>
              <a:t>nằm cách mắt 60cm.</a:t>
            </a:r>
            <a:endParaRPr lang="en-US" baseline="-25000">
              <a:solidFill>
                <a:schemeClr val="tx2"/>
              </a:solidFill>
              <a:latin typeface="Times New Roman" pitchFamily="18" charset="0"/>
              <a:cs typeface="Times New Roman" pitchFamily="18" charset="0"/>
            </a:endParaRPr>
          </a:p>
          <a:p>
            <a:pPr marL="342900" indent="-342900" algn="just">
              <a:buAutoNum type="alphaLcParenR"/>
            </a:pPr>
            <a:r>
              <a:rPr lang="en-US" smtClean="0">
                <a:solidFill>
                  <a:schemeClr val="bg1"/>
                </a:solidFill>
              </a:rPr>
              <a:t>Ai cận thị nặng hơn?</a:t>
            </a:r>
          </a:p>
          <a:p>
            <a:pPr marL="342900" indent="-342900" algn="just">
              <a:buAutoNum type="alphaLcParenR"/>
            </a:pPr>
            <a:r>
              <a:rPr lang="en-US" smtClean="0">
                <a:solidFill>
                  <a:schemeClr val="bg1"/>
                </a:solidFill>
              </a:rPr>
              <a:t>Hòa và Bình đều phải đeo kính để khắc phục tật cận thị. Kính được đeo sát mắt. Đó là thấu kính gì? Kính của ai có tiêu cự ngắn hơn?</a:t>
            </a: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162707" y="1147465"/>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50"/>
                </a:solidFill>
                <a:effectLst>
                  <a:outerShdw blurRad="50800" dist="39000" dir="5460000" algn="tl">
                    <a:srgbClr val="000000">
                      <a:alpha val="38000"/>
                    </a:srgbClr>
                  </a:outerShdw>
                </a:effectLst>
              </a:rPr>
              <a:t>Bài tập 2</a:t>
            </a:r>
            <a:endParaRPr lang="vi-VN" sz="2400" b="1" u="sng" cap="none" spc="0">
              <a:ln w="11430"/>
              <a:solidFill>
                <a:srgbClr val="00B050"/>
              </a:solidFill>
              <a:effectLst>
                <a:outerShdw blurRad="50800" dist="39000" dir="5460000" algn="tl">
                  <a:srgbClr val="000000">
                    <a:alpha val="38000"/>
                  </a:srgbClr>
                </a:outerShdw>
              </a:effectLst>
            </a:endParaRPr>
          </a:p>
        </p:txBody>
      </p:sp>
      <p:sp>
        <p:nvSpPr>
          <p:cNvPr id="38" name="Hình chữ nhật 37"/>
          <p:cNvSpPr/>
          <p:nvPr/>
        </p:nvSpPr>
        <p:spPr>
          <a:xfrm>
            <a:off x="152400" y="16002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FF00FF"/>
                </a:solidFill>
                <a:effectLst>
                  <a:outerShdw blurRad="50800" dist="39000" dir="5460000" algn="tl">
                    <a:srgbClr val="000000">
                      <a:alpha val="38000"/>
                    </a:srgbClr>
                  </a:outerShdw>
                </a:effectLst>
              </a:rPr>
              <a:t>Bài tập 3</a:t>
            </a:r>
            <a:endParaRPr lang="vi-VN" sz="2400" b="1" u="sng" cap="none" spc="0">
              <a:ln w="11430"/>
              <a:solidFill>
                <a:srgbClr val="FF00FF"/>
              </a:solidFill>
              <a:effectLst>
                <a:outerShdw blurRad="50800" dist="39000" dir="5460000" algn="tl">
                  <a:srgbClr val="000000">
                    <a:alpha val="38000"/>
                  </a:srgbClr>
                </a:outerShdw>
              </a:effectLst>
            </a:endParaRPr>
          </a:p>
        </p:txBody>
      </p:sp>
      <p:sp>
        <p:nvSpPr>
          <p:cNvPr id="45" name="Text Box 43"/>
          <p:cNvSpPr txBox="1">
            <a:spLocks noChangeArrowheads="1"/>
          </p:cNvSpPr>
          <p:nvPr/>
        </p:nvSpPr>
        <p:spPr bwMode="auto">
          <a:xfrm>
            <a:off x="2209800" y="6031468"/>
            <a:ext cx="66867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solidFill>
                  <a:srgbClr val="FFFF00"/>
                </a:solidFill>
              </a:rPr>
              <a:t>Nêu những biểu hiện của mắt bị tật cận thị và cách khắc phục</a:t>
            </a:r>
            <a:r>
              <a:rPr lang="en-US" smtClean="0">
                <a:solidFill>
                  <a:srgbClr val="FFFF00"/>
                </a:solidFill>
              </a:rPr>
              <a:t>?</a:t>
            </a:r>
            <a:endParaRPr lang="en-US" b="1">
              <a:solidFill>
                <a:srgbClr val="FFFF00"/>
              </a:solidFill>
              <a:latin typeface="Times New Roman" pitchFamily="18" charset="0"/>
            </a:endParaRPr>
          </a:p>
        </p:txBody>
      </p:sp>
      <p:sp>
        <p:nvSpPr>
          <p:cNvPr id="46" name="Hình chữ nhật 45"/>
          <p:cNvSpPr/>
          <p:nvPr/>
        </p:nvSpPr>
        <p:spPr>
          <a:xfrm>
            <a:off x="1870502" y="5827693"/>
            <a:ext cx="415498" cy="646331"/>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spc="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endParaRPr lang="vi-VN" sz="3600" b="1" cap="all" spc="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ontrols>
      <mc:AlternateContent xmlns:mc="http://schemas.openxmlformats.org/markup-compatibility/2006">
        <mc:Choice xmlns:v="urn:schemas-microsoft-com:vml" Requires="v">
          <p:control spid="3097" name="ShockwaveFlash1" r:id="rId2" imgW="4724385" imgH="3429007"/>
        </mc:Choice>
        <mc:Fallback>
          <p:control name="ShockwaveFlash1" r:id="rId2" imgW="4724385" imgH="3429007">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2590800"/>
                  <a:ext cx="4724400" cy="3429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7934033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800" decel="100000"/>
                                        <p:tgtEl>
                                          <p:spTgt spid="38"/>
                                        </p:tgtEl>
                                      </p:cBhvr>
                                    </p:animEffect>
                                    <p:anim calcmode="lin" valueType="num">
                                      <p:cBhvr>
                                        <p:cTn id="8" dur="800" decel="100000" fill="hold"/>
                                        <p:tgtEl>
                                          <p:spTgt spid="38"/>
                                        </p:tgtEl>
                                        <p:attrNameLst>
                                          <p:attrName>style.rotation</p:attrName>
                                        </p:attrNameLst>
                                      </p:cBhvr>
                                      <p:tavLst>
                                        <p:tav tm="0">
                                          <p:val>
                                            <p:fltVal val="-90"/>
                                          </p:val>
                                        </p:tav>
                                        <p:tav tm="100000">
                                          <p:val>
                                            <p:fltVal val="0"/>
                                          </p:val>
                                        </p:tav>
                                      </p:tavLst>
                                    </p:anim>
                                    <p:anim calcmode="lin" valueType="num">
                                      <p:cBhvr>
                                        <p:cTn id="9" dur="800" decel="100000" fill="hold"/>
                                        <p:tgtEl>
                                          <p:spTgt spid="38"/>
                                        </p:tgtEl>
                                        <p:attrNameLst>
                                          <p:attrName>ppt_x</p:attrName>
                                        </p:attrNameLst>
                                      </p:cBhvr>
                                      <p:tavLst>
                                        <p:tav tm="0">
                                          <p:val>
                                            <p:strVal val="#ppt_x+0.4"/>
                                          </p:val>
                                        </p:tav>
                                        <p:tav tm="100000">
                                          <p:val>
                                            <p:strVal val="#ppt_x-0.05"/>
                                          </p:val>
                                        </p:tav>
                                      </p:tavLst>
                                    </p:anim>
                                    <p:anim calcmode="lin" valueType="num">
                                      <p:cBhvr>
                                        <p:cTn id="10" dur="800" decel="100000" fill="hold"/>
                                        <p:tgtEl>
                                          <p:spTgt spid="3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camera.wav"/>
                                        </p:tgtEl>
                                      </p:cMediaNode>
                                    </p:audio>
                                  </p:sub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repeatCount="indefinite"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2000"/>
                                        <p:tgtEl>
                                          <p:spTgt spid="46"/>
                                        </p:tgtEl>
                                      </p:cBhvr>
                                    </p:animEffect>
                                    <p:anim calcmode="lin" valueType="num">
                                      <p:cBhvr>
                                        <p:cTn id="24" dur="2000" fill="hold"/>
                                        <p:tgtEl>
                                          <p:spTgt spid="46"/>
                                        </p:tgtEl>
                                        <p:attrNameLst>
                                          <p:attrName>ppt_w</p:attrName>
                                        </p:attrNameLst>
                                      </p:cBhvr>
                                      <p:tavLst>
                                        <p:tav tm="0" fmla="#ppt_w*sin(2.5*pi*$)">
                                          <p:val>
                                            <p:fltVal val="0"/>
                                          </p:val>
                                        </p:tav>
                                        <p:tav tm="100000">
                                          <p:val>
                                            <p:fltVal val="1"/>
                                          </p:val>
                                        </p:tav>
                                      </p:tavLst>
                                    </p:anim>
                                    <p:anim calcmode="lin" valueType="num">
                                      <p:cBhvr>
                                        <p:cTn id="25" dur="2000" fill="hold"/>
                                        <p:tgtEl>
                                          <p:spTgt spid="46"/>
                                        </p:tgtEl>
                                        <p:attrNameLst>
                                          <p:attrName>ppt_h</p:attrName>
                                        </p:attrNameLst>
                                      </p:cBhvr>
                                      <p:tavLst>
                                        <p:tav tm="0">
                                          <p:val>
                                            <p:strVal val="#ppt_h"/>
                                          </p:val>
                                        </p:tav>
                                        <p:tav tm="100000">
                                          <p:val>
                                            <p:strVal val="#ppt_h"/>
                                          </p:val>
                                        </p:tav>
                                      </p:tavLst>
                                    </p:anim>
                                  </p:childTnLst>
                                </p:cTn>
                              </p:par>
                              <p:par>
                                <p:cTn id="26" presetID="8" presetClass="entr" presetSubtype="16"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diamond(in)">
                                      <p:cBhvr>
                                        <p:cTn id="28" dur="2000"/>
                                        <p:tgtEl>
                                          <p:spTgt spid="45"/>
                                        </p:tgtEl>
                                      </p:cBhvr>
                                    </p:animEffect>
                                  </p:childTnLst>
                                  <p:subTnLst>
                                    <p:audio>
                                      <p:cMediaNode>
                                        <p:cTn display="0" masterRel="sameClick">
                                          <p:stCondLst>
                                            <p:cond evt="begin" delay="0">
                                              <p:tn val="26"/>
                                            </p:cond>
                                          </p:stCondLst>
                                          <p:endCondLst>
                                            <p:cond evt="onStopAudio" delay="0">
                                              <p:tgtEl>
                                                <p:sldTgt/>
                                              </p:tgtEl>
                                            </p:cond>
                                          </p:endCondLst>
                                        </p:cTn>
                                        <p:tgtEl>
                                          <p:sndTgt r:embed="rId6"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8" grpId="0"/>
      <p:bldP spid="45" grpId="0"/>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2CB"/>
            </a:gs>
            <a:gs pos="0">
              <a:srgbClr val="000099"/>
            </a:gs>
            <a:gs pos="0">
              <a:srgbClr val="0066FF"/>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9525" y="-3175"/>
            <a:ext cx="9144000" cy="584775"/>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endPar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3"/>
          <p:cNvSpPr/>
          <p:nvPr/>
        </p:nvSpPr>
        <p:spPr>
          <a:xfrm>
            <a:off x="874" y="587733"/>
            <a:ext cx="1790734" cy="62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a:off x="1756768" y="591125"/>
            <a:ext cx="72032" cy="627026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ình chữ nhật 12"/>
          <p:cNvSpPr/>
          <p:nvPr/>
        </p:nvSpPr>
        <p:spPr>
          <a:xfrm>
            <a:off x="152400" y="6858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F0"/>
                </a:solidFill>
                <a:effectLst>
                  <a:outerShdw blurRad="50800" dist="39000" dir="5460000" algn="tl">
                    <a:srgbClr val="000000">
                      <a:alpha val="38000"/>
                    </a:srgbClr>
                  </a:outerShdw>
                </a:effectLst>
              </a:rPr>
              <a:t>Bài tập 1</a:t>
            </a:r>
            <a:endParaRPr lang="vi-VN" sz="2400" b="1" u="sng" cap="none" spc="0">
              <a:ln w="11430"/>
              <a:solidFill>
                <a:srgbClr val="00B0F0"/>
              </a:solidFill>
              <a:effectLst>
                <a:outerShdw blurRad="50800" dist="39000" dir="5460000" algn="tl">
                  <a:srgbClr val="000000">
                    <a:alpha val="38000"/>
                  </a:srgbClr>
                </a:outerShdw>
              </a:effectLst>
            </a:endParaRPr>
          </a:p>
        </p:txBody>
      </p:sp>
      <p:sp>
        <p:nvSpPr>
          <p:cNvPr id="10" name="Hộp_Văn_Bản 9"/>
          <p:cNvSpPr txBox="1"/>
          <p:nvPr/>
        </p:nvSpPr>
        <p:spPr>
          <a:xfrm>
            <a:off x="1059212" y="-3176"/>
            <a:ext cx="6984990" cy="584775"/>
          </a:xfrm>
          <a:prstGeom prst="rect">
            <a:avLst/>
          </a:prstGeom>
          <a:noFill/>
        </p:spPr>
        <p:txBody>
          <a:bodyPr wrap="none" rtlCol="0">
            <a:spAutoFit/>
          </a:bodyPr>
          <a:lstStyle/>
          <a:p>
            <a:pPr lvl="0" algn="ctr"/>
            <a:r>
              <a:rPr lang="en-US" sz="3200" b="1">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Bài 51. BÀI TẬP QUANG HÌNH HỌC</a:t>
            </a:r>
          </a:p>
        </p:txBody>
      </p:sp>
      <p:sp>
        <p:nvSpPr>
          <p:cNvPr id="31" name="Hình chữ nhật 30"/>
          <p:cNvSpPr/>
          <p:nvPr/>
        </p:nvSpPr>
        <p:spPr>
          <a:xfrm>
            <a:off x="162707" y="1147465"/>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smtClean="0">
                <a:ln w="11430"/>
                <a:solidFill>
                  <a:srgbClr val="00B050"/>
                </a:solidFill>
                <a:effectLst>
                  <a:outerShdw blurRad="50800" dist="39000" dir="5460000" algn="tl">
                    <a:srgbClr val="000000">
                      <a:alpha val="38000"/>
                    </a:srgbClr>
                  </a:outerShdw>
                </a:effectLst>
              </a:rPr>
              <a:t>Bài tập 2</a:t>
            </a:r>
            <a:endParaRPr lang="vi-VN" sz="2400" b="1" u="sng" cap="none" spc="0">
              <a:ln w="11430"/>
              <a:solidFill>
                <a:srgbClr val="00B050"/>
              </a:solidFill>
              <a:effectLst>
                <a:outerShdw blurRad="50800" dist="39000" dir="5460000" algn="tl">
                  <a:srgbClr val="000000">
                    <a:alpha val="38000"/>
                  </a:srgbClr>
                </a:outerShdw>
              </a:effectLst>
            </a:endParaRPr>
          </a:p>
        </p:txBody>
      </p:sp>
      <p:sp>
        <p:nvSpPr>
          <p:cNvPr id="38" name="Hình chữ nhật 37"/>
          <p:cNvSpPr/>
          <p:nvPr/>
        </p:nvSpPr>
        <p:spPr>
          <a:xfrm>
            <a:off x="152400" y="160020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2400" b="1" u="sng" cap="none" spc="0" dirty="0" smtClean="0">
                <a:ln w="11430"/>
                <a:solidFill>
                  <a:srgbClr val="FF00FF"/>
                </a:solidFill>
                <a:effectLst>
                  <a:outerShdw blurRad="50800" dist="39000" dir="5460000" algn="tl">
                    <a:srgbClr val="000000">
                      <a:alpha val="38000"/>
                    </a:srgbClr>
                  </a:outerShdw>
                </a:effectLst>
              </a:rPr>
              <a:t>Bài tập 3</a:t>
            </a:r>
            <a:endParaRPr lang="vi-VN" sz="2400" b="1" u="sng" cap="none" spc="0" dirty="0">
              <a:ln w="11430"/>
              <a:solidFill>
                <a:srgbClr val="FF00FF"/>
              </a:solidFill>
              <a:effectLst>
                <a:outerShdw blurRad="50800" dist="39000" dir="5460000" algn="tl">
                  <a:srgbClr val="000000">
                    <a:alpha val="38000"/>
                  </a:srgbClr>
                </a:outerShdw>
              </a:effectLst>
            </a:endParaRPr>
          </a:p>
        </p:txBody>
      </p:sp>
      <p:grpSp>
        <p:nvGrpSpPr>
          <p:cNvPr id="9" name="Group 8"/>
          <p:cNvGrpSpPr>
            <a:grpSpLocks/>
          </p:cNvGrpSpPr>
          <p:nvPr/>
        </p:nvGrpSpPr>
        <p:grpSpPr bwMode="auto">
          <a:xfrm>
            <a:off x="1981200" y="3384550"/>
            <a:ext cx="6265862" cy="1873250"/>
            <a:chOff x="793" y="1047"/>
            <a:chExt cx="3947" cy="1180"/>
          </a:xfrm>
        </p:grpSpPr>
        <p:sp>
          <p:nvSpPr>
            <p:cNvPr id="11" name="Arc 9"/>
            <p:cNvSpPr>
              <a:spLocks/>
            </p:cNvSpPr>
            <p:nvPr/>
          </p:nvSpPr>
          <p:spPr bwMode="auto">
            <a:xfrm>
              <a:off x="3383" y="1047"/>
              <a:ext cx="1038" cy="1180"/>
            </a:xfrm>
            <a:custGeom>
              <a:avLst/>
              <a:gdLst>
                <a:gd name="G0" fmla="+- 16408 0 0"/>
                <a:gd name="G1" fmla="+- 21600 0 0"/>
                <a:gd name="G2" fmla="+- 21600 0 0"/>
                <a:gd name="T0" fmla="*/ 119 w 38008"/>
                <a:gd name="T1" fmla="*/ 7414 h 43200"/>
                <a:gd name="T2" fmla="*/ 0 w 38008"/>
                <a:gd name="T3" fmla="*/ 35647 h 43200"/>
                <a:gd name="T4" fmla="*/ 16408 w 38008"/>
                <a:gd name="T5" fmla="*/ 21600 h 43200"/>
              </a:gdLst>
              <a:ahLst/>
              <a:cxnLst>
                <a:cxn ang="0">
                  <a:pos x="T0" y="T1"/>
                </a:cxn>
                <a:cxn ang="0">
                  <a:pos x="T2" y="T3"/>
                </a:cxn>
                <a:cxn ang="0">
                  <a:pos x="T4" y="T5"/>
                </a:cxn>
              </a:cxnLst>
              <a:rect l="0" t="0" r="r" b="b"/>
              <a:pathLst>
                <a:path w="38008" h="43200" fill="none"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path>
                <a:path w="38008" h="43200" stroke="0"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lnTo>
                    <a:pt x="16408" y="21600"/>
                  </a:lnTo>
                  <a:close/>
                </a:path>
              </a:pathLst>
            </a:custGeom>
            <a:noFill/>
            <a:ln w="190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12" name="Line 10"/>
            <p:cNvSpPr>
              <a:spLocks noChangeShapeType="1"/>
            </p:cNvSpPr>
            <p:nvPr/>
          </p:nvSpPr>
          <p:spPr bwMode="auto">
            <a:xfrm>
              <a:off x="793" y="1637"/>
              <a:ext cx="3947"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4" name="Text Box 17"/>
            <p:cNvSpPr txBox="1">
              <a:spLocks noChangeArrowheads="1"/>
            </p:cNvSpPr>
            <p:nvPr/>
          </p:nvSpPr>
          <p:spPr bwMode="auto">
            <a:xfrm>
              <a:off x="3383" y="1626"/>
              <a:ext cx="242" cy="2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smtClean="0">
                  <a:solidFill>
                    <a:schemeClr val="bg1"/>
                  </a:solidFill>
                  <a:latin typeface="Times New Roman" pitchFamily="18" charset="0"/>
                </a:rPr>
                <a:t>O</a:t>
              </a:r>
              <a:endParaRPr lang="en-US" b="1">
                <a:solidFill>
                  <a:schemeClr val="bg1"/>
                </a:solidFill>
                <a:latin typeface="Times New Roman" pitchFamily="18" charset="0"/>
              </a:endParaRPr>
            </a:p>
          </p:txBody>
        </p:sp>
        <p:sp>
          <p:nvSpPr>
            <p:cNvPr id="15" name="Oval 18"/>
            <p:cNvSpPr>
              <a:spLocks noChangeArrowheads="1"/>
            </p:cNvSpPr>
            <p:nvPr/>
          </p:nvSpPr>
          <p:spPr bwMode="auto">
            <a:xfrm>
              <a:off x="1232"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16" name="Group 19"/>
            <p:cNvGrpSpPr>
              <a:grpSpLocks/>
            </p:cNvGrpSpPr>
            <p:nvPr/>
          </p:nvGrpSpPr>
          <p:grpSpPr bwMode="auto">
            <a:xfrm>
              <a:off x="793" y="1616"/>
              <a:ext cx="408" cy="45"/>
              <a:chOff x="930" y="2160"/>
              <a:chExt cx="362" cy="45"/>
            </a:xfrm>
          </p:grpSpPr>
          <p:sp>
            <p:nvSpPr>
              <p:cNvPr id="41" name="Line 20"/>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2" name="Line 21"/>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3" name="Line 22"/>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4" name="Line 23"/>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5" name="Line 24"/>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6" name="Line 25"/>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7" name="Line 26"/>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8" name="Line 27"/>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sp>
          <p:nvSpPr>
            <p:cNvPr id="18" name="Text Box 29"/>
            <p:cNvSpPr txBox="1">
              <a:spLocks noChangeArrowheads="1"/>
            </p:cNvSpPr>
            <p:nvPr/>
          </p:nvSpPr>
          <p:spPr bwMode="auto">
            <a:xfrm>
              <a:off x="2425" y="1654"/>
              <a:ext cx="268" cy="2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latin typeface="Times New Roman" pitchFamily="18" charset="0"/>
                </a:rPr>
                <a:t>C</a:t>
              </a:r>
              <a:r>
                <a:rPr lang="en-US" sz="1200" b="1" baseline="-25000">
                  <a:solidFill>
                    <a:schemeClr val="bg1"/>
                  </a:solidFill>
                  <a:latin typeface="Times New Roman" pitchFamily="18" charset="0"/>
                </a:rPr>
                <a:t>C</a:t>
              </a:r>
            </a:p>
          </p:txBody>
        </p:sp>
        <p:sp>
          <p:nvSpPr>
            <p:cNvPr id="19" name="Oval 30"/>
            <p:cNvSpPr>
              <a:spLocks noChangeArrowheads="1"/>
            </p:cNvSpPr>
            <p:nvPr/>
          </p:nvSpPr>
          <p:spPr bwMode="auto">
            <a:xfrm>
              <a:off x="2533"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20" name="Group 31"/>
            <p:cNvGrpSpPr>
              <a:grpSpLocks/>
            </p:cNvGrpSpPr>
            <p:nvPr/>
          </p:nvGrpSpPr>
          <p:grpSpPr bwMode="auto">
            <a:xfrm>
              <a:off x="2579" y="1616"/>
              <a:ext cx="700" cy="45"/>
              <a:chOff x="1167" y="2341"/>
              <a:chExt cx="663" cy="45"/>
            </a:xfrm>
          </p:grpSpPr>
          <p:grpSp>
            <p:nvGrpSpPr>
              <p:cNvPr id="21" name="Group 32"/>
              <p:cNvGrpSpPr>
                <a:grpSpLocks/>
              </p:cNvGrpSpPr>
              <p:nvPr/>
            </p:nvGrpSpPr>
            <p:grpSpPr bwMode="auto">
              <a:xfrm>
                <a:off x="1167" y="2341"/>
                <a:ext cx="305" cy="45"/>
                <a:chOff x="1021" y="2160"/>
                <a:chExt cx="271" cy="45"/>
              </a:xfrm>
            </p:grpSpPr>
            <p:sp>
              <p:nvSpPr>
                <p:cNvPr id="34" name="Line 35"/>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5" name="Line 36"/>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6" name="Line 37"/>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7" name="Line 38"/>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9" name="Line 39"/>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0" name="Line 40"/>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nvGrpSpPr>
              <p:cNvPr id="22" name="Group 41"/>
              <p:cNvGrpSpPr>
                <a:grpSpLocks/>
              </p:cNvGrpSpPr>
              <p:nvPr/>
            </p:nvGrpSpPr>
            <p:grpSpPr bwMode="auto">
              <a:xfrm>
                <a:off x="1473" y="2341"/>
                <a:ext cx="357" cy="45"/>
                <a:chOff x="930" y="2160"/>
                <a:chExt cx="317" cy="45"/>
              </a:xfrm>
            </p:grpSpPr>
            <p:sp>
              <p:nvSpPr>
                <p:cNvPr id="23" name="Line 42"/>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4" name="Line 43"/>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5" name="Line 44"/>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6" name="Line 45"/>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7" name="Line 46"/>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8" name="Line 47"/>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9" name="Line 48"/>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grpSp>
      <p:sp>
        <p:nvSpPr>
          <p:cNvPr id="60" name="Oval 81"/>
          <p:cNvSpPr>
            <a:spLocks noChangeArrowheads="1"/>
          </p:cNvSpPr>
          <p:nvPr/>
        </p:nvSpPr>
        <p:spPr bwMode="auto">
          <a:xfrm>
            <a:off x="2674937" y="4287838"/>
            <a:ext cx="69850" cy="71437"/>
          </a:xfrm>
          <a:prstGeom prst="ellipse">
            <a:avLst/>
          </a:prstGeom>
          <a:solidFill>
            <a:srgbClr val="FF66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62" name="Line 302"/>
          <p:cNvSpPr>
            <a:spLocks noChangeShapeType="1"/>
          </p:cNvSpPr>
          <p:nvPr/>
        </p:nvSpPr>
        <p:spPr bwMode="auto">
          <a:xfrm>
            <a:off x="6109651" y="3672933"/>
            <a:ext cx="7622" cy="1284830"/>
          </a:xfrm>
          <a:prstGeom prst="line">
            <a:avLst/>
          </a:prstGeom>
          <a:noFill/>
          <a:ln w="28575">
            <a:solidFill>
              <a:srgbClr val="FFFF00"/>
            </a:solidFill>
            <a:round/>
            <a:headEnd type="arrow" w="lg" len="med"/>
            <a:tailEnd type="arrow"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3" name="Text Box 95"/>
          <p:cNvSpPr txBox="1">
            <a:spLocks noChangeArrowheads="1"/>
          </p:cNvSpPr>
          <p:nvPr/>
        </p:nvSpPr>
        <p:spPr bwMode="auto">
          <a:xfrm>
            <a:off x="2541749" y="4334315"/>
            <a:ext cx="5824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b="1" smtClean="0">
                <a:solidFill>
                  <a:schemeClr val="bg1"/>
                </a:solidFill>
                <a:latin typeface="Times New Roman" pitchFamily="18" charset="0"/>
              </a:rPr>
              <a:t>C</a:t>
            </a:r>
            <a:r>
              <a:rPr lang="en-US" sz="1400" b="1" baseline="-25000" smtClean="0">
                <a:solidFill>
                  <a:schemeClr val="bg1"/>
                </a:solidFill>
                <a:latin typeface="Times New Roman" pitchFamily="18" charset="0"/>
              </a:rPr>
              <a:t>V </a:t>
            </a:r>
            <a:r>
              <a:rPr lang="en-US" b="1" smtClean="0">
                <a:solidFill>
                  <a:schemeClr val="bg1"/>
                </a:solidFill>
                <a:latin typeface="Times New Roman" pitchFamily="18" charset="0"/>
                <a:sym typeface="Symbol" pitchFamily="18" charset="2"/>
              </a:rPr>
              <a:t>   </a:t>
            </a:r>
            <a:r>
              <a:rPr lang="en-US" b="1" smtClean="0">
                <a:solidFill>
                  <a:schemeClr val="bg1"/>
                </a:solidFill>
                <a:latin typeface="Times New Roman" pitchFamily="18" charset="0"/>
              </a:rPr>
              <a:t> </a:t>
            </a:r>
            <a:endParaRPr lang="en-US" b="1" baseline="-25000">
              <a:solidFill>
                <a:schemeClr val="bg1"/>
              </a:solidFill>
              <a:latin typeface="Times New Roman" pitchFamily="18" charset="0"/>
              <a:sym typeface="Symbol" pitchFamily="18" charset="2"/>
            </a:endParaRPr>
          </a:p>
        </p:txBody>
      </p:sp>
      <p:grpSp>
        <p:nvGrpSpPr>
          <p:cNvPr id="64" name="Group 8"/>
          <p:cNvGrpSpPr>
            <a:grpSpLocks/>
          </p:cNvGrpSpPr>
          <p:nvPr/>
        </p:nvGrpSpPr>
        <p:grpSpPr bwMode="auto">
          <a:xfrm>
            <a:off x="1981199" y="946152"/>
            <a:ext cx="6265864" cy="1873253"/>
            <a:chOff x="793" y="1047"/>
            <a:chExt cx="3947" cy="1180"/>
          </a:xfrm>
        </p:grpSpPr>
        <p:sp>
          <p:nvSpPr>
            <p:cNvPr id="65" name="Arc 9"/>
            <p:cNvSpPr>
              <a:spLocks/>
            </p:cNvSpPr>
            <p:nvPr/>
          </p:nvSpPr>
          <p:spPr bwMode="auto">
            <a:xfrm>
              <a:off x="3383" y="1047"/>
              <a:ext cx="1038" cy="1180"/>
            </a:xfrm>
            <a:custGeom>
              <a:avLst/>
              <a:gdLst>
                <a:gd name="G0" fmla="+- 16408 0 0"/>
                <a:gd name="G1" fmla="+- 21600 0 0"/>
                <a:gd name="G2" fmla="+- 21600 0 0"/>
                <a:gd name="T0" fmla="*/ 119 w 38008"/>
                <a:gd name="T1" fmla="*/ 7414 h 43200"/>
                <a:gd name="T2" fmla="*/ 0 w 38008"/>
                <a:gd name="T3" fmla="*/ 35647 h 43200"/>
                <a:gd name="T4" fmla="*/ 16408 w 38008"/>
                <a:gd name="T5" fmla="*/ 21600 h 43200"/>
              </a:gdLst>
              <a:ahLst/>
              <a:cxnLst>
                <a:cxn ang="0">
                  <a:pos x="T0" y="T1"/>
                </a:cxn>
                <a:cxn ang="0">
                  <a:pos x="T2" y="T3"/>
                </a:cxn>
                <a:cxn ang="0">
                  <a:pos x="T4" y="T5"/>
                </a:cxn>
              </a:cxnLst>
              <a:rect l="0" t="0" r="r" b="b"/>
              <a:pathLst>
                <a:path w="38008" h="43200" fill="none"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path>
                <a:path w="38008" h="43200" stroke="0" extrusionOk="0">
                  <a:moveTo>
                    <a:pt x="119" y="7414"/>
                  </a:moveTo>
                  <a:cubicBezTo>
                    <a:pt x="4221" y="2703"/>
                    <a:pt x="10161" y="-1"/>
                    <a:pt x="16408" y="0"/>
                  </a:cubicBezTo>
                  <a:cubicBezTo>
                    <a:pt x="28337" y="0"/>
                    <a:pt x="38008" y="9670"/>
                    <a:pt x="38008" y="21600"/>
                  </a:cubicBezTo>
                  <a:cubicBezTo>
                    <a:pt x="38008" y="33529"/>
                    <a:pt x="28337" y="43200"/>
                    <a:pt x="16408" y="43200"/>
                  </a:cubicBezTo>
                  <a:cubicBezTo>
                    <a:pt x="10097" y="43200"/>
                    <a:pt x="4103" y="40440"/>
                    <a:pt x="-1" y="35647"/>
                  </a:cubicBezTo>
                  <a:lnTo>
                    <a:pt x="16408" y="21600"/>
                  </a:lnTo>
                  <a:close/>
                </a:path>
              </a:pathLst>
            </a:custGeom>
            <a:noFill/>
            <a:ln w="190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66" name="Line 10"/>
            <p:cNvSpPr>
              <a:spLocks noChangeShapeType="1"/>
            </p:cNvSpPr>
            <p:nvPr/>
          </p:nvSpPr>
          <p:spPr bwMode="auto">
            <a:xfrm>
              <a:off x="793" y="1637"/>
              <a:ext cx="3947"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7" name="Text Box 17"/>
            <p:cNvSpPr txBox="1">
              <a:spLocks noChangeArrowheads="1"/>
            </p:cNvSpPr>
            <p:nvPr/>
          </p:nvSpPr>
          <p:spPr bwMode="auto">
            <a:xfrm>
              <a:off x="3383" y="1626"/>
              <a:ext cx="242" cy="2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smtClean="0">
                  <a:solidFill>
                    <a:schemeClr val="bg1"/>
                  </a:solidFill>
                  <a:latin typeface="Times New Roman" pitchFamily="18" charset="0"/>
                </a:rPr>
                <a:t>O</a:t>
              </a:r>
              <a:endParaRPr lang="en-US" b="1">
                <a:solidFill>
                  <a:schemeClr val="bg1"/>
                </a:solidFill>
                <a:latin typeface="Times New Roman" pitchFamily="18" charset="0"/>
              </a:endParaRPr>
            </a:p>
          </p:txBody>
        </p:sp>
        <p:grpSp>
          <p:nvGrpSpPr>
            <p:cNvPr id="69" name="Group 19"/>
            <p:cNvGrpSpPr>
              <a:grpSpLocks/>
            </p:cNvGrpSpPr>
            <p:nvPr/>
          </p:nvGrpSpPr>
          <p:grpSpPr bwMode="auto">
            <a:xfrm>
              <a:off x="832" y="1616"/>
              <a:ext cx="870" cy="46"/>
              <a:chOff x="958" y="2160"/>
              <a:chExt cx="768" cy="46"/>
            </a:xfrm>
          </p:grpSpPr>
          <p:sp>
            <p:nvSpPr>
              <p:cNvPr id="91" name="Line 20"/>
              <p:cNvSpPr>
                <a:spLocks noChangeShapeType="1"/>
              </p:cNvSpPr>
              <p:nvPr/>
            </p:nvSpPr>
            <p:spPr bwMode="auto">
              <a:xfrm flipH="1">
                <a:off x="100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2" name="Line 21"/>
              <p:cNvSpPr>
                <a:spLocks noChangeShapeType="1"/>
              </p:cNvSpPr>
              <p:nvPr/>
            </p:nvSpPr>
            <p:spPr bwMode="auto">
              <a:xfrm flipH="1">
                <a:off x="104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3" name="Line 22"/>
              <p:cNvSpPr>
                <a:spLocks noChangeShapeType="1"/>
              </p:cNvSpPr>
              <p:nvPr/>
            </p:nvSpPr>
            <p:spPr bwMode="auto">
              <a:xfrm flipH="1">
                <a:off x="109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4" name="Line 23"/>
              <p:cNvSpPr>
                <a:spLocks noChangeShapeType="1"/>
              </p:cNvSpPr>
              <p:nvPr/>
            </p:nvSpPr>
            <p:spPr bwMode="auto">
              <a:xfrm flipH="1">
                <a:off x="113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5" name="Line 24"/>
              <p:cNvSpPr>
                <a:spLocks noChangeShapeType="1"/>
              </p:cNvSpPr>
              <p:nvPr/>
            </p:nvSpPr>
            <p:spPr bwMode="auto">
              <a:xfrm flipH="1">
                <a:off x="118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6" name="Line 25"/>
              <p:cNvSpPr>
                <a:spLocks noChangeShapeType="1"/>
              </p:cNvSpPr>
              <p:nvPr/>
            </p:nvSpPr>
            <p:spPr bwMode="auto">
              <a:xfrm flipH="1">
                <a:off x="122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7" name="Line 26"/>
              <p:cNvSpPr>
                <a:spLocks noChangeShapeType="1"/>
              </p:cNvSpPr>
              <p:nvPr/>
            </p:nvSpPr>
            <p:spPr bwMode="auto">
              <a:xfrm flipH="1">
                <a:off x="1273"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8" name="Line 27"/>
              <p:cNvSpPr>
                <a:spLocks noChangeShapeType="1"/>
              </p:cNvSpPr>
              <p:nvPr/>
            </p:nvSpPr>
            <p:spPr bwMode="auto">
              <a:xfrm flipH="1">
                <a:off x="1318"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0" name="Line 20"/>
              <p:cNvSpPr>
                <a:spLocks noChangeShapeType="1"/>
              </p:cNvSpPr>
              <p:nvPr/>
            </p:nvSpPr>
            <p:spPr bwMode="auto">
              <a:xfrm flipH="1">
                <a:off x="1364"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1" name="Line 21"/>
              <p:cNvSpPr>
                <a:spLocks noChangeShapeType="1"/>
              </p:cNvSpPr>
              <p:nvPr/>
            </p:nvSpPr>
            <p:spPr bwMode="auto">
              <a:xfrm flipH="1">
                <a:off x="1409"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2" name="Line 22"/>
              <p:cNvSpPr>
                <a:spLocks noChangeShapeType="1"/>
              </p:cNvSpPr>
              <p:nvPr/>
            </p:nvSpPr>
            <p:spPr bwMode="auto">
              <a:xfrm flipH="1">
                <a:off x="145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3" name="Line 23"/>
              <p:cNvSpPr>
                <a:spLocks noChangeShapeType="1"/>
              </p:cNvSpPr>
              <p:nvPr/>
            </p:nvSpPr>
            <p:spPr bwMode="auto">
              <a:xfrm flipH="1">
                <a:off x="150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4" name="Line 24"/>
              <p:cNvSpPr>
                <a:spLocks noChangeShapeType="1"/>
              </p:cNvSpPr>
              <p:nvPr/>
            </p:nvSpPr>
            <p:spPr bwMode="auto">
              <a:xfrm flipH="1">
                <a:off x="154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5" name="Line 25"/>
              <p:cNvSpPr>
                <a:spLocks noChangeShapeType="1"/>
              </p:cNvSpPr>
              <p:nvPr/>
            </p:nvSpPr>
            <p:spPr bwMode="auto">
              <a:xfrm flipH="1">
                <a:off x="159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6" name="Line 26"/>
              <p:cNvSpPr>
                <a:spLocks noChangeShapeType="1"/>
              </p:cNvSpPr>
              <p:nvPr/>
            </p:nvSpPr>
            <p:spPr bwMode="auto">
              <a:xfrm flipH="1">
                <a:off x="163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17" name="Line 27"/>
              <p:cNvSpPr>
                <a:spLocks noChangeShapeType="1"/>
              </p:cNvSpPr>
              <p:nvPr/>
            </p:nvSpPr>
            <p:spPr bwMode="auto">
              <a:xfrm flipH="1">
                <a:off x="168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20" name="Line 22"/>
              <p:cNvSpPr>
                <a:spLocks noChangeShapeType="1"/>
              </p:cNvSpPr>
              <p:nvPr/>
            </p:nvSpPr>
            <p:spPr bwMode="auto">
              <a:xfrm flipH="1">
                <a:off x="958" y="2161"/>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sp>
          <p:nvSpPr>
            <p:cNvPr id="70" name="Text Box 29"/>
            <p:cNvSpPr txBox="1">
              <a:spLocks noChangeArrowheads="1"/>
            </p:cNvSpPr>
            <p:nvPr/>
          </p:nvSpPr>
          <p:spPr bwMode="auto">
            <a:xfrm>
              <a:off x="2589" y="1646"/>
              <a:ext cx="268" cy="2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chemeClr val="bg1"/>
                  </a:solidFill>
                  <a:latin typeface="Times New Roman" pitchFamily="18" charset="0"/>
                </a:rPr>
                <a:t>C</a:t>
              </a:r>
              <a:r>
                <a:rPr lang="en-US" sz="1200" b="1" baseline="-25000" dirty="0">
                  <a:solidFill>
                    <a:schemeClr val="bg1"/>
                  </a:solidFill>
                  <a:latin typeface="Times New Roman" pitchFamily="18" charset="0"/>
                </a:rPr>
                <a:t>C</a:t>
              </a:r>
            </a:p>
          </p:txBody>
        </p:sp>
        <p:sp>
          <p:nvSpPr>
            <p:cNvPr id="71" name="Oval 30"/>
            <p:cNvSpPr>
              <a:spLocks noChangeArrowheads="1"/>
            </p:cNvSpPr>
            <p:nvPr/>
          </p:nvSpPr>
          <p:spPr bwMode="auto">
            <a:xfrm>
              <a:off x="2727" y="1616"/>
              <a:ext cx="45" cy="45"/>
            </a:xfrm>
            <a:prstGeom prst="ellipse">
              <a:avLst/>
            </a:prstGeom>
            <a:solidFill>
              <a:srgbClr val="00FF00"/>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grpSp>
          <p:nvGrpSpPr>
            <p:cNvPr id="72" name="Group 31"/>
            <p:cNvGrpSpPr>
              <a:grpSpLocks/>
            </p:cNvGrpSpPr>
            <p:nvPr/>
          </p:nvGrpSpPr>
          <p:grpSpPr bwMode="auto">
            <a:xfrm>
              <a:off x="2786" y="1616"/>
              <a:ext cx="489" cy="45"/>
              <a:chOff x="1366" y="2341"/>
              <a:chExt cx="464" cy="45"/>
            </a:xfrm>
          </p:grpSpPr>
          <p:grpSp>
            <p:nvGrpSpPr>
              <p:cNvPr id="73" name="Group 32"/>
              <p:cNvGrpSpPr>
                <a:grpSpLocks/>
              </p:cNvGrpSpPr>
              <p:nvPr/>
            </p:nvGrpSpPr>
            <p:grpSpPr bwMode="auto">
              <a:xfrm>
                <a:off x="1366" y="2341"/>
                <a:ext cx="101" cy="45"/>
                <a:chOff x="1202" y="2160"/>
                <a:chExt cx="90" cy="45"/>
              </a:xfrm>
            </p:grpSpPr>
            <p:sp>
              <p:nvSpPr>
                <p:cNvPr id="89" name="Line 39"/>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90" name="Line 40"/>
                <p:cNvSpPr>
                  <a:spLocks noChangeShapeType="1"/>
                </p:cNvSpPr>
                <p:nvPr/>
              </p:nvSpPr>
              <p:spPr bwMode="auto">
                <a:xfrm flipH="1">
                  <a:off x="1247"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nvGrpSpPr>
              <p:cNvPr id="74" name="Group 41"/>
              <p:cNvGrpSpPr>
                <a:grpSpLocks/>
              </p:cNvGrpSpPr>
              <p:nvPr/>
            </p:nvGrpSpPr>
            <p:grpSpPr bwMode="auto">
              <a:xfrm>
                <a:off x="1473" y="2341"/>
                <a:ext cx="357" cy="45"/>
                <a:chOff x="930" y="2160"/>
                <a:chExt cx="317" cy="45"/>
              </a:xfrm>
            </p:grpSpPr>
            <p:sp>
              <p:nvSpPr>
                <p:cNvPr id="75" name="Line 42"/>
                <p:cNvSpPr>
                  <a:spLocks noChangeShapeType="1"/>
                </p:cNvSpPr>
                <p:nvPr/>
              </p:nvSpPr>
              <p:spPr bwMode="auto">
                <a:xfrm flipH="1">
                  <a:off x="930"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6" name="Line 43"/>
                <p:cNvSpPr>
                  <a:spLocks noChangeShapeType="1"/>
                </p:cNvSpPr>
                <p:nvPr/>
              </p:nvSpPr>
              <p:spPr bwMode="auto">
                <a:xfrm flipH="1">
                  <a:off x="975"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7" name="Line 44"/>
                <p:cNvSpPr>
                  <a:spLocks noChangeShapeType="1"/>
                </p:cNvSpPr>
                <p:nvPr/>
              </p:nvSpPr>
              <p:spPr bwMode="auto">
                <a:xfrm flipH="1">
                  <a:off x="102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8" name="Line 45"/>
                <p:cNvSpPr>
                  <a:spLocks noChangeShapeType="1"/>
                </p:cNvSpPr>
                <p:nvPr/>
              </p:nvSpPr>
              <p:spPr bwMode="auto">
                <a:xfrm flipH="1">
                  <a:off x="106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9" name="Line 46"/>
                <p:cNvSpPr>
                  <a:spLocks noChangeShapeType="1"/>
                </p:cNvSpPr>
                <p:nvPr/>
              </p:nvSpPr>
              <p:spPr bwMode="auto">
                <a:xfrm flipH="1">
                  <a:off x="1111"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80" name="Line 47"/>
                <p:cNvSpPr>
                  <a:spLocks noChangeShapeType="1"/>
                </p:cNvSpPr>
                <p:nvPr/>
              </p:nvSpPr>
              <p:spPr bwMode="auto">
                <a:xfrm flipH="1">
                  <a:off x="1156"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81" name="Line 48"/>
                <p:cNvSpPr>
                  <a:spLocks noChangeShapeType="1"/>
                </p:cNvSpPr>
                <p:nvPr/>
              </p:nvSpPr>
              <p:spPr bwMode="auto">
                <a:xfrm flipH="1">
                  <a:off x="1202" y="2160"/>
                  <a:ext cx="45" cy="45"/>
                </a:xfrm>
                <a:prstGeom prst="line">
                  <a:avLst/>
                </a:prstGeom>
                <a:noFill/>
                <a:ln w="190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grpSp>
        </p:grpSp>
      </p:grpSp>
      <p:sp>
        <p:nvSpPr>
          <p:cNvPr id="106" name="Oval 81"/>
          <p:cNvSpPr>
            <a:spLocks noChangeArrowheads="1"/>
          </p:cNvSpPr>
          <p:nvPr/>
        </p:nvSpPr>
        <p:spPr bwMode="auto">
          <a:xfrm>
            <a:off x="3452812" y="1849438"/>
            <a:ext cx="69850" cy="71437"/>
          </a:xfrm>
          <a:prstGeom prst="ellipse">
            <a:avLst/>
          </a:prstGeom>
          <a:solidFill>
            <a:srgbClr val="FF66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vi-VN" sz="1800">
              <a:latin typeface="Arial" pitchFamily="34" charset="0"/>
            </a:endParaRPr>
          </a:p>
        </p:txBody>
      </p:sp>
      <p:sp>
        <p:nvSpPr>
          <p:cNvPr id="109" name="Text Box 95"/>
          <p:cNvSpPr txBox="1">
            <a:spLocks noChangeArrowheads="1"/>
          </p:cNvSpPr>
          <p:nvPr/>
        </p:nvSpPr>
        <p:spPr bwMode="auto">
          <a:xfrm>
            <a:off x="3297238" y="1910552"/>
            <a:ext cx="5127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b="1" smtClean="0">
                <a:solidFill>
                  <a:schemeClr val="bg1"/>
                </a:solidFill>
                <a:latin typeface="Times New Roman" pitchFamily="18" charset="0"/>
              </a:rPr>
              <a:t>C</a:t>
            </a:r>
            <a:r>
              <a:rPr lang="en-US" sz="1400" b="1" baseline="-25000" smtClean="0">
                <a:solidFill>
                  <a:schemeClr val="bg1"/>
                </a:solidFill>
                <a:latin typeface="Times New Roman" pitchFamily="18" charset="0"/>
              </a:rPr>
              <a:t>V</a:t>
            </a:r>
            <a:endParaRPr lang="en-US" b="1" baseline="-25000" dirty="0">
              <a:solidFill>
                <a:schemeClr val="bg1"/>
              </a:solidFill>
              <a:latin typeface="Times New Roman" pitchFamily="18" charset="0"/>
              <a:sym typeface="Symbol" pitchFamily="18" charset="2"/>
            </a:endParaRPr>
          </a:p>
        </p:txBody>
      </p:sp>
      <p:sp>
        <p:nvSpPr>
          <p:cNvPr id="133" name="Line 302"/>
          <p:cNvSpPr>
            <a:spLocks noChangeShapeType="1"/>
          </p:cNvSpPr>
          <p:nvPr/>
        </p:nvSpPr>
        <p:spPr bwMode="auto">
          <a:xfrm>
            <a:off x="6111556" y="1242742"/>
            <a:ext cx="7622" cy="1284830"/>
          </a:xfrm>
          <a:prstGeom prst="line">
            <a:avLst/>
          </a:prstGeom>
          <a:noFill/>
          <a:ln w="28575">
            <a:solidFill>
              <a:srgbClr val="FFFF00"/>
            </a:solidFill>
            <a:round/>
            <a:headEnd type="arrow" w="lg" len="med"/>
            <a:tailEnd type="arrow"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140" name="Line 302"/>
          <p:cNvSpPr>
            <a:spLocks noChangeShapeType="1"/>
          </p:cNvSpPr>
          <p:nvPr/>
        </p:nvSpPr>
        <p:spPr bwMode="auto">
          <a:xfrm>
            <a:off x="3489325" y="757237"/>
            <a:ext cx="0" cy="4348163"/>
          </a:xfrm>
          <a:prstGeom prst="line">
            <a:avLst/>
          </a:prstGeom>
          <a:noFill/>
          <a:ln w="12700">
            <a:solidFill>
              <a:schemeClr val="bg1"/>
            </a:solidFill>
            <a:prstDash val="dash"/>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 name="Khung Chú Thích Hình Đám Mây 6"/>
          <p:cNvSpPr/>
          <p:nvPr/>
        </p:nvSpPr>
        <p:spPr>
          <a:xfrm>
            <a:off x="8073939" y="759935"/>
            <a:ext cx="925550" cy="651829"/>
          </a:xfrm>
          <a:prstGeom prst="cloudCallout">
            <a:avLst>
              <a:gd name="adj1" fmla="val -57707"/>
              <a:gd name="adj2" fmla="val 9049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smtClean="0">
                <a:solidFill>
                  <a:schemeClr val="bg1"/>
                </a:solidFill>
                <a:latin typeface="Times New Roman" pitchFamily="18" charset="0"/>
                <a:cs typeface="Times New Roman" pitchFamily="18" charset="0"/>
              </a:rPr>
              <a:t>Hòa </a:t>
            </a:r>
            <a:endParaRPr lang="vi-VN" b="1">
              <a:solidFill>
                <a:schemeClr val="bg1"/>
              </a:solidFill>
              <a:latin typeface="Times New Roman" pitchFamily="18" charset="0"/>
              <a:cs typeface="Times New Roman" pitchFamily="18" charset="0"/>
            </a:endParaRPr>
          </a:p>
        </p:txBody>
      </p:sp>
      <p:sp>
        <p:nvSpPr>
          <p:cNvPr id="141" name="Khung Chú Thích Hình Đám Mây 140"/>
          <p:cNvSpPr/>
          <p:nvPr/>
        </p:nvSpPr>
        <p:spPr>
          <a:xfrm>
            <a:off x="8073939" y="3108126"/>
            <a:ext cx="869950" cy="679847"/>
          </a:xfrm>
          <a:prstGeom prst="cloudCallout">
            <a:avLst>
              <a:gd name="adj1" fmla="val -66245"/>
              <a:gd name="adj2" fmla="val 10626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smtClean="0">
                <a:solidFill>
                  <a:schemeClr val="bg1"/>
                </a:solidFill>
                <a:latin typeface="Times New Roman" pitchFamily="18" charset="0"/>
                <a:cs typeface="Times New Roman" pitchFamily="18" charset="0"/>
              </a:rPr>
              <a:t>Bình </a:t>
            </a:r>
            <a:endParaRPr lang="vi-VN" b="1">
              <a:solidFill>
                <a:schemeClr val="bg1"/>
              </a:solidFill>
              <a:latin typeface="Times New Roman" pitchFamily="18" charset="0"/>
              <a:cs typeface="Times New Roman" pitchFamily="18" charset="0"/>
            </a:endParaRPr>
          </a:p>
        </p:txBody>
      </p:sp>
      <p:grpSp>
        <p:nvGrpSpPr>
          <p:cNvPr id="152" name="Nhóm 151"/>
          <p:cNvGrpSpPr/>
          <p:nvPr/>
        </p:nvGrpSpPr>
        <p:grpSpPr>
          <a:xfrm>
            <a:off x="3497262" y="1414046"/>
            <a:ext cx="2605088" cy="338554"/>
            <a:chOff x="3487737" y="1642646"/>
            <a:chExt cx="2605088" cy="338554"/>
          </a:xfrm>
        </p:grpSpPr>
        <p:cxnSp>
          <p:nvCxnSpPr>
            <p:cNvPr id="144" name="Đường kết nối Thẳng 143"/>
            <p:cNvCxnSpPr/>
            <p:nvPr/>
          </p:nvCxnSpPr>
          <p:spPr>
            <a:xfrm>
              <a:off x="3487737" y="1981200"/>
              <a:ext cx="2605088" cy="0"/>
            </a:xfrm>
            <a:prstGeom prst="line">
              <a:avLst/>
            </a:prstGeom>
            <a:ln w="158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0" name="Hộp_Văn_Bản 149"/>
            <p:cNvSpPr txBox="1"/>
            <p:nvPr/>
          </p:nvSpPr>
          <p:spPr>
            <a:xfrm>
              <a:off x="4335970" y="1642646"/>
              <a:ext cx="921830" cy="338554"/>
            </a:xfrm>
            <a:prstGeom prst="rect">
              <a:avLst/>
            </a:prstGeom>
            <a:noFill/>
          </p:spPr>
          <p:txBody>
            <a:bodyPr wrap="square" rtlCol="0">
              <a:spAutoFit/>
            </a:bodyPr>
            <a:lstStyle/>
            <a:p>
              <a:r>
                <a:rPr lang="en-US" sz="1600" i="1" smtClean="0">
                  <a:solidFill>
                    <a:srgbClr val="FFC000"/>
                  </a:solidFill>
                  <a:latin typeface="Times New Roman" pitchFamily="18" charset="0"/>
                  <a:cs typeface="Times New Roman" pitchFamily="18" charset="0"/>
                </a:rPr>
                <a:t>40cm</a:t>
              </a:r>
              <a:endParaRPr lang="vi-VN" sz="1600" i="1">
                <a:solidFill>
                  <a:srgbClr val="FFC000"/>
                </a:solidFill>
                <a:latin typeface="Times New Roman" pitchFamily="18" charset="0"/>
                <a:cs typeface="Times New Roman" pitchFamily="18" charset="0"/>
              </a:endParaRPr>
            </a:p>
          </p:txBody>
        </p:sp>
      </p:grpSp>
      <p:grpSp>
        <p:nvGrpSpPr>
          <p:cNvPr id="153" name="Nhóm 152"/>
          <p:cNvGrpSpPr/>
          <p:nvPr/>
        </p:nvGrpSpPr>
        <p:grpSpPr>
          <a:xfrm>
            <a:off x="2709862" y="3852446"/>
            <a:ext cx="3382963" cy="338554"/>
            <a:chOff x="2709862" y="4081046"/>
            <a:chExt cx="3382963" cy="338554"/>
          </a:xfrm>
        </p:grpSpPr>
        <p:cxnSp>
          <p:nvCxnSpPr>
            <p:cNvPr id="142" name="Đường kết nối Thẳng 141"/>
            <p:cNvCxnSpPr/>
            <p:nvPr/>
          </p:nvCxnSpPr>
          <p:spPr>
            <a:xfrm>
              <a:off x="2709862" y="4419600"/>
              <a:ext cx="3382963" cy="0"/>
            </a:xfrm>
            <a:prstGeom prst="line">
              <a:avLst/>
            </a:prstGeom>
            <a:ln w="158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1" name="Hộp_Văn_Bản 150"/>
            <p:cNvSpPr txBox="1"/>
            <p:nvPr/>
          </p:nvSpPr>
          <p:spPr>
            <a:xfrm>
              <a:off x="3954970" y="4081046"/>
              <a:ext cx="921830" cy="338554"/>
            </a:xfrm>
            <a:prstGeom prst="rect">
              <a:avLst/>
            </a:prstGeom>
            <a:noFill/>
          </p:spPr>
          <p:txBody>
            <a:bodyPr wrap="square" rtlCol="0">
              <a:spAutoFit/>
            </a:bodyPr>
            <a:lstStyle/>
            <a:p>
              <a:r>
                <a:rPr lang="en-US" sz="1600" i="1" smtClean="0">
                  <a:solidFill>
                    <a:srgbClr val="FFC000"/>
                  </a:solidFill>
                  <a:latin typeface="Times New Roman" pitchFamily="18" charset="0"/>
                  <a:cs typeface="Times New Roman" pitchFamily="18" charset="0"/>
                </a:rPr>
                <a:t>60cm</a:t>
              </a:r>
              <a:endParaRPr lang="vi-VN" sz="1600" i="1">
                <a:solidFill>
                  <a:srgbClr val="FFC000"/>
                </a:solidFill>
                <a:latin typeface="Times New Roman" pitchFamily="18" charset="0"/>
                <a:cs typeface="Times New Roman" pitchFamily="18" charset="0"/>
              </a:endParaRPr>
            </a:p>
          </p:txBody>
        </p:sp>
      </p:grpSp>
      <p:sp>
        <p:nvSpPr>
          <p:cNvPr id="154" name="Hộp_Văn_Bản 153"/>
          <p:cNvSpPr txBox="1"/>
          <p:nvPr/>
        </p:nvSpPr>
        <p:spPr>
          <a:xfrm>
            <a:off x="2514600" y="5486400"/>
            <a:ext cx="5378588" cy="400110"/>
          </a:xfrm>
          <a:prstGeom prst="rect">
            <a:avLst/>
          </a:prstGeom>
          <a:noFill/>
        </p:spPr>
        <p:txBody>
          <a:bodyPr wrap="none" rtlCol="0">
            <a:spAutoFit/>
          </a:bodyPr>
          <a:lstStyle/>
          <a:p>
            <a:r>
              <a:rPr lang="en-US" sz="2000" smtClean="0">
                <a:solidFill>
                  <a:schemeClr val="bg1"/>
                </a:solidFill>
                <a:latin typeface="Times New Roman" pitchFamily="18" charset="0"/>
                <a:cs typeface="Times New Roman" pitchFamily="18" charset="0"/>
              </a:rPr>
              <a:t>Hòa bị cận nặng hơn. Vì có điểm C</a:t>
            </a:r>
            <a:r>
              <a:rPr lang="en-US" sz="1600" baseline="-25000" smtClean="0">
                <a:solidFill>
                  <a:schemeClr val="bg1"/>
                </a:solidFill>
                <a:latin typeface="Times New Roman" pitchFamily="18" charset="0"/>
                <a:cs typeface="Times New Roman" pitchFamily="18" charset="0"/>
              </a:rPr>
              <a:t>V</a:t>
            </a:r>
            <a:r>
              <a:rPr lang="en-US" sz="2000" smtClean="0">
                <a:solidFill>
                  <a:schemeClr val="bg1"/>
                </a:solidFill>
                <a:latin typeface="Times New Roman" pitchFamily="18" charset="0"/>
                <a:cs typeface="Times New Roman" pitchFamily="18" charset="0"/>
              </a:rPr>
              <a:t> gần mắt hơn. </a:t>
            </a:r>
            <a:endParaRPr lang="vi-VN" sz="2000">
              <a:solidFill>
                <a:schemeClr val="bg1"/>
              </a:solidFill>
              <a:latin typeface="Times New Roman" pitchFamily="18" charset="0"/>
              <a:cs typeface="Times New Roman" pitchFamily="18" charset="0"/>
            </a:endParaRPr>
          </a:p>
        </p:txBody>
      </p:sp>
      <p:sp>
        <p:nvSpPr>
          <p:cNvPr id="156" name="Hộp_Văn_Bản 155"/>
          <p:cNvSpPr txBox="1"/>
          <p:nvPr/>
        </p:nvSpPr>
        <p:spPr>
          <a:xfrm>
            <a:off x="2133600" y="5176838"/>
            <a:ext cx="963790" cy="369332"/>
          </a:xfrm>
          <a:prstGeom prst="rect">
            <a:avLst/>
          </a:prstGeom>
          <a:noFill/>
        </p:spPr>
        <p:txBody>
          <a:bodyPr wrap="none" rtlCol="0">
            <a:spAutoFit/>
          </a:bodyPr>
          <a:lstStyle/>
          <a:p>
            <a:r>
              <a:rPr lang="en-US" b="1" u="sng" smtClean="0">
                <a:solidFill>
                  <a:srgbClr val="FFFF00"/>
                </a:solidFill>
              </a:rPr>
              <a:t>Trả lời:</a:t>
            </a:r>
            <a:endParaRPr lang="vi-VN" b="1" u="sng">
              <a:solidFill>
                <a:srgbClr val="FFFF00"/>
              </a:solidFill>
            </a:endParaRPr>
          </a:p>
        </p:txBody>
      </p:sp>
      <p:sp>
        <p:nvSpPr>
          <p:cNvPr id="2" name="Hình chữ nhật 1"/>
          <p:cNvSpPr/>
          <p:nvPr/>
        </p:nvSpPr>
        <p:spPr>
          <a:xfrm>
            <a:off x="2204588" y="5469970"/>
            <a:ext cx="447558" cy="400110"/>
          </a:xfrm>
          <a:prstGeom prst="rect">
            <a:avLst/>
          </a:prstGeom>
        </p:spPr>
        <p:txBody>
          <a:bodyPr wrap="none">
            <a:spAutoFit/>
          </a:bodyPr>
          <a:lstStyle/>
          <a:p>
            <a:r>
              <a:rPr lang="en-US" sz="2000">
                <a:solidFill>
                  <a:srgbClr val="FFFFFF"/>
                </a:solidFill>
                <a:latin typeface="Times New Roman" pitchFamily="18" charset="0"/>
                <a:cs typeface="Times New Roman" pitchFamily="18" charset="0"/>
              </a:rPr>
              <a:t>a) </a:t>
            </a:r>
            <a:endParaRPr lang="vi-VN"/>
          </a:p>
        </p:txBody>
      </p:sp>
    </p:spTree>
    <p:extLst>
      <p:ext uri="{BB962C8B-B14F-4D97-AF65-F5344CB8AC3E}">
        <p14:creationId xmlns:p14="http://schemas.microsoft.com/office/powerpoint/2010/main" val="19184598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500"/>
                                        <p:tgtEl>
                                          <p:spTgt spid="6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wipe(right)">
                                      <p:cBhvr>
                                        <p:cTn id="10" dur="500"/>
                                        <p:tgtEl>
                                          <p:spTgt spid="106"/>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wipe(right)">
                                      <p:cBhvr>
                                        <p:cTn id="13" dur="500"/>
                                        <p:tgtEl>
                                          <p:spTgt spid="109"/>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133"/>
                                        </p:tgtEl>
                                        <p:attrNameLst>
                                          <p:attrName>style.visibility</p:attrName>
                                        </p:attrNameLst>
                                      </p:cBhvr>
                                      <p:to>
                                        <p:strVal val="visible"/>
                                      </p:to>
                                    </p:set>
                                    <p:animEffect transition="in" filter="wipe(right)">
                                      <p:cBhvr>
                                        <p:cTn id="16" dur="500"/>
                                        <p:tgtEl>
                                          <p:spTgt spid="133"/>
                                        </p:tgtEl>
                                      </p:cBhvr>
                                    </p:animEffect>
                                  </p:childTnLst>
                                </p:cTn>
                              </p:par>
                            </p:childTnLst>
                          </p:cTn>
                        </p:par>
                        <p:par>
                          <p:cTn id="17" fill="hold">
                            <p:stCondLst>
                              <p:cond delay="500"/>
                            </p:stCondLst>
                            <p:childTnLst>
                              <p:par>
                                <p:cTn id="18" presetID="5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Scale>
                                      <p:cBhvr>
                                        <p:cTn id="20"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7"/>
                                        </p:tgtEl>
                                        <p:attrNameLst>
                                          <p:attrName>ppt_x</p:attrName>
                                          <p:attrName>ppt_y</p:attrName>
                                        </p:attrNameLst>
                                      </p:cBhvr>
                                    </p:animMotion>
                                    <p:animEffect transition="in" filter="fade">
                                      <p:cBhvr>
                                        <p:cTn id="22" dur="1000"/>
                                        <p:tgtEl>
                                          <p:spTgt spid="7"/>
                                        </p:tgtEl>
                                      </p:cBhvr>
                                    </p:animEffect>
                                  </p:childTnLst>
                                  <p:subTnLst>
                                    <p:audio>
                                      <p:cMediaNode>
                                        <p:cTn display="0" masterRel="sameClick">
                                          <p:stCondLst>
                                            <p:cond evt="begin" delay="0">
                                              <p:tn val="18"/>
                                            </p:cond>
                                          </p:stCondLst>
                                          <p:endCondLst>
                                            <p:cond evt="onStopAudio" delay="0">
                                              <p:tgtEl>
                                                <p:sldTgt/>
                                              </p:tgtEl>
                                            </p:cond>
                                          </p:endCondLst>
                                        </p:cTn>
                                        <p:tgtEl>
                                          <p:sndTgt r:embed="rId3" name="arrow.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right)">
                                      <p:cBhvr>
                                        <p:cTn id="27" dur="500"/>
                                        <p:tgtEl>
                                          <p:spTgt spid="9"/>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wipe(right)">
                                      <p:cBhvr>
                                        <p:cTn id="30" dur="500"/>
                                        <p:tgtEl>
                                          <p:spTgt spid="60"/>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right)">
                                      <p:cBhvr>
                                        <p:cTn id="33" dur="500"/>
                                        <p:tgtEl>
                                          <p:spTgt spid="62"/>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wipe(right)">
                                      <p:cBhvr>
                                        <p:cTn id="36" dur="500"/>
                                        <p:tgtEl>
                                          <p:spTgt spid="63"/>
                                        </p:tgtEl>
                                      </p:cBhvr>
                                    </p:animEffect>
                                  </p:childTnLst>
                                </p:cTn>
                              </p:par>
                              <p:par>
                                <p:cTn id="37" presetID="52" presetClass="entr" presetSubtype="0" fill="hold" grpId="0" nodeType="withEffect">
                                  <p:stCondLst>
                                    <p:cond delay="0"/>
                                  </p:stCondLst>
                                  <p:childTnLst>
                                    <p:set>
                                      <p:cBhvr>
                                        <p:cTn id="38" dur="1" fill="hold">
                                          <p:stCondLst>
                                            <p:cond delay="0"/>
                                          </p:stCondLst>
                                        </p:cTn>
                                        <p:tgtEl>
                                          <p:spTgt spid="141"/>
                                        </p:tgtEl>
                                        <p:attrNameLst>
                                          <p:attrName>style.visibility</p:attrName>
                                        </p:attrNameLst>
                                      </p:cBhvr>
                                      <p:to>
                                        <p:strVal val="visible"/>
                                      </p:to>
                                    </p:set>
                                    <p:animScale>
                                      <p:cBhvr>
                                        <p:cTn id="39" dur="1000" decel="50000" fill="hold">
                                          <p:stCondLst>
                                            <p:cond delay="0"/>
                                          </p:stCondLst>
                                        </p:cTn>
                                        <p:tgtEl>
                                          <p:spTgt spid="14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141"/>
                                        </p:tgtEl>
                                        <p:attrNameLst>
                                          <p:attrName>ppt_x</p:attrName>
                                          <p:attrName>ppt_y</p:attrName>
                                        </p:attrNameLst>
                                      </p:cBhvr>
                                    </p:animMotion>
                                    <p:animEffect transition="in" filter="fade">
                                      <p:cBhvr>
                                        <p:cTn id="41" dur="1000"/>
                                        <p:tgtEl>
                                          <p:spTgt spid="141"/>
                                        </p:tgtEl>
                                      </p:cBhvr>
                                    </p:animEffect>
                                  </p:childTnLst>
                                  <p:subTnLst>
                                    <p:audio>
                                      <p:cMediaNode>
                                        <p:cTn display="0" masterRel="sameClick">
                                          <p:stCondLst>
                                            <p:cond evt="begin" delay="0">
                                              <p:tn val="37"/>
                                            </p:cond>
                                          </p:stCondLst>
                                          <p:endCondLst>
                                            <p:cond evt="onStopAudio" delay="0">
                                              <p:tgtEl>
                                                <p:sldTgt/>
                                              </p:tgtEl>
                                            </p:cond>
                                          </p:endCondLst>
                                        </p:cTn>
                                        <p:tgtEl>
                                          <p:sndTgt r:embed="rId3" name="arrow.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40"/>
                                        </p:tgtEl>
                                        <p:attrNameLst>
                                          <p:attrName>style.visibility</p:attrName>
                                        </p:attrNameLst>
                                      </p:cBhvr>
                                      <p:to>
                                        <p:strVal val="visible"/>
                                      </p:to>
                                    </p:set>
                                    <p:anim calcmode="lin" valueType="num">
                                      <p:cBhvr additive="base">
                                        <p:cTn id="46" dur="500" fill="hold"/>
                                        <p:tgtEl>
                                          <p:spTgt spid="140"/>
                                        </p:tgtEl>
                                        <p:attrNameLst>
                                          <p:attrName>ppt_x</p:attrName>
                                        </p:attrNameLst>
                                      </p:cBhvr>
                                      <p:tavLst>
                                        <p:tav tm="0">
                                          <p:val>
                                            <p:strVal val="1+#ppt_w/2"/>
                                          </p:val>
                                        </p:tav>
                                        <p:tav tm="100000">
                                          <p:val>
                                            <p:strVal val="#ppt_x"/>
                                          </p:val>
                                        </p:tav>
                                      </p:tavLst>
                                    </p:anim>
                                    <p:anim calcmode="lin" valueType="num">
                                      <p:cBhvr additive="base">
                                        <p:cTn id="47" dur="500" fill="hold"/>
                                        <p:tgtEl>
                                          <p:spTgt spid="140"/>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nodeType="clickEffect">
                                  <p:stCondLst>
                                    <p:cond delay="0"/>
                                  </p:stCondLst>
                                  <p:childTnLst>
                                    <p:set>
                                      <p:cBhvr>
                                        <p:cTn id="51" dur="1" fill="hold">
                                          <p:stCondLst>
                                            <p:cond delay="0"/>
                                          </p:stCondLst>
                                        </p:cTn>
                                        <p:tgtEl>
                                          <p:spTgt spid="152"/>
                                        </p:tgtEl>
                                        <p:attrNameLst>
                                          <p:attrName>style.visibility</p:attrName>
                                        </p:attrNameLst>
                                      </p:cBhvr>
                                      <p:to>
                                        <p:strVal val="visible"/>
                                      </p:to>
                                    </p:set>
                                    <p:animEffect transition="in" filter="barn(outVertical)">
                                      <p:cBhvr>
                                        <p:cTn id="52" dur="500"/>
                                        <p:tgtEl>
                                          <p:spTgt spid="152"/>
                                        </p:tgtEl>
                                      </p:cBhvr>
                                    </p:animEffect>
                                  </p:childTnLst>
                                </p:cTn>
                              </p:par>
                              <p:par>
                                <p:cTn id="53" presetID="16" presetClass="entr" presetSubtype="37" fill="hold" nodeType="withEffect">
                                  <p:stCondLst>
                                    <p:cond delay="0"/>
                                  </p:stCondLst>
                                  <p:childTnLst>
                                    <p:set>
                                      <p:cBhvr>
                                        <p:cTn id="54" dur="1" fill="hold">
                                          <p:stCondLst>
                                            <p:cond delay="0"/>
                                          </p:stCondLst>
                                        </p:cTn>
                                        <p:tgtEl>
                                          <p:spTgt spid="153"/>
                                        </p:tgtEl>
                                        <p:attrNameLst>
                                          <p:attrName>style.visibility</p:attrName>
                                        </p:attrNameLst>
                                      </p:cBhvr>
                                      <p:to>
                                        <p:strVal val="visible"/>
                                      </p:to>
                                    </p:set>
                                    <p:animEffect transition="in" filter="barn(outVertical)">
                                      <p:cBhvr>
                                        <p:cTn id="55" dur="500"/>
                                        <p:tgtEl>
                                          <p:spTgt spid="153"/>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grpId="0" nodeType="clickEffect">
                                  <p:stCondLst>
                                    <p:cond delay="0"/>
                                  </p:stCondLst>
                                  <p:childTnLst>
                                    <p:set>
                                      <p:cBhvr>
                                        <p:cTn id="59" dur="1" fill="hold">
                                          <p:stCondLst>
                                            <p:cond delay="0"/>
                                          </p:stCondLst>
                                        </p:cTn>
                                        <p:tgtEl>
                                          <p:spTgt spid="156"/>
                                        </p:tgtEl>
                                        <p:attrNameLst>
                                          <p:attrName>style.visibility</p:attrName>
                                        </p:attrNameLst>
                                      </p:cBhvr>
                                      <p:to>
                                        <p:strVal val="visible"/>
                                      </p:to>
                                    </p:set>
                                    <p:animEffect transition="in" filter="fade">
                                      <p:cBhvr>
                                        <p:cTn id="60" dur="800" decel="100000"/>
                                        <p:tgtEl>
                                          <p:spTgt spid="156"/>
                                        </p:tgtEl>
                                      </p:cBhvr>
                                    </p:animEffect>
                                    <p:anim calcmode="lin" valueType="num">
                                      <p:cBhvr>
                                        <p:cTn id="61" dur="800" decel="100000" fill="hold"/>
                                        <p:tgtEl>
                                          <p:spTgt spid="156"/>
                                        </p:tgtEl>
                                        <p:attrNameLst>
                                          <p:attrName>style.rotation</p:attrName>
                                        </p:attrNameLst>
                                      </p:cBhvr>
                                      <p:tavLst>
                                        <p:tav tm="0">
                                          <p:val>
                                            <p:fltVal val="-90"/>
                                          </p:val>
                                        </p:tav>
                                        <p:tav tm="100000">
                                          <p:val>
                                            <p:fltVal val="0"/>
                                          </p:val>
                                        </p:tav>
                                      </p:tavLst>
                                    </p:anim>
                                    <p:anim calcmode="lin" valueType="num">
                                      <p:cBhvr>
                                        <p:cTn id="62" dur="800" decel="100000" fill="hold"/>
                                        <p:tgtEl>
                                          <p:spTgt spid="156"/>
                                        </p:tgtEl>
                                        <p:attrNameLst>
                                          <p:attrName>ppt_x</p:attrName>
                                        </p:attrNameLst>
                                      </p:cBhvr>
                                      <p:tavLst>
                                        <p:tav tm="0">
                                          <p:val>
                                            <p:strVal val="#ppt_x+0.4"/>
                                          </p:val>
                                        </p:tav>
                                        <p:tav tm="100000">
                                          <p:val>
                                            <p:strVal val="#ppt_x-0.05"/>
                                          </p:val>
                                        </p:tav>
                                      </p:tavLst>
                                    </p:anim>
                                    <p:anim calcmode="lin" valueType="num">
                                      <p:cBhvr>
                                        <p:cTn id="63" dur="800" decel="100000" fill="hold"/>
                                        <p:tgtEl>
                                          <p:spTgt spid="156"/>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56"/>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5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4" name="click.wav"/>
                                        </p:tgtEl>
                                      </p:cMediaNode>
                                    </p:audio>
                                  </p:subTnLst>
                                </p:cTn>
                              </p:par>
                            </p:childTnLst>
                          </p:cTn>
                        </p:par>
                        <p:par>
                          <p:cTn id="66" fill="hold">
                            <p:stCondLst>
                              <p:cond delay="1000"/>
                            </p:stCondLst>
                            <p:childTnLst>
                              <p:par>
                                <p:cTn id="67" presetID="53" presetClass="entr" presetSubtype="16" fill="hold" grpId="0" nodeType="after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p:cTn id="69" dur="500" fill="hold"/>
                                        <p:tgtEl>
                                          <p:spTgt spid="2"/>
                                        </p:tgtEl>
                                        <p:attrNameLst>
                                          <p:attrName>ppt_w</p:attrName>
                                        </p:attrNameLst>
                                      </p:cBhvr>
                                      <p:tavLst>
                                        <p:tav tm="0">
                                          <p:val>
                                            <p:fltVal val="0"/>
                                          </p:val>
                                        </p:tav>
                                        <p:tav tm="100000">
                                          <p:val>
                                            <p:strVal val="#ppt_w"/>
                                          </p:val>
                                        </p:tav>
                                      </p:tavLst>
                                    </p:anim>
                                    <p:anim calcmode="lin" valueType="num">
                                      <p:cBhvr>
                                        <p:cTn id="70" dur="500" fill="hold"/>
                                        <p:tgtEl>
                                          <p:spTgt spid="2"/>
                                        </p:tgtEl>
                                        <p:attrNameLst>
                                          <p:attrName>ppt_h</p:attrName>
                                        </p:attrNameLst>
                                      </p:cBhvr>
                                      <p:tavLst>
                                        <p:tav tm="0">
                                          <p:val>
                                            <p:fltVal val="0"/>
                                          </p:val>
                                        </p:tav>
                                        <p:tav tm="100000">
                                          <p:val>
                                            <p:strVal val="#ppt_h"/>
                                          </p:val>
                                        </p:tav>
                                      </p:tavLst>
                                    </p:anim>
                                    <p:animEffect transition="in" filter="fade">
                                      <p:cBhvr>
                                        <p:cTn id="71" dur="500"/>
                                        <p:tgtEl>
                                          <p:spTgt spid="2"/>
                                        </p:tgtEl>
                                      </p:cBhvr>
                                    </p:animEffect>
                                  </p:childTnLst>
                                </p:cTn>
                              </p:par>
                            </p:childTnLst>
                          </p:cTn>
                        </p:par>
                      </p:childTnLst>
                    </p:cTn>
                  </p:par>
                  <p:par>
                    <p:cTn id="72" fill="hold">
                      <p:stCondLst>
                        <p:cond delay="indefinite"/>
                      </p:stCondLst>
                      <p:childTnLst>
                        <p:par>
                          <p:cTn id="73" fill="hold">
                            <p:stCondLst>
                              <p:cond delay="0"/>
                            </p:stCondLst>
                            <p:childTnLst>
                              <p:par>
                                <p:cTn id="74" presetID="56" presetClass="entr" presetSubtype="0" fill="hold" grpId="0" nodeType="clickEffect">
                                  <p:stCondLst>
                                    <p:cond delay="0"/>
                                  </p:stCondLst>
                                  <p:iterate type="lt">
                                    <p:tmPct val="10000"/>
                                  </p:iterate>
                                  <p:childTnLst>
                                    <p:set>
                                      <p:cBhvr>
                                        <p:cTn id="75" dur="1" fill="hold">
                                          <p:stCondLst>
                                            <p:cond delay="0"/>
                                          </p:stCondLst>
                                        </p:cTn>
                                        <p:tgtEl>
                                          <p:spTgt spid="154"/>
                                        </p:tgtEl>
                                        <p:attrNameLst>
                                          <p:attrName>style.visibility</p:attrName>
                                        </p:attrNameLst>
                                      </p:cBhvr>
                                      <p:to>
                                        <p:strVal val="visible"/>
                                      </p:to>
                                    </p:set>
                                    <p:anim by="(-#ppt_w*2)" calcmode="lin" valueType="num">
                                      <p:cBhvr rctx="PPT">
                                        <p:cTn id="76" dur="500" autoRev="1" fill="hold">
                                          <p:stCondLst>
                                            <p:cond delay="0"/>
                                          </p:stCondLst>
                                        </p:cTn>
                                        <p:tgtEl>
                                          <p:spTgt spid="154"/>
                                        </p:tgtEl>
                                        <p:attrNameLst>
                                          <p:attrName>ppt_w</p:attrName>
                                        </p:attrNameLst>
                                      </p:cBhvr>
                                    </p:anim>
                                    <p:anim by="(#ppt_w*0.50)" calcmode="lin" valueType="num">
                                      <p:cBhvr>
                                        <p:cTn id="77" dur="500" decel="50000" autoRev="1" fill="hold">
                                          <p:stCondLst>
                                            <p:cond delay="0"/>
                                          </p:stCondLst>
                                        </p:cTn>
                                        <p:tgtEl>
                                          <p:spTgt spid="154"/>
                                        </p:tgtEl>
                                        <p:attrNameLst>
                                          <p:attrName>ppt_x</p:attrName>
                                        </p:attrNameLst>
                                      </p:cBhvr>
                                    </p:anim>
                                    <p:anim from="(-#ppt_h/2)" to="(#ppt_y)" calcmode="lin" valueType="num">
                                      <p:cBhvr>
                                        <p:cTn id="78" dur="1000" fill="hold">
                                          <p:stCondLst>
                                            <p:cond delay="0"/>
                                          </p:stCondLst>
                                        </p:cTn>
                                        <p:tgtEl>
                                          <p:spTgt spid="154"/>
                                        </p:tgtEl>
                                        <p:attrNameLst>
                                          <p:attrName>ppt_y</p:attrName>
                                        </p:attrNameLst>
                                      </p:cBhvr>
                                    </p:anim>
                                    <p:animRot by="21600000">
                                      <p:cBhvr>
                                        <p:cTn id="79" dur="1000" fill="hold">
                                          <p:stCondLst>
                                            <p:cond delay="0"/>
                                          </p:stCondLst>
                                        </p:cTn>
                                        <p:tgtEl>
                                          <p:spTgt spid="1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2" grpId="0" animBg="1"/>
      <p:bldP spid="63" grpId="0"/>
      <p:bldP spid="106" grpId="0" animBg="1"/>
      <p:bldP spid="109" grpId="0"/>
      <p:bldP spid="133" grpId="0" animBg="1"/>
      <p:bldP spid="140" grpId="0" animBg="1"/>
      <p:bldP spid="7" grpId="0" animBg="1"/>
      <p:bldP spid="141" grpId="0" animBg="1"/>
      <p:bldP spid="154" grpId="0"/>
      <p:bldP spid="156"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2"/>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2045</TotalTime>
  <Words>1488</Words>
  <Application>Microsoft Office PowerPoint</Application>
  <PresentationFormat>On-screen Show (4:3)</PresentationFormat>
  <Paragraphs>286</Paragraphs>
  <Slides>17</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1_Default Design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Thien-Micro</dc:creator>
  <cp:lastModifiedBy>Administrator_PC</cp:lastModifiedBy>
  <cp:revision>665</cp:revision>
  <dcterms:created xsi:type="dcterms:W3CDTF">2006-08-16T00:00:00Z</dcterms:created>
  <dcterms:modified xsi:type="dcterms:W3CDTF">2018-02-08T02:50:42Z</dcterms:modified>
</cp:coreProperties>
</file>