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  <p:sldMasterId id="2147483819" r:id="rId2"/>
    <p:sldMasterId id="2147483930" r:id="rId3"/>
    <p:sldMasterId id="2147484004" r:id="rId4"/>
    <p:sldMasterId id="2147484028" r:id="rId5"/>
    <p:sldMasterId id="2147484040" r:id="rId6"/>
  </p:sldMasterIdLst>
  <p:notesMasterIdLst>
    <p:notesMasterId r:id="rId19"/>
  </p:notesMasterIdLst>
  <p:sldIdLst>
    <p:sldId id="256" r:id="rId7"/>
    <p:sldId id="332" r:id="rId8"/>
    <p:sldId id="360" r:id="rId9"/>
    <p:sldId id="312" r:id="rId10"/>
    <p:sldId id="327" r:id="rId11"/>
    <p:sldId id="326" r:id="rId12"/>
    <p:sldId id="358" r:id="rId13"/>
    <p:sldId id="328" r:id="rId14"/>
    <p:sldId id="282" r:id="rId15"/>
    <p:sldId id="283" r:id="rId16"/>
    <p:sldId id="329" r:id="rId17"/>
    <p:sldId id="335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0000"/>
    <a:srgbClr val="DC0AA5"/>
    <a:srgbClr val="001F5C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89" autoAdjust="0"/>
    <p:restoredTop sz="93529" autoAdjust="0"/>
  </p:normalViewPr>
  <p:slideViewPr>
    <p:cSldViewPr>
      <p:cViewPr>
        <p:scale>
          <a:sx n="76" d="100"/>
          <a:sy n="76" d="100"/>
        </p:scale>
        <p:origin x="-642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1BDCDE-D4A6-4526-9EC0-9DF1C3AE686F}" type="datetimeFigureOut">
              <a:rPr lang="en-US" smtClean="0"/>
              <a:t>10/14/2017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64266E-7FCA-45C2-9AE8-A75B86EBB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4234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4266E-7FCA-45C2-9AE8-A75B86EBB8C8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08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64266E-7FCA-45C2-9AE8-A75B86EBB8C8}" type="slidenum">
              <a:rPr lang="en-US" smtClean="0">
                <a:solidFill>
                  <a:prstClr val="black"/>
                </a:solidFill>
              </a:rPr>
              <a:pPr/>
              <a:t>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6080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audio" Target="../media/audio1.wav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166B28-9751-4CF3-81B2-B4F9145A511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7063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52F056-BA3A-44EA-9F99-EFF7BCD457F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07816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CEBB2D-327E-40B3-B78D-BF15616FD8C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7003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F55CD1-A4D1-4EAB-8F5E-58F8BECDED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2927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742648-5834-4662-A43B-6C44B6981D9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9101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66733B-2BCB-4F0F-87B2-F783C31BF64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107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9BB448-77E9-47C6-A748-2916379CD10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32376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591F8-9424-4361-B860-FB8DD58012B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86788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16E8B1-F55B-461D-BF8B-A7BBD3F6433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9095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AF6A4E-6F9A-44B5-864C-BEB5F48E32A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19066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480E33-98D0-4E02-83F6-83E1901B6DD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3142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E75954-1E44-4F66-B8C0-20B710EA4D6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32775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0ACFB5-031D-4E62-9521-5EA67867078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41673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A6C2F-C3F6-455C-B1E9-7239BE1FDD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55151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3215FC-2EB4-4D6F-9E37-0A4B34D9BD3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3016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0DA374-5246-48E5-856D-AB974E0D4CA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297461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073856-6C95-4279-ACF8-71EEC4A2C68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7590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3E181A-97C0-47DD-91B5-5EC029DC7C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022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564E35-B8B4-4843-BE11-22925F194AE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5621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9D764A-C8C3-4C6E-A35F-9E04F33DF4F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45113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131305-1A97-4952-8FEC-AF1206D297B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75144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817C26-3159-41C4-B39D-731EB88AB1D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4676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DFBD92-F88E-493F-9ECD-81E1BA97D20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12135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B55A01-178B-409A-B3E3-8FF224C9599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7856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B691FA-DDD2-4CDF-928F-72C6F41E359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58339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11227C-A842-447B-B0F7-882B10C1064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2213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FA2F2C-0DAB-4BA7-8557-DDCC8D6CE2C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990005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F4267-2F63-4BF3-85A7-0C4A4A1172E1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251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9C6E4D-E8C4-4A25-9E86-791624B4876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6755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121672-0630-417A-8CA6-718E77029CA5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3508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1F05BC-8FAD-4B36-BAC1-6950F21D06C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14992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BC8F997-3A44-456B-BB54-EA2DAED0DE53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7065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98380D-A583-42DF-ADC2-47BEAC96C5E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0980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69C0A3-3785-48FD-9DC8-CD207378DFA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230545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3208A71-3780-4A9D-9E76-B859651CDDD8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076189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936EA1-0717-4EF3-8C71-0C2E7F77E9C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0970498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1C45E-0C9A-494C-AC9A-1F4887FEF5C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1005675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CB741B-1333-4C39-B7FA-E603945C5A8C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9879564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373835-7C3B-481B-B785-49139BB0F78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565838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827256-77E4-4DC3-AF92-A72A6C47F1D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47107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2A8E0-4DEB-4586-AE07-ED7F536B33F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5434145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68C0B-1680-475A-93B0-3915A809727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796379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64D23-F43A-454A-969C-F7EE1DDBC4F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519936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F0991E-42EE-49DD-800F-40C1D7CF7EE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469323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6A8D32-1724-420A-A0FB-A7F3276E858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908052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45057C-5C8D-4C3D-B21D-34303DAD9EC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00822"/>
      </p:ext>
    </p:extLst>
  </p:cSld>
  <p:clrMapOvr>
    <a:masterClrMapping/>
  </p:clrMapOvr>
  <p:transition>
    <p:pull dir="rd"/>
    <p:sndAc>
      <p:stSnd loop="1">
        <p:snd r:embed="rId1" name="KHAN QUANG.wav"/>
      </p:stSnd>
    </p:sndAc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B805A2-2BEB-4EA8-A01A-9F465613170F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88884"/>
      </p:ext>
    </p:extLst>
  </p:cSld>
  <p:clrMapOvr>
    <a:masterClrMapping/>
  </p:clrMapOvr>
  <p:transition spd="med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0847EB-B9AE-418E-BA75-7D3030324A7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030374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38D94D-3696-4173-A153-629EA11754CA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998170"/>
      </p:ext>
    </p:extLst>
  </p:cSld>
  <p:clrMapOvr>
    <a:masterClrMapping/>
  </p:clrMapOvr>
  <p:transition spd="med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B46D9D-AA03-4229-8A83-88B06789EB9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545273"/>
      </p:ext>
    </p:extLst>
  </p:cSld>
  <p:clrMapOvr>
    <a:masterClrMapping/>
  </p:clrMapOvr>
  <p:transition spd="med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43EF82-10EB-4A96-A492-28C1E9F9B0FC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594657"/>
      </p:ext>
    </p:extLst>
  </p:cSld>
  <p:clrMapOvr>
    <a:masterClrMapping/>
  </p:clrMapOvr>
  <p:transition spd="med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8E8990-C4FE-4566-A778-01F2A2EDC3D6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2716188"/>
      </p:ext>
    </p:extLst>
  </p:cSld>
  <p:clrMapOvr>
    <a:masterClrMapping/>
  </p:clrMapOvr>
  <p:transition spd="med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51478-3CD2-427F-8A67-92181514FA1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1115963"/>
      </p:ext>
    </p:extLst>
  </p:cSld>
  <p:clrMapOvr>
    <a:masterClrMapping/>
  </p:clrMapOvr>
  <p:transition spd="med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413B907-AA1F-4DB9-9894-A459BFD47AA9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768836"/>
      </p:ext>
    </p:extLst>
  </p:cSld>
  <p:clrMapOvr>
    <a:masterClrMapping/>
  </p:clrMapOvr>
  <p:transition spd="med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E1AC8C-7854-4417-B430-E580A9CC230E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149165"/>
      </p:ext>
    </p:extLst>
  </p:cSld>
  <p:clrMapOvr>
    <a:masterClrMapping/>
  </p:clrMapOvr>
  <p:transition spd="med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F3A361-27EC-4818-A82B-AA230426422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4347392"/>
      </p:ext>
    </p:extLst>
  </p:cSld>
  <p:clrMapOvr>
    <a:masterClrMapping/>
  </p:clrMapOvr>
  <p:transition spd="med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DC7177-F711-4B15-B1F3-7AA9FBAE29E4}" type="slidenum">
              <a:rPr lang="en-US">
                <a:solidFill>
                  <a:srgbClr val="000000"/>
                </a:solidFill>
              </a:rPr>
              <a:pPr/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406857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5F553-12D5-4DE8-AA55-80C0369BBA53}" type="datetimeFigureOut">
              <a:rPr lang="en-US" smtClean="0"/>
              <a:pPr/>
              <a:t>10/14/2017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596402-AD4E-463A-8776-769A6F02961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5333844-C306-46D7-A50D-D7207871F08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919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  <p:sldLayoutId id="2147483821" r:id="rId2"/>
    <p:sldLayoutId id="2147483822" r:id="rId3"/>
    <p:sldLayoutId id="2147483823" r:id="rId4"/>
    <p:sldLayoutId id="2147483824" r:id="rId5"/>
    <p:sldLayoutId id="2147483825" r:id="rId6"/>
    <p:sldLayoutId id="2147483826" r:id="rId7"/>
    <p:sldLayoutId id="2147483827" r:id="rId8"/>
    <p:sldLayoutId id="2147483828" r:id="rId9"/>
    <p:sldLayoutId id="2147483829" r:id="rId10"/>
    <p:sldLayoutId id="214748383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B0F0520-4E64-49A6-848C-A1485334F8B6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1587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1" r:id="rId1"/>
    <p:sldLayoutId id="2147483932" r:id="rId2"/>
    <p:sldLayoutId id="2147483933" r:id="rId3"/>
    <p:sldLayoutId id="2147483934" r:id="rId4"/>
    <p:sldLayoutId id="2147483935" r:id="rId5"/>
    <p:sldLayoutId id="2147483936" r:id="rId6"/>
    <p:sldLayoutId id="2147483937" r:id="rId7"/>
    <p:sldLayoutId id="2147483938" r:id="rId8"/>
    <p:sldLayoutId id="2147483939" r:id="rId9"/>
    <p:sldLayoutId id="2147483940" r:id="rId10"/>
    <p:sldLayoutId id="2147483941" r:id="rId11"/>
    <p:sldLayoutId id="2147483942" r:id="rId12"/>
    <p:sldLayoutId id="214748394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80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80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880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901D404A-A070-4B58-8AF4-09D927BD3A87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371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5" r:id="rId1"/>
    <p:sldLayoutId id="2147484006" r:id="rId2"/>
    <p:sldLayoutId id="2147484007" r:id="rId3"/>
    <p:sldLayoutId id="2147484008" r:id="rId4"/>
    <p:sldLayoutId id="2147484009" r:id="rId5"/>
    <p:sldLayoutId id="2147484010" r:id="rId6"/>
    <p:sldLayoutId id="2147484011" r:id="rId7"/>
    <p:sldLayoutId id="2147484012" r:id="rId8"/>
    <p:sldLayoutId id="2147484013" r:id="rId9"/>
    <p:sldLayoutId id="2147484014" r:id="rId10"/>
    <p:sldLayoutId id="214748401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9CDE28-D3BF-4E3C-93C8-D91D6DD82FC4}" type="slidenum">
              <a:rPr lang="en-U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832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9" r:id="rId1"/>
    <p:sldLayoutId id="2147484030" r:id="rId2"/>
    <p:sldLayoutId id="2147484031" r:id="rId3"/>
    <p:sldLayoutId id="2147484032" r:id="rId4"/>
    <p:sldLayoutId id="2147484033" r:id="rId5"/>
    <p:sldLayoutId id="2147484034" r:id="rId6"/>
    <p:sldLayoutId id="2147484035" r:id="rId7"/>
    <p:sldLayoutId id="2147484036" r:id="rId8"/>
    <p:sldLayoutId id="2147484037" r:id="rId9"/>
    <p:sldLayoutId id="2147484038" r:id="rId10"/>
    <p:sldLayoutId id="2147484039" r:id="rId11"/>
  </p:sldLayoutIdLst>
  <p:transition>
    <p:pull dir="rd"/>
    <p:sndAc>
      <p:stSnd loop="1">
        <p:snd r:embed="rId13" name="KHAN QUANG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>
                <a:latin typeface="+mn-lt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13B7D94-C545-43D6-B8C3-DA2A14EC0AC5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887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1" r:id="rId1"/>
    <p:sldLayoutId id="2147484042" r:id="rId2"/>
    <p:sldLayoutId id="2147484043" r:id="rId3"/>
    <p:sldLayoutId id="2147484044" r:id="rId4"/>
    <p:sldLayoutId id="2147484045" r:id="rId5"/>
    <p:sldLayoutId id="2147484046" r:id="rId6"/>
    <p:sldLayoutId id="2147484047" r:id="rId7"/>
    <p:sldLayoutId id="2147484048" r:id="rId8"/>
    <p:sldLayoutId id="2147484049" r:id="rId9"/>
    <p:sldLayoutId id="2147484050" r:id="rId10"/>
    <p:sldLayoutId id="2147484051" r:id="rId11"/>
  </p:sldLayoutIdLst>
  <p:transition spd="med"/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13" Type="http://schemas.openxmlformats.org/officeDocument/2006/relationships/image" Target="../media/image12.gif"/><Relationship Id="rId3" Type="http://schemas.openxmlformats.org/officeDocument/2006/relationships/image" Target="../media/image2.wmf"/><Relationship Id="rId7" Type="http://schemas.openxmlformats.org/officeDocument/2006/relationships/image" Target="../media/image6.gif"/><Relationship Id="rId12" Type="http://schemas.openxmlformats.org/officeDocument/2006/relationships/image" Target="../media/image11.gi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11" Type="http://schemas.openxmlformats.org/officeDocument/2006/relationships/image" Target="../media/image10.gif"/><Relationship Id="rId5" Type="http://schemas.openxmlformats.org/officeDocument/2006/relationships/image" Target="../media/image4.gif"/><Relationship Id="rId15" Type="http://schemas.openxmlformats.org/officeDocument/2006/relationships/image" Target="../media/image14.gif"/><Relationship Id="rId10" Type="http://schemas.openxmlformats.org/officeDocument/2006/relationships/image" Target="../media/image9.gif"/><Relationship Id="rId4" Type="http://schemas.openxmlformats.org/officeDocument/2006/relationships/image" Target="../media/image3.wmf"/><Relationship Id="rId9" Type="http://schemas.openxmlformats.org/officeDocument/2006/relationships/image" Target="../media/image8.gif"/><Relationship Id="rId14" Type="http://schemas.openxmlformats.org/officeDocument/2006/relationships/image" Target="../media/image1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slideLayout" Target="../slideLayouts/slideLayout5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6.png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7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9.png"/><Relationship Id="rId4" Type="http://schemas.openxmlformats.org/officeDocument/2006/relationships/image" Target="../media/image21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CS0007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4652963"/>
            <a:ext cx="2732087" cy="2049462"/>
          </a:xfrm>
          <a:prstGeom prst="rect">
            <a:avLst/>
          </a:prstGeom>
          <a:noFill/>
        </p:spPr>
      </p:pic>
      <p:pic>
        <p:nvPicPr>
          <p:cNvPr id="5" name="Picture 20" descr="CS00073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6610497" y="4270826"/>
            <a:ext cx="2331848" cy="2376388"/>
          </a:xfrm>
          <a:prstGeom prst="rect">
            <a:avLst/>
          </a:prstGeom>
          <a:noFill/>
        </p:spPr>
      </p:pic>
      <p:pic>
        <p:nvPicPr>
          <p:cNvPr id="6" name="Picture 21" descr="FLOWERS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915816" y="5356225"/>
            <a:ext cx="3124200" cy="1501775"/>
          </a:xfrm>
          <a:prstGeom prst="rect">
            <a:avLst/>
          </a:prstGeom>
          <a:noFill/>
        </p:spPr>
      </p:pic>
      <p:pic>
        <p:nvPicPr>
          <p:cNvPr id="8" name="Picture 44" descr="671260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5229200"/>
            <a:ext cx="1219200" cy="1219200"/>
          </a:xfrm>
          <a:prstGeom prst="rect">
            <a:avLst/>
          </a:prstGeom>
          <a:noFill/>
        </p:spPr>
      </p:pic>
      <p:pic>
        <p:nvPicPr>
          <p:cNvPr id="9" name="Picture 47" descr="67082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924800" y="2852936"/>
            <a:ext cx="1219200" cy="1219200"/>
          </a:xfrm>
          <a:prstGeom prst="rect">
            <a:avLst/>
          </a:prstGeom>
          <a:noFill/>
        </p:spPr>
      </p:pic>
      <p:pic>
        <p:nvPicPr>
          <p:cNvPr id="10" name="Picture 49" descr="67047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924800" y="-27384"/>
            <a:ext cx="1219200" cy="1219200"/>
          </a:xfrm>
          <a:prstGeom prst="rect">
            <a:avLst/>
          </a:prstGeom>
          <a:noFill/>
        </p:spPr>
      </p:pic>
      <p:pic>
        <p:nvPicPr>
          <p:cNvPr id="11" name="Picture 50" descr="670806"/>
          <p:cNvPicPr>
            <a:picLocks noChangeAspect="1" noChangeArrowheads="1" noCrop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0"/>
            <a:ext cx="1143000" cy="1152128"/>
          </a:xfrm>
          <a:prstGeom prst="rect">
            <a:avLst/>
          </a:prstGeom>
          <a:noFill/>
        </p:spPr>
      </p:pic>
      <p:pic>
        <p:nvPicPr>
          <p:cNvPr id="12" name="Picture 45" descr="671295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07504" y="2852936"/>
            <a:ext cx="1219200" cy="1219200"/>
          </a:xfrm>
          <a:prstGeom prst="rect">
            <a:avLst/>
          </a:prstGeom>
          <a:noFill/>
        </p:spPr>
      </p:pic>
      <p:pic>
        <p:nvPicPr>
          <p:cNvPr id="13" name="Picture 12" descr="nature%20(65)"/>
          <p:cNvPicPr>
            <a:picLocks noChangeAspect="1" noChangeArrowheads="1" noCrop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300192" y="5373216"/>
            <a:ext cx="638175" cy="676275"/>
          </a:xfrm>
          <a:prstGeom prst="rect">
            <a:avLst/>
          </a:prstGeom>
          <a:noFill/>
        </p:spPr>
      </p:pic>
      <p:pic>
        <p:nvPicPr>
          <p:cNvPr id="14" name="Picture 13" descr="nature%20(66)"/>
          <p:cNvPicPr>
            <a:picLocks noChangeAspect="1" noChangeArrowheads="1" noCrop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2267744" y="5445224"/>
            <a:ext cx="638175" cy="676275"/>
          </a:xfrm>
          <a:prstGeom prst="rect">
            <a:avLst/>
          </a:prstGeom>
          <a:noFill/>
        </p:spPr>
      </p:pic>
      <p:pic>
        <p:nvPicPr>
          <p:cNvPr id="15" name="Picture 16" descr="natures1%20(1)"/>
          <p:cNvPicPr>
            <a:picLocks noChangeAspect="1" noChangeArrowheads="1" noCrop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524328" y="5517232"/>
            <a:ext cx="828675" cy="723900"/>
          </a:xfrm>
          <a:prstGeom prst="rect">
            <a:avLst/>
          </a:prstGeom>
          <a:noFill/>
        </p:spPr>
      </p:pic>
      <p:pic>
        <p:nvPicPr>
          <p:cNvPr id="16" name="Picture 18" descr="natures1%20(3)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67544" y="1556792"/>
            <a:ext cx="685800" cy="1019175"/>
          </a:xfrm>
          <a:prstGeom prst="rect">
            <a:avLst/>
          </a:prstGeom>
          <a:noFill/>
        </p:spPr>
      </p:pic>
      <p:pic>
        <p:nvPicPr>
          <p:cNvPr id="17" name="Picture 20" descr="natures1%20(12)"/>
          <p:cNvPicPr>
            <a:picLocks noChangeAspect="1" noChangeArrowheads="1" noCrop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36096" y="188640"/>
            <a:ext cx="1009650" cy="771525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691680" y="2708920"/>
            <a:ext cx="6134885" cy="1200329"/>
          </a:xfrm>
          <a:prstGeom prst="rect">
            <a:avLst/>
          </a:prstGeom>
          <a:noFill/>
          <a:scene3d>
            <a:camera prst="orthographicFront">
              <a:rot lat="0" lon="600000" rev="0"/>
            </a:camera>
            <a:lightRig rig="threePt" dir="t"/>
          </a:scene3d>
        </p:spPr>
        <p:txBody>
          <a:bodyPr wrap="none" rtlCol="0">
            <a:spAutoFit/>
            <a:scene3d>
              <a:camera prst="orthographicFront">
                <a:rot lat="0" lon="3000000" rev="0"/>
              </a:camera>
              <a:lightRig rig="threePt" dir="t"/>
            </a:scene3d>
          </a:bodyPr>
          <a:lstStyle/>
          <a:p>
            <a:r>
              <a:rPr lang="en-US" sz="3600" b="1" dirty="0" smtClean="0">
                <a:solidFill>
                  <a:srgbClr val="DC0A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NHIỆT LIỆT CHÀO MỪNG</a:t>
            </a:r>
          </a:p>
          <a:p>
            <a:r>
              <a:rPr lang="en-US" sz="3600" b="1" dirty="0" smtClean="0">
                <a:solidFill>
                  <a:srgbClr val="DC0AA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QUÝ THẦY CÔ VỀ DỰ GIỜ</a:t>
            </a:r>
            <a:endParaRPr lang="en-US" sz="3600" b="1" dirty="0">
              <a:solidFill>
                <a:srgbClr val="DC0AA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" name="Picture 18" descr="natures1%20(3)"/>
          <p:cNvPicPr>
            <a:picLocks noChangeAspect="1" noChangeArrowheads="1" noCrop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8028384" y="1484784"/>
            <a:ext cx="685800" cy="1019175"/>
          </a:xfrm>
          <a:prstGeom prst="rect">
            <a:avLst/>
          </a:prstGeom>
          <a:noFill/>
        </p:spPr>
      </p:pic>
      <p:pic>
        <p:nvPicPr>
          <p:cNvPr id="21" name="Picture 6" descr="671691"/>
          <p:cNvPicPr>
            <a:picLocks noChangeAspect="1" noChangeArrowheads="1" noCrop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707904" y="1196752"/>
            <a:ext cx="12192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EJ1450"/>
          <p:cNvPicPr>
            <a:picLocks noGrp="1" noChangeAspect="1" noChangeArrowheads="1"/>
          </p:cNvPicPr>
          <p:nvPr>
            <p:ph type="title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838200" y="2362200"/>
            <a:ext cx="8025595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4800" b="1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CÁM ƠN QUÝ THẦY CÔ </a:t>
            </a:r>
          </a:p>
          <a:p>
            <a:pPr>
              <a:defRPr/>
            </a:pPr>
            <a:r>
              <a:rPr lang="en-US" sz="4800" b="1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VÀ CÁC EM</a:t>
            </a:r>
            <a:endParaRPr lang="en-US" sz="4800" b="1" dirty="0">
              <a:ln w="11430"/>
              <a:solidFill>
                <a:srgbClr val="FF00FF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6" name="Picture 10" descr="16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4400" y="4572000"/>
            <a:ext cx="1295400" cy="98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 descr="R3-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04025" y="1030288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 descr="R3-4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flipH="1">
            <a:off x="1187450" y="609600"/>
            <a:ext cx="1152525" cy="1152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459 -0.10833 C 0.19792 -0.10648 0.18125 -0.10463 0.16667 -0.09167 C 0.15209 -0.0787 0.1382 -0.05139 0.12709 -0.03056 C 0.11598 -0.00972 0.12118 0.02824 0.1 0.03333 C 0.07882 0.03842 0.01667 0.00555 -1.11111E-6 -7.40741E-7 " pathEditMode="relative" ptsTypes="aaaaA">
                                      <p:cBhvr>
                                        <p:cTn id="1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2621 0.08786 C -0.21996 0.08416 -0.21406 0.09086 -0.18854 0.06636 C -0.16267 0.04208 -0.11128 -0.05526 -0.07187 -0.0585 C -0.03212 -0.06174 0.03611 0.00578 0.04896 0.04693 C 0.06181 0.08809 0.02344 0.14381 0.00538 0.18867 C -0.01267 0.23352 -0.0618 0.27745 -0.05937 0.31653 C -0.05694 0.35537 0.0033 0.4 0.01997 0.42196 " pathEditMode="relative" rAng="0" ptsTypes="aaaaaaa">
                                      <p:cBhvr>
                                        <p:cTn id="13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9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6" name="Group 6"/>
          <p:cNvGrpSpPr>
            <a:grpSpLocks/>
          </p:cNvGrpSpPr>
          <p:nvPr/>
        </p:nvGrpSpPr>
        <p:grpSpPr bwMode="auto">
          <a:xfrm>
            <a:off x="152400" y="457200"/>
            <a:ext cx="8382000" cy="1447800"/>
            <a:chOff x="96" y="240"/>
            <a:chExt cx="5280" cy="912"/>
          </a:xfrm>
        </p:grpSpPr>
        <p:sp>
          <p:nvSpPr>
            <p:cNvPr id="11287" name="Line 7"/>
            <p:cNvSpPr>
              <a:spLocks noChangeShapeType="1"/>
            </p:cNvSpPr>
            <p:nvPr/>
          </p:nvSpPr>
          <p:spPr bwMode="auto">
            <a:xfrm>
              <a:off x="96" y="576"/>
              <a:ext cx="5280" cy="0"/>
            </a:xfrm>
            <a:prstGeom prst="line">
              <a:avLst/>
            </a:prstGeom>
            <a:noFill/>
            <a:ln w="57150" cmpd="thinThick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baseline="300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11288" name="Line 8"/>
            <p:cNvSpPr>
              <a:spLocks noChangeShapeType="1"/>
            </p:cNvSpPr>
            <p:nvPr/>
          </p:nvSpPr>
          <p:spPr bwMode="auto">
            <a:xfrm>
              <a:off x="240" y="240"/>
              <a:ext cx="0" cy="912"/>
            </a:xfrm>
            <a:prstGeom prst="line">
              <a:avLst/>
            </a:prstGeom>
            <a:noFill/>
            <a:ln w="76200" cmpd="tri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baseline="300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11289" name="Line 9"/>
            <p:cNvSpPr>
              <a:spLocks noChangeShapeType="1"/>
            </p:cNvSpPr>
            <p:nvPr/>
          </p:nvSpPr>
          <p:spPr bwMode="auto">
            <a:xfrm>
              <a:off x="288" y="624"/>
              <a:ext cx="0" cy="432"/>
            </a:xfrm>
            <a:prstGeom prst="line">
              <a:avLst/>
            </a:prstGeom>
            <a:noFill/>
            <a:ln w="76200" cmpd="tri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baseline="300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11290" name="Line 10"/>
            <p:cNvSpPr>
              <a:spLocks noChangeShapeType="1"/>
            </p:cNvSpPr>
            <p:nvPr/>
          </p:nvSpPr>
          <p:spPr bwMode="auto">
            <a:xfrm>
              <a:off x="288" y="624"/>
              <a:ext cx="384" cy="0"/>
            </a:xfrm>
            <a:prstGeom prst="line">
              <a:avLst/>
            </a:prstGeom>
            <a:noFill/>
            <a:ln w="76200" cmpd="tri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baseline="300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11291" name="Text Box 11"/>
            <p:cNvSpPr txBox="1">
              <a:spLocks noChangeArrowheads="1"/>
            </p:cNvSpPr>
            <p:nvPr/>
          </p:nvSpPr>
          <p:spPr bwMode="auto">
            <a:xfrm>
              <a:off x="192" y="528"/>
              <a:ext cx="384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sz="3400" baseline="0" smtClean="0">
                  <a:solidFill>
                    <a:srgbClr val="FFFF00"/>
                  </a:solidFill>
                  <a:sym typeface="Wingdings" pitchFamily="2" charset="2"/>
                </a:rPr>
                <a:t></a:t>
              </a:r>
              <a:endParaRPr lang="en-US" sz="3400" baseline="0" smtClean="0">
                <a:solidFill>
                  <a:srgbClr val="000000"/>
                </a:solidFill>
              </a:endParaRPr>
            </a:p>
          </p:txBody>
        </p:sp>
      </p:grpSp>
      <p:grpSp>
        <p:nvGrpSpPr>
          <p:cNvPr id="11267" name="Group 12"/>
          <p:cNvGrpSpPr>
            <a:grpSpLocks/>
          </p:cNvGrpSpPr>
          <p:nvPr/>
        </p:nvGrpSpPr>
        <p:grpSpPr bwMode="auto">
          <a:xfrm>
            <a:off x="6172200" y="5715000"/>
            <a:ext cx="2667000" cy="1066800"/>
            <a:chOff x="3888" y="3600"/>
            <a:chExt cx="1680" cy="672"/>
          </a:xfrm>
        </p:grpSpPr>
        <p:sp>
          <p:nvSpPr>
            <p:cNvPr id="11284" name="Line 13"/>
            <p:cNvSpPr>
              <a:spLocks noChangeShapeType="1"/>
            </p:cNvSpPr>
            <p:nvPr/>
          </p:nvSpPr>
          <p:spPr bwMode="auto">
            <a:xfrm>
              <a:off x="3888" y="4176"/>
              <a:ext cx="1680" cy="0"/>
            </a:xfrm>
            <a:prstGeom prst="line">
              <a:avLst/>
            </a:prstGeom>
            <a:noFill/>
            <a:ln w="57150" cmpd="thickThin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baseline="300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11285" name="Line 14"/>
            <p:cNvSpPr>
              <a:spLocks noChangeShapeType="1"/>
            </p:cNvSpPr>
            <p:nvPr/>
          </p:nvSpPr>
          <p:spPr bwMode="auto">
            <a:xfrm>
              <a:off x="5472" y="3600"/>
              <a:ext cx="0" cy="672"/>
            </a:xfrm>
            <a:prstGeom prst="line">
              <a:avLst/>
            </a:prstGeom>
            <a:noFill/>
            <a:ln w="76200" cmpd="tri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baseline="300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11286" name="Text Box 15"/>
            <p:cNvSpPr txBox="1">
              <a:spLocks noChangeArrowheads="1"/>
            </p:cNvSpPr>
            <p:nvPr/>
          </p:nvSpPr>
          <p:spPr bwMode="auto">
            <a:xfrm>
              <a:off x="5088" y="3792"/>
              <a:ext cx="384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aseline="300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sz="3400" baseline="0" smtClean="0">
                  <a:solidFill>
                    <a:srgbClr val="FFFF00"/>
                  </a:solidFill>
                  <a:sym typeface="Webdings" pitchFamily="18" charset="2"/>
                </a:rPr>
                <a:t></a:t>
              </a:r>
              <a:endParaRPr lang="en-US" sz="3400" baseline="0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82960" name="AutoShape 16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flowChartAlternateProcess">
            <a:avLst/>
          </a:prstGeom>
          <a:solidFill>
            <a:srgbClr val="00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TiÕt 16</a:t>
            </a:r>
            <a:r>
              <a:rPr lang="en-US" sz="20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H" pitchFamily="34" charset="0"/>
              </a:rPr>
              <a:t>    </a:t>
            </a:r>
            <a:r>
              <a:rPr lang="en-US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Bµi 11</a:t>
            </a:r>
            <a:r>
              <a:rPr lang="en-US" sz="28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H" pitchFamily="34" charset="0"/>
              </a:rPr>
              <a:t>:</a:t>
            </a:r>
            <a:r>
              <a:rPr lang="en-US" sz="32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H" pitchFamily="34" charset="0"/>
              </a:rPr>
              <a:t> </a:t>
            </a:r>
            <a:r>
              <a:rPr lang="en-US" sz="36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H" pitchFamily="34" charset="0"/>
              </a:rPr>
              <a:t>Chia ®a thøc cho ®¬n thøc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000">
                <a:solidFill>
                  <a:srgbClr val="0000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" pitchFamily="34" charset="0"/>
              </a:rPr>
              <a:t>TuÇn 8</a:t>
            </a:r>
            <a:r>
              <a:rPr lang="en-US" sz="2000">
                <a:solidFill>
                  <a:srgbClr val="FF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.VnTimeH" pitchFamily="34" charset="0"/>
              </a:rPr>
              <a:t>  </a:t>
            </a:r>
          </a:p>
        </p:txBody>
      </p:sp>
      <p:sp>
        <p:nvSpPr>
          <p:cNvPr id="11269" name="Text Box 17"/>
          <p:cNvSpPr txBox="1">
            <a:spLocks noChangeArrowheads="1"/>
          </p:cNvSpPr>
          <p:nvPr/>
        </p:nvSpPr>
        <p:spPr bwMode="auto">
          <a:xfrm>
            <a:off x="685800" y="990600"/>
            <a:ext cx="304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="1" baseline="0" smtClean="0">
                <a:solidFill>
                  <a:srgbClr val="FF3399"/>
                </a:solidFill>
              </a:rPr>
              <a:t>1. </a:t>
            </a:r>
            <a:r>
              <a:rPr lang="en-US" b="1" u="sng" baseline="0" smtClean="0">
                <a:solidFill>
                  <a:srgbClr val="FF3399"/>
                </a:solidFill>
              </a:rPr>
              <a:t>Quy t¾c:</a:t>
            </a:r>
            <a:r>
              <a:rPr lang="en-US" sz="2800" baseline="0" smtClean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11270" name="Text Box 18"/>
          <p:cNvSpPr txBox="1">
            <a:spLocks noChangeArrowheads="1"/>
          </p:cNvSpPr>
          <p:nvPr/>
        </p:nvSpPr>
        <p:spPr bwMode="auto">
          <a:xfrm>
            <a:off x="685800" y="1371600"/>
            <a:ext cx="3048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="1" baseline="0" smtClean="0">
                <a:solidFill>
                  <a:srgbClr val="FF3399"/>
                </a:solidFill>
              </a:rPr>
              <a:t>2. </a:t>
            </a:r>
            <a:r>
              <a:rPr lang="en-US" b="1" u="sng" baseline="0" smtClean="0">
                <a:solidFill>
                  <a:srgbClr val="FF3399"/>
                </a:solidFill>
                <a:latin typeface=".VnTimeH" pitchFamily="34" charset="0"/>
              </a:rPr>
              <a:t>¸</a:t>
            </a:r>
            <a:r>
              <a:rPr lang="en-US" b="1" u="sng" baseline="0" smtClean="0">
                <a:solidFill>
                  <a:srgbClr val="FF3399"/>
                </a:solidFill>
              </a:rPr>
              <a:t>p dông</a:t>
            </a:r>
            <a:r>
              <a:rPr lang="en-US" sz="2800" b="1" baseline="0" smtClean="0">
                <a:solidFill>
                  <a:srgbClr val="FF3399"/>
                </a:solidFill>
              </a:rPr>
              <a:t> </a:t>
            </a:r>
            <a:endParaRPr lang="en-US" sz="2800" baseline="0" smtClean="0">
              <a:solidFill>
                <a:srgbClr val="000000"/>
              </a:solidFill>
            </a:endParaRPr>
          </a:p>
        </p:txBody>
      </p:sp>
      <p:sp>
        <p:nvSpPr>
          <p:cNvPr id="11271" name="Text Box 19"/>
          <p:cNvSpPr txBox="1">
            <a:spLocks noChangeArrowheads="1"/>
          </p:cNvSpPr>
          <p:nvPr/>
        </p:nvSpPr>
        <p:spPr bwMode="auto">
          <a:xfrm>
            <a:off x="685800" y="1828800"/>
            <a:ext cx="3048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="1" baseline="0" smtClean="0">
                <a:solidFill>
                  <a:srgbClr val="FF3399"/>
                </a:solidFill>
              </a:rPr>
              <a:t>3. </a:t>
            </a:r>
            <a:r>
              <a:rPr lang="en-US" b="1" u="sng" baseline="0" smtClean="0">
                <a:solidFill>
                  <a:srgbClr val="FF3399"/>
                </a:solidFill>
              </a:rPr>
              <a:t>Bµi tËp cñng cè</a:t>
            </a:r>
          </a:p>
        </p:txBody>
      </p:sp>
      <p:sp>
        <p:nvSpPr>
          <p:cNvPr id="82964" name="Text Box 20"/>
          <p:cNvSpPr txBox="1">
            <a:spLocks noChangeArrowheads="1"/>
          </p:cNvSpPr>
          <p:nvPr/>
        </p:nvSpPr>
        <p:spPr bwMode="auto">
          <a:xfrm>
            <a:off x="914400" y="2286000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="1" baseline="0" dirty="0" err="1" smtClean="0">
                <a:solidFill>
                  <a:srgbClr val="0000FF"/>
                </a:solidFill>
              </a:rPr>
              <a:t>Bµi</a:t>
            </a:r>
            <a:r>
              <a:rPr lang="en-US" b="1" baseline="0" dirty="0" smtClean="0">
                <a:solidFill>
                  <a:srgbClr val="0000FF"/>
                </a:solidFill>
              </a:rPr>
              <a:t> </a:t>
            </a:r>
            <a:r>
              <a:rPr lang="en-US" b="1" baseline="0" dirty="0" err="1" smtClean="0">
                <a:solidFill>
                  <a:srgbClr val="0000FF"/>
                </a:solidFill>
              </a:rPr>
              <a:t>tËp</a:t>
            </a:r>
            <a:r>
              <a:rPr lang="en-US" b="1" baseline="0" dirty="0" smtClean="0">
                <a:solidFill>
                  <a:srgbClr val="0000FF"/>
                </a:solidFill>
              </a:rPr>
              <a:t> 5</a:t>
            </a:r>
            <a:r>
              <a:rPr lang="en-US" baseline="0" dirty="0" smtClean="0">
                <a:solidFill>
                  <a:srgbClr val="0000FF"/>
                </a:solidFill>
              </a:rPr>
              <a:t>: </a:t>
            </a:r>
            <a:r>
              <a:rPr lang="en-US" baseline="0" dirty="0" err="1" smtClean="0">
                <a:solidFill>
                  <a:srgbClr val="0000FF"/>
                </a:solidFill>
              </a:rPr>
              <a:t>Lµm</a:t>
            </a:r>
            <a:r>
              <a:rPr lang="en-US" baseline="0" dirty="0" smtClean="0">
                <a:solidFill>
                  <a:srgbClr val="0000FF"/>
                </a:solidFill>
              </a:rPr>
              <a:t> </a:t>
            </a:r>
            <a:r>
              <a:rPr lang="en-US" baseline="0" dirty="0" err="1" smtClean="0">
                <a:solidFill>
                  <a:srgbClr val="0000FF"/>
                </a:solidFill>
              </a:rPr>
              <a:t>tÝnh</a:t>
            </a:r>
            <a:r>
              <a:rPr lang="en-US" baseline="0" dirty="0" smtClean="0">
                <a:solidFill>
                  <a:srgbClr val="0000FF"/>
                </a:solidFill>
              </a:rPr>
              <a:t> chia </a:t>
            </a:r>
          </a:p>
        </p:txBody>
      </p:sp>
      <p:sp>
        <p:nvSpPr>
          <p:cNvPr id="82970" name="Text Box 26"/>
          <p:cNvSpPr txBox="1">
            <a:spLocks noChangeArrowheads="1"/>
          </p:cNvSpPr>
          <p:nvPr/>
        </p:nvSpPr>
        <p:spPr bwMode="auto">
          <a:xfrm>
            <a:off x="914400" y="274320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aseline="0" dirty="0" smtClean="0">
                <a:solidFill>
                  <a:srgbClr val="000000"/>
                </a:solidFill>
              </a:rPr>
              <a:t>a) (3x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baseline="0" dirty="0" smtClean="0">
                <a:solidFill>
                  <a:srgbClr val="000000"/>
                </a:solidFill>
              </a:rPr>
              <a:t>y</a:t>
            </a:r>
            <a:r>
              <a:rPr lang="en-US" dirty="0" smtClean="0">
                <a:solidFill>
                  <a:srgbClr val="000000"/>
                </a:solidFill>
              </a:rPr>
              <a:t>2 </a:t>
            </a:r>
            <a:r>
              <a:rPr lang="en-US" baseline="0" dirty="0" smtClean="0">
                <a:solidFill>
                  <a:srgbClr val="000000"/>
                </a:solidFill>
              </a:rPr>
              <a:t> + 6x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baseline="0" dirty="0" smtClean="0">
                <a:solidFill>
                  <a:srgbClr val="000000"/>
                </a:solidFill>
              </a:rPr>
              <a:t>y</a:t>
            </a:r>
            <a:r>
              <a:rPr lang="en-US" dirty="0" smtClean="0">
                <a:solidFill>
                  <a:srgbClr val="000000"/>
                </a:solidFill>
              </a:rPr>
              <a:t>3 </a:t>
            </a:r>
            <a:r>
              <a:rPr lang="en-US" baseline="0" dirty="0" smtClean="0">
                <a:solidFill>
                  <a:srgbClr val="000000"/>
                </a:solidFill>
              </a:rPr>
              <a:t>– 12xy): 3xy</a:t>
            </a:r>
          </a:p>
        </p:txBody>
      </p:sp>
      <p:sp>
        <p:nvSpPr>
          <p:cNvPr id="82972" name="Text Box 28"/>
          <p:cNvSpPr txBox="1">
            <a:spLocks noChangeArrowheads="1"/>
          </p:cNvSpPr>
          <p:nvPr/>
        </p:nvSpPr>
        <p:spPr bwMode="auto">
          <a:xfrm>
            <a:off x="914400" y="320040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aseline="0" dirty="0" smtClean="0">
                <a:solidFill>
                  <a:srgbClr val="000000"/>
                </a:solidFill>
              </a:rPr>
              <a:t>b) (8x</a:t>
            </a:r>
            <a:r>
              <a:rPr lang="en-US" dirty="0" smtClean="0">
                <a:solidFill>
                  <a:srgbClr val="000000"/>
                </a:solidFill>
              </a:rPr>
              <a:t>4</a:t>
            </a:r>
            <a:r>
              <a:rPr lang="en-US" baseline="0" dirty="0" smtClean="0">
                <a:solidFill>
                  <a:srgbClr val="000000"/>
                </a:solidFill>
              </a:rPr>
              <a:t> – 4x</a:t>
            </a:r>
            <a:r>
              <a:rPr lang="en-US" dirty="0" smtClean="0">
                <a:solidFill>
                  <a:srgbClr val="000000"/>
                </a:solidFill>
              </a:rPr>
              <a:t>3</a:t>
            </a:r>
            <a:r>
              <a:rPr lang="en-US" baseline="0" dirty="0" smtClean="0">
                <a:solidFill>
                  <a:srgbClr val="000000"/>
                </a:solidFill>
              </a:rPr>
              <a:t> + 6x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baseline="0" dirty="0" smtClean="0">
                <a:solidFill>
                  <a:srgbClr val="000000"/>
                </a:solidFill>
              </a:rPr>
              <a:t>y): 2x</a:t>
            </a:r>
            <a:r>
              <a:rPr lang="en-US" dirty="0" smtClean="0">
                <a:solidFill>
                  <a:srgbClr val="000000"/>
                </a:solidFill>
              </a:rPr>
              <a:t>2 </a:t>
            </a:r>
            <a:endParaRPr lang="en-US" baseline="0" dirty="0" smtClean="0">
              <a:solidFill>
                <a:srgbClr val="000000"/>
              </a:solidFill>
            </a:endParaRPr>
          </a:p>
        </p:txBody>
      </p:sp>
      <p:sp>
        <p:nvSpPr>
          <p:cNvPr id="82974" name="Text Box 30"/>
          <p:cNvSpPr txBox="1">
            <a:spLocks noChangeArrowheads="1"/>
          </p:cNvSpPr>
          <p:nvPr/>
        </p:nvSpPr>
        <p:spPr bwMode="auto">
          <a:xfrm>
            <a:off x="1041646" y="4133294"/>
            <a:ext cx="703555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aseline="0" dirty="0" smtClean="0">
                <a:solidFill>
                  <a:srgbClr val="000000"/>
                </a:solidFill>
              </a:rPr>
              <a:t>d) [ 5(a – b)</a:t>
            </a:r>
            <a:r>
              <a:rPr lang="en-US" dirty="0" smtClean="0">
                <a:solidFill>
                  <a:srgbClr val="000000"/>
                </a:solidFill>
              </a:rPr>
              <a:t>3 </a:t>
            </a:r>
            <a:r>
              <a:rPr lang="en-US" baseline="0" dirty="0" smtClean="0">
                <a:solidFill>
                  <a:srgbClr val="000000"/>
                </a:solidFill>
              </a:rPr>
              <a:t>+ 2(a- b)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baseline="0" dirty="0" smtClean="0">
                <a:solidFill>
                  <a:srgbClr val="000000"/>
                </a:solidFill>
              </a:rPr>
              <a:t> ]: (b – a )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baseline="0" dirty="0" smtClean="0">
                <a:solidFill>
                  <a:srgbClr val="000000"/>
                </a:solidFill>
              </a:rPr>
              <a:t> =     </a:t>
            </a:r>
          </a:p>
        </p:txBody>
      </p:sp>
      <p:sp>
        <p:nvSpPr>
          <p:cNvPr id="82977" name="Text Box 33"/>
          <p:cNvSpPr txBox="1">
            <a:spLocks noChangeArrowheads="1"/>
          </p:cNvSpPr>
          <p:nvPr/>
        </p:nvSpPr>
        <p:spPr bwMode="auto">
          <a:xfrm>
            <a:off x="915880" y="3676095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baseline="0" dirty="0" smtClean="0">
                <a:solidFill>
                  <a:srgbClr val="000000"/>
                </a:solidFill>
              </a:rPr>
              <a:t>c) [ 5(a – b)</a:t>
            </a:r>
            <a:r>
              <a:rPr lang="en-US" dirty="0" smtClean="0">
                <a:solidFill>
                  <a:srgbClr val="000000"/>
                </a:solidFill>
              </a:rPr>
              <a:t>3 </a:t>
            </a:r>
            <a:r>
              <a:rPr lang="en-US" baseline="0" dirty="0" smtClean="0">
                <a:solidFill>
                  <a:srgbClr val="000000"/>
                </a:solidFill>
              </a:rPr>
              <a:t>+ 2(a- b)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baseline="0" dirty="0" smtClean="0">
                <a:solidFill>
                  <a:srgbClr val="000000"/>
                </a:solidFill>
              </a:rPr>
              <a:t> ]: (a - b)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endParaRPr lang="en-US" baseline="0" dirty="0" smtClean="0">
              <a:solidFill>
                <a:srgbClr val="00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8620194"/>
              </p:ext>
            </p:extLst>
          </p:nvPr>
        </p:nvGraphicFramePr>
        <p:xfrm>
          <a:off x="5292080" y="6062980"/>
          <a:ext cx="2736304" cy="37084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736304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6460614"/>
              </p:ext>
            </p:extLst>
          </p:nvPr>
        </p:nvGraphicFramePr>
        <p:xfrm>
          <a:off x="5652120" y="4183267"/>
          <a:ext cx="1853580" cy="411692"/>
        </p:xfrm>
        <a:graphic>
          <a:graphicData uri="http://schemas.openxmlformats.org/drawingml/2006/table">
            <a:tbl>
              <a:tblPr firstRow="1" firstCol="1" bandRow="1"/>
              <a:tblGrid>
                <a:gridCol w="1853580"/>
              </a:tblGrid>
              <a:tr h="411692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en-US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0330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82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2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4" grpId="0"/>
      <p:bldP spid="82970" grpId="0"/>
      <p:bldP spid="82972" grpId="0"/>
      <p:bldP spid="82974" grpId="0"/>
      <p:bldP spid="8297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95" name="Group 5"/>
          <p:cNvGrpSpPr>
            <a:grpSpLocks/>
          </p:cNvGrpSpPr>
          <p:nvPr/>
        </p:nvGrpSpPr>
        <p:grpSpPr bwMode="auto">
          <a:xfrm>
            <a:off x="152400" y="381000"/>
            <a:ext cx="8382000" cy="1447800"/>
            <a:chOff x="96" y="240"/>
            <a:chExt cx="5280" cy="912"/>
          </a:xfrm>
        </p:grpSpPr>
        <p:sp>
          <p:nvSpPr>
            <p:cNvPr id="8218" name="Line 6"/>
            <p:cNvSpPr>
              <a:spLocks noChangeShapeType="1"/>
            </p:cNvSpPr>
            <p:nvPr/>
          </p:nvSpPr>
          <p:spPr bwMode="auto">
            <a:xfrm>
              <a:off x="96" y="576"/>
              <a:ext cx="5280" cy="0"/>
            </a:xfrm>
            <a:prstGeom prst="line">
              <a:avLst/>
            </a:prstGeom>
            <a:noFill/>
            <a:ln w="57150" cmpd="thinThick">
              <a:solidFill>
                <a:srgbClr val="66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8219" name="Line 7"/>
            <p:cNvSpPr>
              <a:spLocks noChangeShapeType="1"/>
            </p:cNvSpPr>
            <p:nvPr/>
          </p:nvSpPr>
          <p:spPr bwMode="auto">
            <a:xfrm>
              <a:off x="240" y="240"/>
              <a:ext cx="0" cy="912"/>
            </a:xfrm>
            <a:prstGeom prst="line">
              <a:avLst/>
            </a:prstGeom>
            <a:noFill/>
            <a:ln w="76200" cmpd="tri">
              <a:solidFill>
                <a:srgbClr val="66FF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8220" name="Line 8"/>
            <p:cNvSpPr>
              <a:spLocks noChangeShapeType="1"/>
            </p:cNvSpPr>
            <p:nvPr/>
          </p:nvSpPr>
          <p:spPr bwMode="auto">
            <a:xfrm>
              <a:off x="288" y="624"/>
              <a:ext cx="0" cy="432"/>
            </a:xfrm>
            <a:prstGeom prst="line">
              <a:avLst/>
            </a:prstGeom>
            <a:noFill/>
            <a:ln w="76200" cmpd="tri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8221" name="Line 9"/>
            <p:cNvSpPr>
              <a:spLocks noChangeShapeType="1"/>
            </p:cNvSpPr>
            <p:nvPr/>
          </p:nvSpPr>
          <p:spPr bwMode="auto">
            <a:xfrm>
              <a:off x="288" y="624"/>
              <a:ext cx="384" cy="0"/>
            </a:xfrm>
            <a:prstGeom prst="line">
              <a:avLst/>
            </a:prstGeom>
            <a:noFill/>
            <a:ln w="76200" cmpd="tri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440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8222" name="Text Box 10"/>
            <p:cNvSpPr txBox="1">
              <a:spLocks noChangeArrowheads="1"/>
            </p:cNvSpPr>
            <p:nvPr/>
          </p:nvSpPr>
          <p:spPr bwMode="auto">
            <a:xfrm>
              <a:off x="192" y="528"/>
              <a:ext cx="384" cy="3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4400">
                  <a:solidFill>
                    <a:schemeClr val="tx1"/>
                  </a:solidFill>
                  <a:latin typeface=".VnTime" pitchFamily="34" charset="0"/>
                </a:defRPr>
              </a:lvl1pPr>
              <a:lvl2pPr marL="742950" indent="-285750" eaLnBrk="0" hangingPunct="0">
                <a:defRPr sz="4400">
                  <a:solidFill>
                    <a:schemeClr val="tx1"/>
                  </a:solidFill>
                  <a:latin typeface=".VnTime" pitchFamily="34" charset="0"/>
                </a:defRPr>
              </a:lvl2pPr>
              <a:lvl3pPr marL="1143000" indent="-228600" eaLnBrk="0" hangingPunct="0">
                <a:defRPr sz="4400">
                  <a:solidFill>
                    <a:schemeClr val="tx1"/>
                  </a:solidFill>
                  <a:latin typeface=".VnTime" pitchFamily="34" charset="0"/>
                </a:defRPr>
              </a:lvl3pPr>
              <a:lvl4pPr marL="1600200" indent="-228600" eaLnBrk="0" hangingPunct="0">
                <a:defRPr sz="4400">
                  <a:solidFill>
                    <a:schemeClr val="tx1"/>
                  </a:solidFill>
                  <a:latin typeface=".VnTime" pitchFamily="34" charset="0"/>
                </a:defRPr>
              </a:lvl4pPr>
              <a:lvl5pPr marL="2057400" indent="-228600" eaLnBrk="0" hangingPunct="0">
                <a:defRPr sz="4400">
                  <a:solidFill>
                    <a:schemeClr val="tx1"/>
                  </a:solidFill>
                  <a:latin typeface=".VnTime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.VnTime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.VnTime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.VnTime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4400">
                  <a:solidFill>
                    <a:schemeClr val="tx1"/>
                  </a:solidFill>
                  <a:latin typeface=".VnTime" pitchFamily="34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US" sz="3400">
                  <a:solidFill>
                    <a:srgbClr val="FFFF00"/>
                  </a:solidFill>
                  <a:sym typeface="Wingdings" pitchFamily="2" charset="2"/>
                </a:rPr>
                <a:t></a:t>
              </a:r>
              <a:endParaRPr lang="en-US" sz="3400">
                <a:solidFill>
                  <a:srgbClr val="000000"/>
                </a:solidFill>
              </a:endParaRPr>
            </a:p>
          </p:txBody>
        </p:sp>
      </p:grpSp>
      <p:sp>
        <p:nvSpPr>
          <p:cNvPr id="53263" name="Text Box 15"/>
          <p:cNvSpPr txBox="1">
            <a:spLocks noChangeArrowheads="1"/>
          </p:cNvSpPr>
          <p:nvPr/>
        </p:nvSpPr>
        <p:spPr bwMode="auto">
          <a:xfrm>
            <a:off x="1219200" y="1279525"/>
            <a:ext cx="5867400" cy="1844675"/>
          </a:xfrm>
          <a:prstGeom prst="rect">
            <a:avLst/>
          </a:prstGeom>
          <a:solidFill>
            <a:srgbClr val="CCFFCC"/>
          </a:solidFill>
          <a:ln w="76200" cmpd="tri">
            <a:solidFill>
              <a:srgbClr val="FF00FF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 u="sng">
                <a:solidFill>
                  <a:srgbClr val="FF0000"/>
                </a:solidFill>
                <a:latin typeface=".VnTime" pitchFamily="34" charset="0"/>
              </a:rPr>
              <a:t>Bµi tËp</a:t>
            </a: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 :  §iÒn ®óng (§) sai (S) .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Cho  A= 5x</a:t>
            </a:r>
            <a:r>
              <a:rPr lang="en-US" sz="2000" b="1" baseline="30000">
                <a:solidFill>
                  <a:srgbClr val="0000FF"/>
                </a:solidFill>
                <a:latin typeface=".VnTime" pitchFamily="34" charset="0"/>
              </a:rPr>
              <a:t>4</a:t>
            </a: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 - 4x</a:t>
            </a:r>
            <a:r>
              <a:rPr lang="en-US" sz="2000" b="1" baseline="3000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 + 6x</a:t>
            </a:r>
            <a:r>
              <a:rPr lang="en-US" sz="2000" b="1" baseline="3000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y          vµ           B = 2x</a:t>
            </a:r>
            <a:r>
              <a:rPr lang="en-US" sz="2000" b="1" baseline="30000">
                <a:solidFill>
                  <a:srgbClr val="0000FF"/>
                </a:solidFill>
                <a:latin typeface=".VnTime" pitchFamily="34" charset="0"/>
              </a:rPr>
              <a:t>2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C = 15xy</a:t>
            </a:r>
            <a:r>
              <a:rPr lang="en-US" sz="2000" b="1" baseline="3000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 +17xy</a:t>
            </a:r>
            <a:r>
              <a:rPr lang="en-US" sz="2000" b="1" baseline="30000">
                <a:solidFill>
                  <a:srgbClr val="0000FF"/>
                </a:solidFill>
                <a:latin typeface=".VnTime" pitchFamily="34" charset="0"/>
              </a:rPr>
              <a:t>3</a:t>
            </a: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 + 18y</a:t>
            </a:r>
            <a:r>
              <a:rPr lang="en-US" sz="2000" b="1" baseline="30000">
                <a:solidFill>
                  <a:srgbClr val="0000FF"/>
                </a:solidFill>
                <a:latin typeface=".VnTime" pitchFamily="34" charset="0"/>
              </a:rPr>
              <a:t>2</a:t>
            </a:r>
            <a:r>
              <a:rPr lang="en-US" sz="2000" b="1">
                <a:solidFill>
                  <a:srgbClr val="0000FF"/>
                </a:solidFill>
                <a:latin typeface=".VnTime" pitchFamily="34" charset="0"/>
              </a:rPr>
              <a:t>          vµ            D = 6y</a:t>
            </a:r>
            <a:r>
              <a:rPr lang="en-US" sz="2000" b="1" baseline="30000">
                <a:solidFill>
                  <a:srgbClr val="0000FF"/>
                </a:solidFill>
                <a:latin typeface=".VnTime" pitchFamily="34" charset="0"/>
              </a:rPr>
              <a:t>2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endParaRPr lang="en-US" sz="2000" b="1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8197" name="Text Box 41"/>
          <p:cNvSpPr txBox="1">
            <a:spLocks noChangeArrowheads="1"/>
          </p:cNvSpPr>
          <p:nvPr/>
        </p:nvSpPr>
        <p:spPr bwMode="auto">
          <a:xfrm>
            <a:off x="6705600" y="3657600"/>
            <a:ext cx="914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44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44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44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44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endParaRPr lang="en-US" sz="3400">
              <a:solidFill>
                <a:srgbClr val="000000"/>
              </a:solidFill>
            </a:endParaRPr>
          </a:p>
        </p:txBody>
      </p:sp>
      <p:graphicFrame>
        <p:nvGraphicFramePr>
          <p:cNvPr id="8194" name="Object 46"/>
          <p:cNvGraphicFramePr>
            <a:graphicFrameLocks noChangeAspect="1"/>
          </p:cNvGraphicFramePr>
          <p:nvPr/>
        </p:nvGraphicFramePr>
        <p:xfrm>
          <a:off x="514350" y="304800"/>
          <a:ext cx="55245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95" name="Bitmap Image" r:id="rId4" imgW="552527" imgH="619211" progId="Paint.Picture">
                  <p:embed/>
                </p:oleObj>
              </mc:Choice>
              <mc:Fallback>
                <p:oleObj name="Bitmap Image" r:id="rId4" imgW="552527" imgH="61921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" y="304800"/>
                        <a:ext cx="552450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189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3334" name="Group 86"/>
          <p:cNvGraphicFramePr>
            <a:graphicFrameLocks noGrp="1"/>
          </p:cNvGraphicFramePr>
          <p:nvPr/>
        </p:nvGraphicFramePr>
        <p:xfrm>
          <a:off x="990600" y="3252788"/>
          <a:ext cx="7924800" cy="3073400"/>
        </p:xfrm>
        <a:graphic>
          <a:graphicData uri="http://schemas.openxmlformats.org/drawingml/2006/table">
            <a:tbl>
              <a:tblPr/>
              <a:tblGrid>
                <a:gridCol w="6438900"/>
                <a:gridCol w="1485900"/>
              </a:tblGrid>
              <a:tr h="588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Khẳng định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</a:rPr>
                        <a:t>ĐÚNG </a:t>
                      </a:r>
                      <a:r>
                        <a:rPr kumimoji="0" lang="en-US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</a:rPr>
                        <a:t>HAY </a:t>
                      </a: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99"/>
                          </a:solidFill>
                          <a:effectLst/>
                          <a:latin typeface="Times New Roman" pitchFamily="18" charset="0"/>
                        </a:rPr>
                        <a:t>SAI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3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 không chia hết cho B vì 5 không chia hết cho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A chia hết cho B vì mọi hạng tử của A đều chia hết cho B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27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C chia hết cho D vì mọi hạng tử của C đều chia hết cho 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335" name="AutoShape 87"/>
          <p:cNvSpPr>
            <a:spLocks noChangeArrowheads="1"/>
          </p:cNvSpPr>
          <p:nvPr/>
        </p:nvSpPr>
        <p:spPr bwMode="auto">
          <a:xfrm>
            <a:off x="7696200" y="4038600"/>
            <a:ext cx="838200" cy="381000"/>
          </a:xfrm>
          <a:prstGeom prst="star16">
            <a:avLst>
              <a:gd name="adj" fmla="val 37500"/>
            </a:avLst>
          </a:prstGeom>
          <a:gradFill rotWithShape="0">
            <a:gsLst>
              <a:gs pos="0">
                <a:schemeClr val="bg1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400">
                <a:solidFill>
                  <a:srgbClr val="3333CC"/>
                </a:solidFill>
                <a:latin typeface=".VnTime" pitchFamily="34" charset="0"/>
              </a:rPr>
              <a:t>S</a:t>
            </a:r>
            <a:endParaRPr lang="en-US" sz="340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53341" name="AutoShape 93"/>
          <p:cNvSpPr>
            <a:spLocks noChangeArrowheads="1"/>
          </p:cNvSpPr>
          <p:nvPr/>
        </p:nvSpPr>
        <p:spPr bwMode="auto">
          <a:xfrm>
            <a:off x="7772400" y="4648200"/>
            <a:ext cx="838200" cy="762000"/>
          </a:xfrm>
          <a:prstGeom prst="star16">
            <a:avLst>
              <a:gd name="adj" fmla="val 37500"/>
            </a:avLst>
          </a:prstGeom>
          <a:gradFill rotWithShape="0">
            <a:gsLst>
              <a:gs pos="0">
                <a:schemeClr val="bg1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400">
                <a:solidFill>
                  <a:srgbClr val="FF0000"/>
                </a:solidFill>
                <a:latin typeface=".VnTime" pitchFamily="34" charset="0"/>
              </a:rPr>
              <a:t>§</a:t>
            </a:r>
          </a:p>
        </p:txBody>
      </p:sp>
      <p:sp>
        <p:nvSpPr>
          <p:cNvPr id="53342" name="AutoShape 94"/>
          <p:cNvSpPr>
            <a:spLocks noChangeArrowheads="1"/>
          </p:cNvSpPr>
          <p:nvPr/>
        </p:nvSpPr>
        <p:spPr bwMode="auto">
          <a:xfrm>
            <a:off x="7696200" y="5638800"/>
            <a:ext cx="990600" cy="685800"/>
          </a:xfrm>
          <a:prstGeom prst="star16">
            <a:avLst>
              <a:gd name="adj" fmla="val 37500"/>
            </a:avLst>
          </a:prstGeom>
          <a:gradFill rotWithShape="0">
            <a:gsLst>
              <a:gs pos="0">
                <a:schemeClr val="bg1"/>
              </a:gs>
              <a:gs pos="100000">
                <a:srgbClr val="FFCCFF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400">
                <a:solidFill>
                  <a:srgbClr val="FF0000"/>
                </a:solidFill>
                <a:latin typeface=".VnTime" pitchFamily="34" charset="0"/>
              </a:rPr>
              <a:t>§</a:t>
            </a:r>
          </a:p>
        </p:txBody>
      </p:sp>
    </p:spTree>
    <p:extLst>
      <p:ext uri="{BB962C8B-B14F-4D97-AF65-F5344CB8AC3E}">
        <p14:creationId xmlns:p14="http://schemas.microsoft.com/office/powerpoint/2010/main" val="3872643762"/>
      </p:ext>
    </p:extLst>
  </p:cSld>
  <p:clrMapOvr>
    <a:masterClrMapping/>
  </p:clrMapOvr>
  <p:transition>
    <p:pull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3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0" fill="hold"/>
                                        <p:tgtEl>
                                          <p:spTgt spid="53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53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53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0" fill="hold"/>
                                        <p:tgtEl>
                                          <p:spTgt spid="53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63" grpId="0" animBg="1" autoUpdateAnimBg="0"/>
      <p:bldP spid="53335" grpId="0" animBg="1"/>
      <p:bldP spid="53341" grpId="0" animBg="1" autoUpdateAnimBg="0"/>
      <p:bldP spid="53342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8"/>
          <p:cNvSpPr>
            <a:spLocks noChangeArrowheads="1"/>
          </p:cNvSpPr>
          <p:nvPr/>
        </p:nvSpPr>
        <p:spPr bwMode="auto">
          <a:xfrm>
            <a:off x="587782" y="2502607"/>
            <a:ext cx="840852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- Chia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</a:rPr>
              <a:t>hệ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sô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́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đơn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thức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A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cho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3399"/>
                </a:solidFill>
                <a:latin typeface="Times New Roman" pitchFamily="18" charset="0"/>
              </a:rPr>
              <a:t>hệ</a:t>
            </a:r>
            <a:r>
              <a:rPr lang="en-US" sz="2800" b="1" dirty="0" smtClean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sô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́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đơn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thức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B.</a:t>
            </a:r>
          </a:p>
        </p:txBody>
      </p:sp>
      <p:sp>
        <p:nvSpPr>
          <p:cNvPr id="22" name="Rectangle 9"/>
          <p:cNvSpPr>
            <a:spLocks noChangeArrowheads="1"/>
          </p:cNvSpPr>
          <p:nvPr/>
        </p:nvSpPr>
        <p:spPr bwMode="auto">
          <a:xfrm>
            <a:off x="587782" y="3140442"/>
            <a:ext cx="815190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- Chia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lũy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thừa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từng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biến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trong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A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cho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lũy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thừa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của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cùng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biến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đó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trong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B.</a:t>
            </a:r>
          </a:p>
        </p:txBody>
      </p:sp>
      <p:sp>
        <p:nvSpPr>
          <p:cNvPr id="23" name="Rectangle 10"/>
          <p:cNvSpPr>
            <a:spLocks noChangeArrowheads="1"/>
          </p:cNvSpPr>
          <p:nvPr/>
        </p:nvSpPr>
        <p:spPr bwMode="auto">
          <a:xfrm>
            <a:off x="600708" y="4233161"/>
            <a:ext cx="736859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-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Nhân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các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kết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quả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vừa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tìm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được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với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FF3399"/>
                </a:solidFill>
                <a:latin typeface="Times New Roman" pitchFamily="18" charset="0"/>
              </a:rPr>
              <a:t>nhau</a:t>
            </a:r>
            <a:r>
              <a:rPr lang="en-US" sz="2800" b="1" dirty="0">
                <a:solidFill>
                  <a:srgbClr val="FF3399"/>
                </a:solidFill>
                <a:latin typeface="Times New Roman" pitchFamily="18" charset="0"/>
              </a:rPr>
              <a:t>.</a:t>
            </a:r>
          </a:p>
        </p:txBody>
      </p:sp>
      <p:sp>
        <p:nvSpPr>
          <p:cNvPr id="18" name="Text Box 8"/>
          <p:cNvSpPr txBox="1">
            <a:spLocks noChangeArrowheads="1"/>
          </p:cNvSpPr>
          <p:nvPr/>
        </p:nvSpPr>
        <p:spPr bwMode="auto">
          <a:xfrm>
            <a:off x="-47708" y="46506"/>
            <a:ext cx="9012195" cy="1169551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</a:t>
            </a:r>
            <a:r>
              <a:rPr lang="en-US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: 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qui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B</a:t>
            </a:r>
          </a:p>
          <a:p>
            <a:pPr algn="ctr">
              <a:spcBef>
                <a:spcPct val="50000"/>
              </a:spcBef>
            </a:pP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 chia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VNI-Times" pitchFamily="2" charset="0"/>
              </a:rPr>
              <a:t>B)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92771" y="902169"/>
            <a:ext cx="8560172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Times New Roman" pitchFamily="18" charset="0"/>
              </a:rPr>
              <a:t>Trả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en-US" sz="2800" b="1" kern="0" dirty="0" err="1" smtClean="0">
                <a:solidFill>
                  <a:srgbClr val="FF0000"/>
                </a:solidFill>
                <a:latin typeface="Times New Roman" pitchFamily="18" charset="0"/>
              </a:rPr>
              <a:t>lời</a:t>
            </a:r>
            <a:r>
              <a:rPr lang="en-US" sz="2800" b="1" kern="0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 kern="0" dirty="0" err="1" smtClean="0">
                <a:latin typeface="Times New Roman" pitchFamily="18" charset="0"/>
              </a:rPr>
              <a:t>Muốn</a:t>
            </a:r>
            <a:r>
              <a:rPr lang="en-US" sz="2800" b="1" kern="0" dirty="0" smtClean="0">
                <a:latin typeface="Times New Roman" pitchFamily="18" charset="0"/>
              </a:rPr>
              <a:t> </a:t>
            </a:r>
            <a:r>
              <a:rPr lang="en-US" sz="2800" b="1" kern="0" dirty="0">
                <a:latin typeface="Times New Roman" pitchFamily="18" charset="0"/>
              </a:rPr>
              <a:t>chia </a:t>
            </a:r>
            <a:r>
              <a:rPr lang="en-US" sz="2800" b="1" kern="0" dirty="0" err="1">
                <a:latin typeface="Times New Roman" pitchFamily="18" charset="0"/>
              </a:rPr>
              <a:t>đơn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en-US" sz="2800" b="1" kern="0" dirty="0" err="1">
                <a:latin typeface="Times New Roman" pitchFamily="18" charset="0"/>
              </a:rPr>
              <a:t>thức</a:t>
            </a:r>
            <a:r>
              <a:rPr lang="en-US" sz="2800" b="1" kern="0" dirty="0">
                <a:latin typeface="Times New Roman" pitchFamily="18" charset="0"/>
              </a:rPr>
              <a:t> A </a:t>
            </a:r>
            <a:r>
              <a:rPr lang="en-US" sz="2800" b="1" kern="0" dirty="0" err="1">
                <a:latin typeface="Times New Roman" pitchFamily="18" charset="0"/>
              </a:rPr>
              <a:t>cho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en-US" sz="2800" b="1" kern="0" dirty="0" err="1">
                <a:latin typeface="Times New Roman" pitchFamily="18" charset="0"/>
              </a:rPr>
              <a:t>đơn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en-US" sz="2800" b="1" kern="0" dirty="0" err="1">
                <a:latin typeface="Times New Roman" pitchFamily="18" charset="0"/>
              </a:rPr>
              <a:t>thức</a:t>
            </a:r>
            <a:r>
              <a:rPr lang="en-US" sz="2800" b="1" kern="0" dirty="0">
                <a:latin typeface="Times New Roman" pitchFamily="18" charset="0"/>
              </a:rPr>
              <a:t> B (</a:t>
            </a:r>
            <a:r>
              <a:rPr lang="en-US" sz="2800" b="1" kern="0" dirty="0" err="1">
                <a:latin typeface="Times New Roman" pitchFamily="18" charset="0"/>
              </a:rPr>
              <a:t>trong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en-US" sz="2800" b="1" kern="0" dirty="0" err="1">
                <a:latin typeface="Times New Roman" pitchFamily="18" charset="0"/>
              </a:rPr>
              <a:t>trường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en-US" sz="2800" b="1" kern="0" dirty="0" err="1">
                <a:latin typeface="Times New Roman" pitchFamily="18" charset="0"/>
              </a:rPr>
              <a:t>hợp</a:t>
            </a:r>
            <a:r>
              <a:rPr lang="en-US" sz="2800" b="1" kern="0" dirty="0">
                <a:latin typeface="Times New Roman" pitchFamily="18" charset="0"/>
              </a:rPr>
              <a:t> A chia </a:t>
            </a:r>
            <a:r>
              <a:rPr lang="en-US" sz="2800" b="1" kern="0" dirty="0" err="1">
                <a:latin typeface="Times New Roman" pitchFamily="18" charset="0"/>
              </a:rPr>
              <a:t>hết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en-US" sz="2800" b="1" kern="0" dirty="0" err="1" smtClean="0">
                <a:latin typeface="Times New Roman" pitchFamily="18" charset="0"/>
              </a:rPr>
              <a:t>cho</a:t>
            </a:r>
            <a:r>
              <a:rPr lang="en-US" sz="2800" b="1" kern="0" dirty="0" smtClean="0">
                <a:latin typeface="Times New Roman" pitchFamily="18" charset="0"/>
              </a:rPr>
              <a:t> </a:t>
            </a:r>
            <a:r>
              <a:rPr lang="en-US" sz="2800" b="1" kern="0" dirty="0">
                <a:latin typeface="Times New Roman" pitchFamily="18" charset="0"/>
              </a:rPr>
              <a:t>B) ta </a:t>
            </a:r>
            <a:r>
              <a:rPr lang="en-US" sz="2800" b="1" kern="0" dirty="0" err="1">
                <a:latin typeface="Times New Roman" pitchFamily="18" charset="0"/>
              </a:rPr>
              <a:t>làm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en-US" sz="2800" b="1" kern="0" dirty="0" err="1">
                <a:latin typeface="Times New Roman" pitchFamily="18" charset="0"/>
              </a:rPr>
              <a:t>như</a:t>
            </a:r>
            <a:r>
              <a:rPr lang="en-US" sz="2800" b="1" kern="0" dirty="0">
                <a:latin typeface="Times New Roman" pitchFamily="18" charset="0"/>
              </a:rPr>
              <a:t> </a:t>
            </a:r>
            <a:r>
              <a:rPr lang="en-US" sz="2800" b="1" kern="0" dirty="0" err="1" smtClean="0">
                <a:latin typeface="Times New Roman" pitchFamily="18" charset="0"/>
              </a:rPr>
              <a:t>sau</a:t>
            </a:r>
            <a:r>
              <a:rPr lang="en-US" sz="2800" b="1" kern="0" dirty="0" smtClean="0">
                <a:latin typeface="Times New Roman" pitchFamily="18" charset="0"/>
              </a:rPr>
              <a:t>:</a:t>
            </a:r>
            <a:endParaRPr lang="en-US" sz="2800" b="1" kern="0" dirty="0"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31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8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608378" y="1268760"/>
            <a:ext cx="7984981" cy="1707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b="1" dirty="0" err="1">
                <a:latin typeface="Times New Roman"/>
                <a:ea typeface="Calibri"/>
                <a:cs typeface="Times New Roman"/>
              </a:rPr>
              <a:t>Câu</a:t>
            </a:r>
            <a:r>
              <a:rPr lang="en-US" sz="2800" b="1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 smtClean="0">
                <a:latin typeface="Times New Roman"/>
                <a:ea typeface="Calibri"/>
                <a:cs typeface="Times New Roman"/>
              </a:rPr>
              <a:t>2: 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Cho 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A= 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3x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m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y</a:t>
            </a:r>
            <a:r>
              <a:rPr lang="en-US" sz="2800" baseline="30000" dirty="0" smtClean="0">
                <a:latin typeface="Times New Roman"/>
                <a:ea typeface="Calibri"/>
                <a:cs typeface="Times New Roman"/>
              </a:rPr>
              <a:t>3    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; B= 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3x</a:t>
            </a:r>
            <a:r>
              <a:rPr lang="en-US" sz="2800" baseline="30000" dirty="0" smtClean="0">
                <a:latin typeface="Times New Roman"/>
                <a:ea typeface="Calibri"/>
                <a:cs typeface="Times New Roman"/>
              </a:rPr>
              <a:t>5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y</a:t>
            </a:r>
            <a:r>
              <a:rPr lang="en-US" sz="2800" b="1" baseline="30000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n</a:t>
            </a:r>
            <a:r>
              <a:rPr lang="en-US" sz="2800" baseline="30000" dirty="0" smtClean="0">
                <a:latin typeface="Times New Roman"/>
                <a:ea typeface="Calibri"/>
                <a:cs typeface="Times New Roman"/>
              </a:rPr>
              <a:t>  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.</a:t>
            </a:r>
            <a:r>
              <a:rPr lang="en-US" sz="2800" baseline="30000" dirty="0">
                <a:latin typeface="Times New Roman"/>
                <a:ea typeface="Calibri"/>
                <a:cs typeface="Times New Roman"/>
              </a:rPr>
              <a:t>  </a:t>
            </a:r>
            <a:endParaRPr lang="en-US" sz="2800" dirty="0"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err="1">
                <a:latin typeface="Times New Roman"/>
                <a:ea typeface="Calibri"/>
                <a:cs typeface="Times New Roman"/>
              </a:rPr>
              <a:t>Tìm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điều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kiện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của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m</a:t>
            </a:r>
            <a:r>
              <a:rPr lang="en-US" sz="28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, n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 smtClean="0">
                <a:latin typeface="Times New Roman"/>
                <a:ea typeface="Calibri"/>
                <a:cs typeface="Times New Roman"/>
              </a:rPr>
              <a:t>để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đơn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thức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A chia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hết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cho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đơn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latin typeface="Times New Roman"/>
                <a:ea typeface="Calibri"/>
                <a:cs typeface="Times New Roman"/>
              </a:rPr>
              <a:t>thức</a:t>
            </a:r>
            <a:r>
              <a:rPr lang="en-US" sz="28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smtClean="0">
                <a:latin typeface="Times New Roman"/>
                <a:ea typeface="Calibri"/>
                <a:cs typeface="Times New Roman"/>
              </a:rPr>
              <a:t>B.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(</a:t>
            </a:r>
            <a:r>
              <a:rPr lang="en-US" sz="2800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m,n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là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tự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nhiên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) </a:t>
            </a:r>
            <a:r>
              <a:rPr lang="en-US" sz="2800" dirty="0" smtClean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.</a:t>
            </a:r>
            <a:endParaRPr lang="en-US" sz="2800" dirty="0">
              <a:ea typeface="Calibri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608378" y="3284984"/>
                <a:ext cx="8083996" cy="153978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Trả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lời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: </a:t>
                </a:r>
                <a:r>
                  <a:rPr lang="en-US" sz="2800" b="1" dirty="0" smtClean="0">
                    <a:ea typeface="Calibri"/>
                    <a:cs typeface="Times New Roman"/>
                  </a:rPr>
                  <a:t>   </a:t>
                </a: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Đ</a:t>
                </a:r>
                <a:r>
                  <a:rPr lang="en-US" sz="2800" b="1" dirty="0" err="1" smtClean="0">
                    <a:latin typeface="Times New Roman"/>
                    <a:ea typeface="Calibri"/>
                    <a:cs typeface="Times New Roman"/>
                  </a:rPr>
                  <a:t>ơn</a:t>
                </a: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thức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A chia 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hết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cho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đơn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thức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B</a:t>
                </a:r>
              </a:p>
              <a:p>
                <a:pPr lvl="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  <a:cs typeface="Times New Roman"/>
                      </a:rPr>
                      <m:t>↔</m:t>
                    </m:r>
                  </m:oMath>
                </a14:m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m </a:t>
                </a:r>
                <a:r>
                  <a:rPr lang="en-US" sz="2800" b="1" dirty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≥</a:t>
                </a:r>
                <a:r>
                  <a:rPr lang="en-US" sz="2800" b="1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5</a:t>
                </a:r>
                <a:r>
                  <a:rPr lang="en-US" sz="2800" b="1" dirty="0" smtClean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err="1">
                    <a:latin typeface="Times New Roman"/>
                    <a:ea typeface="Calibri"/>
                    <a:cs typeface="Times New Roman"/>
                  </a:rPr>
                  <a:t>và</a:t>
                </a:r>
                <a:r>
                  <a:rPr lang="en-US" sz="2800" b="1" dirty="0"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b="1" dirty="0" smtClean="0">
                    <a:solidFill>
                      <a:srgbClr val="0000FF"/>
                    </a:solidFill>
                    <a:latin typeface="Times New Roman"/>
                    <a:ea typeface="Calibri"/>
                    <a:cs typeface="Times New Roman"/>
                  </a:rPr>
                  <a:t>n≤3 </a:t>
                </a:r>
                <a:r>
                  <a:rPr lang="en-US" sz="2800" dirty="0" smtClean="0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(</a:t>
                </a:r>
                <a:r>
                  <a:rPr lang="en-US" sz="2800" dirty="0" err="1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m,n</a:t>
                </a:r>
                <a:r>
                  <a:rPr lang="en-US" sz="2800" dirty="0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dirty="0" err="1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là</a:t>
                </a:r>
                <a:r>
                  <a:rPr lang="en-US" sz="2800" dirty="0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dirty="0" err="1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số</a:t>
                </a:r>
                <a:r>
                  <a:rPr lang="en-US" sz="2800" dirty="0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dirty="0" err="1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tự</a:t>
                </a:r>
                <a:r>
                  <a:rPr lang="en-US" sz="2800" dirty="0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:r>
                  <a:rPr lang="en-US" sz="2800" dirty="0" err="1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nhiên</a:t>
                </a:r>
                <a:r>
                  <a:rPr lang="en-US" sz="2800" dirty="0">
                    <a:solidFill>
                      <a:prstClr val="black"/>
                    </a:solidFill>
                    <a:latin typeface="Times New Roman"/>
                    <a:ea typeface="Calibri"/>
                    <a:cs typeface="Times New Roman"/>
                  </a:rPr>
                  <a:t>) .</a:t>
                </a:r>
                <a:endParaRPr lang="en-US" sz="2800" dirty="0">
                  <a:solidFill>
                    <a:prstClr val="black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endParaRPr lang="en-US" sz="1200" b="1" dirty="0">
                  <a:solidFill>
                    <a:srgbClr val="0000FF"/>
                  </a:solidFill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378" y="3284984"/>
                <a:ext cx="8083996" cy="1539780"/>
              </a:xfrm>
              <a:prstGeom prst="rect">
                <a:avLst/>
              </a:prstGeom>
              <a:blipFill rotWithShape="1">
                <a:blip r:embed="rId3"/>
                <a:stretch>
                  <a:fillRect l="-1584" t="-2381" b="-2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28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2438400" y="6278563"/>
            <a:ext cx="44196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3200" smtClean="0">
                <a:solidFill>
                  <a:srgbClr val="FFFF00"/>
                </a:solidFill>
                <a:latin typeface=".VnTime" pitchFamily="34" charset="0"/>
                <a:sym typeface="Wingdings" pitchFamily="2" charset="2"/>
              </a:rPr>
              <a:t></a:t>
            </a:r>
            <a:r>
              <a:rPr lang="en-US" sz="3200" smtClean="0">
                <a:solidFill>
                  <a:srgbClr val="66FF33"/>
                </a:solidFill>
                <a:latin typeface=".VnTime" pitchFamily="34" charset="0"/>
                <a:sym typeface="Wingdings" pitchFamily="2" charset="2"/>
              </a:rPr>
              <a:t></a:t>
            </a:r>
            <a:r>
              <a:rPr lang="en-US" sz="3200" smtClean="0">
                <a:solidFill>
                  <a:srgbClr val="FFFF00"/>
                </a:solidFill>
                <a:latin typeface=".VnTime" pitchFamily="34" charset="0"/>
                <a:sym typeface="Wingdings" pitchFamily="2" charset="2"/>
              </a:rPr>
              <a:t></a:t>
            </a:r>
          </a:p>
        </p:txBody>
      </p:sp>
      <p:grpSp>
        <p:nvGrpSpPr>
          <p:cNvPr id="40965" name="Group 5"/>
          <p:cNvGrpSpPr>
            <a:grpSpLocks/>
          </p:cNvGrpSpPr>
          <p:nvPr/>
        </p:nvGrpSpPr>
        <p:grpSpPr bwMode="auto">
          <a:xfrm>
            <a:off x="152400" y="381000"/>
            <a:ext cx="8382000" cy="1447800"/>
            <a:chOff x="96" y="240"/>
            <a:chExt cx="5280" cy="912"/>
          </a:xfrm>
        </p:grpSpPr>
        <p:sp>
          <p:nvSpPr>
            <p:cNvPr id="40966" name="Line 6"/>
            <p:cNvSpPr>
              <a:spLocks noChangeShapeType="1"/>
            </p:cNvSpPr>
            <p:nvPr/>
          </p:nvSpPr>
          <p:spPr bwMode="auto">
            <a:xfrm>
              <a:off x="96" y="576"/>
              <a:ext cx="5280" cy="0"/>
            </a:xfrm>
            <a:prstGeom prst="line">
              <a:avLst/>
            </a:prstGeom>
            <a:noFill/>
            <a:ln w="57150" cmpd="thinThick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967" name="Line 7"/>
            <p:cNvSpPr>
              <a:spLocks noChangeShapeType="1"/>
            </p:cNvSpPr>
            <p:nvPr/>
          </p:nvSpPr>
          <p:spPr bwMode="auto">
            <a:xfrm>
              <a:off x="240" y="240"/>
              <a:ext cx="0" cy="912"/>
            </a:xfrm>
            <a:prstGeom prst="line">
              <a:avLst/>
            </a:prstGeom>
            <a:noFill/>
            <a:ln w="76200" cmpd="tri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968" name="Line 8"/>
            <p:cNvSpPr>
              <a:spLocks noChangeShapeType="1"/>
            </p:cNvSpPr>
            <p:nvPr/>
          </p:nvSpPr>
          <p:spPr bwMode="auto">
            <a:xfrm>
              <a:off x="288" y="624"/>
              <a:ext cx="0" cy="432"/>
            </a:xfrm>
            <a:prstGeom prst="line">
              <a:avLst/>
            </a:prstGeom>
            <a:noFill/>
            <a:ln w="76200" cmpd="tri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969" name="Line 9"/>
            <p:cNvSpPr>
              <a:spLocks noChangeShapeType="1"/>
            </p:cNvSpPr>
            <p:nvPr/>
          </p:nvSpPr>
          <p:spPr bwMode="auto">
            <a:xfrm>
              <a:off x="288" y="624"/>
              <a:ext cx="384" cy="0"/>
            </a:xfrm>
            <a:prstGeom prst="line">
              <a:avLst/>
            </a:prstGeom>
            <a:noFill/>
            <a:ln w="76200" cmpd="tri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970" name="Text Box 10"/>
            <p:cNvSpPr txBox="1">
              <a:spLocks noChangeArrowheads="1"/>
            </p:cNvSpPr>
            <p:nvPr/>
          </p:nvSpPr>
          <p:spPr bwMode="auto">
            <a:xfrm>
              <a:off x="192" y="528"/>
              <a:ext cx="384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3400" smtClean="0">
                  <a:solidFill>
                    <a:srgbClr val="FFFF00"/>
                  </a:solidFill>
                  <a:latin typeface=".VnTime" pitchFamily="34" charset="0"/>
                  <a:sym typeface="Wingdings" pitchFamily="2" charset="2"/>
                </a:rPr>
                <a:t></a:t>
              </a:r>
              <a:endParaRPr lang="en-US" sz="34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</p:grpSp>
      <p:grpSp>
        <p:nvGrpSpPr>
          <p:cNvPr id="40971" name="Group 11"/>
          <p:cNvGrpSpPr>
            <a:grpSpLocks/>
          </p:cNvGrpSpPr>
          <p:nvPr/>
        </p:nvGrpSpPr>
        <p:grpSpPr bwMode="auto">
          <a:xfrm>
            <a:off x="6172200" y="5715000"/>
            <a:ext cx="2667000" cy="1066800"/>
            <a:chOff x="3888" y="3600"/>
            <a:chExt cx="1680" cy="672"/>
          </a:xfrm>
        </p:grpSpPr>
        <p:sp>
          <p:nvSpPr>
            <p:cNvPr id="40972" name="Line 12"/>
            <p:cNvSpPr>
              <a:spLocks noChangeShapeType="1"/>
            </p:cNvSpPr>
            <p:nvPr/>
          </p:nvSpPr>
          <p:spPr bwMode="auto">
            <a:xfrm>
              <a:off x="3888" y="4176"/>
              <a:ext cx="1680" cy="0"/>
            </a:xfrm>
            <a:prstGeom prst="line">
              <a:avLst/>
            </a:prstGeom>
            <a:noFill/>
            <a:ln w="57150" cmpd="thickThin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973" name="Line 13"/>
            <p:cNvSpPr>
              <a:spLocks noChangeShapeType="1"/>
            </p:cNvSpPr>
            <p:nvPr/>
          </p:nvSpPr>
          <p:spPr bwMode="auto">
            <a:xfrm>
              <a:off x="5472" y="3600"/>
              <a:ext cx="0" cy="672"/>
            </a:xfrm>
            <a:prstGeom prst="line">
              <a:avLst/>
            </a:prstGeom>
            <a:noFill/>
            <a:ln w="76200" cmpd="tri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mtClean="0">
                <a:solidFill>
                  <a:srgbClr val="000000"/>
                </a:solidFill>
              </a:endParaRPr>
            </a:p>
          </p:txBody>
        </p:sp>
        <p:sp>
          <p:nvSpPr>
            <p:cNvPr id="40974" name="Text Box 14"/>
            <p:cNvSpPr txBox="1">
              <a:spLocks noChangeArrowheads="1"/>
            </p:cNvSpPr>
            <p:nvPr/>
          </p:nvSpPr>
          <p:spPr bwMode="auto">
            <a:xfrm>
              <a:off x="5088" y="3792"/>
              <a:ext cx="384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3400" smtClean="0">
                  <a:solidFill>
                    <a:srgbClr val="FF0000"/>
                  </a:solidFill>
                  <a:latin typeface=".VnTime" pitchFamily="34" charset="0"/>
                  <a:sym typeface="Webdings" pitchFamily="18" charset="2"/>
                </a:rPr>
                <a:t></a:t>
              </a:r>
              <a:endParaRPr lang="en-US" sz="3400" smtClean="0">
                <a:solidFill>
                  <a:srgbClr val="FF0000"/>
                </a:solidFill>
                <a:latin typeface=".VnTime" pitchFamily="34" charset="0"/>
              </a:endParaRPr>
            </a:p>
          </p:txBody>
        </p:sp>
      </p:grpSp>
      <p:sp>
        <p:nvSpPr>
          <p:cNvPr id="40975" name="Text Box 15"/>
          <p:cNvSpPr txBox="1">
            <a:spLocks noChangeArrowheads="1"/>
          </p:cNvSpPr>
          <p:nvPr/>
        </p:nvSpPr>
        <p:spPr bwMode="auto">
          <a:xfrm>
            <a:off x="685800" y="1524000"/>
            <a:ext cx="7467600" cy="3819525"/>
          </a:xfrm>
          <a:prstGeom prst="rect">
            <a:avLst/>
          </a:prstGeom>
          <a:solidFill>
            <a:srgbClr val="CCFFCC"/>
          </a:solidFill>
          <a:ln w="76200" cmpd="tri">
            <a:solidFill>
              <a:srgbClr val="FF00FF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.VnTime" pitchFamily="34" charset="0"/>
              </a:rPr>
              <a:t>      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a.Khi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thực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hiện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phép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chia 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    (4x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- 8x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y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 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+12x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y):(- 4x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)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Hoa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: 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        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	(4x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-8x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y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+12x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y) = - 4x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(-x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+ 2y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- 3x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y)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nên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 (4x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4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-8x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y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+12x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5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y):(- 4x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) = -x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+ 2y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- 3x</a:t>
            </a:r>
            <a:r>
              <a:rPr lang="en-US" sz="2400" b="1" baseline="30000" dirty="0" smtClean="0">
                <a:solidFill>
                  <a:srgbClr val="000000"/>
                </a:solidFill>
                <a:latin typeface="Times New Roman" pitchFamily="18" charset="0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y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Em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nhận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xét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Hoa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đúng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hay 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</a:rPr>
              <a:t>sai</a:t>
            </a:r>
            <a:r>
              <a:rPr lang="en-US" sz="2400" b="1" dirty="0" smtClean="0">
                <a:solidFill>
                  <a:srgbClr val="000000"/>
                </a:solidFill>
                <a:latin typeface=".VnTime" pitchFamily="34" charset="0"/>
              </a:rPr>
              <a:t> ?</a:t>
            </a:r>
          </a:p>
        </p:txBody>
      </p:sp>
      <p:sp>
        <p:nvSpPr>
          <p:cNvPr id="40994" name="Text Box 34"/>
          <p:cNvSpPr txBox="1">
            <a:spLocks noChangeArrowheads="1"/>
          </p:cNvSpPr>
          <p:nvPr/>
        </p:nvSpPr>
        <p:spPr bwMode="auto">
          <a:xfrm>
            <a:off x="762000" y="1600200"/>
            <a:ext cx="533400" cy="406400"/>
          </a:xfrm>
          <a:prstGeom prst="rect">
            <a:avLst/>
          </a:prstGeom>
          <a:solidFill>
            <a:srgbClr val="FFFFCC"/>
          </a:solidFill>
          <a:ln w="9525">
            <a:solidFill>
              <a:srgbClr val="0033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000" b="1" smtClean="0">
                <a:solidFill>
                  <a:srgbClr val="FF0000"/>
                </a:solidFill>
                <a:latin typeface=".VnTime" pitchFamily="34" charset="0"/>
              </a:rPr>
              <a:t>?2</a:t>
            </a:r>
            <a:endParaRPr lang="en-US" sz="3400" b="1" smtClean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40995" name="Text Box 35"/>
          <p:cNvSpPr txBox="1">
            <a:spLocks noChangeArrowheads="1"/>
          </p:cNvSpPr>
          <p:nvPr/>
        </p:nvSpPr>
        <p:spPr bwMode="auto">
          <a:xfrm>
            <a:off x="685800" y="4953000"/>
            <a:ext cx="7162800" cy="1628775"/>
          </a:xfrm>
          <a:prstGeom prst="rect">
            <a:avLst/>
          </a:prstGeom>
          <a:solidFill>
            <a:srgbClr val="CCFFCC"/>
          </a:solidFill>
          <a:ln w="76200" cmpd="tri">
            <a:solidFill>
              <a:srgbClr val="FF00FF"/>
            </a:solidFill>
            <a:miter lim="800000"/>
            <a:headEnd/>
            <a:tailEnd/>
          </a:ln>
          <a:effectLst>
            <a:outerShdw dist="107763" dir="189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endParaRPr lang="en-US" sz="2400" b="1" u="sng" dirty="0" smtClean="0">
              <a:solidFill>
                <a:srgbClr val="FF0000"/>
              </a:solidFill>
              <a:latin typeface="Times New Roman" pitchFamily="18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Lời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giải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bạn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Hoa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là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đúng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.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-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Vì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ta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biết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: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nếu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A = B.Q   </a:t>
            </a:r>
            <a:r>
              <a:rPr lang="en-US" sz="2400" b="1" dirty="0" err="1" smtClean="0">
                <a:solidFill>
                  <a:srgbClr val="000000"/>
                </a:solidFill>
                <a:latin typeface="Times New Roman" pitchFamily="18" charset="0"/>
              </a:rPr>
              <a:t>thì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</a:rPr>
              <a:t>   A : B = Q</a:t>
            </a:r>
          </a:p>
        </p:txBody>
      </p:sp>
      <p:graphicFrame>
        <p:nvGraphicFramePr>
          <p:cNvPr id="40997" name="Object 37"/>
          <p:cNvGraphicFramePr>
            <a:graphicFrameLocks noChangeAspect="1"/>
          </p:cNvGraphicFramePr>
          <p:nvPr/>
        </p:nvGraphicFramePr>
        <p:xfrm>
          <a:off x="514350" y="304800"/>
          <a:ext cx="552450" cy="619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054" name="Bitmap Image" r:id="rId3" imgW="552527" imgH="619211" progId="Paint.Picture">
                  <p:embed/>
                </p:oleObj>
              </mc:Choice>
              <mc:Fallback>
                <p:oleObj name="Bitmap Image" r:id="rId3" imgW="552527" imgH="619211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clrChange>
                          <a:clrFrom>
                            <a:srgbClr val="FFFFFF"/>
                          </a:clrFrom>
                          <a:clrTo>
                            <a:srgbClr val="FFFFFF">
                              <a:alpha val="0"/>
                            </a:srgbClr>
                          </a:clrTo>
                        </a:clrChange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350" y="304800"/>
                        <a:ext cx="552450" cy="619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>
                        <a:outerShdw dist="107763" dir="18900000" algn="ctr" rotWithShape="0">
                          <a:schemeClr val="bg2"/>
                        </a:outerShdw>
                      </a:effectLst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98" name="AutoShape 38"/>
          <p:cNvSpPr>
            <a:spLocks noChangeArrowheads="1"/>
          </p:cNvSpPr>
          <p:nvPr/>
        </p:nvSpPr>
        <p:spPr bwMode="auto">
          <a:xfrm>
            <a:off x="1524000" y="3124200"/>
            <a:ext cx="762000" cy="609600"/>
          </a:xfrm>
          <a:prstGeom prst="cloudCallout">
            <a:avLst>
              <a:gd name="adj1" fmla="val 17500"/>
              <a:gd name="adj2" fmla="val 73699"/>
            </a:avLst>
          </a:prstGeom>
          <a:solidFill>
            <a:srgbClr val="FFCC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400" smtClean="0">
                <a:solidFill>
                  <a:srgbClr val="0000FF"/>
                </a:solidFill>
                <a:latin typeface=".VnTime" pitchFamily="34" charset="0"/>
              </a:rPr>
              <a:t>A</a:t>
            </a:r>
            <a:endParaRPr lang="en-US" sz="340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40999" name="AutoShape 39"/>
          <p:cNvSpPr>
            <a:spLocks noChangeArrowheads="1"/>
          </p:cNvSpPr>
          <p:nvPr/>
        </p:nvSpPr>
        <p:spPr bwMode="auto">
          <a:xfrm>
            <a:off x="4419600" y="3048000"/>
            <a:ext cx="762000" cy="533400"/>
          </a:xfrm>
          <a:prstGeom prst="cloudCallout">
            <a:avLst>
              <a:gd name="adj1" fmla="val -27500"/>
              <a:gd name="adj2" fmla="val 84227"/>
            </a:avLst>
          </a:prstGeom>
          <a:solidFill>
            <a:srgbClr val="00FF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400" smtClean="0">
                <a:solidFill>
                  <a:srgbClr val="0000FF"/>
                </a:solidFill>
                <a:latin typeface=".VnTime" pitchFamily="34" charset="0"/>
              </a:rPr>
              <a:t>B</a:t>
            </a:r>
            <a:endParaRPr lang="en-US" sz="340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41000" name="AutoShape 40"/>
          <p:cNvSpPr>
            <a:spLocks noChangeArrowheads="1"/>
          </p:cNvSpPr>
          <p:nvPr/>
        </p:nvSpPr>
        <p:spPr bwMode="auto">
          <a:xfrm>
            <a:off x="6477000" y="3276600"/>
            <a:ext cx="838200" cy="533400"/>
          </a:xfrm>
          <a:prstGeom prst="cloudCallout">
            <a:avLst>
              <a:gd name="adj1" fmla="val 20454"/>
              <a:gd name="adj2" fmla="val -58630"/>
            </a:avLst>
          </a:prstGeom>
          <a:solidFill>
            <a:srgbClr val="FF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3400" smtClean="0">
                <a:solidFill>
                  <a:srgbClr val="0000FF"/>
                </a:solidFill>
                <a:latin typeface=".VnTime" pitchFamily="34" charset="0"/>
              </a:rPr>
              <a:t>Q</a:t>
            </a:r>
            <a:endParaRPr lang="en-US" sz="340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41002" name="Oval 42"/>
          <p:cNvSpPr>
            <a:spLocks noChangeArrowheads="1"/>
          </p:cNvSpPr>
          <p:nvPr/>
        </p:nvSpPr>
        <p:spPr bwMode="auto">
          <a:xfrm>
            <a:off x="1600200" y="3733800"/>
            <a:ext cx="2438400" cy="533400"/>
          </a:xfrm>
          <a:prstGeom prst="ellips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03" name="Oval 43"/>
          <p:cNvSpPr>
            <a:spLocks noChangeArrowheads="1"/>
          </p:cNvSpPr>
          <p:nvPr/>
        </p:nvSpPr>
        <p:spPr bwMode="auto">
          <a:xfrm>
            <a:off x="1676400" y="3733800"/>
            <a:ext cx="2438400" cy="533400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04" name="Oval 44"/>
          <p:cNvSpPr>
            <a:spLocks noChangeArrowheads="1"/>
          </p:cNvSpPr>
          <p:nvPr/>
        </p:nvSpPr>
        <p:spPr bwMode="auto">
          <a:xfrm>
            <a:off x="4267200" y="3657600"/>
            <a:ext cx="609600" cy="533400"/>
          </a:xfrm>
          <a:prstGeom prst="ellips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05" name="Oval 45"/>
          <p:cNvSpPr>
            <a:spLocks noChangeArrowheads="1"/>
          </p:cNvSpPr>
          <p:nvPr/>
        </p:nvSpPr>
        <p:spPr bwMode="auto">
          <a:xfrm>
            <a:off x="4267200" y="3657600"/>
            <a:ext cx="609600" cy="533400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06" name="Oval 46"/>
          <p:cNvSpPr>
            <a:spLocks noChangeArrowheads="1"/>
          </p:cNvSpPr>
          <p:nvPr/>
        </p:nvSpPr>
        <p:spPr bwMode="auto">
          <a:xfrm>
            <a:off x="4267200" y="3657600"/>
            <a:ext cx="609600" cy="533400"/>
          </a:xfrm>
          <a:prstGeom prst="ellips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08" name="Oval 48"/>
          <p:cNvSpPr>
            <a:spLocks noChangeArrowheads="1"/>
          </p:cNvSpPr>
          <p:nvPr/>
        </p:nvSpPr>
        <p:spPr bwMode="auto">
          <a:xfrm>
            <a:off x="5029200" y="3733800"/>
            <a:ext cx="2133600" cy="533400"/>
          </a:xfrm>
          <a:prstGeom prst="ellipse">
            <a:avLst/>
          </a:prstGeom>
          <a:noFill/>
          <a:ln w="9525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09" name="Oval 49"/>
          <p:cNvSpPr>
            <a:spLocks noChangeArrowheads="1"/>
          </p:cNvSpPr>
          <p:nvPr/>
        </p:nvSpPr>
        <p:spPr bwMode="auto">
          <a:xfrm>
            <a:off x="4953000" y="3733800"/>
            <a:ext cx="2133600" cy="533400"/>
          </a:xfrm>
          <a:prstGeom prst="ellipse">
            <a:avLst/>
          </a:prstGeom>
          <a:noFill/>
          <a:ln w="9525">
            <a:solidFill>
              <a:srgbClr val="0000FF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13" name="Line 53"/>
          <p:cNvSpPr>
            <a:spLocks noChangeShapeType="1"/>
          </p:cNvSpPr>
          <p:nvPr/>
        </p:nvSpPr>
        <p:spPr bwMode="auto">
          <a:xfrm>
            <a:off x="1905000" y="3429000"/>
            <a:ext cx="1371600" cy="28194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14" name="Line 54"/>
          <p:cNvSpPr>
            <a:spLocks noChangeShapeType="1"/>
          </p:cNvSpPr>
          <p:nvPr/>
        </p:nvSpPr>
        <p:spPr bwMode="auto">
          <a:xfrm flipH="1">
            <a:off x="3810000" y="3276600"/>
            <a:ext cx="990600" cy="29718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15" name="Line 55"/>
          <p:cNvSpPr>
            <a:spLocks noChangeShapeType="1"/>
          </p:cNvSpPr>
          <p:nvPr/>
        </p:nvSpPr>
        <p:spPr bwMode="auto">
          <a:xfrm flipH="1">
            <a:off x="4147351" y="3414944"/>
            <a:ext cx="2514600" cy="2895600"/>
          </a:xfrm>
          <a:prstGeom prst="line">
            <a:avLst/>
          </a:prstGeom>
          <a:noFill/>
          <a:ln w="1905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16" name="Line 56"/>
          <p:cNvSpPr>
            <a:spLocks noChangeShapeType="1"/>
          </p:cNvSpPr>
          <p:nvPr/>
        </p:nvSpPr>
        <p:spPr bwMode="auto">
          <a:xfrm>
            <a:off x="1600200" y="3200400"/>
            <a:ext cx="3429000" cy="304800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17" name="Line 57"/>
          <p:cNvSpPr>
            <a:spLocks noChangeShapeType="1"/>
          </p:cNvSpPr>
          <p:nvPr/>
        </p:nvSpPr>
        <p:spPr bwMode="auto">
          <a:xfrm>
            <a:off x="4800600" y="3238500"/>
            <a:ext cx="762000" cy="2971800"/>
          </a:xfrm>
          <a:prstGeom prst="line">
            <a:avLst/>
          </a:prstGeom>
          <a:noFill/>
          <a:ln w="38100">
            <a:solidFill>
              <a:srgbClr val="0000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41018" name="Line 58"/>
          <p:cNvSpPr>
            <a:spLocks noChangeShapeType="1"/>
          </p:cNvSpPr>
          <p:nvPr/>
        </p:nvSpPr>
        <p:spPr bwMode="auto">
          <a:xfrm flipH="1">
            <a:off x="6096000" y="3529329"/>
            <a:ext cx="609600" cy="2749234"/>
          </a:xfrm>
          <a:prstGeom prst="line">
            <a:avLst/>
          </a:prstGeom>
          <a:noFill/>
          <a:ln w="19050">
            <a:solidFill>
              <a:srgbClr val="66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41023" name="Group 63"/>
          <p:cNvGrpSpPr>
            <a:grpSpLocks/>
          </p:cNvGrpSpPr>
          <p:nvPr/>
        </p:nvGrpSpPr>
        <p:grpSpPr bwMode="auto">
          <a:xfrm>
            <a:off x="6553200" y="6172200"/>
            <a:ext cx="990600" cy="366713"/>
            <a:chOff x="4128" y="3888"/>
            <a:chExt cx="624" cy="231"/>
          </a:xfrm>
        </p:grpSpPr>
        <p:sp>
          <p:nvSpPr>
            <p:cNvPr id="41020" name="Text Box 60"/>
            <p:cNvSpPr txBox="1">
              <a:spLocks noChangeArrowheads="1"/>
            </p:cNvSpPr>
            <p:nvPr/>
          </p:nvSpPr>
          <p:spPr bwMode="auto">
            <a:xfrm>
              <a:off x="4128" y="3888"/>
              <a:ext cx="624" cy="2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mtClean="0">
                  <a:solidFill>
                    <a:srgbClr val="000000"/>
                  </a:solidFill>
                </a:rPr>
                <a:t>(B   0)</a:t>
              </a:r>
            </a:p>
          </p:txBody>
        </p:sp>
        <p:graphicFrame>
          <p:nvGraphicFramePr>
            <p:cNvPr id="41021" name="Object 61"/>
            <p:cNvGraphicFramePr>
              <a:graphicFrameLocks noChangeAspect="1"/>
            </p:cNvGraphicFramePr>
            <p:nvPr/>
          </p:nvGraphicFramePr>
          <p:xfrm>
            <a:off x="4301" y="3894"/>
            <a:ext cx="204" cy="20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6055" name="Equation" r:id="rId5" imgW="139680" imgH="139680" progId="Equation.DSMT4">
                    <p:embed/>
                  </p:oleObj>
                </mc:Choice>
                <mc:Fallback>
                  <p:oleObj name="Equation" r:id="rId5" imgW="139680" imgH="139680" progId="Equation.DSMT4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01" y="3894"/>
                          <a:ext cx="204" cy="2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31511043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99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09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75"/>
                                        <p:tgtEl>
                                          <p:spTgt spid="40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5" dur="500"/>
                                        <p:tgtEl>
                                          <p:spTgt spid="41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0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10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2"/>
                                            </p:cond>
                                          </p:stCondLst>
                                        </p:cTn>
                                        <p:tgtEl>
                                          <p:spTgt spid="41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10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41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409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7" dur="500"/>
                                        <p:tgtEl>
                                          <p:spTgt spid="410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5"/>
                                            </p:cond>
                                          </p:stCondLst>
                                        </p:cTn>
                                        <p:tgtEl>
                                          <p:spTgt spid="41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410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9"/>
                                            </p:cond>
                                          </p:stCondLst>
                                        </p:cTn>
                                        <p:tgtEl>
                                          <p:spTgt spid="41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5" dur="500"/>
                                        <p:tgtEl>
                                          <p:spTgt spid="410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3"/>
                                            </p:cond>
                                          </p:stCondLst>
                                        </p:cTn>
                                        <p:tgtEl>
                                          <p:spTgt spid="41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410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10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2"/>
                                            </p:cond>
                                          </p:stCondLst>
                                        </p:cTn>
                                        <p:tgtEl>
                                          <p:spTgt spid="41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8" dur="500"/>
                                        <p:tgtEl>
                                          <p:spTgt spid="410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41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4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4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9" dur="500"/>
                                        <p:tgtEl>
                                          <p:spTgt spid="4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3" dur="500"/>
                                        <p:tgtEl>
                                          <p:spTgt spid="410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6" dur="500"/>
                                        <p:tgtEl>
                                          <p:spTgt spid="410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99" dur="500"/>
                                        <p:tgtEl>
                                          <p:spTgt spid="41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4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41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41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 nodeType="clickPar">
                      <p:stCondLst>
                        <p:cond delay="indefinite"/>
                      </p:stCondLst>
                      <p:childTnLst>
                        <p:par>
                          <p:cTn id="1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4" presetID="4" presetClass="exit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5" dur="500"/>
                                        <p:tgtEl>
                                          <p:spTgt spid="410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18" dur="500"/>
                                        <p:tgtEl>
                                          <p:spTgt spid="410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4" presetClass="exit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21" dur="500"/>
                                        <p:tgtEl>
                                          <p:spTgt spid="410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75" grpId="0" animBg="1" autoUpdateAnimBg="0"/>
      <p:bldP spid="40994" grpId="0" animBg="1"/>
      <p:bldP spid="40995" grpId="0" animBg="1" autoUpdateAnimBg="0"/>
      <p:bldP spid="40998" grpId="0" animBg="1" autoUpdateAnimBg="0"/>
      <p:bldP spid="40999" grpId="0" animBg="1" autoUpdateAnimBg="0"/>
      <p:bldP spid="41000" grpId="0" animBg="1" autoUpdateAnimBg="0"/>
      <p:bldP spid="41002" grpId="0" animBg="1"/>
      <p:bldP spid="41003" grpId="0" animBg="1"/>
      <p:bldP spid="41004" grpId="0" animBg="1"/>
      <p:bldP spid="41005" grpId="0" animBg="1"/>
      <p:bldP spid="41006" grpId="0" animBg="1"/>
      <p:bldP spid="41008" grpId="0" animBg="1"/>
      <p:bldP spid="41009" grpId="0" animBg="1"/>
      <p:bldP spid="41013" grpId="0" animBg="1"/>
      <p:bldP spid="41013" grpId="1" animBg="1"/>
      <p:bldP spid="41014" grpId="0" animBg="1"/>
      <p:bldP spid="41014" grpId="1" animBg="1"/>
      <p:bldP spid="41015" grpId="0" animBg="1"/>
      <p:bldP spid="41015" grpId="1" animBg="1"/>
      <p:bldP spid="41016" grpId="0" animBg="1"/>
      <p:bldP spid="41016" grpId="1" animBg="1"/>
      <p:bldP spid="41017" grpId="0" animBg="1"/>
      <p:bldP spid="41017" grpId="1" animBg="1"/>
      <p:bldP spid="41018" grpId="0" animBg="1"/>
      <p:bldP spid="41018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87" name="Group 15"/>
          <p:cNvGrpSpPr>
            <a:grpSpLocks/>
          </p:cNvGrpSpPr>
          <p:nvPr/>
        </p:nvGrpSpPr>
        <p:grpSpPr bwMode="auto">
          <a:xfrm>
            <a:off x="6172200" y="5715000"/>
            <a:ext cx="2667000" cy="1066800"/>
            <a:chOff x="3888" y="3600"/>
            <a:chExt cx="1680" cy="672"/>
          </a:xfrm>
        </p:grpSpPr>
        <p:sp>
          <p:nvSpPr>
            <p:cNvPr id="54288" name="Line 16"/>
            <p:cNvSpPr>
              <a:spLocks noChangeShapeType="1"/>
            </p:cNvSpPr>
            <p:nvPr/>
          </p:nvSpPr>
          <p:spPr bwMode="auto">
            <a:xfrm>
              <a:off x="3888" y="4176"/>
              <a:ext cx="1680" cy="0"/>
            </a:xfrm>
            <a:prstGeom prst="line">
              <a:avLst/>
            </a:prstGeom>
            <a:noFill/>
            <a:ln w="57150" cmpd="thickThin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baseline="300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54289" name="Line 17"/>
            <p:cNvSpPr>
              <a:spLocks noChangeShapeType="1"/>
            </p:cNvSpPr>
            <p:nvPr/>
          </p:nvSpPr>
          <p:spPr bwMode="auto">
            <a:xfrm>
              <a:off x="5472" y="3600"/>
              <a:ext cx="0" cy="672"/>
            </a:xfrm>
            <a:prstGeom prst="line">
              <a:avLst/>
            </a:prstGeom>
            <a:noFill/>
            <a:ln w="76200" cmpd="tri">
              <a:solidFill>
                <a:srgbClr val="66FF66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 baseline="300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  <p:sp>
          <p:nvSpPr>
            <p:cNvPr id="54290" name="Text Box 18"/>
            <p:cNvSpPr txBox="1">
              <a:spLocks noChangeArrowheads="1"/>
            </p:cNvSpPr>
            <p:nvPr/>
          </p:nvSpPr>
          <p:spPr bwMode="auto">
            <a:xfrm>
              <a:off x="5088" y="3792"/>
              <a:ext cx="384" cy="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sz="3400" smtClean="0">
                  <a:solidFill>
                    <a:srgbClr val="FFFF00"/>
                  </a:solidFill>
                  <a:latin typeface=".VnTime" pitchFamily="34" charset="0"/>
                  <a:sym typeface="Webdings" pitchFamily="18" charset="2"/>
                </a:rPr>
                <a:t></a:t>
              </a:r>
              <a:endParaRPr lang="en-US" sz="3400" smtClean="0">
                <a:solidFill>
                  <a:srgbClr val="000000"/>
                </a:solidFill>
                <a:latin typeface=".VnTime" pitchFamily="34" charset="0"/>
              </a:endParaRPr>
            </a:p>
          </p:txBody>
        </p:sp>
      </p:grpSp>
      <p:sp>
        <p:nvSpPr>
          <p:cNvPr id="54299" name="Text Box 27"/>
          <p:cNvSpPr txBox="1">
            <a:spLocks noChangeArrowheads="1"/>
          </p:cNvSpPr>
          <p:nvPr/>
        </p:nvSpPr>
        <p:spPr bwMode="auto">
          <a:xfrm>
            <a:off x="482918" y="908720"/>
            <a:ext cx="83820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FF0000"/>
                </a:solidFill>
                <a:latin typeface=".VnTime" pitchFamily="34" charset="0"/>
              </a:rPr>
              <a:t>Bµi</a:t>
            </a: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 </a:t>
            </a:r>
            <a:r>
              <a:rPr lang="en-US" sz="2400" dirty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: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ô </a:t>
            </a:r>
            <a:r>
              <a:rPr lang="en-US" sz="2400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trống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  <p:sp>
        <p:nvSpPr>
          <p:cNvPr id="54300" name="Text Box 28"/>
          <p:cNvSpPr txBox="1">
            <a:spLocks noChangeArrowheads="1"/>
          </p:cNvSpPr>
          <p:nvPr/>
        </p:nvSpPr>
        <p:spPr bwMode="auto">
          <a:xfrm>
            <a:off x="365530" y="1523095"/>
            <a:ext cx="7739332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4572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9144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716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8288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286000" indent="-4572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7432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2004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6576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114800" indent="-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lphaLcParenR"/>
            </a:pP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(-2x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5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+ 6x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- 4x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3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) : 2x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       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= 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                                                               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lphaLcParenR"/>
            </a:pP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(3xy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 </a:t>
            </a:r>
            <a:r>
              <a:rPr lang="en-US" dirty="0">
                <a:solidFill>
                  <a:srgbClr val="000000"/>
                </a:solidFill>
                <a:latin typeface=".VnTime" pitchFamily="34" charset="0"/>
              </a:rPr>
              <a:t>-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2x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y + 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3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) :              = 3y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- 2xy + 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    </a:t>
            </a:r>
          </a:p>
          <a:p>
            <a:pPr fontAlgn="base">
              <a:spcBef>
                <a:spcPct val="50000"/>
              </a:spcBef>
              <a:spcAft>
                <a:spcPct val="0"/>
              </a:spcAft>
              <a:buFontTx/>
              <a:buAutoNum type="alphaLcParenR"/>
            </a:pP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                                      : ( - 4x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)  = -3x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y </a:t>
            </a:r>
            <a:r>
              <a:rPr lang="en-US" dirty="0">
                <a:solidFill>
                  <a:srgbClr val="000000"/>
                </a:solidFill>
                <a:latin typeface=".VnTime" pitchFamily="34" charset="0"/>
              </a:rPr>
              <a:t>-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x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+ 2y</a:t>
            </a:r>
            <a:r>
              <a:rPr lang="en-US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dirty="0" smtClean="0">
                <a:solidFill>
                  <a:srgbClr val="000000"/>
                </a:solidFill>
                <a:latin typeface=".VnTime" pitchFamily="34" charset="0"/>
              </a:rPr>
              <a:t>                                                                              </a:t>
            </a:r>
          </a:p>
        </p:txBody>
      </p:sp>
      <p:sp>
        <p:nvSpPr>
          <p:cNvPr id="54301" name="Rectangle 29"/>
          <p:cNvSpPr>
            <a:spLocks noChangeArrowheads="1"/>
          </p:cNvSpPr>
          <p:nvPr/>
        </p:nvSpPr>
        <p:spPr bwMode="auto">
          <a:xfrm>
            <a:off x="4258460" y="1523095"/>
            <a:ext cx="17526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54302" name="Text Box 30"/>
          <p:cNvSpPr txBox="1">
            <a:spLocks noChangeArrowheads="1"/>
          </p:cNvSpPr>
          <p:nvPr/>
        </p:nvSpPr>
        <p:spPr bwMode="auto">
          <a:xfrm>
            <a:off x="4496492" y="1494072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-x</a:t>
            </a:r>
            <a:r>
              <a:rPr lang="en-US" sz="2400" baseline="30000" dirty="0" smtClean="0">
                <a:solidFill>
                  <a:srgbClr val="FF0000"/>
                </a:solidFill>
                <a:latin typeface=".VnTime" pitchFamily="34" charset="0"/>
              </a:rPr>
              <a:t>3</a:t>
            </a: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 + 3 - 2x</a:t>
            </a:r>
          </a:p>
        </p:txBody>
      </p:sp>
      <p:sp>
        <p:nvSpPr>
          <p:cNvPr id="54303" name="Rectangle 31"/>
          <p:cNvSpPr>
            <a:spLocks noChangeArrowheads="1"/>
          </p:cNvSpPr>
          <p:nvPr/>
        </p:nvSpPr>
        <p:spPr bwMode="auto">
          <a:xfrm>
            <a:off x="3468100" y="2099358"/>
            <a:ext cx="455828" cy="414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54307" name="Text Box 35"/>
          <p:cNvSpPr txBox="1">
            <a:spLocks noChangeArrowheads="1"/>
          </p:cNvSpPr>
          <p:nvPr/>
        </p:nvSpPr>
        <p:spPr bwMode="auto">
          <a:xfrm>
            <a:off x="3506200" y="2056495"/>
            <a:ext cx="41772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smtClean="0">
                <a:solidFill>
                  <a:srgbClr val="FF0000"/>
                </a:solidFill>
                <a:latin typeface=".VnTime" pitchFamily="34" charset="0"/>
              </a:rPr>
              <a:t>x</a:t>
            </a:r>
          </a:p>
        </p:txBody>
      </p:sp>
      <p:sp>
        <p:nvSpPr>
          <p:cNvPr id="54311" name="Rectangle 39"/>
          <p:cNvSpPr>
            <a:spLocks noChangeArrowheads="1"/>
          </p:cNvSpPr>
          <p:nvPr/>
        </p:nvSpPr>
        <p:spPr bwMode="auto">
          <a:xfrm>
            <a:off x="832437" y="2624138"/>
            <a:ext cx="27432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54312" name="Text Box 40"/>
          <p:cNvSpPr txBox="1">
            <a:spLocks noChangeArrowheads="1"/>
          </p:cNvSpPr>
          <p:nvPr/>
        </p:nvSpPr>
        <p:spPr bwMode="auto">
          <a:xfrm>
            <a:off x="756236" y="2624137"/>
            <a:ext cx="3167691" cy="468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(12x</a:t>
            </a:r>
            <a:r>
              <a:rPr lang="en-US" sz="2400" baseline="30000" dirty="0" smtClean="0">
                <a:solidFill>
                  <a:srgbClr val="FF0000"/>
                </a:solidFill>
                <a:latin typeface=".VnTime" pitchFamily="34" charset="0"/>
              </a:rPr>
              <a:t>4</a:t>
            </a: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y + 4x</a:t>
            </a:r>
            <a:r>
              <a:rPr lang="en-US" sz="2400" baseline="30000" dirty="0" smtClean="0">
                <a:solidFill>
                  <a:srgbClr val="FF0000"/>
                </a:solidFill>
                <a:latin typeface=".VnTime" pitchFamily="34" charset="0"/>
              </a:rPr>
              <a:t>4</a:t>
            </a: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 - </a:t>
            </a: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8x</a:t>
            </a:r>
            <a:r>
              <a:rPr lang="en-US" sz="2400" baseline="30000" dirty="0" smtClean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y</a:t>
            </a:r>
            <a:r>
              <a:rPr lang="en-US" sz="2400" baseline="30000" dirty="0" smtClean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2400" dirty="0" smtClean="0">
                <a:solidFill>
                  <a:srgbClr val="FF0000"/>
                </a:solidFill>
                <a:latin typeface=".VnTime" pitchFamily="34" charset="0"/>
              </a:rPr>
              <a:t>)</a:t>
            </a:r>
            <a:endParaRPr lang="en-US" sz="2400" dirty="0" smtClean="0">
              <a:solidFill>
                <a:srgbClr val="FF0000"/>
              </a:solidFill>
              <a:latin typeface=".VnTime" pitchFamily="34" charset="0"/>
            </a:endParaRPr>
          </a:p>
        </p:txBody>
      </p:sp>
      <p:sp>
        <p:nvSpPr>
          <p:cNvPr id="41" name="Text Box 30"/>
          <p:cNvSpPr txBox="1">
            <a:spLocks noChangeArrowheads="1"/>
          </p:cNvSpPr>
          <p:nvPr/>
        </p:nvSpPr>
        <p:spPr bwMode="auto">
          <a:xfrm>
            <a:off x="302960" y="3553804"/>
            <a:ext cx="6330280" cy="517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 sz="2400" baseline="30000"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aseline="30000"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lvl="0" eaLnBrk="1" hangingPunct="1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baseline="0" dirty="0" smtClean="0">
                <a:solidFill>
                  <a:srgbClr val="000000"/>
                </a:solidFill>
              </a:rPr>
              <a:t>d) [ 5(a - b)</a:t>
            </a:r>
            <a:r>
              <a:rPr lang="en-US" dirty="0" smtClean="0">
                <a:solidFill>
                  <a:srgbClr val="000000"/>
                </a:solidFill>
              </a:rPr>
              <a:t>3 </a:t>
            </a:r>
            <a:r>
              <a:rPr lang="en-US" baseline="0" dirty="0" smtClean="0">
                <a:solidFill>
                  <a:srgbClr val="000000"/>
                </a:solidFill>
              </a:rPr>
              <a:t>+ 2(a</a:t>
            </a:r>
            <a:r>
              <a:rPr lang="en-US" sz="1800" baseline="0" dirty="0">
                <a:solidFill>
                  <a:srgbClr val="000000"/>
                </a:solidFill>
                <a:latin typeface="Arial"/>
              </a:rPr>
              <a:t> –</a:t>
            </a:r>
            <a:r>
              <a:rPr lang="en-US" baseline="0" dirty="0" smtClean="0">
                <a:solidFill>
                  <a:srgbClr val="000000"/>
                </a:solidFill>
              </a:rPr>
              <a:t> b)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baseline="0" dirty="0" smtClean="0">
                <a:solidFill>
                  <a:srgbClr val="000000"/>
                </a:solidFill>
              </a:rPr>
              <a:t> ]: (a</a:t>
            </a:r>
            <a:r>
              <a:rPr lang="en-US" sz="1800" baseline="0" dirty="0">
                <a:solidFill>
                  <a:srgbClr val="000000"/>
                </a:solidFill>
                <a:latin typeface="Arial"/>
              </a:rPr>
              <a:t> – </a:t>
            </a:r>
            <a:r>
              <a:rPr lang="en-US" baseline="0" dirty="0" smtClean="0">
                <a:solidFill>
                  <a:srgbClr val="000000"/>
                </a:solidFill>
              </a:rPr>
              <a:t>b)</a:t>
            </a:r>
            <a:r>
              <a:rPr lang="en-US" dirty="0" smtClean="0">
                <a:solidFill>
                  <a:srgbClr val="000000"/>
                </a:solidFill>
              </a:rPr>
              <a:t>2</a:t>
            </a:r>
            <a:r>
              <a:rPr lang="en-US" baseline="0" dirty="0" smtClean="0">
                <a:solidFill>
                  <a:srgbClr val="000000"/>
                </a:solidFill>
              </a:rPr>
              <a:t> =</a:t>
            </a:r>
          </a:p>
        </p:txBody>
      </p:sp>
      <p:sp>
        <p:nvSpPr>
          <p:cNvPr id="42" name="Rectangle 31"/>
          <p:cNvSpPr>
            <a:spLocks noChangeArrowheads="1"/>
          </p:cNvSpPr>
          <p:nvPr/>
        </p:nvSpPr>
        <p:spPr bwMode="auto">
          <a:xfrm>
            <a:off x="4981362" y="3553804"/>
            <a:ext cx="1420130" cy="4143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40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32040" y="3547009"/>
            <a:ext cx="1454244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  <a:defRPr/>
            </a:pP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5(a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>
                <a:solidFill>
                  <a:srgbClr val="FF0000"/>
                </a:solidFill>
              </a:rPr>
              <a:t>– </a:t>
            </a:r>
            <a:r>
              <a:rPr lang="en-US" sz="2400" b="1" dirty="0" smtClean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b</a:t>
            </a:r>
            <a:r>
              <a:rPr lang="en-US" sz="24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)+2</a:t>
            </a:r>
            <a:endParaRPr lang="en-US" dirty="0">
              <a:solidFill>
                <a:srgbClr val="FF0000"/>
              </a:solidFill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696104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99" grpId="0"/>
      <p:bldP spid="54300" grpId="0"/>
      <p:bldP spid="54301" grpId="0" animBg="1"/>
      <p:bldP spid="54302" grpId="0"/>
      <p:bldP spid="54303" grpId="0" animBg="1"/>
      <p:bldP spid="54307" grpId="0"/>
      <p:bldP spid="54311" grpId="0" animBg="1"/>
      <p:bldP spid="54312" grpId="0"/>
      <p:bldP spid="41" grpId="0"/>
      <p:bldP spid="42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Line 9"/>
          <p:cNvSpPr>
            <a:spLocks noChangeShapeType="1"/>
          </p:cNvSpPr>
          <p:nvPr/>
        </p:nvSpPr>
        <p:spPr bwMode="auto">
          <a:xfrm>
            <a:off x="1193354" y="118719"/>
            <a:ext cx="609600" cy="0"/>
          </a:xfrm>
          <a:prstGeom prst="line">
            <a:avLst/>
          </a:prstGeom>
          <a:noFill/>
          <a:ln w="76200" cmpd="tri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>
              <a:solidFill>
                <a:prstClr val="black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8" name="Rectangle 57"/>
              <p:cNvSpPr/>
              <p:nvPr/>
            </p:nvSpPr>
            <p:spPr>
              <a:xfrm>
                <a:off x="938461" y="261328"/>
                <a:ext cx="7416824" cy="15714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 err="1" smtClean="0">
                    <a:solidFill>
                      <a:srgbClr val="0000FF"/>
                    </a:solidFill>
                    <a:latin typeface="Times New Roman"/>
                    <a:ea typeface="Calibri"/>
                    <a:cs typeface="Times New Roman"/>
                  </a:rPr>
                  <a:t>Bài</a:t>
                </a:r>
                <a:r>
                  <a:rPr lang="en-US" sz="2400" dirty="0" smtClean="0">
                    <a:solidFill>
                      <a:srgbClr val="0000FF"/>
                    </a:solidFill>
                    <a:latin typeface="Times New Roman"/>
                    <a:ea typeface="Calibri"/>
                    <a:cs typeface="Times New Roman"/>
                  </a:rPr>
                  <a:t> 3</a:t>
                </a:r>
                <a:r>
                  <a:rPr lang="en-US" sz="2400" dirty="0" smtClean="0">
                    <a:solidFill>
                      <a:srgbClr val="FF0000"/>
                    </a:solidFill>
                    <a:latin typeface="Times New Roman"/>
                    <a:ea typeface="Calibri"/>
                    <a:cs typeface="Times New Roman"/>
                  </a:rPr>
                  <a:t>: </a:t>
                </a:r>
                <a:r>
                  <a:rPr lang="en-US" sz="2400" dirty="0" smtClean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Tìm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số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tự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nhiên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n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để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phép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chia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sau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là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phép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chia </a:t>
                </a:r>
                <a:r>
                  <a:rPr lang="en-US" sz="2400" dirty="0" err="1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hết</a:t>
                </a:r>
                <a:r>
                  <a:rPr lang="en-US" sz="2400" dirty="0">
                    <a:solidFill>
                      <a:schemeClr val="tx1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:</a:t>
                </a: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sz="2400" dirty="0">
                    <a:solidFill>
                      <a:schemeClr val="tx1"/>
                    </a:solidFill>
                    <a:latin typeface="Times New Roman"/>
                    <a:ea typeface="Calibri"/>
                    <a:cs typeface="Times New Roman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dPr>
                      <m:e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𝟏𝟒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sz="2400" b="1" i="0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400" b="1" i="0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𝟓</m:t>
                            </m:r>
                          </m:sup>
                        </m:sSup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𝟕</m:t>
                        </m:r>
                        <m:sSup>
                          <m:sSupPr>
                            <m:ctrlPr>
                              <a:rPr lang="en-US" sz="2400" b="1" i="1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sz="2400" b="1" i="0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𝐱</m:t>
                            </m:r>
                          </m:e>
                          <m:sup>
                            <m:r>
                              <a:rPr lang="en-US" sz="2400" b="1" i="0">
                                <a:solidFill>
                                  <a:schemeClr val="tx1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𝟑</m:t>
                            </m:r>
                          </m:sup>
                        </m:sSup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+</m:t>
                        </m:r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𝟐𝐱</m:t>
                        </m:r>
                      </m:e>
                    </m:d>
                    <m:r>
                      <a:rPr lang="en-US" sz="2400" b="1" i="0">
                        <a:solidFill>
                          <a:schemeClr val="tx1"/>
                        </a:solidFill>
                        <a:latin typeface="Cambria Math"/>
                        <a:ea typeface="Calibri"/>
                        <a:cs typeface="Times New Roman"/>
                      </a:rPr>
                      <m:t>: </m:t>
                    </m:r>
                    <m:sSup>
                      <m:sSup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sSupPr>
                      <m:e>
                        <m:r>
                          <a:rPr lang="en-US" sz="2400" b="1" i="0">
                            <a:solidFill>
                              <a:schemeClr val="tx1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𝟕𝐱</m:t>
                        </m:r>
                      </m:e>
                      <m:sup>
                        <m:r>
                          <a:rPr lang="en-US" sz="2400" b="1" i="0" smtClean="0">
                            <a:solidFill>
                              <a:srgbClr val="FF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𝐧</m:t>
                        </m:r>
                      </m:sup>
                    </m:sSup>
                  </m:oMath>
                </a14:m>
                <a:endParaRPr lang="en-US" sz="2400" b="1" dirty="0">
                  <a:solidFill>
                    <a:schemeClr val="tx1"/>
                  </a:solidFill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>
                    <a:solidFill>
                      <a:srgbClr val="FF0000"/>
                    </a:solidFill>
                    <a:latin typeface="Times New Roman"/>
                    <a:ea typeface="Times New Roman"/>
                    <a:cs typeface="Times New Roman"/>
                  </a:rPr>
                  <a:t> </a:t>
                </a:r>
                <a:endParaRPr lang="en-US" sz="1600" dirty="0">
                  <a:solidFill>
                    <a:srgbClr val="FF0000"/>
                  </a:solidFill>
                  <a:ea typeface="Calibri"/>
                  <a:cs typeface="Times New Roman"/>
                </a:endParaRPr>
              </a:p>
            </p:txBody>
          </p:sp>
        </mc:Choice>
        <mc:Fallback>
          <p:sp>
            <p:nvSpPr>
              <p:cNvPr id="58" name="Rectangle 5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461" y="261328"/>
                <a:ext cx="7416824" cy="1571456"/>
              </a:xfrm>
              <a:prstGeom prst="rect">
                <a:avLst/>
              </a:prstGeom>
              <a:blipFill rotWithShape="1">
                <a:blip r:embed="rId2"/>
                <a:stretch>
                  <a:fillRect l="-1315" t="-1550" r="-1068" b="-38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227251" y="2462522"/>
            <a:ext cx="6907038" cy="2202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Để</a:t>
            </a:r>
            <a:r>
              <a:rPr lang="en-US" sz="2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phép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chia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trên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là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phép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chia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hết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thì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mũ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x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đơn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thức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chia </a:t>
            </a:r>
            <a:r>
              <a:rPr lang="en-US" sz="2800" dirty="0" err="1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phải</a:t>
            </a:r>
            <a:r>
              <a:rPr lang="en-US" sz="2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không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lớn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hơn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số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mũ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nhỏ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nhất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của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x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trong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đa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thức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bị</a:t>
            </a:r>
            <a:r>
              <a:rPr lang="en-US" sz="2800" dirty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chia.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2800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ta </a:t>
            </a:r>
            <a:r>
              <a:rPr lang="en-US" sz="2800" dirty="0" err="1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có</a:t>
            </a:r>
            <a:r>
              <a:rPr lang="en-US" dirty="0" smtClean="0">
                <a:solidFill>
                  <a:prstClr val="black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635896" y="1954803"/>
            <a:ext cx="1296144" cy="483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2400" dirty="0" err="1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Giải</a:t>
            </a:r>
            <a:r>
              <a:rPr lang="en-US" sz="2400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: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/>
              <p:cNvSpPr txBox="1"/>
              <p:nvPr/>
            </p:nvSpPr>
            <p:spPr>
              <a:xfrm>
                <a:off x="2411760" y="4293096"/>
                <a:ext cx="5256584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/>
                      </a:rPr>
                      <m:t>    </m:t>
                    </m:r>
                    <m:r>
                      <a:rPr lang="en-US" sz="2400" b="0" i="1" smtClean="0">
                        <a:latin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≤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1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𝑚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à 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𝑛</m:t>
                    </m:r>
                    <m:r>
                      <a:rPr lang="en-US" sz="2400" b="0" i="1" smtClean="0">
                        <a:latin typeface="Cambria Math"/>
                        <a:ea typeface="Cambria Math"/>
                      </a:rPr>
                      <m:t>∈</m:t>
                    </m:r>
                  </m:oMath>
                </a14:m>
                <a:r>
                  <a:rPr lang="en-US" sz="2400" dirty="0" smtClean="0"/>
                  <a:t>N </a:t>
                </a:r>
                <a:r>
                  <a:rPr lang="en-US" sz="2400" dirty="0" err="1" smtClean="0"/>
                  <a:t>nên</a:t>
                </a:r>
                <a:r>
                  <a:rPr lang="en-US" sz="2400" dirty="0" smtClean="0"/>
                  <a:t> n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/>
                        <a:ea typeface="Cambria Math"/>
                      </a:rPr>
                      <m:t>∈</m:t>
                    </m:r>
                    <m:d>
                      <m:dPr>
                        <m:begChr m:val="{"/>
                        <m:endChr m:val="}"/>
                        <m:ctrlPr>
                          <a:rPr lang="en-US" sz="2400" i="1" smtClean="0">
                            <a:latin typeface="Cambria Math"/>
                            <a:ea typeface="Cambria Math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0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;</m:t>
                        </m:r>
                        <m:r>
                          <a:rPr lang="en-US" sz="2400" b="0" i="1" smtClean="0">
                            <a:latin typeface="Cambria Math"/>
                            <a:ea typeface="Cambria Math"/>
                          </a:rPr>
                          <m:t>1</m:t>
                        </m:r>
                      </m:e>
                    </m:d>
                  </m:oMath>
                </a14:m>
                <a:endParaRPr lang="en-US" sz="2400" dirty="0"/>
              </a:p>
            </p:txBody>
          </p:sp>
        </mc:Choice>
        <mc:Fallback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4293096"/>
                <a:ext cx="5256584" cy="461665"/>
              </a:xfrm>
              <a:prstGeom prst="rect">
                <a:avLst/>
              </a:prstGeom>
              <a:blipFill rotWithShape="1">
                <a:blip r:embed="rId3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54729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" grpId="0"/>
      <p:bldP spid="3" grpId="0"/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64" name="Text Box 20"/>
          <p:cNvSpPr txBox="1">
            <a:spLocks noChangeArrowheads="1"/>
          </p:cNvSpPr>
          <p:nvPr/>
        </p:nvSpPr>
        <p:spPr bwMode="auto">
          <a:xfrm>
            <a:off x="152400" y="2286000"/>
            <a:ext cx="838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0000FF"/>
                </a:solidFill>
                <a:latin typeface=".VnTime" pitchFamily="34" charset="0"/>
              </a:rPr>
              <a:t>Bµi tËp 5</a:t>
            </a:r>
            <a:r>
              <a:rPr lang="en-US" sz="2400" smtClean="0">
                <a:solidFill>
                  <a:srgbClr val="0000FF"/>
                </a:solidFill>
                <a:latin typeface=".VnTime" pitchFamily="34" charset="0"/>
              </a:rPr>
              <a:t>: Lµm tÝnh chia </a:t>
            </a:r>
          </a:p>
        </p:txBody>
      </p:sp>
      <p:pic>
        <p:nvPicPr>
          <p:cNvPr id="82968" name="Picture 24" descr="Hoc nh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2514600"/>
            <a:ext cx="4724400" cy="274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970" name="Text Box 26"/>
          <p:cNvSpPr txBox="1">
            <a:spLocks noChangeArrowheads="1"/>
          </p:cNvSpPr>
          <p:nvPr/>
        </p:nvSpPr>
        <p:spPr bwMode="auto">
          <a:xfrm>
            <a:off x="0" y="342900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a) (3x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y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2 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 + 6x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y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3 </a:t>
            </a:r>
            <a:r>
              <a:rPr lang="en-US" sz="2400" dirty="0">
                <a:solidFill>
                  <a:srgbClr val="000000"/>
                </a:solidFill>
                <a:latin typeface=".VnTime" pitchFamily="34" charset="0"/>
              </a:rPr>
              <a:t>-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12xy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): 3xy</a:t>
            </a:r>
          </a:p>
        </p:txBody>
      </p:sp>
      <p:sp>
        <p:nvSpPr>
          <p:cNvPr id="82972" name="Text Box 28"/>
          <p:cNvSpPr txBox="1">
            <a:spLocks noChangeArrowheads="1"/>
          </p:cNvSpPr>
          <p:nvPr/>
        </p:nvSpPr>
        <p:spPr bwMode="auto">
          <a:xfrm>
            <a:off x="0" y="4495800"/>
            <a:ext cx="419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b) (8x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4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- 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4x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3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 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+ 6x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y): 2x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2 </a:t>
            </a:r>
            <a:endParaRPr lang="en-US" sz="2400" dirty="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82977" name="Text Box 33"/>
          <p:cNvSpPr txBox="1">
            <a:spLocks noChangeArrowheads="1"/>
          </p:cNvSpPr>
          <p:nvPr/>
        </p:nvSpPr>
        <p:spPr bwMode="auto">
          <a:xfrm>
            <a:off x="0" y="5638800"/>
            <a:ext cx="449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c) [ 5(a 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- 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b)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3 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+ 2(a- b)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r>
              <a:rPr lang="en-US" sz="2400" dirty="0" smtClean="0">
                <a:solidFill>
                  <a:srgbClr val="000000"/>
                </a:solidFill>
                <a:latin typeface=".VnTime" pitchFamily="34" charset="0"/>
              </a:rPr>
              <a:t> ]: (a - b)</a:t>
            </a:r>
            <a:r>
              <a:rPr lang="en-US" sz="2400" baseline="30000" dirty="0" smtClean="0">
                <a:solidFill>
                  <a:srgbClr val="000000"/>
                </a:solidFill>
                <a:latin typeface=".VnTime" pitchFamily="34" charset="0"/>
              </a:rPr>
              <a:t>2</a:t>
            </a:r>
            <a:endParaRPr lang="en-US" sz="2400" dirty="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82978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382000" y="6400800"/>
            <a:ext cx="457200" cy="228600"/>
          </a:xfrm>
          <a:prstGeom prst="actionButtonForwardNext">
            <a:avLst/>
          </a:prstGeom>
          <a:solidFill>
            <a:schemeClr val="accent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z="2400" baseline="30000" smtClean="0">
              <a:solidFill>
                <a:srgbClr val="000000"/>
              </a:solidFill>
              <a:latin typeface=".VnTime" pitchFamily="34" charset="0"/>
            </a:endParaRPr>
          </a:p>
        </p:txBody>
      </p:sp>
      <p:sp>
        <p:nvSpPr>
          <p:cNvPr id="82979" name="Rectangle 35"/>
          <p:cNvSpPr>
            <a:spLocks noChangeArrowheads="1"/>
          </p:cNvSpPr>
          <p:nvPr/>
        </p:nvSpPr>
        <p:spPr bwMode="auto">
          <a:xfrm>
            <a:off x="1447800" y="1143000"/>
            <a:ext cx="61722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VNI-Times" pitchFamily="2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VNI-Times" pitchFamily="2" charset="0"/>
              </a:rPr>
              <a:t>HOAÏT ÑOÄNG NHOÙM</a:t>
            </a:r>
          </a:p>
        </p:txBody>
      </p:sp>
      <p:sp>
        <p:nvSpPr>
          <p:cNvPr id="82980" name="Rectangle 36"/>
          <p:cNvSpPr>
            <a:spLocks noChangeArrowheads="1"/>
          </p:cNvSpPr>
          <p:nvPr/>
        </p:nvSpPr>
        <p:spPr bwMode="auto">
          <a:xfrm>
            <a:off x="228600" y="3886200"/>
            <a:ext cx="27432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0000"/>
                </a:solidFill>
                <a:latin typeface=".VnTime" pitchFamily="34" charset="0"/>
              </a:rPr>
              <a:t>=x y + 2xy</a:t>
            </a:r>
            <a:r>
              <a:rPr lang="en-US" sz="2400" b="1" baseline="30000" smtClean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2400" b="1" smtClean="0">
                <a:solidFill>
                  <a:srgbClr val="FF0000"/>
                </a:solidFill>
                <a:latin typeface=".VnTime" pitchFamily="34" charset="0"/>
              </a:rPr>
              <a:t> - 4</a:t>
            </a:r>
          </a:p>
        </p:txBody>
      </p:sp>
      <p:sp>
        <p:nvSpPr>
          <p:cNvPr id="82981" name="Rectangle 37"/>
          <p:cNvSpPr>
            <a:spLocks noChangeArrowheads="1"/>
          </p:cNvSpPr>
          <p:nvPr/>
        </p:nvSpPr>
        <p:spPr bwMode="auto">
          <a:xfrm>
            <a:off x="76200" y="5029200"/>
            <a:ext cx="26670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0000"/>
                </a:solidFill>
                <a:latin typeface=".VnTime" pitchFamily="34" charset="0"/>
              </a:rPr>
              <a:t>=4x</a:t>
            </a:r>
            <a:r>
              <a:rPr lang="en-US" sz="2400" b="1" baseline="30000" smtClean="0">
                <a:solidFill>
                  <a:srgbClr val="FF0000"/>
                </a:solidFill>
                <a:latin typeface=".VnTime" pitchFamily="34" charset="0"/>
              </a:rPr>
              <a:t>2</a:t>
            </a:r>
            <a:r>
              <a:rPr lang="en-US" sz="2400" b="1" smtClean="0">
                <a:solidFill>
                  <a:srgbClr val="FF0000"/>
                </a:solidFill>
                <a:latin typeface=".VnTime" pitchFamily="34" charset="0"/>
              </a:rPr>
              <a:t> - 2x +3y</a:t>
            </a:r>
          </a:p>
        </p:txBody>
      </p:sp>
      <p:sp>
        <p:nvSpPr>
          <p:cNvPr id="82982" name="Rectangle 38"/>
          <p:cNvSpPr>
            <a:spLocks noChangeArrowheads="1"/>
          </p:cNvSpPr>
          <p:nvPr/>
        </p:nvSpPr>
        <p:spPr bwMode="auto">
          <a:xfrm>
            <a:off x="76200" y="6172200"/>
            <a:ext cx="2438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smtClean="0">
                <a:solidFill>
                  <a:srgbClr val="FF0000"/>
                </a:solidFill>
                <a:latin typeface=".VnTime" pitchFamily="34" charset="0"/>
              </a:rPr>
              <a:t>= 5(a-b) +2</a:t>
            </a:r>
          </a:p>
        </p:txBody>
      </p:sp>
    </p:spTree>
    <p:extLst>
      <p:ext uri="{BB962C8B-B14F-4D97-AF65-F5344CB8AC3E}">
        <p14:creationId xmlns:p14="http://schemas.microsoft.com/office/powerpoint/2010/main" val="202252871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2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0" dur="2000"/>
                                        <p:tgtEl>
                                          <p:spTgt spid="829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" dur="2000"/>
                                        <p:tgtEl>
                                          <p:spTgt spid="829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829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9" dur="2000"/>
                                        <p:tgtEl>
                                          <p:spTgt spid="829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829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829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829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829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829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829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829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829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829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964" grpId="0"/>
      <p:bldP spid="82970" grpId="0"/>
      <p:bldP spid="82972" grpId="0"/>
      <p:bldP spid="82977" grpId="0"/>
      <p:bldP spid="82980" grpId="0"/>
      <p:bldP spid="82981" grpId="0"/>
      <p:bldP spid="8298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351360" y="2588404"/>
                <a:ext cx="5257800" cy="16921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 smtClean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𝐚</m:t>
                      </m:r>
                      <m:r>
                        <a:rPr lang="en-US" b="1" smtClean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) 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(−</m:t>
                          </m:r>
                          <m: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x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5</m:t>
                          </m:r>
                        </m:sup>
                      </m:sSup>
                      <m:r>
                        <a:rPr lang="en-US" smtClean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en-US" smtClean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3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x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en-US" smtClean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−</m:t>
                      </m:r>
                      <m:r>
                        <a:rPr lang="en-US" smtClean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4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x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</m:sup>
                      </m:sSup>
                      <m:r>
                        <a:rPr lang="en-US" smtClean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 ):</m:t>
                      </m:r>
                      <m:r>
                        <a:rPr lang="en-US" smtClean="0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2</m:t>
                      </m:r>
                      <m:sSup>
                        <m:sSupPr>
                          <m:ctrlPr>
                            <a:rPr lang="en-US" i="1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x</m:t>
                          </m:r>
                        </m:e>
                        <m:sup>
                          <m: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2</m:t>
                          </m:r>
                          <m:r>
                            <a:rPr lang="en-US" smtClean="0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                                          </m:t>
                          </m:r>
                        </m:sup>
                      </m:sSup>
                      <m:r>
                        <m:rPr>
                          <m:nor/>
                        </m:rPr>
                        <a:rPr lang="en-US" b="1" dirty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m:t>Â</m:t>
                      </m:r>
                    </m:oMath>
                  </m:oMathPara>
                </a14:m>
                <a:endParaRPr lang="en-US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eaLnBrk="0" fontAlgn="base" hangingPunct="0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b="1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      </a:t>
                </a:r>
                <a14:m>
                  <m:oMath xmlns:m="http://schemas.openxmlformats.org/officeDocument/2006/math">
                    <m:r>
                      <a:rPr lang="en-US" b="1" i="1" smtClean="0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𝐛</m:t>
                    </m:r>
                    <m:r>
                      <a:rPr lang="en-US" b="1" smtClean="0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)</m:t>
                    </m:r>
                    <m:r>
                      <a:rPr lang="en-US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3</m:t>
                    </m:r>
                    <m:r>
                      <a:rPr lang="en-US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(</m:t>
                    </m:r>
                    <m:sSup>
                      <m:sSup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x</m:t>
                        </m:r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y</m:t>
                        </m:r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)</m:t>
                        </m:r>
                      </m:e>
                      <m:sup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4</m:t>
                        </m:r>
                      </m:sup>
                    </m:sSup>
                    <m:r>
                      <a:rPr lang="en-US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:</m:t>
                    </m:r>
                    <m:d>
                      <m:dPr>
                        <m:ctrlPr>
                          <a:rPr lang="en-US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x</m:t>
                        </m:r>
                        <m: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y</m:t>
                        </m:r>
                      </m:e>
                    </m:d>
                    <m:r>
                      <a:rPr lang="en-US" b="1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          </m:t>
                    </m:r>
                    <m:r>
                      <a:rPr lang="en-US" b="1" smtClean="0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                                  </m:t>
                    </m:r>
                    <m:r>
                      <a:rPr lang="en-US" b="1" smtClean="0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𝐔</m:t>
                    </m:r>
                    <m:r>
                      <a:rPr lang="en-US" smtClean="0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   </m:t>
                    </m:r>
                  </m:oMath>
                </a14:m>
                <a:endParaRPr lang="en-US" sz="1400" dirty="0" smtClean="0">
                  <a:solidFill>
                    <a:srgbClr val="000000"/>
                  </a:solidFill>
                  <a:latin typeface="Calibri"/>
                  <a:ea typeface="Calibri"/>
                  <a:cs typeface="Times New Roman"/>
                </a:endParaRPr>
              </a:p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en-US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      </a:t>
                </a:r>
                <a:r>
                  <a:rPr lang="en-US" b="1" dirty="0" smtClean="0">
                    <a:solidFill>
                      <a:srgbClr val="000000"/>
                    </a:solidFill>
                    <a:latin typeface="Times New Roman" pitchFamily="18" charset="0"/>
                    <a:ea typeface="Times New Roman"/>
                    <a:cs typeface="Times New Roman" pitchFamily="18" charset="0"/>
                  </a:rPr>
                  <a:t>c</a:t>
                </a:r>
                <a14:m>
                  <m:oMath xmlns:m="http://schemas.openxmlformats.org/officeDocument/2006/math">
                    <m:r>
                      <a:rPr lang="en-US" b="1" dirty="0" smtClean="0">
                        <a:solidFill>
                          <a:srgbClr val="000000"/>
                        </a:solidFill>
                        <a:latin typeface="Cambria Math"/>
                      </a:rPr>
                      <m:t>)</m:t>
                    </m:r>
                    <m:d>
                      <m:dPr>
                        <m:ctrlP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𝟕</m:t>
                        </m:r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.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𝟑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𝟓</m:t>
                            </m:r>
                          </m:sup>
                        </m:sSup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−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𝟑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𝟒</m:t>
                            </m:r>
                          </m:sup>
                        </m:sSup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+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𝟑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𝟔</m:t>
                            </m:r>
                          </m:sup>
                        </m:sSup>
                      </m:e>
                    </m:d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: </m:t>
                    </m:r>
                    <m:sSup>
                      <m:sSupPr>
                        <m:ctrlP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sSupPr>
                      <m:e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𝟑</m:t>
                        </m:r>
                      </m:e>
                      <m:sup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𝟒</m:t>
                        </m:r>
                      </m:sup>
                    </m:sSup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  </m:t>
                    </m:r>
                    <m:r>
                      <a:rPr lang="en-US" b="1" i="1" smtClean="0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                                  </m:t>
                    </m:r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  <m:r>
                      <a:rPr lang="en-US" b="1" i="1" smtClean="0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 </m:t>
                    </m:r>
                    <m:r>
                      <a:rPr lang="en-US" b="1" dirty="0" smtClean="0">
                        <a:solidFill>
                          <a:srgbClr val="000000"/>
                        </a:solidFill>
                        <a:latin typeface="Cambria Math"/>
                      </a:rPr>
                      <m:t>𝐇</m:t>
                    </m:r>
                  </m:oMath>
                </a14:m>
                <a:endParaRPr lang="en-US" b="1" dirty="0" smtClean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r>
                  <a:rPr lang="en-US" b="1" dirty="0" smtClean="0">
                    <a:solidFill>
                      <a:srgbClr val="000000"/>
                    </a:solidFill>
                    <a:latin typeface="Times New Roman" pitchFamily="18" charset="0"/>
                    <a:ea typeface="Calibri"/>
                    <a:cs typeface="Times New Roman" pitchFamily="18" charset="0"/>
                  </a:rPr>
                  <a:t>      d</a:t>
                </a:r>
                <a:r>
                  <a:rPr lang="en-US" b="1" dirty="0" smtClean="0">
                    <a:solidFill>
                      <a:srgbClr val="000000"/>
                    </a:solidFill>
                    <a:ea typeface="Calibri"/>
                    <a:cs typeface="Times New Roman"/>
                  </a:rPr>
                  <a:t>)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𝐱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𝟑</m:t>
                            </m:r>
                          </m:sup>
                        </m:sSup>
                        <m:r>
                          <a:rPr lang="en-US" b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𝟖</m:t>
                        </m:r>
                        <m:sSup>
                          <m:sSupPr>
                            <m:ctrlP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𝐲</m:t>
                            </m:r>
                          </m:e>
                          <m:sup>
                            <m:r>
                              <a:rPr lang="en-US" b="1" i="1">
                                <a:solidFill>
                                  <a:srgbClr val="000000"/>
                                </a:solidFill>
                                <a:latin typeface="Cambria Math"/>
                                <a:ea typeface="Calibri"/>
                                <a:cs typeface="Times New Roman"/>
                              </a:rPr>
                              <m:t>𝟑</m:t>
                            </m:r>
                          </m:sup>
                        </m:sSup>
                      </m:e>
                    </m:d>
                    <m:r>
                      <a:rPr lang="en-US" b="1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:</m:t>
                    </m:r>
                    <m:d>
                      <m:dPr>
                        <m:ctrlP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</m:ctrlPr>
                      </m:dPr>
                      <m:e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𝐱</m:t>
                        </m:r>
                        <m:r>
                          <a:rPr lang="en-US" b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000000"/>
                            </a:solidFill>
                            <a:latin typeface="Cambria Math"/>
                            <a:ea typeface="Calibri"/>
                            <a:cs typeface="Times New Roman"/>
                          </a:rPr>
                          <m:t>𝟐𝐲</m:t>
                        </m:r>
                      </m:e>
                    </m:d>
                    <m:r>
                      <a:rPr lang="en-US" b="1" i="1" smtClean="0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                                      </m:t>
                    </m:r>
                    <m:r>
                      <a:rPr lang="en-US" b="1" i="1">
                        <a:solidFill>
                          <a:srgbClr val="000000"/>
                        </a:solidFill>
                        <a:latin typeface="Cambria Math"/>
                        <a:ea typeface="Calibri"/>
                        <a:cs typeface="Times New Roman"/>
                      </a:rPr>
                      <m:t>𝐍</m:t>
                    </m:r>
                  </m:oMath>
                </a14:m>
                <a:endParaRPr lang="en-US" b="1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360" y="2588404"/>
                <a:ext cx="5257800" cy="1692195"/>
              </a:xfrm>
              <a:prstGeom prst="rect">
                <a:avLst/>
              </a:prstGeom>
              <a:blipFill rotWithShape="1">
                <a:blip r:embed="rId2"/>
                <a:stretch>
                  <a:fillRect l="-1044" t="-1083" b="-36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774452" y="2420888"/>
                <a:ext cx="1292598" cy="6844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 smtClean="0">
                              <a:solidFill>
                                <a:srgbClr val="000000"/>
                              </a:solidFill>
                              <a:latin typeface="Cambria Math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cs typeface="Times New Roman"/>
                            </a:rPr>
                            <m:t>−</m:t>
                          </m:r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cs typeface="Times New Roman"/>
                            </a:rPr>
                            <m:t>𝒙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cs typeface="Times New Roman"/>
                            </a:rPr>
                            <m:t>𝟑</m:t>
                          </m:r>
                        </m:sup>
                      </m:sSup>
                      <m:r>
                        <a:rPr lang="en-US" sz="14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f>
                        <m:fPr>
                          <m:ctrlP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fPr>
                        <m:num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𝟑</m:t>
                          </m:r>
                        </m:num>
                        <m:den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𝟐</m:t>
                          </m:r>
                        </m:den>
                      </m:f>
                      <m:r>
                        <a:rPr lang="en-US" sz="1400" b="1" i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−</m:t>
                      </m:r>
                      <m:r>
                        <a:rPr lang="en-US" sz="1400" b="1" i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𝟐𝐱</m:t>
                      </m:r>
                    </m:oMath>
                  </m:oMathPara>
                </a14:m>
                <a:endParaRPr lang="en-US" sz="2000" b="1" dirty="0">
                  <a:solidFill>
                    <a:srgbClr val="000000"/>
                  </a:solidFill>
                  <a:latin typeface="Times New Roman" pitchFamily="18" charset="0"/>
                  <a:ea typeface="Calibri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4452" y="2420888"/>
                <a:ext cx="1292598" cy="684418"/>
              </a:xfrm>
              <a:prstGeom prst="rect">
                <a:avLst/>
              </a:prstGeom>
              <a:blipFill rotWithShape="1">
                <a:blip r:embed="rId3"/>
                <a:stretch>
                  <a:fillRect r="-3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584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96" y="189657"/>
            <a:ext cx="1755775" cy="71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5895464" y="2883144"/>
                <a:ext cx="972382" cy="47384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𝟑</m:t>
                          </m:r>
                          <m:r>
                            <a:rPr lang="en-US" sz="1400" b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(</m:t>
                          </m:r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𝐱</m:t>
                          </m:r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−</m:t>
                          </m:r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𝐲</m:t>
                          </m:r>
                          <m:r>
                            <a:rPr lang="en-US" sz="1400" b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)</m:t>
                          </m:r>
                        </m:e>
                        <m:sup>
                          <m:r>
                            <a:rPr lang="en-US" sz="14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𝟑</m:t>
                          </m:r>
                        </m:sup>
                      </m:sSup>
                    </m:oMath>
                  </m:oMathPara>
                </a14:m>
                <a:endParaRPr lang="en-US" dirty="0">
                  <a:solidFill>
                    <a:srgbClr val="000000"/>
                  </a:solidFill>
                  <a:latin typeface="Calibri"/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5464" y="2883144"/>
                <a:ext cx="972382" cy="473848"/>
              </a:xfrm>
              <a:prstGeom prst="rect">
                <a:avLst/>
              </a:prstGeom>
              <a:blipFill rotWithShape="1">
                <a:blip r:embed="rId6"/>
                <a:stretch>
                  <a:fillRect r="-3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5687673" y="3827941"/>
                <a:ext cx="1661672" cy="51014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10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6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𝐱</m:t>
                          </m:r>
                        </m:e>
                        <m:sup>
                          <m:r>
                            <a:rPr lang="en-US" sz="16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𝟐</m:t>
                          </m:r>
                        </m:sup>
                      </m:sSup>
                      <m:r>
                        <a:rPr lang="en-US" sz="1600" b="1" i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−</m:t>
                      </m:r>
                      <m:r>
                        <a:rPr lang="en-US" sz="1600" b="1" i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𝟐𝐱𝐲</m:t>
                      </m:r>
                      <m:r>
                        <a:rPr lang="en-US" sz="1600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+</m:t>
                      </m:r>
                      <m:r>
                        <a:rPr lang="en-US" sz="1600" b="1" i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𝟒</m:t>
                      </m:r>
                      <m:sSup>
                        <m:sSupPr>
                          <m:ctrlPr>
                            <a:rPr lang="en-US" sz="16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</m:ctrlPr>
                        </m:sSupPr>
                        <m:e>
                          <m:r>
                            <a:rPr lang="en-US" sz="16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𝐲</m:t>
                          </m:r>
                        </m:e>
                        <m:sup>
                          <m:r>
                            <a:rPr lang="en-US" sz="1600" b="1" i="1">
                              <a:solidFill>
                                <a:srgbClr val="000000"/>
                              </a:solidFill>
                              <a:latin typeface="Cambria Math"/>
                              <a:ea typeface="Calibri"/>
                              <a:cs typeface="Times New Roman"/>
                            </a:rPr>
                            <m:t>𝟐</m:t>
                          </m:r>
                        </m:sup>
                      </m:sSup>
                      <m:r>
                        <a:rPr lang="en-US" sz="1600" b="1" i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 </m:t>
                      </m:r>
                    </m:oMath>
                  </m:oMathPara>
                </a14:m>
                <a:endParaRPr lang="en-US" sz="1600" dirty="0">
                  <a:solidFill>
                    <a:srgbClr val="000000"/>
                  </a:solidFill>
                  <a:latin typeface="Calibri"/>
                  <a:ea typeface="Calibri"/>
                  <a:cs typeface="Times New Roman"/>
                </a:endParaRPr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7673" y="3827941"/>
                <a:ext cx="1661672" cy="510140"/>
              </a:xfrm>
              <a:prstGeom prst="rect">
                <a:avLst/>
              </a:prstGeom>
              <a:blipFill rotWithShape="1">
                <a:blip r:embed="rId7"/>
                <a:stretch>
                  <a:fillRect r="-25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Rectangle 11"/>
          <p:cNvSpPr/>
          <p:nvPr/>
        </p:nvSpPr>
        <p:spPr>
          <a:xfrm>
            <a:off x="5952659" y="3356992"/>
            <a:ext cx="415498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29</a:t>
            </a:r>
            <a:endParaRPr lang="en-US" dirty="0">
              <a:solidFill>
                <a:srgbClr val="000000"/>
              </a:solidFill>
              <a:latin typeface="Calibri"/>
              <a:ea typeface="Calibri"/>
              <a:cs typeface="Times New Roman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09274412"/>
                  </p:ext>
                </p:extLst>
              </p:nvPr>
            </p:nvGraphicFramePr>
            <p:xfrm>
              <a:off x="347857" y="4387930"/>
              <a:ext cx="7824544" cy="940253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84122"/>
                    <a:gridCol w="618303"/>
                    <a:gridCol w="1446636"/>
                    <a:gridCol w="1482678"/>
                    <a:gridCol w="603850"/>
                    <a:gridCol w="1283181"/>
                    <a:gridCol w="905774"/>
                  </a:tblGrid>
                  <a:tr h="531643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en-US" sz="1400" b="1" i="1" smtClean="0">
                                        <a:effectLst/>
                                        <a:latin typeface="Cambria Math"/>
                                        <a:cs typeface="Times New Roman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1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𝐱</m:t>
                                    </m:r>
                                  </m:e>
                                  <m:sup>
                                    <m:r>
                                      <a:rPr lang="en-US" sz="1400" b="1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𝟐</m:t>
                                    </m:r>
                                  </m:sup>
                                </m:sSup>
                                <m:r>
                                  <a:rPr lang="en-US" sz="1400" b="1" i="1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−</m:t>
                                </m:r>
                                <m:r>
                                  <a:rPr lang="en-US" sz="1400" b="1" i="1" smtClean="0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𝟐𝐱𝐲</m:t>
                                </m:r>
                                <m:r>
                                  <a:rPr lang="en-US" sz="1400" b="1" smtClean="0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+</m:t>
                                </m:r>
                                <m:r>
                                  <a:rPr lang="en-US" sz="1400" b="1" i="1" smtClean="0">
                                    <a:effectLst/>
                                    <a:latin typeface="Cambria Math"/>
                                    <a:ea typeface="Calibri"/>
                                    <a:cs typeface="Times New Roman"/>
                                  </a:rPr>
                                  <m:t>𝟒</m:t>
                                </m:r>
                                <m:sSup>
                                  <m:sSupPr>
                                    <m:ctrlPr>
                                      <a:rPr lang="en-US" sz="1400" b="1" i="1" smtClean="0">
                                        <a:effectLst/>
                                        <a:latin typeface="Cambria Math"/>
                                        <a:cs typeface="Times New Roman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400" b="1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𝐲</m:t>
                                    </m:r>
                                  </m:e>
                                  <m:sup>
                                    <m:r>
                                      <a:rPr lang="en-US" sz="1400" b="1" i="1">
                                        <a:effectLst/>
                                        <a:latin typeface="Cambria Math"/>
                                        <a:ea typeface="Calibri"/>
                                        <a:cs typeface="Times New Roman"/>
                                      </a:rPr>
                                      <m:t>𝟐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en-US" sz="12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r>
                            <a:rPr kumimoji="0" lang="en-US" sz="1600" b="1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/>
                              <a:ea typeface="Times New Roman"/>
                              <a:cs typeface="Times New Roman"/>
                            </a:rPr>
                            <a:t>29</a:t>
                          </a:r>
                          <a:endParaRPr kumimoji="0" lang="en-US" sz="1100" b="1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libri"/>
                            <a:ea typeface="Calibri"/>
                            <a:cs typeface="Times New Roman"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 smtClean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US" sz="16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kumimoji="0" lang="en-US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Times New Roman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kumimoji="0" lang="en-US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Times New Roman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kumimoji="0" lang="en-US" sz="16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0" lang="en-US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kumimoji="0" lang="en-US" sz="16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kumimoji="0" lang="en-US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−</m:t>
                              </m:r>
                              <m:r>
                                <a:rPr kumimoji="0" lang="en-US" sz="16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𝟐𝐱</m:t>
                              </m:r>
                            </m:oMath>
                          </a14:m>
                          <a:endParaRPr lang="en-US" sz="1200" b="1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400" b="1" i="1" smtClean="0">
                                      <a:effectLst/>
                                      <a:latin typeface="Cambria Math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𝐱</m:t>
                                  </m:r>
                                </m:e>
                                <m:sup>
                                  <m:r>
                                    <a:rPr lang="en-US" sz="14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1400" b="1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−</m:t>
                              </m:r>
                              <m:r>
                                <a:rPr lang="en-US" sz="1400" b="1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𝟐𝐱𝐲</m:t>
                              </m:r>
                              <m:r>
                                <a:rPr lang="en-US" sz="1400" b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+</m:t>
                              </m:r>
                              <m:r>
                                <a:rPr lang="en-US" sz="1400" b="1" i="1">
                                  <a:effectLst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𝟒</m:t>
                              </m:r>
                              <m:sSup>
                                <m:sSupPr>
                                  <m:ctrlPr>
                                    <a:rPr lang="en-US" sz="1400" b="1" i="1">
                                      <a:effectLst/>
                                      <a:latin typeface="Cambria Math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lang="en-US" sz="14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𝐲</m:t>
                                  </m:r>
                                </m:e>
                                <m:sup>
                                  <m:r>
                                    <a:rPr lang="en-US" sz="14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𝟐</m:t>
                                  </m:r>
                                </m:sup>
                              </m:sSup>
                            </m:oMath>
                          </a14:m>
                          <a:endParaRPr lang="en-US" sz="12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r>
                            <a:rPr kumimoji="0" lang="en-US" sz="1600" b="1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/>
                              <a:ea typeface="Times New Roman"/>
                              <a:cs typeface="Times New Roman"/>
                            </a:rPr>
                            <a:t>29</a:t>
                          </a:r>
                          <a:endParaRPr kumimoji="0" lang="en-US" sz="1100" b="1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libri"/>
                            <a:ea typeface="Calibri"/>
                            <a:cs typeface="Times New Roman"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solidFill>
                                <a:schemeClr val="tx1"/>
                              </a:solidFill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kumimoji="0" lang="en-US" sz="1400" b="1" i="1" u="none" strike="noStrike" kern="1200" cap="none" spc="0" normalizeH="0" baseline="0" noProof="0" smtClean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Times New Roman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+mn-ea"/>
                                      <a:cs typeface="Times New Roman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kumimoji="0" lang="en-US" sz="1400" b="1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fPr>
                                <m:num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𝟑</m:t>
                                  </m:r>
                                </m:num>
                                <m:den>
                                  <m:r>
                                    <a:rPr kumimoji="0" lang="en-US" sz="1400" b="1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srgbClr val="000000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kumimoji="0" lang="en-US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−</m:t>
                              </m:r>
                              <m:r>
                                <a:rPr kumimoji="0" lang="en-US" sz="14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uLnTx/>
                                  <a:uFillTx/>
                                  <a:latin typeface="Cambria Math"/>
                                  <a:ea typeface="Calibri"/>
                                  <a:cs typeface="Times New Roman"/>
                                </a:rPr>
                                <m:t>𝟐𝐱</m:t>
                              </m:r>
                            </m:oMath>
                          </a14:m>
                          <a:endParaRPr lang="en-US" sz="1100" dirty="0">
                            <a:solidFill>
                              <a:schemeClr val="tx1"/>
                            </a:solidFill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100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1200" b="1" i="1" smtClean="0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</m:ctrlPr>
                                </m:sSupPr>
                                <m:e>
                                  <m:r>
                                    <a:rPr lang="en-US" sz="12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𝟑</m:t>
                                  </m:r>
                                  <m:r>
                                    <a:rPr lang="en-US" sz="1200" b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(</m:t>
                                  </m:r>
                                  <m:r>
                                    <a:rPr lang="en-US" sz="12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𝐱</m:t>
                                  </m:r>
                                  <m:r>
                                    <a:rPr lang="en-US" sz="12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−</m:t>
                                  </m:r>
                                  <m:r>
                                    <a:rPr lang="en-US" sz="12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𝐲</m:t>
                                  </m:r>
                                  <m:r>
                                    <a:rPr lang="en-US" sz="1200" b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1200" b="1" i="1">
                                      <a:effectLst/>
                                      <a:latin typeface="Cambria Math"/>
                                      <a:ea typeface="Calibri"/>
                                      <a:cs typeface="Times New Roman"/>
                                    </a:rPr>
                                    <m:t>𝟑</m:t>
                                  </m:r>
                                </m:sup>
                              </m:sSup>
                            </m:oMath>
                          </a14:m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  <a:tr h="405392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b="1" dirty="0" smtClean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13" name="Table 1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09274412"/>
                  </p:ext>
                </p:extLst>
              </p:nvPr>
            </p:nvGraphicFramePr>
            <p:xfrm>
              <a:off x="347857" y="4387930"/>
              <a:ext cx="7824544" cy="940253"/>
            </p:xfrm>
            <a:graphic>
              <a:graphicData uri="http://schemas.openxmlformats.org/drawingml/2006/table">
                <a:tbl>
                  <a:tblPr firstRow="1" firstCol="1" bandRow="1"/>
                  <a:tblGrid>
                    <a:gridCol w="1484122"/>
                    <a:gridCol w="618303"/>
                    <a:gridCol w="1446636"/>
                    <a:gridCol w="1482678"/>
                    <a:gridCol w="603850"/>
                    <a:gridCol w="1283181"/>
                    <a:gridCol w="905774"/>
                  </a:tblGrid>
                  <a:tr h="534861"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8"/>
                          <a:stretch>
                            <a:fillRect t="-9091" r="-426230" b="-852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l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r>
                            <a:rPr kumimoji="0" lang="en-US" sz="1600" b="1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/>
                              <a:ea typeface="Times New Roman"/>
                              <a:cs typeface="Times New Roman"/>
                            </a:rPr>
                            <a:t>29</a:t>
                          </a:r>
                          <a:endParaRPr kumimoji="0" lang="en-US" sz="1100" b="1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libri"/>
                            <a:ea typeface="Calibri"/>
                            <a:cs typeface="Times New Roman"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8"/>
                          <a:stretch>
                            <a:fillRect l="-145570" t="-9091" r="-296203" b="-852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8"/>
                          <a:stretch>
                            <a:fillRect l="-238525" t="-9091" r="-187705" b="-852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marL="0" marR="0" lvl="0" indent="0" algn="ctr" defTabSz="914400" rtl="0" eaLnBrk="1" fontAlgn="auto" latinLnBrk="0" hangingPunct="1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r>
                            <a:rPr kumimoji="0" lang="en-US" sz="1600" b="1" i="0" u="none" strike="noStrike" kern="1200" cap="none" spc="0" normalizeH="0" baseline="0" noProof="0" dirty="0" smtClean="0">
                              <a:ln>
                                <a:noFill/>
                              </a:ln>
                              <a:solidFill>
                                <a:srgbClr val="000000"/>
                              </a:solidFill>
                              <a:effectLst/>
                              <a:uLnTx/>
                              <a:uFillTx/>
                              <a:latin typeface="Times New Roman"/>
                              <a:ea typeface="Times New Roman"/>
                              <a:cs typeface="Times New Roman"/>
                            </a:rPr>
                            <a:t>29</a:t>
                          </a:r>
                          <a:endParaRPr kumimoji="0" lang="en-US" sz="1100" b="1" i="0" u="none" strike="noStrike" kern="1200" cap="none" spc="0" normalizeH="0" baseline="0" noProof="0" dirty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libri"/>
                            <a:ea typeface="Calibri"/>
                            <a:cs typeface="Times New Roman"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8"/>
                          <a:stretch>
                            <a:fillRect l="-440476" t="-9091" r="-70952" b="-8522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8"/>
                          <a:stretch>
                            <a:fillRect l="-761745" t="-9091" b="-85227"/>
                          </a:stretch>
                        </a:blipFill>
                      </a:tcPr>
                    </a:tc>
                  </a:tr>
                  <a:tr h="405392"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b="1" dirty="0" smtClean="0">
                            <a:effectLst/>
                            <a:latin typeface="Times New Roman"/>
                            <a:ea typeface="Times New Roman"/>
                            <a:cs typeface="Times New Roman"/>
                          </a:endParaRPr>
                        </a:p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marL="0" marR="0">
                            <a:lnSpc>
                              <a:spcPct val="115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</a:pPr>
                          <a:r>
                            <a:rPr lang="en-US" sz="1100" b="1" dirty="0">
                              <a:effectLst/>
                              <a:latin typeface="Times New Roman"/>
                              <a:ea typeface="Times New Roman"/>
                              <a:cs typeface="Times New Roman"/>
                            </a:rPr>
                            <a:t> </a:t>
                          </a:r>
                          <a:endParaRPr lang="en-US" sz="11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68580" marR="68580" marT="0" marB="0">
                        <a:lnL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rgbClr val="000000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</a:tr>
                </a:tbl>
              </a:graphicData>
            </a:graphic>
          </p:graphicFrame>
        </mc:Fallback>
      </mc:AlternateContent>
      <p:sp>
        <p:nvSpPr>
          <p:cNvPr id="25" name="TextBox 24"/>
          <p:cNvSpPr txBox="1">
            <a:spLocks noChangeArrowheads="1"/>
          </p:cNvSpPr>
          <p:nvPr/>
        </p:nvSpPr>
        <p:spPr bwMode="auto">
          <a:xfrm flipV="1">
            <a:off x="576806" y="4939771"/>
            <a:ext cx="50798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1836201" y="4943965"/>
            <a:ext cx="457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2894669" y="4929205"/>
            <a:ext cx="457200" cy="410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Â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000500" y="4923502"/>
            <a:ext cx="3810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495459" y="4920290"/>
            <a:ext cx="4572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</a:t>
            </a: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368157" y="4927754"/>
            <a:ext cx="4572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b="1" dirty="0" smtClean="0">
                <a:solidFill>
                  <a:srgbClr val="000000"/>
                </a:solidFill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Â</a:t>
            </a:r>
            <a:endParaRPr lang="en-US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>
                <a:spLocks noChangeArrowheads="1"/>
              </p:cNvSpPr>
              <p:nvPr/>
            </p:nvSpPr>
            <p:spPr bwMode="auto">
              <a:xfrm>
                <a:off x="7164288" y="4922197"/>
                <a:ext cx="457200" cy="3810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1">
                          <a:solidFill>
                            <a:srgbClr val="000000"/>
                          </a:solidFill>
                          <a:latin typeface="Cambria Math"/>
                          <a:ea typeface="Calibri"/>
                          <a:cs typeface="Times New Roman"/>
                        </a:rPr>
                        <m:t>𝐔</m:t>
                      </m:r>
                    </m:oMath>
                  </m:oMathPara>
                </a14:m>
                <a:endParaRPr lang="en-US" dirty="0">
                  <a:solidFill>
                    <a:srgbClr val="0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164288" y="4922197"/>
                <a:ext cx="457200" cy="381000"/>
              </a:xfrm>
              <a:prstGeom prst="rect">
                <a:avLst/>
              </a:prstGeom>
              <a:blipFill rotWithShape="1">
                <a:blip r:embed="rId9"/>
                <a:stretch>
                  <a:fillRect t="-7937" r="-13333" b="-2063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 Box 16"/>
          <p:cNvSpPr txBox="1">
            <a:spLocks noChangeArrowheads="1"/>
          </p:cNvSpPr>
          <p:nvPr/>
        </p:nvSpPr>
        <p:spPr bwMode="auto">
          <a:xfrm>
            <a:off x="452471" y="974554"/>
            <a:ext cx="3429000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***</a:t>
            </a:r>
            <a:r>
              <a:rPr lang="en-US" sz="2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Đố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2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38" name="Text Box 11"/>
          <p:cNvSpPr txBox="1">
            <a:spLocks noChangeArrowheads="1"/>
          </p:cNvSpPr>
          <p:nvPr/>
        </p:nvSpPr>
        <p:spPr bwMode="auto">
          <a:xfrm>
            <a:off x="0" y="1454964"/>
            <a:ext cx="8763000" cy="1046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200" b="1" dirty="0">
                <a:solidFill>
                  <a:srgbClr val="000000"/>
                </a:solidFill>
              </a:rPr>
              <a:t>   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Hãy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hiện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rồi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điền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chữ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cùng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dòng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bảng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khi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thêm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dấu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quý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báu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605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7" grpId="0"/>
      <p:bldP spid="11" grpId="0"/>
      <p:bldP spid="12" grpId="0"/>
      <p:bldP spid="25" grpId="0"/>
      <p:bldP spid="26" grpId="0"/>
      <p:bldP spid="27" grpId="0"/>
      <p:bldP spid="28" grpId="0"/>
      <p:bldP spid="31" grpId="0"/>
      <p:bldP spid="34" grpId="0"/>
      <p:bldP spid="36" grpId="0"/>
      <p:bldP spid="37" grpId="0"/>
      <p:bldP spid="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SZ169"/>
          <p:cNvPicPr>
            <a:picLocks noChangeAspect="1" noChangeArrowheads="1"/>
          </p:cNvPicPr>
          <p:nvPr/>
        </p:nvPicPr>
        <p:blipFill>
          <a:blip r:embed="rId2" cstate="print"/>
          <a:srcRect l="8594" t="2061" r="10156" b="515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0066"/>
          </a:solidFill>
          <a:ln w="9525">
            <a:noFill/>
            <a:miter lim="800000"/>
            <a:headEnd/>
            <a:tailEnd/>
          </a:ln>
        </p:spPr>
      </p:pic>
      <p:sp>
        <p:nvSpPr>
          <p:cNvPr id="18435" name="TextBox 2"/>
          <p:cNvSpPr txBox="1">
            <a:spLocks noChangeArrowheads="1"/>
          </p:cNvSpPr>
          <p:nvPr/>
        </p:nvSpPr>
        <p:spPr bwMode="auto">
          <a:xfrm>
            <a:off x="1828800" y="1503363"/>
            <a:ext cx="4186238" cy="554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000" b="1" u="sng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HƯỚNG DẪN VỀ NHÀ</a:t>
            </a:r>
          </a:p>
        </p:txBody>
      </p:sp>
      <p:sp>
        <p:nvSpPr>
          <p:cNvPr id="18436" name="TextBox 3"/>
          <p:cNvSpPr txBox="1">
            <a:spLocks noChangeArrowheads="1"/>
          </p:cNvSpPr>
          <p:nvPr/>
        </p:nvSpPr>
        <p:spPr bwMode="auto">
          <a:xfrm>
            <a:off x="1066800" y="2514600"/>
            <a:ext cx="6787436" cy="169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Tx/>
              <a:buChar char="-"/>
            </a:pP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Nắm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vững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quy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tắc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64 a, 65, 66 </a:t>
            </a: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trang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29 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SGK</a:t>
            </a:r>
          </a:p>
          <a:p>
            <a:pPr>
              <a:buFontTx/>
              <a:buChar char="-"/>
            </a:pP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600" b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12: </a:t>
            </a:r>
          </a:p>
          <a:p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đa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600" b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600" b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0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30000" smtClean="0">
            <a:ln>
              <a:noFill/>
            </a:ln>
            <a:solidFill>
              <a:schemeClr val="tx1"/>
            </a:solidFill>
            <a:effectLst/>
            <a:latin typeface=".VnTime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1844</TotalTime>
  <Words>906</Words>
  <Application>Microsoft Office PowerPoint</Application>
  <PresentationFormat>On-screen Show (4:3)</PresentationFormat>
  <Paragraphs>121</Paragraphs>
  <Slides>12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6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Office Theme</vt:lpstr>
      <vt:lpstr>1_Default Design</vt:lpstr>
      <vt:lpstr>10_Default Design</vt:lpstr>
      <vt:lpstr>12_Default Design</vt:lpstr>
      <vt:lpstr>3_Default Design</vt:lpstr>
      <vt:lpstr>Default Design</vt:lpstr>
      <vt:lpstr>Bitmap Image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DELL</dc:creator>
  <cp:lastModifiedBy>Windows User</cp:lastModifiedBy>
  <cp:revision>216</cp:revision>
  <dcterms:created xsi:type="dcterms:W3CDTF">2011-10-06T10:13:03Z</dcterms:created>
  <dcterms:modified xsi:type="dcterms:W3CDTF">2017-10-14T15:06:51Z</dcterms:modified>
</cp:coreProperties>
</file>