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59" r:id="rId3"/>
    <p:sldId id="266" r:id="rId4"/>
    <p:sldId id="260" r:id="rId5"/>
    <p:sldId id="261" r:id="rId6"/>
    <p:sldId id="262" r:id="rId7"/>
    <p:sldId id="265" r:id="rId8"/>
    <p:sldId id="264" r:id="rId9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3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99FF"/>
    <a:srgbClr val="9A0000"/>
    <a:srgbClr val="53439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9" autoAdjust="0"/>
    <p:restoredTop sz="94660"/>
  </p:normalViewPr>
  <p:slideViewPr>
    <p:cSldViewPr snapToGrid="0" showGuides="1">
      <p:cViewPr varScale="1">
        <p:scale>
          <a:sx n="43" d="100"/>
          <a:sy n="43" d="100"/>
        </p:scale>
        <p:origin x="-510" y="-102"/>
      </p:cViewPr>
      <p:guideLst>
        <p:guide orient="horz" pos="213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CB23CE-C389-45E6-9D74-67E6F4655261}" type="datetimeFigureOut">
              <a:rPr lang="vi-VN" smtClean="0"/>
              <a:pPr/>
              <a:t>26/01/2018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65804B-FA66-48C3-A20A-7F51E27458D2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978592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5713F-3E4E-4B48-A8EA-05F37C0F3778}" type="datetimeFigureOut">
              <a:rPr lang="vi-VN" smtClean="0"/>
              <a:pPr/>
              <a:t>26/01/2018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97F14-5088-41B8-AF81-B5D5197A7E20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3452438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5713F-3E4E-4B48-A8EA-05F37C0F3778}" type="datetimeFigureOut">
              <a:rPr lang="vi-VN" smtClean="0"/>
              <a:pPr/>
              <a:t>26/01/2018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97F14-5088-41B8-AF81-B5D5197A7E20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2054335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5713F-3E4E-4B48-A8EA-05F37C0F3778}" type="datetimeFigureOut">
              <a:rPr lang="vi-VN" smtClean="0"/>
              <a:pPr/>
              <a:t>26/01/2018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97F14-5088-41B8-AF81-B5D5197A7E20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2328454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5713F-3E4E-4B48-A8EA-05F37C0F3778}" type="datetimeFigureOut">
              <a:rPr lang="vi-VN" smtClean="0"/>
              <a:pPr/>
              <a:t>26/01/2018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97F14-5088-41B8-AF81-B5D5197A7E20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209953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5713F-3E4E-4B48-A8EA-05F37C0F3778}" type="datetimeFigureOut">
              <a:rPr lang="vi-VN" smtClean="0"/>
              <a:pPr/>
              <a:t>26/01/2018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97F14-5088-41B8-AF81-B5D5197A7E20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1613070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5713F-3E4E-4B48-A8EA-05F37C0F3778}" type="datetimeFigureOut">
              <a:rPr lang="vi-VN" smtClean="0"/>
              <a:pPr/>
              <a:t>26/01/2018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97F14-5088-41B8-AF81-B5D5197A7E20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2415562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5713F-3E4E-4B48-A8EA-05F37C0F3778}" type="datetimeFigureOut">
              <a:rPr lang="vi-VN" smtClean="0"/>
              <a:pPr/>
              <a:t>26/01/2018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97F14-5088-41B8-AF81-B5D5197A7E20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971008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5713F-3E4E-4B48-A8EA-05F37C0F3778}" type="datetimeFigureOut">
              <a:rPr lang="vi-VN" smtClean="0"/>
              <a:pPr/>
              <a:t>26/01/2018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97F14-5088-41B8-AF81-B5D5197A7E20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2233028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5713F-3E4E-4B48-A8EA-05F37C0F3778}" type="datetimeFigureOut">
              <a:rPr lang="vi-VN" smtClean="0"/>
              <a:pPr/>
              <a:t>26/01/2018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97F14-5088-41B8-AF81-B5D5197A7E20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4252367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5713F-3E4E-4B48-A8EA-05F37C0F3778}" type="datetimeFigureOut">
              <a:rPr lang="vi-VN" smtClean="0"/>
              <a:pPr/>
              <a:t>26/01/2018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97F14-5088-41B8-AF81-B5D5197A7E20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67357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5713F-3E4E-4B48-A8EA-05F37C0F3778}" type="datetimeFigureOut">
              <a:rPr lang="vi-VN" smtClean="0"/>
              <a:pPr/>
              <a:t>26/01/2018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97F14-5088-41B8-AF81-B5D5197A7E20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1121483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5713F-3E4E-4B48-A8EA-05F37C0F3778}" type="datetimeFigureOut">
              <a:rPr lang="vi-VN" smtClean="0"/>
              <a:pPr/>
              <a:t>26/01/2018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97F14-5088-41B8-AF81-B5D5197A7E20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2939460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5877" y="640288"/>
            <a:ext cx="3758786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BÀI 34 Trang 94 SGK</a:t>
            </a:r>
            <a:endParaRPr lang="vi-V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56777" y="23270"/>
            <a:ext cx="8682039" cy="584775"/>
          </a:xfrm>
          <a:prstGeom prst="rect">
            <a:avLst/>
          </a:prstGeom>
          <a:solidFill>
            <a:srgbClr val="FF66FF"/>
          </a:solidFill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3200" b="1" dirty="0">
                <a:solidFill>
                  <a:srgbClr val="080808"/>
                </a:solidFill>
                <a:cs typeface="Arial" panose="020B0604020202020204" pitchFamily="34" charset="0"/>
              </a:rPr>
              <a:t>Tiết 9: LUYỆN TẬP</a:t>
            </a:r>
            <a:endParaRPr lang="en-US" altLang="en-US" sz="2800" dirty="0">
              <a:solidFill>
                <a:srgbClr val="080808"/>
              </a:solidFill>
              <a:cs typeface="Arial" panose="020B0604020202020204" pitchFamily="34" charset="0"/>
            </a:endParaRPr>
          </a:p>
        </p:txBody>
      </p:sp>
      <p:grpSp>
        <p:nvGrpSpPr>
          <p:cNvPr id="116" name="Group 115"/>
          <p:cNvGrpSpPr/>
          <p:nvPr/>
        </p:nvGrpSpPr>
        <p:grpSpPr>
          <a:xfrm>
            <a:off x="74531" y="1270518"/>
            <a:ext cx="3448097" cy="3021483"/>
            <a:chOff x="176966" y="654576"/>
            <a:chExt cx="3448097" cy="3021483"/>
          </a:xfrm>
        </p:grpSpPr>
        <p:sp>
          <p:nvSpPr>
            <p:cNvPr id="19" name="Arc 12"/>
            <p:cNvSpPr>
              <a:spLocks/>
            </p:cNvSpPr>
            <p:nvPr/>
          </p:nvSpPr>
          <p:spPr bwMode="auto">
            <a:xfrm rot="11776956">
              <a:off x="2159901" y="1751295"/>
              <a:ext cx="248376" cy="266429"/>
            </a:xfrm>
            <a:custGeom>
              <a:avLst/>
              <a:gdLst>
                <a:gd name="T0" fmla="*/ 0 w 24663"/>
                <a:gd name="T1" fmla="*/ 2147483646 h 24273"/>
                <a:gd name="T2" fmla="*/ 2147483646 w 24663"/>
                <a:gd name="T3" fmla="*/ 2147483646 h 24273"/>
                <a:gd name="T4" fmla="*/ 2147483646 w 24663"/>
                <a:gd name="T5" fmla="*/ 2147483646 h 24273"/>
                <a:gd name="T6" fmla="*/ 0 60000 65536"/>
                <a:gd name="T7" fmla="*/ 0 60000 65536"/>
                <a:gd name="T8" fmla="*/ 0 60000 65536"/>
                <a:gd name="T9" fmla="*/ 0 w 24663"/>
                <a:gd name="T10" fmla="*/ 0 h 24273"/>
                <a:gd name="T11" fmla="*/ 24663 w 24663"/>
                <a:gd name="T12" fmla="*/ 24273 h 242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4663" h="24273" fill="none" extrusionOk="0">
                  <a:moveTo>
                    <a:pt x="0" y="218"/>
                  </a:moveTo>
                  <a:cubicBezTo>
                    <a:pt x="1014" y="72"/>
                    <a:pt x="2038" y="-1"/>
                    <a:pt x="3063" y="0"/>
                  </a:cubicBezTo>
                  <a:cubicBezTo>
                    <a:pt x="14992" y="0"/>
                    <a:pt x="24663" y="9670"/>
                    <a:pt x="24663" y="21600"/>
                  </a:cubicBezTo>
                  <a:cubicBezTo>
                    <a:pt x="24663" y="22493"/>
                    <a:pt x="24607" y="23386"/>
                    <a:pt x="24496" y="24272"/>
                  </a:cubicBezTo>
                </a:path>
                <a:path w="24663" h="24273" stroke="0" extrusionOk="0">
                  <a:moveTo>
                    <a:pt x="0" y="218"/>
                  </a:moveTo>
                  <a:cubicBezTo>
                    <a:pt x="1014" y="72"/>
                    <a:pt x="2038" y="-1"/>
                    <a:pt x="3063" y="0"/>
                  </a:cubicBezTo>
                  <a:cubicBezTo>
                    <a:pt x="14992" y="0"/>
                    <a:pt x="24663" y="9670"/>
                    <a:pt x="24663" y="21600"/>
                  </a:cubicBezTo>
                  <a:cubicBezTo>
                    <a:pt x="24663" y="22493"/>
                    <a:pt x="24607" y="23386"/>
                    <a:pt x="24496" y="24272"/>
                  </a:cubicBezTo>
                  <a:lnTo>
                    <a:pt x="3063" y="21600"/>
                  </a:lnTo>
                  <a:lnTo>
                    <a:pt x="0" y="218"/>
                  </a:lnTo>
                  <a:close/>
                </a:path>
              </a:pathLst>
            </a:custGeom>
            <a:noFill/>
            <a:ln w="38100">
              <a:solidFill>
                <a:srgbClr val="C00000"/>
              </a:solidFill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vi-VN"/>
            </a:p>
          </p:txBody>
        </p:sp>
        <p:grpSp>
          <p:nvGrpSpPr>
            <p:cNvPr id="115" name="Group 114"/>
            <p:cNvGrpSpPr/>
            <p:nvPr/>
          </p:nvGrpSpPr>
          <p:grpSpPr>
            <a:xfrm>
              <a:off x="176966" y="654576"/>
              <a:ext cx="3448097" cy="3021483"/>
              <a:chOff x="149455" y="1584907"/>
              <a:chExt cx="3448097" cy="3021483"/>
            </a:xfrm>
          </p:grpSpPr>
          <p:cxnSp>
            <p:nvCxnSpPr>
              <p:cNvPr id="5" name="Straight Connector 4"/>
              <p:cNvCxnSpPr/>
              <p:nvPr/>
            </p:nvCxnSpPr>
            <p:spPr>
              <a:xfrm flipH="1" flipV="1">
                <a:off x="227062" y="2652150"/>
                <a:ext cx="3370490" cy="14088"/>
              </a:xfrm>
              <a:prstGeom prst="line">
                <a:avLst/>
              </a:prstGeom>
              <a:ln w="38100">
                <a:solidFill>
                  <a:srgbClr val="0808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TextBox 5"/>
              <p:cNvSpPr txBox="1"/>
              <p:nvPr/>
            </p:nvSpPr>
            <p:spPr>
              <a:xfrm>
                <a:off x="2323936" y="2162377"/>
                <a:ext cx="37061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000" b="1" dirty="0">
                    <a:solidFill>
                      <a:srgbClr val="080808"/>
                    </a:solidFill>
                    <a:sym typeface="Wingdings" panose="05000000000000000000" pitchFamily="2" charset="2"/>
                  </a:rPr>
                  <a:t>A</a:t>
                </a:r>
                <a:endParaRPr lang="vi-VN" sz="2000" b="1" dirty="0">
                  <a:solidFill>
                    <a:srgbClr val="080808"/>
                  </a:solidFill>
                </a:endParaRPr>
              </a:p>
            </p:txBody>
          </p:sp>
          <p:cxnSp>
            <p:nvCxnSpPr>
              <p:cNvPr id="7" name="Straight Connector 6"/>
              <p:cNvCxnSpPr/>
              <p:nvPr/>
            </p:nvCxnSpPr>
            <p:spPr>
              <a:xfrm flipH="1" flipV="1">
                <a:off x="227062" y="4000506"/>
                <a:ext cx="3370490" cy="12361"/>
              </a:xfrm>
              <a:prstGeom prst="line">
                <a:avLst/>
              </a:prstGeom>
              <a:ln w="38100">
                <a:solidFill>
                  <a:srgbClr val="0808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 flipH="1">
                <a:off x="559078" y="1931921"/>
                <a:ext cx="2901041" cy="2674469"/>
              </a:xfrm>
              <a:prstGeom prst="line">
                <a:avLst/>
              </a:prstGeom>
              <a:ln w="38100">
                <a:solidFill>
                  <a:srgbClr val="08080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TextBox 13"/>
              <p:cNvSpPr txBox="1"/>
              <p:nvPr/>
            </p:nvSpPr>
            <p:spPr>
              <a:xfrm>
                <a:off x="987473" y="4158136"/>
                <a:ext cx="37061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000" b="1" dirty="0">
                    <a:solidFill>
                      <a:srgbClr val="080808"/>
                    </a:solidFill>
                    <a:sym typeface="Wingdings" panose="05000000000000000000" pitchFamily="2" charset="2"/>
                  </a:rPr>
                  <a:t>B</a:t>
                </a:r>
                <a:endParaRPr lang="vi-VN" sz="2000" b="1" dirty="0">
                  <a:solidFill>
                    <a:srgbClr val="080808"/>
                  </a:solidFill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230565" y="2195861"/>
                <a:ext cx="3273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000" b="1" dirty="0">
                    <a:solidFill>
                      <a:srgbClr val="080808"/>
                    </a:solidFill>
                    <a:sym typeface="Wingdings" panose="05000000000000000000" pitchFamily="2" charset="2"/>
                  </a:rPr>
                  <a:t>a</a:t>
                </a:r>
                <a:endParaRPr lang="vi-VN" sz="2000" b="1" dirty="0">
                  <a:solidFill>
                    <a:srgbClr val="080808"/>
                  </a:solidFill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49455" y="4012867"/>
                <a:ext cx="34176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000" b="1" dirty="0">
                    <a:solidFill>
                      <a:srgbClr val="080808"/>
                    </a:solidFill>
                    <a:sym typeface="Wingdings" panose="05000000000000000000" pitchFamily="2" charset="2"/>
                  </a:rPr>
                  <a:t>b</a:t>
                </a:r>
                <a:endParaRPr lang="vi-VN" sz="2000" b="1" dirty="0">
                  <a:solidFill>
                    <a:srgbClr val="080808"/>
                  </a:solidFill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3132785" y="1584907"/>
                <a:ext cx="3273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000" b="1" dirty="0">
                    <a:solidFill>
                      <a:srgbClr val="080808"/>
                    </a:solidFill>
                    <a:sym typeface="Wingdings" panose="05000000000000000000" pitchFamily="2" charset="2"/>
                  </a:rPr>
                  <a:t>c</a:t>
                </a:r>
                <a:endParaRPr lang="vi-VN" sz="2000" b="1" dirty="0">
                  <a:solidFill>
                    <a:srgbClr val="080808"/>
                  </a:solidFill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2575969" y="2659193"/>
                <a:ext cx="3273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000" b="1" dirty="0">
                    <a:solidFill>
                      <a:srgbClr val="080808"/>
                    </a:solidFill>
                    <a:sym typeface="Wingdings" panose="05000000000000000000" pitchFamily="2" charset="2"/>
                  </a:rPr>
                  <a:t>1</a:t>
                </a:r>
                <a:endParaRPr lang="vi-VN" sz="2000" b="1" dirty="0">
                  <a:solidFill>
                    <a:srgbClr val="080808"/>
                  </a:solidFill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2900075" y="2318122"/>
                <a:ext cx="3273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000" b="1" dirty="0">
                    <a:solidFill>
                      <a:srgbClr val="080808"/>
                    </a:solidFill>
                    <a:sym typeface="Wingdings" panose="05000000000000000000" pitchFamily="2" charset="2"/>
                  </a:rPr>
                  <a:t>2</a:t>
                </a:r>
                <a:endParaRPr lang="vi-VN" sz="2000" b="1" dirty="0">
                  <a:solidFill>
                    <a:srgbClr val="080808"/>
                  </a:solidFill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2503698" y="2266128"/>
                <a:ext cx="3273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000" b="1" dirty="0">
                    <a:solidFill>
                      <a:srgbClr val="080808"/>
                    </a:solidFill>
                    <a:sym typeface="Wingdings" panose="05000000000000000000" pitchFamily="2" charset="2"/>
                  </a:rPr>
                  <a:t>3</a:t>
                </a:r>
                <a:endParaRPr lang="vi-VN" sz="2000" b="1" dirty="0">
                  <a:solidFill>
                    <a:srgbClr val="080808"/>
                  </a:solidFill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2195908" y="2611116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b="1" dirty="0">
                    <a:solidFill>
                      <a:srgbClr val="C00000"/>
                    </a:solidFill>
                    <a:sym typeface="Wingdings" panose="05000000000000000000" pitchFamily="2" charset="2"/>
                  </a:rPr>
                  <a:t>4</a:t>
                </a:r>
                <a:endParaRPr lang="vi-VN" b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1388729" y="3661109"/>
                <a:ext cx="3273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000" b="1" dirty="0">
                    <a:solidFill>
                      <a:srgbClr val="080808"/>
                    </a:solidFill>
                    <a:sym typeface="Wingdings" panose="05000000000000000000" pitchFamily="2" charset="2"/>
                  </a:rPr>
                  <a:t>1</a:t>
                </a:r>
                <a:endParaRPr lang="vi-VN" sz="2000" b="1" dirty="0">
                  <a:solidFill>
                    <a:srgbClr val="080808"/>
                  </a:solidFill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1009113" y="3557551"/>
                <a:ext cx="3273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000" b="1" dirty="0">
                    <a:solidFill>
                      <a:srgbClr val="080808"/>
                    </a:solidFill>
                    <a:sym typeface="Wingdings" panose="05000000000000000000" pitchFamily="2" charset="2"/>
                  </a:rPr>
                  <a:t>2</a:t>
                </a:r>
                <a:endParaRPr lang="vi-VN" sz="2000" b="1" dirty="0">
                  <a:solidFill>
                    <a:srgbClr val="080808"/>
                  </a:solidFill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637435" y="3981683"/>
                <a:ext cx="3273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000" b="1" dirty="0">
                    <a:solidFill>
                      <a:srgbClr val="080808"/>
                    </a:solidFill>
                    <a:sym typeface="Wingdings" panose="05000000000000000000" pitchFamily="2" charset="2"/>
                  </a:rPr>
                  <a:t>3</a:t>
                </a:r>
                <a:endParaRPr lang="vi-VN" sz="2000" b="1" dirty="0">
                  <a:solidFill>
                    <a:srgbClr val="080808"/>
                  </a:solidFill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1175704" y="3957871"/>
                <a:ext cx="32733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000" b="1" dirty="0">
                    <a:solidFill>
                      <a:srgbClr val="080808"/>
                    </a:solidFill>
                    <a:sym typeface="Wingdings" panose="05000000000000000000" pitchFamily="2" charset="2"/>
                  </a:rPr>
                  <a:t>4</a:t>
                </a:r>
                <a:endParaRPr lang="vi-VN" sz="2000" b="1" dirty="0">
                  <a:solidFill>
                    <a:srgbClr val="080808"/>
                  </a:solidFill>
                </a:endParaRPr>
              </a:p>
            </p:txBody>
          </p:sp>
          <p:grpSp>
            <p:nvGrpSpPr>
              <p:cNvPr id="30" name="Group 29"/>
              <p:cNvGrpSpPr/>
              <p:nvPr/>
            </p:nvGrpSpPr>
            <p:grpSpPr>
              <a:xfrm>
                <a:off x="1684255" y="2710788"/>
                <a:ext cx="547872" cy="509452"/>
                <a:chOff x="5536301" y="2856356"/>
                <a:chExt cx="547872" cy="509452"/>
              </a:xfrm>
            </p:grpSpPr>
            <p:sp>
              <p:nvSpPr>
                <p:cNvPr id="28" name="TextBox 27"/>
                <p:cNvSpPr txBox="1"/>
                <p:nvPr/>
              </p:nvSpPr>
              <p:spPr>
                <a:xfrm>
                  <a:off x="5536301" y="2965698"/>
                  <a:ext cx="470000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vi-VN" sz="2000" b="1" dirty="0">
                      <a:solidFill>
                        <a:srgbClr val="C00000"/>
                      </a:solidFill>
                      <a:sym typeface="Wingdings" panose="05000000000000000000" pitchFamily="2" charset="2"/>
                    </a:rPr>
                    <a:t>37</a:t>
                  </a:r>
                  <a:endParaRPr lang="vi-VN" sz="2000" b="1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29" name="TextBox 28"/>
                <p:cNvSpPr txBox="1"/>
                <p:nvPr/>
              </p:nvSpPr>
              <p:spPr>
                <a:xfrm>
                  <a:off x="5800121" y="2856356"/>
                  <a:ext cx="284052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vi-VN" sz="1400" b="1" dirty="0">
                      <a:solidFill>
                        <a:srgbClr val="C00000"/>
                      </a:solidFill>
                      <a:sym typeface="Wingdings" panose="05000000000000000000" pitchFamily="2" charset="2"/>
                    </a:rPr>
                    <a:t>0</a:t>
                  </a:r>
                  <a:endParaRPr lang="vi-VN" sz="1400" b="1" dirty="0">
                    <a:solidFill>
                      <a:srgbClr val="C00000"/>
                    </a:solidFill>
                  </a:endParaRPr>
                </a:p>
              </p:txBody>
            </p:sp>
          </p:grpSp>
        </p:grpSp>
      </p:grpSp>
      <p:grpSp>
        <p:nvGrpSpPr>
          <p:cNvPr id="43" name="Group 42"/>
          <p:cNvGrpSpPr/>
          <p:nvPr/>
        </p:nvGrpSpPr>
        <p:grpSpPr>
          <a:xfrm>
            <a:off x="4330724" y="641979"/>
            <a:ext cx="3908027" cy="738664"/>
            <a:chOff x="2538652" y="273301"/>
            <a:chExt cx="3908027" cy="738664"/>
          </a:xfrm>
        </p:grpSpPr>
        <p:grpSp>
          <p:nvGrpSpPr>
            <p:cNvPr id="42" name="Group 41"/>
            <p:cNvGrpSpPr/>
            <p:nvPr/>
          </p:nvGrpSpPr>
          <p:grpSpPr>
            <a:xfrm>
              <a:off x="2538652" y="273301"/>
              <a:ext cx="3908027" cy="589216"/>
              <a:chOff x="2365415" y="732929"/>
              <a:chExt cx="3908027" cy="589216"/>
            </a:xfrm>
          </p:grpSpPr>
          <p:sp>
            <p:nvSpPr>
              <p:cNvPr id="31" name="TextBox 30"/>
              <p:cNvSpPr txBox="1"/>
              <p:nvPr/>
            </p:nvSpPr>
            <p:spPr>
              <a:xfrm>
                <a:off x="2365415" y="798925"/>
                <a:ext cx="346761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800" b="1" dirty="0">
                    <a:solidFill>
                      <a:srgbClr val="080808"/>
                    </a:solidFill>
                    <a:sym typeface="Wingdings" panose="05000000000000000000" pitchFamily="2" charset="2"/>
                  </a:rPr>
                  <a:t>Biết :  a//b  và  Â  = </a:t>
                </a:r>
                <a:endParaRPr lang="vi-VN" sz="2800" b="1" dirty="0">
                  <a:solidFill>
                    <a:srgbClr val="080808"/>
                  </a:solidFill>
                </a:endParaRPr>
              </a:p>
            </p:txBody>
          </p:sp>
          <p:grpSp>
            <p:nvGrpSpPr>
              <p:cNvPr id="32" name="Group 31"/>
              <p:cNvGrpSpPr/>
              <p:nvPr/>
            </p:nvGrpSpPr>
            <p:grpSpPr>
              <a:xfrm>
                <a:off x="5624143" y="732929"/>
                <a:ext cx="649299" cy="570209"/>
                <a:chOff x="5570736" y="2860046"/>
                <a:chExt cx="649299" cy="570209"/>
              </a:xfrm>
            </p:grpSpPr>
            <p:sp>
              <p:nvSpPr>
                <p:cNvPr id="33" name="TextBox 32"/>
                <p:cNvSpPr txBox="1"/>
                <p:nvPr/>
              </p:nvSpPr>
              <p:spPr>
                <a:xfrm>
                  <a:off x="5570736" y="2968590"/>
                  <a:ext cx="52770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vi-VN" sz="2400" b="1" dirty="0">
                      <a:solidFill>
                        <a:srgbClr val="080808"/>
                      </a:solidFill>
                      <a:sym typeface="Wingdings" panose="05000000000000000000" pitchFamily="2" charset="2"/>
                    </a:rPr>
                    <a:t>37</a:t>
                  </a:r>
                  <a:endParaRPr lang="vi-VN" sz="2400" b="1" dirty="0">
                    <a:solidFill>
                      <a:srgbClr val="080808"/>
                    </a:solidFill>
                  </a:endParaRPr>
                </a:p>
              </p:txBody>
            </p:sp>
            <p:sp>
              <p:nvSpPr>
                <p:cNvPr id="34" name="TextBox 33"/>
                <p:cNvSpPr txBox="1"/>
                <p:nvPr/>
              </p:nvSpPr>
              <p:spPr>
                <a:xfrm>
                  <a:off x="5921555" y="2860046"/>
                  <a:ext cx="298480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vi-VN" sz="1600" b="1" dirty="0">
                      <a:solidFill>
                        <a:srgbClr val="080808"/>
                      </a:solidFill>
                      <a:sym typeface="Wingdings" panose="05000000000000000000" pitchFamily="2" charset="2"/>
                    </a:rPr>
                    <a:t>0</a:t>
                  </a:r>
                  <a:endParaRPr lang="vi-VN" sz="1600" b="1" dirty="0">
                    <a:solidFill>
                      <a:srgbClr val="080808"/>
                    </a:solidFill>
                  </a:endParaRPr>
                </a:p>
              </p:txBody>
            </p:sp>
          </p:grpSp>
        </p:grpSp>
        <p:sp>
          <p:nvSpPr>
            <p:cNvPr id="35" name="TextBox 34"/>
            <p:cNvSpPr txBox="1"/>
            <p:nvPr/>
          </p:nvSpPr>
          <p:spPr>
            <a:xfrm>
              <a:off x="5287652" y="611855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0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4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3522628" y="1369430"/>
            <a:ext cx="3978256" cy="568679"/>
            <a:chOff x="4120488" y="3713333"/>
            <a:chExt cx="3978256" cy="568679"/>
          </a:xfrm>
        </p:grpSpPr>
        <p:grpSp>
          <p:nvGrpSpPr>
            <p:cNvPr id="37" name="Group 36"/>
            <p:cNvGrpSpPr>
              <a:grpSpLocks/>
            </p:cNvGrpSpPr>
            <p:nvPr/>
          </p:nvGrpSpPr>
          <p:grpSpPr bwMode="auto">
            <a:xfrm>
              <a:off x="4120488" y="3713333"/>
              <a:ext cx="3978256" cy="500386"/>
              <a:chOff x="-871925" y="2358892"/>
              <a:chExt cx="3204199" cy="500014"/>
            </a:xfrm>
          </p:grpSpPr>
          <p:sp>
            <p:nvSpPr>
              <p:cNvPr id="38" name="Text Box 15"/>
              <p:cNvSpPr txBox="1">
                <a:spLocks noChangeArrowheads="1"/>
              </p:cNvSpPr>
              <p:nvPr/>
            </p:nvSpPr>
            <p:spPr bwMode="auto">
              <a:xfrm>
                <a:off x="-871925" y="2397584"/>
                <a:ext cx="3204199" cy="4613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  <a:defRPr/>
                </a:pPr>
                <a:r>
                  <a:rPr lang="en-US" altLang="en-US" sz="2400" b="1" dirty="0">
                    <a:solidFill>
                      <a:srgbClr val="080808"/>
                    </a:solidFill>
                    <a:cs typeface="Arial" panose="020B0604020202020204" pitchFamily="34" charset="0"/>
                    <a:sym typeface="Wingdings" panose="05000000000000000000" pitchFamily="2" charset="2"/>
                  </a:rPr>
                  <a:t>a) Tính</a:t>
                </a:r>
                <a:r>
                  <a:rPr lang="en-US" altLang="en-US" sz="2400" b="1" dirty="0">
                    <a:solidFill>
                      <a:srgbClr val="080808"/>
                    </a:solidFill>
                    <a:cs typeface="Arial" panose="020B0604020202020204" pitchFamily="34" charset="0"/>
                  </a:rPr>
                  <a:t> B = ?</a:t>
                </a:r>
              </a:p>
            </p:txBody>
          </p:sp>
          <p:sp>
            <p:nvSpPr>
              <p:cNvPr id="39" name="Freeform 16"/>
              <p:cNvSpPr>
                <a:spLocks/>
              </p:cNvSpPr>
              <p:nvPr/>
            </p:nvSpPr>
            <p:spPr bwMode="auto">
              <a:xfrm>
                <a:off x="35914" y="2358892"/>
                <a:ext cx="261605" cy="99723"/>
              </a:xfrm>
              <a:custGeom>
                <a:avLst/>
                <a:gdLst>
                  <a:gd name="T0" fmla="*/ 0 w 336"/>
                  <a:gd name="T1" fmla="*/ 2147483646 h 68"/>
                  <a:gd name="T2" fmla="*/ 2147483646 w 336"/>
                  <a:gd name="T3" fmla="*/ 0 h 68"/>
                  <a:gd name="T4" fmla="*/ 2147483646 w 336"/>
                  <a:gd name="T5" fmla="*/ 2147483646 h 68"/>
                  <a:gd name="T6" fmla="*/ 0 60000 65536"/>
                  <a:gd name="T7" fmla="*/ 0 60000 65536"/>
                  <a:gd name="T8" fmla="*/ 0 60000 65536"/>
                  <a:gd name="T9" fmla="*/ 0 w 336"/>
                  <a:gd name="T10" fmla="*/ 0 h 68"/>
                  <a:gd name="T11" fmla="*/ 336 w 336"/>
                  <a:gd name="T12" fmla="*/ 68 h 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6" h="68">
                    <a:moveTo>
                      <a:pt x="0" y="67"/>
                    </a:moveTo>
                    <a:lnTo>
                      <a:pt x="167" y="0"/>
                    </a:lnTo>
                    <a:lnTo>
                      <a:pt x="336" y="68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b="1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0" name="TextBox 39"/>
            <p:cNvSpPr txBox="1"/>
            <p:nvPr/>
          </p:nvSpPr>
          <p:spPr>
            <a:xfrm>
              <a:off x="5410040" y="3912680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1</a:t>
              </a:r>
              <a:endParaRPr lang="vi-VN" b="1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3729037" y="2024587"/>
            <a:ext cx="4541685" cy="688058"/>
            <a:chOff x="5110365" y="2202240"/>
            <a:chExt cx="4541685" cy="688058"/>
          </a:xfrm>
        </p:grpSpPr>
        <p:grpSp>
          <p:nvGrpSpPr>
            <p:cNvPr id="45" name="Group 44"/>
            <p:cNvGrpSpPr/>
            <p:nvPr/>
          </p:nvGrpSpPr>
          <p:grpSpPr>
            <a:xfrm>
              <a:off x="5110365" y="2243048"/>
              <a:ext cx="4541685" cy="647250"/>
              <a:chOff x="5076079" y="3706274"/>
              <a:chExt cx="4541685" cy="647250"/>
            </a:xfrm>
          </p:grpSpPr>
          <p:grpSp>
            <p:nvGrpSpPr>
              <p:cNvPr id="46" name="Group 45"/>
              <p:cNvGrpSpPr>
                <a:grpSpLocks/>
              </p:cNvGrpSpPr>
              <p:nvPr/>
            </p:nvGrpSpPr>
            <p:grpSpPr bwMode="auto">
              <a:xfrm>
                <a:off x="5076079" y="3706274"/>
                <a:ext cx="4541685" cy="471155"/>
                <a:chOff x="-102265" y="2351844"/>
                <a:chExt cx="3658001" cy="470806"/>
              </a:xfrm>
            </p:grpSpPr>
            <p:sp>
              <p:nvSpPr>
                <p:cNvPr id="48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-102265" y="2361327"/>
                  <a:ext cx="3658001" cy="46132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None/>
                    <a:defRPr/>
                  </a:pPr>
                  <a:r>
                    <a:rPr lang="vi-VN" sz="2400" b="1" dirty="0">
                      <a:solidFill>
                        <a:srgbClr val="080808"/>
                      </a:solidFill>
                      <a:sym typeface="Wingdings" panose="05000000000000000000" pitchFamily="2" charset="2"/>
                    </a:rPr>
                    <a:t></a:t>
                  </a:r>
                  <a:r>
                    <a:rPr lang="en-US" altLang="en-US" sz="2400" b="1" dirty="0" smtClean="0">
                      <a:solidFill>
                        <a:srgbClr val="080808"/>
                      </a:solidFill>
                      <a:cs typeface="Arial" panose="020B0604020202020204" pitchFamily="34" charset="0"/>
                    </a:rPr>
                    <a:t> </a:t>
                  </a:r>
                  <a:r>
                    <a:rPr lang="en-US" altLang="en-US" sz="2400" b="1" dirty="0">
                      <a:solidFill>
                        <a:srgbClr val="080808"/>
                      </a:solidFill>
                      <a:cs typeface="Arial" panose="020B0604020202020204" pitchFamily="34" charset="0"/>
                    </a:rPr>
                    <a:t>B </a:t>
                  </a:r>
                  <a:r>
                    <a:rPr lang="en-US" altLang="en-US" sz="2400" b="1" dirty="0" smtClean="0">
                      <a:solidFill>
                        <a:srgbClr val="080808"/>
                      </a:solidFill>
                      <a:cs typeface="Arial" panose="020B0604020202020204" pitchFamily="34" charset="0"/>
                    </a:rPr>
                    <a:t>= A  =       (sole trong;a//b)</a:t>
                  </a:r>
                  <a:endParaRPr lang="en-US" altLang="en-US" sz="2400" b="1" dirty="0">
                    <a:solidFill>
                      <a:srgbClr val="080808"/>
                    </a:solidFill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Freeform 16"/>
                <p:cNvSpPr>
                  <a:spLocks/>
                </p:cNvSpPr>
                <p:nvPr/>
              </p:nvSpPr>
              <p:spPr bwMode="auto">
                <a:xfrm>
                  <a:off x="97173" y="2351844"/>
                  <a:ext cx="261605" cy="99723"/>
                </a:xfrm>
                <a:custGeom>
                  <a:avLst/>
                  <a:gdLst>
                    <a:gd name="T0" fmla="*/ 0 w 336"/>
                    <a:gd name="T1" fmla="*/ 2147483646 h 68"/>
                    <a:gd name="T2" fmla="*/ 2147483646 w 336"/>
                    <a:gd name="T3" fmla="*/ 0 h 68"/>
                    <a:gd name="T4" fmla="*/ 2147483646 w 336"/>
                    <a:gd name="T5" fmla="*/ 2147483646 h 68"/>
                    <a:gd name="T6" fmla="*/ 0 60000 65536"/>
                    <a:gd name="T7" fmla="*/ 0 60000 65536"/>
                    <a:gd name="T8" fmla="*/ 0 60000 65536"/>
                    <a:gd name="T9" fmla="*/ 0 w 336"/>
                    <a:gd name="T10" fmla="*/ 0 h 68"/>
                    <a:gd name="T11" fmla="*/ 336 w 336"/>
                    <a:gd name="T12" fmla="*/ 68 h 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6" h="68">
                      <a:moveTo>
                        <a:pt x="0" y="67"/>
                      </a:moveTo>
                      <a:lnTo>
                        <a:pt x="167" y="0"/>
                      </a:lnTo>
                      <a:lnTo>
                        <a:pt x="336" y="68"/>
                      </a:ln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400" b="1">
                    <a:solidFill>
                      <a:srgbClr val="080808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Freeform 16"/>
                <p:cNvSpPr>
                  <a:spLocks/>
                </p:cNvSpPr>
                <p:nvPr/>
              </p:nvSpPr>
              <p:spPr bwMode="auto">
                <a:xfrm>
                  <a:off x="565009" y="2368183"/>
                  <a:ext cx="261605" cy="99723"/>
                </a:xfrm>
                <a:custGeom>
                  <a:avLst/>
                  <a:gdLst>
                    <a:gd name="T0" fmla="*/ 0 w 336"/>
                    <a:gd name="T1" fmla="*/ 2147483646 h 68"/>
                    <a:gd name="T2" fmla="*/ 2147483646 w 336"/>
                    <a:gd name="T3" fmla="*/ 0 h 68"/>
                    <a:gd name="T4" fmla="*/ 2147483646 w 336"/>
                    <a:gd name="T5" fmla="*/ 2147483646 h 68"/>
                    <a:gd name="T6" fmla="*/ 0 60000 65536"/>
                    <a:gd name="T7" fmla="*/ 0 60000 65536"/>
                    <a:gd name="T8" fmla="*/ 0 60000 65536"/>
                    <a:gd name="T9" fmla="*/ 0 w 336"/>
                    <a:gd name="T10" fmla="*/ 0 h 68"/>
                    <a:gd name="T11" fmla="*/ 336 w 336"/>
                    <a:gd name="T12" fmla="*/ 68 h 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6" h="68">
                      <a:moveTo>
                        <a:pt x="0" y="67"/>
                      </a:moveTo>
                      <a:lnTo>
                        <a:pt x="167" y="0"/>
                      </a:lnTo>
                      <a:lnTo>
                        <a:pt x="336" y="68"/>
                      </a:ln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400" b="1">
                    <a:solidFill>
                      <a:srgbClr val="080808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7" name="TextBox 46"/>
              <p:cNvSpPr txBox="1"/>
              <p:nvPr/>
            </p:nvSpPr>
            <p:spPr>
              <a:xfrm>
                <a:off x="5532709" y="3963477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b="1" dirty="0">
                    <a:solidFill>
                      <a:srgbClr val="080808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1</a:t>
                </a:r>
                <a:endParaRPr lang="vi-VN" b="1" dirty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6072900" y="3984192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b="1" dirty="0" smtClean="0">
                    <a:solidFill>
                      <a:srgbClr val="080808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4</a:t>
                </a:r>
                <a:endParaRPr lang="vi-VN" b="1" dirty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7" name="Group 56"/>
            <p:cNvGrpSpPr/>
            <p:nvPr/>
          </p:nvGrpSpPr>
          <p:grpSpPr>
            <a:xfrm>
              <a:off x="6502845" y="2202240"/>
              <a:ext cx="623503" cy="528843"/>
              <a:chOff x="6502845" y="2202240"/>
              <a:chExt cx="623503" cy="528843"/>
            </a:xfrm>
          </p:grpSpPr>
          <p:sp>
            <p:nvSpPr>
              <p:cNvPr id="54" name="TextBox 53"/>
              <p:cNvSpPr txBox="1"/>
              <p:nvPr/>
            </p:nvSpPr>
            <p:spPr>
              <a:xfrm>
                <a:off x="6502845" y="2269418"/>
                <a:ext cx="52770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b="1" dirty="0">
                    <a:solidFill>
                      <a:srgbClr val="080808"/>
                    </a:solidFill>
                    <a:sym typeface="Wingdings" panose="05000000000000000000" pitchFamily="2" charset="2"/>
                  </a:rPr>
                  <a:t>37</a:t>
                </a:r>
                <a:endParaRPr lang="vi-VN" sz="2400" b="1" dirty="0">
                  <a:solidFill>
                    <a:srgbClr val="080808"/>
                  </a:solidFill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6827868" y="2202240"/>
                <a:ext cx="29848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1600" b="1" dirty="0">
                    <a:solidFill>
                      <a:srgbClr val="080808"/>
                    </a:solidFill>
                    <a:sym typeface="Wingdings" panose="05000000000000000000" pitchFamily="2" charset="2"/>
                  </a:rPr>
                  <a:t>0</a:t>
                </a:r>
                <a:endParaRPr lang="vi-VN" sz="1600" b="1" dirty="0">
                  <a:solidFill>
                    <a:srgbClr val="080808"/>
                  </a:solidFill>
                </a:endParaRPr>
              </a:p>
            </p:txBody>
          </p:sp>
        </p:grpSp>
      </p:grpSp>
      <p:grpSp>
        <p:nvGrpSpPr>
          <p:cNvPr id="59" name="Group 58"/>
          <p:cNvGrpSpPr/>
          <p:nvPr/>
        </p:nvGrpSpPr>
        <p:grpSpPr>
          <a:xfrm>
            <a:off x="3594748" y="2631386"/>
            <a:ext cx="3978256" cy="578568"/>
            <a:chOff x="4120488" y="3710541"/>
            <a:chExt cx="3978256" cy="578568"/>
          </a:xfrm>
        </p:grpSpPr>
        <p:grpSp>
          <p:nvGrpSpPr>
            <p:cNvPr id="60" name="Group 59"/>
            <p:cNvGrpSpPr>
              <a:grpSpLocks/>
            </p:cNvGrpSpPr>
            <p:nvPr/>
          </p:nvGrpSpPr>
          <p:grpSpPr bwMode="auto">
            <a:xfrm>
              <a:off x="4120488" y="3710541"/>
              <a:ext cx="3978256" cy="503178"/>
              <a:chOff x="-871925" y="2356102"/>
              <a:chExt cx="3204199" cy="502804"/>
            </a:xfrm>
          </p:grpSpPr>
          <p:sp>
            <p:nvSpPr>
              <p:cNvPr id="62" name="Text Box 15"/>
              <p:cNvSpPr txBox="1">
                <a:spLocks noChangeArrowheads="1"/>
              </p:cNvSpPr>
              <p:nvPr/>
            </p:nvSpPr>
            <p:spPr bwMode="auto">
              <a:xfrm>
                <a:off x="-871925" y="2397584"/>
                <a:ext cx="3204199" cy="4613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  <a:defRPr/>
                </a:pPr>
                <a:r>
                  <a:rPr lang="en-US" altLang="en-US" sz="2400" b="1" dirty="0" smtClean="0">
                    <a:solidFill>
                      <a:srgbClr val="080808"/>
                    </a:solidFill>
                    <a:cs typeface="Arial" panose="020B0604020202020204" pitchFamily="34" charset="0"/>
                    <a:sym typeface="Wingdings" panose="05000000000000000000" pitchFamily="2" charset="2"/>
                  </a:rPr>
                  <a:t>b) So sánh</a:t>
                </a:r>
                <a:r>
                  <a:rPr lang="en-US" altLang="en-US" sz="2400" b="1" dirty="0" smtClean="0">
                    <a:solidFill>
                      <a:srgbClr val="080808"/>
                    </a:solidFill>
                    <a:cs typeface="Arial" panose="020B0604020202020204" pitchFamily="34" charset="0"/>
                  </a:rPr>
                  <a:t> A  và  B </a:t>
                </a:r>
                <a:endParaRPr lang="en-US" altLang="en-US" sz="2400" b="1" dirty="0">
                  <a:solidFill>
                    <a:srgbClr val="080808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16"/>
              <p:cNvSpPr>
                <a:spLocks/>
              </p:cNvSpPr>
              <p:nvPr/>
            </p:nvSpPr>
            <p:spPr bwMode="auto">
              <a:xfrm>
                <a:off x="444687" y="2403095"/>
                <a:ext cx="261605" cy="99723"/>
              </a:xfrm>
              <a:custGeom>
                <a:avLst/>
                <a:gdLst>
                  <a:gd name="T0" fmla="*/ 0 w 336"/>
                  <a:gd name="T1" fmla="*/ 2147483646 h 68"/>
                  <a:gd name="T2" fmla="*/ 2147483646 w 336"/>
                  <a:gd name="T3" fmla="*/ 0 h 68"/>
                  <a:gd name="T4" fmla="*/ 2147483646 w 336"/>
                  <a:gd name="T5" fmla="*/ 2147483646 h 68"/>
                  <a:gd name="T6" fmla="*/ 0 60000 65536"/>
                  <a:gd name="T7" fmla="*/ 0 60000 65536"/>
                  <a:gd name="T8" fmla="*/ 0 60000 65536"/>
                  <a:gd name="T9" fmla="*/ 0 w 336"/>
                  <a:gd name="T10" fmla="*/ 0 h 68"/>
                  <a:gd name="T11" fmla="*/ 336 w 336"/>
                  <a:gd name="T12" fmla="*/ 68 h 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6" h="68">
                    <a:moveTo>
                      <a:pt x="0" y="67"/>
                    </a:moveTo>
                    <a:lnTo>
                      <a:pt x="167" y="0"/>
                    </a:lnTo>
                    <a:lnTo>
                      <a:pt x="336" y="68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b="1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16"/>
              <p:cNvSpPr>
                <a:spLocks/>
              </p:cNvSpPr>
              <p:nvPr/>
            </p:nvSpPr>
            <p:spPr bwMode="auto">
              <a:xfrm>
                <a:off x="1144552" y="2356102"/>
                <a:ext cx="261605" cy="99723"/>
              </a:xfrm>
              <a:custGeom>
                <a:avLst/>
                <a:gdLst>
                  <a:gd name="T0" fmla="*/ 0 w 336"/>
                  <a:gd name="T1" fmla="*/ 2147483646 h 68"/>
                  <a:gd name="T2" fmla="*/ 2147483646 w 336"/>
                  <a:gd name="T3" fmla="*/ 0 h 68"/>
                  <a:gd name="T4" fmla="*/ 2147483646 w 336"/>
                  <a:gd name="T5" fmla="*/ 2147483646 h 68"/>
                  <a:gd name="T6" fmla="*/ 0 60000 65536"/>
                  <a:gd name="T7" fmla="*/ 0 60000 65536"/>
                  <a:gd name="T8" fmla="*/ 0 60000 65536"/>
                  <a:gd name="T9" fmla="*/ 0 w 336"/>
                  <a:gd name="T10" fmla="*/ 0 h 68"/>
                  <a:gd name="T11" fmla="*/ 336 w 336"/>
                  <a:gd name="T12" fmla="*/ 68 h 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6" h="68">
                    <a:moveTo>
                      <a:pt x="0" y="67"/>
                    </a:moveTo>
                    <a:lnTo>
                      <a:pt x="167" y="0"/>
                    </a:lnTo>
                    <a:lnTo>
                      <a:pt x="336" y="68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b="1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1" name="TextBox 60"/>
            <p:cNvSpPr txBox="1"/>
            <p:nvPr/>
          </p:nvSpPr>
          <p:spPr>
            <a:xfrm>
              <a:off x="5953163" y="391977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1</a:t>
              </a:r>
              <a:endParaRPr lang="vi-VN" b="1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6856088" y="3885900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 smtClean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4</a:t>
              </a:r>
              <a:endParaRPr lang="vi-VN" b="1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3718153" y="3252977"/>
            <a:ext cx="3978256" cy="582237"/>
            <a:chOff x="5322593" y="3736950"/>
            <a:chExt cx="3978256" cy="582237"/>
          </a:xfrm>
        </p:grpSpPr>
        <p:grpSp>
          <p:nvGrpSpPr>
            <p:cNvPr id="67" name="Group 66"/>
            <p:cNvGrpSpPr>
              <a:grpSpLocks/>
            </p:cNvGrpSpPr>
            <p:nvPr/>
          </p:nvGrpSpPr>
          <p:grpSpPr bwMode="auto">
            <a:xfrm>
              <a:off x="5322593" y="3736950"/>
              <a:ext cx="3978256" cy="463162"/>
              <a:chOff x="96284" y="2382492"/>
              <a:chExt cx="3204199" cy="462818"/>
            </a:xfrm>
          </p:grpSpPr>
          <p:sp>
            <p:nvSpPr>
              <p:cNvPr id="70" name="Text Box 15"/>
              <p:cNvSpPr txBox="1">
                <a:spLocks noChangeArrowheads="1"/>
              </p:cNvSpPr>
              <p:nvPr/>
            </p:nvSpPr>
            <p:spPr bwMode="auto">
              <a:xfrm>
                <a:off x="96284" y="2383988"/>
                <a:ext cx="3204199" cy="4613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None/>
                  <a:defRPr/>
                </a:pPr>
                <a:r>
                  <a:rPr lang="vi-VN" sz="2400" b="1" dirty="0">
                    <a:solidFill>
                      <a:srgbClr val="080808"/>
                    </a:solidFill>
                    <a:sym typeface="Wingdings" panose="05000000000000000000" pitchFamily="2" charset="2"/>
                  </a:rPr>
                  <a:t> </a:t>
                </a:r>
                <a:r>
                  <a:rPr lang="en-US" sz="2400" b="1" dirty="0" smtClean="0">
                    <a:solidFill>
                      <a:srgbClr val="080808"/>
                    </a:solidFill>
                    <a:sym typeface="Wingdings" panose="05000000000000000000" pitchFamily="2" charset="2"/>
                  </a:rPr>
                  <a:t>  </a:t>
                </a:r>
                <a:r>
                  <a:rPr lang="en-US" altLang="en-US" sz="2400" b="1" dirty="0" smtClean="0">
                    <a:solidFill>
                      <a:srgbClr val="080808"/>
                    </a:solidFill>
                    <a:cs typeface="Arial" panose="020B0604020202020204" pitchFamily="34" charset="0"/>
                  </a:rPr>
                  <a:t>A   =  B  (đồng vị ; a//b) </a:t>
                </a:r>
                <a:endParaRPr lang="en-US" altLang="en-US" sz="2400" b="1" dirty="0">
                  <a:solidFill>
                    <a:srgbClr val="080808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16"/>
              <p:cNvSpPr>
                <a:spLocks/>
              </p:cNvSpPr>
              <p:nvPr/>
            </p:nvSpPr>
            <p:spPr bwMode="auto">
              <a:xfrm>
                <a:off x="444687" y="2403095"/>
                <a:ext cx="261605" cy="99723"/>
              </a:xfrm>
              <a:custGeom>
                <a:avLst/>
                <a:gdLst>
                  <a:gd name="T0" fmla="*/ 0 w 336"/>
                  <a:gd name="T1" fmla="*/ 2147483646 h 68"/>
                  <a:gd name="T2" fmla="*/ 2147483646 w 336"/>
                  <a:gd name="T3" fmla="*/ 0 h 68"/>
                  <a:gd name="T4" fmla="*/ 2147483646 w 336"/>
                  <a:gd name="T5" fmla="*/ 2147483646 h 68"/>
                  <a:gd name="T6" fmla="*/ 0 60000 65536"/>
                  <a:gd name="T7" fmla="*/ 0 60000 65536"/>
                  <a:gd name="T8" fmla="*/ 0 60000 65536"/>
                  <a:gd name="T9" fmla="*/ 0 w 336"/>
                  <a:gd name="T10" fmla="*/ 0 h 68"/>
                  <a:gd name="T11" fmla="*/ 336 w 336"/>
                  <a:gd name="T12" fmla="*/ 68 h 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6" h="68">
                    <a:moveTo>
                      <a:pt x="0" y="67"/>
                    </a:moveTo>
                    <a:lnTo>
                      <a:pt x="167" y="0"/>
                    </a:lnTo>
                    <a:lnTo>
                      <a:pt x="336" y="68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b="1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16"/>
              <p:cNvSpPr>
                <a:spLocks/>
              </p:cNvSpPr>
              <p:nvPr/>
            </p:nvSpPr>
            <p:spPr bwMode="auto">
              <a:xfrm>
                <a:off x="1053208" y="2382492"/>
                <a:ext cx="261605" cy="99723"/>
              </a:xfrm>
              <a:custGeom>
                <a:avLst/>
                <a:gdLst>
                  <a:gd name="T0" fmla="*/ 0 w 336"/>
                  <a:gd name="T1" fmla="*/ 2147483646 h 68"/>
                  <a:gd name="T2" fmla="*/ 2147483646 w 336"/>
                  <a:gd name="T3" fmla="*/ 0 h 68"/>
                  <a:gd name="T4" fmla="*/ 2147483646 w 336"/>
                  <a:gd name="T5" fmla="*/ 2147483646 h 68"/>
                  <a:gd name="T6" fmla="*/ 0 60000 65536"/>
                  <a:gd name="T7" fmla="*/ 0 60000 65536"/>
                  <a:gd name="T8" fmla="*/ 0 60000 65536"/>
                  <a:gd name="T9" fmla="*/ 0 w 336"/>
                  <a:gd name="T10" fmla="*/ 0 h 68"/>
                  <a:gd name="T11" fmla="*/ 336 w 336"/>
                  <a:gd name="T12" fmla="*/ 68 h 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6" h="68">
                    <a:moveTo>
                      <a:pt x="0" y="67"/>
                    </a:moveTo>
                    <a:lnTo>
                      <a:pt x="167" y="0"/>
                    </a:lnTo>
                    <a:lnTo>
                      <a:pt x="336" y="68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b="1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8" name="TextBox 67"/>
            <p:cNvSpPr txBox="1"/>
            <p:nvPr/>
          </p:nvSpPr>
          <p:spPr>
            <a:xfrm>
              <a:off x="5953163" y="391977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1</a:t>
              </a:r>
              <a:endParaRPr lang="vi-VN" b="1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6715528" y="3949855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 smtClean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4</a:t>
              </a:r>
              <a:endParaRPr lang="vi-VN" b="1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3588124" y="3847111"/>
            <a:ext cx="3978256" cy="568679"/>
            <a:chOff x="4120488" y="3713333"/>
            <a:chExt cx="3978256" cy="568679"/>
          </a:xfrm>
        </p:grpSpPr>
        <p:grpSp>
          <p:nvGrpSpPr>
            <p:cNvPr id="74" name="Group 73"/>
            <p:cNvGrpSpPr>
              <a:grpSpLocks/>
            </p:cNvGrpSpPr>
            <p:nvPr/>
          </p:nvGrpSpPr>
          <p:grpSpPr bwMode="auto">
            <a:xfrm>
              <a:off x="4120488" y="3713333"/>
              <a:ext cx="3978256" cy="500386"/>
              <a:chOff x="-871925" y="2358892"/>
              <a:chExt cx="3204199" cy="500014"/>
            </a:xfrm>
          </p:grpSpPr>
          <p:sp>
            <p:nvSpPr>
              <p:cNvPr id="76" name="Text Box 15"/>
              <p:cNvSpPr txBox="1">
                <a:spLocks noChangeArrowheads="1"/>
              </p:cNvSpPr>
              <p:nvPr/>
            </p:nvSpPr>
            <p:spPr bwMode="auto">
              <a:xfrm>
                <a:off x="-871925" y="2397584"/>
                <a:ext cx="3204199" cy="4613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  <a:defRPr/>
                </a:pPr>
                <a:r>
                  <a:rPr lang="en-US" altLang="en-US" sz="2400" b="1" dirty="0" smtClean="0">
                    <a:solidFill>
                      <a:srgbClr val="080808"/>
                    </a:solidFill>
                    <a:cs typeface="Arial" panose="020B0604020202020204" pitchFamily="34" charset="0"/>
                    <a:sym typeface="Wingdings" panose="05000000000000000000" pitchFamily="2" charset="2"/>
                  </a:rPr>
                  <a:t>c) </a:t>
                </a:r>
                <a:r>
                  <a:rPr lang="en-US" altLang="en-US" sz="2400" b="1" dirty="0">
                    <a:solidFill>
                      <a:srgbClr val="080808"/>
                    </a:solidFill>
                    <a:cs typeface="Arial" panose="020B0604020202020204" pitchFamily="34" charset="0"/>
                    <a:sym typeface="Wingdings" panose="05000000000000000000" pitchFamily="2" charset="2"/>
                  </a:rPr>
                  <a:t>Tính</a:t>
                </a:r>
                <a:r>
                  <a:rPr lang="en-US" altLang="en-US" sz="2400" b="1" dirty="0">
                    <a:solidFill>
                      <a:srgbClr val="080808"/>
                    </a:solidFill>
                    <a:cs typeface="Arial" panose="020B0604020202020204" pitchFamily="34" charset="0"/>
                  </a:rPr>
                  <a:t> B = ?</a:t>
                </a:r>
              </a:p>
            </p:txBody>
          </p:sp>
          <p:sp>
            <p:nvSpPr>
              <p:cNvPr id="77" name="Freeform 16"/>
              <p:cNvSpPr>
                <a:spLocks/>
              </p:cNvSpPr>
              <p:nvPr/>
            </p:nvSpPr>
            <p:spPr bwMode="auto">
              <a:xfrm>
                <a:off x="35914" y="2358892"/>
                <a:ext cx="261605" cy="99723"/>
              </a:xfrm>
              <a:custGeom>
                <a:avLst/>
                <a:gdLst>
                  <a:gd name="T0" fmla="*/ 0 w 336"/>
                  <a:gd name="T1" fmla="*/ 2147483646 h 68"/>
                  <a:gd name="T2" fmla="*/ 2147483646 w 336"/>
                  <a:gd name="T3" fmla="*/ 0 h 68"/>
                  <a:gd name="T4" fmla="*/ 2147483646 w 336"/>
                  <a:gd name="T5" fmla="*/ 2147483646 h 68"/>
                  <a:gd name="T6" fmla="*/ 0 60000 65536"/>
                  <a:gd name="T7" fmla="*/ 0 60000 65536"/>
                  <a:gd name="T8" fmla="*/ 0 60000 65536"/>
                  <a:gd name="T9" fmla="*/ 0 w 336"/>
                  <a:gd name="T10" fmla="*/ 0 h 68"/>
                  <a:gd name="T11" fmla="*/ 336 w 336"/>
                  <a:gd name="T12" fmla="*/ 68 h 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6" h="68">
                    <a:moveTo>
                      <a:pt x="0" y="67"/>
                    </a:moveTo>
                    <a:lnTo>
                      <a:pt x="167" y="0"/>
                    </a:lnTo>
                    <a:lnTo>
                      <a:pt x="336" y="68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b="1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5" name="TextBox 74"/>
            <p:cNvSpPr txBox="1"/>
            <p:nvPr/>
          </p:nvSpPr>
          <p:spPr>
            <a:xfrm>
              <a:off x="5410040" y="3912680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 smtClean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2</a:t>
              </a:r>
              <a:endParaRPr lang="vi-VN" b="1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3568950" y="4455969"/>
            <a:ext cx="5523986" cy="684645"/>
            <a:chOff x="5113793" y="2205653"/>
            <a:chExt cx="5523986" cy="684645"/>
          </a:xfrm>
        </p:grpSpPr>
        <p:grpSp>
          <p:nvGrpSpPr>
            <p:cNvPr id="80" name="Group 79"/>
            <p:cNvGrpSpPr/>
            <p:nvPr/>
          </p:nvGrpSpPr>
          <p:grpSpPr>
            <a:xfrm>
              <a:off x="5113793" y="2259397"/>
              <a:ext cx="5523986" cy="630901"/>
              <a:chOff x="5079507" y="3722623"/>
              <a:chExt cx="5523986" cy="630901"/>
            </a:xfrm>
          </p:grpSpPr>
          <p:grpSp>
            <p:nvGrpSpPr>
              <p:cNvPr id="84" name="Group 83"/>
              <p:cNvGrpSpPr>
                <a:grpSpLocks/>
              </p:cNvGrpSpPr>
              <p:nvPr/>
            </p:nvGrpSpPr>
            <p:grpSpPr bwMode="auto">
              <a:xfrm>
                <a:off x="5079507" y="3722623"/>
                <a:ext cx="5523986" cy="479905"/>
                <a:chOff x="-99504" y="2368183"/>
                <a:chExt cx="4449173" cy="479550"/>
              </a:xfrm>
            </p:grpSpPr>
            <p:sp>
              <p:nvSpPr>
                <p:cNvPr id="87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-99504" y="2386409"/>
                  <a:ext cx="4449173" cy="4613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None/>
                    <a:defRPr/>
                  </a:pPr>
                  <a:r>
                    <a:rPr lang="vi-VN" sz="2400" b="1" dirty="0">
                      <a:solidFill>
                        <a:srgbClr val="080808"/>
                      </a:solidFill>
                      <a:sym typeface="Wingdings" panose="05000000000000000000" pitchFamily="2" charset="2"/>
                    </a:rPr>
                    <a:t></a:t>
                  </a:r>
                  <a:r>
                    <a:rPr lang="en-US" altLang="en-US" sz="2400" b="1" dirty="0" smtClean="0">
                      <a:solidFill>
                        <a:srgbClr val="080808"/>
                      </a:solidFill>
                      <a:cs typeface="Arial" panose="020B0604020202020204" pitchFamily="34" charset="0"/>
                    </a:rPr>
                    <a:t> </a:t>
                  </a:r>
                  <a:r>
                    <a:rPr lang="en-US" altLang="en-US" sz="2400" b="1" dirty="0">
                      <a:solidFill>
                        <a:srgbClr val="080808"/>
                      </a:solidFill>
                      <a:cs typeface="Arial" panose="020B0604020202020204" pitchFamily="34" charset="0"/>
                    </a:rPr>
                    <a:t>B +</a:t>
                  </a:r>
                  <a:r>
                    <a:rPr lang="en-US" altLang="en-US" sz="2400" b="1" dirty="0" smtClean="0">
                      <a:solidFill>
                        <a:srgbClr val="080808"/>
                      </a:solidFill>
                      <a:cs typeface="Arial" panose="020B0604020202020204" pitchFamily="34" charset="0"/>
                    </a:rPr>
                    <a:t> A  =         (trong cùng phía; a//b) </a:t>
                  </a:r>
                  <a:endParaRPr lang="en-US" altLang="en-US" sz="2400" b="1" dirty="0">
                    <a:solidFill>
                      <a:srgbClr val="080808"/>
                    </a:solidFill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8" name="Freeform 16"/>
                <p:cNvSpPr>
                  <a:spLocks/>
                </p:cNvSpPr>
                <p:nvPr/>
              </p:nvSpPr>
              <p:spPr bwMode="auto">
                <a:xfrm>
                  <a:off x="71331" y="2383904"/>
                  <a:ext cx="261605" cy="99723"/>
                </a:xfrm>
                <a:custGeom>
                  <a:avLst/>
                  <a:gdLst>
                    <a:gd name="T0" fmla="*/ 0 w 336"/>
                    <a:gd name="T1" fmla="*/ 2147483646 h 68"/>
                    <a:gd name="T2" fmla="*/ 2147483646 w 336"/>
                    <a:gd name="T3" fmla="*/ 0 h 68"/>
                    <a:gd name="T4" fmla="*/ 2147483646 w 336"/>
                    <a:gd name="T5" fmla="*/ 2147483646 h 68"/>
                    <a:gd name="T6" fmla="*/ 0 60000 65536"/>
                    <a:gd name="T7" fmla="*/ 0 60000 65536"/>
                    <a:gd name="T8" fmla="*/ 0 60000 65536"/>
                    <a:gd name="T9" fmla="*/ 0 w 336"/>
                    <a:gd name="T10" fmla="*/ 0 h 68"/>
                    <a:gd name="T11" fmla="*/ 336 w 336"/>
                    <a:gd name="T12" fmla="*/ 68 h 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6" h="68">
                      <a:moveTo>
                        <a:pt x="0" y="67"/>
                      </a:moveTo>
                      <a:lnTo>
                        <a:pt x="167" y="0"/>
                      </a:lnTo>
                      <a:lnTo>
                        <a:pt x="336" y="68"/>
                      </a:ln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400" b="1">
                    <a:solidFill>
                      <a:srgbClr val="080808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9" name="Freeform 16"/>
                <p:cNvSpPr>
                  <a:spLocks/>
                </p:cNvSpPr>
                <p:nvPr/>
              </p:nvSpPr>
              <p:spPr bwMode="auto">
                <a:xfrm>
                  <a:off x="534322" y="2368183"/>
                  <a:ext cx="261605" cy="99723"/>
                </a:xfrm>
                <a:custGeom>
                  <a:avLst/>
                  <a:gdLst>
                    <a:gd name="T0" fmla="*/ 0 w 336"/>
                    <a:gd name="T1" fmla="*/ 2147483646 h 68"/>
                    <a:gd name="T2" fmla="*/ 2147483646 w 336"/>
                    <a:gd name="T3" fmla="*/ 0 h 68"/>
                    <a:gd name="T4" fmla="*/ 2147483646 w 336"/>
                    <a:gd name="T5" fmla="*/ 2147483646 h 68"/>
                    <a:gd name="T6" fmla="*/ 0 60000 65536"/>
                    <a:gd name="T7" fmla="*/ 0 60000 65536"/>
                    <a:gd name="T8" fmla="*/ 0 60000 65536"/>
                    <a:gd name="T9" fmla="*/ 0 w 336"/>
                    <a:gd name="T10" fmla="*/ 0 h 68"/>
                    <a:gd name="T11" fmla="*/ 336 w 336"/>
                    <a:gd name="T12" fmla="*/ 68 h 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6" h="68">
                      <a:moveTo>
                        <a:pt x="0" y="67"/>
                      </a:moveTo>
                      <a:lnTo>
                        <a:pt x="167" y="0"/>
                      </a:lnTo>
                      <a:lnTo>
                        <a:pt x="336" y="68"/>
                      </a:ln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400" b="1">
                    <a:solidFill>
                      <a:srgbClr val="080808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85" name="TextBox 84"/>
              <p:cNvSpPr txBox="1"/>
              <p:nvPr/>
            </p:nvSpPr>
            <p:spPr>
              <a:xfrm>
                <a:off x="5532709" y="3963477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b="1" dirty="0" smtClean="0">
                    <a:solidFill>
                      <a:srgbClr val="080808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2</a:t>
                </a:r>
                <a:endParaRPr lang="vi-VN" b="1" dirty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TextBox 85"/>
              <p:cNvSpPr txBox="1"/>
              <p:nvPr/>
            </p:nvSpPr>
            <p:spPr>
              <a:xfrm>
                <a:off x="6072900" y="3984192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b="1" dirty="0" smtClean="0">
                    <a:solidFill>
                      <a:srgbClr val="080808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4</a:t>
                </a:r>
                <a:endParaRPr lang="vi-VN" b="1" dirty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1" name="Group 80"/>
            <p:cNvGrpSpPr/>
            <p:nvPr/>
          </p:nvGrpSpPr>
          <p:grpSpPr>
            <a:xfrm>
              <a:off x="6524696" y="2205653"/>
              <a:ext cx="794514" cy="525430"/>
              <a:chOff x="6524696" y="2205653"/>
              <a:chExt cx="794514" cy="525430"/>
            </a:xfrm>
          </p:grpSpPr>
          <p:sp>
            <p:nvSpPr>
              <p:cNvPr id="82" name="TextBox 81"/>
              <p:cNvSpPr txBox="1"/>
              <p:nvPr/>
            </p:nvSpPr>
            <p:spPr>
              <a:xfrm>
                <a:off x="6524696" y="2269418"/>
                <a:ext cx="6992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b="1" dirty="0" smtClean="0">
                    <a:solidFill>
                      <a:srgbClr val="080808"/>
                    </a:solidFill>
                    <a:sym typeface="Wingdings" panose="05000000000000000000" pitchFamily="2" charset="2"/>
                  </a:rPr>
                  <a:t>180</a:t>
                </a:r>
                <a:endParaRPr lang="vi-VN" sz="2400" b="1" dirty="0">
                  <a:solidFill>
                    <a:srgbClr val="080808"/>
                  </a:solidFill>
                </a:endParaRPr>
              </a:p>
            </p:txBody>
          </p:sp>
          <p:sp>
            <p:nvSpPr>
              <p:cNvPr id="83" name="TextBox 82"/>
              <p:cNvSpPr txBox="1"/>
              <p:nvPr/>
            </p:nvSpPr>
            <p:spPr>
              <a:xfrm>
                <a:off x="7020730" y="2205653"/>
                <a:ext cx="29848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1600" b="1" dirty="0">
                    <a:solidFill>
                      <a:srgbClr val="080808"/>
                    </a:solidFill>
                    <a:sym typeface="Wingdings" panose="05000000000000000000" pitchFamily="2" charset="2"/>
                  </a:rPr>
                  <a:t>0</a:t>
                </a:r>
                <a:endParaRPr lang="vi-VN" sz="1600" b="1" dirty="0">
                  <a:solidFill>
                    <a:srgbClr val="080808"/>
                  </a:solidFill>
                </a:endParaRPr>
              </a:p>
            </p:txBody>
          </p:sp>
        </p:grpSp>
      </p:grpSp>
      <p:grpSp>
        <p:nvGrpSpPr>
          <p:cNvPr id="90" name="Group 89"/>
          <p:cNvGrpSpPr/>
          <p:nvPr/>
        </p:nvGrpSpPr>
        <p:grpSpPr>
          <a:xfrm>
            <a:off x="3568950" y="5099064"/>
            <a:ext cx="3978256" cy="690768"/>
            <a:chOff x="4516394" y="2178815"/>
            <a:chExt cx="3978256" cy="690768"/>
          </a:xfrm>
        </p:grpSpPr>
        <p:grpSp>
          <p:nvGrpSpPr>
            <p:cNvPr id="91" name="Group 90"/>
            <p:cNvGrpSpPr/>
            <p:nvPr/>
          </p:nvGrpSpPr>
          <p:grpSpPr>
            <a:xfrm>
              <a:off x="4516394" y="2275129"/>
              <a:ext cx="3978256" cy="594454"/>
              <a:chOff x="4482108" y="3738355"/>
              <a:chExt cx="3978256" cy="594454"/>
            </a:xfrm>
          </p:grpSpPr>
          <p:grpSp>
            <p:nvGrpSpPr>
              <p:cNvPr id="95" name="Group 94"/>
              <p:cNvGrpSpPr>
                <a:grpSpLocks/>
              </p:cNvGrpSpPr>
              <p:nvPr/>
            </p:nvGrpSpPr>
            <p:grpSpPr bwMode="auto">
              <a:xfrm>
                <a:off x="4482108" y="3738355"/>
                <a:ext cx="3978256" cy="488082"/>
                <a:chOff x="-580666" y="2383904"/>
                <a:chExt cx="3204199" cy="487721"/>
              </a:xfrm>
            </p:grpSpPr>
            <p:sp>
              <p:nvSpPr>
                <p:cNvPr id="98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-580666" y="2410303"/>
                  <a:ext cx="3204199" cy="4613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  <a:defRPr/>
                  </a:pPr>
                  <a:r>
                    <a:rPr lang="en-US" altLang="en-US" sz="2400" b="1" dirty="0" smtClean="0">
                      <a:solidFill>
                        <a:srgbClr val="080808"/>
                      </a:solidFill>
                      <a:cs typeface="Arial" panose="020B0604020202020204" pitchFamily="34" charset="0"/>
                      <a:sym typeface="Wingdings" panose="05000000000000000000" pitchFamily="2" charset="2"/>
                    </a:rPr>
                    <a:t> Hay:</a:t>
                  </a:r>
                  <a:r>
                    <a:rPr lang="en-US" altLang="en-US" sz="2400" b="1" dirty="0" smtClean="0">
                      <a:solidFill>
                        <a:srgbClr val="080808"/>
                      </a:solidFill>
                      <a:cs typeface="Arial" panose="020B0604020202020204" pitchFamily="34" charset="0"/>
                    </a:rPr>
                    <a:t> </a:t>
                  </a:r>
                  <a:r>
                    <a:rPr lang="en-US" altLang="en-US" sz="2400" b="1" dirty="0">
                      <a:solidFill>
                        <a:srgbClr val="080808"/>
                      </a:solidFill>
                      <a:cs typeface="Arial" panose="020B0604020202020204" pitchFamily="34" charset="0"/>
                    </a:rPr>
                    <a:t>B +</a:t>
                  </a:r>
                  <a:r>
                    <a:rPr lang="en-US" altLang="en-US" sz="2400" b="1" dirty="0" smtClean="0">
                      <a:solidFill>
                        <a:srgbClr val="080808"/>
                      </a:solidFill>
                      <a:cs typeface="Arial" panose="020B0604020202020204" pitchFamily="34" charset="0"/>
                    </a:rPr>
                    <a:t>      = </a:t>
                  </a:r>
                  <a:endParaRPr lang="en-US" altLang="en-US" sz="2400" b="1" dirty="0">
                    <a:solidFill>
                      <a:srgbClr val="080808"/>
                    </a:solidFill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" name="Freeform 16"/>
                <p:cNvSpPr>
                  <a:spLocks/>
                </p:cNvSpPr>
                <p:nvPr/>
              </p:nvSpPr>
              <p:spPr bwMode="auto">
                <a:xfrm>
                  <a:off x="71331" y="2383904"/>
                  <a:ext cx="261605" cy="99723"/>
                </a:xfrm>
                <a:custGeom>
                  <a:avLst/>
                  <a:gdLst>
                    <a:gd name="T0" fmla="*/ 0 w 336"/>
                    <a:gd name="T1" fmla="*/ 2147483646 h 68"/>
                    <a:gd name="T2" fmla="*/ 2147483646 w 336"/>
                    <a:gd name="T3" fmla="*/ 0 h 68"/>
                    <a:gd name="T4" fmla="*/ 2147483646 w 336"/>
                    <a:gd name="T5" fmla="*/ 2147483646 h 68"/>
                    <a:gd name="T6" fmla="*/ 0 60000 65536"/>
                    <a:gd name="T7" fmla="*/ 0 60000 65536"/>
                    <a:gd name="T8" fmla="*/ 0 60000 65536"/>
                    <a:gd name="T9" fmla="*/ 0 w 336"/>
                    <a:gd name="T10" fmla="*/ 0 h 68"/>
                    <a:gd name="T11" fmla="*/ 336 w 336"/>
                    <a:gd name="T12" fmla="*/ 68 h 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6" h="68">
                      <a:moveTo>
                        <a:pt x="0" y="67"/>
                      </a:moveTo>
                      <a:lnTo>
                        <a:pt x="167" y="0"/>
                      </a:lnTo>
                      <a:lnTo>
                        <a:pt x="336" y="68"/>
                      </a:ln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400" b="1">
                    <a:solidFill>
                      <a:srgbClr val="080808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96" name="TextBox 95"/>
              <p:cNvSpPr txBox="1"/>
              <p:nvPr/>
            </p:nvSpPr>
            <p:spPr>
              <a:xfrm>
                <a:off x="5532709" y="3963477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b="1" dirty="0" smtClean="0">
                    <a:solidFill>
                      <a:srgbClr val="080808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2</a:t>
                </a:r>
                <a:endParaRPr lang="vi-VN" b="1" dirty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2" name="Group 91"/>
            <p:cNvGrpSpPr/>
            <p:nvPr/>
          </p:nvGrpSpPr>
          <p:grpSpPr>
            <a:xfrm>
              <a:off x="5876897" y="2178815"/>
              <a:ext cx="1442313" cy="569386"/>
              <a:chOff x="5876897" y="2178815"/>
              <a:chExt cx="1442313" cy="569386"/>
            </a:xfrm>
          </p:grpSpPr>
          <p:sp>
            <p:nvSpPr>
              <p:cNvPr id="93" name="TextBox 92"/>
              <p:cNvSpPr txBox="1"/>
              <p:nvPr/>
            </p:nvSpPr>
            <p:spPr>
              <a:xfrm>
                <a:off x="6524696" y="2269418"/>
                <a:ext cx="6992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b="1" dirty="0" smtClean="0">
                    <a:solidFill>
                      <a:srgbClr val="080808"/>
                    </a:solidFill>
                    <a:sym typeface="Wingdings" panose="05000000000000000000" pitchFamily="2" charset="2"/>
                  </a:rPr>
                  <a:t>180</a:t>
                </a:r>
                <a:endParaRPr lang="vi-VN" sz="2400" b="1" dirty="0">
                  <a:solidFill>
                    <a:srgbClr val="080808"/>
                  </a:solidFill>
                </a:endParaRPr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7020730" y="2205653"/>
                <a:ext cx="29848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1600" b="1" dirty="0">
                    <a:solidFill>
                      <a:srgbClr val="080808"/>
                    </a:solidFill>
                    <a:sym typeface="Wingdings" panose="05000000000000000000" pitchFamily="2" charset="2"/>
                  </a:rPr>
                  <a:t>0</a:t>
                </a:r>
                <a:endParaRPr lang="vi-VN" sz="1600" b="1" dirty="0">
                  <a:solidFill>
                    <a:srgbClr val="080808"/>
                  </a:solidFill>
                </a:endParaRPr>
              </a:p>
            </p:txBody>
          </p:sp>
          <p:sp>
            <p:nvSpPr>
              <p:cNvPr id="101" name="TextBox 100"/>
              <p:cNvSpPr txBox="1"/>
              <p:nvPr/>
            </p:nvSpPr>
            <p:spPr>
              <a:xfrm>
                <a:off x="5876897" y="2286536"/>
                <a:ext cx="52770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b="1" dirty="0" smtClean="0">
                    <a:solidFill>
                      <a:srgbClr val="080808"/>
                    </a:solidFill>
                    <a:sym typeface="Wingdings" panose="05000000000000000000" pitchFamily="2" charset="2"/>
                  </a:rPr>
                  <a:t>37</a:t>
                </a:r>
                <a:endParaRPr lang="vi-VN" sz="2400" b="1" dirty="0">
                  <a:solidFill>
                    <a:srgbClr val="080808"/>
                  </a:solidFill>
                </a:endParaRPr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6191920" y="2178815"/>
                <a:ext cx="29848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1600" b="1" dirty="0">
                    <a:solidFill>
                      <a:srgbClr val="080808"/>
                    </a:solidFill>
                    <a:sym typeface="Wingdings" panose="05000000000000000000" pitchFamily="2" charset="2"/>
                  </a:rPr>
                  <a:t>0</a:t>
                </a:r>
                <a:endParaRPr lang="vi-VN" sz="1600" b="1" dirty="0">
                  <a:solidFill>
                    <a:srgbClr val="080808"/>
                  </a:solidFill>
                </a:endParaRPr>
              </a:p>
            </p:txBody>
          </p:sp>
        </p:grpSp>
      </p:grpSp>
      <p:grpSp>
        <p:nvGrpSpPr>
          <p:cNvPr id="103" name="Group 102"/>
          <p:cNvGrpSpPr/>
          <p:nvPr/>
        </p:nvGrpSpPr>
        <p:grpSpPr>
          <a:xfrm>
            <a:off x="3534274" y="5736339"/>
            <a:ext cx="4363701" cy="681673"/>
            <a:chOff x="4160707" y="2187910"/>
            <a:chExt cx="4363701" cy="681673"/>
          </a:xfrm>
        </p:grpSpPr>
        <p:grpSp>
          <p:nvGrpSpPr>
            <p:cNvPr id="104" name="Group 103"/>
            <p:cNvGrpSpPr/>
            <p:nvPr/>
          </p:nvGrpSpPr>
          <p:grpSpPr>
            <a:xfrm>
              <a:off x="4160707" y="2275130"/>
              <a:ext cx="4363701" cy="594453"/>
              <a:chOff x="4126421" y="3738356"/>
              <a:chExt cx="4363701" cy="594453"/>
            </a:xfrm>
          </p:grpSpPr>
          <p:grpSp>
            <p:nvGrpSpPr>
              <p:cNvPr id="110" name="Group 109"/>
              <p:cNvGrpSpPr>
                <a:grpSpLocks/>
              </p:cNvGrpSpPr>
              <p:nvPr/>
            </p:nvGrpSpPr>
            <p:grpSpPr bwMode="auto">
              <a:xfrm>
                <a:off x="4126421" y="3738356"/>
                <a:ext cx="4363701" cy="520270"/>
                <a:chOff x="-867146" y="2383904"/>
                <a:chExt cx="3514647" cy="519885"/>
              </a:xfrm>
            </p:grpSpPr>
            <p:sp>
              <p:nvSpPr>
                <p:cNvPr id="112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-867146" y="2442465"/>
                  <a:ext cx="3514647" cy="4613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  <a:defRPr/>
                  </a:pPr>
                  <a:r>
                    <a:rPr lang="en-US" altLang="en-US" sz="2400" b="1" dirty="0" smtClean="0">
                      <a:solidFill>
                        <a:srgbClr val="080808"/>
                      </a:solidFill>
                      <a:cs typeface="Arial" panose="020B0604020202020204" pitchFamily="34" charset="0"/>
                      <a:sym typeface="Wingdings" panose="05000000000000000000" pitchFamily="2" charset="2"/>
                    </a:rPr>
                    <a:t> Do đó:</a:t>
                  </a:r>
                  <a:r>
                    <a:rPr lang="en-US" altLang="en-US" sz="2400" b="1" dirty="0" smtClean="0">
                      <a:solidFill>
                        <a:srgbClr val="080808"/>
                      </a:solidFill>
                      <a:cs typeface="Arial" panose="020B0604020202020204" pitchFamily="34" charset="0"/>
                    </a:rPr>
                    <a:t> </a:t>
                  </a:r>
                  <a:r>
                    <a:rPr lang="en-US" altLang="en-US" sz="2400" b="1" dirty="0">
                      <a:solidFill>
                        <a:srgbClr val="080808"/>
                      </a:solidFill>
                      <a:cs typeface="Arial" panose="020B0604020202020204" pitchFamily="34" charset="0"/>
                    </a:rPr>
                    <a:t>B </a:t>
                  </a:r>
                  <a:r>
                    <a:rPr lang="en-US" altLang="en-US" sz="2400" b="1" dirty="0" smtClean="0">
                      <a:solidFill>
                        <a:srgbClr val="080808"/>
                      </a:solidFill>
                      <a:cs typeface="Arial" panose="020B0604020202020204" pitchFamily="34" charset="0"/>
                    </a:rPr>
                    <a:t>  =         -       = 143 </a:t>
                  </a:r>
                  <a:endParaRPr lang="en-US" altLang="en-US" sz="2400" b="1" dirty="0">
                    <a:solidFill>
                      <a:srgbClr val="080808"/>
                    </a:solidFill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3" name="Freeform 16"/>
                <p:cNvSpPr>
                  <a:spLocks/>
                </p:cNvSpPr>
                <p:nvPr/>
              </p:nvSpPr>
              <p:spPr bwMode="auto">
                <a:xfrm>
                  <a:off x="71331" y="2383904"/>
                  <a:ext cx="261605" cy="99723"/>
                </a:xfrm>
                <a:custGeom>
                  <a:avLst/>
                  <a:gdLst>
                    <a:gd name="T0" fmla="*/ 0 w 336"/>
                    <a:gd name="T1" fmla="*/ 2147483646 h 68"/>
                    <a:gd name="T2" fmla="*/ 2147483646 w 336"/>
                    <a:gd name="T3" fmla="*/ 0 h 68"/>
                    <a:gd name="T4" fmla="*/ 2147483646 w 336"/>
                    <a:gd name="T5" fmla="*/ 2147483646 h 68"/>
                    <a:gd name="T6" fmla="*/ 0 60000 65536"/>
                    <a:gd name="T7" fmla="*/ 0 60000 65536"/>
                    <a:gd name="T8" fmla="*/ 0 60000 65536"/>
                    <a:gd name="T9" fmla="*/ 0 w 336"/>
                    <a:gd name="T10" fmla="*/ 0 h 68"/>
                    <a:gd name="T11" fmla="*/ 336 w 336"/>
                    <a:gd name="T12" fmla="*/ 68 h 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6" h="68">
                      <a:moveTo>
                        <a:pt x="0" y="67"/>
                      </a:moveTo>
                      <a:lnTo>
                        <a:pt x="167" y="0"/>
                      </a:lnTo>
                      <a:lnTo>
                        <a:pt x="336" y="68"/>
                      </a:ln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400" b="1">
                    <a:solidFill>
                      <a:srgbClr val="080808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11" name="TextBox 110"/>
              <p:cNvSpPr txBox="1"/>
              <p:nvPr/>
            </p:nvSpPr>
            <p:spPr>
              <a:xfrm>
                <a:off x="5532709" y="3963477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b="1" dirty="0" smtClean="0">
                    <a:solidFill>
                      <a:srgbClr val="080808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2</a:t>
                </a:r>
                <a:endParaRPr lang="vi-VN" b="1" dirty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5" name="Group 104"/>
            <p:cNvGrpSpPr/>
            <p:nvPr/>
          </p:nvGrpSpPr>
          <p:grpSpPr>
            <a:xfrm>
              <a:off x="6004673" y="2187910"/>
              <a:ext cx="2460838" cy="564408"/>
              <a:chOff x="6004673" y="2187910"/>
              <a:chExt cx="2460838" cy="564408"/>
            </a:xfrm>
          </p:grpSpPr>
          <p:sp>
            <p:nvSpPr>
              <p:cNvPr id="106" name="TextBox 105"/>
              <p:cNvSpPr txBox="1"/>
              <p:nvPr/>
            </p:nvSpPr>
            <p:spPr>
              <a:xfrm>
                <a:off x="6004673" y="2290653"/>
                <a:ext cx="6992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b="1" dirty="0" smtClean="0">
                    <a:solidFill>
                      <a:srgbClr val="080808"/>
                    </a:solidFill>
                    <a:sym typeface="Wingdings" panose="05000000000000000000" pitchFamily="2" charset="2"/>
                  </a:rPr>
                  <a:t>180</a:t>
                </a:r>
                <a:endParaRPr lang="vi-VN" sz="2400" b="1" dirty="0">
                  <a:solidFill>
                    <a:srgbClr val="080808"/>
                  </a:solidFill>
                </a:endParaRPr>
              </a:p>
            </p:txBody>
          </p:sp>
          <p:sp>
            <p:nvSpPr>
              <p:cNvPr id="107" name="TextBox 106"/>
              <p:cNvSpPr txBox="1"/>
              <p:nvPr/>
            </p:nvSpPr>
            <p:spPr>
              <a:xfrm>
                <a:off x="6488570" y="2222735"/>
                <a:ext cx="29848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1600" b="1" dirty="0">
                    <a:solidFill>
                      <a:srgbClr val="080808"/>
                    </a:solidFill>
                    <a:sym typeface="Wingdings" panose="05000000000000000000" pitchFamily="2" charset="2"/>
                  </a:rPr>
                  <a:t>0</a:t>
                </a:r>
                <a:endParaRPr lang="vi-VN" sz="1600" b="1" dirty="0">
                  <a:solidFill>
                    <a:srgbClr val="080808"/>
                  </a:solidFill>
                </a:endParaRPr>
              </a:p>
            </p:txBody>
          </p:sp>
          <p:sp>
            <p:nvSpPr>
              <p:cNvPr id="108" name="TextBox 107"/>
              <p:cNvSpPr txBox="1"/>
              <p:nvPr/>
            </p:nvSpPr>
            <p:spPr>
              <a:xfrm>
                <a:off x="6908307" y="2273535"/>
                <a:ext cx="52770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b="1" dirty="0" smtClean="0">
                    <a:solidFill>
                      <a:srgbClr val="080808"/>
                    </a:solidFill>
                    <a:sym typeface="Wingdings" panose="05000000000000000000" pitchFamily="2" charset="2"/>
                  </a:rPr>
                  <a:t>37</a:t>
                </a:r>
                <a:endParaRPr lang="vi-VN" sz="2400" b="1" dirty="0">
                  <a:solidFill>
                    <a:srgbClr val="080808"/>
                  </a:solidFill>
                </a:endParaRPr>
              </a:p>
            </p:txBody>
          </p:sp>
          <p:sp>
            <p:nvSpPr>
              <p:cNvPr id="109" name="TextBox 108"/>
              <p:cNvSpPr txBox="1"/>
              <p:nvPr/>
            </p:nvSpPr>
            <p:spPr>
              <a:xfrm>
                <a:off x="7237351" y="2187910"/>
                <a:ext cx="29848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1600" b="1" dirty="0">
                    <a:solidFill>
                      <a:srgbClr val="080808"/>
                    </a:solidFill>
                    <a:sym typeface="Wingdings" panose="05000000000000000000" pitchFamily="2" charset="2"/>
                  </a:rPr>
                  <a:t>0</a:t>
                </a:r>
                <a:endParaRPr lang="vi-VN" sz="1600" b="1" dirty="0">
                  <a:solidFill>
                    <a:srgbClr val="080808"/>
                  </a:solidFill>
                </a:endParaRPr>
              </a:p>
            </p:txBody>
          </p:sp>
          <p:sp>
            <p:nvSpPr>
              <p:cNvPr id="114" name="TextBox 113"/>
              <p:cNvSpPr txBox="1"/>
              <p:nvPr/>
            </p:nvSpPr>
            <p:spPr>
              <a:xfrm>
                <a:off x="8167031" y="2236453"/>
                <a:ext cx="29848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1600" b="1" dirty="0">
                    <a:solidFill>
                      <a:srgbClr val="080808"/>
                    </a:solidFill>
                    <a:sym typeface="Wingdings" panose="05000000000000000000" pitchFamily="2" charset="2"/>
                  </a:rPr>
                  <a:t>0</a:t>
                </a:r>
                <a:endParaRPr lang="vi-VN" sz="1600" b="1" dirty="0">
                  <a:solidFill>
                    <a:srgbClr val="080808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4291783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5877" y="640288"/>
            <a:ext cx="3758786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36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Trang 94 SGK</a:t>
            </a:r>
            <a:endParaRPr lang="vi-V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56777" y="23270"/>
            <a:ext cx="8682039" cy="584775"/>
          </a:xfrm>
          <a:prstGeom prst="rect">
            <a:avLst/>
          </a:prstGeom>
          <a:solidFill>
            <a:srgbClr val="FF66FF"/>
          </a:solidFill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3200" b="1" dirty="0">
                <a:solidFill>
                  <a:srgbClr val="080808"/>
                </a:solidFill>
                <a:cs typeface="Arial" panose="020B0604020202020204" pitchFamily="34" charset="0"/>
              </a:rPr>
              <a:t>Tiết 9: LUYỆN TẬP</a:t>
            </a:r>
            <a:endParaRPr lang="en-US" altLang="en-US" sz="2800" dirty="0">
              <a:solidFill>
                <a:srgbClr val="080808"/>
              </a:solidFill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914112" y="672252"/>
            <a:ext cx="3185434" cy="2725722"/>
            <a:chOff x="149455" y="1584907"/>
            <a:chExt cx="3448097" cy="3021483"/>
          </a:xfrm>
        </p:grpSpPr>
        <p:cxnSp>
          <p:nvCxnSpPr>
            <p:cNvPr id="7" name="Straight Connector 6"/>
            <p:cNvCxnSpPr/>
            <p:nvPr/>
          </p:nvCxnSpPr>
          <p:spPr>
            <a:xfrm flipH="1" flipV="1">
              <a:off x="227062" y="2652150"/>
              <a:ext cx="3370490" cy="14088"/>
            </a:xfrm>
            <a:prstGeom prst="line">
              <a:avLst/>
            </a:prstGeom>
            <a:ln w="38100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2323936" y="2162377"/>
              <a:ext cx="37061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0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A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>
            <a:xfrm flipH="1" flipV="1">
              <a:off x="227062" y="4000506"/>
              <a:ext cx="3370490" cy="12361"/>
            </a:xfrm>
            <a:prstGeom prst="line">
              <a:avLst/>
            </a:prstGeom>
            <a:ln w="38100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559078" y="1931921"/>
              <a:ext cx="2901041" cy="2674469"/>
            </a:xfrm>
            <a:prstGeom prst="line">
              <a:avLst/>
            </a:prstGeom>
            <a:ln w="38100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1073179" y="3982696"/>
              <a:ext cx="3706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0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B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30565" y="2195861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0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a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49455" y="4012867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0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b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132785" y="1584907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0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c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575969" y="2659193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0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1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900075" y="2318121"/>
              <a:ext cx="338707" cy="409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2</a:t>
              </a:r>
              <a:endParaRPr lang="vi-VN" b="1" dirty="0">
                <a:solidFill>
                  <a:srgbClr val="080808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503698" y="2266128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0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3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142164" y="2608278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ym typeface="Wingdings" panose="05000000000000000000" pitchFamily="2" charset="2"/>
                </a:rPr>
                <a:t>4</a:t>
              </a:r>
              <a:endParaRPr lang="vi-VN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245752" y="4131914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0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1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474756" y="3631864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0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2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009989" y="3612757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0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3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98888" y="3922562"/>
              <a:ext cx="338707" cy="409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4</a:t>
              </a:r>
              <a:endParaRPr lang="vi-VN" b="1" dirty="0">
                <a:solidFill>
                  <a:srgbClr val="080808"/>
                </a:solidFill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2098205" y="3430591"/>
            <a:ext cx="54597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b="1" dirty="0">
                <a:solidFill>
                  <a:srgbClr val="080808"/>
                </a:solidFill>
                <a:sym typeface="Wingdings" panose="05000000000000000000" pitchFamily="2" charset="2"/>
              </a:rPr>
              <a:t>Biết : </a:t>
            </a:r>
            <a:r>
              <a:rPr lang="vi-VN" sz="2400" b="1" dirty="0" smtClean="0">
                <a:solidFill>
                  <a:srgbClr val="080808"/>
                </a:solidFill>
                <a:sym typeface="Wingdings" panose="05000000000000000000" pitchFamily="2" charset="2"/>
              </a:rPr>
              <a:t>a</a:t>
            </a:r>
            <a:r>
              <a:rPr lang="vi-VN" sz="2400" b="1" dirty="0">
                <a:solidFill>
                  <a:srgbClr val="080808"/>
                </a:solidFill>
                <a:sym typeface="Wingdings" panose="05000000000000000000" pitchFamily="2" charset="2"/>
              </a:rPr>
              <a:t>//b </a:t>
            </a:r>
            <a:r>
              <a:rPr lang="vi-VN" sz="2400" b="1" dirty="0" smtClean="0">
                <a:solidFill>
                  <a:srgbClr val="080808"/>
                </a:solidFill>
                <a:sym typeface="Wingdings" panose="05000000000000000000" pitchFamily="2" charset="2"/>
              </a:rPr>
              <a:t>và c cắt a và b tại A và B   </a:t>
            </a:r>
            <a:endParaRPr lang="vi-VN" sz="2400" b="1" dirty="0">
              <a:solidFill>
                <a:srgbClr val="080808"/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2115527" y="3972307"/>
            <a:ext cx="6333163" cy="568680"/>
            <a:chOff x="4767908" y="3713332"/>
            <a:chExt cx="6333163" cy="568680"/>
          </a:xfrm>
        </p:grpSpPr>
        <p:grpSp>
          <p:nvGrpSpPr>
            <p:cNvPr id="34" name="Group 33"/>
            <p:cNvGrpSpPr>
              <a:grpSpLocks/>
            </p:cNvGrpSpPr>
            <p:nvPr/>
          </p:nvGrpSpPr>
          <p:grpSpPr bwMode="auto">
            <a:xfrm>
              <a:off x="4767908" y="3713332"/>
              <a:ext cx="6333163" cy="461664"/>
              <a:chOff x="-350475" y="2358892"/>
              <a:chExt cx="5100908" cy="461321"/>
            </a:xfrm>
          </p:grpSpPr>
          <p:sp>
            <p:nvSpPr>
              <p:cNvPr id="36" name="Text Box 15"/>
              <p:cNvSpPr txBox="1">
                <a:spLocks noChangeArrowheads="1"/>
              </p:cNvSpPr>
              <p:nvPr/>
            </p:nvSpPr>
            <p:spPr bwMode="auto">
              <a:xfrm>
                <a:off x="-350475" y="2358892"/>
                <a:ext cx="5100908" cy="4613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  <a:defRPr/>
                </a:pPr>
                <a:r>
                  <a:rPr lang="en-US" altLang="en-US" sz="2400" b="1" dirty="0">
                    <a:solidFill>
                      <a:srgbClr val="080808"/>
                    </a:solidFill>
                    <a:cs typeface="Arial" panose="020B0604020202020204" pitchFamily="34" charset="0"/>
                    <a:sym typeface="Wingdings" panose="05000000000000000000" pitchFamily="2" charset="2"/>
                  </a:rPr>
                  <a:t>a) </a:t>
                </a:r>
                <a:r>
                  <a:rPr lang="en-US" altLang="en-US" sz="2400" b="1" dirty="0" smtClean="0">
                    <a:solidFill>
                      <a:srgbClr val="080808"/>
                    </a:solidFill>
                    <a:cs typeface="Arial" panose="020B0604020202020204" pitchFamily="34" charset="0"/>
                  </a:rPr>
                  <a:t> A   = </a:t>
                </a:r>
                <a:r>
                  <a:rPr lang="en-US" altLang="en-US" sz="2400" b="1" dirty="0" smtClean="0">
                    <a:solidFill>
                      <a:schemeClr val="accent1">
                        <a:lumMod val="75000"/>
                      </a:schemeClr>
                    </a:solidFill>
                    <a:cs typeface="Arial" panose="020B0604020202020204" pitchFamily="34" charset="0"/>
                  </a:rPr>
                  <a:t>……</a:t>
                </a:r>
                <a:r>
                  <a:rPr lang="en-US" altLang="en-US" sz="2400" b="1" dirty="0" smtClean="0">
                    <a:solidFill>
                      <a:srgbClr val="080808"/>
                    </a:solidFill>
                    <a:cs typeface="Arial" panose="020B0604020202020204" pitchFamily="34" charset="0"/>
                  </a:rPr>
                  <a:t> (vì là cặp góc so le trong) </a:t>
                </a:r>
                <a:endParaRPr lang="en-US" altLang="en-US" sz="2400" b="1" dirty="0">
                  <a:solidFill>
                    <a:srgbClr val="080808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/>
            </p:nvSpPr>
            <p:spPr bwMode="auto">
              <a:xfrm>
                <a:off x="35914" y="2358892"/>
                <a:ext cx="261605" cy="99723"/>
              </a:xfrm>
              <a:custGeom>
                <a:avLst/>
                <a:gdLst>
                  <a:gd name="T0" fmla="*/ 0 w 336"/>
                  <a:gd name="T1" fmla="*/ 2147483646 h 68"/>
                  <a:gd name="T2" fmla="*/ 2147483646 w 336"/>
                  <a:gd name="T3" fmla="*/ 0 h 68"/>
                  <a:gd name="T4" fmla="*/ 2147483646 w 336"/>
                  <a:gd name="T5" fmla="*/ 2147483646 h 68"/>
                  <a:gd name="T6" fmla="*/ 0 60000 65536"/>
                  <a:gd name="T7" fmla="*/ 0 60000 65536"/>
                  <a:gd name="T8" fmla="*/ 0 60000 65536"/>
                  <a:gd name="T9" fmla="*/ 0 w 336"/>
                  <a:gd name="T10" fmla="*/ 0 h 68"/>
                  <a:gd name="T11" fmla="*/ 336 w 336"/>
                  <a:gd name="T12" fmla="*/ 68 h 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6" h="68">
                    <a:moveTo>
                      <a:pt x="0" y="67"/>
                    </a:moveTo>
                    <a:lnTo>
                      <a:pt x="167" y="0"/>
                    </a:lnTo>
                    <a:lnTo>
                      <a:pt x="336" y="68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b="1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5" name="TextBox 34"/>
            <p:cNvSpPr txBox="1"/>
            <p:nvPr/>
          </p:nvSpPr>
          <p:spPr>
            <a:xfrm>
              <a:off x="5410040" y="3912680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1</a:t>
              </a:r>
              <a:endParaRPr lang="vi-VN" b="1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2045810" y="4701428"/>
            <a:ext cx="6333163" cy="568680"/>
            <a:chOff x="4767908" y="3713332"/>
            <a:chExt cx="6333163" cy="568680"/>
          </a:xfrm>
        </p:grpSpPr>
        <p:grpSp>
          <p:nvGrpSpPr>
            <p:cNvPr id="39" name="Group 38"/>
            <p:cNvGrpSpPr>
              <a:grpSpLocks/>
            </p:cNvGrpSpPr>
            <p:nvPr/>
          </p:nvGrpSpPr>
          <p:grpSpPr bwMode="auto">
            <a:xfrm>
              <a:off x="4767908" y="3713332"/>
              <a:ext cx="6333163" cy="461664"/>
              <a:chOff x="-350475" y="2358892"/>
              <a:chExt cx="5100908" cy="461321"/>
            </a:xfrm>
          </p:grpSpPr>
          <p:sp>
            <p:nvSpPr>
              <p:cNvPr id="41" name="Text Box 15"/>
              <p:cNvSpPr txBox="1">
                <a:spLocks noChangeArrowheads="1"/>
              </p:cNvSpPr>
              <p:nvPr/>
            </p:nvSpPr>
            <p:spPr bwMode="auto">
              <a:xfrm>
                <a:off x="-350475" y="2358892"/>
                <a:ext cx="5100908" cy="4613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  <a:defRPr/>
                </a:pPr>
                <a:r>
                  <a:rPr lang="en-US" altLang="en-US" sz="2400" b="1" dirty="0" smtClean="0">
                    <a:solidFill>
                      <a:srgbClr val="080808"/>
                    </a:solidFill>
                    <a:cs typeface="Arial" panose="020B0604020202020204" pitchFamily="34" charset="0"/>
                    <a:sym typeface="Wingdings" panose="05000000000000000000" pitchFamily="2" charset="2"/>
                  </a:rPr>
                  <a:t>b) </a:t>
                </a:r>
                <a:r>
                  <a:rPr lang="en-US" altLang="en-US" sz="2400" b="1" dirty="0" smtClean="0">
                    <a:solidFill>
                      <a:srgbClr val="080808"/>
                    </a:solidFill>
                    <a:cs typeface="Arial" panose="020B0604020202020204" pitchFamily="34" charset="0"/>
                  </a:rPr>
                  <a:t> A   = </a:t>
                </a:r>
                <a:r>
                  <a:rPr lang="en-US" altLang="en-US" sz="2400" b="1" dirty="0" smtClean="0">
                    <a:solidFill>
                      <a:schemeClr val="accent1">
                        <a:lumMod val="75000"/>
                      </a:schemeClr>
                    </a:solidFill>
                    <a:cs typeface="Arial" panose="020B0604020202020204" pitchFamily="34" charset="0"/>
                  </a:rPr>
                  <a:t>……</a:t>
                </a:r>
                <a:r>
                  <a:rPr lang="en-US" altLang="en-US" sz="2400" b="1" dirty="0" smtClean="0">
                    <a:solidFill>
                      <a:srgbClr val="080808"/>
                    </a:solidFill>
                    <a:cs typeface="Arial" panose="020B0604020202020204" pitchFamily="34" charset="0"/>
                  </a:rPr>
                  <a:t> (vì là cặp góc đồng vị) </a:t>
                </a:r>
                <a:endParaRPr lang="en-US" altLang="en-US" sz="2400" b="1" dirty="0">
                  <a:solidFill>
                    <a:srgbClr val="080808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16"/>
              <p:cNvSpPr>
                <a:spLocks/>
              </p:cNvSpPr>
              <p:nvPr/>
            </p:nvSpPr>
            <p:spPr bwMode="auto">
              <a:xfrm>
                <a:off x="35914" y="2358892"/>
                <a:ext cx="261605" cy="99723"/>
              </a:xfrm>
              <a:custGeom>
                <a:avLst/>
                <a:gdLst>
                  <a:gd name="T0" fmla="*/ 0 w 336"/>
                  <a:gd name="T1" fmla="*/ 2147483646 h 68"/>
                  <a:gd name="T2" fmla="*/ 2147483646 w 336"/>
                  <a:gd name="T3" fmla="*/ 0 h 68"/>
                  <a:gd name="T4" fmla="*/ 2147483646 w 336"/>
                  <a:gd name="T5" fmla="*/ 2147483646 h 68"/>
                  <a:gd name="T6" fmla="*/ 0 60000 65536"/>
                  <a:gd name="T7" fmla="*/ 0 60000 65536"/>
                  <a:gd name="T8" fmla="*/ 0 60000 65536"/>
                  <a:gd name="T9" fmla="*/ 0 w 336"/>
                  <a:gd name="T10" fmla="*/ 0 h 68"/>
                  <a:gd name="T11" fmla="*/ 336 w 336"/>
                  <a:gd name="T12" fmla="*/ 68 h 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6" h="68">
                    <a:moveTo>
                      <a:pt x="0" y="67"/>
                    </a:moveTo>
                    <a:lnTo>
                      <a:pt x="167" y="0"/>
                    </a:lnTo>
                    <a:lnTo>
                      <a:pt x="336" y="68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b="1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0" name="TextBox 39"/>
            <p:cNvSpPr txBox="1"/>
            <p:nvPr/>
          </p:nvSpPr>
          <p:spPr>
            <a:xfrm>
              <a:off x="5410040" y="3912680"/>
              <a:ext cx="377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 smtClean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 2</a:t>
              </a:r>
              <a:endParaRPr lang="vi-VN" b="1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2020243" y="5480430"/>
            <a:ext cx="7136111" cy="631998"/>
            <a:chOff x="4916508" y="3721419"/>
            <a:chExt cx="7136111" cy="631998"/>
          </a:xfrm>
        </p:grpSpPr>
        <p:grpSp>
          <p:nvGrpSpPr>
            <p:cNvPr id="48" name="Group 47"/>
            <p:cNvGrpSpPr>
              <a:grpSpLocks/>
            </p:cNvGrpSpPr>
            <p:nvPr/>
          </p:nvGrpSpPr>
          <p:grpSpPr bwMode="auto">
            <a:xfrm>
              <a:off x="4916508" y="3721419"/>
              <a:ext cx="7136111" cy="461665"/>
              <a:chOff x="-230788" y="2366977"/>
              <a:chExt cx="5747624" cy="461323"/>
            </a:xfrm>
          </p:grpSpPr>
          <p:sp>
            <p:nvSpPr>
              <p:cNvPr id="51" name="Text Box 15"/>
              <p:cNvSpPr txBox="1">
                <a:spLocks noChangeArrowheads="1"/>
              </p:cNvSpPr>
              <p:nvPr/>
            </p:nvSpPr>
            <p:spPr bwMode="auto">
              <a:xfrm>
                <a:off x="-230788" y="2366977"/>
                <a:ext cx="5747624" cy="4613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  <a:defRPr/>
                </a:pPr>
                <a:r>
                  <a:rPr lang="en-US" altLang="en-US" sz="2400" b="1" dirty="0" smtClean="0">
                    <a:solidFill>
                      <a:srgbClr val="080808"/>
                    </a:solidFill>
                    <a:cs typeface="Arial" panose="020B0604020202020204" pitchFamily="34" charset="0"/>
                    <a:sym typeface="Wingdings" panose="05000000000000000000" pitchFamily="2" charset="2"/>
                  </a:rPr>
                  <a:t>c)</a:t>
                </a:r>
                <a:r>
                  <a:rPr lang="en-US" altLang="en-US" sz="2400" b="1" dirty="0" smtClean="0">
                    <a:solidFill>
                      <a:srgbClr val="080808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400" b="1" dirty="0">
                    <a:solidFill>
                      <a:srgbClr val="080808"/>
                    </a:solidFill>
                    <a:cs typeface="Arial" panose="020B0604020202020204" pitchFamily="34" charset="0"/>
                  </a:rPr>
                  <a:t>B </a:t>
                </a:r>
                <a:r>
                  <a:rPr lang="en-US" altLang="en-US" sz="2400" b="1" dirty="0" smtClean="0">
                    <a:solidFill>
                      <a:srgbClr val="080808"/>
                    </a:solidFill>
                    <a:cs typeface="Arial" panose="020B0604020202020204" pitchFamily="34" charset="0"/>
                  </a:rPr>
                  <a:t> + A  = </a:t>
                </a:r>
                <a:r>
                  <a:rPr lang="en-US" altLang="en-US" sz="2400" b="1" dirty="0" smtClean="0">
                    <a:solidFill>
                      <a:schemeClr val="accent1">
                        <a:lumMod val="75000"/>
                      </a:schemeClr>
                    </a:solidFill>
                    <a:cs typeface="Arial" panose="020B0604020202020204" pitchFamily="34" charset="0"/>
                  </a:rPr>
                  <a:t>…..</a:t>
                </a:r>
                <a:r>
                  <a:rPr lang="en-US" altLang="en-US" sz="2400" b="1" dirty="0" smtClean="0">
                    <a:solidFill>
                      <a:srgbClr val="080808"/>
                    </a:solidFill>
                    <a:cs typeface="Arial" panose="020B0604020202020204" pitchFamily="34" charset="0"/>
                  </a:rPr>
                  <a:t>  (vì </a:t>
                </a:r>
                <a:r>
                  <a:rPr lang="en-US" altLang="en-US" sz="2400" b="1" dirty="0" smtClean="0">
                    <a:solidFill>
                      <a:schemeClr val="accent1">
                        <a:lumMod val="75000"/>
                      </a:schemeClr>
                    </a:solidFill>
                    <a:cs typeface="Arial" panose="020B0604020202020204" pitchFamily="34" charset="0"/>
                  </a:rPr>
                  <a:t>………………………………… </a:t>
                </a:r>
                <a:r>
                  <a:rPr lang="en-US" altLang="en-US" sz="2400" b="1" dirty="0" smtClean="0">
                    <a:solidFill>
                      <a:srgbClr val="080808"/>
                    </a:solidFill>
                    <a:cs typeface="Arial" panose="020B0604020202020204" pitchFamily="34" charset="0"/>
                  </a:rPr>
                  <a:t>) </a:t>
                </a:r>
                <a:endParaRPr lang="en-US" altLang="en-US" sz="2400" b="1" dirty="0">
                  <a:solidFill>
                    <a:srgbClr val="080808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6"/>
              <p:cNvSpPr>
                <a:spLocks/>
              </p:cNvSpPr>
              <p:nvPr/>
            </p:nvSpPr>
            <p:spPr bwMode="auto">
              <a:xfrm>
                <a:off x="71331" y="2383904"/>
                <a:ext cx="261605" cy="99723"/>
              </a:xfrm>
              <a:custGeom>
                <a:avLst/>
                <a:gdLst>
                  <a:gd name="T0" fmla="*/ 0 w 336"/>
                  <a:gd name="T1" fmla="*/ 2147483646 h 68"/>
                  <a:gd name="T2" fmla="*/ 2147483646 w 336"/>
                  <a:gd name="T3" fmla="*/ 0 h 68"/>
                  <a:gd name="T4" fmla="*/ 2147483646 w 336"/>
                  <a:gd name="T5" fmla="*/ 2147483646 h 68"/>
                  <a:gd name="T6" fmla="*/ 0 60000 65536"/>
                  <a:gd name="T7" fmla="*/ 0 60000 65536"/>
                  <a:gd name="T8" fmla="*/ 0 60000 65536"/>
                  <a:gd name="T9" fmla="*/ 0 w 336"/>
                  <a:gd name="T10" fmla="*/ 0 h 68"/>
                  <a:gd name="T11" fmla="*/ 336 w 336"/>
                  <a:gd name="T12" fmla="*/ 68 h 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6" h="68">
                    <a:moveTo>
                      <a:pt x="0" y="67"/>
                    </a:moveTo>
                    <a:lnTo>
                      <a:pt x="167" y="0"/>
                    </a:lnTo>
                    <a:lnTo>
                      <a:pt x="336" y="68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b="1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6"/>
              <p:cNvSpPr>
                <a:spLocks/>
              </p:cNvSpPr>
              <p:nvPr/>
            </p:nvSpPr>
            <p:spPr bwMode="auto">
              <a:xfrm>
                <a:off x="565009" y="2368183"/>
                <a:ext cx="261605" cy="99723"/>
              </a:xfrm>
              <a:custGeom>
                <a:avLst/>
                <a:gdLst>
                  <a:gd name="T0" fmla="*/ 0 w 336"/>
                  <a:gd name="T1" fmla="*/ 2147483646 h 68"/>
                  <a:gd name="T2" fmla="*/ 2147483646 w 336"/>
                  <a:gd name="T3" fmla="*/ 0 h 68"/>
                  <a:gd name="T4" fmla="*/ 2147483646 w 336"/>
                  <a:gd name="T5" fmla="*/ 2147483646 h 68"/>
                  <a:gd name="T6" fmla="*/ 0 60000 65536"/>
                  <a:gd name="T7" fmla="*/ 0 60000 65536"/>
                  <a:gd name="T8" fmla="*/ 0 60000 65536"/>
                  <a:gd name="T9" fmla="*/ 0 w 336"/>
                  <a:gd name="T10" fmla="*/ 0 h 68"/>
                  <a:gd name="T11" fmla="*/ 336 w 336"/>
                  <a:gd name="T12" fmla="*/ 68 h 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6" h="68">
                    <a:moveTo>
                      <a:pt x="0" y="67"/>
                    </a:moveTo>
                    <a:lnTo>
                      <a:pt x="167" y="0"/>
                    </a:lnTo>
                    <a:lnTo>
                      <a:pt x="336" y="68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b="1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9" name="TextBox 48"/>
            <p:cNvSpPr txBox="1"/>
            <p:nvPr/>
          </p:nvSpPr>
          <p:spPr>
            <a:xfrm>
              <a:off x="5479449" y="3922810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3</a:t>
              </a:r>
              <a:endParaRPr lang="vi-VN" b="1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118626" y="3984085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 smtClean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4</a:t>
              </a:r>
              <a:endParaRPr lang="vi-VN" b="1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3584158" y="5298026"/>
            <a:ext cx="5288627" cy="522944"/>
            <a:chOff x="683521" y="2161451"/>
            <a:chExt cx="5288627" cy="522944"/>
          </a:xfrm>
        </p:grpSpPr>
        <p:sp>
          <p:nvSpPr>
            <p:cNvPr id="54" name="TextBox 53"/>
            <p:cNvSpPr txBox="1"/>
            <p:nvPr/>
          </p:nvSpPr>
          <p:spPr>
            <a:xfrm>
              <a:off x="683521" y="2222730"/>
              <a:ext cx="528862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b="1" dirty="0" smtClean="0">
                  <a:solidFill>
                    <a:srgbClr val="C00000"/>
                  </a:solidFill>
                  <a:sym typeface="Wingdings" panose="05000000000000000000" pitchFamily="2" charset="2"/>
                </a:rPr>
                <a:t>180        là cặp góc trong cùng phía</a:t>
              </a:r>
              <a:endParaRPr lang="vi-VN" sz="2400" b="1" dirty="0">
                <a:solidFill>
                  <a:srgbClr val="C00000"/>
                </a:solidFill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193118" y="2161451"/>
              <a:ext cx="2984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1600" b="1" dirty="0">
                  <a:solidFill>
                    <a:srgbClr val="C00000"/>
                  </a:solidFill>
                  <a:sym typeface="Wingdings" panose="05000000000000000000" pitchFamily="2" charset="2"/>
                </a:rPr>
                <a:t>0</a:t>
              </a:r>
              <a:endParaRPr lang="vi-VN" sz="1600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2020243" y="6177663"/>
            <a:ext cx="6070161" cy="630789"/>
            <a:chOff x="4911246" y="3722628"/>
            <a:chExt cx="6070161" cy="630789"/>
          </a:xfrm>
        </p:grpSpPr>
        <p:grpSp>
          <p:nvGrpSpPr>
            <p:cNvPr id="57" name="Group 56"/>
            <p:cNvGrpSpPr>
              <a:grpSpLocks/>
            </p:cNvGrpSpPr>
            <p:nvPr/>
          </p:nvGrpSpPr>
          <p:grpSpPr bwMode="auto">
            <a:xfrm>
              <a:off x="4911246" y="3722628"/>
              <a:ext cx="6070161" cy="479891"/>
              <a:chOff x="-235026" y="2368183"/>
              <a:chExt cx="4889078" cy="479535"/>
            </a:xfrm>
          </p:grpSpPr>
          <p:sp>
            <p:nvSpPr>
              <p:cNvPr id="60" name="Text Box 15"/>
              <p:cNvSpPr txBox="1">
                <a:spLocks noChangeArrowheads="1"/>
              </p:cNvSpPr>
              <p:nvPr/>
            </p:nvSpPr>
            <p:spPr bwMode="auto">
              <a:xfrm>
                <a:off x="-235026" y="2386395"/>
                <a:ext cx="4889078" cy="4613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  <a:defRPr/>
                </a:pPr>
                <a:r>
                  <a:rPr lang="en-US" altLang="en-US" sz="2400" b="1" dirty="0">
                    <a:solidFill>
                      <a:srgbClr val="080808"/>
                    </a:solidFill>
                    <a:cs typeface="Arial" panose="020B0604020202020204" pitchFamily="34" charset="0"/>
                    <a:sym typeface="Wingdings" panose="05000000000000000000" pitchFamily="2" charset="2"/>
                  </a:rPr>
                  <a:t>d</a:t>
                </a:r>
                <a:r>
                  <a:rPr lang="en-US" altLang="en-US" sz="2400" b="1" dirty="0" smtClean="0">
                    <a:solidFill>
                      <a:srgbClr val="080808"/>
                    </a:solidFill>
                    <a:cs typeface="Arial" panose="020B0604020202020204" pitchFamily="34" charset="0"/>
                    <a:sym typeface="Wingdings" panose="05000000000000000000" pitchFamily="2" charset="2"/>
                  </a:rPr>
                  <a:t>)</a:t>
                </a:r>
                <a:r>
                  <a:rPr lang="en-US" altLang="en-US" sz="2400" b="1" dirty="0" smtClean="0">
                    <a:solidFill>
                      <a:srgbClr val="080808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en-US" sz="2400" b="1" dirty="0">
                    <a:solidFill>
                      <a:srgbClr val="080808"/>
                    </a:solidFill>
                    <a:cs typeface="Arial" panose="020B0604020202020204" pitchFamily="34" charset="0"/>
                  </a:rPr>
                  <a:t>B </a:t>
                </a:r>
                <a:r>
                  <a:rPr lang="en-US" altLang="en-US" sz="2400" b="1" dirty="0" smtClean="0">
                    <a:solidFill>
                      <a:srgbClr val="080808"/>
                    </a:solidFill>
                    <a:cs typeface="Arial" panose="020B0604020202020204" pitchFamily="34" charset="0"/>
                  </a:rPr>
                  <a:t> = A   (vì</a:t>
                </a:r>
                <a:r>
                  <a:rPr lang="en-US" altLang="en-US" sz="2400" b="1" dirty="0" smtClean="0">
                    <a:solidFill>
                      <a:schemeClr val="accent1">
                        <a:lumMod val="75000"/>
                      </a:schemeClr>
                    </a:solidFill>
                    <a:cs typeface="Arial" panose="020B0604020202020204" pitchFamily="34" charset="0"/>
                  </a:rPr>
                  <a:t>……………………………  </a:t>
                </a:r>
                <a:r>
                  <a:rPr lang="en-US" altLang="en-US" sz="2400" b="1" dirty="0" smtClean="0">
                    <a:solidFill>
                      <a:srgbClr val="080808"/>
                    </a:solidFill>
                    <a:cs typeface="Arial" panose="020B0604020202020204" pitchFamily="34" charset="0"/>
                  </a:rPr>
                  <a:t>) </a:t>
                </a:r>
                <a:endParaRPr lang="en-US" altLang="en-US" sz="2400" b="1" dirty="0">
                  <a:solidFill>
                    <a:srgbClr val="080808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16"/>
              <p:cNvSpPr>
                <a:spLocks/>
              </p:cNvSpPr>
              <p:nvPr/>
            </p:nvSpPr>
            <p:spPr bwMode="auto">
              <a:xfrm>
                <a:off x="71331" y="2383904"/>
                <a:ext cx="261605" cy="99723"/>
              </a:xfrm>
              <a:custGeom>
                <a:avLst/>
                <a:gdLst>
                  <a:gd name="T0" fmla="*/ 0 w 336"/>
                  <a:gd name="T1" fmla="*/ 2147483646 h 68"/>
                  <a:gd name="T2" fmla="*/ 2147483646 w 336"/>
                  <a:gd name="T3" fmla="*/ 0 h 68"/>
                  <a:gd name="T4" fmla="*/ 2147483646 w 336"/>
                  <a:gd name="T5" fmla="*/ 2147483646 h 68"/>
                  <a:gd name="T6" fmla="*/ 0 60000 65536"/>
                  <a:gd name="T7" fmla="*/ 0 60000 65536"/>
                  <a:gd name="T8" fmla="*/ 0 60000 65536"/>
                  <a:gd name="T9" fmla="*/ 0 w 336"/>
                  <a:gd name="T10" fmla="*/ 0 h 68"/>
                  <a:gd name="T11" fmla="*/ 336 w 336"/>
                  <a:gd name="T12" fmla="*/ 68 h 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6" h="68">
                    <a:moveTo>
                      <a:pt x="0" y="67"/>
                    </a:moveTo>
                    <a:lnTo>
                      <a:pt x="167" y="0"/>
                    </a:lnTo>
                    <a:lnTo>
                      <a:pt x="336" y="68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b="1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16"/>
              <p:cNvSpPr>
                <a:spLocks/>
              </p:cNvSpPr>
              <p:nvPr/>
            </p:nvSpPr>
            <p:spPr bwMode="auto">
              <a:xfrm>
                <a:off x="565009" y="2368183"/>
                <a:ext cx="261605" cy="99723"/>
              </a:xfrm>
              <a:custGeom>
                <a:avLst/>
                <a:gdLst>
                  <a:gd name="T0" fmla="*/ 0 w 336"/>
                  <a:gd name="T1" fmla="*/ 2147483646 h 68"/>
                  <a:gd name="T2" fmla="*/ 2147483646 w 336"/>
                  <a:gd name="T3" fmla="*/ 0 h 68"/>
                  <a:gd name="T4" fmla="*/ 2147483646 w 336"/>
                  <a:gd name="T5" fmla="*/ 2147483646 h 68"/>
                  <a:gd name="T6" fmla="*/ 0 60000 65536"/>
                  <a:gd name="T7" fmla="*/ 0 60000 65536"/>
                  <a:gd name="T8" fmla="*/ 0 60000 65536"/>
                  <a:gd name="T9" fmla="*/ 0 w 336"/>
                  <a:gd name="T10" fmla="*/ 0 h 68"/>
                  <a:gd name="T11" fmla="*/ 336 w 336"/>
                  <a:gd name="T12" fmla="*/ 68 h 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6" h="68">
                    <a:moveTo>
                      <a:pt x="0" y="67"/>
                    </a:moveTo>
                    <a:lnTo>
                      <a:pt x="167" y="0"/>
                    </a:lnTo>
                    <a:lnTo>
                      <a:pt x="336" y="68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b="1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8" name="TextBox 57"/>
            <p:cNvSpPr txBox="1"/>
            <p:nvPr/>
          </p:nvSpPr>
          <p:spPr>
            <a:xfrm>
              <a:off x="5479449" y="3922810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 smtClean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4</a:t>
              </a:r>
              <a:endParaRPr lang="vi-VN" b="1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6118626" y="3984085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2</a:t>
              </a:r>
              <a:endParaRPr lang="vi-VN" b="1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3410927" y="3917068"/>
            <a:ext cx="530928" cy="539826"/>
            <a:chOff x="796351" y="3802540"/>
            <a:chExt cx="530928" cy="584011"/>
          </a:xfrm>
          <a:noFill/>
        </p:grpSpPr>
        <p:sp>
          <p:nvSpPr>
            <p:cNvPr id="63" name="Freeform 16"/>
            <p:cNvSpPr>
              <a:spLocks/>
            </p:cNvSpPr>
            <p:nvPr/>
          </p:nvSpPr>
          <p:spPr bwMode="auto">
            <a:xfrm>
              <a:off x="826535" y="3802540"/>
              <a:ext cx="324802" cy="99797"/>
            </a:xfrm>
            <a:custGeom>
              <a:avLst/>
              <a:gdLst>
                <a:gd name="T0" fmla="*/ 0 w 336"/>
                <a:gd name="T1" fmla="*/ 2147483646 h 68"/>
                <a:gd name="T2" fmla="*/ 2147483646 w 336"/>
                <a:gd name="T3" fmla="*/ 0 h 68"/>
                <a:gd name="T4" fmla="*/ 2147483646 w 336"/>
                <a:gd name="T5" fmla="*/ 2147483646 h 68"/>
                <a:gd name="T6" fmla="*/ 0 60000 65536"/>
                <a:gd name="T7" fmla="*/ 0 60000 65536"/>
                <a:gd name="T8" fmla="*/ 0 60000 65536"/>
                <a:gd name="T9" fmla="*/ 0 w 336"/>
                <a:gd name="T10" fmla="*/ 0 h 68"/>
                <a:gd name="T11" fmla="*/ 336 w 336"/>
                <a:gd name="T12" fmla="*/ 68 h 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68">
                  <a:moveTo>
                    <a:pt x="0" y="67"/>
                  </a:moveTo>
                  <a:lnTo>
                    <a:pt x="167" y="0"/>
                  </a:lnTo>
                  <a:lnTo>
                    <a:pt x="336" y="68"/>
                  </a:lnTo>
                </a:path>
              </a:pathLst>
            </a:custGeom>
            <a:grpFill/>
            <a:ln w="38100">
              <a:solidFill>
                <a:srgbClr val="C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en-US" sz="2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1014373" y="3986989"/>
              <a:ext cx="312906" cy="39956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3</a:t>
              </a:r>
              <a:endParaRPr lang="vi-V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796351" y="3810635"/>
              <a:ext cx="407484" cy="49945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vi-VN" sz="24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B</a:t>
              </a:r>
              <a:endParaRPr lang="vi-VN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3410927" y="4633734"/>
            <a:ext cx="530928" cy="539826"/>
            <a:chOff x="796351" y="3802540"/>
            <a:chExt cx="530928" cy="584011"/>
          </a:xfrm>
          <a:noFill/>
        </p:grpSpPr>
        <p:sp>
          <p:nvSpPr>
            <p:cNvPr id="69" name="Freeform 16"/>
            <p:cNvSpPr>
              <a:spLocks/>
            </p:cNvSpPr>
            <p:nvPr/>
          </p:nvSpPr>
          <p:spPr bwMode="auto">
            <a:xfrm>
              <a:off x="826535" y="3802540"/>
              <a:ext cx="324802" cy="99797"/>
            </a:xfrm>
            <a:custGeom>
              <a:avLst/>
              <a:gdLst>
                <a:gd name="T0" fmla="*/ 0 w 336"/>
                <a:gd name="T1" fmla="*/ 2147483646 h 68"/>
                <a:gd name="T2" fmla="*/ 2147483646 w 336"/>
                <a:gd name="T3" fmla="*/ 0 h 68"/>
                <a:gd name="T4" fmla="*/ 2147483646 w 336"/>
                <a:gd name="T5" fmla="*/ 2147483646 h 68"/>
                <a:gd name="T6" fmla="*/ 0 60000 65536"/>
                <a:gd name="T7" fmla="*/ 0 60000 65536"/>
                <a:gd name="T8" fmla="*/ 0 60000 65536"/>
                <a:gd name="T9" fmla="*/ 0 w 336"/>
                <a:gd name="T10" fmla="*/ 0 h 68"/>
                <a:gd name="T11" fmla="*/ 336 w 336"/>
                <a:gd name="T12" fmla="*/ 68 h 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68">
                  <a:moveTo>
                    <a:pt x="0" y="67"/>
                  </a:moveTo>
                  <a:lnTo>
                    <a:pt x="167" y="0"/>
                  </a:lnTo>
                  <a:lnTo>
                    <a:pt x="336" y="68"/>
                  </a:lnTo>
                </a:path>
              </a:pathLst>
            </a:custGeom>
            <a:grpFill/>
            <a:ln w="38100">
              <a:solidFill>
                <a:srgbClr val="C00000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en-US" sz="2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014373" y="3986989"/>
              <a:ext cx="312906" cy="39956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vi-VN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2</a:t>
              </a:r>
              <a:endParaRPr lang="vi-V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796351" y="3810635"/>
              <a:ext cx="407484" cy="49945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vi-VN" sz="24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B</a:t>
              </a:r>
              <a:endParaRPr lang="vi-VN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3" name="TextBox 72"/>
          <p:cNvSpPr txBox="1"/>
          <p:nvPr/>
        </p:nvSpPr>
        <p:spPr>
          <a:xfrm>
            <a:off x="3924362" y="6124172"/>
            <a:ext cx="33778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là cặp góc so le ngoài</a:t>
            </a:r>
            <a:endParaRPr lang="vi-VN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2742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7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5425" y="639763"/>
            <a:ext cx="3759200" cy="5238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BÀI 38 Trang 95 SGK</a:t>
            </a:r>
            <a:endParaRPr lang="vi-V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393700" y="1362075"/>
            <a:ext cx="3184525" cy="2487613"/>
            <a:chOff x="149455" y="1985017"/>
            <a:chExt cx="3448097" cy="2757960"/>
          </a:xfrm>
        </p:grpSpPr>
        <p:cxnSp>
          <p:nvCxnSpPr>
            <p:cNvPr id="5" name="Straight Connector 4"/>
            <p:cNvCxnSpPr/>
            <p:nvPr/>
          </p:nvCxnSpPr>
          <p:spPr>
            <a:xfrm flipH="1" flipV="1">
              <a:off x="226806" y="2652067"/>
              <a:ext cx="3370746" cy="14080"/>
            </a:xfrm>
            <a:prstGeom prst="line">
              <a:avLst/>
            </a:prstGeom>
            <a:ln w="38100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04" name="TextBox 5"/>
            <p:cNvSpPr txBox="1">
              <a:spLocks noChangeArrowheads="1"/>
            </p:cNvSpPr>
            <p:nvPr/>
          </p:nvSpPr>
          <p:spPr bwMode="auto">
            <a:xfrm>
              <a:off x="1153019" y="2048551"/>
              <a:ext cx="37061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vi-VN" sz="2000" b="1">
                  <a:solidFill>
                    <a:srgbClr val="080808"/>
                  </a:solidFill>
                  <a:sym typeface="Wingdings" pitchFamily="2" charset="2"/>
                </a:rPr>
                <a:t>A</a:t>
              </a:r>
              <a:endParaRPr lang="vi-VN" sz="2000" b="1">
                <a:solidFill>
                  <a:srgbClr val="080808"/>
                </a:solidFill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 flipH="1" flipV="1">
              <a:off x="226806" y="4000246"/>
              <a:ext cx="3370746" cy="12320"/>
            </a:xfrm>
            <a:prstGeom prst="line">
              <a:avLst/>
            </a:prstGeom>
            <a:ln w="38100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99196" y="1985017"/>
              <a:ext cx="2439108" cy="2757960"/>
            </a:xfrm>
            <a:prstGeom prst="line">
              <a:avLst/>
            </a:prstGeom>
            <a:ln w="38100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07" name="TextBox 8"/>
            <p:cNvSpPr txBox="1">
              <a:spLocks noChangeArrowheads="1"/>
            </p:cNvSpPr>
            <p:nvPr/>
          </p:nvSpPr>
          <p:spPr bwMode="auto">
            <a:xfrm>
              <a:off x="2334979" y="3436793"/>
              <a:ext cx="37061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vi-VN" sz="2000" b="1">
                  <a:solidFill>
                    <a:srgbClr val="080808"/>
                  </a:solidFill>
                  <a:sym typeface="Wingdings" pitchFamily="2" charset="2"/>
                </a:rPr>
                <a:t>B</a:t>
              </a:r>
              <a:endParaRPr lang="vi-VN" sz="2000" b="1">
                <a:solidFill>
                  <a:srgbClr val="080808"/>
                </a:solidFill>
              </a:endParaRPr>
            </a:p>
          </p:txBody>
        </p:sp>
        <p:sp>
          <p:nvSpPr>
            <p:cNvPr id="11308" name="TextBox 9"/>
            <p:cNvSpPr txBox="1">
              <a:spLocks noChangeArrowheads="1"/>
            </p:cNvSpPr>
            <p:nvPr/>
          </p:nvSpPr>
          <p:spPr bwMode="auto">
            <a:xfrm>
              <a:off x="230565" y="2195861"/>
              <a:ext cx="369941" cy="443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vi-VN" sz="2000" b="1">
                  <a:solidFill>
                    <a:srgbClr val="080808"/>
                  </a:solidFill>
                  <a:sym typeface="Wingdings" pitchFamily="2" charset="2"/>
                </a:rPr>
                <a:t>d</a:t>
              </a:r>
              <a:endParaRPr lang="vi-VN" sz="2000" b="1">
                <a:solidFill>
                  <a:srgbClr val="080808"/>
                </a:solidFill>
              </a:endParaRPr>
            </a:p>
          </p:txBody>
        </p:sp>
        <p:sp>
          <p:nvSpPr>
            <p:cNvPr id="11309" name="TextBox 10"/>
            <p:cNvSpPr txBox="1">
              <a:spLocks noChangeArrowheads="1"/>
            </p:cNvSpPr>
            <p:nvPr/>
          </p:nvSpPr>
          <p:spPr bwMode="auto">
            <a:xfrm>
              <a:off x="149455" y="4012867"/>
              <a:ext cx="435878" cy="443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vi-VN" sz="2000" b="1">
                  <a:solidFill>
                    <a:srgbClr val="080808"/>
                  </a:solidFill>
                  <a:sym typeface="Wingdings" pitchFamily="2" charset="2"/>
                </a:rPr>
                <a:t>d'</a:t>
              </a:r>
              <a:endParaRPr lang="vi-VN" sz="2000" b="1">
                <a:solidFill>
                  <a:srgbClr val="080808"/>
                </a:solidFill>
              </a:endParaRPr>
            </a:p>
          </p:txBody>
        </p:sp>
        <p:sp>
          <p:nvSpPr>
            <p:cNvPr id="11310" name="TextBox 12"/>
            <p:cNvSpPr txBox="1">
              <a:spLocks noChangeArrowheads="1"/>
            </p:cNvSpPr>
            <p:nvPr/>
          </p:nvSpPr>
          <p:spPr bwMode="auto">
            <a:xfrm>
              <a:off x="1563532" y="2603221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vi-VN" sz="2000" b="1">
                  <a:solidFill>
                    <a:srgbClr val="080808"/>
                  </a:solidFill>
                  <a:sym typeface="Wingdings" pitchFamily="2" charset="2"/>
                </a:rPr>
                <a:t>1</a:t>
              </a:r>
              <a:endParaRPr lang="vi-VN" sz="2000" b="1">
                <a:solidFill>
                  <a:srgbClr val="080808"/>
                </a:solidFill>
              </a:endParaRPr>
            </a:p>
          </p:txBody>
        </p:sp>
        <p:sp>
          <p:nvSpPr>
            <p:cNvPr id="11311" name="TextBox 13"/>
            <p:cNvSpPr txBox="1">
              <a:spLocks noChangeArrowheads="1"/>
            </p:cNvSpPr>
            <p:nvPr/>
          </p:nvSpPr>
          <p:spPr bwMode="auto">
            <a:xfrm>
              <a:off x="1325777" y="2293928"/>
              <a:ext cx="338707" cy="409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vi-VN" b="1">
                  <a:solidFill>
                    <a:srgbClr val="080808"/>
                  </a:solidFill>
                  <a:sym typeface="Wingdings" pitchFamily="2" charset="2"/>
                </a:rPr>
                <a:t>2</a:t>
              </a:r>
              <a:endParaRPr lang="vi-VN" b="1">
                <a:solidFill>
                  <a:srgbClr val="080808"/>
                </a:solidFill>
              </a:endParaRPr>
            </a:p>
          </p:txBody>
        </p:sp>
        <p:sp>
          <p:nvSpPr>
            <p:cNvPr id="11312" name="TextBox 14"/>
            <p:cNvSpPr txBox="1">
              <a:spLocks noChangeArrowheads="1"/>
            </p:cNvSpPr>
            <p:nvPr/>
          </p:nvSpPr>
          <p:spPr bwMode="auto">
            <a:xfrm>
              <a:off x="827299" y="2239276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vi-VN" sz="2000" b="1">
                  <a:solidFill>
                    <a:srgbClr val="080808"/>
                  </a:solidFill>
                  <a:sym typeface="Wingdings" pitchFamily="2" charset="2"/>
                </a:rPr>
                <a:t>3</a:t>
              </a:r>
              <a:endParaRPr lang="vi-VN" sz="2000" b="1">
                <a:solidFill>
                  <a:srgbClr val="080808"/>
                </a:solidFill>
              </a:endParaRPr>
            </a:p>
          </p:txBody>
        </p:sp>
        <p:sp>
          <p:nvSpPr>
            <p:cNvPr id="11313" name="TextBox 15"/>
            <p:cNvSpPr txBox="1">
              <a:spLocks noChangeArrowheads="1"/>
            </p:cNvSpPr>
            <p:nvPr/>
          </p:nvSpPr>
          <p:spPr bwMode="auto">
            <a:xfrm>
              <a:off x="1165919" y="2605268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vi-VN" b="1">
                  <a:sym typeface="Wingdings" pitchFamily="2" charset="2"/>
                </a:rPr>
                <a:t>4</a:t>
              </a:r>
              <a:endParaRPr lang="vi-VN" b="1"/>
            </a:p>
          </p:txBody>
        </p:sp>
        <p:sp>
          <p:nvSpPr>
            <p:cNvPr id="11314" name="TextBox 16"/>
            <p:cNvSpPr txBox="1">
              <a:spLocks noChangeArrowheads="1"/>
            </p:cNvSpPr>
            <p:nvPr/>
          </p:nvSpPr>
          <p:spPr bwMode="auto">
            <a:xfrm>
              <a:off x="2763263" y="3931859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vi-VN" sz="2000" b="1">
                  <a:solidFill>
                    <a:srgbClr val="080808"/>
                  </a:solidFill>
                  <a:sym typeface="Wingdings" pitchFamily="2" charset="2"/>
                </a:rPr>
                <a:t>1</a:t>
              </a:r>
              <a:endParaRPr lang="vi-VN" sz="2000" b="1">
                <a:solidFill>
                  <a:srgbClr val="080808"/>
                </a:solidFill>
              </a:endParaRPr>
            </a:p>
          </p:txBody>
        </p:sp>
        <p:sp>
          <p:nvSpPr>
            <p:cNvPr id="11315" name="TextBox 17"/>
            <p:cNvSpPr txBox="1">
              <a:spLocks noChangeArrowheads="1"/>
            </p:cNvSpPr>
            <p:nvPr/>
          </p:nvSpPr>
          <p:spPr bwMode="auto">
            <a:xfrm>
              <a:off x="2541926" y="3636848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vi-VN" sz="2000" b="1">
                  <a:solidFill>
                    <a:srgbClr val="080808"/>
                  </a:solidFill>
                  <a:sym typeface="Wingdings" pitchFamily="2" charset="2"/>
                </a:rPr>
                <a:t>2</a:t>
              </a:r>
              <a:endParaRPr lang="vi-VN" sz="2000" b="1">
                <a:solidFill>
                  <a:srgbClr val="080808"/>
                </a:solidFill>
              </a:endParaRPr>
            </a:p>
          </p:txBody>
        </p:sp>
        <p:sp>
          <p:nvSpPr>
            <p:cNvPr id="11316" name="TextBox 18"/>
            <p:cNvSpPr txBox="1">
              <a:spLocks noChangeArrowheads="1"/>
            </p:cNvSpPr>
            <p:nvPr/>
          </p:nvSpPr>
          <p:spPr bwMode="auto">
            <a:xfrm>
              <a:off x="2047322" y="3636847"/>
              <a:ext cx="32733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vi-VN" sz="2000" b="1">
                  <a:solidFill>
                    <a:srgbClr val="080808"/>
                  </a:solidFill>
                  <a:sym typeface="Wingdings" pitchFamily="2" charset="2"/>
                </a:rPr>
                <a:t>3</a:t>
              </a:r>
              <a:endParaRPr lang="vi-VN" sz="2000" b="1">
                <a:solidFill>
                  <a:srgbClr val="080808"/>
                </a:solidFill>
              </a:endParaRPr>
            </a:p>
          </p:txBody>
        </p:sp>
        <p:sp>
          <p:nvSpPr>
            <p:cNvPr id="11317" name="TextBox 19"/>
            <p:cNvSpPr txBox="1">
              <a:spLocks noChangeArrowheads="1"/>
            </p:cNvSpPr>
            <p:nvPr/>
          </p:nvSpPr>
          <p:spPr bwMode="auto">
            <a:xfrm>
              <a:off x="2374658" y="4006365"/>
              <a:ext cx="338707" cy="409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vi-VN" b="1">
                  <a:solidFill>
                    <a:srgbClr val="080808"/>
                  </a:solidFill>
                  <a:sym typeface="Wingdings" pitchFamily="2" charset="2"/>
                </a:rPr>
                <a:t>4</a:t>
              </a:r>
              <a:endParaRPr lang="vi-VN" b="1">
                <a:solidFill>
                  <a:srgbClr val="080808"/>
                </a:solidFill>
              </a:endParaRPr>
            </a:p>
          </p:txBody>
        </p:sp>
      </p:grp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3684588" y="1444625"/>
            <a:ext cx="3843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en-US" sz="2400" b="1">
                <a:solidFill>
                  <a:srgbClr val="080808"/>
                </a:solidFill>
                <a:sym typeface="Wingdings" pitchFamily="2" charset="2"/>
              </a:rPr>
              <a:t> </a:t>
            </a:r>
            <a:r>
              <a:rPr lang="vi-VN" sz="2400" b="1">
                <a:solidFill>
                  <a:srgbClr val="080808"/>
                </a:solidFill>
                <a:sym typeface="Wingdings" pitchFamily="2" charset="2"/>
              </a:rPr>
              <a:t>Biết  d // d’ thì ta suy ra:</a:t>
            </a:r>
            <a:endParaRPr lang="vi-VN" sz="2400" b="1">
              <a:solidFill>
                <a:srgbClr val="080808"/>
              </a:solidFill>
            </a:endParaRPr>
          </a:p>
        </p:txBody>
      </p: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3937000" y="1901825"/>
            <a:ext cx="1793875" cy="628650"/>
            <a:chOff x="4767908" y="3654546"/>
            <a:chExt cx="1794139" cy="627466"/>
          </a:xfrm>
        </p:grpSpPr>
        <p:grpSp>
          <p:nvGrpSpPr>
            <p:cNvPr id="6" name="Group 26"/>
            <p:cNvGrpSpPr>
              <a:grpSpLocks/>
            </p:cNvGrpSpPr>
            <p:nvPr/>
          </p:nvGrpSpPr>
          <p:grpSpPr bwMode="auto">
            <a:xfrm>
              <a:off x="4767908" y="3654546"/>
              <a:ext cx="1794139" cy="520452"/>
              <a:chOff x="-350475" y="2300148"/>
              <a:chExt cx="1445050" cy="520065"/>
            </a:xfrm>
          </p:grpSpPr>
          <p:sp>
            <p:nvSpPr>
              <p:cNvPr id="11300" name="Text Box 15"/>
              <p:cNvSpPr txBox="1">
                <a:spLocks noChangeArrowheads="1"/>
              </p:cNvSpPr>
              <p:nvPr/>
            </p:nvSpPr>
            <p:spPr bwMode="auto">
              <a:xfrm>
                <a:off x="-350475" y="2358892"/>
                <a:ext cx="1445050" cy="4613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400" b="1">
                    <a:solidFill>
                      <a:srgbClr val="080808"/>
                    </a:solidFill>
                    <a:sym typeface="Wingdings" pitchFamily="2" charset="2"/>
                  </a:rPr>
                  <a:t>a) </a:t>
                </a:r>
                <a:r>
                  <a:rPr lang="en-US" altLang="en-US" sz="2400" b="1">
                    <a:solidFill>
                      <a:srgbClr val="080808"/>
                    </a:solidFill>
                  </a:rPr>
                  <a:t> A  = B</a:t>
                </a:r>
              </a:p>
            </p:txBody>
          </p:sp>
          <p:sp>
            <p:nvSpPr>
              <p:cNvPr id="11301" name="Freeform 16"/>
              <p:cNvSpPr>
                <a:spLocks/>
              </p:cNvSpPr>
              <p:nvPr/>
            </p:nvSpPr>
            <p:spPr bwMode="auto">
              <a:xfrm>
                <a:off x="35914" y="2358892"/>
                <a:ext cx="261605" cy="99723"/>
              </a:xfrm>
              <a:custGeom>
                <a:avLst/>
                <a:gdLst>
                  <a:gd name="T0" fmla="*/ 0 w 336"/>
                  <a:gd name="T1" fmla="*/ 2147483647 h 68"/>
                  <a:gd name="T2" fmla="*/ 2147483647 w 336"/>
                  <a:gd name="T3" fmla="*/ 0 h 68"/>
                  <a:gd name="T4" fmla="*/ 2147483647 w 336"/>
                  <a:gd name="T5" fmla="*/ 2147483647 h 68"/>
                  <a:gd name="T6" fmla="*/ 0 60000 65536"/>
                  <a:gd name="T7" fmla="*/ 0 60000 65536"/>
                  <a:gd name="T8" fmla="*/ 0 60000 65536"/>
                  <a:gd name="T9" fmla="*/ 0 w 336"/>
                  <a:gd name="T10" fmla="*/ 0 h 68"/>
                  <a:gd name="T11" fmla="*/ 336 w 336"/>
                  <a:gd name="T12" fmla="*/ 68 h 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6" h="68">
                    <a:moveTo>
                      <a:pt x="0" y="67"/>
                    </a:moveTo>
                    <a:lnTo>
                      <a:pt x="167" y="0"/>
                    </a:lnTo>
                    <a:lnTo>
                      <a:pt x="336" y="68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02" name="Freeform 16"/>
              <p:cNvSpPr>
                <a:spLocks/>
              </p:cNvSpPr>
              <p:nvPr/>
            </p:nvSpPr>
            <p:spPr bwMode="auto">
              <a:xfrm>
                <a:off x="544191" y="2300148"/>
                <a:ext cx="261605" cy="99723"/>
              </a:xfrm>
              <a:custGeom>
                <a:avLst/>
                <a:gdLst>
                  <a:gd name="T0" fmla="*/ 0 w 336"/>
                  <a:gd name="T1" fmla="*/ 2147483647 h 68"/>
                  <a:gd name="T2" fmla="*/ 2147483647 w 336"/>
                  <a:gd name="T3" fmla="*/ 0 h 68"/>
                  <a:gd name="T4" fmla="*/ 2147483647 w 336"/>
                  <a:gd name="T5" fmla="*/ 2147483647 h 68"/>
                  <a:gd name="T6" fmla="*/ 0 60000 65536"/>
                  <a:gd name="T7" fmla="*/ 0 60000 65536"/>
                  <a:gd name="T8" fmla="*/ 0 60000 65536"/>
                  <a:gd name="T9" fmla="*/ 0 w 336"/>
                  <a:gd name="T10" fmla="*/ 0 h 68"/>
                  <a:gd name="T11" fmla="*/ 336 w 336"/>
                  <a:gd name="T12" fmla="*/ 68 h 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6" h="68">
                    <a:moveTo>
                      <a:pt x="0" y="67"/>
                    </a:moveTo>
                    <a:lnTo>
                      <a:pt x="167" y="0"/>
                    </a:lnTo>
                    <a:lnTo>
                      <a:pt x="336" y="68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298" name="TextBox 27"/>
            <p:cNvSpPr txBox="1">
              <a:spLocks noChangeArrowheads="1"/>
            </p:cNvSpPr>
            <p:nvPr/>
          </p:nvSpPr>
          <p:spPr bwMode="auto">
            <a:xfrm>
              <a:off x="5410040" y="391268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vi-VN" b="1">
                  <a:solidFill>
                    <a:srgbClr val="080808"/>
                  </a:solidFill>
                  <a:sym typeface="Wingdings" pitchFamily="2" charset="2"/>
                </a:rPr>
                <a:t>1</a:t>
              </a:r>
              <a:endParaRPr lang="vi-VN" b="1">
                <a:solidFill>
                  <a:srgbClr val="080808"/>
                </a:solidFill>
              </a:endParaRPr>
            </a:p>
          </p:txBody>
        </p:sp>
        <p:sp>
          <p:nvSpPr>
            <p:cNvPr id="11299" name="TextBox 31"/>
            <p:cNvSpPr txBox="1">
              <a:spLocks noChangeArrowheads="1"/>
            </p:cNvSpPr>
            <p:nvPr/>
          </p:nvSpPr>
          <p:spPr bwMode="auto">
            <a:xfrm>
              <a:off x="6101713" y="3853892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vi-VN" b="1">
                  <a:solidFill>
                    <a:srgbClr val="080808"/>
                  </a:solidFill>
                  <a:sym typeface="Wingdings" pitchFamily="2" charset="2"/>
                </a:rPr>
                <a:t>3</a:t>
              </a:r>
              <a:endParaRPr lang="vi-VN" b="1">
                <a:solidFill>
                  <a:srgbClr val="080808"/>
                </a:solidFill>
              </a:endParaRPr>
            </a:p>
          </p:txBody>
        </p:sp>
      </p:grpSp>
      <p:grpSp>
        <p:nvGrpSpPr>
          <p:cNvPr id="9" name="Group 32"/>
          <p:cNvGrpSpPr>
            <a:grpSpLocks/>
          </p:cNvGrpSpPr>
          <p:nvPr/>
        </p:nvGrpSpPr>
        <p:grpSpPr bwMode="auto">
          <a:xfrm>
            <a:off x="3962400" y="2460625"/>
            <a:ext cx="1793875" cy="614363"/>
            <a:chOff x="4767908" y="3667248"/>
            <a:chExt cx="1794139" cy="614764"/>
          </a:xfrm>
        </p:grpSpPr>
        <p:grpSp>
          <p:nvGrpSpPr>
            <p:cNvPr id="10" name="Group 33"/>
            <p:cNvGrpSpPr>
              <a:grpSpLocks/>
            </p:cNvGrpSpPr>
            <p:nvPr/>
          </p:nvGrpSpPr>
          <p:grpSpPr bwMode="auto">
            <a:xfrm>
              <a:off x="4767908" y="3667248"/>
              <a:ext cx="1794139" cy="507752"/>
              <a:chOff x="-350475" y="2312839"/>
              <a:chExt cx="1445050" cy="507374"/>
            </a:xfrm>
          </p:grpSpPr>
          <p:sp>
            <p:nvSpPr>
              <p:cNvPr id="11294" name="Text Box 15"/>
              <p:cNvSpPr txBox="1">
                <a:spLocks noChangeArrowheads="1"/>
              </p:cNvSpPr>
              <p:nvPr/>
            </p:nvSpPr>
            <p:spPr bwMode="auto">
              <a:xfrm>
                <a:off x="-350475" y="2358892"/>
                <a:ext cx="1445050" cy="4613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400" b="1">
                    <a:solidFill>
                      <a:srgbClr val="080808"/>
                    </a:solidFill>
                    <a:sym typeface="Wingdings" pitchFamily="2" charset="2"/>
                  </a:rPr>
                  <a:t>    </a:t>
                </a:r>
                <a:r>
                  <a:rPr lang="en-US" altLang="en-US" sz="2400" b="1">
                    <a:solidFill>
                      <a:srgbClr val="080808"/>
                    </a:solidFill>
                  </a:rPr>
                  <a:t> A  = B</a:t>
                </a:r>
              </a:p>
            </p:txBody>
          </p:sp>
          <p:sp>
            <p:nvSpPr>
              <p:cNvPr id="11295" name="Freeform 16"/>
              <p:cNvSpPr>
                <a:spLocks/>
              </p:cNvSpPr>
              <p:nvPr/>
            </p:nvSpPr>
            <p:spPr bwMode="auto">
              <a:xfrm>
                <a:off x="35914" y="2358892"/>
                <a:ext cx="261605" cy="99723"/>
              </a:xfrm>
              <a:custGeom>
                <a:avLst/>
                <a:gdLst>
                  <a:gd name="T0" fmla="*/ 0 w 336"/>
                  <a:gd name="T1" fmla="*/ 2147483647 h 68"/>
                  <a:gd name="T2" fmla="*/ 2147483647 w 336"/>
                  <a:gd name="T3" fmla="*/ 0 h 68"/>
                  <a:gd name="T4" fmla="*/ 2147483647 w 336"/>
                  <a:gd name="T5" fmla="*/ 2147483647 h 68"/>
                  <a:gd name="T6" fmla="*/ 0 60000 65536"/>
                  <a:gd name="T7" fmla="*/ 0 60000 65536"/>
                  <a:gd name="T8" fmla="*/ 0 60000 65536"/>
                  <a:gd name="T9" fmla="*/ 0 w 336"/>
                  <a:gd name="T10" fmla="*/ 0 h 68"/>
                  <a:gd name="T11" fmla="*/ 336 w 336"/>
                  <a:gd name="T12" fmla="*/ 68 h 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6" h="68">
                    <a:moveTo>
                      <a:pt x="0" y="67"/>
                    </a:moveTo>
                    <a:lnTo>
                      <a:pt x="167" y="0"/>
                    </a:lnTo>
                    <a:lnTo>
                      <a:pt x="336" y="68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96" name="Freeform 16"/>
              <p:cNvSpPr>
                <a:spLocks/>
              </p:cNvSpPr>
              <p:nvPr/>
            </p:nvSpPr>
            <p:spPr bwMode="auto">
              <a:xfrm>
                <a:off x="513504" y="2312839"/>
                <a:ext cx="261605" cy="99723"/>
              </a:xfrm>
              <a:custGeom>
                <a:avLst/>
                <a:gdLst>
                  <a:gd name="T0" fmla="*/ 0 w 336"/>
                  <a:gd name="T1" fmla="*/ 2147483647 h 68"/>
                  <a:gd name="T2" fmla="*/ 2147483647 w 336"/>
                  <a:gd name="T3" fmla="*/ 0 h 68"/>
                  <a:gd name="T4" fmla="*/ 2147483647 w 336"/>
                  <a:gd name="T5" fmla="*/ 2147483647 h 68"/>
                  <a:gd name="T6" fmla="*/ 0 60000 65536"/>
                  <a:gd name="T7" fmla="*/ 0 60000 65536"/>
                  <a:gd name="T8" fmla="*/ 0 60000 65536"/>
                  <a:gd name="T9" fmla="*/ 0 w 336"/>
                  <a:gd name="T10" fmla="*/ 0 h 68"/>
                  <a:gd name="T11" fmla="*/ 336 w 336"/>
                  <a:gd name="T12" fmla="*/ 68 h 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6" h="68">
                    <a:moveTo>
                      <a:pt x="0" y="67"/>
                    </a:moveTo>
                    <a:lnTo>
                      <a:pt x="167" y="0"/>
                    </a:lnTo>
                    <a:lnTo>
                      <a:pt x="336" y="68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1292" name="TextBox 34"/>
            <p:cNvSpPr txBox="1">
              <a:spLocks noChangeArrowheads="1"/>
            </p:cNvSpPr>
            <p:nvPr/>
          </p:nvSpPr>
          <p:spPr bwMode="auto">
            <a:xfrm>
              <a:off x="5410040" y="3912680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vi-VN" b="1">
                  <a:solidFill>
                    <a:srgbClr val="080808"/>
                  </a:solidFill>
                  <a:sym typeface="Wingdings" pitchFamily="2" charset="2"/>
                </a:rPr>
                <a:t>1</a:t>
              </a:r>
              <a:endParaRPr lang="vi-VN" b="1">
                <a:solidFill>
                  <a:srgbClr val="080808"/>
                </a:solidFill>
              </a:endParaRPr>
            </a:p>
          </p:txBody>
        </p:sp>
        <p:sp>
          <p:nvSpPr>
            <p:cNvPr id="11293" name="TextBox 35"/>
            <p:cNvSpPr txBox="1">
              <a:spLocks noChangeArrowheads="1"/>
            </p:cNvSpPr>
            <p:nvPr/>
          </p:nvSpPr>
          <p:spPr bwMode="auto">
            <a:xfrm>
              <a:off x="6076313" y="3853892"/>
              <a:ext cx="31290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vi-VN" b="1">
                  <a:solidFill>
                    <a:srgbClr val="080808"/>
                  </a:solidFill>
                  <a:sym typeface="Wingdings" pitchFamily="2" charset="2"/>
                </a:rPr>
                <a:t>1</a:t>
              </a:r>
              <a:endParaRPr lang="vi-VN" b="1">
                <a:solidFill>
                  <a:srgbClr val="080808"/>
                </a:solidFill>
              </a:endParaRPr>
            </a:p>
          </p:txBody>
        </p:sp>
      </p:grpSp>
      <p:sp>
        <p:nvSpPr>
          <p:cNvPr id="44" name="Text Box 15"/>
          <p:cNvSpPr txBox="1">
            <a:spLocks noChangeArrowheads="1"/>
          </p:cNvSpPr>
          <p:nvPr/>
        </p:nvSpPr>
        <p:spPr bwMode="auto">
          <a:xfrm>
            <a:off x="3940175" y="2566988"/>
            <a:ext cx="3978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080808"/>
                </a:solidFill>
                <a:sym typeface="Wingdings" pitchFamily="2" charset="2"/>
              </a:rPr>
              <a:t>b)</a:t>
            </a:r>
            <a:r>
              <a:rPr lang="en-US" altLang="en-US" sz="2400" b="1">
                <a:solidFill>
                  <a:srgbClr val="00B0F0"/>
                </a:solidFill>
                <a:sym typeface="Wingdings" pitchFamily="2" charset="2"/>
              </a:rPr>
              <a:t> </a:t>
            </a:r>
            <a:r>
              <a:rPr lang="en-US" altLang="en-US" sz="2400" b="1">
                <a:solidFill>
                  <a:srgbClr val="FF0000"/>
                </a:solidFill>
                <a:sym typeface="Wingdings" pitchFamily="2" charset="2"/>
              </a:rPr>
              <a:t>………..</a:t>
            </a:r>
            <a:r>
              <a:rPr lang="en-US" altLang="en-US" sz="2400" b="1">
                <a:solidFill>
                  <a:srgbClr val="00B0F0"/>
                </a:solidFill>
              </a:rPr>
              <a:t> </a:t>
            </a:r>
          </a:p>
        </p:txBody>
      </p:sp>
      <p:sp>
        <p:nvSpPr>
          <p:cNvPr id="47" name="Text Box 15"/>
          <p:cNvSpPr txBox="1">
            <a:spLocks noChangeArrowheads="1"/>
          </p:cNvSpPr>
          <p:nvPr/>
        </p:nvSpPr>
        <p:spPr bwMode="auto">
          <a:xfrm>
            <a:off x="3984625" y="3175000"/>
            <a:ext cx="39782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080808"/>
                </a:solidFill>
                <a:sym typeface="Wingdings" pitchFamily="2" charset="2"/>
              </a:rPr>
              <a:t>c)</a:t>
            </a:r>
            <a:r>
              <a:rPr lang="en-US" altLang="en-US" sz="2400" b="1">
                <a:solidFill>
                  <a:srgbClr val="00B0F0"/>
                </a:solidFill>
                <a:sym typeface="Wingdings" pitchFamily="2" charset="2"/>
              </a:rPr>
              <a:t> </a:t>
            </a:r>
            <a:r>
              <a:rPr lang="en-US" altLang="en-US" sz="2400" b="1">
                <a:solidFill>
                  <a:srgbClr val="FF0000"/>
                </a:solidFill>
                <a:sym typeface="Wingdings" pitchFamily="2" charset="2"/>
              </a:rPr>
              <a:t>………..</a:t>
            </a:r>
            <a:r>
              <a:rPr lang="en-US" altLang="en-US" sz="2400" b="1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128588" y="3975100"/>
            <a:ext cx="9290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2400" b="1">
                <a:solidFill>
                  <a:srgbClr val="080808"/>
                </a:solidFill>
                <a:sym typeface="Wingdings" pitchFamily="2" charset="2"/>
              </a:rPr>
              <a:t> </a:t>
            </a:r>
            <a:r>
              <a:rPr lang="vi-VN" altLang="en-US" sz="2400" b="1">
                <a:solidFill>
                  <a:srgbClr val="080808"/>
                </a:solidFill>
                <a:sym typeface="Wingdings" pitchFamily="2" charset="2"/>
              </a:rPr>
              <a:t>Nếu một đường thẳng cắt hai đường thẳng song song thì</a:t>
            </a:r>
            <a:r>
              <a:rPr lang="vi-VN" sz="2400" b="1">
                <a:solidFill>
                  <a:srgbClr val="080808"/>
                </a:solidFill>
                <a:sym typeface="Wingdings" pitchFamily="2" charset="2"/>
              </a:rPr>
              <a:t>:</a:t>
            </a:r>
            <a:endParaRPr lang="vi-VN" sz="2400" b="1">
              <a:solidFill>
                <a:srgbClr val="080808"/>
              </a:solidFill>
            </a:endParaRPr>
          </a:p>
        </p:txBody>
      </p:sp>
      <p:sp>
        <p:nvSpPr>
          <p:cNvPr id="56" name="Text Box 15"/>
          <p:cNvSpPr txBox="1">
            <a:spLocks noChangeArrowheads="1"/>
          </p:cNvSpPr>
          <p:nvPr/>
        </p:nvSpPr>
        <p:spPr bwMode="auto">
          <a:xfrm>
            <a:off x="307975" y="4591050"/>
            <a:ext cx="4962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080808"/>
                </a:solidFill>
                <a:sym typeface="Wingdings" pitchFamily="2" charset="2"/>
              </a:rPr>
              <a:t>a)</a:t>
            </a:r>
            <a:r>
              <a:rPr lang="en-US" altLang="en-US" sz="2400" b="1">
                <a:solidFill>
                  <a:srgbClr val="00B0F0"/>
                </a:solidFill>
                <a:sym typeface="Wingdings" pitchFamily="2" charset="2"/>
              </a:rPr>
              <a:t> </a:t>
            </a:r>
            <a:r>
              <a:rPr lang="en-US" altLang="en-US" sz="2400" b="1">
                <a:solidFill>
                  <a:srgbClr val="FF0000"/>
                </a:solidFill>
                <a:sym typeface="Wingdings" pitchFamily="2" charset="2"/>
              </a:rPr>
              <a:t>…………………………………….</a:t>
            </a:r>
            <a:r>
              <a:rPr lang="en-US" altLang="en-US" sz="2400" b="1">
                <a:solidFill>
                  <a:srgbClr val="00B0F0"/>
                </a:solidFill>
              </a:rPr>
              <a:t> </a:t>
            </a:r>
          </a:p>
        </p:txBody>
      </p:sp>
      <p:sp>
        <p:nvSpPr>
          <p:cNvPr id="57" name="Text Box 15"/>
          <p:cNvSpPr txBox="1">
            <a:spLocks noChangeArrowheads="1"/>
          </p:cNvSpPr>
          <p:nvPr/>
        </p:nvSpPr>
        <p:spPr bwMode="auto">
          <a:xfrm>
            <a:off x="320675" y="5280025"/>
            <a:ext cx="5038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080808"/>
                </a:solidFill>
                <a:sym typeface="Wingdings" pitchFamily="2" charset="2"/>
              </a:rPr>
              <a:t>b)</a:t>
            </a:r>
            <a:r>
              <a:rPr lang="en-US" altLang="en-US" sz="2400" b="1">
                <a:solidFill>
                  <a:srgbClr val="00B0F0"/>
                </a:solidFill>
                <a:sym typeface="Wingdings" pitchFamily="2" charset="2"/>
              </a:rPr>
              <a:t> </a:t>
            </a:r>
            <a:r>
              <a:rPr lang="en-US" altLang="en-US" sz="2400" b="1">
                <a:solidFill>
                  <a:srgbClr val="FF0000"/>
                </a:solidFill>
                <a:sym typeface="Wingdings" pitchFamily="2" charset="2"/>
              </a:rPr>
              <a:t>…………………………………….</a:t>
            </a:r>
            <a:r>
              <a:rPr lang="en-US" altLang="en-US" sz="2400" b="1">
                <a:solidFill>
                  <a:srgbClr val="00B0F0"/>
                </a:solidFill>
              </a:rPr>
              <a:t> </a:t>
            </a:r>
          </a:p>
        </p:txBody>
      </p:sp>
      <p:sp>
        <p:nvSpPr>
          <p:cNvPr id="58" name="Text Box 15"/>
          <p:cNvSpPr txBox="1">
            <a:spLocks noChangeArrowheads="1"/>
          </p:cNvSpPr>
          <p:nvPr/>
        </p:nvSpPr>
        <p:spPr bwMode="auto">
          <a:xfrm>
            <a:off x="320675" y="6045200"/>
            <a:ext cx="6753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>
                <a:solidFill>
                  <a:srgbClr val="080808"/>
                </a:solidFill>
                <a:sym typeface="Wingdings" pitchFamily="2" charset="2"/>
              </a:rPr>
              <a:t>c)</a:t>
            </a:r>
            <a:r>
              <a:rPr lang="en-US" altLang="en-US" sz="2400" b="1">
                <a:solidFill>
                  <a:srgbClr val="00B0F0"/>
                </a:solidFill>
                <a:sym typeface="Wingdings" pitchFamily="2" charset="2"/>
              </a:rPr>
              <a:t> </a:t>
            </a:r>
            <a:r>
              <a:rPr lang="en-US" altLang="en-US" sz="2400" b="1">
                <a:solidFill>
                  <a:srgbClr val="FF0000"/>
                </a:solidFill>
                <a:sym typeface="Wingdings" pitchFamily="2" charset="2"/>
              </a:rPr>
              <a:t>…………………………………….</a:t>
            </a:r>
            <a:r>
              <a:rPr lang="en-US" altLang="en-US" sz="2400" b="1">
                <a:solidFill>
                  <a:srgbClr val="00B0F0"/>
                </a:solidFill>
              </a:rPr>
              <a:t> </a:t>
            </a:r>
          </a:p>
        </p:txBody>
      </p: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622300" y="4530725"/>
            <a:ext cx="47053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2400" b="1">
                <a:solidFill>
                  <a:srgbClr val="080808"/>
                </a:solidFill>
                <a:sym typeface="Wingdings" pitchFamily="2" charset="2"/>
              </a:rPr>
              <a:t> </a:t>
            </a:r>
            <a:r>
              <a:rPr lang="vi-VN" altLang="en-US" sz="2400" b="1">
                <a:solidFill>
                  <a:srgbClr val="080808"/>
                </a:solidFill>
                <a:sym typeface="Wingdings" pitchFamily="2" charset="2"/>
              </a:rPr>
              <a:t>Hai góc sole trong bằng nhau</a:t>
            </a:r>
            <a:endParaRPr lang="vi-VN" sz="2400" b="1">
              <a:solidFill>
                <a:srgbClr val="080808"/>
              </a:solidFill>
            </a:endParaRPr>
          </a:p>
        </p:txBody>
      </p:sp>
      <p:sp>
        <p:nvSpPr>
          <p:cNvPr id="60" name="TextBox 59"/>
          <p:cNvSpPr txBox="1">
            <a:spLocks noChangeArrowheads="1"/>
          </p:cNvSpPr>
          <p:nvPr/>
        </p:nvSpPr>
        <p:spPr bwMode="auto">
          <a:xfrm>
            <a:off x="638175" y="5219700"/>
            <a:ext cx="47053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2400" b="1">
                <a:solidFill>
                  <a:srgbClr val="080808"/>
                </a:solidFill>
                <a:sym typeface="Wingdings" pitchFamily="2" charset="2"/>
              </a:rPr>
              <a:t> </a:t>
            </a:r>
            <a:r>
              <a:rPr lang="vi-VN" altLang="en-US" sz="2400" b="1">
                <a:solidFill>
                  <a:srgbClr val="080808"/>
                </a:solidFill>
                <a:sym typeface="Wingdings" pitchFamily="2" charset="2"/>
              </a:rPr>
              <a:t>Hai góc đồng vị bằng nhau</a:t>
            </a:r>
            <a:endParaRPr lang="vi-VN" sz="2400" b="1">
              <a:solidFill>
                <a:srgbClr val="080808"/>
              </a:solidFill>
            </a:endParaRPr>
          </a:p>
        </p:txBody>
      </p:sp>
      <p:sp>
        <p:nvSpPr>
          <p:cNvPr id="61" name="TextBox 60"/>
          <p:cNvSpPr txBox="1">
            <a:spLocks noChangeArrowheads="1"/>
          </p:cNvSpPr>
          <p:nvPr/>
        </p:nvSpPr>
        <p:spPr bwMode="auto">
          <a:xfrm>
            <a:off x="593725" y="6002338"/>
            <a:ext cx="5518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n-US" sz="2400" b="1">
                <a:solidFill>
                  <a:srgbClr val="080808"/>
                </a:solidFill>
                <a:sym typeface="Wingdings" pitchFamily="2" charset="2"/>
              </a:rPr>
              <a:t> </a:t>
            </a:r>
            <a:r>
              <a:rPr lang="vi-VN" altLang="en-US" sz="2400" b="1">
                <a:solidFill>
                  <a:srgbClr val="080808"/>
                </a:solidFill>
                <a:sym typeface="Wingdings" pitchFamily="2" charset="2"/>
              </a:rPr>
              <a:t>Hai góc trong cùng phía bù nhau</a:t>
            </a:r>
            <a:endParaRPr lang="vi-VN" sz="2400" b="1">
              <a:solidFill>
                <a:srgbClr val="080808"/>
              </a:solidFill>
            </a:endParaRPr>
          </a:p>
        </p:txBody>
      </p:sp>
      <p:grpSp>
        <p:nvGrpSpPr>
          <p:cNvPr id="11" name="Group 46"/>
          <p:cNvGrpSpPr>
            <a:grpSpLocks/>
          </p:cNvGrpSpPr>
          <p:nvPr/>
        </p:nvGrpSpPr>
        <p:grpSpPr bwMode="auto">
          <a:xfrm>
            <a:off x="4140200" y="3068638"/>
            <a:ext cx="2501900" cy="720725"/>
            <a:chOff x="4988229" y="2197002"/>
            <a:chExt cx="2502172" cy="720988"/>
          </a:xfrm>
        </p:grpSpPr>
        <p:grpSp>
          <p:nvGrpSpPr>
            <p:cNvPr id="12" name="Group 47"/>
            <p:cNvGrpSpPr>
              <a:grpSpLocks/>
            </p:cNvGrpSpPr>
            <p:nvPr/>
          </p:nvGrpSpPr>
          <p:grpSpPr bwMode="auto">
            <a:xfrm>
              <a:off x="4988229" y="2259398"/>
              <a:ext cx="2502172" cy="658592"/>
              <a:chOff x="4953943" y="3722624"/>
              <a:chExt cx="2502172" cy="658592"/>
            </a:xfrm>
          </p:grpSpPr>
          <p:grpSp>
            <p:nvGrpSpPr>
              <p:cNvPr id="13" name="Group 51"/>
              <p:cNvGrpSpPr>
                <a:grpSpLocks/>
              </p:cNvGrpSpPr>
              <p:nvPr/>
            </p:nvGrpSpPr>
            <p:grpSpPr bwMode="auto">
              <a:xfrm>
                <a:off x="4953943" y="3722624"/>
                <a:ext cx="2502172" cy="524298"/>
                <a:chOff x="-200637" y="2368183"/>
                <a:chExt cx="2015320" cy="523910"/>
              </a:xfrm>
            </p:grpSpPr>
            <p:sp>
              <p:nvSpPr>
                <p:cNvPr id="11288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-200637" y="2430769"/>
                  <a:ext cx="2015320" cy="46132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2400" b="1">
                      <a:solidFill>
                        <a:srgbClr val="080808"/>
                      </a:solidFill>
                      <a:sym typeface="Wingdings" pitchFamily="2" charset="2"/>
                    </a:rPr>
                    <a:t>    A</a:t>
                  </a:r>
                  <a:r>
                    <a:rPr lang="en-US" altLang="en-US" sz="2400" b="1">
                      <a:solidFill>
                        <a:srgbClr val="080808"/>
                      </a:solidFill>
                    </a:rPr>
                    <a:t>  +  B  =          </a:t>
                  </a:r>
                </a:p>
              </p:txBody>
            </p:sp>
            <p:sp>
              <p:nvSpPr>
                <p:cNvPr id="11289" name="Freeform 16"/>
                <p:cNvSpPr>
                  <a:spLocks/>
                </p:cNvSpPr>
                <p:nvPr/>
              </p:nvSpPr>
              <p:spPr bwMode="auto">
                <a:xfrm>
                  <a:off x="71331" y="2383904"/>
                  <a:ext cx="261605" cy="99723"/>
                </a:xfrm>
                <a:custGeom>
                  <a:avLst/>
                  <a:gdLst>
                    <a:gd name="T0" fmla="*/ 0 w 336"/>
                    <a:gd name="T1" fmla="*/ 2147483647 h 68"/>
                    <a:gd name="T2" fmla="*/ 2147483647 w 336"/>
                    <a:gd name="T3" fmla="*/ 0 h 68"/>
                    <a:gd name="T4" fmla="*/ 2147483647 w 336"/>
                    <a:gd name="T5" fmla="*/ 2147483647 h 68"/>
                    <a:gd name="T6" fmla="*/ 0 60000 65536"/>
                    <a:gd name="T7" fmla="*/ 0 60000 65536"/>
                    <a:gd name="T8" fmla="*/ 0 60000 65536"/>
                    <a:gd name="T9" fmla="*/ 0 w 336"/>
                    <a:gd name="T10" fmla="*/ 0 h 68"/>
                    <a:gd name="T11" fmla="*/ 336 w 336"/>
                    <a:gd name="T12" fmla="*/ 68 h 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6" h="68">
                      <a:moveTo>
                        <a:pt x="0" y="67"/>
                      </a:moveTo>
                      <a:lnTo>
                        <a:pt x="167" y="0"/>
                      </a:lnTo>
                      <a:lnTo>
                        <a:pt x="336" y="68"/>
                      </a:ln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1290" name="Freeform 16"/>
                <p:cNvSpPr>
                  <a:spLocks/>
                </p:cNvSpPr>
                <p:nvPr/>
              </p:nvSpPr>
              <p:spPr bwMode="auto">
                <a:xfrm>
                  <a:off x="663529" y="2368183"/>
                  <a:ext cx="261605" cy="99723"/>
                </a:xfrm>
                <a:custGeom>
                  <a:avLst/>
                  <a:gdLst>
                    <a:gd name="T0" fmla="*/ 0 w 336"/>
                    <a:gd name="T1" fmla="*/ 2147483647 h 68"/>
                    <a:gd name="T2" fmla="*/ 2147483647 w 336"/>
                    <a:gd name="T3" fmla="*/ 0 h 68"/>
                    <a:gd name="T4" fmla="*/ 2147483647 w 336"/>
                    <a:gd name="T5" fmla="*/ 2147483647 h 68"/>
                    <a:gd name="T6" fmla="*/ 0 60000 65536"/>
                    <a:gd name="T7" fmla="*/ 0 60000 65536"/>
                    <a:gd name="T8" fmla="*/ 0 60000 65536"/>
                    <a:gd name="T9" fmla="*/ 0 w 336"/>
                    <a:gd name="T10" fmla="*/ 0 h 68"/>
                    <a:gd name="T11" fmla="*/ 336 w 336"/>
                    <a:gd name="T12" fmla="*/ 68 h 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6" h="68">
                      <a:moveTo>
                        <a:pt x="0" y="67"/>
                      </a:moveTo>
                      <a:lnTo>
                        <a:pt x="167" y="0"/>
                      </a:lnTo>
                      <a:lnTo>
                        <a:pt x="336" y="68"/>
                      </a:ln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1286" name="TextBox 69"/>
              <p:cNvSpPr txBox="1">
                <a:spLocks noChangeArrowheads="1"/>
              </p:cNvSpPr>
              <p:nvPr/>
            </p:nvSpPr>
            <p:spPr bwMode="auto">
              <a:xfrm>
                <a:off x="5473863" y="4011884"/>
                <a:ext cx="312906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vi-VN" b="1">
                    <a:solidFill>
                      <a:srgbClr val="080808"/>
                    </a:solidFill>
                    <a:sym typeface="Wingdings" pitchFamily="2" charset="2"/>
                  </a:rPr>
                  <a:t>1</a:t>
                </a:r>
                <a:endParaRPr lang="vi-VN" b="1">
                  <a:solidFill>
                    <a:srgbClr val="080808"/>
                  </a:solidFill>
                </a:endParaRPr>
              </a:p>
            </p:txBody>
          </p:sp>
          <p:sp>
            <p:nvSpPr>
              <p:cNvPr id="11287" name="TextBox 70"/>
              <p:cNvSpPr txBox="1">
                <a:spLocks noChangeArrowheads="1"/>
              </p:cNvSpPr>
              <p:nvPr/>
            </p:nvSpPr>
            <p:spPr bwMode="auto">
              <a:xfrm>
                <a:off x="6255604" y="3983989"/>
                <a:ext cx="312906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vi-VN" b="1">
                    <a:solidFill>
                      <a:srgbClr val="080808"/>
                    </a:solidFill>
                    <a:sym typeface="Wingdings" pitchFamily="2" charset="2"/>
                  </a:rPr>
                  <a:t>2</a:t>
                </a:r>
                <a:endParaRPr lang="vi-VN" b="1">
                  <a:solidFill>
                    <a:srgbClr val="080808"/>
                  </a:solidFill>
                </a:endParaRPr>
              </a:p>
            </p:txBody>
          </p:sp>
        </p:grpSp>
        <p:grpSp>
          <p:nvGrpSpPr>
            <p:cNvPr id="14" name="Group 48"/>
            <p:cNvGrpSpPr>
              <a:grpSpLocks/>
            </p:cNvGrpSpPr>
            <p:nvPr/>
          </p:nvGrpSpPr>
          <p:grpSpPr bwMode="auto">
            <a:xfrm>
              <a:off x="6671115" y="2197002"/>
              <a:ext cx="795064" cy="590777"/>
              <a:chOff x="6671115" y="2197002"/>
              <a:chExt cx="795064" cy="590777"/>
            </a:xfrm>
          </p:grpSpPr>
          <p:sp>
            <p:nvSpPr>
              <p:cNvPr id="11283" name="TextBox 66"/>
              <p:cNvSpPr txBox="1">
                <a:spLocks noChangeArrowheads="1"/>
              </p:cNvSpPr>
              <p:nvPr/>
            </p:nvSpPr>
            <p:spPr bwMode="auto">
              <a:xfrm>
                <a:off x="6671115" y="2326114"/>
                <a:ext cx="69923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vi-VN" sz="2400" b="1">
                    <a:solidFill>
                      <a:srgbClr val="080808"/>
                    </a:solidFill>
                    <a:sym typeface="Wingdings" pitchFamily="2" charset="2"/>
                  </a:rPr>
                  <a:t>180</a:t>
                </a:r>
                <a:endParaRPr lang="vi-VN" sz="2400" b="1">
                  <a:solidFill>
                    <a:srgbClr val="080808"/>
                  </a:solidFill>
                </a:endParaRPr>
              </a:p>
            </p:txBody>
          </p:sp>
          <p:sp>
            <p:nvSpPr>
              <p:cNvPr id="11284" name="TextBox 67"/>
              <p:cNvSpPr txBox="1">
                <a:spLocks noChangeArrowheads="1"/>
              </p:cNvSpPr>
              <p:nvPr/>
            </p:nvSpPr>
            <p:spPr bwMode="auto">
              <a:xfrm>
                <a:off x="7167699" y="2197002"/>
                <a:ext cx="298480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vi-VN" sz="1600" b="1">
                    <a:solidFill>
                      <a:srgbClr val="080808"/>
                    </a:solidFill>
                    <a:sym typeface="Wingdings" pitchFamily="2" charset="2"/>
                  </a:rPr>
                  <a:t>0</a:t>
                </a:r>
                <a:endParaRPr lang="vi-VN" sz="1600" b="1">
                  <a:solidFill>
                    <a:srgbClr val="080808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4" grpId="0"/>
      <p:bldP spid="47" grpId="0"/>
      <p:bldP spid="55" grpId="0"/>
      <p:bldP spid="56" grpId="0"/>
      <p:bldP spid="57" grpId="0"/>
      <p:bldP spid="58" grpId="0"/>
      <p:bldP spid="59" grpId="0"/>
      <p:bldP spid="60" grpId="0"/>
      <p:bldP spid="6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5877" y="788634"/>
            <a:ext cx="3758786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37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Trang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95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SGK</a:t>
            </a:r>
            <a:endParaRPr lang="vi-V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56777" y="23270"/>
            <a:ext cx="8682039" cy="584775"/>
          </a:xfrm>
          <a:prstGeom prst="rect">
            <a:avLst/>
          </a:prstGeom>
          <a:solidFill>
            <a:srgbClr val="FF66FF"/>
          </a:solidFill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3200" b="1" dirty="0">
                <a:solidFill>
                  <a:srgbClr val="080808"/>
                </a:solidFill>
                <a:cs typeface="Arial" panose="020B0604020202020204" pitchFamily="34" charset="0"/>
              </a:rPr>
              <a:t>Tiết 9: LUYỆN TẬP</a:t>
            </a:r>
            <a:endParaRPr lang="en-US" altLang="en-US" sz="2800" dirty="0">
              <a:solidFill>
                <a:srgbClr val="080808"/>
              </a:solidFill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56777" y="2137331"/>
            <a:ext cx="3922435" cy="3220462"/>
            <a:chOff x="149456" y="2180308"/>
            <a:chExt cx="4245869" cy="3569904"/>
          </a:xfrm>
        </p:grpSpPr>
        <p:cxnSp>
          <p:nvCxnSpPr>
            <p:cNvPr id="7" name="Straight Connector 6"/>
            <p:cNvCxnSpPr/>
            <p:nvPr/>
          </p:nvCxnSpPr>
          <p:spPr>
            <a:xfrm flipH="1" flipV="1">
              <a:off x="227063" y="2652151"/>
              <a:ext cx="3965990" cy="69783"/>
            </a:xfrm>
            <a:prstGeom prst="line">
              <a:avLst/>
            </a:prstGeom>
            <a:ln w="38100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2567046" y="2195861"/>
              <a:ext cx="37061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0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A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>
            <a:xfrm flipH="1" flipV="1">
              <a:off x="149456" y="5246078"/>
              <a:ext cx="4111786" cy="88471"/>
            </a:xfrm>
            <a:prstGeom prst="line">
              <a:avLst/>
            </a:prstGeom>
            <a:ln w="38100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812706" y="2195861"/>
              <a:ext cx="2438961" cy="3554351"/>
            </a:xfrm>
            <a:prstGeom prst="line">
              <a:avLst/>
            </a:prstGeom>
            <a:ln w="38100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976373" y="2180308"/>
              <a:ext cx="3706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0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B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067991" y="4915438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0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a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929691" y="2286932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0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b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812706" y="2362431"/>
              <a:ext cx="2784846" cy="3302757"/>
            </a:xfrm>
            <a:prstGeom prst="line">
              <a:avLst/>
            </a:prstGeom>
            <a:ln w="38100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775786" y="4839315"/>
              <a:ext cx="401174" cy="4435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000" b="1" dirty="0" smtClean="0">
                  <a:solidFill>
                    <a:srgbClr val="080808"/>
                  </a:solidFill>
                  <a:sym typeface="Wingdings" panose="05000000000000000000" pitchFamily="2" charset="2"/>
                </a:rPr>
                <a:t>D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182311" y="3621569"/>
              <a:ext cx="370614" cy="4435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000" b="1" dirty="0" smtClean="0">
                  <a:solidFill>
                    <a:srgbClr val="080808"/>
                  </a:solidFill>
                  <a:sym typeface="Wingdings" panose="05000000000000000000" pitchFamily="2" charset="2"/>
                </a:rPr>
                <a:t>C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241884" y="4872063"/>
              <a:ext cx="385558" cy="4435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0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E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4012277" y="698208"/>
            <a:ext cx="5422232" cy="830997"/>
            <a:chOff x="0" y="1166229"/>
            <a:chExt cx="5422232" cy="830997"/>
          </a:xfrm>
        </p:grpSpPr>
        <p:sp>
          <p:nvSpPr>
            <p:cNvPr id="37" name="TextBox 36"/>
            <p:cNvSpPr txBox="1"/>
            <p:nvPr/>
          </p:nvSpPr>
          <p:spPr>
            <a:xfrm>
              <a:off x="0" y="1166229"/>
              <a:ext cx="542223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Biết : </a:t>
              </a:r>
              <a:r>
                <a:rPr lang="vi-VN" sz="2400" b="1" dirty="0" smtClean="0">
                  <a:solidFill>
                    <a:srgbClr val="080808"/>
                  </a:solidFill>
                  <a:sym typeface="Wingdings" panose="05000000000000000000" pitchFamily="2" charset="2"/>
                </a:rPr>
                <a:t>a</a:t>
              </a:r>
              <a:r>
                <a:rPr lang="vi-VN" sz="24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//</a:t>
              </a:r>
              <a:r>
                <a:rPr lang="vi-VN" sz="2400" b="1" dirty="0" smtClean="0">
                  <a:solidFill>
                    <a:srgbClr val="080808"/>
                  </a:solidFill>
                  <a:sym typeface="Wingdings" panose="05000000000000000000" pitchFamily="2" charset="2"/>
                </a:rPr>
                <a:t>b.Hãy viết tên các cặp góc bằng nhau của     ABC và     CDE </a:t>
              </a:r>
              <a:endParaRPr lang="vi-VN" sz="2400" b="1" dirty="0">
                <a:solidFill>
                  <a:srgbClr val="080808"/>
                </a:solidFill>
              </a:endParaRPr>
            </a:p>
          </p:txBody>
        </p:sp>
        <p:sp>
          <p:nvSpPr>
            <p:cNvPr id="38" name="Isosceles Triangle 37"/>
            <p:cNvSpPr/>
            <p:nvPr/>
          </p:nvSpPr>
          <p:spPr>
            <a:xfrm>
              <a:off x="2378120" y="1610828"/>
              <a:ext cx="224589" cy="245858"/>
            </a:xfrm>
            <a:prstGeom prst="triangl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9" name="Isosceles Triangle 38"/>
            <p:cNvSpPr/>
            <p:nvPr/>
          </p:nvSpPr>
          <p:spPr>
            <a:xfrm>
              <a:off x="3900176" y="1628504"/>
              <a:ext cx="224589" cy="245858"/>
            </a:xfrm>
            <a:prstGeom prst="triangl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20" name="Group 19"/>
          <p:cNvGrpSpPr>
            <a:grpSpLocks/>
          </p:cNvGrpSpPr>
          <p:nvPr/>
        </p:nvGrpSpPr>
        <p:grpSpPr bwMode="auto">
          <a:xfrm>
            <a:off x="4182876" y="3400680"/>
            <a:ext cx="4639630" cy="512868"/>
            <a:chOff x="522768" y="2417847"/>
            <a:chExt cx="3736888" cy="512488"/>
          </a:xfrm>
          <a:noFill/>
        </p:grpSpPr>
        <p:sp>
          <p:nvSpPr>
            <p:cNvPr id="21" name="Text Box 15"/>
            <p:cNvSpPr txBox="1">
              <a:spLocks noChangeArrowheads="1"/>
            </p:cNvSpPr>
            <p:nvPr/>
          </p:nvSpPr>
          <p:spPr bwMode="auto">
            <a:xfrm>
              <a:off x="522768" y="2469012"/>
              <a:ext cx="3736888" cy="46132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en-US" altLang="en-US" sz="2400" b="1" dirty="0" smtClean="0">
                  <a:solidFill>
                    <a:srgbClr val="080808"/>
                  </a:solidFill>
                  <a:cs typeface="Arial" panose="020B0604020202020204" pitchFamily="34" charset="0"/>
                  <a:sym typeface="Wingdings" panose="05000000000000000000" pitchFamily="2" charset="2"/>
                </a:rPr>
                <a:t> </a:t>
              </a:r>
              <a:r>
                <a:rPr lang="en-US" altLang="en-US" sz="2400" b="1" dirty="0" smtClean="0">
                  <a:solidFill>
                    <a:srgbClr val="080808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2400" b="1" dirty="0">
                  <a:solidFill>
                    <a:srgbClr val="080808"/>
                  </a:solidFill>
                  <a:cs typeface="Arial" panose="020B0604020202020204" pitchFamily="34" charset="0"/>
                </a:rPr>
                <a:t>C</a:t>
              </a:r>
              <a:r>
                <a:rPr lang="en-US" altLang="en-US" sz="2400" b="1" dirty="0" smtClean="0">
                  <a:solidFill>
                    <a:srgbClr val="080808"/>
                  </a:solidFill>
                  <a:cs typeface="Arial" panose="020B0604020202020204" pitchFamily="34" charset="0"/>
                </a:rPr>
                <a:t>AB = CDE (sole trong;a//b)</a:t>
              </a:r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916839" y="2417847"/>
              <a:ext cx="504359" cy="76718"/>
            </a:xfrm>
            <a:custGeom>
              <a:avLst/>
              <a:gdLst>
                <a:gd name="T0" fmla="*/ 0 w 336"/>
                <a:gd name="T1" fmla="*/ 2147483646 h 68"/>
                <a:gd name="T2" fmla="*/ 2147483646 w 336"/>
                <a:gd name="T3" fmla="*/ 0 h 68"/>
                <a:gd name="T4" fmla="*/ 2147483646 w 336"/>
                <a:gd name="T5" fmla="*/ 2147483646 h 68"/>
                <a:gd name="T6" fmla="*/ 0 60000 65536"/>
                <a:gd name="T7" fmla="*/ 0 60000 65536"/>
                <a:gd name="T8" fmla="*/ 0 60000 65536"/>
                <a:gd name="T9" fmla="*/ 0 w 336"/>
                <a:gd name="T10" fmla="*/ 0 h 68"/>
                <a:gd name="T11" fmla="*/ 336 w 336"/>
                <a:gd name="T12" fmla="*/ 68 h 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68">
                  <a:moveTo>
                    <a:pt x="0" y="67"/>
                  </a:moveTo>
                  <a:lnTo>
                    <a:pt x="167" y="0"/>
                  </a:lnTo>
                  <a:lnTo>
                    <a:pt x="336" y="68"/>
                  </a:lnTo>
                </a:path>
              </a:pathLst>
            </a:custGeom>
            <a:grpFill/>
            <a:ln w="3810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en-US" sz="2400" b="1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16"/>
            <p:cNvSpPr>
              <a:spLocks/>
            </p:cNvSpPr>
            <p:nvPr/>
          </p:nvSpPr>
          <p:spPr bwMode="auto">
            <a:xfrm>
              <a:off x="1678562" y="2417847"/>
              <a:ext cx="408505" cy="76718"/>
            </a:xfrm>
            <a:custGeom>
              <a:avLst/>
              <a:gdLst>
                <a:gd name="T0" fmla="*/ 0 w 336"/>
                <a:gd name="T1" fmla="*/ 2147483646 h 68"/>
                <a:gd name="T2" fmla="*/ 2147483646 w 336"/>
                <a:gd name="T3" fmla="*/ 0 h 68"/>
                <a:gd name="T4" fmla="*/ 2147483646 w 336"/>
                <a:gd name="T5" fmla="*/ 2147483646 h 68"/>
                <a:gd name="T6" fmla="*/ 0 60000 65536"/>
                <a:gd name="T7" fmla="*/ 0 60000 65536"/>
                <a:gd name="T8" fmla="*/ 0 60000 65536"/>
                <a:gd name="T9" fmla="*/ 0 w 336"/>
                <a:gd name="T10" fmla="*/ 0 h 68"/>
                <a:gd name="T11" fmla="*/ 336 w 336"/>
                <a:gd name="T12" fmla="*/ 68 h 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68">
                  <a:moveTo>
                    <a:pt x="0" y="67"/>
                  </a:moveTo>
                  <a:lnTo>
                    <a:pt x="167" y="0"/>
                  </a:lnTo>
                  <a:lnTo>
                    <a:pt x="336" y="68"/>
                  </a:lnTo>
                </a:path>
              </a:pathLst>
            </a:custGeom>
            <a:grpFill/>
            <a:ln w="3810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en-US" sz="2400" b="1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23"/>
          <p:cNvGrpSpPr>
            <a:grpSpLocks/>
          </p:cNvGrpSpPr>
          <p:nvPr/>
        </p:nvGrpSpPr>
        <p:grpSpPr bwMode="auto">
          <a:xfrm>
            <a:off x="4182876" y="4155368"/>
            <a:ext cx="4639630" cy="515965"/>
            <a:chOff x="522768" y="2417847"/>
            <a:chExt cx="3736888" cy="515583"/>
          </a:xfrm>
          <a:noFill/>
        </p:grpSpPr>
        <p:sp>
          <p:nvSpPr>
            <p:cNvPr id="25" name="Text Box 15"/>
            <p:cNvSpPr txBox="1">
              <a:spLocks noChangeArrowheads="1"/>
            </p:cNvSpPr>
            <p:nvPr/>
          </p:nvSpPr>
          <p:spPr bwMode="auto">
            <a:xfrm>
              <a:off x="522768" y="2472107"/>
              <a:ext cx="3736888" cy="46132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None/>
                <a:defRPr/>
              </a:pPr>
              <a:r>
                <a:rPr lang="en-US" altLang="en-US" sz="2400" b="1" dirty="0" smtClean="0">
                  <a:solidFill>
                    <a:srgbClr val="080808"/>
                  </a:solidFill>
                  <a:cs typeface="Arial" panose="020B0604020202020204" pitchFamily="34" charset="0"/>
                  <a:sym typeface="Wingdings" panose="05000000000000000000" pitchFamily="2" charset="2"/>
                </a:rPr>
                <a:t> </a:t>
              </a:r>
              <a:r>
                <a:rPr lang="en-US" altLang="en-US" sz="2400" b="1" dirty="0" smtClean="0">
                  <a:solidFill>
                    <a:srgbClr val="080808"/>
                  </a:solidFill>
                  <a:cs typeface="Arial" panose="020B0604020202020204" pitchFamily="34" charset="0"/>
                </a:rPr>
                <a:t> CBA = CED </a:t>
              </a:r>
              <a:r>
                <a:rPr lang="en-US" altLang="en-US" sz="2400" b="1" dirty="0">
                  <a:solidFill>
                    <a:srgbClr val="080808"/>
                  </a:solidFill>
                  <a:cs typeface="Arial" panose="020B0604020202020204" pitchFamily="34" charset="0"/>
                </a:rPr>
                <a:t>(sole trong;a//b)</a:t>
              </a:r>
              <a:endParaRPr lang="en-US" altLang="en-US" sz="2400" b="1" dirty="0" smtClean="0">
                <a:solidFill>
                  <a:srgbClr val="080808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7" name="Freeform 16"/>
            <p:cNvSpPr>
              <a:spLocks/>
            </p:cNvSpPr>
            <p:nvPr/>
          </p:nvSpPr>
          <p:spPr bwMode="auto">
            <a:xfrm>
              <a:off x="916839" y="2417847"/>
              <a:ext cx="504359" cy="76718"/>
            </a:xfrm>
            <a:custGeom>
              <a:avLst/>
              <a:gdLst>
                <a:gd name="T0" fmla="*/ 0 w 336"/>
                <a:gd name="T1" fmla="*/ 2147483646 h 68"/>
                <a:gd name="T2" fmla="*/ 2147483646 w 336"/>
                <a:gd name="T3" fmla="*/ 0 h 68"/>
                <a:gd name="T4" fmla="*/ 2147483646 w 336"/>
                <a:gd name="T5" fmla="*/ 2147483646 h 68"/>
                <a:gd name="T6" fmla="*/ 0 60000 65536"/>
                <a:gd name="T7" fmla="*/ 0 60000 65536"/>
                <a:gd name="T8" fmla="*/ 0 60000 65536"/>
                <a:gd name="T9" fmla="*/ 0 w 336"/>
                <a:gd name="T10" fmla="*/ 0 h 68"/>
                <a:gd name="T11" fmla="*/ 336 w 336"/>
                <a:gd name="T12" fmla="*/ 68 h 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68">
                  <a:moveTo>
                    <a:pt x="0" y="67"/>
                  </a:moveTo>
                  <a:lnTo>
                    <a:pt x="167" y="0"/>
                  </a:lnTo>
                  <a:lnTo>
                    <a:pt x="336" y="68"/>
                  </a:lnTo>
                </a:path>
              </a:pathLst>
            </a:custGeom>
            <a:grpFill/>
            <a:ln w="3810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en-US" sz="2400" b="1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16"/>
            <p:cNvSpPr>
              <a:spLocks/>
            </p:cNvSpPr>
            <p:nvPr/>
          </p:nvSpPr>
          <p:spPr bwMode="auto">
            <a:xfrm>
              <a:off x="1678562" y="2417847"/>
              <a:ext cx="408505" cy="76718"/>
            </a:xfrm>
            <a:custGeom>
              <a:avLst/>
              <a:gdLst>
                <a:gd name="T0" fmla="*/ 0 w 336"/>
                <a:gd name="T1" fmla="*/ 2147483646 h 68"/>
                <a:gd name="T2" fmla="*/ 2147483646 w 336"/>
                <a:gd name="T3" fmla="*/ 0 h 68"/>
                <a:gd name="T4" fmla="*/ 2147483646 w 336"/>
                <a:gd name="T5" fmla="*/ 2147483646 h 68"/>
                <a:gd name="T6" fmla="*/ 0 60000 65536"/>
                <a:gd name="T7" fmla="*/ 0 60000 65536"/>
                <a:gd name="T8" fmla="*/ 0 60000 65536"/>
                <a:gd name="T9" fmla="*/ 0 w 336"/>
                <a:gd name="T10" fmla="*/ 0 h 68"/>
                <a:gd name="T11" fmla="*/ 336 w 336"/>
                <a:gd name="T12" fmla="*/ 68 h 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68">
                  <a:moveTo>
                    <a:pt x="0" y="67"/>
                  </a:moveTo>
                  <a:lnTo>
                    <a:pt x="167" y="0"/>
                  </a:lnTo>
                  <a:lnTo>
                    <a:pt x="336" y="68"/>
                  </a:lnTo>
                </a:path>
              </a:pathLst>
            </a:custGeom>
            <a:grpFill/>
            <a:ln w="3810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en-US" sz="2400" b="1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Group 28"/>
          <p:cNvGrpSpPr>
            <a:grpSpLocks/>
          </p:cNvGrpSpPr>
          <p:nvPr/>
        </p:nvGrpSpPr>
        <p:grpSpPr bwMode="auto">
          <a:xfrm>
            <a:off x="4182876" y="2694483"/>
            <a:ext cx="4639630" cy="515580"/>
            <a:chOff x="522768" y="2417847"/>
            <a:chExt cx="3736888" cy="515198"/>
          </a:xfrm>
          <a:noFill/>
        </p:grpSpPr>
        <p:sp>
          <p:nvSpPr>
            <p:cNvPr id="30" name="Text Box 15"/>
            <p:cNvSpPr txBox="1">
              <a:spLocks noChangeArrowheads="1"/>
            </p:cNvSpPr>
            <p:nvPr/>
          </p:nvSpPr>
          <p:spPr bwMode="auto">
            <a:xfrm>
              <a:off x="522768" y="2471722"/>
              <a:ext cx="3736888" cy="46132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None/>
                <a:defRPr/>
              </a:pPr>
              <a:r>
                <a:rPr lang="en-US" altLang="en-US" sz="2400" b="1" dirty="0" smtClean="0">
                  <a:solidFill>
                    <a:srgbClr val="080808"/>
                  </a:solidFill>
                  <a:cs typeface="Arial" panose="020B0604020202020204" pitchFamily="34" charset="0"/>
                  <a:sym typeface="Wingdings" panose="05000000000000000000" pitchFamily="2" charset="2"/>
                </a:rPr>
                <a:t> </a:t>
              </a:r>
              <a:r>
                <a:rPr lang="en-US" altLang="en-US" sz="2400" b="1" dirty="0" smtClean="0">
                  <a:solidFill>
                    <a:srgbClr val="080808"/>
                  </a:solidFill>
                  <a:cs typeface="Arial" panose="020B0604020202020204" pitchFamily="34" charset="0"/>
                </a:rPr>
                <a:t> ACB =</a:t>
              </a:r>
              <a:r>
                <a:rPr lang="en-US" altLang="en-US" sz="2400" b="1" dirty="0">
                  <a:solidFill>
                    <a:srgbClr val="080808"/>
                  </a:solidFill>
                  <a:cs typeface="Arial" panose="020B0604020202020204" pitchFamily="34" charset="0"/>
                </a:rPr>
                <a:t> </a:t>
              </a:r>
              <a:r>
                <a:rPr lang="en-US" altLang="en-US" sz="2400" b="1" dirty="0" smtClean="0">
                  <a:solidFill>
                    <a:srgbClr val="080808"/>
                  </a:solidFill>
                  <a:cs typeface="Arial" panose="020B0604020202020204" pitchFamily="34" charset="0"/>
                </a:rPr>
                <a:t>ECD (đối đỉnh)</a:t>
              </a:r>
            </a:p>
          </p:txBody>
        </p:sp>
        <p:sp>
          <p:nvSpPr>
            <p:cNvPr id="31" name="Freeform 16"/>
            <p:cNvSpPr>
              <a:spLocks/>
            </p:cNvSpPr>
            <p:nvPr/>
          </p:nvSpPr>
          <p:spPr bwMode="auto">
            <a:xfrm>
              <a:off x="916839" y="2417847"/>
              <a:ext cx="504359" cy="76718"/>
            </a:xfrm>
            <a:custGeom>
              <a:avLst/>
              <a:gdLst>
                <a:gd name="T0" fmla="*/ 0 w 336"/>
                <a:gd name="T1" fmla="*/ 2147483646 h 68"/>
                <a:gd name="T2" fmla="*/ 2147483646 w 336"/>
                <a:gd name="T3" fmla="*/ 0 h 68"/>
                <a:gd name="T4" fmla="*/ 2147483646 w 336"/>
                <a:gd name="T5" fmla="*/ 2147483646 h 68"/>
                <a:gd name="T6" fmla="*/ 0 60000 65536"/>
                <a:gd name="T7" fmla="*/ 0 60000 65536"/>
                <a:gd name="T8" fmla="*/ 0 60000 65536"/>
                <a:gd name="T9" fmla="*/ 0 w 336"/>
                <a:gd name="T10" fmla="*/ 0 h 68"/>
                <a:gd name="T11" fmla="*/ 336 w 336"/>
                <a:gd name="T12" fmla="*/ 68 h 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68">
                  <a:moveTo>
                    <a:pt x="0" y="67"/>
                  </a:moveTo>
                  <a:lnTo>
                    <a:pt x="167" y="0"/>
                  </a:lnTo>
                  <a:lnTo>
                    <a:pt x="336" y="68"/>
                  </a:lnTo>
                </a:path>
              </a:pathLst>
            </a:custGeom>
            <a:grpFill/>
            <a:ln w="3810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en-US" sz="2400" b="1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16"/>
            <p:cNvSpPr>
              <a:spLocks/>
            </p:cNvSpPr>
            <p:nvPr/>
          </p:nvSpPr>
          <p:spPr bwMode="auto">
            <a:xfrm>
              <a:off x="1678562" y="2417847"/>
              <a:ext cx="408505" cy="76718"/>
            </a:xfrm>
            <a:custGeom>
              <a:avLst/>
              <a:gdLst>
                <a:gd name="T0" fmla="*/ 0 w 336"/>
                <a:gd name="T1" fmla="*/ 2147483646 h 68"/>
                <a:gd name="T2" fmla="*/ 2147483646 w 336"/>
                <a:gd name="T3" fmla="*/ 0 h 68"/>
                <a:gd name="T4" fmla="*/ 2147483646 w 336"/>
                <a:gd name="T5" fmla="*/ 2147483646 h 68"/>
                <a:gd name="T6" fmla="*/ 0 60000 65536"/>
                <a:gd name="T7" fmla="*/ 0 60000 65536"/>
                <a:gd name="T8" fmla="*/ 0 60000 65536"/>
                <a:gd name="T9" fmla="*/ 0 w 336"/>
                <a:gd name="T10" fmla="*/ 0 h 68"/>
                <a:gd name="T11" fmla="*/ 336 w 336"/>
                <a:gd name="T12" fmla="*/ 68 h 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68">
                  <a:moveTo>
                    <a:pt x="0" y="67"/>
                  </a:moveTo>
                  <a:lnTo>
                    <a:pt x="167" y="0"/>
                  </a:lnTo>
                  <a:lnTo>
                    <a:pt x="336" y="68"/>
                  </a:lnTo>
                </a:path>
              </a:pathLst>
            </a:custGeom>
            <a:grpFill/>
            <a:ln w="38100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pPr>
                <a:defRPr/>
              </a:pPr>
              <a:endParaRPr lang="en-US" sz="2400" b="1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Arc 3"/>
          <p:cNvSpPr/>
          <p:nvPr/>
        </p:nvSpPr>
        <p:spPr>
          <a:xfrm rot="2925477">
            <a:off x="738864" y="2169185"/>
            <a:ext cx="771915" cy="818473"/>
          </a:xfrm>
          <a:prstGeom prst="arc">
            <a:avLst>
              <a:gd name="adj1" fmla="val 18865583"/>
              <a:gd name="adj2" fmla="val 0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3" name="Arc 32"/>
          <p:cNvSpPr/>
          <p:nvPr/>
        </p:nvSpPr>
        <p:spPr>
          <a:xfrm rot="13890227">
            <a:off x="2620193" y="4543826"/>
            <a:ext cx="1113157" cy="869146"/>
          </a:xfrm>
          <a:prstGeom prst="arc">
            <a:avLst>
              <a:gd name="adj1" fmla="val 18763402"/>
              <a:gd name="adj2" fmla="val 21376842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1" name="Arc 40"/>
          <p:cNvSpPr/>
          <p:nvPr/>
        </p:nvSpPr>
        <p:spPr>
          <a:xfrm rot="11174051">
            <a:off x="2401558" y="2205869"/>
            <a:ext cx="771915" cy="818473"/>
          </a:xfrm>
          <a:prstGeom prst="arc">
            <a:avLst>
              <a:gd name="adj1" fmla="val 17811926"/>
              <a:gd name="adj2" fmla="val 21146327"/>
            </a:avLst>
          </a:prstGeom>
          <a:solidFill>
            <a:schemeClr val="accent4">
              <a:lumMod val="60000"/>
              <a:lumOff val="40000"/>
            </a:schemeClr>
          </a:solidFill>
          <a:ln w="9525" cmpd="thickThin">
            <a:solidFill>
              <a:srgbClr val="5343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2" name="Arc 41"/>
          <p:cNvSpPr/>
          <p:nvPr/>
        </p:nvSpPr>
        <p:spPr>
          <a:xfrm rot="731184">
            <a:off x="820053" y="4484631"/>
            <a:ext cx="771915" cy="818473"/>
          </a:xfrm>
          <a:prstGeom prst="arc">
            <a:avLst>
              <a:gd name="adj1" fmla="val 17548706"/>
              <a:gd name="adj2" fmla="val 21146327"/>
            </a:avLst>
          </a:prstGeom>
          <a:solidFill>
            <a:schemeClr val="accent4">
              <a:lumMod val="60000"/>
              <a:lumOff val="40000"/>
            </a:schemeClr>
          </a:solidFill>
          <a:ln w="9525" cmpd="thickThin">
            <a:solidFill>
              <a:srgbClr val="5343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3" name="Arc 42"/>
          <p:cNvSpPr/>
          <p:nvPr/>
        </p:nvSpPr>
        <p:spPr>
          <a:xfrm rot="18727767">
            <a:off x="1661889" y="3244618"/>
            <a:ext cx="771915" cy="818473"/>
          </a:xfrm>
          <a:prstGeom prst="arc">
            <a:avLst>
              <a:gd name="adj1" fmla="val 16847296"/>
              <a:gd name="adj2" fmla="val 2114632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4" name="Arc 43"/>
          <p:cNvSpPr/>
          <p:nvPr/>
        </p:nvSpPr>
        <p:spPr>
          <a:xfrm rot="7861420">
            <a:off x="1659986" y="3280118"/>
            <a:ext cx="771915" cy="818473"/>
          </a:xfrm>
          <a:prstGeom prst="arc">
            <a:avLst>
              <a:gd name="adj1" fmla="val 16847296"/>
              <a:gd name="adj2" fmla="val 2114632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5" name="Arc 44"/>
          <p:cNvSpPr/>
          <p:nvPr/>
        </p:nvSpPr>
        <p:spPr>
          <a:xfrm rot="2925477">
            <a:off x="730849" y="2177207"/>
            <a:ext cx="771915" cy="818473"/>
          </a:xfrm>
          <a:prstGeom prst="arc">
            <a:avLst>
              <a:gd name="adj1" fmla="val 18865583"/>
              <a:gd name="adj2" fmla="val 0"/>
            </a:avLst>
          </a:prstGeom>
          <a:solidFill>
            <a:srgbClr val="FF99FF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6" name="Arc 45"/>
          <p:cNvSpPr/>
          <p:nvPr/>
        </p:nvSpPr>
        <p:spPr>
          <a:xfrm rot="13890227">
            <a:off x="2612178" y="4526448"/>
            <a:ext cx="1113157" cy="869146"/>
          </a:xfrm>
          <a:prstGeom prst="arc">
            <a:avLst>
              <a:gd name="adj1" fmla="val 18763402"/>
              <a:gd name="adj2" fmla="val 21376842"/>
            </a:avLst>
          </a:prstGeom>
          <a:solidFill>
            <a:srgbClr val="FF99FF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7" name="Arc 46"/>
          <p:cNvSpPr/>
          <p:nvPr/>
        </p:nvSpPr>
        <p:spPr>
          <a:xfrm rot="11174051">
            <a:off x="2393538" y="2197849"/>
            <a:ext cx="771915" cy="818473"/>
          </a:xfrm>
          <a:prstGeom prst="arc">
            <a:avLst>
              <a:gd name="adj1" fmla="val 17811926"/>
              <a:gd name="adj2" fmla="val 21146327"/>
            </a:avLst>
          </a:prstGeom>
          <a:solidFill>
            <a:schemeClr val="accent6">
              <a:lumMod val="60000"/>
              <a:lumOff val="40000"/>
            </a:schemeClr>
          </a:solidFill>
          <a:ln w="38100" cmpd="thickThin">
            <a:solidFill>
              <a:srgbClr val="5343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8" name="Arc 47"/>
          <p:cNvSpPr/>
          <p:nvPr/>
        </p:nvSpPr>
        <p:spPr>
          <a:xfrm rot="731184">
            <a:off x="812033" y="4476611"/>
            <a:ext cx="771915" cy="818473"/>
          </a:xfrm>
          <a:prstGeom prst="arc">
            <a:avLst>
              <a:gd name="adj1" fmla="val 17548706"/>
              <a:gd name="adj2" fmla="val 21146327"/>
            </a:avLst>
          </a:prstGeom>
          <a:solidFill>
            <a:schemeClr val="accent6">
              <a:lumMod val="60000"/>
              <a:lumOff val="40000"/>
            </a:schemeClr>
          </a:solidFill>
          <a:ln w="38100" cmpd="thickThin">
            <a:solidFill>
              <a:srgbClr val="53439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0" name="TextBox 49"/>
          <p:cNvSpPr txBox="1"/>
          <p:nvPr/>
        </p:nvSpPr>
        <p:spPr>
          <a:xfrm>
            <a:off x="4245435" y="2064686"/>
            <a:ext cx="1852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b="1" u="sng" dirty="0" smtClean="0">
                <a:solidFill>
                  <a:srgbClr val="080808"/>
                </a:solidFill>
                <a:sym typeface="Wingdings" panose="05000000000000000000" pitchFamily="2" charset="2"/>
              </a:rPr>
              <a:t>GIẢI</a:t>
            </a:r>
            <a:endParaRPr lang="vi-VN" sz="2400" b="1" u="sng" dirty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284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33" grpId="0" animBg="1"/>
      <p:bldP spid="33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4" grpId="0" animBg="1"/>
      <p:bldP spid="45" grpId="0" animBg="1"/>
      <p:bldP spid="46" grpId="0" animBg="1"/>
      <p:bldP spid="47" grpId="1" animBg="1"/>
      <p:bldP spid="48" grpId="1" animBg="1"/>
      <p:bldP spid="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5877" y="640288"/>
            <a:ext cx="3758786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38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Trang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95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SGK</a:t>
            </a:r>
            <a:endParaRPr lang="vi-V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56777" y="23270"/>
            <a:ext cx="8682039" cy="584775"/>
          </a:xfrm>
          <a:prstGeom prst="rect">
            <a:avLst/>
          </a:prstGeom>
          <a:solidFill>
            <a:srgbClr val="FF66FF"/>
          </a:solidFill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3200" b="1" dirty="0">
                <a:solidFill>
                  <a:srgbClr val="080808"/>
                </a:solidFill>
                <a:cs typeface="Arial" panose="020B0604020202020204" pitchFamily="34" charset="0"/>
              </a:rPr>
              <a:t>Tiết 9: LUYỆN TẬP</a:t>
            </a:r>
            <a:endParaRPr lang="en-US" altLang="en-US" sz="2800" dirty="0">
              <a:solidFill>
                <a:srgbClr val="080808"/>
              </a:solidFill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92985" y="1362289"/>
            <a:ext cx="3185434" cy="2487994"/>
            <a:chOff x="149455" y="1985017"/>
            <a:chExt cx="3448097" cy="2757960"/>
          </a:xfrm>
        </p:grpSpPr>
        <p:cxnSp>
          <p:nvCxnSpPr>
            <p:cNvPr id="5" name="Straight Connector 4"/>
            <p:cNvCxnSpPr/>
            <p:nvPr/>
          </p:nvCxnSpPr>
          <p:spPr>
            <a:xfrm flipH="1" flipV="1">
              <a:off x="227062" y="2652150"/>
              <a:ext cx="3370490" cy="14088"/>
            </a:xfrm>
            <a:prstGeom prst="line">
              <a:avLst/>
            </a:prstGeom>
            <a:ln w="38100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1153019" y="2048551"/>
              <a:ext cx="37061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0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A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 flipH="1" flipV="1">
              <a:off x="227062" y="4000506"/>
              <a:ext cx="3370490" cy="12361"/>
            </a:xfrm>
            <a:prstGeom prst="line">
              <a:avLst/>
            </a:prstGeom>
            <a:ln w="38100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99629" y="1985017"/>
              <a:ext cx="2439153" cy="2757960"/>
            </a:xfrm>
            <a:prstGeom prst="line">
              <a:avLst/>
            </a:prstGeom>
            <a:ln w="38100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2334979" y="3436793"/>
              <a:ext cx="3706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0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B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30565" y="2195861"/>
              <a:ext cx="369941" cy="4435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0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d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9455" y="4012867"/>
              <a:ext cx="435878" cy="4435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000" b="1" dirty="0" smtClean="0">
                  <a:solidFill>
                    <a:srgbClr val="080808"/>
                  </a:solidFill>
                  <a:sym typeface="Wingdings" panose="05000000000000000000" pitchFamily="2" charset="2"/>
                </a:rPr>
                <a:t>d'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563532" y="2603221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0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1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325777" y="2293928"/>
              <a:ext cx="338707" cy="409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2</a:t>
              </a:r>
              <a:endParaRPr lang="vi-VN" b="1" dirty="0">
                <a:solidFill>
                  <a:srgbClr val="080808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27299" y="2239276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0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3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165919" y="2605268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ym typeface="Wingdings" panose="05000000000000000000" pitchFamily="2" charset="2"/>
                </a:rPr>
                <a:t>4</a:t>
              </a:r>
              <a:endParaRPr lang="vi-VN" b="1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763263" y="3931859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0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1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541926" y="3636848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0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2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047322" y="3636847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0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3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374658" y="4006365"/>
              <a:ext cx="338707" cy="409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4</a:t>
              </a:r>
              <a:endParaRPr lang="vi-VN" b="1" dirty="0">
                <a:solidFill>
                  <a:srgbClr val="080808"/>
                </a:solidFill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3684236" y="1445035"/>
            <a:ext cx="38433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400" b="1" dirty="0">
                <a:solidFill>
                  <a:srgbClr val="080808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 </a:t>
            </a:r>
            <a:r>
              <a:rPr lang="vi-VN" sz="2400" b="1" dirty="0" smtClean="0">
                <a:solidFill>
                  <a:srgbClr val="080808"/>
                </a:solidFill>
                <a:sym typeface="Wingdings" panose="05000000000000000000" pitchFamily="2" charset="2"/>
              </a:rPr>
              <a:t>Biết  d //</a:t>
            </a:r>
            <a:r>
              <a:rPr lang="vi-VN" sz="2400" b="1" dirty="0">
                <a:solidFill>
                  <a:srgbClr val="080808"/>
                </a:solidFill>
                <a:sym typeface="Wingdings" panose="05000000000000000000" pitchFamily="2" charset="2"/>
              </a:rPr>
              <a:t> </a:t>
            </a:r>
            <a:r>
              <a:rPr lang="vi-VN" sz="2400" b="1" dirty="0" smtClean="0">
                <a:solidFill>
                  <a:srgbClr val="080808"/>
                </a:solidFill>
                <a:sym typeface="Wingdings" panose="05000000000000000000" pitchFamily="2" charset="2"/>
              </a:rPr>
              <a:t>d’ thì ta suy ra:</a:t>
            </a:r>
            <a:endParaRPr lang="vi-VN" sz="2400" b="1" dirty="0">
              <a:solidFill>
                <a:srgbClr val="080808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3936960" y="1902467"/>
            <a:ext cx="1794139" cy="627466"/>
            <a:chOff x="4767908" y="3654546"/>
            <a:chExt cx="1794139" cy="627466"/>
          </a:xfrm>
        </p:grpSpPr>
        <p:grpSp>
          <p:nvGrpSpPr>
            <p:cNvPr id="27" name="Group 26"/>
            <p:cNvGrpSpPr>
              <a:grpSpLocks/>
            </p:cNvGrpSpPr>
            <p:nvPr/>
          </p:nvGrpSpPr>
          <p:grpSpPr bwMode="auto">
            <a:xfrm>
              <a:off x="4767908" y="3654546"/>
              <a:ext cx="1794139" cy="520452"/>
              <a:chOff x="-350475" y="2300148"/>
              <a:chExt cx="1445050" cy="520065"/>
            </a:xfrm>
          </p:grpSpPr>
          <p:sp>
            <p:nvSpPr>
              <p:cNvPr id="29" name="Text Box 15"/>
              <p:cNvSpPr txBox="1">
                <a:spLocks noChangeArrowheads="1"/>
              </p:cNvSpPr>
              <p:nvPr/>
            </p:nvSpPr>
            <p:spPr bwMode="auto">
              <a:xfrm>
                <a:off x="-350475" y="2358892"/>
                <a:ext cx="1445050" cy="4613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  <a:defRPr/>
                </a:pPr>
                <a:r>
                  <a:rPr lang="en-US" altLang="en-US" sz="2400" b="1" dirty="0">
                    <a:solidFill>
                      <a:srgbClr val="080808"/>
                    </a:solidFill>
                    <a:cs typeface="Arial" panose="020B0604020202020204" pitchFamily="34" charset="0"/>
                    <a:sym typeface="Wingdings" panose="05000000000000000000" pitchFamily="2" charset="2"/>
                  </a:rPr>
                  <a:t>a) </a:t>
                </a:r>
                <a:r>
                  <a:rPr lang="en-US" altLang="en-US" sz="2400" b="1" dirty="0" smtClean="0">
                    <a:solidFill>
                      <a:srgbClr val="080808"/>
                    </a:solidFill>
                    <a:cs typeface="Arial" panose="020B0604020202020204" pitchFamily="34" charset="0"/>
                  </a:rPr>
                  <a:t> A  = B</a:t>
                </a:r>
                <a:endParaRPr lang="en-US" altLang="en-US" sz="2400" b="1" dirty="0">
                  <a:solidFill>
                    <a:srgbClr val="080808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16"/>
              <p:cNvSpPr>
                <a:spLocks/>
              </p:cNvSpPr>
              <p:nvPr/>
            </p:nvSpPr>
            <p:spPr bwMode="auto">
              <a:xfrm>
                <a:off x="35914" y="2358892"/>
                <a:ext cx="261605" cy="99723"/>
              </a:xfrm>
              <a:custGeom>
                <a:avLst/>
                <a:gdLst>
                  <a:gd name="T0" fmla="*/ 0 w 336"/>
                  <a:gd name="T1" fmla="*/ 2147483646 h 68"/>
                  <a:gd name="T2" fmla="*/ 2147483646 w 336"/>
                  <a:gd name="T3" fmla="*/ 0 h 68"/>
                  <a:gd name="T4" fmla="*/ 2147483646 w 336"/>
                  <a:gd name="T5" fmla="*/ 2147483646 h 68"/>
                  <a:gd name="T6" fmla="*/ 0 60000 65536"/>
                  <a:gd name="T7" fmla="*/ 0 60000 65536"/>
                  <a:gd name="T8" fmla="*/ 0 60000 65536"/>
                  <a:gd name="T9" fmla="*/ 0 w 336"/>
                  <a:gd name="T10" fmla="*/ 0 h 68"/>
                  <a:gd name="T11" fmla="*/ 336 w 336"/>
                  <a:gd name="T12" fmla="*/ 68 h 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6" h="68">
                    <a:moveTo>
                      <a:pt x="0" y="67"/>
                    </a:moveTo>
                    <a:lnTo>
                      <a:pt x="167" y="0"/>
                    </a:lnTo>
                    <a:lnTo>
                      <a:pt x="336" y="68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b="1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16"/>
              <p:cNvSpPr>
                <a:spLocks/>
              </p:cNvSpPr>
              <p:nvPr/>
            </p:nvSpPr>
            <p:spPr bwMode="auto">
              <a:xfrm>
                <a:off x="544191" y="2300148"/>
                <a:ext cx="261605" cy="99723"/>
              </a:xfrm>
              <a:custGeom>
                <a:avLst/>
                <a:gdLst>
                  <a:gd name="T0" fmla="*/ 0 w 336"/>
                  <a:gd name="T1" fmla="*/ 2147483646 h 68"/>
                  <a:gd name="T2" fmla="*/ 2147483646 w 336"/>
                  <a:gd name="T3" fmla="*/ 0 h 68"/>
                  <a:gd name="T4" fmla="*/ 2147483646 w 336"/>
                  <a:gd name="T5" fmla="*/ 2147483646 h 68"/>
                  <a:gd name="T6" fmla="*/ 0 60000 65536"/>
                  <a:gd name="T7" fmla="*/ 0 60000 65536"/>
                  <a:gd name="T8" fmla="*/ 0 60000 65536"/>
                  <a:gd name="T9" fmla="*/ 0 w 336"/>
                  <a:gd name="T10" fmla="*/ 0 h 68"/>
                  <a:gd name="T11" fmla="*/ 336 w 336"/>
                  <a:gd name="T12" fmla="*/ 68 h 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6" h="68">
                    <a:moveTo>
                      <a:pt x="0" y="67"/>
                    </a:moveTo>
                    <a:lnTo>
                      <a:pt x="167" y="0"/>
                    </a:lnTo>
                    <a:lnTo>
                      <a:pt x="336" y="68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b="1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5410040" y="3912680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1</a:t>
              </a:r>
              <a:endParaRPr lang="vi-VN" b="1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101713" y="3853892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3</a:t>
              </a:r>
              <a:endParaRPr lang="vi-VN" b="1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3962360" y="2460402"/>
            <a:ext cx="1794139" cy="614764"/>
            <a:chOff x="4767908" y="3667248"/>
            <a:chExt cx="1794139" cy="614764"/>
          </a:xfrm>
        </p:grpSpPr>
        <p:grpSp>
          <p:nvGrpSpPr>
            <p:cNvPr id="34" name="Group 33"/>
            <p:cNvGrpSpPr>
              <a:grpSpLocks/>
            </p:cNvGrpSpPr>
            <p:nvPr/>
          </p:nvGrpSpPr>
          <p:grpSpPr bwMode="auto">
            <a:xfrm>
              <a:off x="4767908" y="3667248"/>
              <a:ext cx="1794139" cy="507752"/>
              <a:chOff x="-350475" y="2312839"/>
              <a:chExt cx="1445050" cy="507374"/>
            </a:xfrm>
          </p:grpSpPr>
          <p:sp>
            <p:nvSpPr>
              <p:cNvPr id="37" name="Text Box 15"/>
              <p:cNvSpPr txBox="1">
                <a:spLocks noChangeArrowheads="1"/>
              </p:cNvSpPr>
              <p:nvPr/>
            </p:nvSpPr>
            <p:spPr bwMode="auto">
              <a:xfrm>
                <a:off x="-350475" y="2358892"/>
                <a:ext cx="1445050" cy="4613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  <a:defRPr/>
                </a:pPr>
                <a:r>
                  <a:rPr lang="en-US" altLang="en-US" sz="2400" b="1" dirty="0">
                    <a:solidFill>
                      <a:srgbClr val="080808"/>
                    </a:solidFill>
                    <a:cs typeface="Arial" panose="020B0604020202020204" pitchFamily="34" charset="0"/>
                    <a:sym typeface="Wingdings" panose="05000000000000000000" pitchFamily="2" charset="2"/>
                  </a:rPr>
                  <a:t> </a:t>
                </a:r>
                <a:r>
                  <a:rPr lang="en-US" altLang="en-US" sz="2400" b="1" dirty="0" smtClean="0">
                    <a:solidFill>
                      <a:srgbClr val="080808"/>
                    </a:solidFill>
                    <a:cs typeface="Arial" panose="020B0604020202020204" pitchFamily="34" charset="0"/>
                    <a:sym typeface="Wingdings" panose="05000000000000000000" pitchFamily="2" charset="2"/>
                  </a:rPr>
                  <a:t>   </a:t>
                </a:r>
                <a:r>
                  <a:rPr lang="en-US" altLang="en-US" sz="2400" b="1" dirty="0" smtClean="0">
                    <a:solidFill>
                      <a:srgbClr val="080808"/>
                    </a:solidFill>
                    <a:cs typeface="Arial" panose="020B0604020202020204" pitchFamily="34" charset="0"/>
                  </a:rPr>
                  <a:t> A  = B</a:t>
                </a:r>
                <a:endParaRPr lang="en-US" altLang="en-US" sz="2400" b="1" dirty="0">
                  <a:solidFill>
                    <a:srgbClr val="080808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16"/>
              <p:cNvSpPr>
                <a:spLocks/>
              </p:cNvSpPr>
              <p:nvPr/>
            </p:nvSpPr>
            <p:spPr bwMode="auto">
              <a:xfrm>
                <a:off x="35914" y="2358892"/>
                <a:ext cx="261605" cy="99723"/>
              </a:xfrm>
              <a:custGeom>
                <a:avLst/>
                <a:gdLst>
                  <a:gd name="T0" fmla="*/ 0 w 336"/>
                  <a:gd name="T1" fmla="*/ 2147483646 h 68"/>
                  <a:gd name="T2" fmla="*/ 2147483646 w 336"/>
                  <a:gd name="T3" fmla="*/ 0 h 68"/>
                  <a:gd name="T4" fmla="*/ 2147483646 w 336"/>
                  <a:gd name="T5" fmla="*/ 2147483646 h 68"/>
                  <a:gd name="T6" fmla="*/ 0 60000 65536"/>
                  <a:gd name="T7" fmla="*/ 0 60000 65536"/>
                  <a:gd name="T8" fmla="*/ 0 60000 65536"/>
                  <a:gd name="T9" fmla="*/ 0 w 336"/>
                  <a:gd name="T10" fmla="*/ 0 h 68"/>
                  <a:gd name="T11" fmla="*/ 336 w 336"/>
                  <a:gd name="T12" fmla="*/ 68 h 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6" h="68">
                    <a:moveTo>
                      <a:pt x="0" y="67"/>
                    </a:moveTo>
                    <a:lnTo>
                      <a:pt x="167" y="0"/>
                    </a:lnTo>
                    <a:lnTo>
                      <a:pt x="336" y="68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b="1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16"/>
              <p:cNvSpPr>
                <a:spLocks/>
              </p:cNvSpPr>
              <p:nvPr/>
            </p:nvSpPr>
            <p:spPr bwMode="auto">
              <a:xfrm>
                <a:off x="513504" y="2312839"/>
                <a:ext cx="261605" cy="99723"/>
              </a:xfrm>
              <a:custGeom>
                <a:avLst/>
                <a:gdLst>
                  <a:gd name="T0" fmla="*/ 0 w 336"/>
                  <a:gd name="T1" fmla="*/ 2147483646 h 68"/>
                  <a:gd name="T2" fmla="*/ 2147483646 w 336"/>
                  <a:gd name="T3" fmla="*/ 0 h 68"/>
                  <a:gd name="T4" fmla="*/ 2147483646 w 336"/>
                  <a:gd name="T5" fmla="*/ 2147483646 h 68"/>
                  <a:gd name="T6" fmla="*/ 0 60000 65536"/>
                  <a:gd name="T7" fmla="*/ 0 60000 65536"/>
                  <a:gd name="T8" fmla="*/ 0 60000 65536"/>
                  <a:gd name="T9" fmla="*/ 0 w 336"/>
                  <a:gd name="T10" fmla="*/ 0 h 68"/>
                  <a:gd name="T11" fmla="*/ 336 w 336"/>
                  <a:gd name="T12" fmla="*/ 68 h 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6" h="68">
                    <a:moveTo>
                      <a:pt x="0" y="67"/>
                    </a:moveTo>
                    <a:lnTo>
                      <a:pt x="167" y="0"/>
                    </a:lnTo>
                    <a:lnTo>
                      <a:pt x="336" y="68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b="1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5" name="TextBox 34"/>
            <p:cNvSpPr txBox="1"/>
            <p:nvPr/>
          </p:nvSpPr>
          <p:spPr>
            <a:xfrm>
              <a:off x="5410040" y="3912680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1</a:t>
              </a:r>
              <a:endParaRPr lang="vi-VN" b="1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076313" y="3853892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1</a:t>
              </a:r>
              <a:endParaRPr lang="vi-VN" b="1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4" name="Text Box 15"/>
          <p:cNvSpPr txBox="1">
            <a:spLocks noChangeArrowheads="1"/>
          </p:cNvSpPr>
          <p:nvPr/>
        </p:nvSpPr>
        <p:spPr bwMode="auto">
          <a:xfrm>
            <a:off x="3940381" y="2567343"/>
            <a:ext cx="3978256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2400" b="1" dirty="0" smtClean="0">
                <a:solidFill>
                  <a:srgbClr val="080808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b)</a:t>
            </a:r>
            <a:r>
              <a:rPr lang="en-US" altLang="en-US" sz="2400" b="1" dirty="0" smtClean="0">
                <a:solidFill>
                  <a:srgbClr val="00B0F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en-US" sz="2400" b="1" dirty="0" smtClean="0">
                <a:solidFill>
                  <a:srgbClr val="FF00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………..</a:t>
            </a:r>
            <a:r>
              <a:rPr lang="en-US" altLang="en-US" sz="2400" b="1" dirty="0" smtClean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endParaRPr lang="en-US" altLang="en-US" sz="2400" b="1" dirty="0">
              <a:solidFill>
                <a:srgbClr val="00B0F0"/>
              </a:solidFill>
              <a:cs typeface="Arial" panose="020B0604020202020204" pitchFamily="34" charset="0"/>
            </a:endParaRPr>
          </a:p>
        </p:txBody>
      </p:sp>
      <p:sp>
        <p:nvSpPr>
          <p:cNvPr id="47" name="Text Box 15"/>
          <p:cNvSpPr txBox="1">
            <a:spLocks noChangeArrowheads="1"/>
          </p:cNvSpPr>
          <p:nvPr/>
        </p:nvSpPr>
        <p:spPr bwMode="auto">
          <a:xfrm>
            <a:off x="3984663" y="3174274"/>
            <a:ext cx="3978256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2400" b="1" dirty="0">
                <a:solidFill>
                  <a:srgbClr val="080808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c</a:t>
            </a:r>
            <a:r>
              <a:rPr lang="en-US" altLang="en-US" sz="2400" b="1" dirty="0" smtClean="0">
                <a:solidFill>
                  <a:srgbClr val="080808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r>
              <a:rPr lang="en-US" altLang="en-US" sz="2400" b="1" dirty="0" smtClean="0">
                <a:solidFill>
                  <a:srgbClr val="00B0F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en-US" sz="2400" b="1" dirty="0" smtClean="0">
                <a:solidFill>
                  <a:srgbClr val="FF00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………..</a:t>
            </a:r>
            <a:r>
              <a:rPr lang="en-US" altLang="en-US" sz="24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endParaRPr lang="en-US" altLang="en-US" sz="24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3968621" y="3086223"/>
            <a:ext cx="1794139" cy="614764"/>
            <a:chOff x="4767908" y="3667248"/>
            <a:chExt cx="1794139" cy="614764"/>
          </a:xfrm>
        </p:grpSpPr>
        <p:grpSp>
          <p:nvGrpSpPr>
            <p:cNvPr id="49" name="Group 48"/>
            <p:cNvGrpSpPr>
              <a:grpSpLocks/>
            </p:cNvGrpSpPr>
            <p:nvPr/>
          </p:nvGrpSpPr>
          <p:grpSpPr bwMode="auto">
            <a:xfrm>
              <a:off x="4767908" y="3667248"/>
              <a:ext cx="1794139" cy="507752"/>
              <a:chOff x="-350475" y="2312839"/>
              <a:chExt cx="1445050" cy="507374"/>
            </a:xfrm>
          </p:grpSpPr>
          <p:sp>
            <p:nvSpPr>
              <p:cNvPr id="52" name="Text Box 15"/>
              <p:cNvSpPr txBox="1">
                <a:spLocks noChangeArrowheads="1"/>
              </p:cNvSpPr>
              <p:nvPr/>
            </p:nvSpPr>
            <p:spPr bwMode="auto">
              <a:xfrm>
                <a:off x="-350475" y="2358892"/>
                <a:ext cx="1445050" cy="4613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  <a:defRPr/>
                </a:pPr>
                <a:r>
                  <a:rPr lang="en-US" altLang="en-US" sz="2400" b="1" dirty="0">
                    <a:solidFill>
                      <a:srgbClr val="080808"/>
                    </a:solidFill>
                    <a:cs typeface="Arial" panose="020B0604020202020204" pitchFamily="34" charset="0"/>
                    <a:sym typeface="Wingdings" panose="05000000000000000000" pitchFamily="2" charset="2"/>
                  </a:rPr>
                  <a:t> </a:t>
                </a:r>
                <a:r>
                  <a:rPr lang="en-US" altLang="en-US" sz="2400" b="1" dirty="0" smtClean="0">
                    <a:solidFill>
                      <a:srgbClr val="080808"/>
                    </a:solidFill>
                    <a:cs typeface="Arial" panose="020B0604020202020204" pitchFamily="34" charset="0"/>
                    <a:sym typeface="Wingdings" panose="05000000000000000000" pitchFamily="2" charset="2"/>
                  </a:rPr>
                  <a:t>   </a:t>
                </a:r>
                <a:r>
                  <a:rPr lang="en-US" altLang="en-US" sz="2400" b="1" dirty="0" smtClean="0">
                    <a:solidFill>
                      <a:srgbClr val="080808"/>
                    </a:solidFill>
                    <a:cs typeface="Arial" panose="020B0604020202020204" pitchFamily="34" charset="0"/>
                  </a:rPr>
                  <a:t> A  = B</a:t>
                </a:r>
                <a:endParaRPr lang="en-US" altLang="en-US" sz="2400" b="1" dirty="0">
                  <a:solidFill>
                    <a:srgbClr val="080808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6"/>
              <p:cNvSpPr>
                <a:spLocks/>
              </p:cNvSpPr>
              <p:nvPr/>
            </p:nvSpPr>
            <p:spPr bwMode="auto">
              <a:xfrm>
                <a:off x="35914" y="2358892"/>
                <a:ext cx="261605" cy="99723"/>
              </a:xfrm>
              <a:custGeom>
                <a:avLst/>
                <a:gdLst>
                  <a:gd name="T0" fmla="*/ 0 w 336"/>
                  <a:gd name="T1" fmla="*/ 2147483646 h 68"/>
                  <a:gd name="T2" fmla="*/ 2147483646 w 336"/>
                  <a:gd name="T3" fmla="*/ 0 h 68"/>
                  <a:gd name="T4" fmla="*/ 2147483646 w 336"/>
                  <a:gd name="T5" fmla="*/ 2147483646 h 68"/>
                  <a:gd name="T6" fmla="*/ 0 60000 65536"/>
                  <a:gd name="T7" fmla="*/ 0 60000 65536"/>
                  <a:gd name="T8" fmla="*/ 0 60000 65536"/>
                  <a:gd name="T9" fmla="*/ 0 w 336"/>
                  <a:gd name="T10" fmla="*/ 0 h 68"/>
                  <a:gd name="T11" fmla="*/ 336 w 336"/>
                  <a:gd name="T12" fmla="*/ 68 h 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6" h="68">
                    <a:moveTo>
                      <a:pt x="0" y="67"/>
                    </a:moveTo>
                    <a:lnTo>
                      <a:pt x="167" y="0"/>
                    </a:lnTo>
                    <a:lnTo>
                      <a:pt x="336" y="68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b="1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6"/>
              <p:cNvSpPr>
                <a:spLocks/>
              </p:cNvSpPr>
              <p:nvPr/>
            </p:nvSpPr>
            <p:spPr bwMode="auto">
              <a:xfrm>
                <a:off x="513504" y="2312839"/>
                <a:ext cx="261605" cy="99723"/>
              </a:xfrm>
              <a:custGeom>
                <a:avLst/>
                <a:gdLst>
                  <a:gd name="T0" fmla="*/ 0 w 336"/>
                  <a:gd name="T1" fmla="*/ 2147483646 h 68"/>
                  <a:gd name="T2" fmla="*/ 2147483646 w 336"/>
                  <a:gd name="T3" fmla="*/ 0 h 68"/>
                  <a:gd name="T4" fmla="*/ 2147483646 w 336"/>
                  <a:gd name="T5" fmla="*/ 2147483646 h 68"/>
                  <a:gd name="T6" fmla="*/ 0 60000 65536"/>
                  <a:gd name="T7" fmla="*/ 0 60000 65536"/>
                  <a:gd name="T8" fmla="*/ 0 60000 65536"/>
                  <a:gd name="T9" fmla="*/ 0 w 336"/>
                  <a:gd name="T10" fmla="*/ 0 h 68"/>
                  <a:gd name="T11" fmla="*/ 336 w 336"/>
                  <a:gd name="T12" fmla="*/ 68 h 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6" h="68">
                    <a:moveTo>
                      <a:pt x="0" y="67"/>
                    </a:moveTo>
                    <a:lnTo>
                      <a:pt x="167" y="0"/>
                    </a:lnTo>
                    <a:lnTo>
                      <a:pt x="336" y="68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b="1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0" name="TextBox 49"/>
            <p:cNvSpPr txBox="1"/>
            <p:nvPr/>
          </p:nvSpPr>
          <p:spPr>
            <a:xfrm>
              <a:off x="5410040" y="3912680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1</a:t>
              </a:r>
              <a:endParaRPr lang="vi-VN" b="1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076313" y="3853892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2</a:t>
              </a:r>
              <a:endParaRPr lang="vi-VN" b="1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128274" y="3974732"/>
            <a:ext cx="9289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 dirty="0">
                <a:solidFill>
                  <a:srgbClr val="080808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 </a:t>
            </a:r>
            <a:r>
              <a:rPr lang="vi-VN" altLang="en-US" sz="2400" b="1" dirty="0" smtClean="0">
                <a:solidFill>
                  <a:srgbClr val="080808"/>
                </a:solidFill>
                <a:sym typeface="Wingdings" panose="05000000000000000000" pitchFamily="2" charset="2"/>
              </a:rPr>
              <a:t>Nếu một đường thẳng cắt hai đường thẳng song song thì</a:t>
            </a:r>
            <a:r>
              <a:rPr lang="vi-VN" sz="2400" b="1" dirty="0" smtClean="0">
                <a:solidFill>
                  <a:srgbClr val="080808"/>
                </a:solidFill>
                <a:sym typeface="Wingdings" panose="05000000000000000000" pitchFamily="2" charset="2"/>
              </a:rPr>
              <a:t>:</a:t>
            </a:r>
            <a:endParaRPr lang="vi-VN" sz="2400" b="1" dirty="0">
              <a:solidFill>
                <a:srgbClr val="080808"/>
              </a:solidFill>
            </a:endParaRPr>
          </a:p>
        </p:txBody>
      </p:sp>
      <p:sp>
        <p:nvSpPr>
          <p:cNvPr id="56" name="Text Box 15"/>
          <p:cNvSpPr txBox="1">
            <a:spLocks noChangeArrowheads="1"/>
          </p:cNvSpPr>
          <p:nvPr/>
        </p:nvSpPr>
        <p:spPr bwMode="auto">
          <a:xfrm>
            <a:off x="308351" y="4590809"/>
            <a:ext cx="49624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2400" b="1" dirty="0">
                <a:solidFill>
                  <a:srgbClr val="080808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a</a:t>
            </a:r>
            <a:r>
              <a:rPr lang="en-US" altLang="en-US" sz="2400" b="1" dirty="0" smtClean="0">
                <a:solidFill>
                  <a:srgbClr val="080808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r>
              <a:rPr lang="en-US" altLang="en-US" sz="2400" b="1" dirty="0" smtClean="0">
                <a:solidFill>
                  <a:srgbClr val="00B0F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en-US" sz="2400" b="1" dirty="0" smtClean="0">
                <a:solidFill>
                  <a:srgbClr val="FF00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…………………………………….</a:t>
            </a:r>
            <a:r>
              <a:rPr lang="en-US" altLang="en-US" sz="2400" b="1" dirty="0" smtClean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endParaRPr lang="en-US" altLang="en-US" sz="2400" b="1" dirty="0">
              <a:solidFill>
                <a:srgbClr val="00B0F0"/>
              </a:solidFill>
              <a:cs typeface="Arial" panose="020B0604020202020204" pitchFamily="34" charset="0"/>
            </a:endParaRPr>
          </a:p>
        </p:txBody>
      </p:sp>
      <p:sp>
        <p:nvSpPr>
          <p:cNvPr id="57" name="Text Box 15"/>
          <p:cNvSpPr txBox="1">
            <a:spLocks noChangeArrowheads="1"/>
          </p:cNvSpPr>
          <p:nvPr/>
        </p:nvSpPr>
        <p:spPr bwMode="auto">
          <a:xfrm>
            <a:off x="319965" y="5280612"/>
            <a:ext cx="50398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2400" b="1" dirty="0" smtClean="0">
                <a:solidFill>
                  <a:srgbClr val="080808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b)</a:t>
            </a:r>
            <a:r>
              <a:rPr lang="en-US" altLang="en-US" sz="2400" b="1" dirty="0" smtClean="0">
                <a:solidFill>
                  <a:srgbClr val="00B0F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en-US" sz="2400" b="1" dirty="0" smtClean="0">
                <a:solidFill>
                  <a:srgbClr val="FF00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…………………………………….</a:t>
            </a:r>
            <a:r>
              <a:rPr lang="en-US" altLang="en-US" sz="2400" b="1" dirty="0" smtClean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endParaRPr lang="en-US" altLang="en-US" sz="2400" b="1" dirty="0">
              <a:solidFill>
                <a:srgbClr val="00B0F0"/>
              </a:solidFill>
              <a:cs typeface="Arial" panose="020B0604020202020204" pitchFamily="34" charset="0"/>
            </a:endParaRPr>
          </a:p>
        </p:txBody>
      </p:sp>
      <p:sp>
        <p:nvSpPr>
          <p:cNvPr id="58" name="Text Box 15"/>
          <p:cNvSpPr txBox="1">
            <a:spLocks noChangeArrowheads="1"/>
          </p:cNvSpPr>
          <p:nvPr/>
        </p:nvSpPr>
        <p:spPr bwMode="auto">
          <a:xfrm>
            <a:off x="319966" y="6045736"/>
            <a:ext cx="67546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2400" b="1" dirty="0">
                <a:solidFill>
                  <a:srgbClr val="080808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c</a:t>
            </a:r>
            <a:r>
              <a:rPr lang="en-US" altLang="en-US" sz="2400" b="1" dirty="0" smtClean="0">
                <a:solidFill>
                  <a:srgbClr val="080808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r>
              <a:rPr lang="en-US" altLang="en-US" sz="2400" b="1" dirty="0" smtClean="0">
                <a:solidFill>
                  <a:srgbClr val="00B0F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en-US" sz="2400" b="1" dirty="0" smtClean="0">
                <a:solidFill>
                  <a:srgbClr val="FF00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…………………………………….</a:t>
            </a:r>
            <a:r>
              <a:rPr lang="en-US" altLang="en-US" sz="2400" b="1" dirty="0" smtClean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endParaRPr lang="en-US" altLang="en-US" sz="2400" b="1" dirty="0">
              <a:solidFill>
                <a:srgbClr val="00B0F0"/>
              </a:solidFill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22584" y="4529955"/>
            <a:ext cx="47052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 dirty="0" smtClean="0">
                <a:solidFill>
                  <a:srgbClr val="080808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vi-VN" altLang="en-US" sz="2400" b="1" dirty="0" smtClean="0">
                <a:solidFill>
                  <a:srgbClr val="080808"/>
                </a:solidFill>
                <a:sym typeface="Wingdings" panose="05000000000000000000" pitchFamily="2" charset="2"/>
              </a:rPr>
              <a:t>Hai góc sole trong bằng nhau</a:t>
            </a:r>
            <a:endParaRPr lang="vi-VN" sz="2400" b="1" dirty="0">
              <a:solidFill>
                <a:srgbClr val="080808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38796" y="5219488"/>
            <a:ext cx="47052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 dirty="0" smtClean="0">
                <a:solidFill>
                  <a:srgbClr val="080808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vi-VN" altLang="en-US" sz="2400" b="1" dirty="0" smtClean="0">
                <a:solidFill>
                  <a:srgbClr val="080808"/>
                </a:solidFill>
                <a:sym typeface="Wingdings" panose="05000000000000000000" pitchFamily="2" charset="2"/>
              </a:rPr>
              <a:t>Hai góc đồng vị bằng nhau</a:t>
            </a:r>
            <a:endParaRPr lang="vi-VN" sz="2400" b="1" dirty="0">
              <a:solidFill>
                <a:srgbClr val="080808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94322" y="6002579"/>
            <a:ext cx="5517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 dirty="0" smtClean="0">
                <a:solidFill>
                  <a:srgbClr val="080808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vi-VN" altLang="en-US" sz="2400" b="1" dirty="0" smtClean="0">
                <a:solidFill>
                  <a:srgbClr val="080808"/>
                </a:solidFill>
                <a:sym typeface="Wingdings" panose="05000000000000000000" pitchFamily="2" charset="2"/>
              </a:rPr>
              <a:t>Hai góc trong cùng phía bù nhau</a:t>
            </a:r>
            <a:endParaRPr lang="vi-VN" sz="2400" b="1" dirty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3582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4" grpId="0"/>
      <p:bldP spid="47" grpId="0"/>
      <p:bldP spid="55" grpId="0"/>
      <p:bldP spid="56" grpId="0"/>
      <p:bldP spid="57" grpId="0"/>
      <p:bldP spid="58" grpId="0"/>
      <p:bldP spid="59" grpId="0"/>
      <p:bldP spid="60" grpId="0"/>
      <p:bldP spid="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5877" y="640288"/>
            <a:ext cx="3758786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38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Trang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95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SGK</a:t>
            </a:r>
            <a:endParaRPr lang="vi-V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56777" y="23270"/>
            <a:ext cx="8682039" cy="584775"/>
          </a:xfrm>
          <a:prstGeom prst="rect">
            <a:avLst/>
          </a:prstGeom>
          <a:solidFill>
            <a:srgbClr val="FF66FF"/>
          </a:solidFill>
          <a:ln w="38100">
            <a:solidFill>
              <a:srgbClr val="0000FF"/>
            </a:solidFill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3200" b="1" dirty="0">
                <a:solidFill>
                  <a:srgbClr val="080808"/>
                </a:solidFill>
                <a:cs typeface="Arial" panose="020B0604020202020204" pitchFamily="34" charset="0"/>
              </a:rPr>
              <a:t>Tiết 9: LUYỆN TẬP</a:t>
            </a:r>
            <a:endParaRPr lang="en-US" altLang="en-US" sz="2800" dirty="0">
              <a:solidFill>
                <a:srgbClr val="080808"/>
              </a:solidFill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84250" y="1171614"/>
            <a:ext cx="2819911" cy="2760360"/>
            <a:chOff x="227064" y="404377"/>
            <a:chExt cx="3052434" cy="3059880"/>
          </a:xfrm>
        </p:grpSpPr>
        <p:cxnSp>
          <p:nvCxnSpPr>
            <p:cNvPr id="5" name="Straight Connector 4"/>
            <p:cNvCxnSpPr/>
            <p:nvPr/>
          </p:nvCxnSpPr>
          <p:spPr>
            <a:xfrm flipH="1">
              <a:off x="227064" y="704303"/>
              <a:ext cx="2147592" cy="1947849"/>
            </a:xfrm>
            <a:prstGeom prst="line">
              <a:avLst/>
            </a:prstGeom>
            <a:ln w="38100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913968" y="1035171"/>
              <a:ext cx="37061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0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A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 flipH="1">
              <a:off x="1078739" y="1547863"/>
              <a:ext cx="2160043" cy="1916394"/>
            </a:xfrm>
            <a:prstGeom prst="line">
              <a:avLst/>
            </a:prstGeom>
            <a:ln w="38100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2582" y="1213375"/>
              <a:ext cx="2060681" cy="1844603"/>
            </a:xfrm>
            <a:prstGeom prst="line">
              <a:avLst/>
            </a:prstGeom>
            <a:ln w="38100">
              <a:solidFill>
                <a:srgbClr val="0808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1832193" y="2618027"/>
              <a:ext cx="3706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0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B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983491" y="404377"/>
              <a:ext cx="369941" cy="4435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0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d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843621" y="1164346"/>
              <a:ext cx="435877" cy="4435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000" b="1" dirty="0" smtClean="0">
                  <a:solidFill>
                    <a:srgbClr val="080808"/>
                  </a:solidFill>
                  <a:sym typeface="Wingdings" panose="05000000000000000000" pitchFamily="2" charset="2"/>
                </a:rPr>
                <a:t>d'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359965" y="1484660"/>
              <a:ext cx="338707" cy="409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1</a:t>
              </a:r>
              <a:endParaRPr lang="vi-VN" b="1" dirty="0">
                <a:solidFill>
                  <a:srgbClr val="080808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131280" y="1097884"/>
              <a:ext cx="338707" cy="409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2</a:t>
              </a:r>
              <a:endParaRPr lang="vi-VN" b="1" dirty="0">
                <a:solidFill>
                  <a:srgbClr val="080808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94871" y="1510858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0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3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078739" y="1876125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ym typeface="Wingdings" panose="05000000000000000000" pitchFamily="2" charset="2"/>
                </a:rPr>
                <a:t>4</a:t>
              </a:r>
              <a:endParaRPr lang="vi-VN" b="1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281803" y="2315246"/>
              <a:ext cx="338707" cy="409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1</a:t>
              </a:r>
              <a:endParaRPr lang="vi-VN" b="1" dirty="0">
                <a:solidFill>
                  <a:srgbClr val="080808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025290" y="1874237"/>
              <a:ext cx="338707" cy="409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2</a:t>
              </a:r>
              <a:endParaRPr lang="vi-VN" b="1" dirty="0">
                <a:solidFill>
                  <a:srgbClr val="080808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687299" y="2283643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000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3</a:t>
              </a:r>
              <a:endParaRPr lang="vi-VN" sz="2000" b="1" dirty="0">
                <a:solidFill>
                  <a:srgbClr val="080808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041681" y="2560030"/>
              <a:ext cx="338707" cy="4094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olidFill>
                    <a:srgbClr val="080808"/>
                  </a:solidFill>
                  <a:sym typeface="Wingdings" panose="05000000000000000000" pitchFamily="2" charset="2"/>
                </a:rPr>
                <a:t>4</a:t>
              </a:r>
              <a:endParaRPr lang="vi-VN" b="1" dirty="0">
                <a:solidFill>
                  <a:srgbClr val="080808"/>
                </a:solidFill>
              </a:endParaRPr>
            </a:p>
          </p:txBody>
        </p:sp>
      </p:grpSp>
      <p:sp>
        <p:nvSpPr>
          <p:cNvPr id="26" name="Arc 25"/>
          <p:cNvSpPr/>
          <p:nvPr/>
        </p:nvSpPr>
        <p:spPr>
          <a:xfrm rot="15141857">
            <a:off x="1068993" y="2282665"/>
            <a:ext cx="1166310" cy="835018"/>
          </a:xfrm>
          <a:prstGeom prst="arc">
            <a:avLst>
              <a:gd name="adj1" fmla="val 20899319"/>
              <a:gd name="adj2" fmla="val 1733152"/>
            </a:avLst>
          </a:prstGeom>
          <a:noFill/>
          <a:ln w="38100">
            <a:solidFill>
              <a:srgbClr val="9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" name="Arc 26"/>
          <p:cNvSpPr/>
          <p:nvPr/>
        </p:nvSpPr>
        <p:spPr>
          <a:xfrm rot="4170868">
            <a:off x="840765" y="1592751"/>
            <a:ext cx="1166310" cy="835018"/>
          </a:xfrm>
          <a:prstGeom prst="arc">
            <a:avLst>
              <a:gd name="adj1" fmla="val 20899319"/>
              <a:gd name="adj2" fmla="val 1733152"/>
            </a:avLst>
          </a:prstGeom>
          <a:noFill/>
          <a:ln w="38100">
            <a:solidFill>
              <a:srgbClr val="9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8" name="Arc 27"/>
          <p:cNvSpPr/>
          <p:nvPr/>
        </p:nvSpPr>
        <p:spPr>
          <a:xfrm rot="15141857">
            <a:off x="1860397" y="2998172"/>
            <a:ext cx="1166310" cy="835018"/>
          </a:xfrm>
          <a:prstGeom prst="arc">
            <a:avLst>
              <a:gd name="adj1" fmla="val 20899319"/>
              <a:gd name="adj2" fmla="val 1733152"/>
            </a:avLst>
          </a:prstGeom>
          <a:noFill/>
          <a:ln w="38100">
            <a:solidFill>
              <a:srgbClr val="9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9" name="TextBox 28"/>
          <p:cNvSpPr txBox="1"/>
          <p:nvPr/>
        </p:nvSpPr>
        <p:spPr>
          <a:xfrm>
            <a:off x="3721386" y="1235875"/>
            <a:ext cx="1249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400" b="1" dirty="0">
                <a:solidFill>
                  <a:srgbClr val="080808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 </a:t>
            </a:r>
            <a:r>
              <a:rPr lang="vi-VN" sz="2400" b="1" dirty="0" smtClean="0">
                <a:solidFill>
                  <a:srgbClr val="080808"/>
                </a:solidFill>
                <a:sym typeface="Wingdings" panose="05000000000000000000" pitchFamily="2" charset="2"/>
              </a:rPr>
              <a:t>Biết  :</a:t>
            </a:r>
            <a:endParaRPr lang="vi-VN" sz="2400" b="1" dirty="0">
              <a:solidFill>
                <a:srgbClr val="080808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3919812" y="1683487"/>
            <a:ext cx="1794139" cy="627466"/>
            <a:chOff x="4767908" y="3654546"/>
            <a:chExt cx="1794139" cy="627466"/>
          </a:xfrm>
        </p:grpSpPr>
        <p:grpSp>
          <p:nvGrpSpPr>
            <p:cNvPr id="31" name="Group 30"/>
            <p:cNvGrpSpPr>
              <a:grpSpLocks/>
            </p:cNvGrpSpPr>
            <p:nvPr/>
          </p:nvGrpSpPr>
          <p:grpSpPr bwMode="auto">
            <a:xfrm>
              <a:off x="4767908" y="3654546"/>
              <a:ext cx="1794139" cy="520452"/>
              <a:chOff x="-350475" y="2300148"/>
              <a:chExt cx="1445050" cy="520065"/>
            </a:xfrm>
          </p:grpSpPr>
          <p:sp>
            <p:nvSpPr>
              <p:cNvPr id="34" name="Text Box 15"/>
              <p:cNvSpPr txBox="1">
                <a:spLocks noChangeArrowheads="1"/>
              </p:cNvSpPr>
              <p:nvPr/>
            </p:nvSpPr>
            <p:spPr bwMode="auto">
              <a:xfrm>
                <a:off x="-350475" y="2358892"/>
                <a:ext cx="1445050" cy="4613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  <a:defRPr/>
                </a:pPr>
                <a:r>
                  <a:rPr lang="en-US" altLang="en-US" sz="2400" b="1" dirty="0">
                    <a:solidFill>
                      <a:srgbClr val="080808"/>
                    </a:solidFill>
                    <a:cs typeface="Arial" panose="020B0604020202020204" pitchFamily="34" charset="0"/>
                    <a:sym typeface="Wingdings" panose="05000000000000000000" pitchFamily="2" charset="2"/>
                  </a:rPr>
                  <a:t>a) </a:t>
                </a:r>
                <a:r>
                  <a:rPr lang="en-US" altLang="en-US" sz="2400" b="1" dirty="0" smtClean="0">
                    <a:solidFill>
                      <a:srgbClr val="080808"/>
                    </a:solidFill>
                    <a:cs typeface="Arial" panose="020B0604020202020204" pitchFamily="34" charset="0"/>
                  </a:rPr>
                  <a:t> A  = B</a:t>
                </a:r>
                <a:endParaRPr lang="en-US" altLang="en-US" sz="2400" b="1" dirty="0">
                  <a:solidFill>
                    <a:srgbClr val="080808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16"/>
              <p:cNvSpPr>
                <a:spLocks/>
              </p:cNvSpPr>
              <p:nvPr/>
            </p:nvSpPr>
            <p:spPr bwMode="auto">
              <a:xfrm>
                <a:off x="35914" y="2358892"/>
                <a:ext cx="261605" cy="99723"/>
              </a:xfrm>
              <a:custGeom>
                <a:avLst/>
                <a:gdLst>
                  <a:gd name="T0" fmla="*/ 0 w 336"/>
                  <a:gd name="T1" fmla="*/ 2147483646 h 68"/>
                  <a:gd name="T2" fmla="*/ 2147483646 w 336"/>
                  <a:gd name="T3" fmla="*/ 0 h 68"/>
                  <a:gd name="T4" fmla="*/ 2147483646 w 336"/>
                  <a:gd name="T5" fmla="*/ 2147483646 h 68"/>
                  <a:gd name="T6" fmla="*/ 0 60000 65536"/>
                  <a:gd name="T7" fmla="*/ 0 60000 65536"/>
                  <a:gd name="T8" fmla="*/ 0 60000 65536"/>
                  <a:gd name="T9" fmla="*/ 0 w 336"/>
                  <a:gd name="T10" fmla="*/ 0 h 68"/>
                  <a:gd name="T11" fmla="*/ 336 w 336"/>
                  <a:gd name="T12" fmla="*/ 68 h 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6" h="68">
                    <a:moveTo>
                      <a:pt x="0" y="67"/>
                    </a:moveTo>
                    <a:lnTo>
                      <a:pt x="167" y="0"/>
                    </a:lnTo>
                    <a:lnTo>
                      <a:pt x="336" y="68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b="1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16"/>
              <p:cNvSpPr>
                <a:spLocks/>
              </p:cNvSpPr>
              <p:nvPr/>
            </p:nvSpPr>
            <p:spPr bwMode="auto">
              <a:xfrm>
                <a:off x="544191" y="2300148"/>
                <a:ext cx="261605" cy="99723"/>
              </a:xfrm>
              <a:custGeom>
                <a:avLst/>
                <a:gdLst>
                  <a:gd name="T0" fmla="*/ 0 w 336"/>
                  <a:gd name="T1" fmla="*/ 2147483646 h 68"/>
                  <a:gd name="T2" fmla="*/ 2147483646 w 336"/>
                  <a:gd name="T3" fmla="*/ 0 h 68"/>
                  <a:gd name="T4" fmla="*/ 2147483646 w 336"/>
                  <a:gd name="T5" fmla="*/ 2147483646 h 68"/>
                  <a:gd name="T6" fmla="*/ 0 60000 65536"/>
                  <a:gd name="T7" fmla="*/ 0 60000 65536"/>
                  <a:gd name="T8" fmla="*/ 0 60000 65536"/>
                  <a:gd name="T9" fmla="*/ 0 w 336"/>
                  <a:gd name="T10" fmla="*/ 0 h 68"/>
                  <a:gd name="T11" fmla="*/ 336 w 336"/>
                  <a:gd name="T12" fmla="*/ 68 h 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6" h="68">
                    <a:moveTo>
                      <a:pt x="0" y="67"/>
                    </a:moveTo>
                    <a:lnTo>
                      <a:pt x="167" y="0"/>
                    </a:lnTo>
                    <a:lnTo>
                      <a:pt x="336" y="68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b="1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2" name="TextBox 31"/>
            <p:cNvSpPr txBox="1"/>
            <p:nvPr/>
          </p:nvSpPr>
          <p:spPr>
            <a:xfrm>
              <a:off x="5410040" y="3912680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4</a:t>
              </a:r>
              <a:endParaRPr lang="vi-VN" b="1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101713" y="3853892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2</a:t>
              </a:r>
              <a:endParaRPr lang="vi-VN" b="1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Text Box 15"/>
          <p:cNvSpPr txBox="1">
            <a:spLocks noChangeArrowheads="1"/>
          </p:cNvSpPr>
          <p:nvPr/>
        </p:nvSpPr>
        <p:spPr bwMode="auto">
          <a:xfrm>
            <a:off x="3984663" y="2392723"/>
            <a:ext cx="3978256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2400" b="1" dirty="0" smtClean="0">
                <a:solidFill>
                  <a:srgbClr val="080808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hoặc b)</a:t>
            </a:r>
            <a:r>
              <a:rPr lang="en-US" altLang="en-US" sz="2400" b="1" dirty="0" smtClean="0">
                <a:solidFill>
                  <a:srgbClr val="00B0F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en-US" sz="2400" b="1" dirty="0" smtClean="0">
                <a:solidFill>
                  <a:srgbClr val="FF00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………..</a:t>
            </a:r>
            <a:r>
              <a:rPr lang="en-US" altLang="en-US" sz="2400" b="1" dirty="0" smtClean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endParaRPr lang="en-US" altLang="en-US" sz="2400" b="1" dirty="0">
              <a:solidFill>
                <a:srgbClr val="00B0F0"/>
              </a:solidFill>
              <a:cs typeface="Arial" panose="020B0604020202020204" pitchFamily="34" charset="0"/>
            </a:endParaRPr>
          </a:p>
        </p:txBody>
      </p:sp>
      <p:sp>
        <p:nvSpPr>
          <p:cNvPr id="38" name="Text Box 15"/>
          <p:cNvSpPr txBox="1">
            <a:spLocks noChangeArrowheads="1"/>
          </p:cNvSpPr>
          <p:nvPr/>
        </p:nvSpPr>
        <p:spPr bwMode="auto">
          <a:xfrm>
            <a:off x="3984663" y="2997738"/>
            <a:ext cx="3978256" cy="461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2400" b="1" dirty="0" smtClean="0">
                <a:solidFill>
                  <a:srgbClr val="080808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hoặc c)</a:t>
            </a:r>
            <a:r>
              <a:rPr lang="en-US" altLang="en-US" sz="2400" b="1" dirty="0" smtClean="0">
                <a:solidFill>
                  <a:srgbClr val="00B0F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en-US" sz="2400" b="1" dirty="0" smtClean="0">
                <a:solidFill>
                  <a:srgbClr val="FF00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………..</a:t>
            </a:r>
            <a:r>
              <a:rPr lang="en-US" altLang="en-US" sz="2400" b="1" dirty="0" smtClean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endParaRPr lang="en-US" altLang="en-US" sz="2400" b="1" dirty="0">
              <a:solidFill>
                <a:srgbClr val="00B0F0"/>
              </a:solidFill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907776" y="3512244"/>
            <a:ext cx="25106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altLang="en-US" sz="2400" b="1" dirty="0" smtClean="0">
                <a:solidFill>
                  <a:srgbClr val="080808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Thì</a:t>
            </a:r>
            <a:r>
              <a:rPr lang="vi-VN" altLang="en-US" sz="2400" b="1" dirty="0">
                <a:solidFill>
                  <a:srgbClr val="080808"/>
                </a:solidFill>
                <a:sym typeface="Wingdings" panose="05000000000000000000" pitchFamily="2" charset="2"/>
              </a:rPr>
              <a:t> </a:t>
            </a:r>
            <a:r>
              <a:rPr lang="vi-VN" altLang="en-US" sz="2400" b="1" dirty="0" smtClean="0">
                <a:solidFill>
                  <a:srgbClr val="080808"/>
                </a:solidFill>
                <a:sym typeface="Wingdings" panose="05000000000000000000" pitchFamily="2" charset="2"/>
              </a:rPr>
              <a:t>suy ra d // d’</a:t>
            </a:r>
            <a:endParaRPr lang="vi-VN" sz="2400" b="1" dirty="0">
              <a:solidFill>
                <a:srgbClr val="080808"/>
              </a:solidFill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4874850" y="2262058"/>
            <a:ext cx="1794139" cy="614764"/>
            <a:chOff x="4767908" y="3667248"/>
            <a:chExt cx="1794139" cy="614764"/>
          </a:xfrm>
        </p:grpSpPr>
        <p:grpSp>
          <p:nvGrpSpPr>
            <p:cNvPr id="41" name="Group 40"/>
            <p:cNvGrpSpPr>
              <a:grpSpLocks/>
            </p:cNvGrpSpPr>
            <p:nvPr/>
          </p:nvGrpSpPr>
          <p:grpSpPr bwMode="auto">
            <a:xfrm>
              <a:off x="4767908" y="3667248"/>
              <a:ext cx="1794139" cy="507752"/>
              <a:chOff x="-350475" y="2312839"/>
              <a:chExt cx="1445050" cy="507374"/>
            </a:xfrm>
          </p:grpSpPr>
          <p:sp>
            <p:nvSpPr>
              <p:cNvPr id="44" name="Text Box 15"/>
              <p:cNvSpPr txBox="1">
                <a:spLocks noChangeArrowheads="1"/>
              </p:cNvSpPr>
              <p:nvPr/>
            </p:nvSpPr>
            <p:spPr bwMode="auto">
              <a:xfrm>
                <a:off x="-350475" y="2358892"/>
                <a:ext cx="1445050" cy="4613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  <a:defRPr/>
                </a:pPr>
                <a:r>
                  <a:rPr lang="en-US" altLang="en-US" sz="2400" b="1" dirty="0">
                    <a:solidFill>
                      <a:srgbClr val="080808"/>
                    </a:solidFill>
                    <a:cs typeface="Arial" panose="020B0604020202020204" pitchFamily="34" charset="0"/>
                    <a:sym typeface="Wingdings" panose="05000000000000000000" pitchFamily="2" charset="2"/>
                  </a:rPr>
                  <a:t> </a:t>
                </a:r>
                <a:r>
                  <a:rPr lang="en-US" altLang="en-US" sz="2400" b="1" dirty="0" smtClean="0">
                    <a:solidFill>
                      <a:srgbClr val="080808"/>
                    </a:solidFill>
                    <a:cs typeface="Arial" panose="020B0604020202020204" pitchFamily="34" charset="0"/>
                    <a:sym typeface="Wingdings" panose="05000000000000000000" pitchFamily="2" charset="2"/>
                  </a:rPr>
                  <a:t>   </a:t>
                </a:r>
                <a:r>
                  <a:rPr lang="en-US" altLang="en-US" sz="2400" b="1" dirty="0" smtClean="0">
                    <a:solidFill>
                      <a:srgbClr val="080808"/>
                    </a:solidFill>
                    <a:cs typeface="Arial" panose="020B0604020202020204" pitchFamily="34" charset="0"/>
                  </a:rPr>
                  <a:t> A  = B</a:t>
                </a:r>
                <a:endParaRPr lang="en-US" altLang="en-US" sz="2400" b="1" dirty="0">
                  <a:solidFill>
                    <a:srgbClr val="080808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6"/>
              <p:cNvSpPr>
                <a:spLocks/>
              </p:cNvSpPr>
              <p:nvPr/>
            </p:nvSpPr>
            <p:spPr bwMode="auto">
              <a:xfrm>
                <a:off x="35914" y="2358892"/>
                <a:ext cx="261605" cy="99723"/>
              </a:xfrm>
              <a:custGeom>
                <a:avLst/>
                <a:gdLst>
                  <a:gd name="T0" fmla="*/ 0 w 336"/>
                  <a:gd name="T1" fmla="*/ 2147483646 h 68"/>
                  <a:gd name="T2" fmla="*/ 2147483646 w 336"/>
                  <a:gd name="T3" fmla="*/ 0 h 68"/>
                  <a:gd name="T4" fmla="*/ 2147483646 w 336"/>
                  <a:gd name="T5" fmla="*/ 2147483646 h 68"/>
                  <a:gd name="T6" fmla="*/ 0 60000 65536"/>
                  <a:gd name="T7" fmla="*/ 0 60000 65536"/>
                  <a:gd name="T8" fmla="*/ 0 60000 65536"/>
                  <a:gd name="T9" fmla="*/ 0 w 336"/>
                  <a:gd name="T10" fmla="*/ 0 h 68"/>
                  <a:gd name="T11" fmla="*/ 336 w 336"/>
                  <a:gd name="T12" fmla="*/ 68 h 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6" h="68">
                    <a:moveTo>
                      <a:pt x="0" y="67"/>
                    </a:moveTo>
                    <a:lnTo>
                      <a:pt x="167" y="0"/>
                    </a:lnTo>
                    <a:lnTo>
                      <a:pt x="336" y="68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b="1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16"/>
              <p:cNvSpPr>
                <a:spLocks/>
              </p:cNvSpPr>
              <p:nvPr/>
            </p:nvSpPr>
            <p:spPr bwMode="auto">
              <a:xfrm>
                <a:off x="513504" y="2312839"/>
                <a:ext cx="261605" cy="99723"/>
              </a:xfrm>
              <a:custGeom>
                <a:avLst/>
                <a:gdLst>
                  <a:gd name="T0" fmla="*/ 0 w 336"/>
                  <a:gd name="T1" fmla="*/ 2147483646 h 68"/>
                  <a:gd name="T2" fmla="*/ 2147483646 w 336"/>
                  <a:gd name="T3" fmla="*/ 0 h 68"/>
                  <a:gd name="T4" fmla="*/ 2147483646 w 336"/>
                  <a:gd name="T5" fmla="*/ 2147483646 h 68"/>
                  <a:gd name="T6" fmla="*/ 0 60000 65536"/>
                  <a:gd name="T7" fmla="*/ 0 60000 65536"/>
                  <a:gd name="T8" fmla="*/ 0 60000 65536"/>
                  <a:gd name="T9" fmla="*/ 0 w 336"/>
                  <a:gd name="T10" fmla="*/ 0 h 68"/>
                  <a:gd name="T11" fmla="*/ 336 w 336"/>
                  <a:gd name="T12" fmla="*/ 68 h 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6" h="68">
                    <a:moveTo>
                      <a:pt x="0" y="67"/>
                    </a:moveTo>
                    <a:lnTo>
                      <a:pt x="167" y="0"/>
                    </a:lnTo>
                    <a:lnTo>
                      <a:pt x="336" y="68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b="1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5410040" y="3912680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2</a:t>
              </a:r>
              <a:endParaRPr lang="vi-VN" b="1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076313" y="3853892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2</a:t>
              </a:r>
              <a:endParaRPr lang="vi-VN" b="1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4932169" y="2808084"/>
            <a:ext cx="2502172" cy="720988"/>
            <a:chOff x="4988229" y="2197002"/>
            <a:chExt cx="2502172" cy="720988"/>
          </a:xfrm>
        </p:grpSpPr>
        <p:grpSp>
          <p:nvGrpSpPr>
            <p:cNvPr id="48" name="Group 47"/>
            <p:cNvGrpSpPr/>
            <p:nvPr/>
          </p:nvGrpSpPr>
          <p:grpSpPr>
            <a:xfrm>
              <a:off x="4988229" y="2259398"/>
              <a:ext cx="2502172" cy="658592"/>
              <a:chOff x="4953943" y="3722624"/>
              <a:chExt cx="2502172" cy="658592"/>
            </a:xfrm>
          </p:grpSpPr>
          <p:grpSp>
            <p:nvGrpSpPr>
              <p:cNvPr id="52" name="Group 51"/>
              <p:cNvGrpSpPr>
                <a:grpSpLocks/>
              </p:cNvGrpSpPr>
              <p:nvPr/>
            </p:nvGrpSpPr>
            <p:grpSpPr bwMode="auto">
              <a:xfrm>
                <a:off x="4953943" y="3722624"/>
                <a:ext cx="2502172" cy="524298"/>
                <a:chOff x="-200637" y="2368183"/>
                <a:chExt cx="2015320" cy="523910"/>
              </a:xfrm>
            </p:grpSpPr>
            <p:sp>
              <p:nvSpPr>
                <p:cNvPr id="55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-200637" y="2430769"/>
                  <a:ext cx="2015320" cy="46132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  <a:buNone/>
                    <a:defRPr/>
                  </a:pPr>
                  <a:r>
                    <a:rPr lang="en-US" sz="2400" b="1" dirty="0">
                      <a:solidFill>
                        <a:srgbClr val="080808"/>
                      </a:solidFill>
                      <a:sym typeface="Wingdings" panose="05000000000000000000" pitchFamily="2" charset="2"/>
                    </a:rPr>
                    <a:t> </a:t>
                  </a:r>
                  <a:r>
                    <a:rPr lang="en-US" sz="2400" b="1" dirty="0" smtClean="0">
                      <a:solidFill>
                        <a:srgbClr val="080808"/>
                      </a:solidFill>
                      <a:sym typeface="Wingdings" panose="05000000000000000000" pitchFamily="2" charset="2"/>
                    </a:rPr>
                    <a:t>  </a:t>
                  </a:r>
                  <a:r>
                    <a:rPr lang="en-US" sz="2400" b="1" dirty="0" smtClean="0">
                      <a:solidFill>
                        <a:srgbClr val="080808"/>
                      </a:solidFill>
                      <a:cs typeface="Arial" panose="020B0604020202020204" pitchFamily="34" charset="0"/>
                      <a:sym typeface="Wingdings" panose="05000000000000000000" pitchFamily="2" charset="2"/>
                    </a:rPr>
                    <a:t> </a:t>
                  </a:r>
                  <a:r>
                    <a:rPr lang="en-US" sz="2400" b="1" dirty="0">
                      <a:solidFill>
                        <a:srgbClr val="080808"/>
                      </a:solidFill>
                      <a:cs typeface="Arial" panose="020B0604020202020204" pitchFamily="34" charset="0"/>
                      <a:sym typeface="Wingdings" panose="05000000000000000000" pitchFamily="2" charset="2"/>
                    </a:rPr>
                    <a:t>A</a:t>
                  </a:r>
                  <a:r>
                    <a:rPr lang="en-US" altLang="en-US" sz="2400" b="1" dirty="0" smtClean="0">
                      <a:solidFill>
                        <a:srgbClr val="080808"/>
                      </a:solidFill>
                      <a:cs typeface="Arial" panose="020B0604020202020204" pitchFamily="34" charset="0"/>
                    </a:rPr>
                    <a:t>  +  </a:t>
                  </a:r>
                  <a:r>
                    <a:rPr lang="en-US" altLang="en-US" sz="2400" b="1" dirty="0">
                      <a:solidFill>
                        <a:srgbClr val="080808"/>
                      </a:solidFill>
                      <a:cs typeface="Arial" panose="020B0604020202020204" pitchFamily="34" charset="0"/>
                    </a:rPr>
                    <a:t>B</a:t>
                  </a:r>
                  <a:r>
                    <a:rPr lang="en-US" altLang="en-US" sz="2400" b="1" dirty="0" smtClean="0">
                      <a:solidFill>
                        <a:srgbClr val="080808"/>
                      </a:solidFill>
                      <a:cs typeface="Arial" panose="020B0604020202020204" pitchFamily="34" charset="0"/>
                    </a:rPr>
                    <a:t>  =          </a:t>
                  </a:r>
                  <a:endParaRPr lang="en-US" altLang="en-US" sz="2400" b="1" dirty="0">
                    <a:solidFill>
                      <a:srgbClr val="080808"/>
                    </a:solidFill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" name="Freeform 16"/>
                <p:cNvSpPr>
                  <a:spLocks/>
                </p:cNvSpPr>
                <p:nvPr/>
              </p:nvSpPr>
              <p:spPr bwMode="auto">
                <a:xfrm>
                  <a:off x="71331" y="2383904"/>
                  <a:ext cx="261605" cy="99723"/>
                </a:xfrm>
                <a:custGeom>
                  <a:avLst/>
                  <a:gdLst>
                    <a:gd name="T0" fmla="*/ 0 w 336"/>
                    <a:gd name="T1" fmla="*/ 2147483646 h 68"/>
                    <a:gd name="T2" fmla="*/ 2147483646 w 336"/>
                    <a:gd name="T3" fmla="*/ 0 h 68"/>
                    <a:gd name="T4" fmla="*/ 2147483646 w 336"/>
                    <a:gd name="T5" fmla="*/ 2147483646 h 68"/>
                    <a:gd name="T6" fmla="*/ 0 60000 65536"/>
                    <a:gd name="T7" fmla="*/ 0 60000 65536"/>
                    <a:gd name="T8" fmla="*/ 0 60000 65536"/>
                    <a:gd name="T9" fmla="*/ 0 w 336"/>
                    <a:gd name="T10" fmla="*/ 0 h 68"/>
                    <a:gd name="T11" fmla="*/ 336 w 336"/>
                    <a:gd name="T12" fmla="*/ 68 h 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6" h="68">
                      <a:moveTo>
                        <a:pt x="0" y="67"/>
                      </a:moveTo>
                      <a:lnTo>
                        <a:pt x="167" y="0"/>
                      </a:lnTo>
                      <a:lnTo>
                        <a:pt x="336" y="68"/>
                      </a:ln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400" b="1">
                    <a:solidFill>
                      <a:srgbClr val="080808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" name="Freeform 16"/>
                <p:cNvSpPr>
                  <a:spLocks/>
                </p:cNvSpPr>
                <p:nvPr/>
              </p:nvSpPr>
              <p:spPr bwMode="auto">
                <a:xfrm>
                  <a:off x="663529" y="2368183"/>
                  <a:ext cx="261605" cy="99723"/>
                </a:xfrm>
                <a:custGeom>
                  <a:avLst/>
                  <a:gdLst>
                    <a:gd name="T0" fmla="*/ 0 w 336"/>
                    <a:gd name="T1" fmla="*/ 2147483646 h 68"/>
                    <a:gd name="T2" fmla="*/ 2147483646 w 336"/>
                    <a:gd name="T3" fmla="*/ 0 h 68"/>
                    <a:gd name="T4" fmla="*/ 2147483646 w 336"/>
                    <a:gd name="T5" fmla="*/ 2147483646 h 68"/>
                    <a:gd name="T6" fmla="*/ 0 60000 65536"/>
                    <a:gd name="T7" fmla="*/ 0 60000 65536"/>
                    <a:gd name="T8" fmla="*/ 0 60000 65536"/>
                    <a:gd name="T9" fmla="*/ 0 w 336"/>
                    <a:gd name="T10" fmla="*/ 0 h 68"/>
                    <a:gd name="T11" fmla="*/ 336 w 336"/>
                    <a:gd name="T12" fmla="*/ 68 h 6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6" h="68">
                      <a:moveTo>
                        <a:pt x="0" y="67"/>
                      </a:moveTo>
                      <a:lnTo>
                        <a:pt x="167" y="0"/>
                      </a:lnTo>
                      <a:lnTo>
                        <a:pt x="336" y="68"/>
                      </a:ln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 sz="2400" b="1">
                    <a:solidFill>
                      <a:srgbClr val="080808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53" name="TextBox 52"/>
              <p:cNvSpPr txBox="1"/>
              <p:nvPr/>
            </p:nvSpPr>
            <p:spPr>
              <a:xfrm>
                <a:off x="5473863" y="4011884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b="1" dirty="0">
                    <a:solidFill>
                      <a:srgbClr val="080808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1</a:t>
                </a:r>
                <a:endParaRPr lang="vi-VN" b="1" dirty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TextBox 53"/>
              <p:cNvSpPr txBox="1"/>
              <p:nvPr/>
            </p:nvSpPr>
            <p:spPr>
              <a:xfrm>
                <a:off x="6255604" y="3983989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b="1" dirty="0">
                    <a:solidFill>
                      <a:srgbClr val="080808"/>
                    </a:solidFill>
                    <a:latin typeface="Arial" panose="020B0604020202020204" pitchFamily="34" charset="0"/>
                    <a:cs typeface="Arial" panose="020B0604020202020204" pitchFamily="34" charset="0"/>
                    <a:sym typeface="Wingdings" panose="05000000000000000000" pitchFamily="2" charset="2"/>
                  </a:rPr>
                  <a:t>2</a:t>
                </a:r>
                <a:endParaRPr lang="vi-VN" b="1" dirty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9" name="Group 48"/>
            <p:cNvGrpSpPr/>
            <p:nvPr/>
          </p:nvGrpSpPr>
          <p:grpSpPr>
            <a:xfrm>
              <a:off x="6671115" y="2197002"/>
              <a:ext cx="795064" cy="590777"/>
              <a:chOff x="6671115" y="2197002"/>
              <a:chExt cx="795064" cy="590777"/>
            </a:xfrm>
          </p:grpSpPr>
          <p:sp>
            <p:nvSpPr>
              <p:cNvPr id="50" name="TextBox 49"/>
              <p:cNvSpPr txBox="1"/>
              <p:nvPr/>
            </p:nvSpPr>
            <p:spPr>
              <a:xfrm>
                <a:off x="6671115" y="2326114"/>
                <a:ext cx="69923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b="1" dirty="0" smtClean="0">
                    <a:solidFill>
                      <a:srgbClr val="080808"/>
                    </a:solidFill>
                    <a:sym typeface="Wingdings" panose="05000000000000000000" pitchFamily="2" charset="2"/>
                  </a:rPr>
                  <a:t>180</a:t>
                </a:r>
                <a:endParaRPr lang="vi-VN" sz="2400" b="1" dirty="0">
                  <a:solidFill>
                    <a:srgbClr val="080808"/>
                  </a:solidFill>
                </a:endParaRPr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7167699" y="2197002"/>
                <a:ext cx="29848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1600" b="1" dirty="0">
                    <a:solidFill>
                      <a:srgbClr val="080808"/>
                    </a:solidFill>
                    <a:sym typeface="Wingdings" panose="05000000000000000000" pitchFamily="2" charset="2"/>
                  </a:rPr>
                  <a:t>0</a:t>
                </a:r>
                <a:endParaRPr lang="vi-VN" sz="1600" b="1" dirty="0">
                  <a:solidFill>
                    <a:srgbClr val="080808"/>
                  </a:solidFill>
                </a:endParaRPr>
              </a:p>
            </p:txBody>
          </p:sp>
        </p:grpSp>
      </p:grpSp>
      <p:sp>
        <p:nvSpPr>
          <p:cNvPr id="58" name="TextBox 57"/>
          <p:cNvSpPr txBox="1"/>
          <p:nvPr/>
        </p:nvSpPr>
        <p:spPr>
          <a:xfrm>
            <a:off x="802038" y="3974732"/>
            <a:ext cx="9289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 dirty="0">
                <a:solidFill>
                  <a:srgbClr val="080808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 </a:t>
            </a:r>
            <a:r>
              <a:rPr lang="vi-VN" altLang="en-US" sz="2400" b="1" dirty="0" smtClean="0">
                <a:solidFill>
                  <a:srgbClr val="080808"/>
                </a:solidFill>
                <a:sym typeface="Wingdings" panose="05000000000000000000" pitchFamily="2" charset="2"/>
              </a:rPr>
              <a:t>Nếu một đường thẳng cắt hai đường thẳng</a:t>
            </a:r>
            <a:endParaRPr lang="vi-VN" sz="2400" b="1" dirty="0">
              <a:solidFill>
                <a:srgbClr val="080808"/>
              </a:solidFill>
            </a:endParaRPr>
          </a:p>
        </p:txBody>
      </p:sp>
      <p:sp>
        <p:nvSpPr>
          <p:cNvPr id="59" name="Text Box 15"/>
          <p:cNvSpPr txBox="1">
            <a:spLocks noChangeArrowheads="1"/>
          </p:cNvSpPr>
          <p:nvPr/>
        </p:nvSpPr>
        <p:spPr bwMode="auto">
          <a:xfrm>
            <a:off x="982115" y="4590809"/>
            <a:ext cx="89960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2400" b="1" dirty="0" smtClean="0">
                <a:solidFill>
                  <a:srgbClr val="080808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mà a)</a:t>
            </a:r>
            <a:r>
              <a:rPr lang="en-US" altLang="en-US" sz="2400" b="1" dirty="0" smtClean="0">
                <a:solidFill>
                  <a:srgbClr val="00B0F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en-US" sz="2400" b="1" dirty="0" smtClean="0">
                <a:solidFill>
                  <a:srgbClr val="FF00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…………………………………….</a:t>
            </a:r>
            <a:r>
              <a:rPr lang="en-US" altLang="en-US" sz="2400" b="1" dirty="0" smtClean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endParaRPr lang="en-US" altLang="en-US" sz="2400" b="1" dirty="0">
              <a:solidFill>
                <a:srgbClr val="00B0F0"/>
              </a:solidFill>
              <a:cs typeface="Arial" panose="020B0604020202020204" pitchFamily="34" charset="0"/>
            </a:endParaRPr>
          </a:p>
        </p:txBody>
      </p:sp>
      <p:sp>
        <p:nvSpPr>
          <p:cNvPr id="60" name="Text Box 15"/>
          <p:cNvSpPr txBox="1">
            <a:spLocks noChangeArrowheads="1"/>
          </p:cNvSpPr>
          <p:nvPr/>
        </p:nvSpPr>
        <p:spPr bwMode="auto">
          <a:xfrm>
            <a:off x="628124" y="5182036"/>
            <a:ext cx="89844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en-US" sz="2400" b="1" dirty="0" smtClean="0">
                <a:solidFill>
                  <a:srgbClr val="080808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hoặc b)</a:t>
            </a:r>
            <a:r>
              <a:rPr lang="en-US" altLang="en-US" sz="2400" b="1" dirty="0" smtClean="0">
                <a:solidFill>
                  <a:srgbClr val="00B0F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en-US" sz="2400" b="1" dirty="0" smtClean="0">
                <a:solidFill>
                  <a:srgbClr val="FF00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…………………………………….</a:t>
            </a:r>
            <a:r>
              <a:rPr lang="en-US" altLang="en-US" sz="2400" b="1" dirty="0" smtClean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endParaRPr lang="en-US" altLang="en-US" sz="2400" b="1" dirty="0">
              <a:solidFill>
                <a:srgbClr val="00B0F0"/>
              </a:solidFill>
              <a:cs typeface="Arial" panose="020B0604020202020204" pitchFamily="34" charset="0"/>
            </a:endParaRPr>
          </a:p>
        </p:txBody>
      </p:sp>
      <p:sp>
        <p:nvSpPr>
          <p:cNvPr id="61" name="Text Box 15"/>
          <p:cNvSpPr txBox="1">
            <a:spLocks noChangeArrowheads="1"/>
          </p:cNvSpPr>
          <p:nvPr/>
        </p:nvSpPr>
        <p:spPr bwMode="auto">
          <a:xfrm>
            <a:off x="636843" y="5759406"/>
            <a:ext cx="93694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  <a:defRPr/>
            </a:pPr>
            <a:r>
              <a:rPr lang="en-US" altLang="en-US" sz="2400" b="1" dirty="0">
                <a:solidFill>
                  <a:srgbClr val="080808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hoặc </a:t>
            </a:r>
            <a:r>
              <a:rPr lang="en-US" altLang="en-US" sz="2400" b="1" dirty="0" smtClean="0">
                <a:solidFill>
                  <a:srgbClr val="080808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c)</a:t>
            </a:r>
            <a:r>
              <a:rPr lang="en-US" altLang="en-US" sz="2400" b="1" dirty="0" smtClean="0">
                <a:solidFill>
                  <a:srgbClr val="00B0F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en-US" sz="2400" b="1" dirty="0" smtClean="0">
                <a:solidFill>
                  <a:srgbClr val="FF0000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…………………………………….</a:t>
            </a:r>
            <a:r>
              <a:rPr lang="en-US" altLang="en-US" sz="2400" b="1" dirty="0" smtClean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endParaRPr lang="en-US" altLang="en-US" sz="2400" b="1" dirty="0">
              <a:solidFill>
                <a:srgbClr val="00B0F0"/>
              </a:solidFill>
              <a:cs typeface="Arial" panose="020B06040202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845765" y="6312135"/>
            <a:ext cx="9289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sz="2400" b="1" dirty="0" smtClean="0">
                <a:solidFill>
                  <a:srgbClr val="080808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Thì </a:t>
            </a:r>
            <a:r>
              <a:rPr lang="vi-VN" altLang="en-US" sz="2400" b="1" dirty="0" smtClean="0">
                <a:solidFill>
                  <a:srgbClr val="080808"/>
                </a:solidFill>
                <a:sym typeface="Wingdings" panose="05000000000000000000" pitchFamily="2" charset="2"/>
              </a:rPr>
              <a:t>hai đường thẳng đó song song với nhau</a:t>
            </a:r>
            <a:endParaRPr lang="vi-VN" sz="2400" b="1" dirty="0">
              <a:solidFill>
                <a:srgbClr val="080808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824382" y="4515126"/>
            <a:ext cx="69666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 dirty="0" smtClean="0">
                <a:solidFill>
                  <a:srgbClr val="080808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vi-VN" altLang="en-US" sz="2400" b="1" dirty="0" smtClean="0">
                <a:solidFill>
                  <a:srgbClr val="080808"/>
                </a:solidFill>
                <a:sym typeface="Wingdings" panose="05000000000000000000" pitchFamily="2" charset="2"/>
              </a:rPr>
              <a:t>có một cặp góc sole trong bằng nhau</a:t>
            </a:r>
            <a:endParaRPr lang="vi-VN" sz="2400" b="1" dirty="0">
              <a:solidFill>
                <a:srgbClr val="080808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796120" y="5075555"/>
            <a:ext cx="57757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 dirty="0" smtClean="0">
                <a:solidFill>
                  <a:srgbClr val="080808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vi-VN" altLang="en-US" sz="2400" b="1" dirty="0">
                <a:solidFill>
                  <a:srgbClr val="080808"/>
                </a:solidFill>
                <a:sym typeface="Wingdings" panose="05000000000000000000" pitchFamily="2" charset="2"/>
              </a:rPr>
              <a:t>có một cặp</a:t>
            </a:r>
            <a:r>
              <a:rPr lang="vi-VN" altLang="en-US" sz="2400" b="1" dirty="0" smtClean="0">
                <a:solidFill>
                  <a:srgbClr val="080808"/>
                </a:solidFill>
                <a:sym typeface="Wingdings" panose="05000000000000000000" pitchFamily="2" charset="2"/>
              </a:rPr>
              <a:t> góc đồng vị bằng nhau</a:t>
            </a:r>
            <a:endParaRPr lang="vi-VN" sz="2400" b="1" dirty="0">
              <a:solidFill>
                <a:srgbClr val="080808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743413" y="5634279"/>
            <a:ext cx="6341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 dirty="0" smtClean="0">
                <a:solidFill>
                  <a:srgbClr val="080808"/>
                </a:solidFill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vi-VN" altLang="en-US" sz="2400" b="1" dirty="0">
                <a:solidFill>
                  <a:srgbClr val="080808"/>
                </a:solidFill>
                <a:sym typeface="Wingdings" panose="05000000000000000000" pitchFamily="2" charset="2"/>
              </a:rPr>
              <a:t>có một cặp</a:t>
            </a:r>
            <a:r>
              <a:rPr lang="vi-VN" altLang="en-US" sz="2400" b="1" dirty="0" smtClean="0">
                <a:solidFill>
                  <a:srgbClr val="080808"/>
                </a:solidFill>
                <a:sym typeface="Wingdings" panose="05000000000000000000" pitchFamily="2" charset="2"/>
              </a:rPr>
              <a:t> góc trong cùng phía bù nhau</a:t>
            </a:r>
            <a:endParaRPr lang="vi-VN" sz="2400" b="1" dirty="0">
              <a:solidFill>
                <a:srgbClr val="0808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252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7" grpId="0"/>
      <p:bldP spid="38" grpId="0"/>
      <p:bldP spid="39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0" y="0"/>
            <a:ext cx="899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u="sng">
                <a:latin typeface="Times New Roman" pitchFamily="18" charset="0"/>
                <a:cs typeface="Times New Roman" pitchFamily="18" charset="0"/>
              </a:rPr>
              <a:t>Bài 38/95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: Hãy điền vào chỗ trống (…) trong bảng sau:</a:t>
            </a: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462882" y="4036219"/>
            <a:ext cx="5645150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2571750"/>
            <a:ext cx="4286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d//d’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>
              <a:buFontTx/>
              <a:buAutoNum type="alphaLcParenR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b)…          </a:t>
            </a:r>
          </a:p>
          <a:p>
            <a:pPr marL="457200" indent="-457200">
              <a:defRPr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c)… 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1438" y="3786188"/>
            <a:ext cx="4071937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 Nếu một đường thẳng cắt hai đường thẳng song song thì:</a:t>
            </a:r>
          </a:p>
          <a:p>
            <a:pPr marL="457200" indent="-457200">
              <a:buFontTx/>
              <a:buAutoNum type="alphaLcParenR"/>
              <a:defRPr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marL="457200" indent="-457200">
              <a:buFontTx/>
              <a:buAutoNum type="alphaLcParenR"/>
              <a:defRPr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marL="457200" indent="-457200">
              <a:buFontTx/>
              <a:buAutoNum type="alphaLcParenR"/>
              <a:defRPr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295775" y="1500188"/>
            <a:ext cx="206216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 Biết:</a:t>
            </a:r>
          </a:p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a)  </a:t>
            </a:r>
          </a:p>
        </p:txBody>
      </p:sp>
      <p:graphicFrame>
        <p:nvGraphicFramePr>
          <p:cNvPr id="5127" name="Object 7"/>
          <p:cNvGraphicFramePr>
            <a:graphicFrameLocks noChangeAspect="1"/>
          </p:cNvGraphicFramePr>
          <p:nvPr/>
        </p:nvGraphicFramePr>
        <p:xfrm>
          <a:off x="4591050" y="1851025"/>
          <a:ext cx="1195388" cy="546100"/>
        </p:xfrm>
        <a:graphic>
          <a:graphicData uri="http://schemas.openxmlformats.org/presentationml/2006/ole">
            <p:oleObj spid="_x0000_s1026" name="Equation" r:id="rId3" imgW="583920" imgH="266400" progId="">
              <p:embed/>
            </p:oleObj>
          </a:graphicData>
        </a:graphic>
      </p:graphicFrame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286250" y="2286000"/>
            <a:ext cx="2000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hoặc b)…</a:t>
            </a:r>
          </a:p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hoặc c)…</a:t>
            </a:r>
          </a:p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thì suy ra d//d’ 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286250" y="3536950"/>
            <a:ext cx="485775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 Nếu một đường thẳng cắt hai đường thẳng mà </a:t>
            </a:r>
          </a:p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a) …</a:t>
            </a:r>
          </a:p>
          <a:p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hoặc b)…</a:t>
            </a:r>
          </a:p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hoặc c)…</a:t>
            </a:r>
          </a:p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thì hai đường thẳng đó song song với nhau.</a:t>
            </a:r>
          </a:p>
        </p:txBody>
      </p:sp>
      <p:graphicFrame>
        <p:nvGraphicFramePr>
          <p:cNvPr id="5129" name="Object 9"/>
          <p:cNvGraphicFramePr>
            <a:graphicFrameLocks noChangeAspect="1"/>
          </p:cNvGraphicFramePr>
          <p:nvPr/>
        </p:nvGraphicFramePr>
        <p:xfrm>
          <a:off x="2493963" y="2857500"/>
          <a:ext cx="1006475" cy="528638"/>
        </p:xfrm>
        <a:graphic>
          <a:graphicData uri="http://schemas.openxmlformats.org/presentationml/2006/ole">
            <p:oleObj spid="_x0000_s1027" name="Equation" r:id="rId4" imgW="507960" imgH="266400" progId="">
              <p:embed/>
            </p:oleObj>
          </a:graphicData>
        </a:graphic>
      </p:graphicFrame>
      <p:graphicFrame>
        <p:nvGraphicFramePr>
          <p:cNvPr id="5130" name="Object 10"/>
          <p:cNvGraphicFramePr>
            <a:graphicFrameLocks noChangeAspect="1"/>
          </p:cNvGraphicFramePr>
          <p:nvPr/>
        </p:nvGraphicFramePr>
        <p:xfrm>
          <a:off x="714375" y="3286125"/>
          <a:ext cx="1857375" cy="534988"/>
        </p:xfrm>
        <a:graphic>
          <a:graphicData uri="http://schemas.openxmlformats.org/presentationml/2006/ole">
            <p:oleObj spid="_x0000_s1028" name="Equation" r:id="rId5" imgW="927000" imgH="266400" progId="">
              <p:embed/>
            </p:oleObj>
          </a:graphicData>
        </a:graphic>
      </p:graphicFrame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349250" y="4537075"/>
            <a:ext cx="39290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 góc so le trong bằng nhau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357188" y="4941888"/>
            <a:ext cx="37861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 góc đồng vị bằng nhau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357188" y="5314950"/>
            <a:ext cx="40719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 góc trong cùng phía bù nhau</a:t>
            </a:r>
          </a:p>
        </p:txBody>
      </p:sp>
      <p:graphicFrame>
        <p:nvGraphicFramePr>
          <p:cNvPr id="5131" name="Object 11"/>
          <p:cNvGraphicFramePr>
            <a:graphicFrameLocks noChangeAspect="1"/>
          </p:cNvGraphicFramePr>
          <p:nvPr/>
        </p:nvGraphicFramePr>
        <p:xfrm>
          <a:off x="5276850" y="2257425"/>
          <a:ext cx="1081088" cy="528638"/>
        </p:xfrm>
        <a:graphic>
          <a:graphicData uri="http://schemas.openxmlformats.org/presentationml/2006/ole">
            <p:oleObj spid="_x0000_s1029" name="Equation" r:id="rId6" imgW="545760" imgH="266400" progId="">
              <p:embed/>
            </p:oleObj>
          </a:graphicData>
        </a:graphic>
      </p:graphicFrame>
      <p:graphicFrame>
        <p:nvGraphicFramePr>
          <p:cNvPr id="5132" name="Object 12"/>
          <p:cNvGraphicFramePr>
            <a:graphicFrameLocks noChangeAspect="1"/>
          </p:cNvGraphicFramePr>
          <p:nvPr/>
        </p:nvGraphicFramePr>
        <p:xfrm>
          <a:off x="5307013" y="2614613"/>
          <a:ext cx="1836737" cy="528637"/>
        </p:xfrm>
        <a:graphic>
          <a:graphicData uri="http://schemas.openxmlformats.org/presentationml/2006/ole">
            <p:oleObj spid="_x0000_s1030" name="Equation" r:id="rId7" imgW="927000" imgH="266400" progId="">
              <p:embed/>
            </p:oleObj>
          </a:graphicData>
        </a:graphic>
      </p:graphicFrame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4572000" y="4292600"/>
            <a:ext cx="45005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 các góc tạo thành có một cặp góc so le trong bằng nhau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5286375" y="5029200"/>
            <a:ext cx="37861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 cặp góc đồng vị bằng nhau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5214938" y="5386388"/>
            <a:ext cx="40719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 góc trong cùng phía bù nhau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357313" y="6262688"/>
            <a:ext cx="2062162" cy="528637"/>
          </a:xfrm>
          <a:prstGeom prst="rect">
            <a:avLst/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162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 chất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510213" y="6286500"/>
            <a:ext cx="2062162" cy="528638"/>
          </a:xfrm>
          <a:prstGeom prst="rect">
            <a:avLst/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162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Dấu hiệu</a:t>
            </a:r>
          </a:p>
        </p:txBody>
      </p:sp>
      <p:sp>
        <p:nvSpPr>
          <p:cNvPr id="2083" name="Freeform 35"/>
          <p:cNvSpPr>
            <a:spLocks/>
          </p:cNvSpPr>
          <p:nvPr/>
        </p:nvSpPr>
        <p:spPr bwMode="auto">
          <a:xfrm>
            <a:off x="1835150" y="1052513"/>
            <a:ext cx="9525" cy="1444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" y="52"/>
              </a:cxn>
              <a:cxn ang="0">
                <a:pos x="1" y="91"/>
              </a:cxn>
            </a:cxnLst>
            <a:rect l="0" t="0" r="r" b="b"/>
            <a:pathLst>
              <a:path w="6" h="91">
                <a:moveTo>
                  <a:pt x="0" y="0"/>
                </a:moveTo>
                <a:lnTo>
                  <a:pt x="6" y="52"/>
                </a:lnTo>
                <a:lnTo>
                  <a:pt x="1" y="91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3" name="Group 67"/>
          <p:cNvGrpSpPr>
            <a:grpSpLocks/>
          </p:cNvGrpSpPr>
          <p:nvPr/>
        </p:nvGrpSpPr>
        <p:grpSpPr bwMode="auto">
          <a:xfrm>
            <a:off x="715963" y="620713"/>
            <a:ext cx="3024187" cy="1728787"/>
            <a:chOff x="476" y="391"/>
            <a:chExt cx="1905" cy="1089"/>
          </a:xfrm>
        </p:grpSpPr>
        <p:sp>
          <p:nvSpPr>
            <p:cNvPr id="2084" name="Text Box 36"/>
            <p:cNvSpPr txBox="1">
              <a:spLocks noChangeArrowheads="1"/>
            </p:cNvSpPr>
            <p:nvPr/>
          </p:nvSpPr>
          <p:spPr bwMode="auto">
            <a:xfrm>
              <a:off x="1156" y="626"/>
              <a:ext cx="227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400" b="1"/>
                <a:t>1</a:t>
              </a:r>
            </a:p>
          </p:txBody>
        </p:sp>
        <p:grpSp>
          <p:nvGrpSpPr>
            <p:cNvPr id="4" name="Group 66"/>
            <p:cNvGrpSpPr>
              <a:grpSpLocks/>
            </p:cNvGrpSpPr>
            <p:nvPr/>
          </p:nvGrpSpPr>
          <p:grpSpPr bwMode="auto">
            <a:xfrm>
              <a:off x="476" y="391"/>
              <a:ext cx="1905" cy="1089"/>
              <a:chOff x="476" y="391"/>
              <a:chExt cx="1905" cy="1089"/>
            </a:xfrm>
          </p:grpSpPr>
          <p:sp>
            <p:nvSpPr>
              <p:cNvPr id="2082" name="Freeform 34"/>
              <p:cNvSpPr>
                <a:spLocks/>
              </p:cNvSpPr>
              <p:nvPr/>
            </p:nvSpPr>
            <p:spPr bwMode="auto">
              <a:xfrm>
                <a:off x="1529" y="1071"/>
                <a:ext cx="37" cy="13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0" y="41"/>
                  </a:cxn>
                  <a:cxn ang="0">
                    <a:pos x="0" y="91"/>
                  </a:cxn>
                  <a:cxn ang="0">
                    <a:pos x="37" y="136"/>
                  </a:cxn>
                </a:cxnLst>
                <a:rect l="0" t="0" r="r" b="b"/>
                <a:pathLst>
                  <a:path w="37" h="136">
                    <a:moveTo>
                      <a:pt x="36" y="0"/>
                    </a:moveTo>
                    <a:lnTo>
                      <a:pt x="0" y="41"/>
                    </a:lnTo>
                    <a:lnTo>
                      <a:pt x="0" y="91"/>
                    </a:lnTo>
                    <a:lnTo>
                      <a:pt x="37" y="136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5" name="Group 65"/>
              <p:cNvGrpSpPr>
                <a:grpSpLocks/>
              </p:cNvGrpSpPr>
              <p:nvPr/>
            </p:nvGrpSpPr>
            <p:grpSpPr bwMode="auto">
              <a:xfrm>
                <a:off x="476" y="391"/>
                <a:ext cx="1905" cy="1089"/>
                <a:chOff x="476" y="391"/>
                <a:chExt cx="1905" cy="1089"/>
              </a:xfrm>
            </p:grpSpPr>
            <p:sp>
              <p:nvSpPr>
                <p:cNvPr id="2080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975" y="436"/>
                  <a:ext cx="317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b="1"/>
                    <a:t>A</a:t>
                  </a:r>
                </a:p>
              </p:txBody>
            </p:sp>
            <p:sp>
              <p:nvSpPr>
                <p:cNvPr id="2081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1680" y="951"/>
                  <a:ext cx="317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b="1"/>
                    <a:t>B</a:t>
                  </a:r>
                </a:p>
              </p:txBody>
            </p:sp>
            <p:sp>
              <p:nvSpPr>
                <p:cNvPr id="2087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909" y="638"/>
                  <a:ext cx="227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/>
                    <a:t>4</a:t>
                  </a:r>
                </a:p>
              </p:txBody>
            </p:sp>
            <p:sp>
              <p:nvSpPr>
                <p:cNvPr id="2089" name="Text Box 41"/>
                <p:cNvSpPr txBox="1">
                  <a:spLocks noChangeArrowheads="1"/>
                </p:cNvSpPr>
                <p:nvPr/>
              </p:nvSpPr>
              <p:spPr bwMode="auto">
                <a:xfrm>
                  <a:off x="1837" y="1197"/>
                  <a:ext cx="227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1400" b="1"/>
                    <a:t>1</a:t>
                  </a:r>
                </a:p>
              </p:txBody>
            </p:sp>
            <p:grpSp>
              <p:nvGrpSpPr>
                <p:cNvPr id="7" name="Group 64"/>
                <p:cNvGrpSpPr>
                  <a:grpSpLocks/>
                </p:cNvGrpSpPr>
                <p:nvPr/>
              </p:nvGrpSpPr>
              <p:grpSpPr bwMode="auto">
                <a:xfrm>
                  <a:off x="476" y="391"/>
                  <a:ext cx="1905" cy="1089"/>
                  <a:chOff x="476" y="391"/>
                  <a:chExt cx="1905" cy="1089"/>
                </a:xfrm>
              </p:grpSpPr>
              <p:sp>
                <p:nvSpPr>
                  <p:cNvPr id="2074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521" y="663"/>
                    <a:ext cx="1769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75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476" y="1207"/>
                    <a:ext cx="1905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76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699" y="391"/>
                    <a:ext cx="1361" cy="1089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078" name="Text Box 3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63" y="990"/>
                    <a:ext cx="227" cy="2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b="1"/>
                      <a:t>d</a:t>
                    </a:r>
                    <a:r>
                      <a:rPr lang="en-US" b="1" baseline="30000"/>
                      <a:t>'</a:t>
                    </a:r>
                    <a:endParaRPr lang="en-US" b="1"/>
                  </a:p>
                </p:txBody>
              </p:sp>
              <p:sp>
                <p:nvSpPr>
                  <p:cNvPr id="2079" name="Text Box 3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058" y="441"/>
                    <a:ext cx="227" cy="2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b="1"/>
                      <a:t>d</a:t>
                    </a:r>
                  </a:p>
                </p:txBody>
              </p:sp>
              <p:sp>
                <p:nvSpPr>
                  <p:cNvPr id="2085" name="Text Box 3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76" y="471"/>
                    <a:ext cx="227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400" b="1"/>
                      <a:t>2</a:t>
                    </a:r>
                  </a:p>
                </p:txBody>
              </p:sp>
              <p:sp>
                <p:nvSpPr>
                  <p:cNvPr id="2086" name="Text Box 3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63" y="507"/>
                    <a:ext cx="227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400" b="1"/>
                      <a:t>3</a:t>
                    </a:r>
                  </a:p>
                </p:txBody>
              </p:sp>
              <p:sp>
                <p:nvSpPr>
                  <p:cNvPr id="2088" name="Text Box 4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10" y="1197"/>
                    <a:ext cx="227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400" b="1"/>
                      <a:t>4</a:t>
                    </a:r>
                  </a:p>
                </p:txBody>
              </p:sp>
              <p:sp>
                <p:nvSpPr>
                  <p:cNvPr id="2090" name="Text Box 4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83" y="1026"/>
                    <a:ext cx="227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400" b="1"/>
                      <a:t>3</a:t>
                    </a:r>
                  </a:p>
                </p:txBody>
              </p:sp>
              <p:sp>
                <p:nvSpPr>
                  <p:cNvPr id="2091" name="Text Box 4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791" y="1026"/>
                    <a:ext cx="227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sz="1400" b="1"/>
                      <a:t>2</a:t>
                    </a:r>
                  </a:p>
                </p:txBody>
              </p:sp>
            </p:grpSp>
          </p:grpSp>
        </p:grpSp>
      </p:grpSp>
      <p:sp>
        <p:nvSpPr>
          <p:cNvPr id="2092" name="Line 44"/>
          <p:cNvSpPr>
            <a:spLocks noChangeShapeType="1"/>
          </p:cNvSpPr>
          <p:nvPr/>
        </p:nvSpPr>
        <p:spPr bwMode="auto">
          <a:xfrm flipV="1">
            <a:off x="6372225" y="908050"/>
            <a:ext cx="1655763" cy="649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94" name="Line 46"/>
          <p:cNvSpPr>
            <a:spLocks noChangeShapeType="1"/>
          </p:cNvSpPr>
          <p:nvPr/>
        </p:nvSpPr>
        <p:spPr bwMode="auto">
          <a:xfrm flipV="1">
            <a:off x="6948488" y="1700213"/>
            <a:ext cx="1800225" cy="7207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95" name="Line 47"/>
          <p:cNvSpPr>
            <a:spLocks noChangeShapeType="1"/>
          </p:cNvSpPr>
          <p:nvPr/>
        </p:nvSpPr>
        <p:spPr bwMode="auto">
          <a:xfrm>
            <a:off x="6516688" y="981075"/>
            <a:ext cx="2159000" cy="129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96" name="Freeform 48"/>
          <p:cNvSpPr>
            <a:spLocks/>
          </p:cNvSpPr>
          <p:nvPr/>
        </p:nvSpPr>
        <p:spPr bwMode="auto">
          <a:xfrm>
            <a:off x="8020050" y="1828800"/>
            <a:ext cx="287338" cy="69850"/>
          </a:xfrm>
          <a:custGeom>
            <a:avLst/>
            <a:gdLst/>
            <a:ahLst/>
            <a:cxnLst>
              <a:cxn ang="0">
                <a:pos x="0" y="40"/>
              </a:cxn>
              <a:cxn ang="0">
                <a:pos x="73" y="10"/>
              </a:cxn>
              <a:cxn ang="0">
                <a:pos x="132" y="0"/>
              </a:cxn>
              <a:cxn ang="0">
                <a:pos x="182" y="10"/>
              </a:cxn>
              <a:cxn ang="0">
                <a:pos x="227" y="41"/>
              </a:cxn>
            </a:cxnLst>
            <a:rect l="0" t="0" r="r" b="b"/>
            <a:pathLst>
              <a:path w="227" h="41">
                <a:moveTo>
                  <a:pt x="0" y="40"/>
                </a:moveTo>
                <a:lnTo>
                  <a:pt x="73" y="10"/>
                </a:lnTo>
                <a:lnTo>
                  <a:pt x="132" y="0"/>
                </a:lnTo>
                <a:lnTo>
                  <a:pt x="182" y="10"/>
                </a:lnTo>
                <a:lnTo>
                  <a:pt x="227" y="41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97" name="Freeform 49"/>
          <p:cNvSpPr>
            <a:spLocks/>
          </p:cNvSpPr>
          <p:nvPr/>
        </p:nvSpPr>
        <p:spPr bwMode="auto">
          <a:xfrm>
            <a:off x="6892925" y="1357313"/>
            <a:ext cx="233363" cy="4603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8" y="19"/>
              </a:cxn>
              <a:cxn ang="0">
                <a:pos x="97" y="29"/>
              </a:cxn>
              <a:cxn ang="0">
                <a:pos x="147" y="9"/>
              </a:cxn>
            </a:cxnLst>
            <a:rect l="0" t="0" r="r" b="b"/>
            <a:pathLst>
              <a:path w="147" h="29">
                <a:moveTo>
                  <a:pt x="0" y="0"/>
                </a:moveTo>
                <a:lnTo>
                  <a:pt x="48" y="19"/>
                </a:lnTo>
                <a:lnTo>
                  <a:pt x="97" y="29"/>
                </a:lnTo>
                <a:lnTo>
                  <a:pt x="147" y="9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98" name="Freeform 50"/>
          <p:cNvSpPr>
            <a:spLocks/>
          </p:cNvSpPr>
          <p:nvPr/>
        </p:nvSpPr>
        <p:spPr bwMode="auto">
          <a:xfrm>
            <a:off x="6908800" y="1150938"/>
            <a:ext cx="287338" cy="69850"/>
          </a:xfrm>
          <a:custGeom>
            <a:avLst/>
            <a:gdLst/>
            <a:ahLst/>
            <a:cxnLst>
              <a:cxn ang="0">
                <a:pos x="0" y="40"/>
              </a:cxn>
              <a:cxn ang="0">
                <a:pos x="73" y="10"/>
              </a:cxn>
              <a:cxn ang="0">
                <a:pos x="132" y="0"/>
              </a:cxn>
              <a:cxn ang="0">
                <a:pos x="182" y="10"/>
              </a:cxn>
              <a:cxn ang="0">
                <a:pos x="227" y="41"/>
              </a:cxn>
            </a:cxnLst>
            <a:rect l="0" t="0" r="r" b="b"/>
            <a:pathLst>
              <a:path w="227" h="41">
                <a:moveTo>
                  <a:pt x="0" y="40"/>
                </a:moveTo>
                <a:lnTo>
                  <a:pt x="73" y="10"/>
                </a:lnTo>
                <a:lnTo>
                  <a:pt x="132" y="0"/>
                </a:lnTo>
                <a:lnTo>
                  <a:pt x="182" y="10"/>
                </a:lnTo>
                <a:lnTo>
                  <a:pt x="227" y="41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99" name="Text Box 51"/>
          <p:cNvSpPr txBox="1">
            <a:spLocks noChangeArrowheads="1"/>
          </p:cNvSpPr>
          <p:nvPr/>
        </p:nvSpPr>
        <p:spPr bwMode="auto">
          <a:xfrm>
            <a:off x="7740650" y="549275"/>
            <a:ext cx="3603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d</a:t>
            </a:r>
          </a:p>
        </p:txBody>
      </p:sp>
      <p:sp>
        <p:nvSpPr>
          <p:cNvPr id="2100" name="Text Box 52"/>
          <p:cNvSpPr txBox="1">
            <a:spLocks noChangeArrowheads="1"/>
          </p:cNvSpPr>
          <p:nvPr/>
        </p:nvSpPr>
        <p:spPr bwMode="auto">
          <a:xfrm>
            <a:off x="8459788" y="1412875"/>
            <a:ext cx="3603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d</a:t>
            </a:r>
            <a:r>
              <a:rPr lang="en-US" b="1" baseline="30000"/>
              <a:t>'</a:t>
            </a:r>
            <a:endParaRPr lang="en-US" b="1"/>
          </a:p>
        </p:txBody>
      </p:sp>
      <p:sp>
        <p:nvSpPr>
          <p:cNvPr id="2101" name="Text Box 53"/>
          <p:cNvSpPr txBox="1">
            <a:spLocks noChangeArrowheads="1"/>
          </p:cNvSpPr>
          <p:nvPr/>
        </p:nvSpPr>
        <p:spPr bwMode="auto">
          <a:xfrm>
            <a:off x="7132638" y="1173163"/>
            <a:ext cx="360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/>
              <a:t>1</a:t>
            </a:r>
          </a:p>
        </p:txBody>
      </p:sp>
      <p:sp>
        <p:nvSpPr>
          <p:cNvPr id="2102" name="Text Box 54"/>
          <p:cNvSpPr txBox="1">
            <a:spLocks noChangeArrowheads="1"/>
          </p:cNvSpPr>
          <p:nvPr/>
        </p:nvSpPr>
        <p:spPr bwMode="auto">
          <a:xfrm>
            <a:off x="8229600" y="1820863"/>
            <a:ext cx="3603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/>
              <a:t>1</a:t>
            </a:r>
          </a:p>
        </p:txBody>
      </p:sp>
      <p:sp>
        <p:nvSpPr>
          <p:cNvPr id="2103" name="Text Box 55"/>
          <p:cNvSpPr txBox="1">
            <a:spLocks noChangeArrowheads="1"/>
          </p:cNvSpPr>
          <p:nvPr/>
        </p:nvSpPr>
        <p:spPr bwMode="auto">
          <a:xfrm>
            <a:off x="8026400" y="1581150"/>
            <a:ext cx="3603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/>
              <a:t>2</a:t>
            </a:r>
          </a:p>
        </p:txBody>
      </p:sp>
      <p:sp>
        <p:nvSpPr>
          <p:cNvPr id="2104" name="Text Box 56"/>
          <p:cNvSpPr txBox="1">
            <a:spLocks noChangeArrowheads="1"/>
          </p:cNvSpPr>
          <p:nvPr/>
        </p:nvSpPr>
        <p:spPr bwMode="auto">
          <a:xfrm>
            <a:off x="7091363" y="908050"/>
            <a:ext cx="360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/>
              <a:t>2</a:t>
            </a:r>
          </a:p>
        </p:txBody>
      </p:sp>
      <p:sp>
        <p:nvSpPr>
          <p:cNvPr id="2105" name="Text Box 57"/>
          <p:cNvSpPr txBox="1">
            <a:spLocks noChangeArrowheads="1"/>
          </p:cNvSpPr>
          <p:nvPr/>
        </p:nvSpPr>
        <p:spPr bwMode="auto">
          <a:xfrm>
            <a:off x="6683375" y="1123950"/>
            <a:ext cx="3603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/>
              <a:t>3</a:t>
            </a:r>
          </a:p>
        </p:txBody>
      </p:sp>
      <p:sp>
        <p:nvSpPr>
          <p:cNvPr id="2106" name="Text Box 58"/>
          <p:cNvSpPr txBox="1">
            <a:spLocks noChangeArrowheads="1"/>
          </p:cNvSpPr>
          <p:nvPr/>
        </p:nvSpPr>
        <p:spPr bwMode="auto">
          <a:xfrm>
            <a:off x="7724775" y="1781175"/>
            <a:ext cx="3603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/>
              <a:t>3</a:t>
            </a:r>
          </a:p>
        </p:txBody>
      </p:sp>
      <p:sp>
        <p:nvSpPr>
          <p:cNvPr id="2107" name="Text Box 59"/>
          <p:cNvSpPr txBox="1">
            <a:spLocks noChangeArrowheads="1"/>
          </p:cNvSpPr>
          <p:nvPr/>
        </p:nvSpPr>
        <p:spPr bwMode="auto">
          <a:xfrm>
            <a:off x="8069263" y="2020888"/>
            <a:ext cx="3603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/>
              <a:t>4</a:t>
            </a:r>
          </a:p>
        </p:txBody>
      </p:sp>
      <p:sp>
        <p:nvSpPr>
          <p:cNvPr id="2109" name="Text Box 61"/>
          <p:cNvSpPr txBox="1">
            <a:spLocks noChangeArrowheads="1"/>
          </p:cNvSpPr>
          <p:nvPr/>
        </p:nvSpPr>
        <p:spPr bwMode="auto">
          <a:xfrm>
            <a:off x="6877050" y="1341438"/>
            <a:ext cx="3603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/>
              <a:t>4</a:t>
            </a:r>
          </a:p>
        </p:txBody>
      </p:sp>
      <p:sp>
        <p:nvSpPr>
          <p:cNvPr id="2110" name="Text Box 62"/>
          <p:cNvSpPr txBox="1">
            <a:spLocks noChangeArrowheads="1"/>
          </p:cNvSpPr>
          <p:nvPr/>
        </p:nvSpPr>
        <p:spPr bwMode="auto">
          <a:xfrm>
            <a:off x="6924675" y="822325"/>
            <a:ext cx="431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A</a:t>
            </a:r>
          </a:p>
        </p:txBody>
      </p:sp>
      <p:sp>
        <p:nvSpPr>
          <p:cNvPr id="2111" name="Text Box 63"/>
          <p:cNvSpPr txBox="1">
            <a:spLocks noChangeArrowheads="1"/>
          </p:cNvSpPr>
          <p:nvPr/>
        </p:nvSpPr>
        <p:spPr bwMode="auto">
          <a:xfrm>
            <a:off x="7885113" y="1938338"/>
            <a:ext cx="431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B</a:t>
            </a:r>
          </a:p>
        </p:txBody>
      </p:sp>
      <p:grpSp>
        <p:nvGrpSpPr>
          <p:cNvPr id="8" name="Group 62"/>
          <p:cNvGrpSpPr/>
          <p:nvPr/>
        </p:nvGrpSpPr>
        <p:grpSpPr>
          <a:xfrm>
            <a:off x="0" y="2708920"/>
            <a:ext cx="1794139" cy="699474"/>
            <a:chOff x="4767908" y="3654546"/>
            <a:chExt cx="1794139" cy="627466"/>
          </a:xfrm>
        </p:grpSpPr>
        <p:grpSp>
          <p:nvGrpSpPr>
            <p:cNvPr id="10" name="Group 26"/>
            <p:cNvGrpSpPr>
              <a:grpSpLocks/>
            </p:cNvGrpSpPr>
            <p:nvPr/>
          </p:nvGrpSpPr>
          <p:grpSpPr bwMode="auto">
            <a:xfrm>
              <a:off x="4767908" y="3654546"/>
              <a:ext cx="1794139" cy="520452"/>
              <a:chOff x="-350475" y="2300148"/>
              <a:chExt cx="1445050" cy="520065"/>
            </a:xfrm>
          </p:grpSpPr>
          <p:sp>
            <p:nvSpPr>
              <p:cNvPr id="67" name="Text Box 15"/>
              <p:cNvSpPr txBox="1">
                <a:spLocks noChangeArrowheads="1"/>
              </p:cNvSpPr>
              <p:nvPr/>
            </p:nvSpPr>
            <p:spPr bwMode="auto">
              <a:xfrm>
                <a:off x="-350475" y="2358892"/>
                <a:ext cx="1445050" cy="4613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  <a:defRPr/>
                </a:pPr>
                <a:r>
                  <a:rPr lang="en-US" altLang="en-US" sz="2400" b="1" dirty="0">
                    <a:solidFill>
                      <a:srgbClr val="080808"/>
                    </a:solidFill>
                    <a:cs typeface="Arial" panose="020B0604020202020204" pitchFamily="34" charset="0"/>
                    <a:sym typeface="Wingdings" panose="05000000000000000000" pitchFamily="2" charset="2"/>
                  </a:rPr>
                  <a:t>a) </a:t>
                </a:r>
                <a:r>
                  <a:rPr lang="en-US" altLang="en-US" sz="2400" b="1" dirty="0" smtClean="0">
                    <a:solidFill>
                      <a:srgbClr val="080808"/>
                    </a:solidFill>
                    <a:cs typeface="Arial" panose="020B0604020202020204" pitchFamily="34" charset="0"/>
                  </a:rPr>
                  <a:t> A  = B</a:t>
                </a:r>
                <a:endParaRPr lang="en-US" altLang="en-US" sz="2400" b="1" dirty="0">
                  <a:solidFill>
                    <a:srgbClr val="080808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16"/>
              <p:cNvSpPr>
                <a:spLocks/>
              </p:cNvSpPr>
              <p:nvPr/>
            </p:nvSpPr>
            <p:spPr bwMode="auto">
              <a:xfrm>
                <a:off x="35914" y="2358892"/>
                <a:ext cx="261605" cy="99723"/>
              </a:xfrm>
              <a:custGeom>
                <a:avLst/>
                <a:gdLst>
                  <a:gd name="T0" fmla="*/ 0 w 336"/>
                  <a:gd name="T1" fmla="*/ 2147483646 h 68"/>
                  <a:gd name="T2" fmla="*/ 2147483646 w 336"/>
                  <a:gd name="T3" fmla="*/ 0 h 68"/>
                  <a:gd name="T4" fmla="*/ 2147483646 w 336"/>
                  <a:gd name="T5" fmla="*/ 2147483646 h 68"/>
                  <a:gd name="T6" fmla="*/ 0 60000 65536"/>
                  <a:gd name="T7" fmla="*/ 0 60000 65536"/>
                  <a:gd name="T8" fmla="*/ 0 60000 65536"/>
                  <a:gd name="T9" fmla="*/ 0 w 336"/>
                  <a:gd name="T10" fmla="*/ 0 h 68"/>
                  <a:gd name="T11" fmla="*/ 336 w 336"/>
                  <a:gd name="T12" fmla="*/ 68 h 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6" h="68">
                    <a:moveTo>
                      <a:pt x="0" y="67"/>
                    </a:moveTo>
                    <a:lnTo>
                      <a:pt x="167" y="0"/>
                    </a:lnTo>
                    <a:lnTo>
                      <a:pt x="336" y="68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b="1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16"/>
              <p:cNvSpPr>
                <a:spLocks/>
              </p:cNvSpPr>
              <p:nvPr/>
            </p:nvSpPr>
            <p:spPr bwMode="auto">
              <a:xfrm>
                <a:off x="544191" y="2300148"/>
                <a:ext cx="261605" cy="99723"/>
              </a:xfrm>
              <a:custGeom>
                <a:avLst/>
                <a:gdLst>
                  <a:gd name="T0" fmla="*/ 0 w 336"/>
                  <a:gd name="T1" fmla="*/ 2147483646 h 68"/>
                  <a:gd name="T2" fmla="*/ 2147483646 w 336"/>
                  <a:gd name="T3" fmla="*/ 0 h 68"/>
                  <a:gd name="T4" fmla="*/ 2147483646 w 336"/>
                  <a:gd name="T5" fmla="*/ 2147483646 h 68"/>
                  <a:gd name="T6" fmla="*/ 0 60000 65536"/>
                  <a:gd name="T7" fmla="*/ 0 60000 65536"/>
                  <a:gd name="T8" fmla="*/ 0 60000 65536"/>
                  <a:gd name="T9" fmla="*/ 0 w 336"/>
                  <a:gd name="T10" fmla="*/ 0 h 68"/>
                  <a:gd name="T11" fmla="*/ 336 w 336"/>
                  <a:gd name="T12" fmla="*/ 68 h 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6" h="68">
                    <a:moveTo>
                      <a:pt x="0" y="67"/>
                    </a:moveTo>
                    <a:lnTo>
                      <a:pt x="167" y="0"/>
                    </a:lnTo>
                    <a:lnTo>
                      <a:pt x="336" y="68"/>
                    </a:lnTo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 sz="2400" b="1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5" name="TextBox 64"/>
            <p:cNvSpPr txBox="1"/>
            <p:nvPr/>
          </p:nvSpPr>
          <p:spPr>
            <a:xfrm>
              <a:off x="5410040" y="3912680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1</a:t>
              </a:r>
              <a:endParaRPr lang="vi-VN" b="1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6101713" y="3853892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b="1" dirty="0">
                  <a:solidFill>
                    <a:srgbClr val="080808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3</a:t>
              </a:r>
              <a:endParaRPr lang="vi-VN" b="1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9" grpId="0"/>
      <p:bldP spid="13" grpId="0"/>
      <p:bldP spid="17" grpId="0"/>
      <p:bldP spid="18" grpId="0"/>
      <p:bldP spid="22" grpId="0"/>
      <p:bldP spid="23" grpId="0"/>
      <p:bldP spid="24" grpId="0"/>
      <p:bldP spid="27" grpId="0"/>
      <p:bldP spid="28" grpId="0"/>
      <p:bldP spid="29" grpId="0"/>
      <p:bldP spid="25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076450" y="188913"/>
            <a:ext cx="4984750" cy="743159"/>
            <a:chOff x="1151620" y="186835"/>
            <a:chExt cx="7615236" cy="720808"/>
          </a:xfrm>
        </p:grpSpPr>
        <p:sp>
          <p:nvSpPr>
            <p:cNvPr id="3" name="Flowchart: Terminator 2"/>
            <p:cNvSpPr/>
            <p:nvPr/>
          </p:nvSpPr>
          <p:spPr>
            <a:xfrm>
              <a:off x="1151620" y="186835"/>
              <a:ext cx="7615236" cy="720808"/>
            </a:xfrm>
            <a:prstGeom prst="flowChartTerminator">
              <a:avLst/>
            </a:prstGeom>
            <a:solidFill>
              <a:srgbClr val="1217E8"/>
            </a:solidFill>
            <a:ln w="76200">
              <a:solidFill>
                <a:srgbClr val="00B050"/>
              </a:solidFill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AU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151620" y="293158"/>
              <a:ext cx="7515926" cy="56718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AU" sz="3200" b="1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HỌC Ở NHÀ</a:t>
              </a:r>
              <a:endParaRPr lang="en-A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48651" y="1296993"/>
            <a:ext cx="8586255" cy="58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defTabSz="457200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defTabSz="457200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defTabSz="457200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defTabSz="457200" fontAlgn="base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marL="514350" indent="-514350">
              <a:buAutoNum type="arabicPeriod"/>
            </a:pPr>
            <a:r>
              <a:rPr lang="vi-VN" sz="3200" b="1" i="1" dirty="0" smtClean="0">
                <a:solidFill>
                  <a:srgbClr val="0000CC"/>
                </a:solidFill>
              </a:rPr>
              <a:t>Xem lại các bài tập đã giải ngày hôm nay</a:t>
            </a:r>
            <a:endParaRPr lang="en-GB" sz="3200" b="1" i="1" dirty="0" smtClean="0">
              <a:solidFill>
                <a:srgbClr val="0000CC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1502" y="2027706"/>
            <a:ext cx="87609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rgbClr val="0000CC"/>
                </a:solidFill>
              </a:rPr>
              <a:t>2</a:t>
            </a:r>
            <a:r>
              <a:rPr lang="en-GB" sz="3200" dirty="0">
                <a:solidFill>
                  <a:srgbClr val="0000CC"/>
                </a:solidFill>
              </a:rPr>
              <a:t>. </a:t>
            </a:r>
            <a:r>
              <a:rPr lang="vi-VN" sz="3200" b="1" i="1" dirty="0">
                <a:solidFill>
                  <a:srgbClr val="0000CC"/>
                </a:solidFill>
              </a:rPr>
              <a:t>Vẽ lại hình vẽ của các bài tập rồi phát biểu kiến thức theo </a:t>
            </a:r>
            <a:r>
              <a:rPr lang="vi-VN" sz="3200" b="1" i="1" dirty="0" smtClean="0">
                <a:solidFill>
                  <a:srgbClr val="0000CC"/>
                </a:solidFill>
              </a:rPr>
              <a:t>hình</a:t>
            </a:r>
            <a:endParaRPr lang="en-GB" sz="3200" b="1" i="1" dirty="0">
              <a:solidFill>
                <a:srgbClr val="0000CC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1502" y="3507919"/>
            <a:ext cx="61959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3200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32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 bài tập </a:t>
            </a:r>
            <a:r>
              <a:rPr lang="vi-VN" sz="32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 trang 95 SGK</a:t>
            </a:r>
            <a:endParaRPr lang="en-GB" sz="32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0" y="5096183"/>
            <a:ext cx="9144000" cy="861774"/>
          </a:xfrm>
          <a:prstGeom prst="rect">
            <a:avLst/>
          </a:prstGeom>
          <a:solidFill>
            <a:srgbClr val="FF99FF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5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uc Thu" panose="030306020505070F0A05" pitchFamily="66" charset="0"/>
                <a:cs typeface="Arial" panose="020B0604020202020204" pitchFamily="34" charset="0"/>
              </a:rPr>
              <a:t>Chúc </a:t>
            </a:r>
            <a:r>
              <a:rPr lang="en-US" altLang="en-US" sz="5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uc Thu" panose="030306020505070F0A05" pitchFamily="66" charset="0"/>
                <a:cs typeface="Arial" panose="020B0604020202020204" pitchFamily="34" charset="0"/>
              </a:rPr>
              <a:t>lớp chúng em thi đua </a:t>
            </a:r>
            <a:r>
              <a:rPr lang="en-US" altLang="en-US" sz="5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uc Thu" panose="030306020505070F0A05" pitchFamily="66" charset="0"/>
                <a:cs typeface="Arial" panose="020B0604020202020204" pitchFamily="34" charset="0"/>
              </a:rPr>
              <a:t>học </a:t>
            </a:r>
            <a:r>
              <a:rPr lang="en-US" altLang="en-US" sz="5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uc Thu" panose="030306020505070F0A05" pitchFamily="66" charset="0"/>
                <a:cs typeface="Arial" panose="020B0604020202020204" pitchFamily="34" charset="0"/>
              </a:rPr>
              <a:t>tốt và </a:t>
            </a:r>
            <a:r>
              <a:rPr lang="en-US" altLang="en-US" sz="50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uc Thu" panose="030306020505070F0A05" pitchFamily="66" charset="0"/>
                <a:cs typeface="Arial" panose="020B0604020202020204" pitchFamily="34" charset="0"/>
              </a:rPr>
              <a:t>làm bài </a:t>
            </a:r>
            <a:r>
              <a:rPr lang="en-US" altLang="en-US" sz="5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uc Thu" panose="030306020505070F0A05" pitchFamily="66" charset="0"/>
                <a:cs typeface="Arial" panose="020B0604020202020204" pitchFamily="34" charset="0"/>
              </a:rPr>
              <a:t>tốt !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3694" y="4302051"/>
            <a:ext cx="86966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sz="3200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 bài </a:t>
            </a:r>
            <a:r>
              <a:rPr lang="en-US" sz="28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“TỪ VUÔNG GÓC ĐẾN SONG SONG”</a:t>
            </a:r>
            <a:endParaRPr lang="en-GB" sz="28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302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424</TotalTime>
  <Words>871</Words>
  <Application>Microsoft Office PowerPoint</Application>
  <PresentationFormat>On-screen Show (4:3)</PresentationFormat>
  <Paragraphs>265</Paragraphs>
  <Slides>8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Office Theme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lê kim khánh</dc:creator>
  <cp:lastModifiedBy>Admin</cp:lastModifiedBy>
  <cp:revision>58</cp:revision>
  <dcterms:created xsi:type="dcterms:W3CDTF">2016-09-27T16:20:05Z</dcterms:created>
  <dcterms:modified xsi:type="dcterms:W3CDTF">2018-01-26T15:06:23Z</dcterms:modified>
</cp:coreProperties>
</file>