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9" r:id="rId2"/>
    <p:sldId id="278" r:id="rId3"/>
    <p:sldId id="277" r:id="rId4"/>
    <p:sldId id="279" r:id="rId5"/>
    <p:sldId id="280" r:id="rId6"/>
    <p:sldId id="281" r:id="rId7"/>
    <p:sldId id="259" r:id="rId8"/>
    <p:sldId id="261" r:id="rId9"/>
    <p:sldId id="263" r:id="rId10"/>
    <p:sldId id="264" r:id="rId11"/>
    <p:sldId id="283" r:id="rId12"/>
    <p:sldId id="284" r:id="rId13"/>
    <p:sldId id="285" r:id="rId14"/>
    <p:sldId id="287" r:id="rId15"/>
    <p:sldId id="290" r:id="rId16"/>
    <p:sldId id="291" r:id="rId17"/>
    <p:sldId id="292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990000"/>
    <a:srgbClr val="C6FBB3"/>
    <a:srgbClr val="D6FBC1"/>
    <a:srgbClr val="C4FD99"/>
    <a:srgbClr val="B2F6A0"/>
    <a:srgbClr val="C8F17F"/>
    <a:srgbClr val="CCFF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4" autoAdjust="0"/>
    <p:restoredTop sz="94660"/>
  </p:normalViewPr>
  <p:slideViewPr>
    <p:cSldViewPr>
      <p:cViewPr varScale="1">
        <p:scale>
          <a:sx n="70" d="100"/>
          <a:sy n="70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54AB5-4AFD-4D6F-8AB1-16DB50CE2086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89A68-044A-4F25-B4E7-503CA86063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940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89A68-044A-4F25-B4E7-503CA860630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31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89A68-044A-4F25-B4E7-503CA860630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92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BE4D9-F060-4133-93CD-BF5F5F258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89190-36EF-457F-B5C2-EBD3F2D3A3B5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A0F08-102E-4106-B5FA-3EFEB280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3.gif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1.png"/><Relationship Id="rId7" Type="http://schemas.openxmlformats.org/officeDocument/2006/relationships/image" Target="../media/image57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3.gif"/><Relationship Id="rId4" Type="http://schemas.openxmlformats.org/officeDocument/2006/relationships/image" Target="../media/image52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51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3.gif"/><Relationship Id="rId15" Type="http://schemas.openxmlformats.org/officeDocument/2006/relationships/image" Target="../media/image68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63.png"/><Relationship Id="rId1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.gif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gif"/><Relationship Id="rId11" Type="http://schemas.openxmlformats.org/officeDocument/2006/relationships/image" Target="../media/image76.png"/><Relationship Id="rId5" Type="http://schemas.openxmlformats.org/officeDocument/2006/relationships/image" Target="../media/image70.gif"/><Relationship Id="rId10" Type="http://schemas.openxmlformats.org/officeDocument/2006/relationships/image" Target="../media/image75.png"/><Relationship Id="rId4" Type="http://schemas.openxmlformats.org/officeDocument/2006/relationships/image" Target="../media/image69.gif"/><Relationship Id="rId9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3.gif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21.gif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gif"/><Relationship Id="rId11" Type="http://schemas.openxmlformats.org/officeDocument/2006/relationships/image" Target="../media/image82.png"/><Relationship Id="rId5" Type="http://schemas.openxmlformats.org/officeDocument/2006/relationships/image" Target="../media/image70.gif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69.gif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71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gif"/><Relationship Id="rId5" Type="http://schemas.openxmlformats.org/officeDocument/2006/relationships/image" Target="../media/image69.gif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21.gif"/><Relationship Id="rId7" Type="http://schemas.openxmlformats.org/officeDocument/2006/relationships/image" Target="../media/image71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gif"/><Relationship Id="rId5" Type="http://schemas.openxmlformats.org/officeDocument/2006/relationships/image" Target="../media/image69.gif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20" Type="http://schemas.openxmlformats.org/officeDocument/2006/relationships/image" Target="../media/image21.gif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5.wmf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21.gif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21.gif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9.png"/><Relationship Id="rId3" Type="http://schemas.openxmlformats.org/officeDocument/2006/relationships/image" Target="../media/image38.png"/><Relationship Id="rId7" Type="http://schemas.openxmlformats.org/officeDocument/2006/relationships/image" Target="../media/image46.png"/><Relationship Id="rId12" Type="http://schemas.openxmlformats.org/officeDocument/2006/relationships/image" Target="../media/image43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0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37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57290" y="0"/>
            <a:ext cx="6429420" cy="1417638"/>
          </a:xfr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5400" b="1" dirty="0" err="1" smtClean="0">
                <a:solidFill>
                  <a:srgbClr val="008000"/>
                </a:solidFill>
                <a:latin typeface=".VnAristoteH" pitchFamily="34" charset="0"/>
              </a:rPr>
              <a:t>Kiểm</a:t>
            </a:r>
            <a:r>
              <a:rPr lang="en-US" sz="5400" b="1" dirty="0" smtClean="0">
                <a:solidFill>
                  <a:srgbClr val="008000"/>
                </a:solidFill>
                <a:latin typeface=".VnAristoteH" pitchFamily="34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.VnAristoteH" pitchFamily="34" charset="0"/>
              </a:rPr>
              <a:t>tra</a:t>
            </a:r>
            <a:r>
              <a:rPr lang="en-US" sz="5400" b="1" dirty="0" smtClean="0">
                <a:solidFill>
                  <a:srgbClr val="008000"/>
                </a:solidFill>
                <a:latin typeface=".VnAristoteH" pitchFamily="34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.VnAristoteH" pitchFamily="34" charset="0"/>
              </a:rPr>
              <a:t>bài</a:t>
            </a:r>
            <a:r>
              <a:rPr lang="en-US" sz="5400" b="1" dirty="0" smtClean="0">
                <a:solidFill>
                  <a:srgbClr val="008000"/>
                </a:solidFill>
                <a:latin typeface=".VnAristoteH" pitchFamily="34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.VnAristoteH" pitchFamily="34" charset="0"/>
              </a:rPr>
              <a:t>cũ</a:t>
            </a:r>
            <a:endParaRPr lang="en-US" sz="5400" dirty="0">
              <a:solidFill>
                <a:srgbClr val="008000"/>
              </a:solidFill>
              <a:latin typeface=".VnAristoteH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gradFill>
            <a:gsLst>
              <a:gs pos="0">
                <a:srgbClr val="D9F25C">
                  <a:alpha val="83000"/>
                </a:srgbClr>
              </a:gs>
              <a:gs pos="64999">
                <a:srgbClr val="F0EBD5"/>
              </a:gs>
              <a:gs pos="83000">
                <a:srgbClr val="BEF977">
                  <a:alpha val="90000"/>
                </a:srgbClr>
              </a:gs>
            </a:gsLst>
            <a:lin ang="5400000" scaled="0"/>
          </a:gradFill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>
              <a:buNone/>
            </a:pPr>
            <a:r>
              <a:rPr lang="en-US" b="1" dirty="0" smtClean="0">
                <a:solidFill>
                  <a:srgbClr val="800080"/>
                </a:solidFill>
                <a:latin typeface=".VnTimeH" pitchFamily="34" charset="0"/>
              </a:rPr>
              <a:t>     </a:t>
            </a:r>
          </a:p>
          <a:p>
            <a:pPr>
              <a:buNone/>
            </a:pPr>
            <a:endParaRPr lang="en-US" b="1" dirty="0" smtClean="0">
              <a:solidFill>
                <a:srgbClr val="800080"/>
              </a:solidFill>
              <a:latin typeface=".VnTimeH" pitchFamily="34" charset="0"/>
              <a:cs typeface="Times New Roman" pitchFamily="18" charset="0"/>
            </a:endParaRPr>
          </a:p>
        </p:txBody>
      </p:sp>
      <p:pic>
        <p:nvPicPr>
          <p:cNvPr id="7" name="Picture 15" descr="butterflies_flowers_md_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0"/>
            <a:ext cx="1357290" cy="1357250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12" name="Picture 15" descr="butterflies_flowers_md_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748"/>
            <a:ext cx="1357290" cy="1357250"/>
          </a:xfrm>
          <a:prstGeom prst="rect">
            <a:avLst/>
          </a:prstGeom>
          <a:solidFill>
            <a:srgbClr val="FF99FF"/>
          </a:solidFill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" name="Picture 10" descr="clock_06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0"/>
            <a:ext cx="1428728" cy="1428750"/>
          </a:xfrm>
          <a:prstGeom prst="rect">
            <a:avLst/>
          </a:prstGeom>
          <a:noFill/>
        </p:spPr>
      </p:pic>
      <p:pic>
        <p:nvPicPr>
          <p:cNvPr id="15" name="Picture 10" descr="clock_06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57290" cy="1428750"/>
          </a:xfrm>
          <a:prstGeom prst="rect">
            <a:avLst/>
          </a:prstGeom>
          <a:noFill/>
        </p:spPr>
      </p:pic>
      <p:pic>
        <p:nvPicPr>
          <p:cNvPr id="16" name="Picture 19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75264" y="6153150"/>
            <a:ext cx="685800" cy="704850"/>
          </a:xfrm>
          <a:prstGeom prst="rect">
            <a:avLst/>
          </a:prstGeom>
          <a:noFill/>
        </p:spPr>
      </p:pic>
      <p:pic>
        <p:nvPicPr>
          <p:cNvPr id="17" name="Picture 19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19" name="Cloud Callout 18"/>
          <p:cNvSpPr/>
          <p:nvPr/>
        </p:nvSpPr>
        <p:spPr>
          <a:xfrm>
            <a:off x="2643174" y="1500174"/>
            <a:ext cx="5072098" cy="3214710"/>
          </a:xfrm>
          <a:prstGeom prst="cloudCallou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66CCFF"/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angle"/>
            </a:sp3d>
          </a:bodyPr>
          <a:lstStyle/>
          <a:p>
            <a:pPr algn="just"/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32 (SGK–77)</a:t>
            </a:r>
            <a:endParaRPr lang="en-US" sz="3200" b="1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3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285984" y="4841875"/>
            <a:ext cx="142876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.VnTime" pitchFamily="34" charset="0"/>
            </a:endParaRP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AB = 3cm;</a:t>
            </a: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 = 4,5cm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=         .</a:t>
            </a:r>
          </a:p>
          <a:p>
            <a:pPr indent="-166688">
              <a:buNone/>
            </a:pP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66688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187325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7325">
              <a:buNone/>
            </a:pP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indent="-166688">
              <a:buNone/>
            </a:pP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66688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y</a:t>
            </a:r>
          </a:p>
          <a:p>
            <a:pPr indent="187325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(AD = x, DC = y).</a:t>
            </a:r>
          </a:p>
          <a:p>
            <a:pPr indent="-166688">
              <a:buNone/>
            </a:pP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66688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c) Cho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BD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B.</a:t>
            </a:r>
          </a:p>
          <a:p>
            <a:pPr indent="187325">
              <a:buNone/>
            </a:pP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BC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BD.</a:t>
            </a:r>
          </a:p>
          <a:p>
            <a:pPr indent="11113">
              <a:buNone/>
            </a:pPr>
            <a:endParaRPr lang="en-US" dirty="0" smtClean="0">
              <a:latin typeface=".VnTime" pitchFamily="34" charset="0"/>
            </a:endParaRP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plant"/>
            <p:cNvSpPr>
              <a:spLocks noEditPoints="1" noChangeArrowheads="1"/>
            </p:cNvSpPr>
            <p:nvPr/>
          </p:nvSpPr>
          <p:spPr bwMode="auto">
            <a:xfrm>
              <a:off x="0" y="3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285720" y="428604"/>
            <a:ext cx="571504" cy="52956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?2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288682" y="256232"/>
            <a:ext cx="3498160" cy="2973202"/>
            <a:chOff x="4860054" y="256232"/>
            <a:chExt cx="3498160" cy="2973202"/>
          </a:xfrm>
        </p:grpSpPr>
        <p:sp>
          <p:nvSpPr>
            <p:cNvPr id="15" name="Isosceles Triangle 14"/>
            <p:cNvSpPr/>
            <p:nvPr/>
          </p:nvSpPr>
          <p:spPr>
            <a:xfrm>
              <a:off x="5072066" y="714356"/>
              <a:ext cx="3000396" cy="2071702"/>
            </a:xfrm>
            <a:prstGeom prst="triangle">
              <a:avLst>
                <a:gd name="adj" fmla="val 24767"/>
              </a:avLst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5400000" flipH="1" flipV="1">
              <a:off x="5378789" y="1336327"/>
              <a:ext cx="1143008" cy="178595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143636" y="487596"/>
              <a:ext cx="2214578" cy="2000264"/>
            </a:xfrm>
            <a:prstGeom prst="straightConnector1">
              <a:avLst/>
            </a:prstGeom>
            <a:ln w="19050">
              <a:solidFill>
                <a:srgbClr val="0000FF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544938" y="256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143636" y="75860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58450" y="1199674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15272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860054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286644" y="171448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030124" y="1458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87078" y="100010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4,5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 rot="20354127">
              <a:off x="5229299" y="2428985"/>
              <a:ext cx="156105" cy="192786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14509065">
              <a:off x="7697995" y="2568748"/>
              <a:ext cx="165954" cy="183562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86984" y="1042050"/>
            <a:ext cx="647700" cy="428625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3376" y="1042050"/>
            <a:ext cx="609600" cy="428625"/>
          </a:xfrm>
          <a:prstGeom prst="rect">
            <a:avLst/>
          </a:prstGeom>
          <a:noFill/>
        </p:spPr>
      </p:pic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.VnTime" pitchFamily="34" charset="0"/>
            </a:endParaRP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AB = 3cm;</a:t>
            </a: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 = 4,5cm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=         .</a:t>
            </a:r>
          </a:p>
          <a:p>
            <a:pPr indent="-166688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187325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7325">
              <a:buNone/>
            </a:pP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indent="-166688">
              <a:buNone/>
            </a:pPr>
            <a:endParaRPr lang="en-US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66688">
              <a:buNone/>
            </a:pPr>
            <a:r>
              <a:rPr lang="en-US" sz="2400" i="1" u="sng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i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-166688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3 tam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3794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ABC;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ADB;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BDC.</a:t>
            </a:r>
          </a:p>
          <a:p>
            <a:pPr indent="187325">
              <a:buNone/>
            </a:pP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ADB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endParaRPr lang="en-US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794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794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=         (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gt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3794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ABC 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ADB (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g.g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plant"/>
            <p:cNvSpPr>
              <a:spLocks noEditPoints="1" noChangeArrowheads="1"/>
            </p:cNvSpPr>
            <p:nvPr/>
          </p:nvSpPr>
          <p:spPr bwMode="auto">
            <a:xfrm>
              <a:off x="0" y="3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285720" y="428604"/>
            <a:ext cx="571504" cy="52956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?2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4"/>
          <p:cNvGrpSpPr/>
          <p:nvPr/>
        </p:nvGrpSpPr>
        <p:grpSpPr>
          <a:xfrm>
            <a:off x="5288682" y="256232"/>
            <a:ext cx="3498160" cy="2973202"/>
            <a:chOff x="4860054" y="256232"/>
            <a:chExt cx="3498160" cy="2973202"/>
          </a:xfrm>
        </p:grpSpPr>
        <p:sp>
          <p:nvSpPr>
            <p:cNvPr id="15" name="Isosceles Triangle 14"/>
            <p:cNvSpPr/>
            <p:nvPr/>
          </p:nvSpPr>
          <p:spPr>
            <a:xfrm>
              <a:off x="5072066" y="714356"/>
              <a:ext cx="3000396" cy="2071702"/>
            </a:xfrm>
            <a:prstGeom prst="triangle">
              <a:avLst>
                <a:gd name="adj" fmla="val 24767"/>
              </a:avLst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5400000" flipH="1" flipV="1">
              <a:off x="5378789" y="1336327"/>
              <a:ext cx="1143008" cy="178595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143636" y="487596"/>
              <a:ext cx="2214578" cy="2000264"/>
            </a:xfrm>
            <a:prstGeom prst="straightConnector1">
              <a:avLst/>
            </a:prstGeom>
            <a:ln w="19050">
              <a:solidFill>
                <a:srgbClr val="0000FF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544938" y="256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143636" y="75860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58450" y="1199674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15272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860054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286644" y="171448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030124" y="1458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87078" y="100010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4,5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 rot="20354127">
              <a:off x="5229299" y="2428985"/>
              <a:ext cx="156105" cy="192786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14509065">
              <a:off x="7697995" y="2568748"/>
              <a:ext cx="165954" cy="183562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886984" y="1042050"/>
            <a:ext cx="1535992" cy="428625"/>
            <a:chOff x="2886984" y="1042050"/>
            <a:chExt cx="1535992" cy="428625"/>
          </a:xfrm>
        </p:grpSpPr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86984" y="1042050"/>
              <a:ext cx="647700" cy="428625"/>
            </a:xfrm>
            <a:prstGeom prst="rect">
              <a:avLst/>
            </a:prstGeom>
            <a:noFill/>
          </p:spPr>
        </p:pic>
        <p:pic>
          <p:nvPicPr>
            <p:cNvPr id="25605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3376" y="1042050"/>
              <a:ext cx="609600" cy="428625"/>
            </a:xfrm>
            <a:prstGeom prst="rect">
              <a:avLst/>
            </a:prstGeom>
            <a:noFill/>
          </p:spPr>
        </p:pic>
      </p:grpSp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806682" y="4983589"/>
            <a:ext cx="1422150" cy="1298626"/>
            <a:chOff x="806682" y="4983589"/>
            <a:chExt cx="1422150" cy="1298626"/>
          </a:xfrm>
        </p:grpSpPr>
        <p:grpSp>
          <p:nvGrpSpPr>
            <p:cNvPr id="43" name="Group 42"/>
            <p:cNvGrpSpPr/>
            <p:nvPr/>
          </p:nvGrpSpPr>
          <p:grpSpPr>
            <a:xfrm>
              <a:off x="806682" y="4983589"/>
              <a:ext cx="1052976" cy="886749"/>
              <a:chOff x="806682" y="4983589"/>
              <a:chExt cx="1052976" cy="886749"/>
            </a:xfrm>
          </p:grpSpPr>
          <p:pic>
            <p:nvPicPr>
              <p:cNvPr id="38915" name="Picture 3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48624" y="4983589"/>
                <a:ext cx="200025" cy="428625"/>
              </a:xfrm>
              <a:prstGeom prst="rect">
                <a:avLst/>
              </a:prstGeom>
              <a:noFill/>
            </p:spPr>
          </p:pic>
          <p:pic>
            <p:nvPicPr>
              <p:cNvPr id="38917" name="Picture 5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06682" y="5441713"/>
                <a:ext cx="266700" cy="428625"/>
              </a:xfrm>
              <a:prstGeom prst="rect">
                <a:avLst/>
              </a:prstGeom>
              <a:noFill/>
            </p:spPr>
          </p:pic>
          <p:pic>
            <p:nvPicPr>
              <p:cNvPr id="38919" name="Picture 7"/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50058" y="5441713"/>
                <a:ext cx="609600" cy="428625"/>
              </a:xfrm>
              <a:prstGeom prst="rect">
                <a:avLst/>
              </a:prstGeom>
              <a:noFill/>
            </p:spPr>
          </p:pic>
        </p:grpSp>
        <p:pic>
          <p:nvPicPr>
            <p:cNvPr id="38921" name="Picture 9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5872640"/>
              <a:ext cx="228600" cy="40957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FFD281"/>
              </a:gs>
              <a:gs pos="64999">
                <a:srgbClr val="F0EBD5"/>
              </a:gs>
              <a:gs pos="100000">
                <a:srgbClr val="FBD485"/>
              </a:gs>
            </a:gsLst>
            <a:lin ang="5400000" scaled="0"/>
          </a:gradFill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.VnTime" pitchFamily="34" charset="0"/>
            </a:endParaRP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AB = 3cm;</a:t>
            </a: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 = 4,5cm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=         .</a:t>
            </a:r>
          </a:p>
          <a:p>
            <a:pPr indent="-166688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y</a:t>
            </a:r>
          </a:p>
          <a:p>
            <a:pPr indent="187325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(AD = x, DC = y).</a:t>
            </a:r>
          </a:p>
          <a:p>
            <a:pPr indent="-77788">
              <a:buNone/>
            </a:pPr>
            <a:r>
              <a:rPr lang="en-US" sz="2400" b="1" i="1" u="sng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i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00013">
              <a:buNone/>
            </a:pPr>
            <a:r>
              <a:rPr lang="en-US" sz="2400" b="1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ABC  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ADB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              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indent="100013">
              <a:buNone/>
            </a:pPr>
            <a:endParaRPr lang="fr-FR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00013">
              <a:buNone/>
            </a:pPr>
            <a:r>
              <a:rPr lang="fr-FR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hay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x =   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x = 2(cm).</a:t>
            </a:r>
            <a:endParaRPr lang="en-US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00013">
              <a:buNone/>
            </a:pPr>
            <a:endParaRPr lang="fr-FR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00013">
              <a:buNone/>
            </a:pP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y = DC = AC – x = 4,5 – 2 = 2,5 (cm).</a:t>
            </a:r>
            <a:endParaRPr lang="en-US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plant"/>
            <p:cNvSpPr>
              <a:spLocks noEditPoints="1" noChangeArrowheads="1"/>
            </p:cNvSpPr>
            <p:nvPr/>
          </p:nvSpPr>
          <p:spPr bwMode="auto">
            <a:xfrm>
              <a:off x="0" y="3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285720" y="428604"/>
            <a:ext cx="571504" cy="52956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?2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4"/>
          <p:cNvGrpSpPr/>
          <p:nvPr/>
        </p:nvGrpSpPr>
        <p:grpSpPr>
          <a:xfrm>
            <a:off x="5288682" y="256232"/>
            <a:ext cx="3498160" cy="2973202"/>
            <a:chOff x="4860054" y="256232"/>
            <a:chExt cx="3498160" cy="2973202"/>
          </a:xfrm>
        </p:grpSpPr>
        <p:sp>
          <p:nvSpPr>
            <p:cNvPr id="15" name="Isosceles Triangle 14"/>
            <p:cNvSpPr/>
            <p:nvPr/>
          </p:nvSpPr>
          <p:spPr>
            <a:xfrm>
              <a:off x="5072066" y="714356"/>
              <a:ext cx="3000396" cy="2071702"/>
            </a:xfrm>
            <a:prstGeom prst="triangle">
              <a:avLst>
                <a:gd name="adj" fmla="val 24767"/>
              </a:avLst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flipV="1">
              <a:off x="5057318" y="1571612"/>
              <a:ext cx="1729260" cy="1229194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143636" y="487596"/>
              <a:ext cx="2214578" cy="2000264"/>
            </a:xfrm>
            <a:prstGeom prst="straightConnector1">
              <a:avLst/>
            </a:prstGeom>
            <a:ln w="19050">
              <a:solidFill>
                <a:srgbClr val="0000FF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544938" y="256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143636" y="75860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58450" y="1199674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15272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860054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286644" y="171448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030124" y="1458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87078" y="100010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4,5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 rot="20354127">
              <a:off x="5229299" y="2399489"/>
              <a:ext cx="156105" cy="192786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14509065">
              <a:off x="7697995" y="2568748"/>
              <a:ext cx="165954" cy="183562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2886984" y="1042050"/>
            <a:ext cx="1535992" cy="428625"/>
            <a:chOff x="2886984" y="1042050"/>
            <a:chExt cx="1535992" cy="428625"/>
          </a:xfrm>
        </p:grpSpPr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86984" y="1042050"/>
              <a:ext cx="647700" cy="428625"/>
            </a:xfrm>
            <a:prstGeom prst="rect">
              <a:avLst/>
            </a:prstGeom>
            <a:noFill/>
          </p:spPr>
        </p:pic>
        <p:pic>
          <p:nvPicPr>
            <p:cNvPr id="25605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3376" y="1042050"/>
              <a:ext cx="609600" cy="428625"/>
            </a:xfrm>
            <a:prstGeom prst="rect">
              <a:avLst/>
            </a:prstGeom>
            <a:noFill/>
          </p:spPr>
        </p:pic>
      </p:grpSp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2157856" y="2643182"/>
            <a:ext cx="2771334" cy="742950"/>
            <a:chOff x="2157856" y="2643182"/>
            <a:chExt cx="2771334" cy="742950"/>
          </a:xfrm>
        </p:grpSpPr>
        <p:pic>
          <p:nvPicPr>
            <p:cNvPr id="26625" name="Picture 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57856" y="2800806"/>
              <a:ext cx="228600" cy="409575"/>
            </a:xfrm>
            <a:prstGeom prst="rect">
              <a:avLst/>
            </a:prstGeom>
            <a:noFill/>
          </p:spPr>
        </p:pic>
        <p:pic>
          <p:nvPicPr>
            <p:cNvPr id="26629" name="Picture 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19515" y="2643182"/>
              <a:ext cx="1209675" cy="742950"/>
            </a:xfrm>
            <a:prstGeom prst="rect">
              <a:avLst/>
            </a:prstGeom>
            <a:noFill/>
          </p:spPr>
        </p:pic>
      </p:grp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1128228" y="3500438"/>
            <a:ext cx="2300764" cy="781050"/>
            <a:chOff x="1128228" y="3500438"/>
            <a:chExt cx="2300764" cy="781050"/>
          </a:xfrm>
        </p:grpSpPr>
        <p:pic>
          <p:nvPicPr>
            <p:cNvPr id="26631" name="Picture 7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28228" y="3515186"/>
              <a:ext cx="971550" cy="752475"/>
            </a:xfrm>
            <a:prstGeom prst="rect">
              <a:avLst/>
            </a:prstGeom>
            <a:noFill/>
          </p:spPr>
        </p:pic>
        <p:pic>
          <p:nvPicPr>
            <p:cNvPr id="26633" name="Picture 9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28942" y="3500438"/>
              <a:ext cx="400050" cy="7810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.VnTime" pitchFamily="34" charset="0"/>
            </a:endParaRP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AB = 3cm;</a:t>
            </a:r>
          </a:p>
          <a:p>
            <a:pPr indent="557213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 = 4,5cm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=         .</a:t>
            </a:r>
          </a:p>
          <a:p>
            <a:pPr indent="187325">
              <a:buNone/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c) Cho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BD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0225" indent="-176213">
              <a:buNone/>
            </a:pP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B.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0225" indent="-176213">
              <a:buNone/>
            </a:pP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BC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BD.</a:t>
            </a:r>
          </a:p>
          <a:p>
            <a:pPr marL="530225" indent="-176213">
              <a:buNone/>
            </a:pPr>
            <a:r>
              <a:rPr lang="en-US" sz="2400" b="1" i="1" u="sng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i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111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fr-FR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BD là </a:t>
            </a:r>
            <a:r>
              <a:rPr lang="fr-FR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endParaRPr lang="fr-FR" sz="105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      </a:t>
            </a:r>
            <a:r>
              <a:rPr lang="fr-FR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hay  </a:t>
            </a:r>
          </a:p>
          <a:p>
            <a:pPr indent="11113">
              <a:buNone/>
            </a:pPr>
            <a:endParaRPr lang="en-US" sz="16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BC =          = 3,75 (cm).</a:t>
            </a:r>
          </a:p>
          <a:p>
            <a:pPr indent="11113">
              <a:buNone/>
            </a:pPr>
            <a:endParaRPr lang="en-US" sz="105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ABC   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ADB (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cmt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11113">
              <a:buNone/>
            </a:pPr>
            <a:endParaRPr lang="en-US" sz="105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=        hay     =         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DB =            = 2,5 (cm).</a:t>
            </a:r>
          </a:p>
          <a:p>
            <a:pPr indent="11113">
              <a:buNone/>
            </a:pPr>
            <a:endParaRPr lang="en-US" dirty="0" smtClean="0">
              <a:latin typeface=".VnTime" pitchFamily="34" charset="0"/>
            </a:endParaRP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plant"/>
            <p:cNvSpPr>
              <a:spLocks noEditPoints="1" noChangeArrowheads="1"/>
            </p:cNvSpPr>
            <p:nvPr/>
          </p:nvSpPr>
          <p:spPr bwMode="auto">
            <a:xfrm>
              <a:off x="0" y="3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285720" y="428604"/>
            <a:ext cx="571504" cy="52956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?2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4"/>
          <p:cNvGrpSpPr/>
          <p:nvPr/>
        </p:nvGrpSpPr>
        <p:grpSpPr>
          <a:xfrm>
            <a:off x="5288682" y="256232"/>
            <a:ext cx="3498160" cy="2973202"/>
            <a:chOff x="4860054" y="256232"/>
            <a:chExt cx="3498160" cy="2973202"/>
          </a:xfrm>
        </p:grpSpPr>
        <p:sp>
          <p:nvSpPr>
            <p:cNvPr id="15" name="Isosceles Triangle 14"/>
            <p:cNvSpPr/>
            <p:nvPr/>
          </p:nvSpPr>
          <p:spPr>
            <a:xfrm>
              <a:off x="5072066" y="714356"/>
              <a:ext cx="3000396" cy="2071702"/>
            </a:xfrm>
            <a:prstGeom prst="triangle">
              <a:avLst>
                <a:gd name="adj" fmla="val 24767"/>
              </a:avLst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5400000" flipH="1" flipV="1">
              <a:off x="5378789" y="1336327"/>
              <a:ext cx="1143008" cy="178595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143636" y="487596"/>
              <a:ext cx="2214578" cy="2000264"/>
            </a:xfrm>
            <a:prstGeom prst="straightConnector1">
              <a:avLst/>
            </a:prstGeom>
            <a:ln w="19050">
              <a:solidFill>
                <a:srgbClr val="0000FF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544938" y="256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143636" y="75860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58450" y="1199674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15272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860054" y="2657930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286644" y="171448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030124" y="1458232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87078" y="1000108"/>
              <a:ext cx="571504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4,5</a:t>
              </a:r>
              <a:endPara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 rot="20354127">
              <a:off x="5229299" y="2428985"/>
              <a:ext cx="156105" cy="192786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14509065">
              <a:off x="7697995" y="2568748"/>
              <a:ext cx="165954" cy="183562"/>
            </a:xfrm>
            <a:custGeom>
              <a:avLst/>
              <a:gdLst>
                <a:gd name="connsiteX0" fmla="*/ 0 w 314632"/>
                <a:gd name="connsiteY0" fmla="*/ 0 h 280220"/>
                <a:gd name="connsiteX1" fmla="*/ 280219 w 314632"/>
                <a:gd name="connsiteY1" fmla="*/ 58994 h 280220"/>
                <a:gd name="connsiteX2" fmla="*/ 206477 w 314632"/>
                <a:gd name="connsiteY2" fmla="*/ 280220 h 28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32" h="280220">
                  <a:moveTo>
                    <a:pt x="0" y="0"/>
                  </a:moveTo>
                  <a:cubicBezTo>
                    <a:pt x="122903" y="6145"/>
                    <a:pt x="245806" y="12291"/>
                    <a:pt x="280219" y="58994"/>
                  </a:cubicBezTo>
                  <a:cubicBezTo>
                    <a:pt x="314632" y="105697"/>
                    <a:pt x="260554" y="192958"/>
                    <a:pt x="206477" y="28022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86984" y="1042050"/>
            <a:ext cx="647700" cy="428625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3376" y="1042050"/>
            <a:ext cx="609600" cy="428625"/>
          </a:xfrm>
          <a:prstGeom prst="rect">
            <a:avLst/>
          </a:prstGeom>
          <a:noFill/>
        </p:spPr>
      </p:pic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56686" y="3227132"/>
            <a:ext cx="209550" cy="428625"/>
          </a:xfrm>
          <a:prstGeom prst="rect">
            <a:avLst/>
          </a:prstGeom>
          <a:noFill/>
        </p:spPr>
      </p:pic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4" name="Group 53"/>
          <p:cNvGrpSpPr/>
          <p:nvPr/>
        </p:nvGrpSpPr>
        <p:grpSpPr>
          <a:xfrm>
            <a:off x="842476" y="3687558"/>
            <a:ext cx="3077509" cy="810546"/>
            <a:chOff x="842476" y="3687558"/>
            <a:chExt cx="3077509" cy="810546"/>
          </a:xfrm>
        </p:grpSpPr>
        <p:pic>
          <p:nvPicPr>
            <p:cNvPr id="38913" name="Picture 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42476" y="3687558"/>
              <a:ext cx="1200150" cy="742950"/>
            </a:xfrm>
            <a:prstGeom prst="rect">
              <a:avLst/>
            </a:prstGeom>
            <a:noFill/>
          </p:spPr>
        </p:pic>
        <p:pic>
          <p:nvPicPr>
            <p:cNvPr id="38917" name="Picture 5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29360" y="3717054"/>
              <a:ext cx="1190625" cy="781050"/>
            </a:xfrm>
            <a:prstGeom prst="rect">
              <a:avLst/>
            </a:prstGeom>
            <a:noFill/>
          </p:spPr>
        </p:pic>
      </p:grp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148" y="4413934"/>
            <a:ext cx="628650" cy="742950"/>
          </a:xfrm>
          <a:prstGeom prst="rect">
            <a:avLst/>
          </a:prstGeom>
          <a:noFill/>
        </p:spPr>
      </p:pic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23" name="Picture 1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2542" y="5256892"/>
            <a:ext cx="228600" cy="409575"/>
          </a:xfrm>
          <a:prstGeom prst="rect">
            <a:avLst/>
          </a:prstGeom>
          <a:noFill/>
        </p:spPr>
      </p:pic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857224" y="5656950"/>
            <a:ext cx="4943504" cy="772446"/>
            <a:chOff x="857224" y="5656950"/>
            <a:chExt cx="4943504" cy="772446"/>
          </a:xfrm>
        </p:grpSpPr>
        <p:pic>
          <p:nvPicPr>
            <p:cNvPr id="38925" name="Picture 1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57224" y="5671698"/>
              <a:ext cx="409575" cy="742950"/>
            </a:xfrm>
            <a:prstGeom prst="rect">
              <a:avLst/>
            </a:prstGeom>
            <a:noFill/>
          </p:spPr>
        </p:pic>
        <p:pic>
          <p:nvPicPr>
            <p:cNvPr id="38927" name="Picture 15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43042" y="5686446"/>
              <a:ext cx="419100" cy="742950"/>
            </a:xfrm>
            <a:prstGeom prst="rect">
              <a:avLst/>
            </a:prstGeom>
            <a:noFill/>
          </p:spPr>
        </p:pic>
        <p:pic>
          <p:nvPicPr>
            <p:cNvPr id="38929" name="Picture 17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27058" y="5686446"/>
              <a:ext cx="171450" cy="742950"/>
            </a:xfrm>
            <a:prstGeom prst="rect">
              <a:avLst/>
            </a:prstGeom>
            <a:noFill/>
          </p:spPr>
        </p:pic>
        <p:pic>
          <p:nvPicPr>
            <p:cNvPr id="38931" name="Picture 19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1368" y="5656950"/>
              <a:ext cx="571500" cy="742950"/>
            </a:xfrm>
            <a:prstGeom prst="rect">
              <a:avLst/>
            </a:prstGeom>
            <a:noFill/>
          </p:spPr>
        </p:pic>
        <p:pic>
          <p:nvPicPr>
            <p:cNvPr id="38933" name="Picture 21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00628" y="5656950"/>
              <a:ext cx="800100" cy="75247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8929718" cy="6858000"/>
          </a:xfrm>
          <a:gradFill>
            <a:gsLst>
              <a:gs pos="0">
                <a:srgbClr val="FFEFD1"/>
              </a:gs>
              <a:gs pos="64999">
                <a:schemeClr val="bg1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103188" algn="just">
              <a:buNone/>
            </a:pPr>
            <a:r>
              <a:rPr lang="en-US" sz="2400" b="1" i="1" u="sng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35 (SKG – 79):</a:t>
            </a:r>
            <a:r>
              <a:rPr lang="en-US" sz="2400" b="1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A’B’C’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ABC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k.</a:t>
            </a: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" name="Horizontal Scroll 53"/>
          <p:cNvSpPr/>
          <p:nvPr/>
        </p:nvSpPr>
        <p:spPr>
          <a:xfrm>
            <a:off x="2014980" y="170046"/>
            <a:ext cx="5143536" cy="1044376"/>
          </a:xfrm>
          <a:prstGeom prst="horizontalScroll">
            <a:avLst/>
          </a:prstGeom>
          <a:gradFill>
            <a:gsLst>
              <a:gs pos="0">
                <a:srgbClr val="92D050"/>
              </a:gs>
              <a:gs pos="64999">
                <a:srgbClr val="FFFF99"/>
              </a:gs>
              <a:gs pos="100000">
                <a:srgbClr val="BEFB9F"/>
              </a:gs>
            </a:gsLst>
            <a:path path="rect">
              <a:fillToRect l="50000" t="50000" r="50000" b="50000"/>
            </a:path>
          </a:gradFill>
          <a:ln>
            <a:solidFill>
              <a:srgbClr val="0099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0" y="214290"/>
            <a:ext cx="1717166" cy="587250"/>
            <a:chOff x="0" y="857232"/>
            <a:chExt cx="1717166" cy="587250"/>
          </a:xfrm>
        </p:grpSpPr>
        <p:pic>
          <p:nvPicPr>
            <p:cNvPr id="55" name="Picture 14" descr="!dk8_1la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0" y="857232"/>
              <a:ext cx="1126435" cy="587250"/>
            </a:xfrm>
            <a:prstGeom prst="rect">
              <a:avLst/>
            </a:prstGeom>
            <a:noFill/>
          </p:spPr>
        </p:pic>
        <p:pic>
          <p:nvPicPr>
            <p:cNvPr id="56" name="Picture 55" descr="ROSE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928662" y="928670"/>
              <a:ext cx="788504" cy="342874"/>
            </a:xfrm>
            <a:prstGeom prst="rect">
              <a:avLst/>
            </a:prstGeom>
            <a:noFill/>
          </p:spPr>
        </p:pic>
      </p:grpSp>
      <p:pic>
        <p:nvPicPr>
          <p:cNvPr id="57" name="Picture 13" descr="!hp8ls2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0"/>
            <a:ext cx="2238789" cy="801702"/>
          </a:xfrm>
          <a:prstGeom prst="rect">
            <a:avLst/>
          </a:prstGeom>
          <a:noFill/>
        </p:spPr>
      </p:pic>
      <p:grpSp>
        <p:nvGrpSpPr>
          <p:cNvPr id="98" name="Group 97"/>
          <p:cNvGrpSpPr/>
          <p:nvPr/>
        </p:nvGrpSpPr>
        <p:grpSpPr>
          <a:xfrm>
            <a:off x="3958554" y="1987794"/>
            <a:ext cx="5185478" cy="2512776"/>
            <a:chOff x="3557120" y="2115922"/>
            <a:chExt cx="5185478" cy="2512776"/>
          </a:xfrm>
        </p:grpSpPr>
        <p:grpSp>
          <p:nvGrpSpPr>
            <p:cNvPr id="76" name="Group 75"/>
            <p:cNvGrpSpPr/>
            <p:nvPr/>
          </p:nvGrpSpPr>
          <p:grpSpPr>
            <a:xfrm>
              <a:off x="3557120" y="2115922"/>
              <a:ext cx="2904066" cy="2500330"/>
              <a:chOff x="3557120" y="2115922"/>
              <a:chExt cx="2904066" cy="2500330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3786182" y="2500306"/>
                <a:ext cx="2428892" cy="1714513"/>
                <a:chOff x="3286116" y="2500306"/>
                <a:chExt cx="2428892" cy="1714513"/>
              </a:xfrm>
            </p:grpSpPr>
            <p:sp>
              <p:nvSpPr>
                <p:cNvPr id="51" name="Isosceles Triangle 50"/>
                <p:cNvSpPr/>
                <p:nvPr/>
              </p:nvSpPr>
              <p:spPr>
                <a:xfrm>
                  <a:off x="3286116" y="2500306"/>
                  <a:ext cx="2428892" cy="1714512"/>
                </a:xfrm>
                <a:prstGeom prst="triangle">
                  <a:avLst>
                    <a:gd name="adj" fmla="val 23850"/>
                  </a:avLst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9" name="Straight Connector 58"/>
                <p:cNvCxnSpPr>
                  <a:stCxn id="51" idx="0"/>
                </p:cNvCxnSpPr>
                <p:nvPr/>
              </p:nvCxnSpPr>
              <p:spPr>
                <a:xfrm rot="16200000" flipH="1">
                  <a:off x="3182852" y="3182861"/>
                  <a:ext cx="1714512" cy="349403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Rectangle 63"/>
              <p:cNvSpPr/>
              <p:nvPr/>
            </p:nvSpPr>
            <p:spPr>
              <a:xfrm>
                <a:off x="4057186" y="211592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3557120" y="4116186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5818244" y="4113884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387182" y="4113884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4029992" y="2571744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229558" y="2556996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6360252" y="2456062"/>
              <a:ext cx="2382346" cy="2172636"/>
              <a:chOff x="6360252" y="2456062"/>
              <a:chExt cx="2382346" cy="2172636"/>
            </a:xfrm>
          </p:grpSpPr>
          <p:grpSp>
            <p:nvGrpSpPr>
              <p:cNvPr id="62" name="Group 61"/>
              <p:cNvGrpSpPr/>
              <p:nvPr/>
            </p:nvGrpSpPr>
            <p:grpSpPr>
              <a:xfrm>
                <a:off x="6557516" y="2855194"/>
                <a:ext cx="1943574" cy="1374372"/>
                <a:chOff x="6286512" y="2855194"/>
                <a:chExt cx="1943574" cy="1374372"/>
              </a:xfrm>
            </p:grpSpPr>
            <p:sp>
              <p:nvSpPr>
                <p:cNvPr id="52" name="Isosceles Triangle 51"/>
                <p:cNvSpPr/>
                <p:nvPr/>
              </p:nvSpPr>
              <p:spPr>
                <a:xfrm>
                  <a:off x="6286512" y="2857496"/>
                  <a:ext cx="1943574" cy="1372070"/>
                </a:xfrm>
                <a:prstGeom prst="triangle">
                  <a:avLst>
                    <a:gd name="adj" fmla="val 23850"/>
                  </a:avLst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0" name="Straight Connector 59"/>
                <p:cNvCxnSpPr/>
                <p:nvPr/>
              </p:nvCxnSpPr>
              <p:spPr>
                <a:xfrm rot="16200000" flipH="1">
                  <a:off x="6200326" y="3414252"/>
                  <a:ext cx="1359626" cy="241510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8" name="Rectangle 67"/>
              <p:cNvSpPr/>
              <p:nvPr/>
            </p:nvSpPr>
            <p:spPr>
              <a:xfrm>
                <a:off x="6757082" y="245606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6360252" y="412863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099656" y="412863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7042834" y="412863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685644" y="2941380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6897656" y="2941380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7" name="Group 96"/>
          <p:cNvGrpSpPr/>
          <p:nvPr/>
        </p:nvGrpSpPr>
        <p:grpSpPr>
          <a:xfrm>
            <a:off x="1214414" y="4422226"/>
            <a:ext cx="4572032" cy="1972144"/>
            <a:chOff x="2071670" y="2071678"/>
            <a:chExt cx="4572032" cy="1972144"/>
          </a:xfrm>
        </p:grpSpPr>
        <p:grpSp>
          <p:nvGrpSpPr>
            <p:cNvPr id="96" name="Group 95"/>
            <p:cNvGrpSpPr/>
            <p:nvPr/>
          </p:nvGrpSpPr>
          <p:grpSpPr>
            <a:xfrm>
              <a:off x="2073972" y="2143116"/>
              <a:ext cx="3286148" cy="1857388"/>
              <a:chOff x="2000232" y="4500570"/>
              <a:chExt cx="3286148" cy="1857388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 rot="5400000">
                <a:off x="1715274" y="5428470"/>
                <a:ext cx="1857388" cy="1588"/>
              </a:xfrm>
              <a:prstGeom prst="line">
                <a:avLst/>
              </a:prstGeom>
              <a:ln w="19050">
                <a:solidFill>
                  <a:srgbClr val="99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2000232" y="5643578"/>
                <a:ext cx="3286148" cy="1588"/>
              </a:xfrm>
              <a:prstGeom prst="line">
                <a:avLst/>
              </a:prstGeom>
              <a:ln w="19050">
                <a:solidFill>
                  <a:srgbClr val="99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 92"/>
            <p:cNvGrpSpPr/>
            <p:nvPr/>
          </p:nvGrpSpPr>
          <p:grpSpPr>
            <a:xfrm>
              <a:off x="2071670" y="2071678"/>
              <a:ext cx="4572032" cy="1972144"/>
              <a:chOff x="2000232" y="4429132"/>
              <a:chExt cx="4572032" cy="1972144"/>
            </a:xfrm>
          </p:grpSpPr>
          <p:grpSp>
            <p:nvGrpSpPr>
              <p:cNvPr id="84" name="Group 83"/>
              <p:cNvGrpSpPr/>
              <p:nvPr/>
            </p:nvGrpSpPr>
            <p:grpSpPr>
              <a:xfrm>
                <a:off x="2000232" y="4429132"/>
                <a:ext cx="4572032" cy="1928826"/>
                <a:chOff x="2000232" y="4429132"/>
                <a:chExt cx="4572032" cy="1928826"/>
              </a:xfrm>
            </p:grpSpPr>
            <p:sp>
              <p:nvSpPr>
                <p:cNvPr id="83" name="Rectangle 82"/>
                <p:cNvSpPr/>
                <p:nvPr/>
              </p:nvSpPr>
              <p:spPr>
                <a:xfrm>
                  <a:off x="2000232" y="4429132"/>
                  <a:ext cx="4572032" cy="192882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</a:rPr>
                    <a:t>GT     </a:t>
                  </a:r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</a:t>
                  </a:r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</a:rPr>
                    <a:t>A’B’C’     </a:t>
                  </a:r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</a:t>
                  </a:r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</a:rPr>
                    <a:t>ABC</a:t>
                  </a:r>
                </a:p>
                <a:p>
                  <a:pPr indent="722313"/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 indent="722313"/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</a:rPr>
                    <a:t>      =     ;      =     .</a:t>
                  </a:r>
                </a:p>
                <a:p>
                  <a:endParaRPr lang="en-US" sz="2400" dirty="0" smtClean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r>
                    <a:rPr lang="en-US" sz="2400" dirty="0" smtClean="0">
                      <a:solidFill>
                        <a:srgbClr val="990099"/>
                      </a:solidFill>
                      <a:latin typeface="Times New Roman" pitchFamily="18" charset="0"/>
                      <a:cs typeface="Times New Roman" pitchFamily="18" charset="0"/>
                    </a:rPr>
                    <a:t>KL             = k. </a:t>
                  </a:r>
                  <a:endParaRPr lang="en-US" sz="2400" dirty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pic>
              <p:nvPicPr>
                <p:cNvPr id="22531" name="Picture 3"/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000496" y="4519623"/>
                  <a:ext cx="228600" cy="409575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90" name="Group 89"/>
              <p:cNvGrpSpPr/>
              <p:nvPr/>
            </p:nvGrpSpPr>
            <p:grpSpPr>
              <a:xfrm>
                <a:off x="2899430" y="5137213"/>
                <a:ext cx="2005945" cy="506365"/>
                <a:chOff x="2899430" y="4860062"/>
                <a:chExt cx="2005945" cy="506365"/>
              </a:xfrm>
            </p:grpSpPr>
            <p:pic>
              <p:nvPicPr>
                <p:cNvPr id="22533" name="Picture 5"/>
                <p:cNvPicPr>
                  <a:picLocks noChangeAspect="1" noChangeArrowheads="1"/>
                </p:cNvPicPr>
                <p:nvPr/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899430" y="4860062"/>
                  <a:ext cx="333375" cy="495300"/>
                </a:xfrm>
                <a:prstGeom prst="rect">
                  <a:avLst/>
                </a:prstGeom>
                <a:noFill/>
              </p:spPr>
            </p:pic>
            <p:pic>
              <p:nvPicPr>
                <p:cNvPr id="22535" name="Picture 7"/>
                <p:cNvPicPr>
                  <a:picLocks noChangeAspect="1" noChangeArrowheads="1"/>
                </p:cNvPicPr>
                <p:nvPr/>
              </p:nvPicPr>
              <p:blipFill>
                <a:blip r:embed="rId9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485682" y="4899702"/>
                  <a:ext cx="333375" cy="4667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22537" name="Picture 9"/>
                <p:cNvPicPr>
                  <a:picLocks noChangeAspect="1" noChangeArrowheads="1"/>
                </p:cNvPicPr>
                <p:nvPr/>
              </p:nvPicPr>
              <p:blipFill>
                <a:blip r:embed="rId10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985748" y="4929198"/>
                  <a:ext cx="333375" cy="4286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22539" name="Picture 11"/>
                <p:cNvPicPr>
                  <a:picLocks noChangeAspect="1" noChangeArrowheads="1"/>
                </p:cNvPicPr>
                <p:nvPr/>
              </p:nvPicPr>
              <p:blipFill>
                <a:blip r:embed="rId11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572000" y="4929198"/>
                  <a:ext cx="333375" cy="428625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22541" name="Picture 13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16480" y="5658326"/>
                <a:ext cx="495300" cy="742950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0"/>
            <a:ext cx="8929718" cy="6858000"/>
          </a:xfrm>
          <a:gradFill>
            <a:gsLst>
              <a:gs pos="0">
                <a:srgbClr val="FFEFD1"/>
              </a:gs>
              <a:gs pos="64999">
                <a:schemeClr val="bg1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103188" algn="just">
              <a:buNone/>
            </a:pPr>
            <a:r>
              <a:rPr lang="en-US" sz="2400" b="1" i="1" u="sng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35 (SKG – 79):</a:t>
            </a:r>
            <a:endParaRPr lang="en-US" sz="2400" i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" name="Horizontal Scroll 53"/>
          <p:cNvSpPr/>
          <p:nvPr/>
        </p:nvSpPr>
        <p:spPr>
          <a:xfrm>
            <a:off x="2014980" y="170046"/>
            <a:ext cx="5143536" cy="1044376"/>
          </a:xfrm>
          <a:prstGeom prst="horizontalScroll">
            <a:avLst/>
          </a:prstGeom>
          <a:gradFill>
            <a:gsLst>
              <a:gs pos="0">
                <a:srgbClr val="92D050"/>
              </a:gs>
              <a:gs pos="64999">
                <a:srgbClr val="FFFF99"/>
              </a:gs>
              <a:gs pos="100000">
                <a:srgbClr val="BEFB9F"/>
              </a:gs>
            </a:gsLst>
            <a:path path="rect">
              <a:fillToRect l="50000" t="50000" r="50000" b="50000"/>
            </a:path>
          </a:gradFill>
          <a:ln>
            <a:solidFill>
              <a:srgbClr val="0099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7"/>
          <p:cNvGrpSpPr/>
          <p:nvPr/>
        </p:nvGrpSpPr>
        <p:grpSpPr>
          <a:xfrm>
            <a:off x="0" y="214290"/>
            <a:ext cx="1717166" cy="587250"/>
            <a:chOff x="0" y="857232"/>
            <a:chExt cx="1717166" cy="587250"/>
          </a:xfrm>
        </p:grpSpPr>
        <p:pic>
          <p:nvPicPr>
            <p:cNvPr id="55" name="Picture 14" descr="!dk8_1la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0" y="857232"/>
              <a:ext cx="1126435" cy="587250"/>
            </a:xfrm>
            <a:prstGeom prst="rect">
              <a:avLst/>
            </a:prstGeom>
            <a:noFill/>
          </p:spPr>
        </p:pic>
        <p:pic>
          <p:nvPicPr>
            <p:cNvPr id="56" name="Picture 55" descr="ROSE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928662" y="928670"/>
              <a:ext cx="788504" cy="342874"/>
            </a:xfrm>
            <a:prstGeom prst="rect">
              <a:avLst/>
            </a:prstGeom>
            <a:noFill/>
          </p:spPr>
        </p:pic>
      </p:grpSp>
      <p:pic>
        <p:nvPicPr>
          <p:cNvPr id="57" name="Picture 13" descr="!hp8ls2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0"/>
            <a:ext cx="2238789" cy="801702"/>
          </a:xfrm>
          <a:prstGeom prst="rect">
            <a:avLst/>
          </a:prstGeom>
          <a:noFill/>
        </p:spPr>
      </p:pic>
      <p:grpSp>
        <p:nvGrpSpPr>
          <p:cNvPr id="4" name="Group 97"/>
          <p:cNvGrpSpPr/>
          <p:nvPr/>
        </p:nvGrpSpPr>
        <p:grpSpPr>
          <a:xfrm>
            <a:off x="5143504" y="1103344"/>
            <a:ext cx="3956252" cy="2039904"/>
            <a:chOff x="3557120" y="2115922"/>
            <a:chExt cx="5185478" cy="2512776"/>
          </a:xfrm>
        </p:grpSpPr>
        <p:grpSp>
          <p:nvGrpSpPr>
            <p:cNvPr id="6" name="Group 75"/>
            <p:cNvGrpSpPr/>
            <p:nvPr/>
          </p:nvGrpSpPr>
          <p:grpSpPr>
            <a:xfrm>
              <a:off x="3557120" y="2115922"/>
              <a:ext cx="2904066" cy="2500330"/>
              <a:chOff x="3557120" y="2115922"/>
              <a:chExt cx="2904066" cy="2500330"/>
            </a:xfrm>
          </p:grpSpPr>
          <p:grpSp>
            <p:nvGrpSpPr>
              <p:cNvPr id="7" name="Group 62"/>
              <p:cNvGrpSpPr/>
              <p:nvPr/>
            </p:nvGrpSpPr>
            <p:grpSpPr>
              <a:xfrm>
                <a:off x="3786182" y="2500306"/>
                <a:ext cx="2428892" cy="1714513"/>
                <a:chOff x="3286116" y="2500306"/>
                <a:chExt cx="2428892" cy="1714513"/>
              </a:xfrm>
            </p:grpSpPr>
            <p:sp>
              <p:nvSpPr>
                <p:cNvPr id="51" name="Isosceles Triangle 50"/>
                <p:cNvSpPr/>
                <p:nvPr/>
              </p:nvSpPr>
              <p:spPr>
                <a:xfrm>
                  <a:off x="3286116" y="2500306"/>
                  <a:ext cx="2428892" cy="1714512"/>
                </a:xfrm>
                <a:prstGeom prst="triangle">
                  <a:avLst>
                    <a:gd name="adj" fmla="val 23850"/>
                  </a:avLst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9" name="Straight Connector 58"/>
                <p:cNvCxnSpPr>
                  <a:stCxn id="51" idx="0"/>
                </p:cNvCxnSpPr>
                <p:nvPr/>
              </p:nvCxnSpPr>
              <p:spPr>
                <a:xfrm rot="16200000" flipH="1">
                  <a:off x="3182852" y="3182861"/>
                  <a:ext cx="1714512" cy="349403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Rectangle 63"/>
              <p:cNvSpPr/>
              <p:nvPr/>
            </p:nvSpPr>
            <p:spPr>
              <a:xfrm>
                <a:off x="4057186" y="211592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3557120" y="4116186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5818244" y="4113884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387182" y="4113884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4029992" y="2571744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229558" y="2556996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76"/>
            <p:cNvGrpSpPr/>
            <p:nvPr/>
          </p:nvGrpSpPr>
          <p:grpSpPr>
            <a:xfrm>
              <a:off x="6360252" y="2456062"/>
              <a:ext cx="2382346" cy="2172636"/>
              <a:chOff x="6360252" y="2456062"/>
              <a:chExt cx="2382346" cy="2172636"/>
            </a:xfrm>
          </p:grpSpPr>
          <p:grpSp>
            <p:nvGrpSpPr>
              <p:cNvPr id="14" name="Group 61"/>
              <p:cNvGrpSpPr/>
              <p:nvPr/>
            </p:nvGrpSpPr>
            <p:grpSpPr>
              <a:xfrm>
                <a:off x="6557516" y="2855194"/>
                <a:ext cx="1943574" cy="1374372"/>
                <a:chOff x="6286512" y="2855194"/>
                <a:chExt cx="1943574" cy="1374372"/>
              </a:xfrm>
            </p:grpSpPr>
            <p:sp>
              <p:nvSpPr>
                <p:cNvPr id="52" name="Isosceles Triangle 51"/>
                <p:cNvSpPr/>
                <p:nvPr/>
              </p:nvSpPr>
              <p:spPr>
                <a:xfrm>
                  <a:off x="6286512" y="2857496"/>
                  <a:ext cx="1943574" cy="1372070"/>
                </a:xfrm>
                <a:prstGeom prst="triangle">
                  <a:avLst>
                    <a:gd name="adj" fmla="val 23850"/>
                  </a:avLst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0" name="Straight Connector 59"/>
                <p:cNvCxnSpPr/>
                <p:nvPr/>
              </p:nvCxnSpPr>
              <p:spPr>
                <a:xfrm rot="16200000" flipH="1">
                  <a:off x="6200326" y="3414252"/>
                  <a:ext cx="1359626" cy="241510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8" name="Rectangle 67"/>
              <p:cNvSpPr/>
              <p:nvPr/>
            </p:nvSpPr>
            <p:spPr>
              <a:xfrm>
                <a:off x="6757082" y="245606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6360252" y="412863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099656" y="4128632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7021582" y="4128632"/>
                <a:ext cx="749073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D’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685644" y="2941380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6897656" y="2941380"/>
                <a:ext cx="642942" cy="5000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4" name="Group 93"/>
          <p:cNvGrpSpPr/>
          <p:nvPr/>
        </p:nvGrpSpPr>
        <p:grpSpPr>
          <a:xfrm>
            <a:off x="285720" y="1571612"/>
            <a:ext cx="5286412" cy="1785950"/>
            <a:chOff x="928662" y="4214818"/>
            <a:chExt cx="5286412" cy="1928826"/>
          </a:xfrm>
        </p:grpSpPr>
        <p:grpSp>
          <p:nvGrpSpPr>
            <p:cNvPr id="78" name="Group 77"/>
            <p:cNvGrpSpPr/>
            <p:nvPr/>
          </p:nvGrpSpPr>
          <p:grpSpPr>
            <a:xfrm>
              <a:off x="928662" y="4214818"/>
              <a:ext cx="5286412" cy="1928826"/>
              <a:chOff x="928662" y="4214818"/>
              <a:chExt cx="5286412" cy="1928826"/>
            </a:xfrm>
          </p:grpSpPr>
          <p:sp>
            <p:nvSpPr>
              <p:cNvPr id="83" name="Rectangle 82"/>
              <p:cNvSpPr/>
              <p:nvPr/>
            </p:nvSpPr>
            <p:spPr>
              <a:xfrm>
                <a:off x="928662" y="4214818"/>
                <a:ext cx="5286412" cy="19288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A’B’C’     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ABC </a:t>
                </a:r>
                <a:r>
                  <a:rPr lang="en-US" sz="2400" dirty="0" err="1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theo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tỉ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 k, </a:t>
                </a:r>
                <a:r>
                  <a:rPr lang="en-US" sz="2400" dirty="0" err="1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ta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endParaRPr lang="en-US" sz="2400" dirty="0" smtClean="0">
                  <a:solidFill>
                    <a:srgbClr val="99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400" dirty="0" smtClean="0">
                  <a:solidFill>
                    <a:srgbClr val="99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</a:rPr>
                  <a:t>         =        =        = k </a:t>
                </a:r>
                <a:r>
                  <a:rPr lang="en-US" sz="2400" dirty="0" smtClean="0">
                    <a:solidFill>
                      <a:srgbClr val="99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     =    ;    =   .</a:t>
                </a:r>
                <a:endParaRPr lang="en-US" sz="2400" dirty="0" smtClean="0">
                  <a:solidFill>
                    <a:srgbClr val="99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400" dirty="0">
                  <a:solidFill>
                    <a:srgbClr val="99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18435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3108" y="4448185"/>
                <a:ext cx="228600" cy="409575"/>
              </a:xfrm>
              <a:prstGeom prst="rect">
                <a:avLst/>
              </a:prstGeom>
              <a:noFill/>
            </p:spPr>
          </p:pic>
        </p:grpSp>
        <p:grpSp>
          <p:nvGrpSpPr>
            <p:cNvPr id="93" name="Group 92"/>
            <p:cNvGrpSpPr/>
            <p:nvPr/>
          </p:nvGrpSpPr>
          <p:grpSpPr>
            <a:xfrm>
              <a:off x="1142976" y="4985888"/>
              <a:ext cx="4548218" cy="767223"/>
              <a:chOff x="1142976" y="4985888"/>
              <a:chExt cx="4548218" cy="767223"/>
            </a:xfrm>
          </p:grpSpPr>
          <p:pic>
            <p:nvPicPr>
              <p:cNvPr id="18437" name="Picture 5"/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142976" y="5000636"/>
                <a:ext cx="485775" cy="742950"/>
              </a:xfrm>
              <a:prstGeom prst="rect">
                <a:avLst/>
              </a:prstGeom>
              <a:noFill/>
            </p:spPr>
          </p:pic>
          <p:pic>
            <p:nvPicPr>
              <p:cNvPr id="18439" name="Picture 7"/>
              <p:cNvPicPr>
                <a:picLocks noChangeAspect="1" noChangeArrowheads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28794" y="4985888"/>
                <a:ext cx="495300" cy="752475"/>
              </a:xfrm>
              <a:prstGeom prst="rect">
                <a:avLst/>
              </a:prstGeom>
              <a:noFill/>
            </p:spPr>
          </p:pic>
          <p:pic>
            <p:nvPicPr>
              <p:cNvPr id="18443" name="Picture 11"/>
              <p:cNvPicPr>
                <a:picLocks noChangeAspect="1" noChangeArrowheads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14612" y="5000636"/>
                <a:ext cx="428625" cy="752475"/>
              </a:xfrm>
              <a:prstGeom prst="rect">
                <a:avLst/>
              </a:prstGeom>
              <a:noFill/>
            </p:spPr>
          </p:pic>
          <p:pic>
            <p:nvPicPr>
              <p:cNvPr id="18445" name="Picture 13"/>
              <p:cNvPicPr>
                <a:picLocks noChangeAspect="1" noChangeArrowheads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90986" y="5156882"/>
                <a:ext cx="266700" cy="457200"/>
              </a:xfrm>
              <a:prstGeom prst="rect">
                <a:avLst/>
              </a:prstGeom>
              <a:noFill/>
            </p:spPr>
          </p:pic>
          <p:pic>
            <p:nvPicPr>
              <p:cNvPr id="18447" name="Picture 15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667252" y="5187756"/>
                <a:ext cx="190500" cy="428625"/>
              </a:xfrm>
              <a:prstGeom prst="rect">
                <a:avLst/>
              </a:prstGeom>
              <a:noFill/>
            </p:spPr>
          </p:pic>
          <p:pic>
            <p:nvPicPr>
              <p:cNvPr id="18449" name="Picture 17"/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000628" y="5158260"/>
                <a:ext cx="266700" cy="457200"/>
              </a:xfrm>
              <a:prstGeom prst="rect">
                <a:avLst/>
              </a:prstGeom>
              <a:noFill/>
            </p:spPr>
          </p:pic>
          <p:pic>
            <p:nvPicPr>
              <p:cNvPr id="18451" name="Picture 19"/>
              <p:cNvPicPr>
                <a:picLocks noChangeAspect="1" noChangeArrowheads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500694" y="5187756"/>
                <a:ext cx="190500" cy="428625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1" name="Group 100"/>
          <p:cNvGrpSpPr/>
          <p:nvPr/>
        </p:nvGrpSpPr>
        <p:grpSpPr>
          <a:xfrm>
            <a:off x="357158" y="3214686"/>
            <a:ext cx="5643602" cy="742950"/>
            <a:chOff x="285720" y="3500438"/>
            <a:chExt cx="5643602" cy="742950"/>
          </a:xfrm>
        </p:grpSpPr>
        <p:sp>
          <p:nvSpPr>
            <p:cNvPr id="97" name="Rectangle 96"/>
            <p:cNvSpPr/>
            <p:nvPr/>
          </p:nvSpPr>
          <p:spPr>
            <a:xfrm>
              <a:off x="285720" y="3500438"/>
              <a:ext cx="5643602" cy="7143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Để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có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tỉ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số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     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xét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hai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tam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giác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nào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?</a:t>
              </a:r>
              <a:endPara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8453" name="Picture 21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85918" y="3500438"/>
              <a:ext cx="495300" cy="742950"/>
            </a:xfrm>
            <a:prstGeom prst="rect">
              <a:avLst/>
            </a:prstGeom>
            <a:noFill/>
          </p:spPr>
        </p:pic>
      </p:grp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62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1" name="Group 120"/>
          <p:cNvGrpSpPr/>
          <p:nvPr/>
        </p:nvGrpSpPr>
        <p:grpSpPr>
          <a:xfrm>
            <a:off x="428596" y="2786058"/>
            <a:ext cx="7500990" cy="3357586"/>
            <a:chOff x="571472" y="3429000"/>
            <a:chExt cx="7500990" cy="3357586"/>
          </a:xfrm>
        </p:grpSpPr>
        <p:grpSp>
          <p:nvGrpSpPr>
            <p:cNvPr id="118" name="Group 117"/>
            <p:cNvGrpSpPr/>
            <p:nvPr/>
          </p:nvGrpSpPr>
          <p:grpSpPr>
            <a:xfrm>
              <a:off x="571472" y="3429000"/>
              <a:ext cx="7500990" cy="3357586"/>
              <a:chOff x="571472" y="3429000"/>
              <a:chExt cx="7500990" cy="3357586"/>
            </a:xfrm>
          </p:grpSpPr>
          <p:grpSp>
            <p:nvGrpSpPr>
              <p:cNvPr id="115" name="Group 114"/>
              <p:cNvGrpSpPr/>
              <p:nvPr/>
            </p:nvGrpSpPr>
            <p:grpSpPr>
              <a:xfrm>
                <a:off x="928662" y="5101570"/>
                <a:ext cx="756322" cy="423334"/>
                <a:chOff x="586220" y="5153365"/>
                <a:chExt cx="756322" cy="423334"/>
              </a:xfrm>
            </p:grpSpPr>
            <p:pic>
              <p:nvPicPr>
                <p:cNvPr id="113" name="Picture 19"/>
                <p:cNvPicPr>
                  <a:picLocks noChangeAspect="1" noChangeArrowheads="1"/>
                </p:cNvPicPr>
                <p:nvPr/>
              </p:nvPicPr>
              <p:blipFill>
                <a:blip r:embed="rId1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1152042" y="5175265"/>
                  <a:ext cx="190500" cy="396875"/>
                </a:xfrm>
                <a:prstGeom prst="rect">
                  <a:avLst/>
                </a:prstGeom>
                <a:noFill/>
              </p:spPr>
            </p:pic>
            <p:pic>
              <p:nvPicPr>
                <p:cNvPr id="114" name="Picture 17"/>
                <p:cNvPicPr>
                  <a:picLocks noChangeAspect="1" noChangeArrowheads="1"/>
                </p:cNvPicPr>
                <p:nvPr/>
              </p:nvPicPr>
              <p:blipFill>
                <a:blip r:embed="rId1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586220" y="5153365"/>
                  <a:ext cx="266700" cy="423334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17" name="Group 116"/>
              <p:cNvGrpSpPr/>
              <p:nvPr/>
            </p:nvGrpSpPr>
            <p:grpSpPr>
              <a:xfrm>
                <a:off x="571472" y="3429000"/>
                <a:ext cx="7500990" cy="3357586"/>
                <a:chOff x="357158" y="3500438"/>
                <a:chExt cx="5286412" cy="3071834"/>
              </a:xfrm>
            </p:grpSpPr>
            <p:grpSp>
              <p:nvGrpSpPr>
                <p:cNvPr id="112" name="Group 111"/>
                <p:cNvGrpSpPr/>
                <p:nvPr/>
              </p:nvGrpSpPr>
              <p:grpSpPr>
                <a:xfrm>
                  <a:off x="357158" y="3500438"/>
                  <a:ext cx="5286412" cy="3071834"/>
                  <a:chOff x="357158" y="3500438"/>
                  <a:chExt cx="5286412" cy="3071834"/>
                </a:xfrm>
              </p:grpSpPr>
              <p:sp>
                <p:nvSpPr>
                  <p:cNvPr id="95" name="Rectangle 94"/>
                  <p:cNvSpPr/>
                  <p:nvPr/>
                </p:nvSpPr>
                <p:spPr>
                  <a:xfrm>
                    <a:off x="357158" y="3500438"/>
                    <a:ext cx="5286412" cy="30718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US" sz="2400" dirty="0" err="1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Xét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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A’B’C’ </a:t>
                    </a:r>
                    <a:r>
                      <a:rPr lang="en-US" sz="2400" dirty="0" err="1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và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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ABC </a:t>
                    </a:r>
                    <a:r>
                      <a:rPr lang="en-US" sz="2400" dirty="0" err="1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có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:</a:t>
                    </a:r>
                  </a:p>
                  <a:p>
                    <a:endParaRPr lang="en-US" sz="2400" dirty="0" smtClean="0">
                      <a:solidFill>
                        <a:srgbClr val="99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     =    =      =     .</a:t>
                    </a:r>
                  </a:p>
                  <a:p>
                    <a:endParaRPr lang="en-US" sz="2400" dirty="0" smtClean="0">
                      <a:solidFill>
                        <a:srgbClr val="99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     =    (</a:t>
                    </a:r>
                    <a:r>
                      <a:rPr lang="en-US" sz="2400" dirty="0" err="1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chứng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minh </a:t>
                    </a:r>
                    <a:r>
                      <a:rPr lang="en-US" sz="2400" dirty="0" err="1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trên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)</a:t>
                    </a:r>
                  </a:p>
                  <a:p>
                    <a:endParaRPr lang="en-US" sz="2400" dirty="0" smtClean="0">
                      <a:solidFill>
                        <a:srgbClr val="99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 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A’B’C’     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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ABC (g – g) </a:t>
                    </a:r>
                    <a:r>
                      <a:rPr lang="en-US" sz="2400" dirty="0" smtClean="0">
                        <a:solidFill>
                          <a:srgbClr val="99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         =         = k.</a:t>
                    </a:r>
                    <a:endParaRPr lang="en-US" sz="2400" dirty="0" smtClean="0">
                      <a:solidFill>
                        <a:srgbClr val="99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endParaRPr lang="en-US" sz="2400" dirty="0">
                      <a:solidFill>
                        <a:srgbClr val="99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11" name="Group 110"/>
                  <p:cNvGrpSpPr/>
                  <p:nvPr/>
                </p:nvGrpSpPr>
                <p:grpSpPr>
                  <a:xfrm>
                    <a:off x="638452" y="4069164"/>
                    <a:ext cx="1328181" cy="846583"/>
                    <a:chOff x="638452" y="4896924"/>
                    <a:chExt cx="1328181" cy="846583"/>
                  </a:xfrm>
                </p:grpSpPr>
                <p:pic>
                  <p:nvPicPr>
                    <p:cNvPr id="18455" name="Picture 2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6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38452" y="5130264"/>
                      <a:ext cx="222174" cy="466725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04" name="Picture 1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2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994846" y="5166333"/>
                      <a:ext cx="127907" cy="396875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8457" name="Picture 2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7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353700" y="4896924"/>
                      <a:ext cx="201387" cy="828675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8461" name="Picture 29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8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45152" y="4943407"/>
                      <a:ext cx="121481" cy="800100"/>
                    </a:xfrm>
                    <a:prstGeom prst="rect">
                      <a:avLst/>
                    </a:prstGeom>
                    <a:noFill/>
                  </p:spPr>
                </p:pic>
              </p:grpSp>
            </p:grpSp>
            <p:pic>
              <p:nvPicPr>
                <p:cNvPr id="116" name="Picture 1"/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1464787" y="5709123"/>
                  <a:ext cx="228600" cy="409575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119" name="Picture 21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3438" y="5643578"/>
              <a:ext cx="495300" cy="742950"/>
            </a:xfrm>
            <a:prstGeom prst="rect">
              <a:avLst/>
            </a:prstGeom>
            <a:noFill/>
          </p:spPr>
        </p:pic>
        <p:pic>
          <p:nvPicPr>
            <p:cNvPr id="120" name="Picture 5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00694" y="5643578"/>
              <a:ext cx="485775" cy="687917"/>
            </a:xfrm>
            <a:prstGeom prst="rect">
              <a:avLst/>
            </a:prstGeom>
            <a:noFill/>
          </p:spPr>
        </p:pic>
      </p:grpSp>
      <p:sp>
        <p:nvSpPr>
          <p:cNvPr id="18464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4" name="Group 123"/>
          <p:cNvGrpSpPr/>
          <p:nvPr/>
        </p:nvGrpSpPr>
        <p:grpSpPr>
          <a:xfrm>
            <a:off x="285720" y="1714488"/>
            <a:ext cx="3857652" cy="1214446"/>
            <a:chOff x="285720" y="1714488"/>
            <a:chExt cx="3857652" cy="1214446"/>
          </a:xfrm>
        </p:grpSpPr>
        <p:sp>
          <p:nvSpPr>
            <p:cNvPr id="76" name="Rectangle 75"/>
            <p:cNvSpPr/>
            <p:nvPr/>
          </p:nvSpPr>
          <p:spPr>
            <a:xfrm>
              <a:off x="285720" y="1714488"/>
              <a:ext cx="3857652" cy="1214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A’B’C’     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ABC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tỉ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k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8463" name="Picture 31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00166" y="1970744"/>
              <a:ext cx="228600" cy="40957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C4FD99"/>
              </a:gs>
              <a:gs pos="64999">
                <a:srgbClr val="C6FBB3"/>
              </a:gs>
              <a:gs pos="100000">
                <a:srgbClr val="C8F17F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indent="11113">
              <a:buNone/>
            </a:pP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4013" indent="0">
              <a:buNone/>
            </a:pP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54013" indent="368300">
              <a:buNone/>
            </a:pP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1113">
              <a:buNone/>
            </a:pP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11113">
              <a:buNone/>
            </a:pPr>
            <a:r>
              <a:rPr lang="en-US" sz="2400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thích:</a:t>
            </a:r>
          </a:p>
          <a:p>
            <a:pPr indent="11113" algn="just">
              <a:buAutoNum type="alphaLcParenR"/>
            </a:pP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(=45</a:t>
            </a:r>
            <a:r>
              <a:rPr lang="en-US" sz="2400" i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11113" algn="just">
              <a:buAutoNum type="alphaLcParenR"/>
            </a:pP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1113" algn="just">
              <a:buAutoNum type="alphaLcParenR"/>
              <a:tabLst>
                <a:tab pos="8967788" algn="l"/>
              </a:tabLst>
            </a:pP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ABC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DEF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D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90</a:t>
            </a:r>
            <a:r>
              <a:rPr lang="en-US" sz="2400" i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AB = 2cm, AC = 3cm, DE = 4cm, DF = 5cm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" name="Horizontal Scroll 53"/>
          <p:cNvSpPr/>
          <p:nvPr/>
        </p:nvSpPr>
        <p:spPr>
          <a:xfrm>
            <a:off x="2071670" y="0"/>
            <a:ext cx="5143536" cy="1044376"/>
          </a:xfrm>
          <a:prstGeom prst="horizontalScroll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rgbClr val="0099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Trắc</a:t>
            </a:r>
            <a:r>
              <a:rPr lang="en-US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7"/>
          <p:cNvGrpSpPr/>
          <p:nvPr/>
        </p:nvGrpSpPr>
        <p:grpSpPr>
          <a:xfrm>
            <a:off x="0" y="214290"/>
            <a:ext cx="1717166" cy="587250"/>
            <a:chOff x="0" y="857232"/>
            <a:chExt cx="1717166" cy="587250"/>
          </a:xfrm>
        </p:grpSpPr>
        <p:pic>
          <p:nvPicPr>
            <p:cNvPr id="55" name="Picture 14" descr="!dk8_1la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0" y="857232"/>
              <a:ext cx="1126435" cy="587250"/>
            </a:xfrm>
            <a:prstGeom prst="rect">
              <a:avLst/>
            </a:prstGeom>
            <a:noFill/>
          </p:spPr>
        </p:pic>
        <p:pic>
          <p:nvPicPr>
            <p:cNvPr id="56" name="Picture 55" descr="ROS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flipH="1">
              <a:off x="928662" y="928670"/>
              <a:ext cx="788504" cy="342874"/>
            </a:xfrm>
            <a:prstGeom prst="rect">
              <a:avLst/>
            </a:prstGeom>
            <a:noFill/>
          </p:spPr>
        </p:pic>
      </p:grpSp>
      <p:pic>
        <p:nvPicPr>
          <p:cNvPr id="57" name="Picture 13" descr="!hp8ls2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0" y="0"/>
            <a:ext cx="2238789" cy="801702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62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64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" name="AutoShape 11"/>
          <p:cNvSpPr>
            <a:spLocks noChangeArrowheads="1"/>
          </p:cNvSpPr>
          <p:nvPr/>
        </p:nvSpPr>
        <p:spPr bwMode="auto">
          <a:xfrm>
            <a:off x="7077100" y="1733544"/>
            <a:ext cx="995362" cy="695324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Đ</a:t>
            </a:r>
          </a:p>
        </p:txBody>
      </p:sp>
      <p:sp>
        <p:nvSpPr>
          <p:cNvPr id="106" name="AutoShape 11"/>
          <p:cNvSpPr>
            <a:spLocks noChangeArrowheads="1"/>
          </p:cNvSpPr>
          <p:nvPr/>
        </p:nvSpPr>
        <p:spPr bwMode="auto">
          <a:xfrm>
            <a:off x="7072330" y="2401674"/>
            <a:ext cx="995362" cy="695324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Đ</a:t>
            </a:r>
          </a:p>
        </p:txBody>
      </p:sp>
      <p:sp>
        <p:nvSpPr>
          <p:cNvPr id="107" name="AutoShape 15"/>
          <p:cNvSpPr>
            <a:spLocks noChangeArrowheads="1"/>
          </p:cNvSpPr>
          <p:nvPr/>
        </p:nvSpPr>
        <p:spPr bwMode="auto">
          <a:xfrm>
            <a:off x="7072330" y="3214686"/>
            <a:ext cx="1000132" cy="523876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8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9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106" grpId="0" animBg="1"/>
      <p:bldP spid="106" grpId="1" animBg="1"/>
      <p:bldP spid="107" grpId="0" animBg="1"/>
      <p:bldP spid="10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C4FD99"/>
              </a:gs>
              <a:gs pos="64999">
                <a:srgbClr val="C6FBB3"/>
              </a:gs>
              <a:gs pos="100000">
                <a:srgbClr val="C8F17F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3d extrusionH="57150">
              <a:bevelT w="38100" h="38100" prst="angle"/>
            </a:sp3d>
          </a:bodyPr>
          <a:lstStyle/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indent="-77788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11113">
              <a:buNone/>
            </a:pP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11113">
              <a:buNone/>
            </a:pP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ABC    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ABH;</a:t>
            </a:r>
          </a:p>
          <a:p>
            <a:pPr indent="11113">
              <a:buNone/>
            </a:pP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ABC    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ACH;</a:t>
            </a:r>
          </a:p>
          <a:p>
            <a:pPr indent="11113">
              <a:buNone/>
            </a:pP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ABC    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HBA    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HAC;</a:t>
            </a:r>
          </a:p>
          <a:p>
            <a:pPr indent="11113">
              <a:buNone/>
            </a:pP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ABH    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HAC. </a:t>
            </a:r>
          </a:p>
          <a:p>
            <a:pPr indent="11113">
              <a:buNone/>
            </a:pPr>
            <a:r>
              <a:rPr lang="en-US" sz="2400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thích:</a:t>
            </a:r>
          </a:p>
          <a:p>
            <a:pPr indent="11113" algn="just">
              <a:buAutoNum type="alphaLcParenR"/>
              <a:tabLst>
                <a:tab pos="8967788" algn="l"/>
              </a:tabLst>
            </a:pP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b), d):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1113" algn="just">
              <a:buNone/>
              <a:tabLst>
                <a:tab pos="8967788" algn="l"/>
              </a:tabLst>
            </a:pP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80" descr="GhiBa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436011">
            <a:off x="7764739" y="190258"/>
            <a:ext cx="1500166" cy="107157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" name="Picture 19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8200" y="6153150"/>
            <a:ext cx="685800" cy="704850"/>
          </a:xfrm>
          <a:prstGeom prst="rect">
            <a:avLst/>
          </a:prstGeom>
          <a:noFill/>
        </p:spPr>
      </p:pic>
      <p:pic>
        <p:nvPicPr>
          <p:cNvPr id="41" name="Picture 19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53150"/>
            <a:ext cx="685800" cy="704850"/>
          </a:xfrm>
          <a:prstGeom prst="rect">
            <a:avLst/>
          </a:prstGeom>
          <a:noFill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" name="Horizontal Scroll 53"/>
          <p:cNvSpPr/>
          <p:nvPr/>
        </p:nvSpPr>
        <p:spPr>
          <a:xfrm>
            <a:off x="2014980" y="170046"/>
            <a:ext cx="5143536" cy="1044376"/>
          </a:xfrm>
          <a:prstGeom prst="horizontalScroll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rgbClr val="0099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Trắc</a:t>
            </a:r>
            <a:r>
              <a:rPr lang="en-US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7"/>
          <p:cNvGrpSpPr/>
          <p:nvPr/>
        </p:nvGrpSpPr>
        <p:grpSpPr>
          <a:xfrm>
            <a:off x="0" y="214290"/>
            <a:ext cx="1717166" cy="587250"/>
            <a:chOff x="0" y="857232"/>
            <a:chExt cx="1717166" cy="587250"/>
          </a:xfrm>
        </p:grpSpPr>
        <p:pic>
          <p:nvPicPr>
            <p:cNvPr id="55" name="Picture 14" descr="!dk8_1la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0" y="857232"/>
              <a:ext cx="1126435" cy="587250"/>
            </a:xfrm>
            <a:prstGeom prst="rect">
              <a:avLst/>
            </a:prstGeom>
            <a:noFill/>
          </p:spPr>
        </p:pic>
        <p:pic>
          <p:nvPicPr>
            <p:cNvPr id="56" name="Picture 55" descr="ROS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flipH="1">
              <a:off x="928662" y="928670"/>
              <a:ext cx="788504" cy="342874"/>
            </a:xfrm>
            <a:prstGeom prst="rect">
              <a:avLst/>
            </a:prstGeom>
            <a:noFill/>
          </p:spPr>
        </p:pic>
      </p:grpSp>
      <p:pic>
        <p:nvPicPr>
          <p:cNvPr id="57" name="Picture 13" descr="!hp8ls2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0" y="0"/>
            <a:ext cx="2238789" cy="801702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62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64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1628756" y="2071678"/>
            <a:ext cx="1457332" cy="1722653"/>
            <a:chOff x="1628756" y="2071678"/>
            <a:chExt cx="1457332" cy="1722653"/>
          </a:xfrm>
        </p:grpSpPr>
        <p:pic>
          <p:nvPicPr>
            <p:cNvPr id="38913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43042" y="2071678"/>
              <a:ext cx="228600" cy="409575"/>
            </a:xfrm>
            <a:prstGeom prst="rect">
              <a:avLst/>
            </a:prstGeom>
            <a:noFill/>
          </p:spPr>
        </p:pic>
        <p:pic>
          <p:nvPicPr>
            <p:cNvPr id="58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8756" y="2519359"/>
              <a:ext cx="228600" cy="409575"/>
            </a:xfrm>
            <a:prstGeom prst="foldedCorner">
              <a:avLst/>
            </a:prstGeom>
            <a:noFill/>
          </p:spPr>
        </p:pic>
        <p:pic>
          <p:nvPicPr>
            <p:cNvPr id="59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8756" y="2928934"/>
              <a:ext cx="228600" cy="409575"/>
            </a:xfrm>
            <a:prstGeom prst="rect">
              <a:avLst/>
            </a:prstGeom>
            <a:noFill/>
          </p:spPr>
        </p:pic>
        <p:pic>
          <p:nvPicPr>
            <p:cNvPr id="60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7488" y="2928934"/>
              <a:ext cx="228600" cy="409575"/>
            </a:xfrm>
            <a:prstGeom prst="rect">
              <a:avLst/>
            </a:prstGeom>
            <a:noFill/>
          </p:spPr>
        </p:pic>
        <p:pic>
          <p:nvPicPr>
            <p:cNvPr id="61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87286" y="3384756"/>
              <a:ext cx="228600" cy="409575"/>
            </a:xfrm>
            <a:prstGeom prst="rect">
              <a:avLst/>
            </a:prstGeom>
            <a:noFill/>
          </p:spPr>
        </p:pic>
      </p:grpSp>
      <p:sp>
        <p:nvSpPr>
          <p:cNvPr id="63" name="Oval 62"/>
          <p:cNvSpPr/>
          <p:nvPr/>
        </p:nvSpPr>
        <p:spPr>
          <a:xfrm>
            <a:off x="357158" y="2973178"/>
            <a:ext cx="357190" cy="35719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/>
          <p:cNvGrpSpPr/>
          <p:nvPr/>
        </p:nvGrpSpPr>
        <p:grpSpPr>
          <a:xfrm>
            <a:off x="4916744" y="1172480"/>
            <a:ext cx="3912040" cy="3094050"/>
            <a:chOff x="4916744" y="1172480"/>
            <a:chExt cx="3912040" cy="3094050"/>
          </a:xfrm>
        </p:grpSpPr>
        <p:grpSp>
          <p:nvGrpSpPr>
            <p:cNvPr id="77" name="Group 76"/>
            <p:cNvGrpSpPr/>
            <p:nvPr/>
          </p:nvGrpSpPr>
          <p:grpSpPr>
            <a:xfrm>
              <a:off x="4916744" y="1172480"/>
              <a:ext cx="3912040" cy="2613710"/>
              <a:chOff x="4916744" y="1172480"/>
              <a:chExt cx="3912040" cy="2613710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7101826" y="1172480"/>
                <a:ext cx="642942" cy="6429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4916744" y="3113752"/>
                <a:ext cx="642942" cy="6429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8185842" y="3113752"/>
                <a:ext cx="642942" cy="6429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7131322" y="3143248"/>
                <a:ext cx="642942" cy="6429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5458127" y="1657798"/>
              <a:ext cx="2792065" cy="2608732"/>
              <a:chOff x="5458127" y="1657798"/>
              <a:chExt cx="2792065" cy="2608732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5458127" y="1657798"/>
                <a:ext cx="2792065" cy="2608732"/>
                <a:chOff x="5458127" y="1657798"/>
                <a:chExt cx="2792065" cy="2608732"/>
              </a:xfrm>
            </p:grpSpPr>
            <p:sp>
              <p:nvSpPr>
                <p:cNvPr id="64" name="Right Triangle 63"/>
                <p:cNvSpPr/>
                <p:nvPr/>
              </p:nvSpPr>
              <p:spPr>
                <a:xfrm rot="8684567">
                  <a:off x="5458127" y="2289126"/>
                  <a:ext cx="2792065" cy="1977404"/>
                </a:xfrm>
                <a:prstGeom prst="rtTriangle">
                  <a:avLst/>
                </a:prstGeom>
                <a:noFill/>
                <a:ln w="317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7" name="Straight Connector 66"/>
                <p:cNvCxnSpPr/>
                <p:nvPr/>
              </p:nvCxnSpPr>
              <p:spPr>
                <a:xfrm rot="16200000" flipH="1">
                  <a:off x="6608777" y="2465381"/>
                  <a:ext cx="1628326" cy="13160"/>
                </a:xfrm>
                <a:prstGeom prst="line">
                  <a:avLst/>
                </a:prstGeom>
                <a:ln w="349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Rectangle 73"/>
              <p:cNvSpPr/>
              <p:nvPr/>
            </p:nvSpPr>
            <p:spPr>
              <a:xfrm rot="19461162">
                <a:off x="7220901" y="1724328"/>
                <a:ext cx="272661" cy="137946"/>
              </a:xfrm>
              <a:prstGeom prst="rect">
                <a:avLst/>
              </a:prstGeom>
              <a:noFill/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7215206" y="3143248"/>
                <a:ext cx="214314" cy="142876"/>
              </a:xfrm>
              <a:prstGeom prst="rect">
                <a:avLst/>
              </a:prstGeom>
              <a:noFill/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1268413"/>
          </a:xfrm>
          <a:prstGeom prst="rect">
            <a:avLst/>
          </a:prstGeom>
          <a:gradFill rotWithShape="1">
            <a:gsLst>
              <a:gs pos="0">
                <a:srgbClr val="00006A"/>
              </a:gs>
              <a:gs pos="50000">
                <a:srgbClr val="0000E6"/>
              </a:gs>
              <a:gs pos="100000">
                <a:srgbClr val="00006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60363" y="1052513"/>
            <a:ext cx="8459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0" y="404813"/>
            <a:ext cx="3384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US" sz="28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2800" b="1" u="sng" dirty="0">
                <a:solidFill>
                  <a:schemeClr val="bg1"/>
                </a:solidFill>
                <a:latin typeface="Arial Narrow" pitchFamily="34" charset="0"/>
              </a:rPr>
              <a:t>DẶN DÒ</a:t>
            </a:r>
            <a:r>
              <a:rPr lang="en-US" sz="2800" b="1" dirty="0">
                <a:solidFill>
                  <a:schemeClr val="bg1"/>
                </a:solidFill>
                <a:latin typeface="Arial Narrow" pitchFamily="34" charset="0"/>
              </a:rPr>
              <a:t>: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2374900" y="3500438"/>
            <a:ext cx="641194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lvl="0" indent="-176213" algn="just"/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36, 37, 38 (SGK – 79)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39, 40, 41, 42 (SBT – 73, 74).</a:t>
            </a:r>
          </a:p>
          <a:p>
            <a:pPr algn="just"/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500" b="1" i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500" b="1" i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5805488"/>
            <a:ext cx="9144000" cy="1052512"/>
          </a:xfrm>
          <a:prstGeom prst="rect">
            <a:avLst/>
          </a:prstGeom>
          <a:gradFill rotWithShape="1">
            <a:gsLst>
              <a:gs pos="0">
                <a:srgbClr val="00006A"/>
              </a:gs>
              <a:gs pos="50000">
                <a:srgbClr val="0000E6"/>
              </a:gs>
              <a:gs pos="100000">
                <a:srgbClr val="00006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7655" name="Picture 7" descr="2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5900" y="2565400"/>
            <a:ext cx="2195513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2428860" y="1396545"/>
            <a:ext cx="60198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just"/>
            <a:r>
              <a:rPr lang="en-US" sz="26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thuộc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nắm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vững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định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lí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dạng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tam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tam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giác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. So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sánh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tam </a:t>
            </a:r>
            <a:r>
              <a:rPr lang="en-US" sz="2500" b="1" i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giác</a:t>
            </a:r>
            <a:r>
              <a:rPr lang="en-US" sz="25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500" b="1" i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D9F25C">
                  <a:alpha val="83000"/>
                </a:srgbClr>
              </a:gs>
              <a:gs pos="64999">
                <a:srgbClr val="F0EBD5"/>
              </a:gs>
              <a:gs pos="83000">
                <a:srgbClr val="BEF977">
                  <a:alpha val="90000"/>
                </a:srgb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u="sng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32: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OCB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và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OAD: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1176338">
              <a:buNone/>
            </a:pP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indent="1176338">
              <a:buNone/>
            </a:pP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=        (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=      ).</a:t>
            </a:r>
          </a:p>
          <a:p>
            <a:pPr indent="1176338">
              <a:buNone/>
            </a:pPr>
            <a:endParaRPr lang="en-US" sz="24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76338">
              <a:buNone/>
            </a:pP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OCB      OAD.</a:t>
            </a:r>
          </a:p>
          <a:p>
            <a:pPr>
              <a:buNone/>
            </a:pPr>
            <a:endParaRPr lang="en-US" sz="24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b) Ta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có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OCB      OAD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suy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ra</a:t>
            </a:r>
            <a:endParaRPr lang="en-US" sz="24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endParaRPr lang="en-US" sz="24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=         ,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=        .</a:t>
            </a:r>
          </a:p>
          <a:p>
            <a:pPr indent="11113">
              <a:buNone/>
            </a:pPr>
            <a:endParaRPr lang="en-US" sz="24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=            (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11113">
              <a:buNone/>
            </a:pPr>
            <a:endParaRPr lang="en-US" sz="24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=        . 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mpd="tri">
            <a:solidFill>
              <a:srgbClr val="FF3399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1100" y="985360"/>
            <a:ext cx="244930" cy="428628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4" name="Group 73"/>
          <p:cNvGrpSpPr/>
          <p:nvPr/>
        </p:nvGrpSpPr>
        <p:grpSpPr>
          <a:xfrm>
            <a:off x="1615848" y="1657798"/>
            <a:ext cx="2584214" cy="757698"/>
            <a:chOff x="1615848" y="1657798"/>
            <a:chExt cx="2584214" cy="75769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15848" y="1671170"/>
              <a:ext cx="419100" cy="742950"/>
            </a:xfrm>
            <a:prstGeom prst="rect">
              <a:avLst/>
            </a:prstGeom>
            <a:noFill/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57422" y="1657798"/>
              <a:ext cx="438150" cy="742950"/>
            </a:xfrm>
            <a:prstGeom prst="rect">
              <a:avLst/>
            </a:prstGeom>
            <a:noFill/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7554" y="1657798"/>
              <a:ext cx="214314" cy="752475"/>
            </a:xfrm>
            <a:prstGeom prst="rect">
              <a:avLst/>
            </a:prstGeom>
            <a:noFill/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42872" y="1672546"/>
              <a:ext cx="357190" cy="742950"/>
            </a:xfrm>
            <a:prstGeom prst="rect">
              <a:avLst/>
            </a:prstGeom>
            <a:noFill/>
          </p:spPr>
        </p:pic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-285784" y="207167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8" imgW="114120" imgH="215640" progId="Equation.3">
                  <p:embed/>
                </p:oleObj>
              </mc:Choice>
              <mc:Fallback>
                <p:oleObj name="Equation" r:id="rId8" imgW="114120" imgH="21564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0388" y="2744116"/>
            <a:ext cx="228600" cy="409575"/>
          </a:xfrm>
          <a:prstGeom prst="rect">
            <a:avLst/>
          </a:prstGeom>
          <a:noFill/>
        </p:spPr>
      </p:pic>
      <p:pic>
        <p:nvPicPr>
          <p:cNvPr id="30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9798" y="3620425"/>
            <a:ext cx="228600" cy="409575"/>
          </a:xfrm>
          <a:prstGeom prst="rect">
            <a:avLst/>
          </a:prstGeom>
          <a:noFill/>
        </p:spPr>
      </p:pic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5429256" y="714356"/>
            <a:ext cx="3286148" cy="2430480"/>
            <a:chOff x="5429256" y="714356"/>
            <a:chExt cx="3286148" cy="2430480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5429256" y="714356"/>
              <a:ext cx="2571768" cy="24288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429256" y="3143248"/>
              <a:ext cx="3286148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4" name="Picture 10" descr="ThuocK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22784" y="3175046"/>
            <a:ext cx="4419600" cy="847725"/>
          </a:xfrm>
          <a:prstGeom prst="rect">
            <a:avLst/>
          </a:prstGeom>
          <a:noFill/>
        </p:spPr>
      </p:pic>
      <p:sp>
        <p:nvSpPr>
          <p:cNvPr id="45" name="Oval 44"/>
          <p:cNvSpPr/>
          <p:nvPr/>
        </p:nvSpPr>
        <p:spPr>
          <a:xfrm flipH="1" flipV="1">
            <a:off x="6398417" y="3114579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943938" y="2842748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72198" y="3111450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Oval 48"/>
          <p:cNvSpPr/>
          <p:nvPr/>
        </p:nvSpPr>
        <p:spPr>
          <a:xfrm flipH="1" flipV="1">
            <a:off x="8572528" y="3128500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10" descr="ThuocK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8991253">
            <a:off x="4950569" y="1662778"/>
            <a:ext cx="4419600" cy="847725"/>
          </a:xfrm>
          <a:prstGeom prst="rect">
            <a:avLst/>
          </a:prstGeom>
          <a:noFill/>
        </p:spPr>
      </p:pic>
      <p:sp>
        <p:nvSpPr>
          <p:cNvPr id="51" name="Oval 50"/>
          <p:cNvSpPr/>
          <p:nvPr/>
        </p:nvSpPr>
        <p:spPr>
          <a:xfrm flipH="1" flipV="1">
            <a:off x="6559818" y="2027434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 flipH="1" flipV="1">
            <a:off x="6828520" y="1771178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8272028" y="3111450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074500" y="1571612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456582" y="1315356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rot="5400000">
            <a:off x="5965041" y="2250273"/>
            <a:ext cx="1357322" cy="4286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1" idx="2"/>
            <a:endCxn id="54" idx="0"/>
          </p:cNvCxnSpPr>
          <p:nvPr/>
        </p:nvCxnSpPr>
        <p:spPr>
          <a:xfrm>
            <a:off x="6605537" y="2050293"/>
            <a:ext cx="1987962" cy="106115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5084512" y="1485426"/>
            <a:ext cx="1529694" cy="1416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 rot="18988001">
            <a:off x="5357818" y="1785926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5429256" y="3571876"/>
            <a:ext cx="314327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572264" y="3485690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687946" y="1773480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572132" y="3128500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572132" y="2187360"/>
            <a:ext cx="6429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5" name="Group 94"/>
          <p:cNvGrpSpPr/>
          <p:nvPr/>
        </p:nvGrpSpPr>
        <p:grpSpPr>
          <a:xfrm>
            <a:off x="500034" y="5370275"/>
            <a:ext cx="1549201" cy="428625"/>
            <a:chOff x="455790" y="4500573"/>
            <a:chExt cx="1549201" cy="428625"/>
          </a:xfrm>
        </p:grpSpPr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5790" y="4500573"/>
              <a:ext cx="523875" cy="428625"/>
            </a:xfrm>
            <a:prstGeom prst="rect">
              <a:avLst/>
            </a:prstGeom>
            <a:noFill/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00166" y="4500573"/>
              <a:ext cx="504825" cy="428625"/>
            </a:xfrm>
            <a:prstGeom prst="rect">
              <a:avLst/>
            </a:prstGeom>
            <a:noFill/>
          </p:spPr>
        </p:pic>
      </p:grpSp>
      <p:grpSp>
        <p:nvGrpSpPr>
          <p:cNvPr id="101" name="Group 100"/>
          <p:cNvGrpSpPr/>
          <p:nvPr/>
        </p:nvGrpSpPr>
        <p:grpSpPr>
          <a:xfrm>
            <a:off x="428596" y="4485822"/>
            <a:ext cx="3969949" cy="443373"/>
            <a:chOff x="428596" y="4485822"/>
            <a:chExt cx="3969949" cy="443373"/>
          </a:xfrm>
        </p:grpSpPr>
        <p:grpSp>
          <p:nvGrpSpPr>
            <p:cNvPr id="81" name="Group 80"/>
            <p:cNvGrpSpPr/>
            <p:nvPr/>
          </p:nvGrpSpPr>
          <p:grpSpPr>
            <a:xfrm>
              <a:off x="428596" y="4500570"/>
              <a:ext cx="1610351" cy="428625"/>
              <a:chOff x="475142" y="4057194"/>
              <a:chExt cx="1610351" cy="428625"/>
            </a:xfrm>
          </p:grpSpPr>
          <p:pic>
            <p:nvPicPr>
              <p:cNvPr id="1052" name="Picture 28"/>
              <p:cNvPicPr>
                <a:picLocks noChangeAspect="1" noChangeArrowheads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5142" y="4057194"/>
                <a:ext cx="638175" cy="428625"/>
              </a:xfrm>
              <a:prstGeom prst="rect">
                <a:avLst/>
              </a:prstGeom>
              <a:noFill/>
            </p:spPr>
          </p:pic>
          <p:pic>
            <p:nvPicPr>
              <p:cNvPr id="1054" name="Picture 30"/>
              <p:cNvPicPr>
                <a:picLocks noChangeAspect="1" noChangeArrowheads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85418" y="4057194"/>
                <a:ext cx="600075" cy="428625"/>
              </a:xfrm>
              <a:prstGeom prst="rect">
                <a:avLst/>
              </a:prstGeom>
              <a:noFill/>
            </p:spPr>
          </p:pic>
        </p:grpSp>
        <p:grpSp>
          <p:nvGrpSpPr>
            <p:cNvPr id="94" name="Group 93"/>
            <p:cNvGrpSpPr/>
            <p:nvPr/>
          </p:nvGrpSpPr>
          <p:grpSpPr>
            <a:xfrm>
              <a:off x="3029860" y="4485822"/>
              <a:ext cx="1368685" cy="430927"/>
              <a:chOff x="4012942" y="4855458"/>
              <a:chExt cx="1368685" cy="430927"/>
            </a:xfrm>
          </p:grpSpPr>
          <p:pic>
            <p:nvPicPr>
              <p:cNvPr id="92" name="Picture 32"/>
              <p:cNvPicPr>
                <a:picLocks noChangeAspect="1" noChangeArrowheads="1"/>
              </p:cNvPicPr>
              <p:nvPr/>
            </p:nvPicPr>
            <p:blipFill>
              <a:blip r:embed="rId1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12942" y="4855458"/>
                <a:ext cx="504825" cy="428625"/>
              </a:xfrm>
              <a:prstGeom prst="rect">
                <a:avLst/>
              </a:prstGeom>
              <a:noFill/>
            </p:spPr>
          </p:pic>
          <p:pic>
            <p:nvPicPr>
              <p:cNvPr id="93" name="Picture 34"/>
              <p:cNvPicPr>
                <a:picLocks noChangeAspect="1" noChangeArrowheads="1"/>
              </p:cNvPicPr>
              <p:nvPr/>
            </p:nvPicPr>
            <p:blipFill>
              <a:blip r:embed="rId1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857752" y="4857760"/>
                <a:ext cx="523875" cy="428625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0" name="Group 99"/>
          <p:cNvGrpSpPr/>
          <p:nvPr/>
        </p:nvGrpSpPr>
        <p:grpSpPr>
          <a:xfrm>
            <a:off x="4786314" y="6244581"/>
            <a:ext cx="1353937" cy="428625"/>
            <a:chOff x="4769264" y="4929198"/>
            <a:chExt cx="1353937" cy="428625"/>
          </a:xfrm>
        </p:grpSpPr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69264" y="4929198"/>
              <a:ext cx="504825" cy="428625"/>
            </a:xfrm>
            <a:prstGeom prst="rect">
              <a:avLst/>
            </a:prstGeom>
            <a:noFill/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99326" y="4929198"/>
              <a:ext cx="523875" cy="428625"/>
            </a:xfrm>
            <a:prstGeom prst="rect">
              <a:avLst/>
            </a:prstGeom>
            <a:noFill/>
          </p:spPr>
        </p:pic>
      </p:grpSp>
      <p:sp>
        <p:nvSpPr>
          <p:cNvPr id="2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6" name="Picture 80" descr="GhiBai"/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028219" y="5813649"/>
            <a:ext cx="1071537" cy="100010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45" grpId="0" animBg="1"/>
      <p:bldP spid="47" grpId="0"/>
      <p:bldP spid="48" grpId="0"/>
      <p:bldP spid="49" grpId="0" animBg="1"/>
      <p:bldP spid="51" grpId="0" animBg="1"/>
      <p:bldP spid="52" grpId="0" animBg="1"/>
      <p:bldP spid="54" grpId="0"/>
      <p:bldP spid="55" grpId="0"/>
      <p:bldP spid="56" grpId="0"/>
      <p:bldP spid="71" grpId="0"/>
      <p:bldP spid="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44463" y="188913"/>
            <a:ext cx="8856662" cy="6553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 cmpd="tri">
            <a:solidFill>
              <a:srgbClr val="FF3399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8674" name="Picture 2" descr="3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14612" y="4572008"/>
            <a:ext cx="142876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15900" y="296863"/>
            <a:ext cx="2843213" cy="5492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CCFF99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b="1" dirty="0">
                <a:solidFill>
                  <a:srgbClr val="FF0066"/>
                </a:solidFill>
                <a:latin typeface="VNI-Helve" pitchFamily="2" charset="0"/>
              </a:rPr>
              <a:t>ÑAËT VAÁN ÑEÀ</a:t>
            </a:r>
          </a:p>
        </p:txBody>
      </p:sp>
      <p:sp>
        <p:nvSpPr>
          <p:cNvPr id="25" name="Cloud Callout 24"/>
          <p:cNvSpPr/>
          <p:nvPr/>
        </p:nvSpPr>
        <p:spPr>
          <a:xfrm>
            <a:off x="3071802" y="285728"/>
            <a:ext cx="5857916" cy="4214842"/>
          </a:xfrm>
          <a:prstGeom prst="cloudCallou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66CCFF"/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angle"/>
            </a:sp3d>
          </a:bodyPr>
          <a:lstStyle/>
          <a:p>
            <a:pPr algn="just"/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Có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cách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nào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để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chứng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minh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hai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tam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giác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đồng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dạng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mà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không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cần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biết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độ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dài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của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các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latin typeface="Viner Hand ITC" pitchFamily="66" charset="0"/>
              </a:rPr>
              <a:t>cạnh</a:t>
            </a:r>
            <a:r>
              <a:rPr lang="en-US" sz="3200" b="1" dirty="0" smtClean="0">
                <a:solidFill>
                  <a:srgbClr val="FF9900"/>
                </a:solidFill>
                <a:latin typeface="Viner Hand ITC" pitchFamily="66" charset="0"/>
              </a:rPr>
              <a:t>?</a:t>
            </a:r>
            <a:endParaRPr lang="en-US" sz="3200" b="1" dirty="0">
              <a:solidFill>
                <a:srgbClr val="FF9900"/>
              </a:solidFill>
              <a:latin typeface="Viner Hand ITC" pitchFamily="66" charset="0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TOPI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endParaRPr lang="en-US" sz="3200" dirty="0">
              <a:latin typeface=".VnTime" pitchFamily="34" charset="0"/>
            </a:endParaRPr>
          </a:p>
        </p:txBody>
      </p:sp>
      <p:pic>
        <p:nvPicPr>
          <p:cNvPr id="6" name="Picture 4" descr="kitchen_counter_qx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1676400"/>
            <a:ext cx="302895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10024"/>
              </p:ext>
            </p:extLst>
          </p:nvPr>
        </p:nvGraphicFramePr>
        <p:xfrm>
          <a:off x="2285984" y="1785926"/>
          <a:ext cx="3500462" cy="30003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0462"/>
              </a:tblGrid>
              <a:tr h="300039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Trường</a:t>
                      </a:r>
                      <a:r>
                        <a:rPr lang="en-US" sz="4000" b="1" baseline="0" dirty="0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hợp</a:t>
                      </a:r>
                      <a:r>
                        <a:rPr lang="en-US" sz="4000" b="1" baseline="0" dirty="0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đồng</a:t>
                      </a:r>
                      <a:r>
                        <a:rPr lang="en-US" sz="4000" b="1" baseline="0" dirty="0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dạng</a:t>
                      </a:r>
                      <a:r>
                        <a:rPr lang="en-US" sz="4000" b="1" baseline="0" dirty="0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thứ</a:t>
                      </a:r>
                      <a:r>
                        <a:rPr lang="en-US" sz="4000" b="1" baseline="0" dirty="0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B050"/>
                          </a:solidFill>
                          <a:effectLst>
                            <a:outerShdw blurRad="50800" dist="38100" dir="18900000" algn="b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GothicE" pitchFamily="2" charset="0"/>
                          <a:cs typeface="Microsoft Sans Serif" pitchFamily="34" charset="0"/>
                        </a:rPr>
                        <a:t>ba</a:t>
                      </a:r>
                      <a:endParaRPr lang="en-US" sz="4000" b="1" dirty="0">
                        <a:solidFill>
                          <a:srgbClr val="00B050"/>
                        </a:solidFill>
                        <a:effectLst>
                          <a:outerShdw blurRad="50800" dist="38100" dir="18900000" algn="b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GothicE" pitchFamily="2" charset="0"/>
                        <a:cs typeface="Microsoft Sans Serif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943212"/>
              </p:ext>
            </p:extLst>
          </p:nvPr>
        </p:nvGraphicFramePr>
        <p:xfrm>
          <a:off x="3428992" y="214290"/>
          <a:ext cx="2643206" cy="714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3206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FFFF00"/>
                          </a:solidFill>
                          <a:latin typeface=".VnAvant" pitchFamily="34" charset="0"/>
                        </a:rPr>
                        <a:t>Tiết</a:t>
                      </a:r>
                      <a:r>
                        <a:rPr lang="en-US" sz="3600" b="1" baseline="0" dirty="0" smtClean="0">
                          <a:solidFill>
                            <a:srgbClr val="FFFF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600" b="1" baseline="0" dirty="0" smtClean="0">
                          <a:solidFill>
                            <a:srgbClr val="FFFF00"/>
                          </a:solidFill>
                          <a:latin typeface=".VnAvant" pitchFamily="34" charset="0"/>
                        </a:rPr>
                        <a:t>45</a:t>
                      </a:r>
                      <a:endParaRPr lang="en-US" sz="3600" b="1" dirty="0">
                        <a:solidFill>
                          <a:srgbClr val="FFFF00"/>
                        </a:solidFill>
                        <a:latin typeface=".VnAvant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4"/>
            <a:tile tx="0" ty="0" sx="100000" sy="100000" flip="none" algn="tl"/>
          </a:blipFill>
        </p:spPr>
        <p:txBody>
          <a:bodyPr>
            <a:norm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ABC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A’B’C’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=     ;    =    (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indent="11113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A’B’C’    ABC.</a:t>
            </a:r>
          </a:p>
          <a:p>
            <a:pPr indent="11113">
              <a:buNone/>
            </a:pPr>
            <a:endParaRPr lang="en-US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endParaRPr lang="en-US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endParaRPr lang="en-US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987550">
              <a:buNone/>
            </a:pPr>
            <a:endParaRPr lang="en-US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987550">
              <a:buNone/>
            </a:pPr>
            <a:endParaRPr lang="en-US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633538">
              <a:buNone/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* GT     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ABC, 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A’B’C’</a:t>
            </a:r>
          </a:p>
          <a:p>
            <a:pPr indent="3063875">
              <a:buNone/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    ;    =    .</a:t>
            </a:r>
          </a:p>
          <a:p>
            <a:pPr indent="1898650">
              <a:buNone/>
            </a:pP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KL      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ABC     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A’B’C’.</a:t>
            </a:r>
            <a:endParaRPr lang="en-US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endParaRPr lang="en-US" sz="2400" b="1" dirty="0" smtClean="0">
              <a:solidFill>
                <a:srgbClr val="D60093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0" y="0"/>
            <a:ext cx="9144000" cy="6750050"/>
            <a:chOff x="-23" y="0"/>
            <a:chExt cx="5783" cy="4252"/>
          </a:xfrm>
        </p:grpSpPr>
        <p:sp>
          <p:nvSpPr>
            <p:cNvPr id="5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plant"/>
            <p:cNvSpPr>
              <a:spLocks noEditPoints="1" noChangeArrowheads="1"/>
            </p:cNvSpPr>
            <p:nvPr/>
          </p:nvSpPr>
          <p:spPr bwMode="auto">
            <a:xfrm>
              <a:off x="0" y="3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503128" y="1000108"/>
            <a:ext cx="1601591" cy="470567"/>
            <a:chOff x="1884550" y="1458232"/>
            <a:chExt cx="1601591" cy="470567"/>
          </a:xfrm>
        </p:grpSpPr>
        <p:pic>
          <p:nvPicPr>
            <p:cNvPr id="33793" name="Picture 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84550" y="1485426"/>
              <a:ext cx="209550" cy="428625"/>
            </a:xfrm>
            <a:prstGeom prst="rect">
              <a:avLst/>
            </a:prstGeom>
            <a:noFill/>
          </p:spPr>
        </p:pic>
        <p:pic>
          <p:nvPicPr>
            <p:cNvPr id="33795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57422" y="1458232"/>
              <a:ext cx="285750" cy="457200"/>
            </a:xfrm>
            <a:prstGeom prst="rect">
              <a:avLst/>
            </a:prstGeom>
            <a:noFill/>
          </p:spPr>
        </p:pic>
        <p:pic>
          <p:nvPicPr>
            <p:cNvPr id="33797" name="Picture 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15546" y="1470678"/>
              <a:ext cx="285750" cy="457200"/>
            </a:xfrm>
            <a:prstGeom prst="rect">
              <a:avLst/>
            </a:prstGeom>
            <a:noFill/>
          </p:spPr>
        </p:pic>
        <p:pic>
          <p:nvPicPr>
            <p:cNvPr id="33801" name="Picture 9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86116" y="1500174"/>
              <a:ext cx="200025" cy="428625"/>
            </a:xfrm>
            <a:prstGeom prst="rect">
              <a:avLst/>
            </a:prstGeom>
            <a:noFill/>
          </p:spPr>
        </p:pic>
      </p:grp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1884558"/>
            <a:ext cx="228600" cy="409575"/>
          </a:xfrm>
          <a:prstGeom prst="rect">
            <a:avLst/>
          </a:prstGeom>
          <a:noFill/>
        </p:spPr>
      </p:pic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387902" y="2786058"/>
            <a:ext cx="1857388" cy="1501786"/>
            <a:chOff x="5316860" y="1357298"/>
            <a:chExt cx="1857388" cy="1501786"/>
          </a:xfrm>
        </p:grpSpPr>
        <p:cxnSp>
          <p:nvCxnSpPr>
            <p:cNvPr id="30" name="Straight Connector 29"/>
            <p:cNvCxnSpPr/>
            <p:nvPr/>
          </p:nvCxnSpPr>
          <p:spPr>
            <a:xfrm rot="10800000">
              <a:off x="5316860" y="2857801"/>
              <a:ext cx="1857388" cy="1283"/>
            </a:xfrm>
            <a:prstGeom prst="line">
              <a:avLst/>
            </a:prstGeom>
            <a:ln w="38100">
              <a:solidFill>
                <a:srgbClr val="FF33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58" name="Group 57"/>
            <p:cNvGrpSpPr/>
            <p:nvPr/>
          </p:nvGrpSpPr>
          <p:grpSpPr>
            <a:xfrm>
              <a:off x="5316860" y="1357298"/>
              <a:ext cx="1857388" cy="1500503"/>
              <a:chOff x="5316860" y="1357298"/>
              <a:chExt cx="1857388" cy="1500503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rot="5400000">
                <a:off x="4850376" y="1823782"/>
                <a:ext cx="1500503" cy="567535"/>
              </a:xfrm>
              <a:prstGeom prst="line">
                <a:avLst/>
              </a:prstGeom>
              <a:ln w="38100">
                <a:solidFill>
                  <a:srgbClr val="FF33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rot="16200000" flipH="1">
                <a:off x="5779070" y="1462623"/>
                <a:ext cx="1500503" cy="1289853"/>
              </a:xfrm>
              <a:prstGeom prst="line">
                <a:avLst/>
              </a:prstGeom>
              <a:ln w="38100">
                <a:solidFill>
                  <a:srgbClr val="FF33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AutoShape 51"/>
          <p:cNvSpPr>
            <a:spLocks noChangeArrowheads="1"/>
          </p:cNvSpPr>
          <p:nvPr/>
        </p:nvSpPr>
        <p:spPr bwMode="auto">
          <a:xfrm>
            <a:off x="4500562" y="3143248"/>
            <a:ext cx="1357322" cy="1143008"/>
          </a:xfrm>
          <a:prstGeom prst="triangle">
            <a:avLst>
              <a:gd name="adj" fmla="val 2984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rot="10800000">
            <a:off x="2527492" y="3931368"/>
            <a:ext cx="1399264" cy="976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Isosceles Triangle 43"/>
          <p:cNvSpPr/>
          <p:nvPr/>
        </p:nvSpPr>
        <p:spPr>
          <a:xfrm>
            <a:off x="4500562" y="3143248"/>
            <a:ext cx="1372070" cy="1145310"/>
          </a:xfrm>
          <a:prstGeom prst="triangle">
            <a:avLst>
              <a:gd name="adj" fmla="val 29536"/>
            </a:avLst>
          </a:prstGeom>
          <a:noFill/>
          <a:ln w="381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3187484" y="5328330"/>
            <a:ext cx="1764918" cy="472874"/>
            <a:chOff x="1500166" y="3214685"/>
            <a:chExt cx="1764918" cy="472874"/>
          </a:xfrm>
        </p:grpSpPr>
        <p:pic>
          <p:nvPicPr>
            <p:cNvPr id="32776" name="Picture 8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00166" y="3214685"/>
              <a:ext cx="285752" cy="470648"/>
            </a:xfrm>
            <a:prstGeom prst="rect">
              <a:avLst/>
            </a:prstGeom>
            <a:noFill/>
          </p:spPr>
        </p:pic>
        <p:pic>
          <p:nvPicPr>
            <p:cNvPr id="32778" name="Picture 10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71670" y="3256628"/>
              <a:ext cx="280257" cy="428628"/>
            </a:xfrm>
            <a:prstGeom prst="rect">
              <a:avLst/>
            </a:prstGeom>
            <a:noFill/>
          </p:spPr>
        </p:pic>
        <p:pic>
          <p:nvPicPr>
            <p:cNvPr id="32780" name="Picture 1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82380" y="3244182"/>
              <a:ext cx="382704" cy="428628"/>
            </a:xfrm>
            <a:prstGeom prst="rect">
              <a:avLst/>
            </a:prstGeom>
            <a:noFill/>
          </p:spPr>
        </p:pic>
        <p:pic>
          <p:nvPicPr>
            <p:cNvPr id="32782" name="Picture 14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43608" y="3271221"/>
              <a:ext cx="192155" cy="416338"/>
            </a:xfrm>
            <a:prstGeom prst="rect">
              <a:avLst/>
            </a:prstGeom>
            <a:noFill/>
          </p:spPr>
        </p:pic>
      </p:grpSp>
      <p:grpSp>
        <p:nvGrpSpPr>
          <p:cNvPr id="71" name="Group 70"/>
          <p:cNvGrpSpPr/>
          <p:nvPr/>
        </p:nvGrpSpPr>
        <p:grpSpPr>
          <a:xfrm>
            <a:off x="4384880" y="2731670"/>
            <a:ext cx="1790554" cy="1968466"/>
            <a:chOff x="7313838" y="1302910"/>
            <a:chExt cx="1790554" cy="1968466"/>
          </a:xfrm>
        </p:grpSpPr>
        <p:sp>
          <p:nvSpPr>
            <p:cNvPr id="32784" name="Rectangle 16"/>
            <p:cNvSpPr>
              <a:spLocks noChangeArrowheads="1"/>
            </p:cNvSpPr>
            <p:nvPr/>
          </p:nvSpPr>
          <p:spPr bwMode="auto">
            <a:xfrm>
              <a:off x="7643834" y="1302910"/>
              <a:ext cx="50006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66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A’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Rectangle 16"/>
            <p:cNvSpPr>
              <a:spLocks noChangeArrowheads="1"/>
            </p:cNvSpPr>
            <p:nvPr/>
          </p:nvSpPr>
          <p:spPr bwMode="auto">
            <a:xfrm>
              <a:off x="7313838" y="2809711"/>
              <a:ext cx="50006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 dirty="0" smtClean="0">
                  <a:solidFill>
                    <a:srgbClr val="FF0066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B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66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’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16"/>
            <p:cNvSpPr>
              <a:spLocks noChangeArrowheads="1"/>
            </p:cNvSpPr>
            <p:nvPr/>
          </p:nvSpPr>
          <p:spPr bwMode="auto">
            <a:xfrm>
              <a:off x="8446702" y="2809711"/>
              <a:ext cx="65769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66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C’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248646" y="2395831"/>
            <a:ext cx="2224722" cy="2312450"/>
            <a:chOff x="5177604" y="967071"/>
            <a:chExt cx="2224722" cy="2312450"/>
          </a:xfrm>
        </p:grpSpPr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5177604" y="2817856"/>
              <a:ext cx="50006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B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16"/>
            <p:cNvSpPr>
              <a:spLocks noChangeArrowheads="1"/>
            </p:cNvSpPr>
            <p:nvPr/>
          </p:nvSpPr>
          <p:spPr bwMode="auto">
            <a:xfrm>
              <a:off x="6902260" y="2809711"/>
              <a:ext cx="50006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Rectangle 16"/>
            <p:cNvSpPr>
              <a:spLocks noChangeArrowheads="1"/>
            </p:cNvSpPr>
            <p:nvPr/>
          </p:nvSpPr>
          <p:spPr bwMode="auto">
            <a:xfrm>
              <a:off x="5715008" y="967071"/>
              <a:ext cx="50006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2195194" y="5025529"/>
            <a:ext cx="3214710" cy="1143802"/>
            <a:chOff x="2357422" y="5099269"/>
            <a:chExt cx="3214710" cy="1143802"/>
          </a:xfrm>
        </p:grpSpPr>
        <p:cxnSp>
          <p:nvCxnSpPr>
            <p:cNvPr id="75" name="Straight Connector 74"/>
            <p:cNvCxnSpPr/>
            <p:nvPr/>
          </p:nvCxnSpPr>
          <p:spPr>
            <a:xfrm rot="5400000">
              <a:off x="2570942" y="5670773"/>
              <a:ext cx="1143802" cy="794"/>
            </a:xfrm>
            <a:prstGeom prst="line">
              <a:avLst/>
            </a:prstGeom>
            <a:ln w="28575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357422" y="5868037"/>
              <a:ext cx="3214710" cy="1588"/>
            </a:xfrm>
            <a:prstGeom prst="line">
              <a:avLst/>
            </a:prstGeom>
            <a:ln w="28575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2157856" y="3574178"/>
            <a:ext cx="2175558" cy="474111"/>
            <a:chOff x="5089116" y="2128368"/>
            <a:chExt cx="2175558" cy="474111"/>
          </a:xfrm>
        </p:grpSpPr>
        <p:sp>
          <p:nvSpPr>
            <p:cNvPr id="84" name="Rectangle 16"/>
            <p:cNvSpPr>
              <a:spLocks noChangeArrowheads="1"/>
            </p:cNvSpPr>
            <p:nvPr/>
          </p:nvSpPr>
          <p:spPr bwMode="auto">
            <a:xfrm>
              <a:off x="5089116" y="2140814"/>
              <a:ext cx="50006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Rectangle 16"/>
            <p:cNvSpPr>
              <a:spLocks noChangeArrowheads="1"/>
            </p:cNvSpPr>
            <p:nvPr/>
          </p:nvSpPr>
          <p:spPr bwMode="auto">
            <a:xfrm>
              <a:off x="6845570" y="2128368"/>
              <a:ext cx="4191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86" name="Picture 18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58120" y="5786454"/>
            <a:ext cx="276226" cy="493261"/>
          </a:xfrm>
          <a:prstGeom prst="rect">
            <a:avLst/>
          </a:prstGeom>
          <a:noFill/>
        </p:spPr>
      </p:pic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7" name="Picture 80" descr="GhiBai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858148" y="5643578"/>
            <a:ext cx="1071537" cy="1000107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0.00834 L -0.21354 -0.05139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00" y="-3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8" grpId="2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indent="187325">
              <a:buNone/>
            </a:pPr>
            <a:endParaRPr lang="en-US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7325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minh:</a:t>
            </a:r>
          </a:p>
          <a:p>
            <a:pPr indent="187325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AE = A’B’. </a:t>
            </a:r>
          </a:p>
          <a:p>
            <a:pPr indent="187325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Qua 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EF//BC (F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AC)</a:t>
            </a:r>
          </a:p>
          <a:p>
            <a:pPr indent="187325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AEF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ABC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187325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AEF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A’B’C’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822325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   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644525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AE = A’B’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1265238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   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EF//BC).</a:t>
            </a:r>
          </a:p>
          <a:p>
            <a:pPr indent="911225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    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1722438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     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AEF =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A’B’C’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g.c.g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ABC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A’B’C’.</a:t>
            </a:r>
          </a:p>
          <a:p>
            <a:pPr indent="187325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5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plant"/>
            <p:cNvSpPr>
              <a:spLocks noEditPoints="1" noChangeArrowheads="1"/>
            </p:cNvSpPr>
            <p:nvPr/>
          </p:nvSpPr>
          <p:spPr bwMode="auto">
            <a:xfrm>
              <a:off x="0" y="3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056792" y="2643185"/>
            <a:ext cx="758622" cy="470567"/>
            <a:chOff x="527228" y="2485558"/>
            <a:chExt cx="758622" cy="470567"/>
          </a:xfrm>
        </p:grpSpPr>
        <p:pic>
          <p:nvPicPr>
            <p:cNvPr id="31749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00100" y="2485558"/>
              <a:ext cx="285750" cy="457200"/>
            </a:xfrm>
            <a:prstGeom prst="rect">
              <a:avLst/>
            </a:prstGeom>
            <a:noFill/>
          </p:spPr>
        </p:pic>
        <p:pic>
          <p:nvPicPr>
            <p:cNvPr id="31751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7228" y="2527500"/>
              <a:ext cx="209550" cy="428625"/>
            </a:xfrm>
            <a:prstGeom prst="rect">
              <a:avLst/>
            </a:prstGeom>
            <a:noFill/>
          </p:spPr>
        </p:pic>
      </p:grp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1103336" y="3534538"/>
            <a:ext cx="1027785" cy="428625"/>
            <a:chOff x="1088588" y="3401806"/>
            <a:chExt cx="1027785" cy="428625"/>
          </a:xfrm>
        </p:grpSpPr>
        <p:pic>
          <p:nvPicPr>
            <p:cNvPr id="31753" name="Picture 9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88588" y="3401806"/>
              <a:ext cx="561975" cy="428625"/>
            </a:xfrm>
            <a:prstGeom prst="rect">
              <a:avLst/>
            </a:prstGeom>
            <a:noFill/>
          </p:spPr>
        </p:pic>
        <p:pic>
          <p:nvPicPr>
            <p:cNvPr id="31755" name="Picture 1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16348" y="3401806"/>
              <a:ext cx="200025" cy="428625"/>
            </a:xfrm>
            <a:prstGeom prst="rect">
              <a:avLst/>
            </a:prstGeom>
            <a:noFill/>
          </p:spPr>
        </p:pic>
      </p:grp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1086286" y="3933670"/>
            <a:ext cx="771068" cy="458121"/>
            <a:chOff x="1071538" y="3830434"/>
            <a:chExt cx="771068" cy="458121"/>
          </a:xfrm>
        </p:grpSpPr>
        <p:pic>
          <p:nvPicPr>
            <p:cNvPr id="31757" name="Picture 1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56856" y="3830434"/>
              <a:ext cx="285750" cy="457200"/>
            </a:xfrm>
            <a:prstGeom prst="rect">
              <a:avLst/>
            </a:prstGeom>
            <a:noFill/>
          </p:spPr>
        </p:pic>
        <p:pic>
          <p:nvPicPr>
            <p:cNvPr id="31759" name="Picture 1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71538" y="3859930"/>
              <a:ext cx="200025" cy="428625"/>
            </a:xfrm>
            <a:prstGeom prst="rect">
              <a:avLst/>
            </a:prstGeom>
            <a:noFill/>
          </p:spPr>
        </p:pic>
      </p:grp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>
            <a:off x="4714876" y="4000504"/>
            <a:ext cx="3929090" cy="2357454"/>
            <a:chOff x="4643438" y="3929066"/>
            <a:chExt cx="4017578" cy="2312450"/>
          </a:xfrm>
        </p:grpSpPr>
        <p:grpSp>
          <p:nvGrpSpPr>
            <p:cNvPr id="54" name="Group 53"/>
            <p:cNvGrpSpPr/>
            <p:nvPr/>
          </p:nvGrpSpPr>
          <p:grpSpPr>
            <a:xfrm>
              <a:off x="4873484" y="4319293"/>
              <a:ext cx="1857388" cy="1501786"/>
              <a:chOff x="5316860" y="1357298"/>
              <a:chExt cx="1857388" cy="1501786"/>
            </a:xfrm>
          </p:grpSpPr>
          <p:cxnSp>
            <p:nvCxnSpPr>
              <p:cNvPr id="55" name="Straight Connector 54"/>
              <p:cNvCxnSpPr/>
              <p:nvPr/>
            </p:nvCxnSpPr>
            <p:spPr>
              <a:xfrm rot="10800000">
                <a:off x="5316860" y="2857801"/>
                <a:ext cx="1857388" cy="1283"/>
              </a:xfrm>
              <a:prstGeom prst="line">
                <a:avLst/>
              </a:prstGeom>
              <a:ln w="38100">
                <a:solidFill>
                  <a:srgbClr val="FF33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6" name="Group 57"/>
              <p:cNvGrpSpPr/>
              <p:nvPr/>
            </p:nvGrpSpPr>
            <p:grpSpPr>
              <a:xfrm>
                <a:off x="5316860" y="1357298"/>
                <a:ext cx="1857388" cy="1500503"/>
                <a:chOff x="5316860" y="1357298"/>
                <a:chExt cx="1857388" cy="1500503"/>
              </a:xfrm>
            </p:grpSpPr>
            <p:cxnSp>
              <p:nvCxnSpPr>
                <p:cNvPr id="57" name="Straight Connector 56"/>
                <p:cNvCxnSpPr/>
                <p:nvPr/>
              </p:nvCxnSpPr>
              <p:spPr>
                <a:xfrm rot="5400000">
                  <a:off x="4850376" y="1823782"/>
                  <a:ext cx="1500503" cy="567535"/>
                </a:xfrm>
                <a:prstGeom prst="line">
                  <a:avLst/>
                </a:prstGeom>
                <a:ln w="38100">
                  <a:solidFill>
                    <a:srgbClr val="FF33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 flipH="1">
                  <a:off x="5779070" y="1462623"/>
                  <a:ext cx="1500503" cy="1289853"/>
                </a:xfrm>
                <a:prstGeom prst="line">
                  <a:avLst/>
                </a:prstGeom>
                <a:ln w="38100">
                  <a:solidFill>
                    <a:srgbClr val="FF33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9" name="Straight Connector 58"/>
            <p:cNvCxnSpPr/>
            <p:nvPr/>
          </p:nvCxnSpPr>
          <p:spPr>
            <a:xfrm rot="10800000">
              <a:off x="5013074" y="5464603"/>
              <a:ext cx="1399264" cy="976"/>
            </a:xfrm>
            <a:prstGeom prst="line">
              <a:avLst/>
            </a:prstGeom>
            <a:ln w="38100">
              <a:solidFill>
                <a:srgbClr val="D60093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Isosceles Triangle 59"/>
            <p:cNvSpPr/>
            <p:nvPr/>
          </p:nvSpPr>
          <p:spPr>
            <a:xfrm>
              <a:off x="6986144" y="4676483"/>
              <a:ext cx="1372070" cy="1145310"/>
            </a:xfrm>
            <a:prstGeom prst="triangle">
              <a:avLst>
                <a:gd name="adj" fmla="val 29536"/>
              </a:avLst>
            </a:prstGeom>
            <a:noFill/>
            <a:ln w="38100">
              <a:solidFill>
                <a:srgbClr val="D600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6870462" y="4264905"/>
              <a:ext cx="1790554" cy="1968466"/>
              <a:chOff x="7313838" y="1302910"/>
              <a:chExt cx="1790554" cy="1968466"/>
            </a:xfrm>
          </p:grpSpPr>
          <p:sp>
            <p:nvSpPr>
              <p:cNvPr id="62" name="Rectangle 16"/>
              <p:cNvSpPr>
                <a:spLocks noChangeArrowheads="1"/>
              </p:cNvSpPr>
              <p:nvPr/>
            </p:nvSpPr>
            <p:spPr bwMode="auto">
              <a:xfrm>
                <a:off x="7643834" y="1302910"/>
                <a:ext cx="50006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A’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Rectangle 16"/>
              <p:cNvSpPr>
                <a:spLocks noChangeArrowheads="1"/>
              </p:cNvSpPr>
              <p:nvPr/>
            </p:nvSpPr>
            <p:spPr bwMode="auto">
              <a:xfrm>
                <a:off x="7313838" y="2809711"/>
                <a:ext cx="50006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400" b="1" dirty="0" smtClean="0">
                    <a:solidFill>
                      <a:srgbClr val="FF0066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B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’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Rectangle 16"/>
              <p:cNvSpPr>
                <a:spLocks noChangeArrowheads="1"/>
              </p:cNvSpPr>
              <p:nvPr/>
            </p:nvSpPr>
            <p:spPr bwMode="auto">
              <a:xfrm>
                <a:off x="8446702" y="2809711"/>
                <a:ext cx="65769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C’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4734228" y="3929066"/>
              <a:ext cx="2224722" cy="2312450"/>
              <a:chOff x="5177604" y="967071"/>
              <a:chExt cx="2224722" cy="2312450"/>
            </a:xfrm>
          </p:grpSpPr>
          <p:sp>
            <p:nvSpPr>
              <p:cNvPr id="66" name="Rectangle 16"/>
              <p:cNvSpPr>
                <a:spLocks noChangeArrowheads="1"/>
              </p:cNvSpPr>
              <p:nvPr/>
            </p:nvSpPr>
            <p:spPr bwMode="auto">
              <a:xfrm>
                <a:off x="5177604" y="2817856"/>
                <a:ext cx="50006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Rectangle 16"/>
              <p:cNvSpPr>
                <a:spLocks noChangeArrowheads="1"/>
              </p:cNvSpPr>
              <p:nvPr/>
            </p:nvSpPr>
            <p:spPr bwMode="auto">
              <a:xfrm>
                <a:off x="6902260" y="2809711"/>
                <a:ext cx="50006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Rectangle 16"/>
              <p:cNvSpPr>
                <a:spLocks noChangeArrowheads="1"/>
              </p:cNvSpPr>
              <p:nvPr/>
            </p:nvSpPr>
            <p:spPr bwMode="auto">
              <a:xfrm>
                <a:off x="5715008" y="967071"/>
                <a:ext cx="50006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400" b="1" dirty="0" smtClean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4643438" y="5107413"/>
              <a:ext cx="2175558" cy="474111"/>
              <a:chOff x="5089116" y="2128368"/>
              <a:chExt cx="2175558" cy="474111"/>
            </a:xfrm>
          </p:grpSpPr>
          <p:sp>
            <p:nvSpPr>
              <p:cNvPr id="70" name="Rectangle 16"/>
              <p:cNvSpPr>
                <a:spLocks noChangeArrowheads="1"/>
              </p:cNvSpPr>
              <p:nvPr/>
            </p:nvSpPr>
            <p:spPr bwMode="auto">
              <a:xfrm>
                <a:off x="5089116" y="2140814"/>
                <a:ext cx="50006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Rectangle 16"/>
              <p:cNvSpPr>
                <a:spLocks noChangeArrowheads="1"/>
              </p:cNvSpPr>
              <p:nvPr/>
            </p:nvSpPr>
            <p:spPr bwMode="auto">
              <a:xfrm>
                <a:off x="6845570" y="2128368"/>
                <a:ext cx="41910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1142978" y="4413006"/>
            <a:ext cx="1542138" cy="457200"/>
            <a:chOff x="1142978" y="4413006"/>
            <a:chExt cx="1542138" cy="457200"/>
          </a:xfrm>
        </p:grpSpPr>
        <p:grpSp>
          <p:nvGrpSpPr>
            <p:cNvPr id="38" name="Group 37"/>
            <p:cNvGrpSpPr/>
            <p:nvPr/>
          </p:nvGrpSpPr>
          <p:grpSpPr>
            <a:xfrm>
              <a:off x="1539193" y="4413006"/>
              <a:ext cx="1145923" cy="457200"/>
              <a:chOff x="1081067" y="4244314"/>
              <a:chExt cx="1145923" cy="457200"/>
            </a:xfrm>
          </p:grpSpPr>
          <p:pic>
            <p:nvPicPr>
              <p:cNvPr id="31761" name="Picture 17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81067" y="4259065"/>
                <a:ext cx="561975" cy="428625"/>
              </a:xfrm>
              <a:prstGeom prst="rect">
                <a:avLst/>
              </a:prstGeom>
              <a:noFill/>
            </p:spPr>
          </p:pic>
          <p:pic>
            <p:nvPicPr>
              <p:cNvPr id="31763" name="Picture 19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41240" y="4244314"/>
                <a:ext cx="285750" cy="457200"/>
              </a:xfrm>
              <a:prstGeom prst="rect">
                <a:avLst/>
              </a:prstGeom>
              <a:noFill/>
            </p:spPr>
          </p:pic>
        </p:grpSp>
        <p:pic>
          <p:nvPicPr>
            <p:cNvPr id="31765" name="Picture 2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42978" y="4435596"/>
              <a:ext cx="304800" cy="409575"/>
            </a:xfrm>
            <a:prstGeom prst="rect">
              <a:avLst/>
            </a:prstGeom>
            <a:noFill/>
          </p:spPr>
        </p:pic>
      </p:grpSp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67" name="Picture 2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11744" y="1785926"/>
            <a:ext cx="228600" cy="409575"/>
          </a:xfrm>
          <a:prstGeom prst="rect">
            <a:avLst/>
          </a:prstGeom>
          <a:noFill/>
        </p:spPr>
      </p:pic>
      <p:pic>
        <p:nvPicPr>
          <p:cNvPr id="78" name="Picture 2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5286388"/>
            <a:ext cx="228600" cy="409575"/>
          </a:xfrm>
          <a:prstGeom prst="rect">
            <a:avLst/>
          </a:prstGeom>
          <a:noFill/>
        </p:spPr>
      </p:pic>
      <p:sp>
        <p:nvSpPr>
          <p:cNvPr id="79" name="Rectangle 78"/>
          <p:cNvSpPr/>
          <p:nvPr/>
        </p:nvSpPr>
        <p:spPr>
          <a:xfrm>
            <a:off x="571472" y="2197504"/>
            <a:ext cx="6929486" cy="50006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AEF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A’B’C’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0" name="Picture 80" descr="GhiBai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44367" y="300501"/>
            <a:ext cx="1071537" cy="100010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prstGeom prst="foldedCorner">
            <a:avLst/>
          </a:prstGeom>
          <a:solidFill>
            <a:srgbClr val="66FF3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buNone/>
            </a:pPr>
            <a:endParaRPr lang="en-US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-166688">
              <a:buNone/>
            </a:pP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endParaRPr lang="en-US" sz="2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66688">
              <a:buNone/>
            </a:pP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386654" y="1857364"/>
            <a:ext cx="8358246" cy="3714776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99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80" descr="GhiBa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214290"/>
            <a:ext cx="1071537" cy="1000107"/>
          </a:xfrm>
          <a:prstGeom prst="rect">
            <a:avLst/>
          </a:prstGeom>
          <a:noFill/>
        </p:spPr>
      </p:pic>
      <p:grpSp>
        <p:nvGrpSpPr>
          <p:cNvPr id="13" name="Group 29"/>
          <p:cNvGrpSpPr>
            <a:grpSpLocks/>
          </p:cNvGrpSpPr>
          <p:nvPr/>
        </p:nvGrpSpPr>
        <p:grpSpPr bwMode="auto">
          <a:xfrm>
            <a:off x="0" y="0"/>
            <a:ext cx="9144000" cy="6750051"/>
            <a:chOff x="-23" y="0"/>
            <a:chExt cx="5783" cy="4252"/>
          </a:xfrm>
        </p:grpSpPr>
        <p:sp>
          <p:nvSpPr>
            <p:cNvPr id="14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plant"/>
            <p:cNvSpPr>
              <a:spLocks noEditPoints="1" noChangeArrowheads="1"/>
            </p:cNvSpPr>
            <p:nvPr/>
          </p:nvSpPr>
          <p:spPr bwMode="auto">
            <a:xfrm>
              <a:off x="0" y="3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plant"/>
            <p:cNvSpPr>
              <a:spLocks noEditPoints="1" noChangeArrowheads="1"/>
            </p:cNvSpPr>
            <p:nvPr/>
          </p:nvSpPr>
          <p:spPr bwMode="auto">
            <a:xfrm>
              <a:off x="5376" y="0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-24"/>
            <a:ext cx="9144000" cy="6858024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>
              <a:buNone/>
            </a:pPr>
            <a:endParaRPr lang="en-US" b="1" dirty="0" smtClean="0">
              <a:latin typeface=".VnTime" pitchFamily="34" charset="0"/>
            </a:endParaRPr>
          </a:p>
          <a:p>
            <a:pPr>
              <a:buNone/>
            </a:pPr>
            <a:endParaRPr lang="en-US" b="1" dirty="0" smtClean="0">
              <a:solidFill>
                <a:schemeClr val="accent6">
                  <a:lumMod val="75000"/>
                </a:schemeClr>
              </a:solidFill>
              <a:latin typeface=".VnTime" pitchFamily="34" charset="0"/>
            </a:endParaRPr>
          </a:p>
          <a:p>
            <a:pPr indent="468313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thích.</a:t>
            </a:r>
            <a:endParaRPr lang="en-US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80" descr="GhiBa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26183">
            <a:off x="7994815" y="252219"/>
            <a:ext cx="1071537" cy="1000107"/>
          </a:xfrm>
          <a:prstGeom prst="rect">
            <a:avLst/>
          </a:prstGeom>
          <a:noFill/>
        </p:spPr>
      </p:pic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1241608" y="301576"/>
            <a:ext cx="6477000" cy="769969"/>
          </a:xfrm>
          <a:prstGeom prst="ribbon">
            <a:avLst>
              <a:gd name="adj1" fmla="val 12500"/>
              <a:gd name="adj2" fmla="val 66222"/>
            </a:avLst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9"/>
          <p:cNvGrpSpPr>
            <a:grpSpLocks/>
          </p:cNvGrpSpPr>
          <p:nvPr/>
        </p:nvGrpSpPr>
        <p:grpSpPr bwMode="auto">
          <a:xfrm>
            <a:off x="0" y="188913"/>
            <a:ext cx="9069684" cy="6561138"/>
            <a:chOff x="-23" y="119"/>
            <a:chExt cx="5736" cy="4133"/>
          </a:xfrm>
        </p:grpSpPr>
        <p:sp>
          <p:nvSpPr>
            <p:cNvPr id="27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285720" y="1042050"/>
            <a:ext cx="571504" cy="52956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?1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510512" y="1765924"/>
            <a:ext cx="2061224" cy="2877522"/>
            <a:chOff x="214282" y="1838316"/>
            <a:chExt cx="2061224" cy="2877522"/>
          </a:xfrm>
        </p:grpSpPr>
        <p:grpSp>
          <p:nvGrpSpPr>
            <p:cNvPr id="58" name="Group 57"/>
            <p:cNvGrpSpPr/>
            <p:nvPr/>
          </p:nvGrpSpPr>
          <p:grpSpPr>
            <a:xfrm>
              <a:off x="214282" y="1838316"/>
              <a:ext cx="2061224" cy="2877522"/>
              <a:chOff x="25686" y="1664006"/>
              <a:chExt cx="2061224" cy="2877522"/>
            </a:xfrm>
          </p:grpSpPr>
          <p:sp>
            <p:nvSpPr>
              <p:cNvPr id="44" name="Isosceles Triangle 43"/>
              <p:cNvSpPr/>
              <p:nvPr/>
            </p:nvSpPr>
            <p:spPr>
              <a:xfrm>
                <a:off x="412402" y="2105778"/>
                <a:ext cx="1428760" cy="2000264"/>
              </a:xfrm>
              <a:prstGeom prst="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4925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26744" y="1664006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168562" y="3970024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1443968" y="3970024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801026" y="2489828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r>
                  <a:rPr lang="en-US" sz="2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25686" y="2633402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a)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6" name="Straight Connector 65"/>
            <p:cNvCxnSpPr/>
            <p:nvPr/>
          </p:nvCxnSpPr>
          <p:spPr>
            <a:xfrm>
              <a:off x="857224" y="3322320"/>
              <a:ext cx="142876" cy="71438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V="1">
              <a:off x="1627802" y="3347084"/>
              <a:ext cx="142876" cy="71438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2705088" y="1714488"/>
            <a:ext cx="2714644" cy="2786082"/>
            <a:chOff x="419072" y="4362456"/>
            <a:chExt cx="2714644" cy="2786082"/>
          </a:xfrm>
        </p:grpSpPr>
        <p:grpSp>
          <p:nvGrpSpPr>
            <p:cNvPr id="64" name="Group 63"/>
            <p:cNvGrpSpPr/>
            <p:nvPr/>
          </p:nvGrpSpPr>
          <p:grpSpPr>
            <a:xfrm>
              <a:off x="419072" y="4362456"/>
              <a:ext cx="2714644" cy="2786082"/>
              <a:chOff x="601952" y="4301496"/>
              <a:chExt cx="2714644" cy="2786082"/>
            </a:xfrm>
          </p:grpSpPr>
          <p:sp>
            <p:nvSpPr>
              <p:cNvPr id="45" name="Isosceles Triangle 44"/>
              <p:cNvSpPr/>
              <p:nvPr/>
            </p:nvSpPr>
            <p:spPr>
              <a:xfrm>
                <a:off x="857224" y="4786322"/>
                <a:ext cx="2214578" cy="1571636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49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1668760" y="4301496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601952" y="6215082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2673654" y="6225536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658282" y="4954916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70</a:t>
                </a:r>
                <a:r>
                  <a:rPr lang="en-US" sz="2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1397294" y="6516074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b)</a:t>
                </a:r>
                <a:endPara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1148692" y="5561662"/>
              <a:ext cx="147638" cy="133986"/>
              <a:chOff x="3281354" y="2913694"/>
              <a:chExt cx="147638" cy="133986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3286116" y="2913694"/>
                <a:ext cx="142876" cy="73026"/>
              </a:xfrm>
              <a:prstGeom prst="line">
                <a:avLst/>
              </a:prstGeom>
              <a:ln w="317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3281354" y="2974654"/>
                <a:ext cx="142876" cy="73026"/>
              </a:xfrm>
              <a:prstGeom prst="line">
                <a:avLst/>
              </a:prstGeom>
              <a:ln w="317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/>
            <p:cNvGrpSpPr/>
            <p:nvPr/>
          </p:nvGrpSpPr>
          <p:grpSpPr>
            <a:xfrm>
              <a:off x="2285984" y="5572140"/>
              <a:ext cx="142872" cy="162175"/>
              <a:chOff x="4561527" y="2898455"/>
              <a:chExt cx="142872" cy="162175"/>
            </a:xfrm>
          </p:grpSpPr>
          <p:cxnSp>
            <p:nvCxnSpPr>
              <p:cNvPr id="84" name="Straight Connector 83"/>
              <p:cNvCxnSpPr/>
              <p:nvPr/>
            </p:nvCxnSpPr>
            <p:spPr>
              <a:xfrm rot="5400000">
                <a:off x="4544255" y="2915727"/>
                <a:ext cx="131695" cy="97152"/>
              </a:xfrm>
              <a:prstGeom prst="line">
                <a:avLst/>
              </a:prstGeom>
              <a:ln w="317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>
                <a:off x="4589975" y="2946207"/>
                <a:ext cx="131695" cy="97152"/>
              </a:xfrm>
              <a:prstGeom prst="line">
                <a:avLst/>
              </a:prstGeom>
              <a:ln w="317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1" name="Group 140"/>
          <p:cNvGrpSpPr/>
          <p:nvPr/>
        </p:nvGrpSpPr>
        <p:grpSpPr>
          <a:xfrm>
            <a:off x="5574402" y="1448472"/>
            <a:ext cx="3569598" cy="2837784"/>
            <a:chOff x="2500298" y="2234290"/>
            <a:chExt cx="3569598" cy="2837784"/>
          </a:xfrm>
        </p:grpSpPr>
        <p:grpSp>
          <p:nvGrpSpPr>
            <p:cNvPr id="140" name="Group 139"/>
            <p:cNvGrpSpPr/>
            <p:nvPr/>
          </p:nvGrpSpPr>
          <p:grpSpPr>
            <a:xfrm>
              <a:off x="2500298" y="2234290"/>
              <a:ext cx="3569598" cy="2837784"/>
              <a:chOff x="2931228" y="1857364"/>
              <a:chExt cx="3569598" cy="2837784"/>
            </a:xfrm>
          </p:grpSpPr>
          <p:sp>
            <p:nvSpPr>
              <p:cNvPr id="95" name="Rectangle 94"/>
              <p:cNvSpPr/>
              <p:nvPr/>
            </p:nvSpPr>
            <p:spPr>
              <a:xfrm>
                <a:off x="2931228" y="2786058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c)</a:t>
                </a:r>
                <a:endParaRPr lang="en-US" sz="2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6577623">
                <a:off x="3984087" y="2313620"/>
                <a:ext cx="2030285" cy="2732771"/>
              </a:xfrm>
              <a:prstGeom prst="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492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5746806" y="4047472"/>
                <a:ext cx="754020" cy="59597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3758988" y="1857364"/>
                <a:ext cx="571504" cy="47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3086550" y="4044748"/>
                <a:ext cx="628194" cy="5692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>
                <a:off x="4500562" y="4071942"/>
                <a:ext cx="116476" cy="199566"/>
                <a:chOff x="4500562" y="4071942"/>
                <a:chExt cx="116476" cy="199566"/>
              </a:xfrm>
            </p:grpSpPr>
            <p:cxnSp>
              <p:nvCxnSpPr>
                <p:cNvPr id="113" name="Straight Connector 112"/>
                <p:cNvCxnSpPr/>
                <p:nvPr/>
              </p:nvCxnSpPr>
              <p:spPr>
                <a:xfrm rot="5400000">
                  <a:off x="4517255" y="4171725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5400000">
                  <a:off x="4401573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5400000">
                  <a:off x="4457959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6" name="Group 135"/>
              <p:cNvGrpSpPr/>
              <p:nvPr/>
            </p:nvGrpSpPr>
            <p:grpSpPr>
              <a:xfrm rot="2315451">
                <a:off x="4844128" y="2864725"/>
                <a:ext cx="100438" cy="220605"/>
                <a:chOff x="4503140" y="4071942"/>
                <a:chExt cx="116591" cy="199562"/>
              </a:xfrm>
            </p:grpSpPr>
            <p:cxnSp>
              <p:nvCxnSpPr>
                <p:cNvPr id="137" name="Straight Connector 136"/>
                <p:cNvCxnSpPr/>
                <p:nvPr/>
              </p:nvCxnSpPr>
              <p:spPr>
                <a:xfrm rot="5400000">
                  <a:off x="4519948" y="417172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 rot="5400000">
                  <a:off x="4404151" y="4170936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5400000">
                  <a:off x="4457959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2" name="Rectangle 91"/>
            <p:cNvSpPr/>
            <p:nvPr/>
          </p:nvSpPr>
          <p:spPr>
            <a:xfrm>
              <a:off x="3441438" y="2813252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3357554" y="3929066"/>
            <a:ext cx="2668098" cy="2539946"/>
            <a:chOff x="3175038" y="4273810"/>
            <a:chExt cx="2668098" cy="2539946"/>
          </a:xfrm>
        </p:grpSpPr>
        <p:sp>
          <p:nvSpPr>
            <p:cNvPr id="49" name="Isosceles Triangle 48"/>
            <p:cNvSpPr/>
            <p:nvPr/>
          </p:nvSpPr>
          <p:spPr>
            <a:xfrm>
              <a:off x="3357554" y="4714884"/>
              <a:ext cx="2214578" cy="1428760"/>
            </a:xfrm>
            <a:prstGeom prst="triangle">
              <a:avLst>
                <a:gd name="adj" fmla="val 40288"/>
              </a:avLst>
            </a:prstGeom>
            <a:solidFill>
              <a:srgbClr val="B9FBA7"/>
            </a:solidFill>
            <a:ln w="3492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3411942" y="5700268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4759120" y="5702570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4002798" y="4273810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D’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5200194" y="601551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F’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3175038" y="601551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E’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4147976" y="6242252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e)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559026" y="4202396"/>
            <a:ext cx="2727090" cy="2655628"/>
            <a:chOff x="201836" y="4202372"/>
            <a:chExt cx="2727090" cy="2655628"/>
          </a:xfrm>
        </p:grpSpPr>
        <p:grpSp>
          <p:nvGrpSpPr>
            <p:cNvPr id="142" name="Group 141"/>
            <p:cNvGrpSpPr/>
            <p:nvPr/>
          </p:nvGrpSpPr>
          <p:grpSpPr>
            <a:xfrm>
              <a:off x="428596" y="4643446"/>
              <a:ext cx="2286016" cy="1729752"/>
              <a:chOff x="428596" y="4643446"/>
              <a:chExt cx="2286016" cy="1729752"/>
            </a:xfrm>
          </p:grpSpPr>
          <p:sp>
            <p:nvSpPr>
              <p:cNvPr id="47" name="Isosceles Triangle 46"/>
              <p:cNvSpPr/>
              <p:nvPr/>
            </p:nvSpPr>
            <p:spPr>
              <a:xfrm>
                <a:off x="428596" y="4643446"/>
                <a:ext cx="2286016" cy="1643074"/>
              </a:xfrm>
              <a:prstGeom prst="triangle">
                <a:avLst>
                  <a:gd name="adj" fmla="val 42889"/>
                </a:avLst>
              </a:prstGeom>
              <a:solidFill>
                <a:srgbClr val="FEBAAC"/>
              </a:solidFill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545754" y="5801694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r>
                  <a:rPr lang="en-US" sz="2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1112988" y="4835820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70</a:t>
                </a:r>
                <a:r>
                  <a:rPr lang="en-US" sz="2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7" name="Rectangle 146"/>
            <p:cNvSpPr/>
            <p:nvPr/>
          </p:nvSpPr>
          <p:spPr>
            <a:xfrm>
              <a:off x="1142976" y="4202372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A’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201836" y="614594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B’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2285984" y="614594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C’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1142976" y="628649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d)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6072198" y="3714752"/>
            <a:ext cx="2891620" cy="2928958"/>
            <a:chOff x="5838532" y="3842880"/>
            <a:chExt cx="2891620" cy="2928958"/>
          </a:xfrm>
        </p:grpSpPr>
        <p:sp>
          <p:nvSpPr>
            <p:cNvPr id="52" name="Isosceles Triangle 51"/>
            <p:cNvSpPr/>
            <p:nvPr/>
          </p:nvSpPr>
          <p:spPr>
            <a:xfrm>
              <a:off x="6000760" y="4286256"/>
              <a:ext cx="2500330" cy="1857388"/>
            </a:xfrm>
            <a:prstGeom prst="triangle">
              <a:avLst>
                <a:gd name="adj" fmla="val 37127"/>
              </a:avLst>
            </a:prstGeom>
            <a:solidFill>
              <a:srgbClr val="FDBFEB"/>
            </a:solidFill>
            <a:ln w="34925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6057450" y="569242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65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7685776" y="5700268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643702" y="3842880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D60093"/>
                  </a:solidFill>
                  <a:latin typeface="Times New Roman" pitchFamily="18" charset="0"/>
                  <a:cs typeface="Times New Roman" pitchFamily="18" charset="0"/>
                </a:rPr>
                <a:t>M’</a:t>
              </a:r>
              <a:endParaRPr lang="en-US" sz="24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5838532" y="601551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D60093"/>
                  </a:solidFill>
                  <a:latin typeface="Times New Roman" pitchFamily="18" charset="0"/>
                  <a:cs typeface="Times New Roman" pitchFamily="18" charset="0"/>
                </a:rPr>
                <a:t>N’</a:t>
              </a:r>
              <a:endParaRPr lang="en-US" sz="24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8087210" y="601551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D60093"/>
                  </a:solidFill>
                  <a:latin typeface="Times New Roman" pitchFamily="18" charset="0"/>
                  <a:cs typeface="Times New Roman" pitchFamily="18" charset="0"/>
                </a:rPr>
                <a:t>P’</a:t>
              </a:r>
              <a:endParaRPr lang="en-US" sz="24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6786578" y="6200334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D60093"/>
                  </a:solidFill>
                  <a:latin typeface="Times New Roman" pitchFamily="18" charset="0"/>
                  <a:cs typeface="Times New Roman" pitchFamily="18" charset="0"/>
                </a:rPr>
                <a:t>f)</a:t>
              </a:r>
              <a:endParaRPr lang="en-US" sz="24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-14748" y="-44244"/>
            <a:ext cx="9158748" cy="6902244"/>
            <a:chOff x="-14748" y="-44244"/>
            <a:chExt cx="9158748" cy="6902244"/>
          </a:xfrm>
        </p:grpSpPr>
        <p:pic>
          <p:nvPicPr>
            <p:cNvPr id="164" name="Picture 19" descr="floral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458200" y="-44244"/>
              <a:ext cx="685800" cy="704850"/>
            </a:xfrm>
            <a:prstGeom prst="rect">
              <a:avLst/>
            </a:prstGeom>
            <a:noFill/>
          </p:spPr>
        </p:pic>
        <p:pic>
          <p:nvPicPr>
            <p:cNvPr id="165" name="Picture 19" descr="floral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4748" y="-44244"/>
              <a:ext cx="685800" cy="704850"/>
            </a:xfrm>
            <a:prstGeom prst="rect">
              <a:avLst/>
            </a:prstGeom>
            <a:noFill/>
          </p:spPr>
        </p:pic>
        <p:pic>
          <p:nvPicPr>
            <p:cNvPr id="166" name="Picture 19" descr="floral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153150"/>
              <a:ext cx="685800" cy="704850"/>
            </a:xfrm>
            <a:prstGeom prst="rect">
              <a:avLst/>
            </a:prstGeom>
            <a:noFill/>
          </p:spPr>
        </p:pic>
        <p:pic>
          <p:nvPicPr>
            <p:cNvPr id="167" name="Picture 19" descr="floral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458200" y="6153150"/>
              <a:ext cx="685800" cy="7048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5" grpId="1" uiExpand="1" build="p" animBg="1"/>
      <p:bldP spid="22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indent="11113">
              <a:buNone/>
            </a:pPr>
            <a:endParaRPr lang="en-US" b="1" dirty="0" smtClean="0">
              <a:latin typeface=".VnTime" pitchFamily="34" charset="0"/>
            </a:endParaRPr>
          </a:p>
          <a:p>
            <a:pPr indent="11113">
              <a:buNone/>
            </a:pPr>
            <a:endParaRPr lang="en-US" dirty="0" smtClean="0">
              <a:sym typeface="Symbol"/>
            </a:endParaRPr>
          </a:p>
          <a:p>
            <a:pPr indent="-166688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* 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ở 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= 40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1113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indent="11113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=    =                      = 70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1113">
              <a:buNone/>
            </a:pP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PMN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=     =    =    =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indent="11113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=&gt; 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PMN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-166688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A’B’C’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= 70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,    =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85800">
              <a:buFont typeface="Symbol" panose="05050102010706020507" pitchFamily="18" charset="2"/>
              <a:buChar char="Þ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=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– (70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+ 60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indent="0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A’B’C’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D’E’F’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=    = 60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    =   = 50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indent="11113">
              <a:buNone/>
            </a:pPr>
            <a:r>
              <a:rPr lang="en-US" sz="2400" b="1" baseline="300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=&gt;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ABC    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PMN</a:t>
            </a:r>
          </a:p>
          <a:p>
            <a:pPr indent="11113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80" descr="GhiB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3471" y="5739909"/>
            <a:ext cx="1071537" cy="1000107"/>
          </a:xfrm>
          <a:prstGeom prst="rect">
            <a:avLst/>
          </a:prstGeom>
          <a:noFill/>
        </p:spPr>
      </p:pic>
      <p:grpSp>
        <p:nvGrpSpPr>
          <p:cNvPr id="24" name="Group 29"/>
          <p:cNvGrpSpPr>
            <a:grpSpLocks/>
          </p:cNvGrpSpPr>
          <p:nvPr/>
        </p:nvGrpSpPr>
        <p:grpSpPr bwMode="auto">
          <a:xfrm>
            <a:off x="0" y="188913"/>
            <a:ext cx="9069684" cy="6561138"/>
            <a:chOff x="-23" y="119"/>
            <a:chExt cx="5736" cy="4133"/>
          </a:xfrm>
        </p:grpSpPr>
        <p:sp>
          <p:nvSpPr>
            <p:cNvPr id="25" name="Rectangle 30"/>
            <p:cNvSpPr>
              <a:spLocks noChangeArrowheads="1"/>
            </p:cNvSpPr>
            <p:nvPr/>
          </p:nvSpPr>
          <p:spPr bwMode="auto">
            <a:xfrm>
              <a:off x="91" y="119"/>
              <a:ext cx="5579" cy="4128"/>
            </a:xfrm>
            <a:prstGeom prst="rect">
              <a:avLst/>
            </a:prstGeom>
            <a:noFill/>
            <a:ln w="76200" cmpd="tri">
              <a:solidFill>
                <a:srgbClr val="FF3399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endParaRPr lang="en-US">
                <a:ln>
                  <a:solidFill>
                    <a:srgbClr val="FFFF00"/>
                  </a:solidFill>
                </a:ln>
                <a:solidFill>
                  <a:srgbClr val="92D050"/>
                </a:solidFill>
              </a:endParaRPr>
            </a:p>
          </p:txBody>
        </p:sp>
        <p:sp>
          <p:nvSpPr>
            <p:cNvPr id="26" name="plant"/>
            <p:cNvSpPr>
              <a:spLocks noEditPoints="1" noChangeArrowheads="1"/>
            </p:cNvSpPr>
            <p:nvPr/>
          </p:nvSpPr>
          <p:spPr bwMode="auto">
            <a:xfrm>
              <a:off x="-23" y="4042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n>
                  <a:solidFill>
                    <a:srgbClr val="FFFF00"/>
                  </a:solidFill>
                </a:ln>
                <a:solidFill>
                  <a:srgbClr val="92D050"/>
                </a:solidFill>
              </a:endParaRPr>
            </a:p>
          </p:txBody>
        </p:sp>
        <p:sp>
          <p:nvSpPr>
            <p:cNvPr id="28" name="plant"/>
            <p:cNvSpPr>
              <a:spLocks noEditPoints="1" noChangeArrowheads="1"/>
            </p:cNvSpPr>
            <p:nvPr/>
          </p:nvSpPr>
          <p:spPr bwMode="auto">
            <a:xfrm>
              <a:off x="5329" y="4014"/>
              <a:ext cx="384" cy="210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n>
                  <a:solidFill>
                    <a:srgbClr val="FFFF00"/>
                  </a:solidFill>
                </a:ln>
                <a:solidFill>
                  <a:srgbClr val="92D050"/>
                </a:solidFill>
              </a:endParaRPr>
            </a:p>
          </p:txBody>
        </p:sp>
      </p:grpSp>
      <p:sp>
        <p:nvSpPr>
          <p:cNvPr id="39" name="plant"/>
          <p:cNvSpPr>
            <a:spLocks noEditPoints="1" noChangeArrowheads="1"/>
          </p:cNvSpPr>
          <p:nvPr/>
        </p:nvSpPr>
        <p:spPr bwMode="auto">
          <a:xfrm>
            <a:off x="0" y="0"/>
            <a:ext cx="60717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" name="plant"/>
          <p:cNvSpPr>
            <a:spLocks noEditPoints="1" noChangeArrowheads="1"/>
          </p:cNvSpPr>
          <p:nvPr/>
        </p:nvSpPr>
        <p:spPr bwMode="auto">
          <a:xfrm>
            <a:off x="8536825" y="0"/>
            <a:ext cx="60717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57158" y="428604"/>
            <a:ext cx="571504" cy="52956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.VnTime" pitchFamily="34" charset="0"/>
              </a:rPr>
              <a:t>?1</a:t>
            </a:r>
            <a:endParaRPr lang="en-US" sz="2400" b="1" dirty="0">
              <a:latin typeface=".VnTime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1142984"/>
            <a:ext cx="209550" cy="428625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7" name="Group 126"/>
          <p:cNvGrpSpPr/>
          <p:nvPr/>
        </p:nvGrpSpPr>
        <p:grpSpPr>
          <a:xfrm>
            <a:off x="827728" y="1638293"/>
            <a:ext cx="2549786" cy="790575"/>
            <a:chOff x="827728" y="1638293"/>
            <a:chExt cx="2549786" cy="790575"/>
          </a:xfrm>
        </p:grpSpPr>
        <p:pic>
          <p:nvPicPr>
            <p:cNvPr id="26627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27728" y="1857364"/>
              <a:ext cx="200025" cy="428625"/>
            </a:xfrm>
            <a:prstGeom prst="rect">
              <a:avLst/>
            </a:prstGeom>
            <a:noFill/>
          </p:spPr>
        </p:pic>
        <p:pic>
          <p:nvPicPr>
            <p:cNvPr id="26629" name="Picture 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42542" y="1857364"/>
              <a:ext cx="180975" cy="428625"/>
            </a:xfrm>
            <a:prstGeom prst="rect">
              <a:avLst/>
            </a:prstGeom>
            <a:noFill/>
          </p:spPr>
        </p:pic>
        <p:pic>
          <p:nvPicPr>
            <p:cNvPr id="26631" name="Picture 7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15414" y="1638293"/>
              <a:ext cx="1562100" cy="790575"/>
            </a:xfrm>
            <a:prstGeom prst="rect">
              <a:avLst/>
            </a:prstGeom>
            <a:noFill/>
          </p:spPr>
        </p:pic>
      </p:grp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4086682" y="605866"/>
            <a:ext cx="1918348" cy="2877522"/>
            <a:chOff x="357158" y="1838316"/>
            <a:chExt cx="1918348" cy="2877522"/>
          </a:xfrm>
        </p:grpSpPr>
        <p:grpSp>
          <p:nvGrpSpPr>
            <p:cNvPr id="44" name="Group 57"/>
            <p:cNvGrpSpPr/>
            <p:nvPr/>
          </p:nvGrpSpPr>
          <p:grpSpPr>
            <a:xfrm>
              <a:off x="357158" y="1838316"/>
              <a:ext cx="1918348" cy="2877522"/>
              <a:chOff x="168562" y="1664006"/>
              <a:chExt cx="1918348" cy="2877522"/>
            </a:xfrm>
          </p:grpSpPr>
          <p:sp>
            <p:nvSpPr>
              <p:cNvPr id="47" name="Isosceles Triangle 46"/>
              <p:cNvSpPr/>
              <p:nvPr/>
            </p:nvSpPr>
            <p:spPr>
              <a:xfrm>
                <a:off x="412402" y="2105778"/>
                <a:ext cx="1428760" cy="2000264"/>
              </a:xfrm>
              <a:prstGeom prst="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4925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826744" y="1664006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168562" y="3970024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1443968" y="3970024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01026" y="2489828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r>
                  <a:rPr lang="en-US" sz="2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5" name="Straight Connector 44"/>
            <p:cNvCxnSpPr/>
            <p:nvPr/>
          </p:nvCxnSpPr>
          <p:spPr>
            <a:xfrm>
              <a:off x="857224" y="3322320"/>
              <a:ext cx="142876" cy="71438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1627802" y="3347084"/>
              <a:ext cx="142876" cy="71438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5744472" y="359468"/>
            <a:ext cx="3414276" cy="2837784"/>
            <a:chOff x="2655620" y="2234290"/>
            <a:chExt cx="3414276" cy="2837784"/>
          </a:xfrm>
        </p:grpSpPr>
        <p:grpSp>
          <p:nvGrpSpPr>
            <p:cNvPr id="54" name="Group 139"/>
            <p:cNvGrpSpPr/>
            <p:nvPr/>
          </p:nvGrpSpPr>
          <p:grpSpPr>
            <a:xfrm>
              <a:off x="2655620" y="2234290"/>
              <a:ext cx="3414276" cy="2837784"/>
              <a:chOff x="3086550" y="1857364"/>
              <a:chExt cx="3414276" cy="2837784"/>
            </a:xfrm>
          </p:grpSpPr>
          <p:sp>
            <p:nvSpPr>
              <p:cNvPr id="57" name="Isosceles Triangle 56"/>
              <p:cNvSpPr/>
              <p:nvPr/>
            </p:nvSpPr>
            <p:spPr>
              <a:xfrm rot="6577623">
                <a:off x="3984087" y="2313620"/>
                <a:ext cx="2030285" cy="2732771"/>
              </a:xfrm>
              <a:prstGeom prst="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492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5746806" y="4047473"/>
                <a:ext cx="754020" cy="59597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3758988" y="1857364"/>
                <a:ext cx="571504" cy="47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3086550" y="4044748"/>
                <a:ext cx="628194" cy="5692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1" name="Group 134"/>
              <p:cNvGrpSpPr/>
              <p:nvPr/>
            </p:nvGrpSpPr>
            <p:grpSpPr>
              <a:xfrm>
                <a:off x="4500562" y="4071942"/>
                <a:ext cx="116476" cy="199566"/>
                <a:chOff x="4500562" y="4071942"/>
                <a:chExt cx="116476" cy="199566"/>
              </a:xfrm>
            </p:grpSpPr>
            <p:cxnSp>
              <p:nvCxnSpPr>
                <p:cNvPr id="66" name="Straight Connector 65"/>
                <p:cNvCxnSpPr/>
                <p:nvPr/>
              </p:nvCxnSpPr>
              <p:spPr>
                <a:xfrm rot="5400000">
                  <a:off x="4517255" y="4171725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 rot="5400000">
                  <a:off x="4401573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rot="5400000">
                  <a:off x="4457959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" name="Group 135"/>
              <p:cNvGrpSpPr/>
              <p:nvPr/>
            </p:nvGrpSpPr>
            <p:grpSpPr>
              <a:xfrm rot="2315451">
                <a:off x="4844134" y="2864781"/>
                <a:ext cx="100439" cy="220607"/>
                <a:chOff x="4503140" y="4071942"/>
                <a:chExt cx="116591" cy="199562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 rot="5400000">
                  <a:off x="4519948" y="417172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rot="5400000">
                  <a:off x="4404151" y="4170936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 rot="5400000">
                  <a:off x="4457959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5" name="Rectangle 54"/>
            <p:cNvSpPr/>
            <p:nvPr/>
          </p:nvSpPr>
          <p:spPr>
            <a:xfrm>
              <a:off x="3441438" y="2813252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 rot="15075857">
            <a:off x="5079292" y="596910"/>
            <a:ext cx="3777137" cy="2711279"/>
            <a:chOff x="2526739" y="2360793"/>
            <a:chExt cx="3777137" cy="2711279"/>
          </a:xfrm>
        </p:grpSpPr>
        <p:grpSp>
          <p:nvGrpSpPr>
            <p:cNvPr id="74" name="Group 139"/>
            <p:cNvGrpSpPr/>
            <p:nvPr/>
          </p:nvGrpSpPr>
          <p:grpSpPr>
            <a:xfrm>
              <a:off x="2526739" y="2360793"/>
              <a:ext cx="3777137" cy="2711279"/>
              <a:chOff x="2957669" y="1983867"/>
              <a:chExt cx="3777137" cy="2711279"/>
            </a:xfrm>
          </p:grpSpPr>
          <p:sp>
            <p:nvSpPr>
              <p:cNvPr id="76" name="Isosceles Triangle 75"/>
              <p:cNvSpPr/>
              <p:nvPr/>
            </p:nvSpPr>
            <p:spPr>
              <a:xfrm rot="6577623">
                <a:off x="3984088" y="2313618"/>
                <a:ext cx="2030285" cy="2732771"/>
              </a:xfrm>
              <a:prstGeom prst="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492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6599977">
                <a:off x="6059809" y="3909335"/>
                <a:ext cx="754020" cy="59597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6599977">
                <a:off x="3593747" y="2034334"/>
                <a:ext cx="571504" cy="47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6599977">
                <a:off x="2928173" y="3757390"/>
                <a:ext cx="628194" cy="5692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0" name="Group 134"/>
              <p:cNvGrpSpPr/>
              <p:nvPr/>
            </p:nvGrpSpPr>
            <p:grpSpPr>
              <a:xfrm>
                <a:off x="4500562" y="4071942"/>
                <a:ext cx="116476" cy="199566"/>
                <a:chOff x="4500562" y="4071942"/>
                <a:chExt cx="116476" cy="199566"/>
              </a:xfrm>
            </p:grpSpPr>
            <p:cxnSp>
              <p:nvCxnSpPr>
                <p:cNvPr id="85" name="Straight Connector 84"/>
                <p:cNvCxnSpPr/>
                <p:nvPr/>
              </p:nvCxnSpPr>
              <p:spPr>
                <a:xfrm rot="5400000">
                  <a:off x="4517255" y="4171725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rot="5400000">
                  <a:off x="4401573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5400000">
                  <a:off x="4457959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" name="Group 135"/>
              <p:cNvGrpSpPr/>
              <p:nvPr/>
            </p:nvGrpSpPr>
            <p:grpSpPr>
              <a:xfrm rot="2315451">
                <a:off x="4844110" y="2864813"/>
                <a:ext cx="100439" cy="220609"/>
                <a:chOff x="4503140" y="4071942"/>
                <a:chExt cx="116591" cy="199562"/>
              </a:xfrm>
            </p:grpSpPr>
            <p:cxnSp>
              <p:nvCxnSpPr>
                <p:cNvPr id="82" name="Straight Connector 81"/>
                <p:cNvCxnSpPr/>
                <p:nvPr/>
              </p:nvCxnSpPr>
              <p:spPr>
                <a:xfrm rot="5400000">
                  <a:off x="4519948" y="417172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rot="5400000">
                  <a:off x="4404151" y="4170936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5400000">
                  <a:off x="4457959" y="4170931"/>
                  <a:ext cx="198772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5" name="Rectangle 74"/>
            <p:cNvSpPr/>
            <p:nvPr/>
          </p:nvSpPr>
          <p:spPr>
            <a:xfrm rot="6599977">
              <a:off x="3399862" y="2798117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785327" y="2943682"/>
            <a:ext cx="1712509" cy="455822"/>
            <a:chOff x="785327" y="2943682"/>
            <a:chExt cx="1712509" cy="455822"/>
          </a:xfrm>
        </p:grpSpPr>
        <p:pic>
          <p:nvPicPr>
            <p:cNvPr id="69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5327" y="2958430"/>
              <a:ext cx="200025" cy="428625"/>
            </a:xfrm>
            <a:prstGeom prst="rect">
              <a:avLst/>
            </a:prstGeom>
            <a:noFill/>
          </p:spPr>
        </p:pic>
        <p:pic>
          <p:nvPicPr>
            <p:cNvPr id="70" name="Picture 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27860" y="2970879"/>
              <a:ext cx="180975" cy="428625"/>
            </a:xfrm>
            <a:prstGeom prst="rect">
              <a:avLst/>
            </a:prstGeom>
            <a:noFill/>
          </p:spPr>
        </p:pic>
        <p:pic>
          <p:nvPicPr>
            <p:cNvPr id="26637" name="Picture 1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58658" y="2943682"/>
              <a:ext cx="266700" cy="428625"/>
            </a:xfrm>
            <a:prstGeom prst="rect">
              <a:avLst/>
            </a:prstGeom>
            <a:noFill/>
          </p:spPr>
        </p:pic>
        <p:pic>
          <p:nvPicPr>
            <p:cNvPr id="26639" name="Picture 15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8286" y="2958430"/>
              <a:ext cx="209550" cy="428625"/>
            </a:xfrm>
            <a:prstGeom prst="rect">
              <a:avLst/>
            </a:prstGeom>
            <a:noFill/>
          </p:spPr>
        </p:pic>
      </p:grp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9" name="Group 128"/>
          <p:cNvGrpSpPr/>
          <p:nvPr/>
        </p:nvGrpSpPr>
        <p:grpSpPr>
          <a:xfrm>
            <a:off x="2062000" y="3822042"/>
            <a:ext cx="1386814" cy="471024"/>
            <a:chOff x="2071672" y="3373234"/>
            <a:chExt cx="1386814" cy="471024"/>
          </a:xfrm>
        </p:grpSpPr>
        <p:pic>
          <p:nvPicPr>
            <p:cNvPr id="26641" name="Picture 17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71672" y="3373234"/>
              <a:ext cx="285750" cy="457200"/>
            </a:xfrm>
            <a:prstGeom prst="rect">
              <a:avLst/>
            </a:prstGeom>
            <a:noFill/>
          </p:spPr>
        </p:pic>
        <p:pic>
          <p:nvPicPr>
            <p:cNvPr id="26645" name="Picture 21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72736" y="3387058"/>
              <a:ext cx="285750" cy="4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47" name="Picture 2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6751" y="4252612"/>
            <a:ext cx="257175" cy="457200"/>
          </a:xfrm>
          <a:prstGeom prst="rect">
            <a:avLst/>
          </a:prstGeom>
          <a:noFill/>
        </p:spPr>
      </p:pic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1" name="Picture 9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75709" y="3429000"/>
            <a:ext cx="228600" cy="409575"/>
          </a:xfrm>
          <a:prstGeom prst="rect">
            <a:avLst/>
          </a:prstGeom>
          <a:noFill/>
        </p:spPr>
      </p:pic>
      <p:grpSp>
        <p:nvGrpSpPr>
          <p:cNvPr id="102" name="Group 101"/>
          <p:cNvGrpSpPr/>
          <p:nvPr/>
        </p:nvGrpSpPr>
        <p:grpSpPr>
          <a:xfrm>
            <a:off x="6143636" y="3611516"/>
            <a:ext cx="2668098" cy="2313210"/>
            <a:chOff x="3175038" y="4273810"/>
            <a:chExt cx="2668098" cy="2313210"/>
          </a:xfrm>
        </p:grpSpPr>
        <p:sp>
          <p:nvSpPr>
            <p:cNvPr id="103" name="Isosceles Triangle 102"/>
            <p:cNvSpPr/>
            <p:nvPr/>
          </p:nvSpPr>
          <p:spPr>
            <a:xfrm>
              <a:off x="3357554" y="4714884"/>
              <a:ext cx="2214578" cy="1428760"/>
            </a:xfrm>
            <a:prstGeom prst="triangle">
              <a:avLst>
                <a:gd name="adj" fmla="val 40288"/>
              </a:avLst>
            </a:prstGeom>
            <a:solidFill>
              <a:srgbClr val="B9FBA7"/>
            </a:solidFill>
            <a:ln w="3492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3411942" y="5700268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4759120" y="5702570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4002798" y="4273810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D’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5200194" y="601551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F’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3175038" y="601551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E’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3714744" y="4000504"/>
            <a:ext cx="2727090" cy="2515078"/>
            <a:chOff x="201836" y="4202372"/>
            <a:chExt cx="2727090" cy="2515078"/>
          </a:xfrm>
        </p:grpSpPr>
        <p:grpSp>
          <p:nvGrpSpPr>
            <p:cNvPr id="111" name="Group 141"/>
            <p:cNvGrpSpPr/>
            <p:nvPr/>
          </p:nvGrpSpPr>
          <p:grpSpPr>
            <a:xfrm>
              <a:off x="428596" y="4643446"/>
              <a:ext cx="2286016" cy="1729752"/>
              <a:chOff x="428596" y="4643446"/>
              <a:chExt cx="2286016" cy="1729752"/>
            </a:xfrm>
          </p:grpSpPr>
          <p:sp>
            <p:nvSpPr>
              <p:cNvPr id="116" name="Isosceles Triangle 115"/>
              <p:cNvSpPr/>
              <p:nvPr/>
            </p:nvSpPr>
            <p:spPr>
              <a:xfrm>
                <a:off x="428596" y="4643446"/>
                <a:ext cx="2286016" cy="1643074"/>
              </a:xfrm>
              <a:prstGeom prst="triangle">
                <a:avLst>
                  <a:gd name="adj" fmla="val 42889"/>
                </a:avLst>
              </a:prstGeom>
              <a:solidFill>
                <a:srgbClr val="FEBAAC"/>
              </a:solidFill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545754" y="5801694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r>
                  <a:rPr lang="en-US" sz="2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1112988" y="4835820"/>
                <a:ext cx="642942" cy="5715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70</a:t>
                </a:r>
                <a:r>
                  <a:rPr lang="en-US" sz="2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2" name="Rectangle 111"/>
            <p:cNvSpPr/>
            <p:nvPr/>
          </p:nvSpPr>
          <p:spPr>
            <a:xfrm>
              <a:off x="1142976" y="4202372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A’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01836" y="614594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B’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2285984" y="6145946"/>
              <a:ext cx="642942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C’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30" name="Group 129"/>
          <p:cNvGrpSpPr/>
          <p:nvPr/>
        </p:nvGrpSpPr>
        <p:grpSpPr>
          <a:xfrm>
            <a:off x="641055" y="5134695"/>
            <a:ext cx="2264964" cy="486696"/>
            <a:chOff x="628162" y="4700136"/>
            <a:chExt cx="2264964" cy="486696"/>
          </a:xfrm>
        </p:grpSpPr>
        <p:pic>
          <p:nvPicPr>
            <p:cNvPr id="26651" name="Picture 27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98732" y="4700136"/>
              <a:ext cx="257175" cy="457200"/>
            </a:xfrm>
            <a:prstGeom prst="rect">
              <a:avLst/>
            </a:prstGeom>
            <a:noFill/>
          </p:spPr>
        </p:pic>
        <p:pic>
          <p:nvPicPr>
            <p:cNvPr id="26653" name="Picture 29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5476" y="4729632"/>
              <a:ext cx="247650" cy="457200"/>
            </a:xfrm>
            <a:prstGeom prst="rect">
              <a:avLst/>
            </a:prstGeom>
            <a:noFill/>
          </p:spPr>
        </p:pic>
        <p:pic>
          <p:nvPicPr>
            <p:cNvPr id="123" name="Picture 21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8162" y="4715808"/>
              <a:ext cx="285750" cy="457200"/>
            </a:xfrm>
            <a:prstGeom prst="rect">
              <a:avLst/>
            </a:prstGeom>
            <a:noFill/>
          </p:spPr>
        </p:pic>
        <p:pic>
          <p:nvPicPr>
            <p:cNvPr id="124" name="Picture 2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02100" y="4717186"/>
              <a:ext cx="257175" cy="457200"/>
            </a:xfrm>
            <a:prstGeom prst="rect">
              <a:avLst/>
            </a:prstGeom>
            <a:noFill/>
          </p:spPr>
        </p:pic>
      </p:grpSp>
      <p:pic>
        <p:nvPicPr>
          <p:cNvPr id="99" name="Picture 9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1973" y="5591895"/>
            <a:ext cx="228600" cy="409575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2169</TotalTime>
  <Words>1386</Words>
  <Application>Microsoft Office PowerPoint</Application>
  <PresentationFormat>On-screen Show (4:3)</PresentationFormat>
  <Paragraphs>333</Paragraphs>
  <Slides>18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.VnAristoteH</vt:lpstr>
      <vt:lpstr>.VnAvant</vt:lpstr>
      <vt:lpstr>.VnTime</vt:lpstr>
      <vt:lpstr>.VnTimeH</vt:lpstr>
      <vt:lpstr>Arial</vt:lpstr>
      <vt:lpstr>Arial Narrow</vt:lpstr>
      <vt:lpstr>Calibri</vt:lpstr>
      <vt:lpstr>GothicE</vt:lpstr>
      <vt:lpstr>Microsoft Sans Serif</vt:lpstr>
      <vt:lpstr>Symbol</vt:lpstr>
      <vt:lpstr>Times New Roman</vt:lpstr>
      <vt:lpstr>Viner Hand ITC</vt:lpstr>
      <vt:lpstr>VNI-Helve</vt:lpstr>
      <vt:lpstr>Office Theme</vt:lpstr>
      <vt:lpstr>Equation</vt:lpstr>
      <vt:lpstr>Kiểm tra bài cũ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 Tech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Anh Tuan Do</cp:lastModifiedBy>
  <cp:revision>354</cp:revision>
  <dcterms:created xsi:type="dcterms:W3CDTF">2009-06-18T14:51:38Z</dcterms:created>
  <dcterms:modified xsi:type="dcterms:W3CDTF">2018-02-08T13:40:54Z</dcterms:modified>
</cp:coreProperties>
</file>