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9" r:id="rId2"/>
    <p:sldId id="261" r:id="rId3"/>
    <p:sldId id="263" r:id="rId4"/>
    <p:sldId id="265" r:id="rId5"/>
    <p:sldId id="267" r:id="rId6"/>
    <p:sldId id="269" r:id="rId7"/>
    <p:sldId id="27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308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7" Type="http://schemas.openxmlformats.org/officeDocument/2006/relationships/image" Target="../media/image17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16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BAC100-6A26-457A-8819-E6B800BEF400}" type="datetimeFigureOut">
              <a:rPr lang="en-US" smtClean="0"/>
              <a:t>06-Feb-18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3F5EFC-8567-4A6E-ADC0-BD3B32AF9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991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AD19-CD9D-4E9A-918D-120969DB827E}" type="datetimeFigureOut">
              <a:rPr lang="en-US" smtClean="0"/>
              <a:t>06-Feb-18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5190-9204-42D2-A41B-3E3FA02DD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691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AD19-CD9D-4E9A-918D-120969DB827E}" type="datetimeFigureOut">
              <a:rPr lang="en-US" smtClean="0"/>
              <a:t>06-Feb-18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5190-9204-42D2-A41B-3E3FA02DD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5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AD19-CD9D-4E9A-918D-120969DB827E}" type="datetimeFigureOut">
              <a:rPr lang="en-US" smtClean="0"/>
              <a:t>06-Feb-18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5190-9204-42D2-A41B-3E3FA02DD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9016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6387B2-72C2-4D39-B6C4-0CC337D380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538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AD19-CD9D-4E9A-918D-120969DB827E}" type="datetimeFigureOut">
              <a:rPr lang="en-US" smtClean="0"/>
              <a:t>06-Feb-18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5190-9204-42D2-A41B-3E3FA02DD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818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AD19-CD9D-4E9A-918D-120969DB827E}" type="datetimeFigureOut">
              <a:rPr lang="en-US" smtClean="0"/>
              <a:t>06-Feb-18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5190-9204-42D2-A41B-3E3FA02DD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936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AD19-CD9D-4E9A-918D-120969DB827E}" type="datetimeFigureOut">
              <a:rPr lang="en-US" smtClean="0"/>
              <a:t>06-Feb-18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5190-9204-42D2-A41B-3E3FA02DD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399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AD19-CD9D-4E9A-918D-120969DB827E}" type="datetimeFigureOut">
              <a:rPr lang="en-US" smtClean="0"/>
              <a:t>06-Feb-18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5190-9204-42D2-A41B-3E3FA02DD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07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AD19-CD9D-4E9A-918D-120969DB827E}" type="datetimeFigureOut">
              <a:rPr lang="en-US" smtClean="0"/>
              <a:t>06-Feb-18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5190-9204-42D2-A41B-3E3FA02DD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387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AD19-CD9D-4E9A-918D-120969DB827E}" type="datetimeFigureOut">
              <a:rPr lang="en-US" smtClean="0"/>
              <a:t>06-Feb-18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5190-9204-42D2-A41B-3E3FA02DD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481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AD19-CD9D-4E9A-918D-120969DB827E}" type="datetimeFigureOut">
              <a:rPr lang="en-US" smtClean="0"/>
              <a:t>06-Feb-18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5190-9204-42D2-A41B-3E3FA02DD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649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AD19-CD9D-4E9A-918D-120969DB827E}" type="datetimeFigureOut">
              <a:rPr lang="en-US" smtClean="0"/>
              <a:t>06-Feb-18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5190-9204-42D2-A41B-3E3FA02DD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744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DAD19-CD9D-4E9A-918D-120969DB827E}" type="datetimeFigureOut">
              <a:rPr lang="en-US" smtClean="0"/>
              <a:t>06-Feb-18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595190-9204-42D2-A41B-3E3FA02DD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027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5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1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6.bin"/><Relationship Id="rId10" Type="http://schemas.openxmlformats.org/officeDocument/2006/relationships/image" Target="../media/image9.wmf"/><Relationship Id="rId4" Type="http://schemas.openxmlformats.org/officeDocument/2006/relationships/image" Target="../media/image6.wmf"/><Relationship Id="rId9" Type="http://schemas.openxmlformats.org/officeDocument/2006/relationships/oleObject" Target="../embeddings/oleObject8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13" Type="http://schemas.openxmlformats.org/officeDocument/2006/relationships/oleObject" Target="../embeddings/oleObject15.bin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15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7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5" Type="http://schemas.openxmlformats.org/officeDocument/2006/relationships/oleObject" Target="../embeddings/oleObject16.bin"/><Relationship Id="rId10" Type="http://schemas.openxmlformats.org/officeDocument/2006/relationships/image" Target="../media/image14.wmf"/><Relationship Id="rId4" Type="http://schemas.openxmlformats.org/officeDocument/2006/relationships/image" Target="../media/image11.wmf"/><Relationship Id="rId9" Type="http://schemas.openxmlformats.org/officeDocument/2006/relationships/oleObject" Target="../embeddings/oleObject13.bin"/><Relationship Id="rId14" Type="http://schemas.openxmlformats.org/officeDocument/2006/relationships/image" Target="../media/image16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18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20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5T20"/>
          <p:cNvPicPr>
            <a:picLocks noChangeAspect="1" noChangeArrowheads="1"/>
          </p:cNvPicPr>
          <p:nvPr/>
        </p:nvPicPr>
        <p:blipFill>
          <a:blip r:embed="rId2">
            <a:lum contrast="-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 Box 11"/>
          <p:cNvSpPr txBox="1">
            <a:spLocks noChangeArrowheads="1"/>
          </p:cNvSpPr>
          <p:nvPr/>
        </p:nvSpPr>
        <p:spPr bwMode="auto">
          <a:xfrm>
            <a:off x="1819275" y="1428750"/>
            <a:ext cx="636270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6600" b="1" dirty="0">
                <a:solidFill>
                  <a:srgbClr val="FF0000"/>
                </a:solidFill>
                <a:latin typeface="Times New Roman" pitchFamily="18" charset="0"/>
              </a:rPr>
              <a:t>ĐẠI SỐ 9 </a:t>
            </a:r>
          </a:p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</a:rPr>
              <a:t>TIẾT 56: LUYỆN TẬP</a:t>
            </a:r>
          </a:p>
        </p:txBody>
      </p:sp>
    </p:spTree>
    <p:extLst>
      <p:ext uri="{BB962C8B-B14F-4D97-AF65-F5344CB8AC3E}">
        <p14:creationId xmlns:p14="http://schemas.microsoft.com/office/powerpoint/2010/main" val="126744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4000" y="495300"/>
            <a:ext cx="8623300" cy="128270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nl-NL" sz="2800" b="1" dirty="0" smtClean="0">
                <a:effectLst/>
                <a:latin typeface="Times New Roman" pitchFamily="18" charset="0"/>
              </a:rPr>
              <a:t>1)Viết công thức nghiệm thu gọn của phương trình bậc hai một ẩn. </a:t>
            </a:r>
            <a:br>
              <a:rPr lang="nl-NL" sz="2800" b="1" dirty="0" smtClean="0">
                <a:effectLst/>
                <a:latin typeface="Times New Roman" pitchFamily="18" charset="0"/>
              </a:rPr>
            </a:br>
            <a:r>
              <a:rPr lang="nl-NL" sz="2800" b="1" dirty="0" smtClean="0">
                <a:effectLst/>
                <a:latin typeface="Times New Roman" pitchFamily="18" charset="0"/>
              </a:rPr>
              <a:t>2)Giải phương trình: - 3x</a:t>
            </a:r>
            <a:r>
              <a:rPr lang="nl-NL" sz="2800" b="1" baseline="30000" dirty="0" smtClean="0">
                <a:effectLst/>
                <a:latin typeface="Times New Roman" pitchFamily="18" charset="0"/>
              </a:rPr>
              <a:t>2 </a:t>
            </a:r>
            <a:r>
              <a:rPr lang="nl-NL" sz="2800" b="1" dirty="0" smtClean="0">
                <a:effectLst/>
                <a:latin typeface="Times New Roman" pitchFamily="18" charset="0"/>
              </a:rPr>
              <a:t>+ 2x + 8 = 0 </a:t>
            </a:r>
            <a:endParaRPr lang="en-US" sz="2800" b="1" dirty="0" smtClean="0">
              <a:effectLst/>
              <a:latin typeface="Times New Roman" pitchFamily="18" charset="0"/>
            </a:endParaRPr>
          </a:p>
        </p:txBody>
      </p:sp>
      <p:sp>
        <p:nvSpPr>
          <p:cNvPr id="2096" name="Text Box 48"/>
          <p:cNvSpPr txBox="1">
            <a:spLocks noChangeArrowheads="1"/>
          </p:cNvSpPr>
          <p:nvPr/>
        </p:nvSpPr>
        <p:spPr bwMode="auto">
          <a:xfrm>
            <a:off x="3136900" y="25400"/>
            <a:ext cx="21256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nl-NL" sz="2800" b="1">
                <a:solidFill>
                  <a:srgbClr val="FF0000"/>
                </a:solidFill>
                <a:latin typeface="Times New Roman" pitchFamily="18" charset="0"/>
              </a:rPr>
              <a:t>KIỂM TRA</a:t>
            </a:r>
            <a:endParaRPr lang="en-US" b="1">
              <a:solidFill>
                <a:srgbClr val="FF0000"/>
              </a:solidFill>
              <a:latin typeface="Times New Roman" pitchFamily="18" charset="0"/>
            </a:endParaRPr>
          </a:p>
        </p:txBody>
      </p:sp>
      <p:graphicFrame>
        <p:nvGraphicFramePr>
          <p:cNvPr id="7172" name="Object 83"/>
          <p:cNvGraphicFramePr>
            <a:graphicFrameLocks noChangeAspect="1"/>
          </p:cNvGraphicFramePr>
          <p:nvPr/>
        </p:nvGraphicFramePr>
        <p:xfrm>
          <a:off x="2184400" y="3267075"/>
          <a:ext cx="234950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" name="Equation" r:id="rId3" imgW="114102" imgH="177492" progId="Equation.DSMT4">
                  <p:embed/>
                </p:oleObj>
              </mc:Choice>
              <mc:Fallback>
                <p:oleObj name="Equation" r:id="rId3" imgW="114102" imgH="17749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4400" y="3267075"/>
                        <a:ext cx="234950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32" name="Object 84"/>
          <p:cNvGraphicFramePr>
            <a:graphicFrameLocks noChangeAspect="1"/>
          </p:cNvGraphicFramePr>
          <p:nvPr/>
        </p:nvGraphicFramePr>
        <p:xfrm>
          <a:off x="3086100" y="3871913"/>
          <a:ext cx="1778000" cy="73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7" name="Equation" r:id="rId5" imgW="863225" imgH="418918" progId="Equation.DSMT4">
                  <p:embed/>
                </p:oleObj>
              </mc:Choice>
              <mc:Fallback>
                <p:oleObj name="Equation" r:id="rId5" imgW="863225" imgH="418918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6100" y="3871913"/>
                        <a:ext cx="1778000" cy="733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34" name="Text Box 86"/>
          <p:cNvSpPr txBox="1">
            <a:spLocks noChangeArrowheads="1"/>
          </p:cNvSpPr>
          <p:nvPr/>
        </p:nvSpPr>
        <p:spPr bwMode="auto">
          <a:xfrm>
            <a:off x="279400" y="1733550"/>
            <a:ext cx="4660900" cy="359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sz="2000" b="1" dirty="0">
                <a:latin typeface="Times New Roman" pitchFamily="18" charset="0"/>
              </a:rPr>
              <a:t>1)Phương trình: ax</a:t>
            </a:r>
            <a:r>
              <a:rPr lang="nl-NL" sz="2000" b="1" baseline="30000" dirty="0">
                <a:latin typeface="Times New Roman" pitchFamily="18" charset="0"/>
              </a:rPr>
              <a:t>2</a:t>
            </a:r>
            <a:r>
              <a:rPr lang="nl-NL" sz="2000" b="1" dirty="0">
                <a:latin typeface="Times New Roman" pitchFamily="18" charset="0"/>
              </a:rPr>
              <a:t> + bx + c = 0 (a ≠ 0)</a:t>
            </a:r>
            <a:br>
              <a:rPr lang="nl-NL" sz="2000" b="1" dirty="0">
                <a:latin typeface="Times New Roman" pitchFamily="18" charset="0"/>
              </a:rPr>
            </a:br>
            <a:r>
              <a:rPr lang="nl-NL" sz="2000" b="1" dirty="0">
                <a:latin typeface="Times New Roman" pitchFamily="18" charset="0"/>
              </a:rPr>
              <a:t>b = 2b’</a:t>
            </a:r>
          </a:p>
          <a:p>
            <a:pPr>
              <a:spcBef>
                <a:spcPct val="50000"/>
              </a:spcBef>
            </a:pPr>
            <a:r>
              <a:rPr lang="nl-NL" sz="2000" b="1" dirty="0">
                <a:latin typeface="Times New Roman" pitchFamily="18" charset="0"/>
              </a:rPr>
              <a:t> ∆’ = b’</a:t>
            </a:r>
            <a:r>
              <a:rPr lang="nl-NL" sz="2000" b="1" baseline="30000" dirty="0">
                <a:latin typeface="Times New Roman" pitchFamily="18" charset="0"/>
              </a:rPr>
              <a:t>2</a:t>
            </a:r>
            <a:r>
              <a:rPr lang="nl-NL" sz="2000" b="1" dirty="0">
                <a:latin typeface="Times New Roman" pitchFamily="18" charset="0"/>
              </a:rPr>
              <a:t> – ac</a:t>
            </a:r>
            <a:br>
              <a:rPr lang="nl-NL" sz="2000" b="1" dirty="0">
                <a:latin typeface="Times New Roman" pitchFamily="18" charset="0"/>
              </a:rPr>
            </a:br>
            <a:r>
              <a:rPr lang="nl-NL" sz="2000" b="1" dirty="0">
                <a:latin typeface="Times New Roman" pitchFamily="18" charset="0"/>
              </a:rPr>
              <a:t>∆’ &gt; 0, PT có hai nghiệm phân biệt:</a:t>
            </a:r>
            <a:br>
              <a:rPr lang="nl-NL" sz="2000" b="1" dirty="0">
                <a:latin typeface="Times New Roman" pitchFamily="18" charset="0"/>
              </a:rPr>
            </a:br>
            <a:r>
              <a:rPr lang="nl-NL" sz="2000" b="1" dirty="0">
                <a:latin typeface="Times New Roman" pitchFamily="18" charset="0"/>
              </a:rPr>
              <a:t/>
            </a:r>
            <a:br>
              <a:rPr lang="nl-NL" sz="2000" b="1" dirty="0">
                <a:latin typeface="Times New Roman" pitchFamily="18" charset="0"/>
              </a:rPr>
            </a:br>
            <a:r>
              <a:rPr lang="nl-NL" sz="2000" b="1" dirty="0">
                <a:latin typeface="Times New Roman" pitchFamily="18" charset="0"/>
              </a:rPr>
              <a:t> </a:t>
            </a:r>
            <a:br>
              <a:rPr lang="nl-NL" sz="2000" b="1" dirty="0">
                <a:latin typeface="Times New Roman" pitchFamily="18" charset="0"/>
              </a:rPr>
            </a:br>
            <a:r>
              <a:rPr lang="nl-NL" sz="2000" b="1" dirty="0">
                <a:latin typeface="Times New Roman" pitchFamily="18" charset="0"/>
              </a:rPr>
              <a:t/>
            </a:r>
            <a:br>
              <a:rPr lang="nl-NL" sz="2000" b="1" dirty="0">
                <a:latin typeface="Times New Roman" pitchFamily="18" charset="0"/>
              </a:rPr>
            </a:br>
            <a:r>
              <a:rPr lang="nl-NL" sz="2000" b="1" dirty="0">
                <a:latin typeface="Times New Roman" pitchFamily="18" charset="0"/>
              </a:rPr>
              <a:t>∆’ = 0 PT có nghiệm kép: </a:t>
            </a:r>
            <a:br>
              <a:rPr lang="nl-NL" sz="2000" b="1" dirty="0">
                <a:latin typeface="Times New Roman" pitchFamily="18" charset="0"/>
              </a:rPr>
            </a:br>
            <a:r>
              <a:rPr lang="nl-NL" sz="2000" b="1" dirty="0">
                <a:latin typeface="Times New Roman" pitchFamily="18" charset="0"/>
              </a:rPr>
              <a:t> </a:t>
            </a:r>
            <a:br>
              <a:rPr lang="nl-NL" sz="2000" b="1" dirty="0">
                <a:latin typeface="Times New Roman" pitchFamily="18" charset="0"/>
              </a:rPr>
            </a:br>
            <a:r>
              <a:rPr lang="nl-NL" sz="2000" b="1" dirty="0">
                <a:latin typeface="Times New Roman" pitchFamily="18" charset="0"/>
              </a:rPr>
              <a:t>∆’ &lt; 0 Phương trình vô nghiệm. </a:t>
            </a:r>
            <a:br>
              <a:rPr lang="nl-NL" sz="2000" b="1" dirty="0">
                <a:latin typeface="Times New Roman" pitchFamily="18" charset="0"/>
              </a:rPr>
            </a:br>
            <a:endParaRPr lang="en-US" sz="2000" b="1" dirty="0">
              <a:latin typeface="Times New Roman" pitchFamily="18" charset="0"/>
            </a:endParaRPr>
          </a:p>
        </p:txBody>
      </p:sp>
      <p:sp>
        <p:nvSpPr>
          <p:cNvPr id="7175" name="Line 87"/>
          <p:cNvSpPr>
            <a:spLocks noChangeShapeType="1"/>
          </p:cNvSpPr>
          <p:nvPr/>
        </p:nvSpPr>
        <p:spPr bwMode="auto">
          <a:xfrm>
            <a:off x="4826000" y="2019300"/>
            <a:ext cx="0" cy="43180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137" name="Object 89"/>
          <p:cNvGraphicFramePr>
            <a:graphicFrameLocks noChangeAspect="1"/>
          </p:cNvGraphicFramePr>
          <p:nvPr/>
        </p:nvGraphicFramePr>
        <p:xfrm>
          <a:off x="5127625" y="1984375"/>
          <a:ext cx="3611563" cy="2676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8" name="Equation" r:id="rId7" imgW="2209800" imgH="1638300" progId="Equation.DSMT4">
                  <p:embed/>
                </p:oleObj>
              </mc:Choice>
              <mc:Fallback>
                <p:oleObj name="Equation" r:id="rId7" imgW="2209800" imgH="16383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7625" y="1984375"/>
                        <a:ext cx="3611563" cy="2676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39" name="Object 91"/>
          <p:cNvGraphicFramePr>
            <a:graphicFrameLocks noChangeAspect="1"/>
          </p:cNvGraphicFramePr>
          <p:nvPr/>
        </p:nvGraphicFramePr>
        <p:xfrm>
          <a:off x="409575" y="3167063"/>
          <a:ext cx="37465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9" name="Equation" r:id="rId9" imgW="2159000" imgH="444500" progId="Equation.DSMT4">
                  <p:embed/>
                </p:oleObj>
              </mc:Choice>
              <mc:Fallback>
                <p:oleObj name="Equation" r:id="rId9" imgW="2159000" imgH="4445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575" y="3167063"/>
                        <a:ext cx="3746500" cy="771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51598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96" grpId="0"/>
      <p:bldP spid="21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1600" y="487363"/>
            <a:ext cx="3789363" cy="630237"/>
          </a:xfrm>
          <a:noFill/>
        </p:spPr>
        <p:txBody>
          <a:bodyPr wrap="none">
            <a:spAutoFit/>
          </a:bodyPr>
          <a:lstStyle/>
          <a:p>
            <a:pPr marL="457200" indent="-457200" eaLnBrk="1" hangingPunct="1">
              <a:buFont typeface="Wingdings" pitchFamily="2" charset="2"/>
              <a:buNone/>
            </a:pPr>
            <a:r>
              <a:rPr lang="nl-NL" sz="2200" b="1" u="sng" smtClean="0">
                <a:solidFill>
                  <a:srgbClr val="000000"/>
                </a:solidFill>
                <a:effectLst/>
                <a:latin typeface="Times New Roman" pitchFamily="18" charset="0"/>
              </a:rPr>
              <a:t>Bài 1.</a:t>
            </a:r>
            <a:r>
              <a:rPr lang="nl-NL" sz="2200" smtClean="0">
                <a:solidFill>
                  <a:srgbClr val="000000"/>
                </a:solidFill>
                <a:effectLst/>
                <a:latin typeface="Times New Roman" pitchFamily="18" charset="0"/>
              </a:rPr>
              <a:t>  Giải các phương trình:</a:t>
            </a:r>
            <a:r>
              <a:rPr lang="nl-NL" sz="3500" smtClean="0">
                <a:solidFill>
                  <a:srgbClr val="FFFF00"/>
                </a:solidFill>
                <a:effectLst/>
                <a:latin typeface="Times New Roman" pitchFamily="18" charset="0"/>
              </a:rPr>
              <a:t>  </a:t>
            </a:r>
          </a:p>
        </p:txBody>
      </p:sp>
      <p:sp>
        <p:nvSpPr>
          <p:cNvPr id="819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endParaRPr lang="en-US"/>
          </a:p>
        </p:txBody>
      </p:sp>
      <p:sp>
        <p:nvSpPr>
          <p:cNvPr id="3124" name="Text Box 52"/>
          <p:cNvSpPr txBox="1">
            <a:spLocks noChangeArrowheads="1"/>
          </p:cNvSpPr>
          <p:nvPr/>
        </p:nvSpPr>
        <p:spPr bwMode="auto">
          <a:xfrm>
            <a:off x="3440113" y="-38100"/>
            <a:ext cx="3455987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nl-NL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Tiết 56. LUYỆN TẬP</a:t>
            </a:r>
            <a:endParaRPr lang="en-US" sz="16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135" name="Rectangle 63"/>
          <p:cNvSpPr>
            <a:spLocks noChangeArrowheads="1"/>
          </p:cNvSpPr>
          <p:nvPr/>
        </p:nvSpPr>
        <p:spPr bwMode="auto">
          <a:xfrm>
            <a:off x="-31750" y="160338"/>
            <a:ext cx="3619500" cy="833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457200" indent="-457200" eaLnBrk="1" hangingPunct="1">
              <a:spcBef>
                <a:spcPct val="25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nl-NL" sz="2200" b="1" i="1" u="sng">
                <a:solidFill>
                  <a:srgbClr val="000099"/>
                </a:solidFill>
                <a:latin typeface="Times New Roman" pitchFamily="18" charset="0"/>
              </a:rPr>
              <a:t>Dạng 1: Giải phương trình</a:t>
            </a:r>
            <a:endParaRPr lang="en-US" sz="2200" b="1" i="1" u="sng">
              <a:solidFill>
                <a:srgbClr val="000099"/>
              </a:solidFill>
              <a:latin typeface="Times New Roman" pitchFamily="18" charset="0"/>
            </a:endParaRPr>
          </a:p>
        </p:txBody>
      </p:sp>
      <p:graphicFrame>
        <p:nvGraphicFramePr>
          <p:cNvPr id="3145" name="Object 73"/>
          <p:cNvGraphicFramePr>
            <a:graphicFrameLocks noChangeAspect="1"/>
          </p:cNvGraphicFramePr>
          <p:nvPr/>
        </p:nvGraphicFramePr>
        <p:xfrm>
          <a:off x="107950" y="1022350"/>
          <a:ext cx="8915400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" name="Equation" r:id="rId3" imgW="3873500" imgH="241300" progId="Equation.DSMT4">
                  <p:embed/>
                </p:oleObj>
              </mc:Choice>
              <mc:Fallback>
                <p:oleObj name="Equation" r:id="rId3" imgW="3873500" imgH="2413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950" y="1022350"/>
                        <a:ext cx="8915400" cy="555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52" name="Rectangle 80"/>
          <p:cNvSpPr>
            <a:spLocks noChangeArrowheads="1"/>
          </p:cNvSpPr>
          <p:nvPr/>
        </p:nvSpPr>
        <p:spPr bwMode="auto">
          <a:xfrm>
            <a:off x="3765550" y="1487488"/>
            <a:ext cx="81915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nl-NL" sz="2200" b="1">
                <a:solidFill>
                  <a:srgbClr val="000000"/>
                </a:solidFill>
                <a:latin typeface="Times New Roman" pitchFamily="18" charset="0"/>
              </a:rPr>
              <a:t>Giải</a:t>
            </a:r>
            <a:endParaRPr lang="nl-NL" sz="3200" b="1">
              <a:solidFill>
                <a:srgbClr val="000000"/>
              </a:solidFill>
              <a:latin typeface="Times New Roman" pitchFamily="18" charset="0"/>
            </a:endParaRPr>
          </a:p>
        </p:txBody>
      </p:sp>
      <p:graphicFrame>
        <p:nvGraphicFramePr>
          <p:cNvPr id="3153" name="Object 81"/>
          <p:cNvGraphicFramePr>
            <a:graphicFrameLocks noChangeAspect="1"/>
          </p:cNvGraphicFramePr>
          <p:nvPr/>
        </p:nvGraphicFramePr>
        <p:xfrm>
          <a:off x="122238" y="1690688"/>
          <a:ext cx="2892425" cy="835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1" name="Equation" r:id="rId5" imgW="1587500" imgH="457200" progId="Equation.DSMT4">
                  <p:embed/>
                </p:oleObj>
              </mc:Choice>
              <mc:Fallback>
                <p:oleObj name="Equation" r:id="rId5" imgW="158750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238" y="1690688"/>
                        <a:ext cx="2892425" cy="835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54" name="Object 82"/>
          <p:cNvGraphicFramePr>
            <a:graphicFrameLocks noChangeAspect="1"/>
          </p:cNvGraphicFramePr>
          <p:nvPr/>
        </p:nvGraphicFramePr>
        <p:xfrm>
          <a:off x="0" y="3703638"/>
          <a:ext cx="3922713" cy="3154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2" name="Equation" r:id="rId7" imgW="2374900" imgH="1917700" progId="Equation.DSMT4">
                  <p:embed/>
                </p:oleObj>
              </mc:Choice>
              <mc:Fallback>
                <p:oleObj name="Equation" r:id="rId7" imgW="2374900" imgH="1917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703638"/>
                        <a:ext cx="3922713" cy="3154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55" name="Rectangle 83"/>
          <p:cNvSpPr>
            <a:spLocks noChangeArrowheads="1"/>
          </p:cNvSpPr>
          <p:nvPr/>
        </p:nvSpPr>
        <p:spPr bwMode="auto">
          <a:xfrm>
            <a:off x="0" y="2598738"/>
            <a:ext cx="384175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nl-NL" sz="2200">
                <a:solidFill>
                  <a:srgbClr val="000000"/>
                </a:solidFill>
                <a:latin typeface="Times New Roman" pitchFamily="18" charset="0"/>
              </a:rPr>
              <a:t>Phương trình có nghiệm kép</a:t>
            </a:r>
            <a:endParaRPr lang="nl-NL" sz="3500">
              <a:solidFill>
                <a:srgbClr val="000000"/>
              </a:solidFill>
              <a:latin typeface="Times New Roman" pitchFamily="18" charset="0"/>
            </a:endParaRPr>
          </a:p>
        </p:txBody>
      </p:sp>
      <p:graphicFrame>
        <p:nvGraphicFramePr>
          <p:cNvPr id="3156" name="Object 84"/>
          <p:cNvGraphicFramePr>
            <a:graphicFrameLocks noChangeAspect="1"/>
          </p:cNvGraphicFramePr>
          <p:nvPr/>
        </p:nvGraphicFramePr>
        <p:xfrm>
          <a:off x="222250" y="3000375"/>
          <a:ext cx="2778125" cy="763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3" name="Equation" r:id="rId9" imgW="1524000" imgH="419100" progId="Equation.DSMT4">
                  <p:embed/>
                </p:oleObj>
              </mc:Choice>
              <mc:Fallback>
                <p:oleObj name="Equation" r:id="rId9" imgW="1524000" imgH="419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250" y="3000375"/>
                        <a:ext cx="2778125" cy="763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59" name="Line 87"/>
          <p:cNvSpPr>
            <a:spLocks noChangeShapeType="1"/>
          </p:cNvSpPr>
          <p:nvPr/>
        </p:nvSpPr>
        <p:spPr bwMode="auto">
          <a:xfrm>
            <a:off x="4178300" y="2463800"/>
            <a:ext cx="0" cy="37719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3160" name="Object 88"/>
          <p:cNvGraphicFramePr>
            <a:graphicFrameLocks noChangeAspect="1"/>
          </p:cNvGraphicFramePr>
          <p:nvPr/>
        </p:nvGraphicFramePr>
        <p:xfrm>
          <a:off x="4522788" y="2484438"/>
          <a:ext cx="4503737" cy="428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4" name="Equation" r:id="rId11" imgW="2184400" imgH="2336800" progId="Equation.DSMT4">
                  <p:embed/>
                </p:oleObj>
              </mc:Choice>
              <mc:Fallback>
                <p:oleObj name="Equation" r:id="rId11" imgW="2184400" imgH="2336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2788" y="2484438"/>
                        <a:ext cx="4503737" cy="428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22395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000"/>
                                        <p:tgtEl>
                                          <p:spTgt spid="3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31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31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31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31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31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31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1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1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  <p:bldP spid="3135" grpId="0"/>
      <p:bldP spid="3152" grpId="0"/>
      <p:bldP spid="3155" grpId="0"/>
      <p:bldP spid="315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ext Box 2"/>
          <p:cNvSpPr txBox="1">
            <a:spLocks noChangeArrowheads="1"/>
          </p:cNvSpPr>
          <p:nvPr/>
        </p:nvSpPr>
        <p:spPr bwMode="auto">
          <a:xfrm>
            <a:off x="220663" y="-34925"/>
            <a:ext cx="86074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 i="1" u="sng">
                <a:solidFill>
                  <a:srgbClr val="000099"/>
                </a:solidFill>
                <a:latin typeface="Times New Roman" pitchFamily="18" charset="0"/>
              </a:rPr>
              <a:t>Dạng 2: Tìm giao điểm của đồ thị hai hàm số: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330200" y="992188"/>
            <a:ext cx="80406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sz="2400">
              <a:latin typeface=".VnTime" pitchFamily="34" charset="0"/>
            </a:endParaRPr>
          </a:p>
        </p:txBody>
      </p:sp>
      <p:graphicFrame>
        <p:nvGraphicFramePr>
          <p:cNvPr id="92164" name="Object 4"/>
          <p:cNvGraphicFramePr>
            <a:graphicFrameLocks noChangeAspect="1"/>
          </p:cNvGraphicFramePr>
          <p:nvPr/>
        </p:nvGraphicFramePr>
        <p:xfrm>
          <a:off x="222250" y="557213"/>
          <a:ext cx="7726363" cy="915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4" name="Equation" r:id="rId3" imgW="4597400" imgH="546100" progId="Equation.DSMT4">
                  <p:embed/>
                </p:oleObj>
              </mc:Choice>
              <mc:Fallback>
                <p:oleObj name="Equation" r:id="rId3" imgW="4597400" imgH="546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250" y="557213"/>
                        <a:ext cx="7726363" cy="915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65" name="Object 5"/>
          <p:cNvGraphicFramePr>
            <a:graphicFrameLocks noChangeAspect="1"/>
          </p:cNvGraphicFramePr>
          <p:nvPr/>
        </p:nvGraphicFramePr>
        <p:xfrm>
          <a:off x="115888" y="1725613"/>
          <a:ext cx="8348662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5" name="Equation" r:id="rId5" imgW="4864100" imgH="419100" progId="Equation.DSMT4">
                  <p:embed/>
                </p:oleObj>
              </mc:Choice>
              <mc:Fallback>
                <p:oleObj name="Equation" r:id="rId5" imgW="4864100" imgH="419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888" y="1725613"/>
                        <a:ext cx="8348662" cy="720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166" name="Text Box 6"/>
          <p:cNvSpPr txBox="1">
            <a:spLocks noChangeArrowheads="1"/>
          </p:cNvSpPr>
          <p:nvPr/>
        </p:nvSpPr>
        <p:spPr bwMode="auto">
          <a:xfrm>
            <a:off x="3246438" y="1257300"/>
            <a:ext cx="1670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</a:p>
        </p:txBody>
      </p:sp>
      <p:graphicFrame>
        <p:nvGraphicFramePr>
          <p:cNvPr id="92167" name="Object 7"/>
          <p:cNvGraphicFramePr>
            <a:graphicFrameLocks noChangeAspect="1"/>
          </p:cNvGraphicFramePr>
          <p:nvPr/>
        </p:nvGraphicFramePr>
        <p:xfrm>
          <a:off x="182563" y="2582863"/>
          <a:ext cx="3908425" cy="890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6" name="Equation" r:id="rId7" imgW="2400300" imgH="546100" progId="Equation.DSMT4">
                  <p:embed/>
                </p:oleObj>
              </mc:Choice>
              <mc:Fallback>
                <p:oleObj name="Equation" r:id="rId7" imgW="2400300" imgH="546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563" y="2582863"/>
                        <a:ext cx="3908425" cy="890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69" name="Object 9"/>
          <p:cNvGraphicFramePr>
            <a:graphicFrameLocks noChangeAspect="1"/>
          </p:cNvGraphicFramePr>
          <p:nvPr/>
        </p:nvGraphicFramePr>
        <p:xfrm>
          <a:off x="330200" y="5549900"/>
          <a:ext cx="6764338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7" name="Equation" r:id="rId9" imgW="3416300" imgH="254000" progId="Equation.DSMT4">
                  <p:embed/>
                </p:oleObj>
              </mc:Choice>
              <mc:Fallback>
                <p:oleObj name="Equation" r:id="rId9" imgW="3416300" imgH="254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200" y="5549900"/>
                        <a:ext cx="6764338" cy="501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72" name="Object 12"/>
          <p:cNvGraphicFramePr>
            <a:graphicFrameLocks noChangeAspect="1"/>
          </p:cNvGraphicFramePr>
          <p:nvPr/>
        </p:nvGraphicFramePr>
        <p:xfrm>
          <a:off x="222250" y="3432175"/>
          <a:ext cx="3484563" cy="184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8" name="Equation" r:id="rId11" imgW="2235200" imgH="1181100" progId="Equation.DSMT4">
                  <p:embed/>
                </p:oleObj>
              </mc:Choice>
              <mc:Fallback>
                <p:oleObj name="Equation" r:id="rId11" imgW="2235200" imgH="1181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250" y="3432175"/>
                        <a:ext cx="3484563" cy="184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73" name="Object 13"/>
          <p:cNvGraphicFramePr>
            <a:graphicFrameLocks noChangeAspect="1"/>
          </p:cNvGraphicFramePr>
          <p:nvPr/>
        </p:nvGraphicFramePr>
        <p:xfrm>
          <a:off x="2266950" y="3875088"/>
          <a:ext cx="2149475" cy="569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9" name="Equation" r:id="rId13" imgW="1244600" imgH="330200" progId="Equation.DSMT4">
                  <p:embed/>
                </p:oleObj>
              </mc:Choice>
              <mc:Fallback>
                <p:oleObj name="Equation" r:id="rId13" imgW="1244600" imgH="330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6950" y="3875088"/>
                        <a:ext cx="2149475" cy="569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74" name="Object 14"/>
          <p:cNvGraphicFramePr>
            <a:graphicFrameLocks noChangeAspect="1"/>
          </p:cNvGraphicFramePr>
          <p:nvPr/>
        </p:nvGraphicFramePr>
        <p:xfrm>
          <a:off x="2127250" y="4662488"/>
          <a:ext cx="2200275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0" name="Equation" r:id="rId15" imgW="1244600" imgH="330200" progId="Equation.DSMT4">
                  <p:embed/>
                </p:oleObj>
              </mc:Choice>
              <mc:Fallback>
                <p:oleObj name="Equation" r:id="rId15" imgW="1244600" imgH="330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7250" y="4662488"/>
                        <a:ext cx="2200275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56316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2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1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2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2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2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21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2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2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2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21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2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2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2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21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2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6" dur="2000"/>
                                        <p:tgtEl>
                                          <p:spTgt spid="92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2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2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21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92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2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2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21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92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2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2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21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2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2" grpId="0"/>
      <p:bldP spid="9216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05" name="Rectangle 53"/>
          <p:cNvSpPr>
            <a:spLocks noChangeArrowheads="1"/>
          </p:cNvSpPr>
          <p:nvPr/>
        </p:nvSpPr>
        <p:spPr bwMode="auto">
          <a:xfrm>
            <a:off x="88900" y="465138"/>
            <a:ext cx="8585200" cy="133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457200" indent="-457200" eaLnBrk="1" hangingPunct="1">
              <a:lnSpc>
                <a:spcPct val="80000"/>
              </a:lnSpc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nl-NL" sz="2600" b="1" u="sng">
                <a:solidFill>
                  <a:srgbClr val="000000"/>
                </a:solidFill>
                <a:latin typeface="Times New Roman" pitchFamily="18" charset="0"/>
              </a:rPr>
              <a:t>Bài 3: (</a:t>
            </a:r>
            <a:r>
              <a:rPr lang="nl-NL" sz="2200" b="1" u="sng">
                <a:solidFill>
                  <a:srgbClr val="000000"/>
                </a:solidFill>
                <a:latin typeface="Times New Roman" pitchFamily="18" charset="0"/>
              </a:rPr>
              <a:t>Bài 24/SGK).</a:t>
            </a:r>
            <a:r>
              <a:rPr lang="nl-NL" sz="2600">
                <a:solidFill>
                  <a:srgbClr val="000000"/>
                </a:solidFill>
                <a:latin typeface="Times New Roman" pitchFamily="18" charset="0"/>
              </a:rPr>
              <a:t> Cho pt: </a:t>
            </a:r>
            <a:r>
              <a:rPr lang="nl-NL" sz="3000">
                <a:solidFill>
                  <a:srgbClr val="000000"/>
                </a:solidFill>
                <a:latin typeface="Times New Roman" pitchFamily="18" charset="0"/>
              </a:rPr>
              <a:t>x</a:t>
            </a:r>
            <a:r>
              <a:rPr lang="nl-NL" sz="3000" baseline="30000">
                <a:solidFill>
                  <a:srgbClr val="000000"/>
                </a:solidFill>
                <a:latin typeface="Times New Roman" pitchFamily="18" charset="0"/>
              </a:rPr>
              <a:t>2 </a:t>
            </a:r>
            <a:r>
              <a:rPr lang="nl-NL" sz="3000">
                <a:solidFill>
                  <a:srgbClr val="000000"/>
                </a:solidFill>
                <a:latin typeface="Times New Roman" pitchFamily="18" charset="0"/>
              </a:rPr>
              <a:t>+ 2(m - 1)x + m</a:t>
            </a:r>
            <a:r>
              <a:rPr lang="nl-NL" sz="3000" baseline="30000">
                <a:solidFill>
                  <a:srgbClr val="000000"/>
                </a:solidFill>
                <a:latin typeface="Times New Roman" pitchFamily="18" charset="0"/>
              </a:rPr>
              <a:t>2</a:t>
            </a:r>
            <a:r>
              <a:rPr lang="nl-NL" sz="3000">
                <a:solidFill>
                  <a:srgbClr val="000000"/>
                </a:solidFill>
                <a:latin typeface="Times New Roman" pitchFamily="18" charset="0"/>
              </a:rPr>
              <a:t>  = 0.</a:t>
            </a:r>
            <a:r>
              <a:rPr lang="nl-NL" sz="740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marL="457200" indent="-457200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nl-NL" sz="2600">
                <a:solidFill>
                  <a:srgbClr val="000000"/>
                </a:solidFill>
                <a:latin typeface="Times New Roman" pitchFamily="18" charset="0"/>
              </a:rPr>
              <a:t>  Tìm m để phương trình có 2 nghiệm phân biệt, nghiệm kép, vô nghiệm</a:t>
            </a:r>
          </a:p>
        </p:txBody>
      </p:sp>
      <p:sp>
        <p:nvSpPr>
          <p:cNvPr id="10243" name="Rectangle 5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endParaRPr lang="en-US"/>
          </a:p>
        </p:txBody>
      </p:sp>
      <p:sp>
        <p:nvSpPr>
          <p:cNvPr id="74814" name="Rectangle 62"/>
          <p:cNvSpPr>
            <a:spLocks noChangeArrowheads="1"/>
          </p:cNvSpPr>
          <p:nvPr/>
        </p:nvSpPr>
        <p:spPr bwMode="auto">
          <a:xfrm>
            <a:off x="38100" y="373063"/>
            <a:ext cx="9105900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457200" indent="-457200" eaLnBrk="1" hangingPunct="1">
              <a:spcBef>
                <a:spcPct val="25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nl-NL" sz="2400" b="1" i="1" u="sng">
                <a:solidFill>
                  <a:srgbClr val="000099"/>
                </a:solidFill>
                <a:latin typeface="Times New Roman" pitchFamily="18" charset="0"/>
              </a:rPr>
              <a:t>Dạng 3: Biện luận nghiệm của PT theo điều kiện của tham số.</a:t>
            </a:r>
            <a:endParaRPr lang="en-US" sz="2400" b="1" i="1" u="sng">
              <a:solidFill>
                <a:srgbClr val="000099"/>
              </a:solidFill>
              <a:latin typeface="Times New Roman" pitchFamily="18" charset="0"/>
            </a:endParaRPr>
          </a:p>
        </p:txBody>
      </p:sp>
      <p:sp>
        <p:nvSpPr>
          <p:cNvPr id="74815" name="Rectangle 63"/>
          <p:cNvSpPr>
            <a:spLocks noChangeArrowheads="1"/>
          </p:cNvSpPr>
          <p:nvPr/>
        </p:nvSpPr>
        <p:spPr bwMode="auto">
          <a:xfrm>
            <a:off x="152400" y="1974850"/>
            <a:ext cx="8585200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457200" indent="-457200" algn="ctr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nl-NL" sz="2600" b="1" u="sng">
                <a:solidFill>
                  <a:srgbClr val="000000"/>
                </a:solidFill>
                <a:latin typeface="Times New Roman" pitchFamily="18" charset="0"/>
              </a:rPr>
              <a:t>Giải</a:t>
            </a:r>
            <a:r>
              <a:rPr lang="nl-NL" sz="2600">
                <a:solidFill>
                  <a:srgbClr val="000000"/>
                </a:solidFill>
                <a:latin typeface="Times New Roman" pitchFamily="18" charset="0"/>
              </a:rPr>
              <a:t>  </a:t>
            </a:r>
            <a:endParaRPr lang="nl-NL" sz="26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246" name="Rectangle 67"/>
          <p:cNvSpPr>
            <a:spLocks noChangeArrowheads="1"/>
          </p:cNvSpPr>
          <p:nvPr/>
        </p:nvSpPr>
        <p:spPr bwMode="auto">
          <a:xfrm>
            <a:off x="952500" y="5430838"/>
            <a:ext cx="858520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457200" indent="-457200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endParaRPr lang="nl-NL" sz="2200">
              <a:solidFill>
                <a:srgbClr val="FFFF00"/>
              </a:solidFill>
              <a:latin typeface=".VnTime" pitchFamily="34" charset="0"/>
            </a:endParaRPr>
          </a:p>
        </p:txBody>
      </p:sp>
      <p:graphicFrame>
        <p:nvGraphicFramePr>
          <p:cNvPr id="74823" name="Object 71"/>
          <p:cNvGraphicFramePr>
            <a:graphicFrameLocks noGrp="1" noChangeAspect="1"/>
          </p:cNvGraphicFramePr>
          <p:nvPr>
            <p:ph sz="half" idx="1"/>
          </p:nvPr>
        </p:nvGraphicFramePr>
        <p:xfrm>
          <a:off x="303213" y="3254375"/>
          <a:ext cx="5783262" cy="339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6" name="Equation" r:id="rId3" imgW="3225800" imgH="1892300" progId="Equation.DSMT4">
                  <p:embed/>
                </p:oleObj>
              </mc:Choice>
              <mc:Fallback>
                <p:oleObj name="Equation" r:id="rId3" imgW="3225800" imgH="18923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213" y="3254375"/>
                        <a:ext cx="5783262" cy="339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bg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825" name="Object 73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252413" y="2224088"/>
          <a:ext cx="6054725" cy="87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" name="Equation" r:id="rId5" imgW="3937000" imgH="571500" progId="Equation.DSMT4">
                  <p:embed/>
                </p:oleObj>
              </mc:Choice>
              <mc:Fallback>
                <p:oleObj name="Equation" r:id="rId5" imgW="3937000" imgH="5715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413" y="2224088"/>
                        <a:ext cx="6054725" cy="879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66682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4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48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48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48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48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48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48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48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48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4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48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48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805" grpId="0" build="p"/>
      <p:bldP spid="74814" grpId="0"/>
      <p:bldP spid="7481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endParaRPr lang="en-US"/>
          </a:p>
        </p:txBody>
      </p:sp>
      <p:sp>
        <p:nvSpPr>
          <p:cNvPr id="1126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endParaRPr lang="en-US"/>
          </a:p>
        </p:txBody>
      </p:sp>
      <p:sp>
        <p:nvSpPr>
          <p:cNvPr id="4154" name="Text Box 58"/>
          <p:cNvSpPr txBox="1">
            <a:spLocks noChangeArrowheads="1"/>
          </p:cNvSpPr>
          <p:nvPr/>
        </p:nvSpPr>
        <p:spPr bwMode="auto">
          <a:xfrm>
            <a:off x="138113" y="630238"/>
            <a:ext cx="83407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sz="2400" b="1">
                <a:solidFill>
                  <a:srgbClr val="000000"/>
                </a:solidFill>
                <a:latin typeface="Times New Roman" pitchFamily="18" charset="0"/>
              </a:rPr>
              <a:t>Bài 4: Cho phương trình: (m + 2)x</a:t>
            </a:r>
            <a:r>
              <a:rPr lang="en-US" sz="2400" b="1" baseline="30000">
                <a:solidFill>
                  <a:srgbClr val="000000"/>
                </a:solidFill>
                <a:latin typeface="Times New Roman" pitchFamily="18" charset="0"/>
              </a:rPr>
              <a:t>2</a:t>
            </a:r>
            <a:r>
              <a:rPr lang="en-US" sz="2400" b="1">
                <a:solidFill>
                  <a:srgbClr val="000000"/>
                </a:solidFill>
                <a:latin typeface="Times New Roman" pitchFamily="18" charset="0"/>
              </a:rPr>
              <a:t> + 2mx + m = 0     (1)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sz="2400" b="1">
                <a:solidFill>
                  <a:srgbClr val="000000"/>
                </a:solidFill>
                <a:latin typeface="Times New Roman" pitchFamily="18" charset="0"/>
              </a:rPr>
              <a:t>a)Tìm m để phương trình có nghiệm kép.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sz="2400" b="1">
                <a:solidFill>
                  <a:srgbClr val="000000"/>
                </a:solidFill>
                <a:latin typeface="Times New Roman" pitchFamily="18" charset="0"/>
              </a:rPr>
              <a:t>b)Tìm m để phương trình vô nghiệm.</a:t>
            </a:r>
          </a:p>
        </p:txBody>
      </p:sp>
      <p:graphicFrame>
        <p:nvGraphicFramePr>
          <p:cNvPr id="4155" name="Object 59"/>
          <p:cNvGraphicFramePr>
            <a:graphicFrameLocks noGrp="1" noChangeAspect="1"/>
          </p:cNvGraphicFramePr>
          <p:nvPr>
            <p:ph sz="half" idx="1"/>
          </p:nvPr>
        </p:nvGraphicFramePr>
        <p:xfrm>
          <a:off x="241300" y="2009775"/>
          <a:ext cx="6886575" cy="183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0" name="Equation" r:id="rId3" imgW="4394200" imgH="1168400" progId="Equation.DSMT4">
                  <p:embed/>
                </p:oleObj>
              </mc:Choice>
              <mc:Fallback>
                <p:oleObj name="Equation" r:id="rId3" imgW="4394200" imgH="1168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300" y="2009775"/>
                        <a:ext cx="6886575" cy="183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57" name="Text Box 61"/>
          <p:cNvSpPr txBox="1">
            <a:spLocks noChangeArrowheads="1"/>
          </p:cNvSpPr>
          <p:nvPr/>
        </p:nvSpPr>
        <p:spPr bwMode="auto">
          <a:xfrm>
            <a:off x="2916238" y="1670050"/>
            <a:ext cx="15763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000000"/>
                </a:solidFill>
                <a:latin typeface="Times New Roman" pitchFamily="18" charset="0"/>
              </a:rPr>
              <a:t>Giải</a:t>
            </a:r>
          </a:p>
        </p:txBody>
      </p:sp>
      <p:graphicFrame>
        <p:nvGraphicFramePr>
          <p:cNvPr id="4158" name="Object 62"/>
          <p:cNvGraphicFramePr>
            <a:graphicFrameLocks noGrp="1" noChangeAspect="1"/>
          </p:cNvGraphicFramePr>
          <p:nvPr>
            <p:ph sz="half" idx="2"/>
          </p:nvPr>
        </p:nvGraphicFramePr>
        <p:xfrm>
          <a:off x="282575" y="4060825"/>
          <a:ext cx="4110038" cy="172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1" name="Equation" r:id="rId5" imgW="2692400" imgH="1130300" progId="Equation.DSMT4">
                  <p:embed/>
                </p:oleObj>
              </mc:Choice>
              <mc:Fallback>
                <p:oleObj name="Equation" r:id="rId5" imgW="2692400" imgH="11303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575" y="4060825"/>
                        <a:ext cx="4110038" cy="1725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61" name="Text Box 65"/>
          <p:cNvSpPr txBox="1">
            <a:spLocks noChangeArrowheads="1"/>
          </p:cNvSpPr>
          <p:nvPr/>
        </p:nvSpPr>
        <p:spPr bwMode="auto">
          <a:xfrm>
            <a:off x="188913" y="6057900"/>
            <a:ext cx="81343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600" b="1">
                <a:solidFill>
                  <a:srgbClr val="000000"/>
                </a:solidFill>
                <a:latin typeface="Times New Roman" pitchFamily="18" charset="0"/>
              </a:rPr>
              <a:t>Vậy với m &gt; 0 thì (1) vô nghiệm.</a:t>
            </a:r>
            <a:r>
              <a:rPr lang="en-US" sz="260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4826000" y="3886200"/>
            <a:ext cx="4178300" cy="25216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ct val="50000"/>
              </a:spcBef>
            </a:pP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ý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ax</a:t>
            </a:r>
            <a:r>
              <a:rPr lang="en-US" sz="28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bx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 c = 0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 = 0</a:t>
            </a:r>
          </a:p>
        </p:txBody>
      </p:sp>
    </p:spTree>
    <p:extLst>
      <p:ext uri="{BB962C8B-B14F-4D97-AF65-F5344CB8AC3E}">
        <p14:creationId xmlns:p14="http://schemas.microsoft.com/office/powerpoint/2010/main" val="4021021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1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1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1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1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1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1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1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41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41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41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54" grpId="0"/>
      <p:bldP spid="4157" grpId="0"/>
      <p:bldP spid="4161" grpId="0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ChangeArrowheads="1"/>
          </p:cNvSpPr>
          <p:nvPr/>
        </p:nvSpPr>
        <p:spPr bwMode="auto">
          <a:xfrm>
            <a:off x="1212850" y="1363663"/>
            <a:ext cx="7416800" cy="235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just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defRPr/>
            </a:pPr>
            <a:r>
              <a:rPr lang="nl-NL" sz="3200" b="1" i="1" dirty="0">
                <a:solidFill>
                  <a:srgbClr val="000000"/>
                </a:solidFill>
                <a:latin typeface="Times New Roman" pitchFamily="18" charset="0"/>
              </a:rPr>
              <a:t>1. Nắm vững công thức nghiệm thu gọn của phương trình bậc hai.</a:t>
            </a:r>
          </a:p>
          <a:p>
            <a:pPr algn="just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defRPr/>
            </a:pPr>
            <a:r>
              <a:rPr lang="en-US" sz="3200" b="1" i="1" dirty="0">
                <a:solidFill>
                  <a:srgbClr val="000000"/>
                </a:solidFill>
                <a:latin typeface="Times New Roman" pitchFamily="18" charset="0"/>
              </a:rPr>
              <a:t>2. </a:t>
            </a:r>
            <a:r>
              <a:rPr lang="en-US" sz="3200" b="1" i="1" dirty="0" err="1">
                <a:solidFill>
                  <a:srgbClr val="000000"/>
                </a:solidFill>
                <a:latin typeface="Times New Roman" pitchFamily="18" charset="0"/>
              </a:rPr>
              <a:t>Ôn</a:t>
            </a:r>
            <a:r>
              <a:rPr lang="en-US" sz="32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Times New Roman" pitchFamily="18" charset="0"/>
              </a:rPr>
              <a:t>lại</a:t>
            </a:r>
            <a:r>
              <a:rPr lang="en-US" sz="3200" b="1" i="1" dirty="0">
                <a:solidFill>
                  <a:srgbClr val="000000"/>
                </a:solidFill>
                <a:latin typeface="Times New Roman" pitchFamily="18" charset="0"/>
              </a:rPr>
              <a:t> 3 </a:t>
            </a:r>
            <a:r>
              <a:rPr lang="en-US" sz="3200" b="1" i="1" dirty="0" err="1">
                <a:solidFill>
                  <a:srgbClr val="000000"/>
                </a:solidFill>
                <a:latin typeface="Times New Roman" pitchFamily="18" charset="0"/>
              </a:rPr>
              <a:t>dạng</a:t>
            </a:r>
            <a:r>
              <a:rPr lang="en-US" sz="32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Times New Roman" pitchFamily="18" charset="0"/>
              </a:rPr>
              <a:t>bài</a:t>
            </a:r>
            <a:r>
              <a:rPr lang="en-US" sz="32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Times New Roman" pitchFamily="18" charset="0"/>
              </a:rPr>
              <a:t>tập</a:t>
            </a:r>
            <a:r>
              <a:rPr lang="en-US" sz="32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Times New Roman" pitchFamily="18" charset="0"/>
              </a:rPr>
              <a:t>đã</a:t>
            </a:r>
            <a:r>
              <a:rPr lang="en-US" sz="32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Times New Roman" pitchFamily="18" charset="0"/>
              </a:rPr>
              <a:t>làm</a:t>
            </a:r>
            <a:r>
              <a:rPr lang="en-US" sz="3200" b="1" i="1" dirty="0">
                <a:solidFill>
                  <a:srgbClr val="000000"/>
                </a:solidFill>
                <a:latin typeface="Times New Roman" pitchFamily="18" charset="0"/>
              </a:rPr>
              <a:t>.</a:t>
            </a:r>
          </a:p>
          <a:p>
            <a:pPr marL="457200" indent="-457200" algn="just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nl-NL" sz="3200" b="1" i="1" dirty="0">
                <a:solidFill>
                  <a:srgbClr val="000000"/>
                </a:solidFill>
                <a:latin typeface="Times New Roman" pitchFamily="18" charset="0"/>
              </a:rPr>
              <a:t>3. Làm các bài tập trong SBT. </a:t>
            </a:r>
          </a:p>
          <a:p>
            <a:pPr marL="457200" indent="-457200" algn="just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nl-NL" sz="3200" b="1" i="1" dirty="0">
                <a:solidFill>
                  <a:srgbClr val="000000"/>
                </a:solidFill>
                <a:latin typeface="Times New Roman" pitchFamily="18" charset="0"/>
              </a:rPr>
              <a:t>4. Đọc trước bài mới.</a:t>
            </a:r>
            <a:endParaRPr lang="en-US" sz="3200" b="1" dirty="0">
              <a:solidFill>
                <a:srgbClr val="000000"/>
              </a:solidFill>
              <a:latin typeface="Times New Roman" pitchFamily="18" charset="0"/>
            </a:endParaRPr>
          </a:p>
          <a:p>
            <a:pPr marL="514350" indent="-514350" algn="just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AutoNum type="arabicPeriod"/>
              <a:defRPr/>
            </a:pPr>
            <a:endParaRPr lang="en-US" sz="3200" b="1" i="1" dirty="0">
              <a:solidFill>
                <a:srgbClr val="000000"/>
              </a:solidFill>
              <a:latin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defRPr/>
            </a:pPr>
            <a:endParaRPr lang="en-US" sz="3200" b="1" i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4479925" y="-182563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77828" name="Rectangle 4"/>
          <p:cNvSpPr>
            <a:spLocks noChangeArrowheads="1"/>
          </p:cNvSpPr>
          <p:nvPr/>
        </p:nvSpPr>
        <p:spPr bwMode="auto">
          <a:xfrm>
            <a:off x="1735138" y="4178300"/>
            <a:ext cx="6894512" cy="573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457200" indent="-457200" eaLnBrk="1" hangingPunct="1">
              <a:spcBef>
                <a:spcPct val="5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endParaRPr lang="en-US" sz="2200">
              <a:solidFill>
                <a:srgbClr val="000000"/>
              </a:solidFill>
              <a:latin typeface=".VnTime" pitchFamily="34" charset="0"/>
            </a:endParaRPr>
          </a:p>
        </p:txBody>
      </p:sp>
      <p:sp>
        <p:nvSpPr>
          <p:cNvPr id="77829" name="Text Box 5"/>
          <p:cNvSpPr txBox="1">
            <a:spLocks noChangeArrowheads="1"/>
          </p:cNvSpPr>
          <p:nvPr/>
        </p:nvSpPr>
        <p:spPr bwMode="auto">
          <a:xfrm>
            <a:off x="1949450" y="774700"/>
            <a:ext cx="54911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nl-NL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HƯỚNG DẪN VỀ NHÀ</a:t>
            </a:r>
            <a:endParaRPr lang="en-US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888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78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78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78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78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78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78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78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78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7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7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6" grpId="0" build="p"/>
      <p:bldP spid="7782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269</Words>
  <Application>Microsoft Office PowerPoint</Application>
  <PresentationFormat>On-screen Show (4:3)</PresentationFormat>
  <Paragraphs>28</Paragraphs>
  <Slides>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.VnTime</vt:lpstr>
      <vt:lpstr>Arial</vt:lpstr>
      <vt:lpstr>Calibri</vt:lpstr>
      <vt:lpstr>Times New Roman</vt:lpstr>
      <vt:lpstr>Wingdings</vt:lpstr>
      <vt:lpstr>Office Theme</vt:lpstr>
      <vt:lpstr>Equation</vt:lpstr>
      <vt:lpstr>PowerPoint Presentation</vt:lpstr>
      <vt:lpstr>1)Viết công thức nghiệm thu gọn của phương trình bậc hai một ẩn.  2)Giải phương trình: - 3x2 + 2x + 8 = 0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E6420</dc:creator>
  <cp:lastModifiedBy>Thuoc Nguyen</cp:lastModifiedBy>
  <cp:revision>9</cp:revision>
  <dcterms:created xsi:type="dcterms:W3CDTF">2016-03-17T13:01:30Z</dcterms:created>
  <dcterms:modified xsi:type="dcterms:W3CDTF">2018-02-06T03:36:37Z</dcterms:modified>
</cp:coreProperties>
</file>