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58" r:id="rId5"/>
    <p:sldId id="262" r:id="rId6"/>
    <p:sldId id="267" r:id="rId7"/>
    <p:sldId id="268" r:id="rId8"/>
    <p:sldId id="269" r:id="rId9"/>
    <p:sldId id="266" r:id="rId10"/>
    <p:sldId id="271" r:id="rId11"/>
    <p:sldId id="272" r:id="rId12"/>
    <p:sldId id="273" r:id="rId13"/>
    <p:sldId id="274" r:id="rId14"/>
    <p:sldId id="270" r:id="rId15"/>
    <p:sldId id="275" r:id="rId16"/>
    <p:sldId id="26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794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3.wmf"/><Relationship Id="rId7" Type="http://schemas.openxmlformats.org/officeDocument/2006/relationships/image" Target="../media/image36.wmf"/><Relationship Id="rId2" Type="http://schemas.openxmlformats.org/officeDocument/2006/relationships/image" Target="../media/image23.wmf"/><Relationship Id="rId1" Type="http://schemas.openxmlformats.org/officeDocument/2006/relationships/image" Target="../media/image32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10" Type="http://schemas.openxmlformats.org/officeDocument/2006/relationships/image" Target="../media/image39.wmf"/><Relationship Id="rId4" Type="http://schemas.openxmlformats.org/officeDocument/2006/relationships/image" Target="../media/image25.wmf"/><Relationship Id="rId9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41.wmf"/><Relationship Id="rId7" Type="http://schemas.openxmlformats.org/officeDocument/2006/relationships/image" Target="../media/image43.wmf"/><Relationship Id="rId2" Type="http://schemas.openxmlformats.org/officeDocument/2006/relationships/image" Target="../media/image23.wmf"/><Relationship Id="rId1" Type="http://schemas.openxmlformats.org/officeDocument/2006/relationships/image" Target="../media/image40.wmf"/><Relationship Id="rId6" Type="http://schemas.openxmlformats.org/officeDocument/2006/relationships/image" Target="../media/image36.wmf"/><Relationship Id="rId11" Type="http://schemas.openxmlformats.org/officeDocument/2006/relationships/image" Target="../media/image46.wmf"/><Relationship Id="rId5" Type="http://schemas.openxmlformats.org/officeDocument/2006/relationships/image" Target="../media/image42.wmf"/><Relationship Id="rId10" Type="http://schemas.openxmlformats.org/officeDocument/2006/relationships/image" Target="../media/image45.wmf"/><Relationship Id="rId4" Type="http://schemas.openxmlformats.org/officeDocument/2006/relationships/image" Target="../media/image25.wmf"/><Relationship Id="rId9" Type="http://schemas.openxmlformats.org/officeDocument/2006/relationships/image" Target="../media/image44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48.wmf"/><Relationship Id="rId7" Type="http://schemas.openxmlformats.org/officeDocument/2006/relationships/image" Target="../media/image50.wmf"/><Relationship Id="rId2" Type="http://schemas.openxmlformats.org/officeDocument/2006/relationships/image" Target="../media/image23.wmf"/><Relationship Id="rId1" Type="http://schemas.openxmlformats.org/officeDocument/2006/relationships/image" Target="../media/image47.wmf"/><Relationship Id="rId6" Type="http://schemas.openxmlformats.org/officeDocument/2006/relationships/image" Target="../media/image36.wmf"/><Relationship Id="rId11" Type="http://schemas.openxmlformats.org/officeDocument/2006/relationships/image" Target="../media/image53.wmf"/><Relationship Id="rId5" Type="http://schemas.openxmlformats.org/officeDocument/2006/relationships/image" Target="../media/image49.wmf"/><Relationship Id="rId10" Type="http://schemas.openxmlformats.org/officeDocument/2006/relationships/image" Target="../media/image52.wmf"/><Relationship Id="rId4" Type="http://schemas.openxmlformats.org/officeDocument/2006/relationships/image" Target="../media/image25.wmf"/><Relationship Id="rId9" Type="http://schemas.openxmlformats.org/officeDocument/2006/relationships/image" Target="../media/image5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10" Type="http://schemas.openxmlformats.org/officeDocument/2006/relationships/image" Target="../media/image31.wmf"/><Relationship Id="rId4" Type="http://schemas.openxmlformats.org/officeDocument/2006/relationships/image" Target="../media/image25.wmf"/><Relationship Id="rId9" Type="http://schemas.openxmlformats.org/officeDocument/2006/relationships/image" Target="../media/image3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39B6A5C-785D-433A-9A5A-5041A594D8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EDCE5-2F8D-4BFB-B6B1-6E929D37C8A5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Ovr>
    <a:masterClrMapping/>
  </p:clrMapOvr>
  <p:transition spd="slow" advClick="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29.wmf"/><Relationship Id="rId3" Type="http://schemas.openxmlformats.org/officeDocument/2006/relationships/oleObject" Target="../embeddings/oleObject24.bin"/><Relationship Id="rId21" Type="http://schemas.openxmlformats.org/officeDocument/2006/relationships/oleObject" Target="../embeddings/oleObject33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3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8.wmf"/><Relationship Id="rId20" Type="http://schemas.openxmlformats.org/officeDocument/2006/relationships/image" Target="../media/image30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32.bin"/><Relationship Id="rId4" Type="http://schemas.openxmlformats.org/officeDocument/2006/relationships/image" Target="../media/image22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7.wmf"/><Relationship Id="rId22" Type="http://schemas.openxmlformats.org/officeDocument/2006/relationships/image" Target="../media/image3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39.bin"/><Relationship Id="rId18" Type="http://schemas.openxmlformats.org/officeDocument/2006/relationships/image" Target="../media/image37.wmf"/><Relationship Id="rId3" Type="http://schemas.openxmlformats.org/officeDocument/2006/relationships/oleObject" Target="../embeddings/oleObject34.bin"/><Relationship Id="rId21" Type="http://schemas.openxmlformats.org/officeDocument/2006/relationships/oleObject" Target="../embeddings/oleObject43.bin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34.wmf"/><Relationship Id="rId17" Type="http://schemas.openxmlformats.org/officeDocument/2006/relationships/oleObject" Target="../embeddings/oleObject4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6.wmf"/><Relationship Id="rId20" Type="http://schemas.openxmlformats.org/officeDocument/2006/relationships/image" Target="../media/image38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5.bin"/><Relationship Id="rId15" Type="http://schemas.openxmlformats.org/officeDocument/2006/relationships/oleObject" Target="../embeddings/oleObject40.bin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42.bin"/><Relationship Id="rId4" Type="http://schemas.openxmlformats.org/officeDocument/2006/relationships/image" Target="../media/image32.wmf"/><Relationship Id="rId9" Type="http://schemas.openxmlformats.org/officeDocument/2006/relationships/oleObject" Target="../embeddings/oleObject37.bin"/><Relationship Id="rId14" Type="http://schemas.openxmlformats.org/officeDocument/2006/relationships/image" Target="../media/image35.wmf"/><Relationship Id="rId22" Type="http://schemas.openxmlformats.org/officeDocument/2006/relationships/image" Target="../media/image3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oleObject" Target="../embeddings/oleObject49.bin"/><Relationship Id="rId18" Type="http://schemas.openxmlformats.org/officeDocument/2006/relationships/image" Target="../media/image38.wmf"/><Relationship Id="rId3" Type="http://schemas.openxmlformats.org/officeDocument/2006/relationships/oleObject" Target="../embeddings/oleObject44.bin"/><Relationship Id="rId21" Type="http://schemas.openxmlformats.org/officeDocument/2006/relationships/oleObject" Target="../embeddings/oleObject53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42.wmf"/><Relationship Id="rId17" Type="http://schemas.openxmlformats.org/officeDocument/2006/relationships/oleObject" Target="../embeddings/oleObject5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3.wmf"/><Relationship Id="rId20" Type="http://schemas.openxmlformats.org/officeDocument/2006/relationships/image" Target="../media/image44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48.bin"/><Relationship Id="rId24" Type="http://schemas.openxmlformats.org/officeDocument/2006/relationships/image" Target="../media/image46.wmf"/><Relationship Id="rId5" Type="http://schemas.openxmlformats.org/officeDocument/2006/relationships/oleObject" Target="../embeddings/oleObject45.bin"/><Relationship Id="rId15" Type="http://schemas.openxmlformats.org/officeDocument/2006/relationships/oleObject" Target="../embeddings/oleObject50.bin"/><Relationship Id="rId23" Type="http://schemas.openxmlformats.org/officeDocument/2006/relationships/oleObject" Target="../embeddings/oleObject54.bin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52.bin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36.wmf"/><Relationship Id="rId22" Type="http://schemas.openxmlformats.org/officeDocument/2006/relationships/image" Target="../media/image4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oleObject" Target="../embeddings/oleObject60.bin"/><Relationship Id="rId18" Type="http://schemas.openxmlformats.org/officeDocument/2006/relationships/image" Target="../media/image38.wmf"/><Relationship Id="rId3" Type="http://schemas.openxmlformats.org/officeDocument/2006/relationships/oleObject" Target="../embeddings/oleObject55.bin"/><Relationship Id="rId21" Type="http://schemas.openxmlformats.org/officeDocument/2006/relationships/oleObject" Target="../embeddings/oleObject64.bin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49.wmf"/><Relationship Id="rId17" Type="http://schemas.openxmlformats.org/officeDocument/2006/relationships/oleObject" Target="../embeddings/oleObject62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0.wmf"/><Relationship Id="rId20" Type="http://schemas.openxmlformats.org/officeDocument/2006/relationships/image" Target="../media/image51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59.bin"/><Relationship Id="rId24" Type="http://schemas.openxmlformats.org/officeDocument/2006/relationships/image" Target="../media/image53.wmf"/><Relationship Id="rId5" Type="http://schemas.openxmlformats.org/officeDocument/2006/relationships/oleObject" Target="../embeddings/oleObject56.bin"/><Relationship Id="rId15" Type="http://schemas.openxmlformats.org/officeDocument/2006/relationships/oleObject" Target="../embeddings/oleObject61.bin"/><Relationship Id="rId23" Type="http://schemas.openxmlformats.org/officeDocument/2006/relationships/oleObject" Target="../embeddings/oleObject65.bin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63.bin"/><Relationship Id="rId4" Type="http://schemas.openxmlformats.org/officeDocument/2006/relationships/image" Target="../media/image47.wmf"/><Relationship Id="rId9" Type="http://schemas.openxmlformats.org/officeDocument/2006/relationships/oleObject" Target="../embeddings/oleObject58.bin"/><Relationship Id="rId14" Type="http://schemas.openxmlformats.org/officeDocument/2006/relationships/image" Target="../media/image36.wmf"/><Relationship Id="rId22" Type="http://schemas.openxmlformats.org/officeDocument/2006/relationships/image" Target="../media/image5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5" Type="http://schemas.openxmlformats.org/officeDocument/2006/relationships/slide" Target="slide11.xml"/><Relationship Id="rId4" Type="http://schemas.openxmlformats.org/officeDocument/2006/relationships/image" Target="../media/image5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609600" y="838200"/>
            <a:ext cx="75438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KIỂM TRA BÀI CŨ</a:t>
            </a: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81000" y="1981200"/>
            <a:ext cx="8458200" cy="2935288"/>
            <a:chOff x="240" y="1248"/>
            <a:chExt cx="5328" cy="1849"/>
          </a:xfrm>
        </p:grpSpPr>
        <p:sp>
          <p:nvSpPr>
            <p:cNvPr id="4099" name="Text Box 3"/>
            <p:cNvSpPr txBox="1">
              <a:spLocks noChangeArrowheads="1"/>
            </p:cNvSpPr>
            <p:nvPr/>
          </p:nvSpPr>
          <p:spPr bwMode="auto">
            <a:xfrm>
              <a:off x="240" y="1248"/>
              <a:ext cx="5328" cy="1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42900" indent="-342900">
                <a:buFontTx/>
                <a:buAutoNum type="arabicPeriod"/>
              </a:pPr>
              <a:r>
                <a:rPr lang="en-US" sz="4000" dirty="0">
                  <a:latin typeface="VNI-Times" pitchFamily="2" charset="0"/>
                </a:rPr>
                <a:t> Neâu quy taéc so saùnh hai phaân soá khoâng cuøng maãu.</a:t>
              </a:r>
            </a:p>
            <a:p>
              <a:pPr marL="342900" indent="-342900">
                <a:buFontTx/>
                <a:buAutoNum type="arabicPeriod"/>
              </a:pPr>
              <a:endParaRPr lang="en-US" sz="4000" dirty="0">
                <a:latin typeface="VNI-Times" pitchFamily="2" charset="0"/>
              </a:endParaRPr>
            </a:p>
            <a:p>
              <a:pPr marL="342900" indent="-342900"/>
              <a:r>
                <a:rPr lang="en-US" sz="4000" dirty="0">
                  <a:latin typeface="VNI-Times" pitchFamily="2" charset="0"/>
                </a:rPr>
                <a:t>2. So saùnh            vaø </a:t>
              </a:r>
            </a:p>
          </p:txBody>
        </p:sp>
        <p:graphicFrame>
          <p:nvGraphicFramePr>
            <p:cNvPr id="4114" name="Object 18"/>
            <p:cNvGraphicFramePr>
              <a:graphicFrameLocks noChangeAspect="1"/>
            </p:cNvGraphicFramePr>
            <p:nvPr/>
          </p:nvGraphicFramePr>
          <p:xfrm>
            <a:off x="1939" y="2256"/>
            <a:ext cx="461" cy="7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" name="Equation" r:id="rId3" imgW="228600" imgH="393480" progId="Equation.DSMT4">
                    <p:embed/>
                  </p:oleObj>
                </mc:Choice>
                <mc:Fallback>
                  <p:oleObj name="Equation" r:id="rId3" imgW="228600" imgH="39348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9" y="2256"/>
                          <a:ext cx="461" cy="7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15" name="Object 19"/>
            <p:cNvGraphicFramePr>
              <a:graphicFrameLocks noChangeAspect="1"/>
            </p:cNvGraphicFramePr>
            <p:nvPr/>
          </p:nvGraphicFramePr>
          <p:xfrm>
            <a:off x="3127" y="2304"/>
            <a:ext cx="459" cy="7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" name="Equation" r:id="rId5" imgW="228600" imgH="393480" progId="Equation.DSMT4">
                    <p:embed/>
                  </p:oleObj>
                </mc:Choice>
                <mc:Fallback>
                  <p:oleObj name="Equation" r:id="rId5" imgW="228600" imgH="39348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7" y="2304"/>
                          <a:ext cx="459" cy="7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57200" y="914400"/>
            <a:ext cx="8229600" cy="1049338"/>
            <a:chOff x="288" y="576"/>
            <a:chExt cx="5184" cy="661"/>
          </a:xfrm>
        </p:grpSpPr>
        <p:sp>
          <p:nvSpPr>
            <p:cNvPr id="2" name="Text Box 9"/>
            <p:cNvSpPr txBox="1">
              <a:spLocks noChangeArrowheads="1"/>
            </p:cNvSpPr>
            <p:nvPr/>
          </p:nvSpPr>
          <p:spPr bwMode="auto">
            <a:xfrm>
              <a:off x="288" y="672"/>
              <a:ext cx="51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VNI-Times" pitchFamily="2" charset="0"/>
                </a:rPr>
                <a:t> </a:t>
              </a:r>
              <a:r>
                <a:rPr lang="en-US" sz="3200" u="sng">
                  <a:solidFill>
                    <a:srgbClr val="FF3300"/>
                  </a:solidFill>
                  <a:latin typeface="VNI-Times" pitchFamily="2" charset="0"/>
                </a:rPr>
                <a:t>Caâu 1</a:t>
              </a:r>
              <a:r>
                <a:rPr lang="en-US" sz="3200">
                  <a:latin typeface="VNI-Times" pitchFamily="2" charset="0"/>
                </a:rPr>
                <a:t>. Keát quaû cuûa                                   baèng :</a:t>
              </a:r>
            </a:p>
          </p:txBody>
        </p:sp>
        <p:graphicFrame>
          <p:nvGraphicFramePr>
            <p:cNvPr id="100357" name="Object 5"/>
            <p:cNvGraphicFramePr>
              <a:graphicFrameLocks noChangeAspect="1"/>
            </p:cNvGraphicFramePr>
            <p:nvPr/>
          </p:nvGraphicFramePr>
          <p:xfrm>
            <a:off x="2688" y="576"/>
            <a:ext cx="1516" cy="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4" name="Equation" r:id="rId3" imgW="901440" imgH="393480" progId="Equation.DSMT4">
                    <p:embed/>
                  </p:oleObj>
                </mc:Choice>
                <mc:Fallback>
                  <p:oleObj name="Equation" r:id="rId3" imgW="901440" imgH="393480" progId="Equation.DSMT4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576"/>
                          <a:ext cx="1516" cy="6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1143000" y="2057400"/>
            <a:ext cx="1398588" cy="1087438"/>
            <a:chOff x="528" y="1536"/>
            <a:chExt cx="881" cy="685"/>
          </a:xfrm>
        </p:grpSpPr>
        <p:graphicFrame>
          <p:nvGraphicFramePr>
            <p:cNvPr id="100359" name="Object 7"/>
            <p:cNvGraphicFramePr>
              <a:graphicFrameLocks noChangeAspect="1"/>
            </p:cNvGraphicFramePr>
            <p:nvPr/>
          </p:nvGraphicFramePr>
          <p:xfrm>
            <a:off x="528" y="1680"/>
            <a:ext cx="325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5" name="Equation" r:id="rId5" imgW="177480" imgH="203040" progId="Equation.DSMT4">
                    <p:embed/>
                  </p:oleObj>
                </mc:Choice>
                <mc:Fallback>
                  <p:oleObj name="Equation" r:id="rId5" imgW="177480" imgH="203040" progId="Equation.DSMT4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680"/>
                          <a:ext cx="325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60" name="Object 8"/>
            <p:cNvGraphicFramePr>
              <a:graphicFrameLocks noChangeAspect="1"/>
            </p:cNvGraphicFramePr>
            <p:nvPr/>
          </p:nvGraphicFramePr>
          <p:xfrm>
            <a:off x="1056" y="1536"/>
            <a:ext cx="353" cy="6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6" name="Equation" r:id="rId7" imgW="203040" imgH="393480" progId="Equation.DSMT4">
                    <p:embed/>
                  </p:oleObj>
                </mc:Choice>
                <mc:Fallback>
                  <p:oleObj name="Equation" r:id="rId7" imgW="203040" imgH="393480" progId="Equation.DSMT4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1536"/>
                          <a:ext cx="353" cy="6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0361" name="Oval 9"/>
          <p:cNvSpPr>
            <a:spLocks noChangeArrowheads="1"/>
          </p:cNvSpPr>
          <p:nvPr/>
        </p:nvSpPr>
        <p:spPr bwMode="auto">
          <a:xfrm>
            <a:off x="4724400" y="3657600"/>
            <a:ext cx="762000" cy="7620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295400" y="228600"/>
            <a:ext cx="6553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VNI-Times" pitchFamily="2" charset="0"/>
              </a:rPr>
              <a:t>Khoanh troøn caâu traû lôøi ñuùng nhaát : </a:t>
            </a:r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4876800" y="2133600"/>
            <a:ext cx="1398588" cy="1087438"/>
            <a:chOff x="528" y="1536"/>
            <a:chExt cx="881" cy="685"/>
          </a:xfrm>
        </p:grpSpPr>
        <p:graphicFrame>
          <p:nvGraphicFramePr>
            <p:cNvPr id="100364" name="Object 12"/>
            <p:cNvGraphicFramePr>
              <a:graphicFrameLocks noChangeAspect="1"/>
            </p:cNvGraphicFramePr>
            <p:nvPr/>
          </p:nvGraphicFramePr>
          <p:xfrm>
            <a:off x="528" y="1680"/>
            <a:ext cx="325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7" name="Equation" r:id="rId9" imgW="177480" imgH="203040" progId="Equation.DSMT4">
                    <p:embed/>
                  </p:oleObj>
                </mc:Choice>
                <mc:Fallback>
                  <p:oleObj name="Equation" r:id="rId9" imgW="177480" imgH="203040" progId="Equation.DSMT4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680"/>
                          <a:ext cx="325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65" name="Object 13"/>
            <p:cNvGraphicFramePr>
              <a:graphicFrameLocks noChangeAspect="1"/>
            </p:cNvGraphicFramePr>
            <p:nvPr/>
          </p:nvGraphicFramePr>
          <p:xfrm>
            <a:off x="1056" y="1536"/>
            <a:ext cx="353" cy="6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8" name="Equation" r:id="rId11" imgW="203040" imgH="393480" progId="Equation.DSMT4">
                    <p:embed/>
                  </p:oleObj>
                </mc:Choice>
                <mc:Fallback>
                  <p:oleObj name="Equation" r:id="rId11" imgW="203040" imgH="393480" progId="Equation.DSMT4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1536"/>
                          <a:ext cx="353" cy="6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1143000" y="3429000"/>
            <a:ext cx="1311275" cy="1087438"/>
            <a:chOff x="539" y="1536"/>
            <a:chExt cx="826" cy="685"/>
          </a:xfrm>
        </p:grpSpPr>
        <p:graphicFrame>
          <p:nvGraphicFramePr>
            <p:cNvPr id="100367" name="Object 15"/>
            <p:cNvGraphicFramePr>
              <a:graphicFrameLocks noChangeAspect="1"/>
            </p:cNvGraphicFramePr>
            <p:nvPr/>
          </p:nvGraphicFramePr>
          <p:xfrm>
            <a:off x="539" y="1680"/>
            <a:ext cx="302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9" name="Equation" r:id="rId13" imgW="164880" imgH="203040" progId="Equation.DSMT4">
                    <p:embed/>
                  </p:oleObj>
                </mc:Choice>
                <mc:Fallback>
                  <p:oleObj name="Equation" r:id="rId13" imgW="164880" imgH="20304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9" y="1680"/>
                          <a:ext cx="302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68" name="Object 16"/>
            <p:cNvGraphicFramePr>
              <a:graphicFrameLocks noChangeAspect="1"/>
            </p:cNvGraphicFramePr>
            <p:nvPr/>
          </p:nvGraphicFramePr>
          <p:xfrm>
            <a:off x="1100" y="1536"/>
            <a:ext cx="265" cy="6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00" name="Equation" r:id="rId15" imgW="152280" imgH="393480" progId="Equation.DSMT4">
                    <p:embed/>
                  </p:oleObj>
                </mc:Choice>
                <mc:Fallback>
                  <p:oleObj name="Equation" r:id="rId15" imgW="152280" imgH="39348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0" y="1536"/>
                          <a:ext cx="265" cy="6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4876800" y="3505200"/>
            <a:ext cx="1328738" cy="1087438"/>
            <a:chOff x="517" y="1536"/>
            <a:chExt cx="837" cy="685"/>
          </a:xfrm>
        </p:grpSpPr>
        <p:graphicFrame>
          <p:nvGraphicFramePr>
            <p:cNvPr id="100370" name="Object 18"/>
            <p:cNvGraphicFramePr>
              <a:graphicFrameLocks noChangeAspect="1"/>
            </p:cNvGraphicFramePr>
            <p:nvPr/>
          </p:nvGraphicFramePr>
          <p:xfrm>
            <a:off x="517" y="1680"/>
            <a:ext cx="348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01" name="Equation" r:id="rId17" imgW="190440" imgH="203040" progId="Equation.DSMT4">
                    <p:embed/>
                  </p:oleObj>
                </mc:Choice>
                <mc:Fallback>
                  <p:oleObj name="Equation" r:id="rId17" imgW="190440" imgH="20304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" y="1680"/>
                          <a:ext cx="348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71" name="Object 19"/>
            <p:cNvGraphicFramePr>
              <a:graphicFrameLocks noChangeAspect="1"/>
            </p:cNvGraphicFramePr>
            <p:nvPr/>
          </p:nvGraphicFramePr>
          <p:xfrm>
            <a:off x="1111" y="1536"/>
            <a:ext cx="243" cy="6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02" name="Equation" r:id="rId19" imgW="139680" imgH="393480" progId="Equation.DSMT4">
                    <p:embed/>
                  </p:oleObj>
                </mc:Choice>
                <mc:Fallback>
                  <p:oleObj name="Equation" r:id="rId19" imgW="139680" imgH="39348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1" y="1536"/>
                          <a:ext cx="243" cy="6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20"/>
          <p:cNvGrpSpPr>
            <a:grpSpLocks/>
          </p:cNvGrpSpPr>
          <p:nvPr/>
        </p:nvGrpSpPr>
        <p:grpSpPr bwMode="auto">
          <a:xfrm>
            <a:off x="228600" y="5105400"/>
            <a:ext cx="8243888" cy="1049338"/>
            <a:chOff x="144" y="3216"/>
            <a:chExt cx="5193" cy="661"/>
          </a:xfrm>
        </p:grpSpPr>
        <p:graphicFrame>
          <p:nvGraphicFramePr>
            <p:cNvPr id="100373" name="Object 21"/>
            <p:cNvGraphicFramePr>
              <a:graphicFrameLocks noChangeAspect="1"/>
            </p:cNvGraphicFramePr>
            <p:nvPr/>
          </p:nvGraphicFramePr>
          <p:xfrm>
            <a:off x="1344" y="3216"/>
            <a:ext cx="3993" cy="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03" name="Equation" r:id="rId21" imgW="2374560" imgH="393480" progId="Equation.DSMT4">
                    <p:embed/>
                  </p:oleObj>
                </mc:Choice>
                <mc:Fallback>
                  <p:oleObj name="Equation" r:id="rId21" imgW="2374560" imgH="39348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3216"/>
                          <a:ext cx="3993" cy="6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Text Box 9"/>
            <p:cNvSpPr txBox="1">
              <a:spLocks noChangeArrowheads="1"/>
            </p:cNvSpPr>
            <p:nvPr/>
          </p:nvSpPr>
          <p:spPr bwMode="auto">
            <a:xfrm>
              <a:off x="144" y="3312"/>
              <a:ext cx="124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VNI-Times" pitchFamily="2" charset="0"/>
                </a:rPr>
                <a:t>Caùch giaûi: </a:t>
              </a:r>
            </a:p>
          </p:txBody>
        </p: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457200" y="914400"/>
            <a:ext cx="8229600" cy="1049338"/>
            <a:chOff x="288" y="576"/>
            <a:chExt cx="5184" cy="661"/>
          </a:xfrm>
        </p:grpSpPr>
        <p:sp>
          <p:nvSpPr>
            <p:cNvPr id="2" name="Text Box 9"/>
            <p:cNvSpPr txBox="1">
              <a:spLocks noChangeArrowheads="1"/>
            </p:cNvSpPr>
            <p:nvPr/>
          </p:nvSpPr>
          <p:spPr bwMode="auto">
            <a:xfrm>
              <a:off x="288" y="672"/>
              <a:ext cx="51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VNI-Times" pitchFamily="2" charset="0"/>
                </a:rPr>
                <a:t> </a:t>
              </a:r>
              <a:r>
                <a:rPr lang="en-US" sz="3200" u="sng">
                  <a:solidFill>
                    <a:srgbClr val="FF3300"/>
                  </a:solidFill>
                  <a:latin typeface="VNI-Times" pitchFamily="2" charset="0"/>
                </a:rPr>
                <a:t>Caâu 2</a:t>
              </a:r>
              <a:r>
                <a:rPr lang="en-US" sz="3200">
                  <a:latin typeface="VNI-Times" pitchFamily="2" charset="0"/>
                </a:rPr>
                <a:t>. Keát quaû cuûa                 baèng :</a:t>
              </a:r>
            </a:p>
          </p:txBody>
        </p:sp>
        <p:graphicFrame>
          <p:nvGraphicFramePr>
            <p:cNvPr id="67589" name="Object 5"/>
            <p:cNvGraphicFramePr>
              <a:graphicFrameLocks noChangeAspect="1"/>
            </p:cNvGraphicFramePr>
            <p:nvPr/>
          </p:nvGraphicFramePr>
          <p:xfrm>
            <a:off x="2592" y="576"/>
            <a:ext cx="769" cy="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18" name="Equation" r:id="rId3" imgW="457200" imgH="393480" progId="Equation.DSMT4">
                    <p:embed/>
                  </p:oleObj>
                </mc:Choice>
                <mc:Fallback>
                  <p:oleObj name="Equation" r:id="rId3" imgW="457200" imgH="393480" progId="Equation.DSMT4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576"/>
                          <a:ext cx="769" cy="6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1143000" y="2117725"/>
            <a:ext cx="1398588" cy="965200"/>
            <a:chOff x="528" y="1574"/>
            <a:chExt cx="881" cy="608"/>
          </a:xfrm>
        </p:grpSpPr>
        <p:graphicFrame>
          <p:nvGraphicFramePr>
            <p:cNvPr id="67591" name="Object 7"/>
            <p:cNvGraphicFramePr>
              <a:graphicFrameLocks noChangeAspect="1"/>
            </p:cNvGraphicFramePr>
            <p:nvPr/>
          </p:nvGraphicFramePr>
          <p:xfrm>
            <a:off x="528" y="1680"/>
            <a:ext cx="325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19" name="Equation" r:id="rId5" imgW="177480" imgH="203040" progId="Equation.DSMT4">
                    <p:embed/>
                  </p:oleObj>
                </mc:Choice>
                <mc:Fallback>
                  <p:oleObj name="Equation" r:id="rId5" imgW="177480" imgH="203040" progId="Equation.DSMT4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680"/>
                          <a:ext cx="325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592" name="Object 8"/>
            <p:cNvGraphicFramePr>
              <a:graphicFrameLocks noChangeAspect="1"/>
            </p:cNvGraphicFramePr>
            <p:nvPr/>
          </p:nvGraphicFramePr>
          <p:xfrm>
            <a:off x="1056" y="1574"/>
            <a:ext cx="353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20" name="Equation" r:id="rId7" imgW="228600" imgH="393480" progId="Equation.DSMT4">
                    <p:embed/>
                  </p:oleObj>
                </mc:Choice>
                <mc:Fallback>
                  <p:oleObj name="Equation" r:id="rId7" imgW="228600" imgH="393480" progId="Equation.DSMT4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1574"/>
                          <a:ext cx="353" cy="6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7599" name="Oval 15"/>
          <p:cNvSpPr>
            <a:spLocks noChangeArrowheads="1"/>
          </p:cNvSpPr>
          <p:nvPr/>
        </p:nvSpPr>
        <p:spPr bwMode="auto">
          <a:xfrm>
            <a:off x="990600" y="2209800"/>
            <a:ext cx="762000" cy="7620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295400" y="228600"/>
            <a:ext cx="6553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VNI-Times" pitchFamily="2" charset="0"/>
              </a:rPr>
              <a:t>Khoanh troøn caâu traû lôøi ñuùng nhaát : </a:t>
            </a:r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4876800" y="2133600"/>
            <a:ext cx="1501775" cy="996950"/>
            <a:chOff x="3072" y="1344"/>
            <a:chExt cx="946" cy="628"/>
          </a:xfrm>
        </p:grpSpPr>
        <p:graphicFrame>
          <p:nvGraphicFramePr>
            <p:cNvPr id="67608" name="Object 24"/>
            <p:cNvGraphicFramePr>
              <a:graphicFrameLocks noChangeAspect="1"/>
            </p:cNvGraphicFramePr>
            <p:nvPr/>
          </p:nvGraphicFramePr>
          <p:xfrm>
            <a:off x="3072" y="1488"/>
            <a:ext cx="325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21" name="Equation" r:id="rId9" imgW="177480" imgH="203040" progId="Equation.DSMT4">
                    <p:embed/>
                  </p:oleObj>
                </mc:Choice>
                <mc:Fallback>
                  <p:oleObj name="Equation" r:id="rId9" imgW="177480" imgH="203040" progId="Equation.DSMT4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1488"/>
                          <a:ext cx="325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609" name="Object 25"/>
            <p:cNvGraphicFramePr>
              <a:graphicFrameLocks noChangeAspect="1"/>
            </p:cNvGraphicFramePr>
            <p:nvPr/>
          </p:nvGraphicFramePr>
          <p:xfrm>
            <a:off x="3552" y="1344"/>
            <a:ext cx="466" cy="6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22" name="Equation" r:id="rId11" imgW="291960" imgH="393480" progId="Equation.DSMT4">
                    <p:embed/>
                  </p:oleObj>
                </mc:Choice>
                <mc:Fallback>
                  <p:oleObj name="Equation" r:id="rId11" imgW="291960" imgH="393480" progId="Equation.DSMT4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1344"/>
                          <a:ext cx="466" cy="6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990600" y="5105400"/>
            <a:ext cx="5761038" cy="1049338"/>
            <a:chOff x="624" y="3216"/>
            <a:chExt cx="3629" cy="661"/>
          </a:xfrm>
        </p:grpSpPr>
        <p:graphicFrame>
          <p:nvGraphicFramePr>
            <p:cNvPr id="67619" name="Object 35"/>
            <p:cNvGraphicFramePr>
              <a:graphicFrameLocks noChangeAspect="1"/>
            </p:cNvGraphicFramePr>
            <p:nvPr/>
          </p:nvGraphicFramePr>
          <p:xfrm>
            <a:off x="1968" y="3216"/>
            <a:ext cx="2285" cy="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23" name="Equation" r:id="rId13" imgW="1358640" imgH="393480" progId="Equation.DSMT4">
                    <p:embed/>
                  </p:oleObj>
                </mc:Choice>
                <mc:Fallback>
                  <p:oleObj name="Equation" r:id="rId13" imgW="1358640" imgH="39348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3216"/>
                          <a:ext cx="2285" cy="6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Text Box 9"/>
            <p:cNvSpPr txBox="1">
              <a:spLocks noChangeArrowheads="1"/>
            </p:cNvSpPr>
            <p:nvPr/>
          </p:nvSpPr>
          <p:spPr bwMode="auto">
            <a:xfrm>
              <a:off x="624" y="3312"/>
              <a:ext cx="124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VNI-Times" pitchFamily="2" charset="0"/>
                </a:rPr>
                <a:t>Caùch giaûi: </a:t>
              </a:r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1236663" y="3505200"/>
            <a:ext cx="1381125" cy="965200"/>
            <a:chOff x="539" y="1574"/>
            <a:chExt cx="870" cy="608"/>
          </a:xfrm>
        </p:grpSpPr>
        <p:graphicFrame>
          <p:nvGraphicFramePr>
            <p:cNvPr id="67625" name="Object 41"/>
            <p:cNvGraphicFramePr>
              <a:graphicFrameLocks noChangeAspect="1"/>
            </p:cNvGraphicFramePr>
            <p:nvPr/>
          </p:nvGraphicFramePr>
          <p:xfrm>
            <a:off x="539" y="1680"/>
            <a:ext cx="302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24" name="Equation" r:id="rId15" imgW="164880" imgH="203040" progId="Equation.DSMT4">
                    <p:embed/>
                  </p:oleObj>
                </mc:Choice>
                <mc:Fallback>
                  <p:oleObj name="Equation" r:id="rId15" imgW="164880" imgH="20304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9" y="1680"/>
                          <a:ext cx="302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626" name="Object 42"/>
            <p:cNvGraphicFramePr>
              <a:graphicFrameLocks noChangeAspect="1"/>
            </p:cNvGraphicFramePr>
            <p:nvPr/>
          </p:nvGraphicFramePr>
          <p:xfrm>
            <a:off x="1056" y="1574"/>
            <a:ext cx="353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25" name="Equation" r:id="rId17" imgW="228600" imgH="393480" progId="Equation.DSMT4">
                    <p:embed/>
                  </p:oleObj>
                </mc:Choice>
                <mc:Fallback>
                  <p:oleObj name="Equation" r:id="rId17" imgW="228600" imgH="39348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1574"/>
                          <a:ext cx="353" cy="6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4857750" y="3581400"/>
            <a:ext cx="1308100" cy="914400"/>
            <a:chOff x="3060" y="2256"/>
            <a:chExt cx="824" cy="576"/>
          </a:xfrm>
        </p:grpSpPr>
        <p:graphicFrame>
          <p:nvGraphicFramePr>
            <p:cNvPr id="67628" name="Object 44"/>
            <p:cNvGraphicFramePr>
              <a:graphicFrameLocks noChangeAspect="1"/>
            </p:cNvGraphicFramePr>
            <p:nvPr/>
          </p:nvGraphicFramePr>
          <p:xfrm>
            <a:off x="3060" y="2362"/>
            <a:ext cx="349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26" name="Equation" r:id="rId19" imgW="190440" imgH="203040" progId="Equation.DSMT4">
                    <p:embed/>
                  </p:oleObj>
                </mc:Choice>
                <mc:Fallback>
                  <p:oleObj name="Equation" r:id="rId19" imgW="190440" imgH="20304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0" y="2362"/>
                          <a:ext cx="349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629" name="Object 45"/>
            <p:cNvGraphicFramePr>
              <a:graphicFrameLocks noChangeAspect="1"/>
            </p:cNvGraphicFramePr>
            <p:nvPr/>
          </p:nvGraphicFramePr>
          <p:xfrm>
            <a:off x="3456" y="2256"/>
            <a:ext cx="428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27" name="Equation" r:id="rId21" imgW="291960" imgH="393480" progId="Equation.DSMT4">
                    <p:embed/>
                  </p:oleObj>
                </mc:Choice>
                <mc:Fallback>
                  <p:oleObj name="Equation" r:id="rId21" imgW="291960" imgH="39348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2256"/>
                          <a:ext cx="428" cy="5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57200" y="838200"/>
            <a:ext cx="8229600" cy="1049338"/>
            <a:chOff x="288" y="528"/>
            <a:chExt cx="5184" cy="661"/>
          </a:xfrm>
        </p:grpSpPr>
        <p:sp>
          <p:nvSpPr>
            <p:cNvPr id="2" name="Text Box 9"/>
            <p:cNvSpPr txBox="1">
              <a:spLocks noChangeArrowheads="1"/>
            </p:cNvSpPr>
            <p:nvPr/>
          </p:nvSpPr>
          <p:spPr bwMode="auto">
            <a:xfrm>
              <a:off x="288" y="672"/>
              <a:ext cx="51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VNI-Times" pitchFamily="2" charset="0"/>
                </a:rPr>
                <a:t> </a:t>
              </a:r>
              <a:r>
                <a:rPr lang="en-US" sz="3200" u="sng">
                  <a:solidFill>
                    <a:srgbClr val="FF3300"/>
                  </a:solidFill>
                  <a:latin typeface="VNI-Times" pitchFamily="2" charset="0"/>
                </a:rPr>
                <a:t>Caâu 3</a:t>
              </a:r>
              <a:r>
                <a:rPr lang="en-US" sz="3200">
                  <a:latin typeface="VNI-Times" pitchFamily="2" charset="0"/>
                </a:rPr>
                <a:t>. Khi                     thì   x  baèng :</a:t>
              </a:r>
            </a:p>
          </p:txBody>
        </p:sp>
        <p:graphicFrame>
          <p:nvGraphicFramePr>
            <p:cNvPr id="101381" name="Object 5"/>
            <p:cNvGraphicFramePr>
              <a:graphicFrameLocks noChangeAspect="1"/>
            </p:cNvGraphicFramePr>
            <p:nvPr/>
          </p:nvGraphicFramePr>
          <p:xfrm>
            <a:off x="1632" y="528"/>
            <a:ext cx="1025" cy="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4" name="Equation" r:id="rId3" imgW="609480" imgH="393480" progId="Equation.DSMT4">
                    <p:embed/>
                  </p:oleObj>
                </mc:Choice>
                <mc:Fallback>
                  <p:oleObj name="Equation" r:id="rId3" imgW="609480" imgH="393480" progId="Equation.DSMT4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528"/>
                          <a:ext cx="1025" cy="6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1143000" y="2117725"/>
            <a:ext cx="1398588" cy="965200"/>
            <a:chOff x="528" y="1574"/>
            <a:chExt cx="881" cy="608"/>
          </a:xfrm>
        </p:grpSpPr>
        <p:graphicFrame>
          <p:nvGraphicFramePr>
            <p:cNvPr id="101383" name="Object 7"/>
            <p:cNvGraphicFramePr>
              <a:graphicFrameLocks noChangeAspect="1"/>
            </p:cNvGraphicFramePr>
            <p:nvPr/>
          </p:nvGraphicFramePr>
          <p:xfrm>
            <a:off x="528" y="1680"/>
            <a:ext cx="325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5" name="Equation" r:id="rId5" imgW="177480" imgH="203040" progId="Equation.DSMT4">
                    <p:embed/>
                  </p:oleObj>
                </mc:Choice>
                <mc:Fallback>
                  <p:oleObj name="Equation" r:id="rId5" imgW="177480" imgH="203040" progId="Equation.DSMT4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680"/>
                          <a:ext cx="325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384" name="Object 8"/>
            <p:cNvGraphicFramePr>
              <a:graphicFrameLocks noChangeAspect="1"/>
            </p:cNvGraphicFramePr>
            <p:nvPr/>
          </p:nvGraphicFramePr>
          <p:xfrm>
            <a:off x="1056" y="1574"/>
            <a:ext cx="353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6" name="Equation" r:id="rId7" imgW="228600" imgH="393480" progId="Equation.DSMT4">
                    <p:embed/>
                  </p:oleObj>
                </mc:Choice>
                <mc:Fallback>
                  <p:oleObj name="Equation" r:id="rId7" imgW="228600" imgH="393480" progId="Equation.DSMT4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1574"/>
                          <a:ext cx="353" cy="6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1385" name="Oval 9"/>
          <p:cNvSpPr>
            <a:spLocks noChangeArrowheads="1"/>
          </p:cNvSpPr>
          <p:nvPr/>
        </p:nvSpPr>
        <p:spPr bwMode="auto">
          <a:xfrm>
            <a:off x="4724400" y="2286000"/>
            <a:ext cx="762000" cy="7620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295400" y="228600"/>
            <a:ext cx="6553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VNI-Times" pitchFamily="2" charset="0"/>
              </a:rPr>
              <a:t>Khoanh troøn caâu traû lôøi ñuùng nhaát : </a:t>
            </a:r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4876800" y="2133600"/>
            <a:ext cx="1323975" cy="996950"/>
            <a:chOff x="3072" y="1344"/>
            <a:chExt cx="834" cy="628"/>
          </a:xfrm>
        </p:grpSpPr>
        <p:graphicFrame>
          <p:nvGraphicFramePr>
            <p:cNvPr id="101388" name="Object 12"/>
            <p:cNvGraphicFramePr>
              <a:graphicFrameLocks noChangeAspect="1"/>
            </p:cNvGraphicFramePr>
            <p:nvPr/>
          </p:nvGraphicFramePr>
          <p:xfrm>
            <a:off x="3072" y="1488"/>
            <a:ext cx="325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7" name="Equation" r:id="rId9" imgW="177480" imgH="203040" progId="Equation.DSMT4">
                    <p:embed/>
                  </p:oleObj>
                </mc:Choice>
                <mc:Fallback>
                  <p:oleObj name="Equation" r:id="rId9" imgW="177480" imgH="203040" progId="Equation.DSMT4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1488"/>
                          <a:ext cx="325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389" name="Object 13"/>
            <p:cNvGraphicFramePr>
              <a:graphicFrameLocks noChangeAspect="1"/>
            </p:cNvGraphicFramePr>
            <p:nvPr/>
          </p:nvGraphicFramePr>
          <p:xfrm>
            <a:off x="3663" y="1344"/>
            <a:ext cx="243" cy="6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8" name="Equation" r:id="rId11" imgW="152280" imgH="393480" progId="Equation.DSMT4">
                    <p:embed/>
                  </p:oleObj>
                </mc:Choice>
                <mc:Fallback>
                  <p:oleObj name="Equation" r:id="rId11" imgW="152280" imgH="393480" progId="Equation.DSMT4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3" y="1344"/>
                          <a:ext cx="243" cy="6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1236663" y="3657600"/>
            <a:ext cx="1163637" cy="608013"/>
            <a:chOff x="779" y="2304"/>
            <a:chExt cx="733" cy="383"/>
          </a:xfrm>
        </p:grpSpPr>
        <p:graphicFrame>
          <p:nvGraphicFramePr>
            <p:cNvPr id="101394" name="Object 18"/>
            <p:cNvGraphicFramePr>
              <a:graphicFrameLocks noChangeAspect="1"/>
            </p:cNvGraphicFramePr>
            <p:nvPr/>
          </p:nvGraphicFramePr>
          <p:xfrm>
            <a:off x="779" y="2314"/>
            <a:ext cx="302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9" name="Equation" r:id="rId13" imgW="164880" imgH="203040" progId="Equation.DSMT4">
                    <p:embed/>
                  </p:oleObj>
                </mc:Choice>
                <mc:Fallback>
                  <p:oleObj name="Equation" r:id="rId13" imgW="164880" imgH="20304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9" y="2314"/>
                          <a:ext cx="302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395" name="Object 19"/>
            <p:cNvGraphicFramePr>
              <a:graphicFrameLocks noChangeAspect="1"/>
            </p:cNvGraphicFramePr>
            <p:nvPr/>
          </p:nvGraphicFramePr>
          <p:xfrm>
            <a:off x="1296" y="2304"/>
            <a:ext cx="216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0" name="Equation" r:id="rId15" imgW="114120" imgH="177480" progId="Equation.DSMT4">
                    <p:embed/>
                  </p:oleObj>
                </mc:Choice>
                <mc:Fallback>
                  <p:oleObj name="Equation" r:id="rId15" imgW="114120" imgH="177480" progId="Equation.DSMT4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2304"/>
                          <a:ext cx="216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4857750" y="3733800"/>
            <a:ext cx="992188" cy="608013"/>
            <a:chOff x="3060" y="2352"/>
            <a:chExt cx="625" cy="383"/>
          </a:xfrm>
        </p:grpSpPr>
        <p:graphicFrame>
          <p:nvGraphicFramePr>
            <p:cNvPr id="101397" name="Object 21"/>
            <p:cNvGraphicFramePr>
              <a:graphicFrameLocks noChangeAspect="1"/>
            </p:cNvGraphicFramePr>
            <p:nvPr/>
          </p:nvGraphicFramePr>
          <p:xfrm>
            <a:off x="3060" y="2362"/>
            <a:ext cx="349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1" name="Equation" r:id="rId17" imgW="190440" imgH="203040" progId="Equation.DSMT4">
                    <p:embed/>
                  </p:oleObj>
                </mc:Choice>
                <mc:Fallback>
                  <p:oleObj name="Equation" r:id="rId17" imgW="190440" imgH="20304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0" y="2362"/>
                          <a:ext cx="349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398" name="Object 22"/>
            <p:cNvGraphicFramePr>
              <a:graphicFrameLocks noChangeAspect="1"/>
            </p:cNvGraphicFramePr>
            <p:nvPr/>
          </p:nvGraphicFramePr>
          <p:xfrm>
            <a:off x="3504" y="2352"/>
            <a:ext cx="181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2" name="Equation" r:id="rId19" imgW="88560" imgH="164880" progId="Equation.DSMT4">
                    <p:embed/>
                  </p:oleObj>
                </mc:Choice>
                <mc:Fallback>
                  <p:oleObj name="Equation" r:id="rId19" imgW="88560" imgH="16488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2352"/>
                          <a:ext cx="181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990600" y="5029200"/>
            <a:ext cx="5892800" cy="1125538"/>
            <a:chOff x="624" y="3168"/>
            <a:chExt cx="3712" cy="709"/>
          </a:xfrm>
        </p:grpSpPr>
        <p:graphicFrame>
          <p:nvGraphicFramePr>
            <p:cNvPr id="101402" name="Object 26"/>
            <p:cNvGraphicFramePr>
              <a:graphicFrameLocks noChangeAspect="1"/>
            </p:cNvGraphicFramePr>
            <p:nvPr/>
          </p:nvGraphicFramePr>
          <p:xfrm>
            <a:off x="3696" y="3168"/>
            <a:ext cx="640" cy="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3" name="Equation" r:id="rId21" imgW="380880" imgH="393480" progId="Equation.DSMT4">
                    <p:embed/>
                  </p:oleObj>
                </mc:Choice>
                <mc:Fallback>
                  <p:oleObj name="Equation" r:id="rId21" imgW="380880" imgH="39348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3168"/>
                          <a:ext cx="640" cy="6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624" y="3216"/>
              <a:ext cx="3168" cy="661"/>
              <a:chOff x="624" y="3216"/>
              <a:chExt cx="3168" cy="661"/>
            </a:xfrm>
          </p:grpSpPr>
          <p:graphicFrame>
            <p:nvGraphicFramePr>
              <p:cNvPr id="101391" name="Object 15"/>
              <p:cNvGraphicFramePr>
                <a:graphicFrameLocks noChangeAspect="1"/>
              </p:cNvGraphicFramePr>
              <p:nvPr/>
            </p:nvGraphicFramePr>
            <p:xfrm>
              <a:off x="1920" y="3216"/>
              <a:ext cx="1067" cy="6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54" name="Equation" r:id="rId23" imgW="634680" imgH="393480" progId="Equation.DSMT4">
                      <p:embed/>
                    </p:oleObj>
                  </mc:Choice>
                  <mc:Fallback>
                    <p:oleObj name="Equation" r:id="rId23" imgW="634680" imgH="393480" progId="Equation.DSMT4">
                      <p:embed/>
                      <p:pic>
                        <p:nvPicPr>
                          <p:cNvPr id="0" name="Picture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20" y="3216"/>
                            <a:ext cx="1067" cy="66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" name="Text Box 9"/>
              <p:cNvSpPr txBox="1">
                <a:spLocks noChangeArrowheads="1"/>
              </p:cNvSpPr>
              <p:nvPr/>
            </p:nvSpPr>
            <p:spPr bwMode="auto">
              <a:xfrm>
                <a:off x="624" y="3312"/>
                <a:ext cx="124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latin typeface="VNI-Times" pitchFamily="2" charset="0"/>
                  </a:rPr>
                  <a:t>Caùch giaûi: </a:t>
                </a:r>
              </a:p>
            </p:txBody>
          </p:sp>
          <p:sp>
            <p:nvSpPr>
              <p:cNvPr id="4" name="Text Box 9"/>
              <p:cNvSpPr txBox="1">
                <a:spLocks noChangeArrowheads="1"/>
              </p:cNvSpPr>
              <p:nvPr/>
            </p:nvSpPr>
            <p:spPr bwMode="auto">
              <a:xfrm>
                <a:off x="3168" y="3312"/>
                <a:ext cx="62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latin typeface="VNI-Times" pitchFamily="2" charset="0"/>
                  </a:rPr>
                  <a:t>neân </a:t>
                </a:r>
              </a:p>
            </p:txBody>
          </p:sp>
        </p:grp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457200" y="838200"/>
            <a:ext cx="8229600" cy="1049338"/>
            <a:chOff x="288" y="528"/>
            <a:chExt cx="5184" cy="661"/>
          </a:xfrm>
        </p:grpSpPr>
        <p:sp>
          <p:nvSpPr>
            <p:cNvPr id="2" name="Text Box 9"/>
            <p:cNvSpPr txBox="1">
              <a:spLocks noChangeArrowheads="1"/>
            </p:cNvSpPr>
            <p:nvPr/>
          </p:nvSpPr>
          <p:spPr bwMode="auto">
            <a:xfrm>
              <a:off x="288" y="672"/>
              <a:ext cx="51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VNI-Times" pitchFamily="2" charset="0"/>
                </a:rPr>
                <a:t> </a:t>
              </a:r>
              <a:r>
                <a:rPr lang="en-US" sz="3200" u="sng">
                  <a:solidFill>
                    <a:srgbClr val="FF3300"/>
                  </a:solidFill>
                  <a:latin typeface="VNI-Times" pitchFamily="2" charset="0"/>
                </a:rPr>
                <a:t>Caâu 4</a:t>
              </a:r>
              <a:r>
                <a:rPr lang="en-US" sz="3200">
                  <a:latin typeface="VNI-Times" pitchFamily="2" charset="0"/>
                </a:rPr>
                <a:t>. Khi                     thì   x  baèng :</a:t>
              </a:r>
            </a:p>
          </p:txBody>
        </p:sp>
        <p:graphicFrame>
          <p:nvGraphicFramePr>
            <p:cNvPr id="102405" name="Object 5"/>
            <p:cNvGraphicFramePr>
              <a:graphicFrameLocks noChangeAspect="1"/>
            </p:cNvGraphicFramePr>
            <p:nvPr/>
          </p:nvGraphicFramePr>
          <p:xfrm>
            <a:off x="1568" y="528"/>
            <a:ext cx="1153" cy="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68" name="Equation" r:id="rId3" imgW="685800" imgH="393480" progId="Equation.DSMT4">
                    <p:embed/>
                  </p:oleObj>
                </mc:Choice>
                <mc:Fallback>
                  <p:oleObj name="Equation" r:id="rId3" imgW="685800" imgH="393480" progId="Equation.DSMT4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8" y="528"/>
                          <a:ext cx="1153" cy="6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1143000" y="2117725"/>
            <a:ext cx="1304925" cy="965200"/>
            <a:chOff x="528" y="1574"/>
            <a:chExt cx="822" cy="608"/>
          </a:xfrm>
        </p:grpSpPr>
        <p:graphicFrame>
          <p:nvGraphicFramePr>
            <p:cNvPr id="102407" name="Object 7"/>
            <p:cNvGraphicFramePr>
              <a:graphicFrameLocks noChangeAspect="1"/>
            </p:cNvGraphicFramePr>
            <p:nvPr/>
          </p:nvGraphicFramePr>
          <p:xfrm>
            <a:off x="528" y="1680"/>
            <a:ext cx="325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69" name="Equation" r:id="rId5" imgW="177480" imgH="203040" progId="Equation.DSMT4">
                    <p:embed/>
                  </p:oleObj>
                </mc:Choice>
                <mc:Fallback>
                  <p:oleObj name="Equation" r:id="rId5" imgW="177480" imgH="203040" progId="Equation.DSMT4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680"/>
                          <a:ext cx="325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08" name="Object 8"/>
            <p:cNvGraphicFramePr>
              <a:graphicFrameLocks noChangeAspect="1"/>
            </p:cNvGraphicFramePr>
            <p:nvPr/>
          </p:nvGraphicFramePr>
          <p:xfrm>
            <a:off x="1115" y="1574"/>
            <a:ext cx="235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0" name="Equation" r:id="rId7" imgW="152280" imgH="393480" progId="Equation.DSMT4">
                    <p:embed/>
                  </p:oleObj>
                </mc:Choice>
                <mc:Fallback>
                  <p:oleObj name="Equation" r:id="rId7" imgW="152280" imgH="393480" progId="Equation.DSMT4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5" y="1574"/>
                          <a:ext cx="235" cy="6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409" name="Oval 9"/>
          <p:cNvSpPr>
            <a:spLocks noChangeArrowheads="1"/>
          </p:cNvSpPr>
          <p:nvPr/>
        </p:nvSpPr>
        <p:spPr bwMode="auto">
          <a:xfrm>
            <a:off x="4724400" y="3657600"/>
            <a:ext cx="762000" cy="7620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295400" y="228600"/>
            <a:ext cx="6553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VNI-Times" pitchFamily="2" charset="0"/>
              </a:rPr>
              <a:t>Khoanh troøn caâu traû lôøi ñuùng nhaát : </a:t>
            </a:r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4876800" y="2133600"/>
            <a:ext cx="1323975" cy="996950"/>
            <a:chOff x="3072" y="1344"/>
            <a:chExt cx="834" cy="628"/>
          </a:xfrm>
        </p:grpSpPr>
        <p:graphicFrame>
          <p:nvGraphicFramePr>
            <p:cNvPr id="102412" name="Object 12"/>
            <p:cNvGraphicFramePr>
              <a:graphicFrameLocks noChangeAspect="1"/>
            </p:cNvGraphicFramePr>
            <p:nvPr/>
          </p:nvGraphicFramePr>
          <p:xfrm>
            <a:off x="3072" y="1488"/>
            <a:ext cx="325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1" name="Equation" r:id="rId9" imgW="177480" imgH="203040" progId="Equation.DSMT4">
                    <p:embed/>
                  </p:oleObj>
                </mc:Choice>
                <mc:Fallback>
                  <p:oleObj name="Equation" r:id="rId9" imgW="177480" imgH="203040" progId="Equation.DSMT4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1488"/>
                          <a:ext cx="325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13" name="Object 13"/>
            <p:cNvGraphicFramePr>
              <a:graphicFrameLocks noChangeAspect="1"/>
            </p:cNvGraphicFramePr>
            <p:nvPr/>
          </p:nvGraphicFramePr>
          <p:xfrm>
            <a:off x="3663" y="1344"/>
            <a:ext cx="243" cy="6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2" name="Equation" r:id="rId11" imgW="152280" imgH="393480" progId="Equation.DSMT4">
                    <p:embed/>
                  </p:oleObj>
                </mc:Choice>
                <mc:Fallback>
                  <p:oleObj name="Equation" r:id="rId11" imgW="152280" imgH="393480" progId="Equation.DSMT4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3" y="1344"/>
                          <a:ext cx="243" cy="6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1236663" y="3352800"/>
            <a:ext cx="1193800" cy="1066800"/>
            <a:chOff x="779" y="2112"/>
            <a:chExt cx="752" cy="672"/>
          </a:xfrm>
        </p:grpSpPr>
        <p:graphicFrame>
          <p:nvGraphicFramePr>
            <p:cNvPr id="102415" name="Object 15"/>
            <p:cNvGraphicFramePr>
              <a:graphicFrameLocks noChangeAspect="1"/>
            </p:cNvGraphicFramePr>
            <p:nvPr/>
          </p:nvGraphicFramePr>
          <p:xfrm>
            <a:off x="779" y="2314"/>
            <a:ext cx="302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3" name="Equation" r:id="rId13" imgW="164880" imgH="203040" progId="Equation.DSMT4">
                    <p:embed/>
                  </p:oleObj>
                </mc:Choice>
                <mc:Fallback>
                  <p:oleObj name="Equation" r:id="rId13" imgW="164880" imgH="20304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9" y="2314"/>
                          <a:ext cx="302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16" name="Object 16"/>
            <p:cNvGraphicFramePr>
              <a:graphicFrameLocks noChangeAspect="1"/>
            </p:cNvGraphicFramePr>
            <p:nvPr/>
          </p:nvGraphicFramePr>
          <p:xfrm>
            <a:off x="1293" y="2112"/>
            <a:ext cx="238" cy="6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4" name="Equation" r:id="rId15" imgW="139680" imgH="393480" progId="Equation.DSMT4">
                    <p:embed/>
                  </p:oleObj>
                </mc:Choice>
                <mc:Fallback>
                  <p:oleObj name="Equation" r:id="rId15" imgW="139680" imgH="393480" progId="Equation.DSMT4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3" y="2112"/>
                          <a:ext cx="238" cy="6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4857750" y="3581400"/>
            <a:ext cx="1133475" cy="914400"/>
            <a:chOff x="3060" y="2256"/>
            <a:chExt cx="714" cy="576"/>
          </a:xfrm>
        </p:grpSpPr>
        <p:graphicFrame>
          <p:nvGraphicFramePr>
            <p:cNvPr id="102418" name="Object 18"/>
            <p:cNvGraphicFramePr>
              <a:graphicFrameLocks noChangeAspect="1"/>
            </p:cNvGraphicFramePr>
            <p:nvPr/>
          </p:nvGraphicFramePr>
          <p:xfrm>
            <a:off x="3060" y="2362"/>
            <a:ext cx="349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5" name="Equation" r:id="rId17" imgW="190440" imgH="203040" progId="Equation.DSMT4">
                    <p:embed/>
                  </p:oleObj>
                </mc:Choice>
                <mc:Fallback>
                  <p:oleObj name="Equation" r:id="rId17" imgW="190440" imgH="20304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0" y="2362"/>
                          <a:ext cx="349" cy="3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19" name="Object 19"/>
            <p:cNvGraphicFramePr>
              <a:graphicFrameLocks noChangeAspect="1"/>
            </p:cNvGraphicFramePr>
            <p:nvPr/>
          </p:nvGraphicFramePr>
          <p:xfrm>
            <a:off x="3552" y="2256"/>
            <a:ext cx="222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6" name="Equation" r:id="rId19" imgW="152280" imgH="393480" progId="Equation.DSMT4">
                    <p:embed/>
                  </p:oleObj>
                </mc:Choice>
                <mc:Fallback>
                  <p:oleObj name="Equation" r:id="rId19" imgW="152280" imgH="39348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2256"/>
                          <a:ext cx="222" cy="5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533400" y="4419600"/>
            <a:ext cx="6011863" cy="1049338"/>
            <a:chOff x="240" y="2928"/>
            <a:chExt cx="3787" cy="661"/>
          </a:xfrm>
        </p:grpSpPr>
        <p:graphicFrame>
          <p:nvGraphicFramePr>
            <p:cNvPr id="102423" name="Object 23"/>
            <p:cNvGraphicFramePr>
              <a:graphicFrameLocks noChangeAspect="1"/>
            </p:cNvGraphicFramePr>
            <p:nvPr/>
          </p:nvGraphicFramePr>
          <p:xfrm>
            <a:off x="1488" y="2928"/>
            <a:ext cx="2539" cy="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7" name="Equation" r:id="rId21" imgW="1511280" imgH="393480" progId="Equation.DSMT4">
                    <p:embed/>
                  </p:oleObj>
                </mc:Choice>
                <mc:Fallback>
                  <p:oleObj name="Equation" r:id="rId21" imgW="1511280" imgH="39348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2928"/>
                          <a:ext cx="2539" cy="6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Text Box 9"/>
            <p:cNvSpPr txBox="1">
              <a:spLocks noChangeArrowheads="1"/>
            </p:cNvSpPr>
            <p:nvPr/>
          </p:nvSpPr>
          <p:spPr bwMode="auto">
            <a:xfrm>
              <a:off x="240" y="3024"/>
              <a:ext cx="124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VNI-Times" pitchFamily="2" charset="0"/>
                </a:rPr>
                <a:t>Caùch giaûi: </a:t>
              </a:r>
            </a:p>
          </p:txBody>
        </p:sp>
      </p:grpSp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1219200" y="5638800"/>
            <a:ext cx="5775325" cy="1049338"/>
            <a:chOff x="768" y="3552"/>
            <a:chExt cx="3638" cy="661"/>
          </a:xfrm>
        </p:grpSpPr>
        <p:graphicFrame>
          <p:nvGraphicFramePr>
            <p:cNvPr id="102428" name="Object 28"/>
            <p:cNvGraphicFramePr>
              <a:graphicFrameLocks noChangeAspect="1"/>
            </p:cNvGraphicFramePr>
            <p:nvPr/>
          </p:nvGraphicFramePr>
          <p:xfrm>
            <a:off x="1440" y="3552"/>
            <a:ext cx="2966" cy="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8" name="Equation" r:id="rId23" imgW="1765080" imgH="393480" progId="Equation.DSMT4">
                    <p:embed/>
                  </p:oleObj>
                </mc:Choice>
                <mc:Fallback>
                  <p:oleObj name="Equation" r:id="rId23" imgW="1765080" imgH="39348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" y="3552"/>
                          <a:ext cx="2966" cy="6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Text Box 9"/>
            <p:cNvSpPr txBox="1">
              <a:spLocks noChangeArrowheads="1"/>
            </p:cNvSpPr>
            <p:nvPr/>
          </p:nvSpPr>
          <p:spPr bwMode="auto">
            <a:xfrm>
              <a:off x="768" y="3696"/>
              <a:ext cx="67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VNI-Times" pitchFamily="2" charset="0"/>
                </a:rPr>
                <a:t>hay: </a:t>
              </a:r>
            </a:p>
          </p:txBody>
        </p: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2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5105400" cy="53181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  <a:latin typeface="Times New Roman" pitchFamily="18" charset="0"/>
              </a:rPr>
              <a:t>TÓM TẮT BÀI HỌC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2781300" y="838200"/>
            <a:ext cx="3505200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A50021"/>
                </a:solidFill>
                <a:latin typeface="Times New Roman" pitchFamily="18" charset="0"/>
              </a:rPr>
              <a:t>PHÉP CỘNG PHÂN SỐ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704850" y="2052638"/>
            <a:ext cx="2590800" cy="720725"/>
          </a:xfrm>
          <a:prstGeom prst="rect">
            <a:avLst/>
          </a:prstGeom>
          <a:solidFill>
            <a:schemeClr val="bg1"/>
          </a:solidFill>
          <a:ln w="1905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CỘNG HAI PHÂN SỐ CÙNG MẪU SỐ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5138738" y="2076450"/>
            <a:ext cx="3533775" cy="720725"/>
          </a:xfrm>
          <a:prstGeom prst="rect">
            <a:avLst/>
          </a:prstGeom>
          <a:solidFill>
            <a:schemeClr val="bg1"/>
          </a:solidFill>
          <a:ln w="1905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latin typeface="Times New Roman" pitchFamily="18" charset="0"/>
              </a:rPr>
              <a:t>CỘNG HAI PHÂN SỐ KHÔNG CÙNG MẪU SỐ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23825" y="3690938"/>
            <a:ext cx="1524000" cy="415925"/>
          </a:xfrm>
          <a:prstGeom prst="rect">
            <a:avLst/>
          </a:prstGeom>
          <a:solidFill>
            <a:schemeClr val="bg1"/>
          </a:solidFill>
          <a:ln w="1905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CỘNG TỬ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4448175" y="3690938"/>
            <a:ext cx="1852613" cy="720725"/>
          </a:xfrm>
          <a:prstGeom prst="rect">
            <a:avLst/>
          </a:prstGeom>
          <a:solidFill>
            <a:schemeClr val="bg1"/>
          </a:solidFill>
          <a:ln w="1905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ĐƯA VỀ CÙNG MẪU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1909763" y="3695700"/>
            <a:ext cx="2286000" cy="720725"/>
          </a:xfrm>
          <a:prstGeom prst="rect">
            <a:avLst/>
          </a:prstGeom>
          <a:solidFill>
            <a:schemeClr val="bg1"/>
          </a:solidFill>
          <a:ln w="1905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GIỮ NGUYÊN MẪU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6615113" y="3733800"/>
            <a:ext cx="2438400" cy="720725"/>
          </a:xfrm>
          <a:prstGeom prst="rect">
            <a:avLst/>
          </a:prstGeom>
          <a:solidFill>
            <a:schemeClr val="bg1"/>
          </a:solidFill>
          <a:ln w="1905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CỘNG 2 PHÂN SỐ CÙNG MẪU SỐ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057400" y="1328738"/>
            <a:ext cx="4800600" cy="762000"/>
            <a:chOff x="1296" y="1056"/>
            <a:chExt cx="3024" cy="480"/>
          </a:xfrm>
        </p:grpSpPr>
        <p:sp>
          <p:nvSpPr>
            <p:cNvPr id="13337" name="Line 11"/>
            <p:cNvSpPr>
              <a:spLocks noChangeShapeType="1"/>
            </p:cNvSpPr>
            <p:nvPr/>
          </p:nvSpPr>
          <p:spPr bwMode="auto">
            <a:xfrm flipH="1">
              <a:off x="1296" y="1065"/>
              <a:ext cx="1536" cy="4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8" name="Line 12"/>
            <p:cNvSpPr>
              <a:spLocks noChangeShapeType="1"/>
            </p:cNvSpPr>
            <p:nvPr/>
          </p:nvSpPr>
          <p:spPr bwMode="auto">
            <a:xfrm>
              <a:off x="2832" y="1056"/>
              <a:ext cx="1488" cy="4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762000" y="2776538"/>
            <a:ext cx="2286000" cy="914400"/>
            <a:chOff x="480" y="1968"/>
            <a:chExt cx="1440" cy="576"/>
          </a:xfrm>
        </p:grpSpPr>
        <p:sp>
          <p:nvSpPr>
            <p:cNvPr id="13335" name="Line 14"/>
            <p:cNvSpPr>
              <a:spLocks noChangeShapeType="1"/>
            </p:cNvSpPr>
            <p:nvPr/>
          </p:nvSpPr>
          <p:spPr bwMode="auto">
            <a:xfrm flipH="1">
              <a:off x="480" y="1968"/>
              <a:ext cx="768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Line 15"/>
            <p:cNvSpPr>
              <a:spLocks noChangeShapeType="1"/>
            </p:cNvSpPr>
            <p:nvPr/>
          </p:nvSpPr>
          <p:spPr bwMode="auto">
            <a:xfrm>
              <a:off x="1248" y="1968"/>
              <a:ext cx="672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5410200" y="2776538"/>
            <a:ext cx="2438400" cy="914400"/>
            <a:chOff x="3408" y="1968"/>
            <a:chExt cx="1536" cy="576"/>
          </a:xfrm>
        </p:grpSpPr>
        <p:sp>
          <p:nvSpPr>
            <p:cNvPr id="13333" name="Line 17"/>
            <p:cNvSpPr>
              <a:spLocks noChangeShapeType="1"/>
            </p:cNvSpPr>
            <p:nvPr/>
          </p:nvSpPr>
          <p:spPr bwMode="auto">
            <a:xfrm flipH="1">
              <a:off x="3408" y="1968"/>
              <a:ext cx="912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Line 18"/>
            <p:cNvSpPr>
              <a:spLocks noChangeShapeType="1"/>
            </p:cNvSpPr>
            <p:nvPr/>
          </p:nvSpPr>
          <p:spPr bwMode="auto">
            <a:xfrm>
              <a:off x="4320" y="1968"/>
              <a:ext cx="624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87" name="WordArt 19"/>
          <p:cNvSpPr>
            <a:spLocks noChangeArrowheads="1" noChangeShapeType="1" noTextEdit="1"/>
          </p:cNvSpPr>
          <p:nvPr/>
        </p:nvSpPr>
        <p:spPr bwMode="auto">
          <a:xfrm>
            <a:off x="304800" y="4572000"/>
            <a:ext cx="1676400" cy="476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8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CC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Unicode MS"/>
              </a:rPr>
              <a:t>Lưu ý :</a:t>
            </a:r>
            <a:endParaRPr lang="en-US" sz="2800" b="1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00CC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Unicode MS"/>
            </a:endParaRPr>
          </a:p>
        </p:txBody>
      </p:sp>
      <p:sp>
        <p:nvSpPr>
          <p:cNvPr id="32788" name="Text Box 20"/>
          <p:cNvSpPr txBox="1">
            <a:spLocks noChangeArrowheads="1"/>
          </p:cNvSpPr>
          <p:nvPr/>
        </p:nvSpPr>
        <p:spPr bwMode="auto">
          <a:xfrm>
            <a:off x="533400" y="5148263"/>
            <a:ext cx="670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- Số nguyên a có thể viết là  </a:t>
            </a:r>
          </a:p>
        </p:txBody>
      </p:sp>
      <p:graphicFrame>
        <p:nvGraphicFramePr>
          <p:cNvPr id="32789" name="Object 21"/>
          <p:cNvGraphicFramePr>
            <a:graphicFrameLocks noGrp="1" noChangeAspect="1"/>
          </p:cNvGraphicFramePr>
          <p:nvPr>
            <p:ph/>
          </p:nvPr>
        </p:nvGraphicFramePr>
        <p:xfrm>
          <a:off x="4191000" y="5059363"/>
          <a:ext cx="3286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name="Equation" r:id="rId3" imgW="152280" imgH="393480" progId="Equation.3">
                  <p:embed/>
                </p:oleObj>
              </mc:Choice>
              <mc:Fallback>
                <p:oleObj name="Equation" r:id="rId3" imgW="152280" imgH="3934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5059363"/>
                        <a:ext cx="3286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1" name="Text Box 23"/>
          <p:cNvSpPr txBox="1">
            <a:spLocks noChangeArrowheads="1"/>
          </p:cNvSpPr>
          <p:nvPr/>
        </p:nvSpPr>
        <p:spPr bwMode="auto">
          <a:xfrm>
            <a:off x="533400" y="5605463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- Nên đưa về mẫu dương . </a:t>
            </a:r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533400" y="6062663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- Nên rút gọn trước và sau khi thực hiện phép cộng.</a:t>
            </a:r>
          </a:p>
        </p:txBody>
      </p:sp>
      <p:sp>
        <p:nvSpPr>
          <p:cNvPr id="13332" name="AutoShape 2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838200" cy="6858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nimBg="1"/>
      <p:bldP spid="32772" grpId="0" animBg="1"/>
      <p:bldP spid="32773" grpId="0" animBg="1"/>
      <p:bldP spid="32774" grpId="0" animBg="1"/>
      <p:bldP spid="32775" grpId="0" animBg="1"/>
      <p:bldP spid="32776" grpId="0" animBg="1"/>
      <p:bldP spid="32777" grpId="0" animBg="1"/>
      <p:bldP spid="32787" grpId="0" animBg="1"/>
      <p:bldP spid="32788" grpId="0"/>
      <p:bldP spid="32791" grpId="0"/>
      <p:bldP spid="3279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5" descr="Winter"/>
          <p:cNvSpPr>
            <a:spLocks noChangeArrowheads="1"/>
          </p:cNvSpPr>
          <p:nvPr/>
        </p:nvSpPr>
        <p:spPr bwMode="auto">
          <a:xfrm>
            <a:off x="762000" y="457200"/>
            <a:ext cx="7543800" cy="12192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16" name="WordArt 4"/>
          <p:cNvSpPr>
            <a:spLocks noChangeArrowheads="1" noChangeShapeType="1" noTextEdit="1"/>
          </p:cNvSpPr>
          <p:nvPr/>
        </p:nvSpPr>
        <p:spPr bwMode="auto">
          <a:xfrm>
            <a:off x="1447800" y="533400"/>
            <a:ext cx="6248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HƯỚNG DẪN VỀ NHÀ</a:t>
            </a:r>
            <a:endParaRPr lang="en-US" sz="3600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533400" y="1828800"/>
            <a:ext cx="86106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/ Xem lại quy tắc cộng hai phân số cùng mẫu; hai phân số không cùng mẫu.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2/ Xem lại cách quy đồng mẫu các phân số.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3/ Thực hiện tương tự các bài tập 44, 45 SGK trang 26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4/ Xem và chuẩn bị trước bài “Tính chất cơ bản của phép cộng phân số”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81000" y="5243513"/>
            <a:ext cx="891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3600" dirty="0">
                <a:latin typeface="VNI-Times" pitchFamily="2" charset="0"/>
              </a:rPr>
              <a:t>Maø                  </a:t>
            </a:r>
            <a:r>
              <a:rPr lang="vi-VN" sz="3600" dirty="0" smtClean="0">
                <a:latin typeface="VNI-Times" pitchFamily="2" charset="0"/>
              </a:rPr>
              <a:t>=&gt;                   </a:t>
            </a:r>
            <a:r>
              <a:rPr lang="en-US" sz="3600" dirty="0" smtClean="0">
                <a:latin typeface="VNI-Times" pitchFamily="2" charset="0"/>
              </a:rPr>
              <a:t>Vaäy</a:t>
            </a:r>
            <a:endParaRPr lang="en-US" sz="3600" dirty="0">
              <a:latin typeface="VNI-Times" pitchFamily="2" charset="0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228600" y="2514600"/>
            <a:ext cx="190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3600" dirty="0">
                <a:solidFill>
                  <a:srgbClr val="FF3300"/>
                </a:solidFill>
                <a:latin typeface="VNI-Times" pitchFamily="2" charset="0"/>
              </a:rPr>
              <a:t>Caâu 2</a:t>
            </a:r>
            <a:r>
              <a:rPr lang="en-US" sz="3600" dirty="0">
                <a:latin typeface="VNI-Times" pitchFamily="2" charset="0"/>
              </a:rPr>
              <a:t>. </a:t>
            </a:r>
          </a:p>
        </p:txBody>
      </p:sp>
      <p:graphicFrame>
        <p:nvGraphicFramePr>
          <p:cNvPr id="29703" name="Object 7"/>
          <p:cNvGraphicFramePr>
            <a:graphicFrameLocks noChangeAspect="1"/>
          </p:cNvGraphicFramePr>
          <p:nvPr/>
        </p:nvGraphicFramePr>
        <p:xfrm>
          <a:off x="1524000" y="2667000"/>
          <a:ext cx="3495675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3" imgW="1091880" imgH="393480" progId="Equation.DSMT4">
                  <p:embed/>
                </p:oleObj>
              </mc:Choice>
              <mc:Fallback>
                <p:oleObj name="Equation" r:id="rId3" imgW="109188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667000"/>
                        <a:ext cx="3495675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4" name="Object 8"/>
          <p:cNvGraphicFramePr>
            <a:graphicFrameLocks noChangeAspect="1"/>
          </p:cNvGraphicFramePr>
          <p:nvPr/>
        </p:nvGraphicFramePr>
        <p:xfrm>
          <a:off x="1630363" y="3886200"/>
          <a:ext cx="2900362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5" imgW="1002960" imgH="393480" progId="Equation.DSMT4">
                  <p:embed/>
                </p:oleObj>
              </mc:Choice>
              <mc:Fallback>
                <p:oleObj name="Equation" r:id="rId5" imgW="100296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0363" y="3886200"/>
                        <a:ext cx="2900362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381000" y="333375"/>
            <a:ext cx="89154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3600" dirty="0">
                <a:solidFill>
                  <a:srgbClr val="FF3300"/>
                </a:solidFill>
                <a:latin typeface="VNI-Times" pitchFamily="2" charset="0"/>
              </a:rPr>
              <a:t>Caâu 1</a:t>
            </a:r>
            <a:r>
              <a:rPr lang="en-US" sz="3600" dirty="0">
                <a:latin typeface="VNI-Times" pitchFamily="2" charset="0"/>
              </a:rPr>
              <a:t>. Muoán so saùnh hai phaân soá khoâng cuøng maãu, ta vieát chuùng döôùi daïng hai phaân soá coù cuøng moät maãu döông roài so saùnh caùc töû vôùi nhau: Phaân soá naøo coù töû lôùn hôn thì lôùn hôn.   </a:t>
            </a:r>
          </a:p>
        </p:txBody>
      </p:sp>
      <p:graphicFrame>
        <p:nvGraphicFramePr>
          <p:cNvPr id="29707" name="Object 11"/>
          <p:cNvGraphicFramePr>
            <a:graphicFrameLocks noChangeAspect="1"/>
          </p:cNvGraphicFramePr>
          <p:nvPr/>
        </p:nvGraphicFramePr>
        <p:xfrm>
          <a:off x="1173163" y="5375275"/>
          <a:ext cx="1909762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7" imgW="596880" imgH="177480" progId="Equation.DSMT4">
                  <p:embed/>
                </p:oleObj>
              </mc:Choice>
              <mc:Fallback>
                <p:oleObj name="Equation" r:id="rId7" imgW="596880" imgH="177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5375275"/>
                        <a:ext cx="1909762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8" name="Object 12"/>
          <p:cNvGraphicFramePr>
            <a:graphicFrameLocks noChangeAspect="1"/>
          </p:cNvGraphicFramePr>
          <p:nvPr/>
        </p:nvGraphicFramePr>
        <p:xfrm>
          <a:off x="6705600" y="4876800"/>
          <a:ext cx="1785938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9" imgW="558720" imgH="393480" progId="Equation.DSMT4">
                  <p:embed/>
                </p:oleObj>
              </mc:Choice>
              <mc:Fallback>
                <p:oleObj name="Equation" r:id="rId9" imgW="55872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4876800"/>
                        <a:ext cx="1785938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3733800" y="5029200"/>
          <a:ext cx="1752600" cy="108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11" imgW="634680" imgH="393480" progId="Equation.DSMT4">
                  <p:embed/>
                </p:oleObj>
              </mc:Choice>
              <mc:Fallback>
                <p:oleObj name="Equation" r:id="rId11" imgW="63468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029200"/>
                        <a:ext cx="1752600" cy="1086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70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1066800" y="2362200"/>
            <a:ext cx="6629400" cy="1981200"/>
            <a:chOff x="1488" y="1776"/>
            <a:chExt cx="2592" cy="720"/>
          </a:xfrm>
        </p:grpSpPr>
        <p:sp>
          <p:nvSpPr>
            <p:cNvPr id="60460" name="Line 44"/>
            <p:cNvSpPr>
              <a:spLocks noChangeShapeType="1"/>
            </p:cNvSpPr>
            <p:nvPr/>
          </p:nvSpPr>
          <p:spPr bwMode="auto">
            <a:xfrm>
              <a:off x="1488" y="2160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51"/>
            <p:cNvGrpSpPr>
              <a:grpSpLocks/>
            </p:cNvGrpSpPr>
            <p:nvPr/>
          </p:nvGrpSpPr>
          <p:grpSpPr bwMode="auto">
            <a:xfrm>
              <a:off x="2064" y="2064"/>
              <a:ext cx="192" cy="192"/>
              <a:chOff x="1776" y="3072"/>
              <a:chExt cx="192" cy="192"/>
            </a:xfrm>
          </p:grpSpPr>
          <p:sp>
            <p:nvSpPr>
              <p:cNvPr id="60461" name="Line 45"/>
              <p:cNvSpPr>
                <a:spLocks noChangeShapeType="1"/>
              </p:cNvSpPr>
              <p:nvPr/>
            </p:nvSpPr>
            <p:spPr bwMode="auto">
              <a:xfrm>
                <a:off x="1776" y="3168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462" name="Line 46"/>
              <p:cNvSpPr>
                <a:spLocks noChangeShapeType="1"/>
              </p:cNvSpPr>
              <p:nvPr/>
            </p:nvSpPr>
            <p:spPr bwMode="auto">
              <a:xfrm>
                <a:off x="1872" y="3072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0463" name="Line 47"/>
            <p:cNvSpPr>
              <a:spLocks noChangeShapeType="1"/>
            </p:cNvSpPr>
            <p:nvPr/>
          </p:nvSpPr>
          <p:spPr bwMode="auto">
            <a:xfrm>
              <a:off x="2304" y="2160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0464" name="Line 48"/>
            <p:cNvSpPr>
              <a:spLocks noChangeShapeType="1"/>
            </p:cNvSpPr>
            <p:nvPr/>
          </p:nvSpPr>
          <p:spPr bwMode="auto">
            <a:xfrm>
              <a:off x="2832" y="2112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0465" name="Line 49"/>
            <p:cNvSpPr>
              <a:spLocks noChangeShapeType="1"/>
            </p:cNvSpPr>
            <p:nvPr/>
          </p:nvSpPr>
          <p:spPr bwMode="auto">
            <a:xfrm>
              <a:off x="2832" y="2208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0466" name="Line 50"/>
            <p:cNvSpPr>
              <a:spLocks noChangeShapeType="1"/>
            </p:cNvSpPr>
            <p:nvPr/>
          </p:nvSpPr>
          <p:spPr bwMode="auto">
            <a:xfrm>
              <a:off x="3072" y="2160"/>
              <a:ext cx="10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52"/>
            <p:cNvGrpSpPr>
              <a:grpSpLocks/>
            </p:cNvGrpSpPr>
            <p:nvPr/>
          </p:nvGrpSpPr>
          <p:grpSpPr bwMode="auto">
            <a:xfrm>
              <a:off x="3504" y="1872"/>
              <a:ext cx="192" cy="192"/>
              <a:chOff x="1776" y="3072"/>
              <a:chExt cx="192" cy="192"/>
            </a:xfrm>
          </p:grpSpPr>
          <p:sp>
            <p:nvSpPr>
              <p:cNvPr id="60469" name="Line 53"/>
              <p:cNvSpPr>
                <a:spLocks noChangeShapeType="1"/>
              </p:cNvSpPr>
              <p:nvPr/>
            </p:nvSpPr>
            <p:spPr bwMode="auto">
              <a:xfrm>
                <a:off x="1776" y="3168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470" name="Line 54"/>
              <p:cNvSpPr>
                <a:spLocks noChangeShapeType="1"/>
              </p:cNvSpPr>
              <p:nvPr/>
            </p:nvSpPr>
            <p:spPr bwMode="auto">
              <a:xfrm>
                <a:off x="1872" y="3072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0471" name="Rectangle 55"/>
            <p:cNvSpPr>
              <a:spLocks noChangeArrowheads="1"/>
            </p:cNvSpPr>
            <p:nvPr/>
          </p:nvSpPr>
          <p:spPr bwMode="auto">
            <a:xfrm>
              <a:off x="1536" y="2208"/>
              <a:ext cx="288" cy="28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74" name="Oval 58"/>
            <p:cNvSpPr>
              <a:spLocks noChangeArrowheads="1"/>
            </p:cNvSpPr>
            <p:nvPr/>
          </p:nvSpPr>
          <p:spPr bwMode="auto">
            <a:xfrm>
              <a:off x="2352" y="1776"/>
              <a:ext cx="336" cy="33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76" name="AutoShape 60"/>
            <p:cNvSpPr>
              <a:spLocks noChangeArrowheads="1"/>
            </p:cNvSpPr>
            <p:nvPr/>
          </p:nvSpPr>
          <p:spPr bwMode="auto">
            <a:xfrm>
              <a:off x="1536" y="1824"/>
              <a:ext cx="336" cy="288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77" name="Rectangle 61"/>
            <p:cNvSpPr>
              <a:spLocks noChangeArrowheads="1"/>
            </p:cNvSpPr>
            <p:nvPr/>
          </p:nvSpPr>
          <p:spPr bwMode="auto">
            <a:xfrm>
              <a:off x="2352" y="2208"/>
              <a:ext cx="288" cy="28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78" name="Rectangle 62"/>
            <p:cNvSpPr>
              <a:spLocks noChangeArrowheads="1"/>
            </p:cNvSpPr>
            <p:nvPr/>
          </p:nvSpPr>
          <p:spPr bwMode="auto">
            <a:xfrm>
              <a:off x="3456" y="2208"/>
              <a:ext cx="288" cy="28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79" name="Oval 63"/>
            <p:cNvSpPr>
              <a:spLocks noChangeArrowheads="1"/>
            </p:cNvSpPr>
            <p:nvPr/>
          </p:nvSpPr>
          <p:spPr bwMode="auto">
            <a:xfrm>
              <a:off x="3744" y="1776"/>
              <a:ext cx="336" cy="33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80" name="AutoShape 64"/>
            <p:cNvSpPr>
              <a:spLocks noChangeArrowheads="1"/>
            </p:cNvSpPr>
            <p:nvPr/>
          </p:nvSpPr>
          <p:spPr bwMode="auto">
            <a:xfrm>
              <a:off x="3120" y="1824"/>
              <a:ext cx="336" cy="288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0482" name="Rectangle 66"/>
          <p:cNvSpPr>
            <a:spLocks noChangeArrowheads="1"/>
          </p:cNvSpPr>
          <p:nvPr/>
        </p:nvSpPr>
        <p:spPr bwMode="auto">
          <a:xfrm>
            <a:off x="762000" y="1524000"/>
            <a:ext cx="7543800" cy="457200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Hình vẽ này thể hiện quy tắc gì các em đã học ở tiểu học</a:t>
            </a: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Cloud Callout 23"/>
          <p:cNvSpPr/>
          <p:nvPr/>
        </p:nvSpPr>
        <p:spPr>
          <a:xfrm>
            <a:off x="5486400" y="4495800"/>
            <a:ext cx="3200400" cy="2362200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  tắc cộng hai phân số cùng mẫu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82" grpId="0" animBg="1"/>
      <p:bldP spid="22" grpId="0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7159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/>
                <a:cs typeface="Times New Roman"/>
              </a:rPr>
              <a:t> PHÉP CỘNG PHÂN SỐ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990600"/>
            <a:ext cx="79248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 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Cộng hai phân số cùng mẫu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342900" indent="-342900">
              <a:spcBef>
                <a:spcPct val="20000"/>
              </a:spcBef>
            </a:pP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Quy tắc cộng hai phân số cùng mẫu với tử và mẫu là các số tự nhiên đã biết ở bậc tiểu học vẫn áp dụng đúng đối với tử và mẫu là các số nguyên</a:t>
            </a:r>
            <a:endParaRPr lang="en-US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kumimoji="0" lang="en-US" sz="20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Ví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dụ :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Quy tắc 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Muốn cộng hai phân số cùng mẫu, ta cộng các tử và giữ nguyên mẫu.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                                           ( a,b    Z ;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m     0)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2286000" y="5257800"/>
          <a:ext cx="2512209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Equation" r:id="rId3" imgW="927000" imgH="393480" progId="Equation.DSMT4">
                  <p:embed/>
                </p:oleObj>
              </mc:Choice>
              <mc:Fallback>
                <p:oleObj name="Equation" r:id="rId3" imgW="92700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257800"/>
                        <a:ext cx="2512209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2438400" y="2667000"/>
          <a:ext cx="337225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5" imgW="1346040" imgH="393480" progId="Equation.DSMT4">
                  <p:embed/>
                </p:oleObj>
              </mc:Choice>
              <mc:Fallback>
                <p:oleObj name="Equation" r:id="rId5" imgW="134604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667000"/>
                        <a:ext cx="3372253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5562600" y="5410200"/>
          <a:ext cx="259369" cy="4350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Equation" r:id="rId7" imgW="126720" imgH="126720" progId="Equation.DSMT4">
                  <p:embed/>
                </p:oleObj>
              </mc:Choice>
              <mc:Fallback>
                <p:oleObj name="Equation" r:id="rId7" imgW="126720" imgH="12672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410200"/>
                        <a:ext cx="259369" cy="4350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553200" y="5410200"/>
          <a:ext cx="533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Equation" r:id="rId9" imgW="139680" imgH="139680" progId="Equation.DSMT4">
                  <p:embed/>
                </p:oleObj>
              </mc:Choice>
              <mc:Fallback>
                <p:oleObj name="Equation" r:id="rId9" imgW="139680" imgH="1396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5410200"/>
                        <a:ext cx="5334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6019800" y="2514600"/>
            <a:ext cx="190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sz="3600">
              <a:latin typeface="VNI-Times" pitchFamily="2" charset="0"/>
            </a:endParaRPr>
          </a:p>
        </p:txBody>
      </p:sp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304800" y="295275"/>
            <a:ext cx="762000" cy="669925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3600">
                <a:solidFill>
                  <a:srgbClr val="FF3300"/>
                </a:solidFill>
                <a:latin typeface="VNI-Times" pitchFamily="2" charset="0"/>
              </a:rPr>
              <a:t>?1</a:t>
            </a:r>
            <a:endParaRPr lang="en-US" sz="3600">
              <a:latin typeface="VNI-Times" pitchFamily="2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28600" y="1371600"/>
            <a:ext cx="2286000" cy="3276600"/>
            <a:chOff x="144" y="864"/>
            <a:chExt cx="1296" cy="1748"/>
          </a:xfrm>
        </p:grpSpPr>
        <p:graphicFrame>
          <p:nvGraphicFramePr>
            <p:cNvPr id="86021" name="Object 5"/>
            <p:cNvGraphicFramePr>
              <a:graphicFrameLocks noChangeAspect="1"/>
            </p:cNvGraphicFramePr>
            <p:nvPr/>
          </p:nvGraphicFramePr>
          <p:xfrm>
            <a:off x="192" y="864"/>
            <a:ext cx="1050" cy="7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7" name="Equation" r:id="rId3" imgW="520560" imgH="393480" progId="Equation.DSMT4">
                    <p:embed/>
                  </p:oleObj>
                </mc:Choice>
                <mc:Fallback>
                  <p:oleObj name="Equation" r:id="rId3" imgW="520560" imgH="39348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" y="864"/>
                          <a:ext cx="1050" cy="7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22" name="Object 6"/>
            <p:cNvGraphicFramePr>
              <a:graphicFrameLocks noChangeAspect="1"/>
            </p:cNvGraphicFramePr>
            <p:nvPr/>
          </p:nvGraphicFramePr>
          <p:xfrm>
            <a:off x="144" y="1776"/>
            <a:ext cx="1296" cy="8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8" name="Equation" r:id="rId5" imgW="609480" imgH="393480" progId="Equation.DSMT4">
                    <p:embed/>
                  </p:oleObj>
                </mc:Choice>
                <mc:Fallback>
                  <p:oleObj name="Equation" r:id="rId5" imgW="609480" imgH="39348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1776"/>
                          <a:ext cx="1296" cy="8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6025" name="Object 9"/>
          <p:cNvGraphicFramePr>
            <a:graphicFrameLocks noChangeAspect="1"/>
          </p:cNvGraphicFramePr>
          <p:nvPr/>
        </p:nvGraphicFramePr>
        <p:xfrm>
          <a:off x="2209800" y="1447800"/>
          <a:ext cx="288290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Equation" r:id="rId7" imgW="901440" imgH="393480" progId="Equation.DSMT4">
                  <p:embed/>
                </p:oleObj>
              </mc:Choice>
              <mc:Fallback>
                <p:oleObj name="Equation" r:id="rId7" imgW="90144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447800"/>
                        <a:ext cx="2882900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1143000" y="304800"/>
            <a:ext cx="472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3600" dirty="0">
                <a:latin typeface="VNI-Times" pitchFamily="2" charset="0"/>
              </a:rPr>
              <a:t>Coäng caùc phaân soá sau:   </a:t>
            </a:r>
          </a:p>
        </p:txBody>
      </p:sp>
      <p:graphicFrame>
        <p:nvGraphicFramePr>
          <p:cNvPr id="86028" name="Object 12"/>
          <p:cNvGraphicFramePr>
            <a:graphicFrameLocks noChangeAspect="1"/>
          </p:cNvGraphicFramePr>
          <p:nvPr/>
        </p:nvGraphicFramePr>
        <p:xfrm>
          <a:off x="2743200" y="3276600"/>
          <a:ext cx="308610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Equation" r:id="rId9" imgW="965160" imgH="393480" progId="Equation.DSMT4">
                  <p:embed/>
                </p:oleObj>
              </mc:Choice>
              <mc:Fallback>
                <p:oleObj name="Equation" r:id="rId9" imgW="96516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276600"/>
                        <a:ext cx="3086100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52400" y="838200"/>
            <a:ext cx="647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1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Cộng hai phân số cùng mẫu:</a:t>
            </a:r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1676400" y="1524000"/>
          <a:ext cx="2465388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Equation" r:id="rId3" imgW="965160" imgH="393480" progId="Equation.DSMT4">
                  <p:embed/>
                </p:oleObj>
              </mc:Choice>
              <mc:Fallback>
                <p:oleObj name="Equation" r:id="rId3" imgW="96516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524000"/>
                        <a:ext cx="2465388" cy="1006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1219200" y="1371600"/>
            <a:ext cx="32004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76200" y="2743200"/>
            <a:ext cx="91440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?2. Tại sao ta có thể nói: Cộng hai số nguyên là trường hợp riêng của cộng hai phân số? Cho ví dụ.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28600" y="3733800"/>
            <a:ext cx="89154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 hai số nguyên là trường hợp riêng của cộng hai phân số vì mọi số nguyên đều viết được dưới dạng phân số có mẫu bằng 1.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04800" y="5565775"/>
            <a:ext cx="853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</a:rPr>
              <a:t>Ví dụ: -5 + 3 =</a:t>
            </a:r>
          </a:p>
        </p:txBody>
      </p:sp>
      <p:graphicFrame>
        <p:nvGraphicFramePr>
          <p:cNvPr id="15373" name="Object 13"/>
          <p:cNvGraphicFramePr>
            <a:graphicFrameLocks noGrp="1" noChangeAspect="1"/>
          </p:cNvGraphicFramePr>
          <p:nvPr>
            <p:ph/>
          </p:nvPr>
        </p:nvGraphicFramePr>
        <p:xfrm>
          <a:off x="2747963" y="5365750"/>
          <a:ext cx="3989387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Equation" r:id="rId5" imgW="1638000" imgH="393480" progId="Equation.DSMT4">
                  <p:embed/>
                </p:oleObj>
              </mc:Choice>
              <mc:Fallback>
                <p:oleObj name="Equation" r:id="rId5" imgW="163800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7963" y="5365750"/>
                        <a:ext cx="3989387" cy="95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WordArt 18"/>
          <p:cNvSpPr>
            <a:spLocks noChangeArrowheads="1" noChangeShapeType="1" noTextEdit="1"/>
          </p:cNvSpPr>
          <p:nvPr/>
        </p:nvSpPr>
        <p:spPr bwMode="auto">
          <a:xfrm>
            <a:off x="990600" y="152400"/>
            <a:ext cx="7200900" cy="6191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 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/>
                <a:cs typeface="Times New Roman"/>
              </a:rPr>
              <a:t>PHÉP CỘNG PHÂN SỐ</a:t>
            </a:r>
          </a:p>
        </p:txBody>
      </p:sp>
    </p:spTree>
  </p:cSld>
  <p:clrMapOvr>
    <a:masterClrMapping/>
  </p:clrMapOvr>
  <p:transition spd="slow"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Text Box 5"/>
          <p:cNvSpPr txBox="1">
            <a:spLocks noChangeArrowheads="1"/>
          </p:cNvSpPr>
          <p:nvPr/>
        </p:nvSpPr>
        <p:spPr bwMode="auto">
          <a:xfrm>
            <a:off x="152400" y="838200"/>
            <a:ext cx="647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Cộng hai phân số cùng mẫu:</a:t>
            </a:r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676400" y="1447800"/>
          <a:ext cx="2465388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Equation" r:id="rId3" imgW="965160" imgH="393480" progId="Equation.DSMT4">
                  <p:embed/>
                </p:oleObj>
              </mc:Choice>
              <mc:Fallback>
                <p:oleObj name="Equation" r:id="rId3" imgW="96516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447800"/>
                        <a:ext cx="2465388" cy="1006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Rectangle 5"/>
          <p:cNvSpPr>
            <a:spLocks noChangeArrowheads="1"/>
          </p:cNvSpPr>
          <p:nvPr/>
        </p:nvSpPr>
        <p:spPr bwMode="auto">
          <a:xfrm>
            <a:off x="1219200" y="1371600"/>
            <a:ext cx="32004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Text Box 5"/>
          <p:cNvSpPr txBox="1">
            <a:spLocks noChangeArrowheads="1"/>
          </p:cNvSpPr>
          <p:nvPr/>
        </p:nvSpPr>
        <p:spPr bwMode="auto">
          <a:xfrm>
            <a:off x="76200" y="25146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Cộng hai phân số không cùng mẫu:</a:t>
            </a:r>
          </a:p>
        </p:txBody>
      </p:sp>
      <p:sp>
        <p:nvSpPr>
          <p:cNvPr id="8208" name="WordArt 21"/>
          <p:cNvSpPr>
            <a:spLocks noChangeArrowheads="1" noChangeShapeType="1" noTextEdit="1"/>
          </p:cNvSpPr>
          <p:nvPr/>
        </p:nvSpPr>
        <p:spPr bwMode="auto">
          <a:xfrm>
            <a:off x="990600" y="152400"/>
            <a:ext cx="7200900" cy="6191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 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/>
                <a:cs typeface="Times New Roman"/>
              </a:rPr>
              <a:t>PHÉP CỘNG PHÂN SỐ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81000" y="2971800"/>
            <a:ext cx="7772400" cy="1847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phép tính sau và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giải thích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cách làm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533400" y="3581400"/>
          <a:ext cx="778033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5" imgW="2679480" imgH="393480" progId="Equation.DSMT4">
                  <p:embed/>
                </p:oleObj>
              </mc:Choice>
              <mc:Fallback>
                <p:oleObj name="Equation" r:id="rId5" imgW="267948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581400"/>
                        <a:ext cx="7780338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Subtitle 2"/>
          <p:cNvSpPr txBox="1">
            <a:spLocks/>
          </p:cNvSpPr>
          <p:nvPr/>
        </p:nvSpPr>
        <p:spPr>
          <a:xfrm>
            <a:off x="533400" y="4724400"/>
            <a:ext cx="7772400" cy="1905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Viết các phân số dưới dạng 2 có cùng mẫu dương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Quy đồng mẫu số đưa phép cộng hai phân số không cùng mẫu về phép cộng hai phân số cùng mẫu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3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Text Box 5"/>
          <p:cNvSpPr txBox="1">
            <a:spLocks noChangeArrowheads="1"/>
          </p:cNvSpPr>
          <p:nvPr/>
        </p:nvSpPr>
        <p:spPr bwMode="auto">
          <a:xfrm>
            <a:off x="152400" y="838200"/>
            <a:ext cx="647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Cộng hai phân số cùng mẫu:</a:t>
            </a:r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752600" y="1524000"/>
          <a:ext cx="2465388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Equation" r:id="rId3" imgW="965160" imgH="393480" progId="Equation.DSMT4">
                  <p:embed/>
                </p:oleObj>
              </mc:Choice>
              <mc:Fallback>
                <p:oleObj name="Equation" r:id="rId3" imgW="96516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524000"/>
                        <a:ext cx="2465388" cy="1006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Rectangle 5"/>
          <p:cNvSpPr>
            <a:spLocks noChangeArrowheads="1"/>
          </p:cNvSpPr>
          <p:nvPr/>
        </p:nvSpPr>
        <p:spPr bwMode="auto">
          <a:xfrm>
            <a:off x="1219200" y="1447800"/>
            <a:ext cx="32766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Text Box 5"/>
          <p:cNvSpPr txBox="1">
            <a:spLocks noChangeArrowheads="1"/>
          </p:cNvSpPr>
          <p:nvPr/>
        </p:nvSpPr>
        <p:spPr bwMode="auto">
          <a:xfrm>
            <a:off x="0" y="27432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Cộng hai phân số không cùng mẫu: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85800" y="3352800"/>
            <a:ext cx="647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Quy tắc: 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57200" y="4038600"/>
            <a:ext cx="83820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Muốn cộng hai phân số không cùng mẫu, ta viết chúng dưới dạng hai phân số có cùng một mẫu rồi cộng các tử và giữ nguyên mẫu chung.</a:t>
            </a:r>
            <a:endParaRPr lang="vi-VN" sz="2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8" name="WordArt 21"/>
          <p:cNvSpPr>
            <a:spLocks noChangeArrowheads="1" noChangeShapeType="1" noTextEdit="1"/>
          </p:cNvSpPr>
          <p:nvPr/>
        </p:nvSpPr>
        <p:spPr bwMode="auto">
          <a:xfrm>
            <a:off x="990600" y="152400"/>
            <a:ext cx="7200900" cy="6191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/>
                <a:cs typeface="Times New Roman"/>
              </a:rPr>
              <a:t>PHÉP 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/>
                <a:cs typeface="Times New Roman"/>
              </a:rPr>
              <a:t>CỘNG PHÂN SỐ</a:t>
            </a:r>
          </a:p>
        </p:txBody>
      </p:sp>
    </p:spTree>
  </p:cSld>
  <p:clrMapOvr>
    <a:masterClrMapping/>
  </p:clrMapOvr>
  <p:transition spd="slow"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3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81000" y="304800"/>
            <a:ext cx="685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?3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 Cộng các phân số sau:</a:t>
            </a:r>
          </a:p>
        </p:txBody>
      </p:sp>
      <p:graphicFrame>
        <p:nvGraphicFramePr>
          <p:cNvPr id="20487" name="Object 7"/>
          <p:cNvGraphicFramePr>
            <a:graphicFrameLocks noChangeAspect="1"/>
          </p:cNvGraphicFramePr>
          <p:nvPr/>
        </p:nvGraphicFramePr>
        <p:xfrm>
          <a:off x="434975" y="2092325"/>
          <a:ext cx="6537325" cy="145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name="Equation" r:id="rId3" imgW="2108160" imgH="469800" progId="Equation.DSMT4">
                  <p:embed/>
                </p:oleObj>
              </mc:Choice>
              <mc:Fallback>
                <p:oleObj name="Equation" r:id="rId3" imgW="2108160" imgH="469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" y="2092325"/>
                        <a:ext cx="6537325" cy="1457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393700" y="735013"/>
          <a:ext cx="7597775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0" name="Equation" r:id="rId5" imgW="2374560" imgH="469800" progId="Equation.DSMT4">
                  <p:embed/>
                </p:oleObj>
              </mc:Choice>
              <mc:Fallback>
                <p:oleObj name="Equation" r:id="rId5" imgW="2374560" imgH="469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735013"/>
                        <a:ext cx="7597775" cy="1273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3048000" y="1447800"/>
            <a:ext cx="609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15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8600" y="762000"/>
            <a:ext cx="609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-4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62600" y="1447800"/>
            <a:ext cx="9906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15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0" y="762000"/>
            <a:ext cx="5334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6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15200" y="1371600"/>
            <a:ext cx="533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15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29000" y="2895600"/>
            <a:ext cx="533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1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24600" y="2133600"/>
            <a:ext cx="685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20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43400" y="2895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7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24600" y="2895600"/>
            <a:ext cx="533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7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10200" y="2133600"/>
            <a:ext cx="6096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21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304800" y="3886200"/>
          <a:ext cx="800635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1" name="Equation" r:id="rId7" imgW="2743200" imgH="469800" progId="Equation.DSMT4">
                  <p:embed/>
                </p:oleObj>
              </mc:Choice>
              <mc:Fallback>
                <p:oleObj name="Equation" r:id="rId7" imgW="2743200" imgH="4698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886200"/>
                        <a:ext cx="8006358" cy="137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/>
          <p:cNvSpPr/>
          <p:nvPr/>
        </p:nvSpPr>
        <p:spPr>
          <a:xfrm>
            <a:off x="3352800" y="4648200"/>
            <a:ext cx="5334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15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14800" y="4648200"/>
            <a:ext cx="6096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15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105400" y="3962400"/>
            <a:ext cx="457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-2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19800" y="3810000"/>
            <a:ext cx="4572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18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781800" y="3886200"/>
            <a:ext cx="5334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-2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96200" y="3962400"/>
            <a:ext cx="533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16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96200" y="4648200"/>
            <a:ext cx="6096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15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642</Words>
  <Application>Microsoft Office PowerPoint</Application>
  <PresentationFormat>On-screen Show (4:3)</PresentationFormat>
  <Paragraphs>87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Equation</vt:lpstr>
      <vt:lpstr>PowerPoint Presentation</vt:lpstr>
      <vt:lpstr>PowerPoint Presentation</vt:lpstr>
      <vt:lpstr>Hình vẽ này thể hiện quy tắc gì các em đã học ở tiểu học</vt:lpstr>
      <vt:lpstr> PHÉP CỘNG PHÂN SỐ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QUÝ THẦY CÔ ĐẾN THĂM LỚP</dc:title>
  <dc:creator>Thanh Mai</dc:creator>
  <cp:lastModifiedBy>Nguyen</cp:lastModifiedBy>
  <cp:revision>27</cp:revision>
  <dcterms:created xsi:type="dcterms:W3CDTF">2006-08-16T00:00:00Z</dcterms:created>
  <dcterms:modified xsi:type="dcterms:W3CDTF">2018-02-27T06:22:38Z</dcterms:modified>
</cp:coreProperties>
</file>