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7" r:id="rId11"/>
    <p:sldId id="268" r:id="rId12"/>
    <p:sldId id="269" r:id="rId13"/>
    <p:sldId id="263" r:id="rId14"/>
    <p:sldId id="264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66B9897-4DB4-4944-86A6-3CA2B401F862}" type="datetimeFigureOut">
              <a:rPr lang="en-US" smtClean="0"/>
              <a:t>2/27/2018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3C65299B-FC24-4236-AA3F-4C8C15B325A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8725" y="1600200"/>
            <a:ext cx="838710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perspectiveRelaxedModerately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Tiết</a:t>
            </a:r>
            <a:r>
              <a:rPr lang="en-US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1: §1: </a:t>
            </a:r>
            <a:r>
              <a:rPr lang="en-US" sz="4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Điểm</a:t>
            </a:r>
            <a:r>
              <a:rPr lang="en-US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en-US" sz="4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Đường</a:t>
            </a:r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thẳng</a:t>
            </a:r>
            <a:r>
              <a:rPr lang="en-US" sz="4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en-US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         §2: Ba </a:t>
            </a:r>
            <a:r>
              <a:rPr lang="en-US" sz="4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điểm</a:t>
            </a:r>
            <a:r>
              <a:rPr lang="en-US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thẳng</a:t>
            </a:r>
            <a:r>
              <a:rPr lang="en-US" sz="4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hàng</a:t>
            </a:r>
            <a:endParaRPr lang="en-US" sz="4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921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77" name="Rectangle 81"/>
          <p:cNvSpPr>
            <a:spLocks noChangeArrowheads="1"/>
          </p:cNvSpPr>
          <p:nvPr/>
        </p:nvSpPr>
        <p:spPr bwMode="auto">
          <a:xfrm>
            <a:off x="323850" y="1708150"/>
            <a:ext cx="80645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sz="3600" b="1">
                <a:latin typeface="Times New Roman" pitchFamily="18" charset="0"/>
              </a:rPr>
              <a:t>+ B và C nằm cùng phía đối với A.</a:t>
            </a:r>
          </a:p>
        </p:txBody>
      </p:sp>
      <p:sp>
        <p:nvSpPr>
          <p:cNvPr id="29778" name="Rectangle 82"/>
          <p:cNvSpPr>
            <a:spLocks noChangeArrowheads="1"/>
          </p:cNvSpPr>
          <p:nvPr/>
        </p:nvSpPr>
        <p:spPr bwMode="auto">
          <a:xfrm>
            <a:off x="363538" y="2355850"/>
            <a:ext cx="68945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3600" b="1">
                <a:latin typeface="Times New Roman" pitchFamily="18" charset="0"/>
                <a:sym typeface="Symbol" pitchFamily="18" charset="2"/>
              </a:rPr>
              <a:t>+ A và C nằm cùng phía đối với B.</a:t>
            </a:r>
          </a:p>
        </p:txBody>
      </p:sp>
      <p:sp>
        <p:nvSpPr>
          <p:cNvPr id="29780" name="Rectangle 84"/>
          <p:cNvSpPr>
            <a:spLocks noChangeArrowheads="1"/>
          </p:cNvSpPr>
          <p:nvPr/>
        </p:nvSpPr>
        <p:spPr bwMode="auto">
          <a:xfrm>
            <a:off x="-252413" y="0"/>
            <a:ext cx="8137526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/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5.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</a:rPr>
              <a:t>Quan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</a:rPr>
              <a:t>hệ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</a:rPr>
              <a:t>giữa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 3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</a:rPr>
              <a:t>điểm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</a:rPr>
              <a:t>thẳng</a:t>
            </a:r>
            <a:r>
              <a:rPr lang="en-US" sz="3600" b="1" u="sng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u="sng" dirty="0" err="1">
                <a:solidFill>
                  <a:srgbClr val="FF0000"/>
                </a:solidFill>
                <a:latin typeface="Times New Roman" pitchFamily="18" charset="0"/>
              </a:rPr>
              <a:t>hàng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29782" name="Rectangle 86"/>
          <p:cNvSpPr>
            <a:spLocks noChangeArrowheads="1"/>
          </p:cNvSpPr>
          <p:nvPr/>
        </p:nvSpPr>
        <p:spPr bwMode="auto">
          <a:xfrm>
            <a:off x="395288" y="3003550"/>
            <a:ext cx="68945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3600" b="1">
                <a:latin typeface="Times New Roman" pitchFamily="18" charset="0"/>
              </a:rPr>
              <a:t>+ A và B nằm khác phía đối với C.</a:t>
            </a:r>
          </a:p>
        </p:txBody>
      </p:sp>
      <p:sp>
        <p:nvSpPr>
          <p:cNvPr id="29788" name="Line 92"/>
          <p:cNvSpPr>
            <a:spLocks noChangeShapeType="1"/>
          </p:cNvSpPr>
          <p:nvPr/>
        </p:nvSpPr>
        <p:spPr bwMode="auto">
          <a:xfrm>
            <a:off x="755650" y="1052513"/>
            <a:ext cx="6624638" cy="0"/>
          </a:xfrm>
          <a:prstGeom prst="lin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9790" name="Rectangle 94"/>
          <p:cNvSpPr>
            <a:spLocks noChangeArrowheads="1"/>
          </p:cNvSpPr>
          <p:nvPr/>
        </p:nvSpPr>
        <p:spPr bwMode="auto">
          <a:xfrm>
            <a:off x="430213" y="3724275"/>
            <a:ext cx="54689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3600" b="1">
                <a:latin typeface="Times New Roman" pitchFamily="18" charset="0"/>
              </a:rPr>
              <a:t>+ C nằm giữa điểm A và B.</a:t>
            </a:r>
          </a:p>
        </p:txBody>
      </p:sp>
      <p:sp>
        <p:nvSpPr>
          <p:cNvPr id="29791" name="Rectangle 95"/>
          <p:cNvSpPr>
            <a:spLocks noChangeArrowheads="1"/>
          </p:cNvSpPr>
          <p:nvPr/>
        </p:nvSpPr>
        <p:spPr bwMode="auto">
          <a:xfrm>
            <a:off x="323850" y="4508500"/>
            <a:ext cx="2559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3600" b="1" u="sng">
                <a:solidFill>
                  <a:srgbClr val="FFFF00"/>
                </a:solidFill>
                <a:latin typeface="Times New Roman" pitchFamily="18" charset="0"/>
              </a:rPr>
              <a:t>* Nhận xét: </a:t>
            </a:r>
          </a:p>
        </p:txBody>
      </p:sp>
      <p:sp>
        <p:nvSpPr>
          <p:cNvPr id="29792" name="Rectangle 96"/>
          <p:cNvSpPr>
            <a:spLocks noChangeArrowheads="1"/>
          </p:cNvSpPr>
          <p:nvPr/>
        </p:nvSpPr>
        <p:spPr bwMode="auto">
          <a:xfrm>
            <a:off x="3132138" y="4437063"/>
            <a:ext cx="29241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sz="4000" b="1">
                <a:latin typeface="Times New Roman" pitchFamily="18" charset="0"/>
              </a:rPr>
              <a:t>(sgk ,tr 106) </a:t>
            </a:r>
          </a:p>
        </p:txBody>
      </p:sp>
      <p:sp>
        <p:nvSpPr>
          <p:cNvPr id="29793" name="Text Box 97"/>
          <p:cNvSpPr txBox="1">
            <a:spLocks noChangeArrowheads="1"/>
          </p:cNvSpPr>
          <p:nvPr/>
        </p:nvSpPr>
        <p:spPr bwMode="auto">
          <a:xfrm>
            <a:off x="2555875" y="582613"/>
            <a:ext cx="45783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3600" b="1">
                <a:latin typeface="Times New Roman" pitchFamily="18" charset="0"/>
              </a:rPr>
              <a:t>.           .                      .</a:t>
            </a:r>
          </a:p>
          <a:p>
            <a:pPr eaLnBrk="1" hangingPunct="1"/>
            <a:r>
              <a:rPr lang="en-US" sz="3600" b="1">
                <a:latin typeface="Times New Roman" pitchFamily="18" charset="0"/>
              </a:rPr>
              <a:t>A         C                     B</a:t>
            </a:r>
          </a:p>
        </p:txBody>
      </p:sp>
      <p:sp>
        <p:nvSpPr>
          <p:cNvPr id="29795" name="Text Box 99"/>
          <p:cNvSpPr txBox="1">
            <a:spLocks noChangeArrowheads="1"/>
          </p:cNvSpPr>
          <p:nvPr/>
        </p:nvSpPr>
        <p:spPr bwMode="auto">
          <a:xfrm>
            <a:off x="0" y="5157788"/>
            <a:ext cx="914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b="1">
                <a:latin typeface="Times New Roman" pitchFamily="18" charset="0"/>
              </a:rPr>
              <a:t>Trong ba điểm thẳng hàng , có một điểm và chỉ một điểm nằm giữa hai điểm còn lại</a:t>
            </a:r>
          </a:p>
        </p:txBody>
      </p:sp>
    </p:spTree>
    <p:extLst>
      <p:ext uri="{BB962C8B-B14F-4D97-AF65-F5344CB8AC3E}">
        <p14:creationId xmlns:p14="http://schemas.microsoft.com/office/powerpoint/2010/main" val="220763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97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9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9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29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29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9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9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29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29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9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9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97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97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0" dur="2000"/>
                                        <p:tgtEl>
                                          <p:spTgt spid="29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77" grpId="0"/>
      <p:bldP spid="29778" grpId="0"/>
      <p:bldP spid="29780" grpId="0"/>
      <p:bldP spid="29782" grpId="0"/>
      <p:bldP spid="29788" grpId="0" animBg="1"/>
      <p:bldP spid="29790" grpId="0"/>
      <p:bldP spid="29791" grpId="0"/>
      <p:bldP spid="29792" grpId="0"/>
      <p:bldP spid="29793" grpId="0"/>
      <p:bldP spid="29795" grpId="0"/>
      <p:bldP spid="2979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WordArt 2"/>
          <p:cNvSpPr>
            <a:spLocks noChangeArrowheads="1" noChangeShapeType="1" noTextEdit="1"/>
          </p:cNvSpPr>
          <p:nvPr/>
        </p:nvSpPr>
        <p:spPr bwMode="auto">
          <a:xfrm>
            <a:off x="3059113" y="188913"/>
            <a:ext cx="2449512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 dirty="0" err="1">
                <a:ln w="12700" cap="sq">
                  <a:solidFill>
                    <a:srgbClr val="FF0066"/>
                  </a:solidFill>
                  <a:round/>
                  <a:headEnd type="none" w="sm" len="sm"/>
                  <a:tailEnd type="none" w="sm" len="sm"/>
                </a:ln>
                <a:solidFill>
                  <a:srgbClr val="FF0066"/>
                </a:solidFill>
                <a:latin typeface="Times New Roman"/>
                <a:cs typeface="Times New Roman"/>
              </a:rPr>
              <a:t>Bài</a:t>
            </a:r>
            <a:r>
              <a:rPr lang="en-US" sz="3600" b="1" kern="10" dirty="0">
                <a:ln w="12700" cap="sq">
                  <a:solidFill>
                    <a:srgbClr val="FF0066"/>
                  </a:solidFill>
                  <a:round/>
                  <a:headEnd type="none" w="sm" len="sm"/>
                  <a:tailEnd type="none" w="sm" len="sm"/>
                </a:ln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err="1">
                <a:ln w="12700" cap="sq">
                  <a:solidFill>
                    <a:srgbClr val="FF0066"/>
                  </a:solidFill>
                  <a:round/>
                  <a:headEnd type="none" w="sm" len="sm"/>
                  <a:tailEnd type="none" w="sm" len="sm"/>
                </a:ln>
                <a:solidFill>
                  <a:srgbClr val="FF0066"/>
                </a:solidFill>
                <a:latin typeface="Times New Roman"/>
                <a:cs typeface="Times New Roman"/>
              </a:rPr>
              <a:t>tập</a:t>
            </a:r>
            <a:r>
              <a:rPr lang="en-US" sz="3600" b="1" kern="10" dirty="0">
                <a:ln w="12700" cap="sq">
                  <a:solidFill>
                    <a:srgbClr val="FF0066"/>
                  </a:solidFill>
                  <a:round/>
                  <a:headEnd type="none" w="sm" len="sm"/>
                  <a:tailEnd type="none" w="sm" len="sm"/>
                </a:ln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r>
              <a:rPr lang="en-US" sz="3600" b="1" kern="10" dirty="0" smtClean="0">
                <a:ln w="12700" cap="sq">
                  <a:solidFill>
                    <a:srgbClr val="FF0066"/>
                  </a:solidFill>
                  <a:round/>
                  <a:headEnd type="none" w="sm" len="sm"/>
                  <a:tailEnd type="none" w="sm" len="sm"/>
                </a:ln>
                <a:solidFill>
                  <a:srgbClr val="FF0066"/>
                </a:solidFill>
                <a:latin typeface="Times New Roman"/>
                <a:cs typeface="Times New Roman"/>
              </a:rPr>
              <a:t> </a:t>
            </a:r>
            <a:endParaRPr lang="en-US" sz="3600" b="1" kern="10" dirty="0">
              <a:ln w="12700" cap="sq">
                <a:solidFill>
                  <a:srgbClr val="FF0066"/>
                </a:solidFill>
                <a:round/>
                <a:headEnd type="none" w="sm" len="sm"/>
                <a:tailEnd type="none" w="sm" len="sm"/>
              </a:ln>
              <a:solidFill>
                <a:srgbClr val="FF0066"/>
              </a:solidFill>
              <a:latin typeface="Times New Roman"/>
              <a:cs typeface="Times New Roman"/>
            </a:endParaRPr>
          </a:p>
        </p:txBody>
      </p:sp>
      <p:sp>
        <p:nvSpPr>
          <p:cNvPr id="107523" name="Rectangle 3"/>
          <p:cNvSpPr>
            <a:spLocks noChangeArrowheads="1"/>
          </p:cNvSpPr>
          <p:nvPr/>
        </p:nvSpPr>
        <p:spPr bwMode="auto">
          <a:xfrm>
            <a:off x="0" y="1089670"/>
            <a:ext cx="4932363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457200" indent="-457200">
              <a:tabLst>
                <a:tab pos="180975" algn="l"/>
                <a:tab pos="539750" algn="l"/>
              </a:tabLst>
            </a:pP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</a:rPr>
              <a:t>1. </a:t>
            </a:r>
            <a:r>
              <a:rPr lang="en-US" sz="2800" b="1" dirty="0" err="1">
                <a:latin typeface="Times New Roman" pitchFamily="18" charset="0"/>
              </a:rPr>
              <a:t>Nhìn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hình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vẽ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trả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lời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các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câu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hỏi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sau</a:t>
            </a:r>
            <a:r>
              <a:rPr lang="en-US" sz="2800" b="1" dirty="0">
                <a:latin typeface="Times New Roman" pitchFamily="18" charset="0"/>
              </a:rPr>
              <a:t>:</a:t>
            </a:r>
            <a:endParaRPr lang="pt-BR" sz="2800" b="1" dirty="0">
              <a:latin typeface="Times New Roman" pitchFamily="18" charset="0"/>
            </a:endParaRPr>
          </a:p>
          <a:p>
            <a:pPr marL="457200" indent="-457200">
              <a:tabLst>
                <a:tab pos="180975" algn="l"/>
                <a:tab pos="539750" algn="l"/>
              </a:tabLst>
            </a:pPr>
            <a:r>
              <a:rPr lang="pt-BR" sz="2800" b="1" dirty="0">
                <a:latin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</a:rPr>
              <a:t>a) </a:t>
            </a:r>
            <a:r>
              <a:rPr lang="en-US" sz="2800" b="1" dirty="0" err="1">
                <a:latin typeface="Times New Roman" pitchFamily="18" charset="0"/>
              </a:rPr>
              <a:t>Những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thẳng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hàng</a:t>
            </a:r>
            <a:r>
              <a:rPr lang="en-US" sz="2800" b="1" dirty="0">
                <a:latin typeface="Times New Roman" pitchFamily="18" charset="0"/>
              </a:rPr>
              <a:t>?</a:t>
            </a:r>
            <a:endParaRPr lang="pt-BR" sz="2800" b="1" dirty="0">
              <a:latin typeface="Times New Roman" pitchFamily="18" charset="0"/>
            </a:endParaRPr>
          </a:p>
          <a:p>
            <a:pPr marL="457200" indent="-457200" algn="just">
              <a:tabLst>
                <a:tab pos="180975" algn="l"/>
                <a:tab pos="539750" algn="l"/>
              </a:tabLst>
            </a:pPr>
            <a:r>
              <a:rPr lang="en-US" sz="2800" b="1" dirty="0">
                <a:latin typeface="Times New Roman" pitchFamily="18" charset="0"/>
              </a:rPr>
              <a:t>b) </a:t>
            </a:r>
            <a:r>
              <a:rPr lang="en-US" sz="2800" b="1" dirty="0" err="1">
                <a:latin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nằm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giữa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</a:rPr>
              <a:t>?</a:t>
            </a:r>
          </a:p>
          <a:p>
            <a:pPr marL="457200" indent="-457200" algn="just">
              <a:tabLst>
                <a:tab pos="180975" algn="l"/>
                <a:tab pos="539750" algn="l"/>
              </a:tabLst>
            </a:pPr>
            <a:r>
              <a:rPr lang="en-US" sz="2800" b="1" dirty="0">
                <a:latin typeface="Times New Roman" pitchFamily="18" charset="0"/>
              </a:rPr>
              <a:t>c) </a:t>
            </a:r>
            <a:r>
              <a:rPr lang="en-US" sz="2800" b="1" dirty="0" err="1">
                <a:latin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nằm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cùng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phía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đối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thứ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ba</a:t>
            </a:r>
            <a:r>
              <a:rPr lang="en-US" sz="2800" b="1" dirty="0">
                <a:latin typeface="Times New Roman" pitchFamily="18" charset="0"/>
              </a:rPr>
              <a:t>?</a:t>
            </a:r>
            <a:endParaRPr lang="pt-BR" sz="2800" b="1" dirty="0">
              <a:latin typeface="Times New Roman" pitchFamily="18" charset="0"/>
            </a:endParaRPr>
          </a:p>
          <a:p>
            <a:pPr marL="457200" indent="-457200">
              <a:tabLst>
                <a:tab pos="180975" algn="l"/>
                <a:tab pos="539750" algn="l"/>
              </a:tabLst>
            </a:pPr>
            <a:r>
              <a:rPr lang="en-US" sz="2800" b="1" dirty="0">
                <a:latin typeface="Times New Roman" pitchFamily="18" charset="0"/>
              </a:rPr>
              <a:t>d) </a:t>
            </a:r>
            <a:r>
              <a:rPr lang="en-US" sz="2800" b="1" dirty="0" err="1">
                <a:latin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thẳng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hàng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với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hai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điểm</a:t>
            </a:r>
            <a:r>
              <a:rPr lang="en-US" sz="2800" b="1" dirty="0">
                <a:latin typeface="Times New Roman" pitchFamily="18" charset="0"/>
              </a:rPr>
              <a:t> E, H?</a:t>
            </a: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 flipV="1">
            <a:off x="5148263" y="1557338"/>
            <a:ext cx="2160587" cy="36004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25" name="Line 5"/>
          <p:cNvSpPr>
            <a:spLocks noChangeShapeType="1"/>
          </p:cNvSpPr>
          <p:nvPr/>
        </p:nvSpPr>
        <p:spPr bwMode="auto">
          <a:xfrm>
            <a:off x="5292725" y="2060575"/>
            <a:ext cx="3167063" cy="1873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26" name="Line 6"/>
          <p:cNvSpPr>
            <a:spLocks noChangeShapeType="1"/>
          </p:cNvSpPr>
          <p:nvPr/>
        </p:nvSpPr>
        <p:spPr bwMode="auto">
          <a:xfrm flipV="1">
            <a:off x="4932363" y="3357563"/>
            <a:ext cx="3384550" cy="647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27" name="Line 7"/>
          <p:cNvSpPr>
            <a:spLocks noChangeShapeType="1"/>
          </p:cNvSpPr>
          <p:nvPr/>
        </p:nvSpPr>
        <p:spPr bwMode="auto">
          <a:xfrm flipV="1">
            <a:off x="5148263" y="1557338"/>
            <a:ext cx="2160587" cy="3600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28" name="Line 8"/>
          <p:cNvSpPr>
            <a:spLocks noChangeShapeType="1"/>
          </p:cNvSpPr>
          <p:nvPr/>
        </p:nvSpPr>
        <p:spPr bwMode="auto">
          <a:xfrm>
            <a:off x="6443663" y="1628775"/>
            <a:ext cx="360362" cy="3600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29" name="Line 9"/>
          <p:cNvSpPr>
            <a:spLocks noChangeShapeType="1"/>
          </p:cNvSpPr>
          <p:nvPr/>
        </p:nvSpPr>
        <p:spPr bwMode="auto">
          <a:xfrm>
            <a:off x="5292725" y="2060575"/>
            <a:ext cx="3167063" cy="1873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30" name="Line 10"/>
          <p:cNvSpPr>
            <a:spLocks noChangeShapeType="1"/>
          </p:cNvSpPr>
          <p:nvPr/>
        </p:nvSpPr>
        <p:spPr bwMode="auto">
          <a:xfrm flipV="1">
            <a:off x="4932363" y="3357563"/>
            <a:ext cx="3384550" cy="6477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31" name="Line 11"/>
          <p:cNvSpPr>
            <a:spLocks noChangeShapeType="1"/>
          </p:cNvSpPr>
          <p:nvPr/>
        </p:nvSpPr>
        <p:spPr bwMode="auto">
          <a:xfrm flipV="1">
            <a:off x="5148263" y="2420938"/>
            <a:ext cx="3168650" cy="23764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107532" name="Text Box 12"/>
          <p:cNvSpPr txBox="1">
            <a:spLocks noChangeArrowheads="1"/>
          </p:cNvSpPr>
          <p:nvPr/>
        </p:nvSpPr>
        <p:spPr bwMode="auto">
          <a:xfrm>
            <a:off x="5688013" y="2341563"/>
            <a:ext cx="11509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A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.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                  </a:t>
            </a:r>
          </a:p>
        </p:txBody>
      </p:sp>
      <p:sp>
        <p:nvSpPr>
          <p:cNvPr id="107533" name="Text Box 13"/>
          <p:cNvSpPr txBox="1">
            <a:spLocks noChangeArrowheads="1"/>
          </p:cNvSpPr>
          <p:nvPr/>
        </p:nvSpPr>
        <p:spPr bwMode="auto">
          <a:xfrm>
            <a:off x="7121525" y="2693988"/>
            <a:ext cx="979488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3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 F</a:t>
            </a:r>
          </a:p>
          <a:p>
            <a:pPr eaLnBrk="1" hangingPunct="1">
              <a:lnSpc>
                <a:spcPct val="3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 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               </a:t>
            </a:r>
          </a:p>
        </p:txBody>
      </p:sp>
      <p:sp>
        <p:nvSpPr>
          <p:cNvPr id="107534" name="Text Box 14"/>
          <p:cNvSpPr txBox="1">
            <a:spLocks noChangeArrowheads="1"/>
          </p:cNvSpPr>
          <p:nvPr/>
        </p:nvSpPr>
        <p:spPr bwMode="auto">
          <a:xfrm>
            <a:off x="7077075" y="3008313"/>
            <a:ext cx="1223963" cy="1068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 </a:t>
            </a:r>
            <a:r>
              <a:rPr lang="en-US" sz="36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.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D                     </a:t>
            </a:r>
          </a:p>
        </p:txBody>
      </p:sp>
      <p:sp>
        <p:nvSpPr>
          <p:cNvPr id="107535" name="Text Box 15"/>
          <p:cNvSpPr txBox="1">
            <a:spLocks noChangeArrowheads="1"/>
          </p:cNvSpPr>
          <p:nvPr/>
        </p:nvSpPr>
        <p:spPr bwMode="auto">
          <a:xfrm>
            <a:off x="5426075" y="3524250"/>
            <a:ext cx="1150938" cy="38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30000"/>
              </a:lnSpc>
            </a:pPr>
            <a:r>
              <a:rPr lang="en-US" sz="28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B</a:t>
            </a:r>
          </a:p>
          <a:p>
            <a:pPr eaLnBrk="1" hangingPunct="1">
              <a:lnSpc>
                <a:spcPct val="3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.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                  </a:t>
            </a:r>
          </a:p>
        </p:txBody>
      </p:sp>
      <p:sp>
        <p:nvSpPr>
          <p:cNvPr id="107536" name="Text Box 16"/>
          <p:cNvSpPr txBox="1">
            <a:spLocks noChangeArrowheads="1"/>
          </p:cNvSpPr>
          <p:nvPr/>
        </p:nvSpPr>
        <p:spPr bwMode="auto">
          <a:xfrm>
            <a:off x="6229350" y="3397250"/>
            <a:ext cx="1150938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60000"/>
              </a:lnSpc>
            </a:pPr>
            <a:r>
              <a:rPr lang="en-US" sz="28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6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C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                  </a:t>
            </a:r>
          </a:p>
        </p:txBody>
      </p:sp>
      <p:sp>
        <p:nvSpPr>
          <p:cNvPr id="107537" name="Text Box 17"/>
          <p:cNvSpPr txBox="1">
            <a:spLocks noChangeArrowheads="1"/>
          </p:cNvSpPr>
          <p:nvPr/>
        </p:nvSpPr>
        <p:spPr bwMode="auto">
          <a:xfrm>
            <a:off x="5148263" y="4310063"/>
            <a:ext cx="1150937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40000"/>
              </a:lnSpc>
            </a:pPr>
            <a:r>
              <a:rPr lang="en-US" sz="2800" b="1" dirty="0">
                <a:solidFill>
                  <a:srgbClr val="FFFF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  <a:p>
            <a:pPr eaLnBrk="1" hangingPunct="1">
              <a:lnSpc>
                <a:spcPct val="40000"/>
              </a:lnSpc>
            </a:pP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E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</a:rPr>
              <a:t>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</a:rPr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308534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7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07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7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07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07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7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07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07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07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07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07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3" grpId="0"/>
      <p:bldP spid="107524" grpId="0" animBg="1"/>
      <p:bldP spid="107525" grpId="0" animBg="1"/>
      <p:bldP spid="107526" grpId="0" animBg="1"/>
      <p:bldP spid="107527" grpId="0" animBg="1"/>
      <p:bldP spid="107528" grpId="0" animBg="1"/>
      <p:bldP spid="107529" grpId="0" animBg="1"/>
      <p:bldP spid="107530" grpId="0" animBg="1"/>
      <p:bldP spid="107531" grpId="0" animBg="1"/>
      <p:bldP spid="107532" grpId="0"/>
      <p:bldP spid="107533" grpId="0"/>
      <p:bldP spid="107534" grpId="0"/>
      <p:bldP spid="107535" grpId="0"/>
      <p:bldP spid="107536" grpId="0"/>
      <p:bldP spid="1075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2"/>
          <p:cNvSpPr txBox="1">
            <a:spLocks noChangeArrowheads="1"/>
          </p:cNvSpPr>
          <p:nvPr/>
        </p:nvSpPr>
        <p:spPr bwMode="auto">
          <a:xfrm>
            <a:off x="898525" y="2147888"/>
            <a:ext cx="184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endParaRPr lang="en-US" sz="3600">
              <a:latin typeface=".VnTime" pitchFamily="34" charset="0"/>
            </a:endParaRPr>
          </a:p>
        </p:txBody>
      </p:sp>
      <p:sp>
        <p:nvSpPr>
          <p:cNvPr id="111619" name="Rectangle 3"/>
          <p:cNvSpPr>
            <a:spLocks noChangeArrowheads="1"/>
          </p:cNvSpPr>
          <p:nvPr/>
        </p:nvSpPr>
        <p:spPr bwMode="auto">
          <a:xfrm>
            <a:off x="0" y="-60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graphicFrame>
        <p:nvGraphicFramePr>
          <p:cNvPr id="11162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2413000" y="3529013"/>
          <a:ext cx="122238" cy="230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3000" y="3529013"/>
                        <a:ext cx="122238" cy="230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1" name="Rectangle 5"/>
          <p:cNvSpPr>
            <a:spLocks noChangeArrowheads="1"/>
          </p:cNvSpPr>
          <p:nvPr/>
        </p:nvSpPr>
        <p:spPr bwMode="auto">
          <a:xfrm>
            <a:off x="0" y="-6032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1622" name="AutoShape 6"/>
          <p:cNvSpPr>
            <a:spLocks noChangeArrowheads="1"/>
          </p:cNvSpPr>
          <p:nvPr/>
        </p:nvSpPr>
        <p:spPr bwMode="auto">
          <a:xfrm>
            <a:off x="3292475" y="2917825"/>
            <a:ext cx="992188" cy="1447800"/>
          </a:xfrm>
          <a:prstGeom prst="flowChartConnector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23" name="Oval 7"/>
          <p:cNvSpPr>
            <a:spLocks noChangeArrowheads="1"/>
          </p:cNvSpPr>
          <p:nvPr/>
        </p:nvSpPr>
        <p:spPr bwMode="auto">
          <a:xfrm rot="-2501023">
            <a:off x="6083300" y="2938463"/>
            <a:ext cx="1657350" cy="1109662"/>
          </a:xfrm>
          <a:prstGeom prst="ellips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1624" name="Text Box 8"/>
          <p:cNvSpPr txBox="1">
            <a:spLocks noChangeArrowheads="1"/>
          </p:cNvSpPr>
          <p:nvPr/>
        </p:nvSpPr>
        <p:spPr bwMode="auto">
          <a:xfrm>
            <a:off x="971550" y="2740025"/>
            <a:ext cx="16764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       .</a:t>
            </a:r>
          </a:p>
          <a:p>
            <a:pPr eaLnBrk="1" hangingPunct="1"/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        B</a:t>
            </a:r>
          </a:p>
          <a:p>
            <a:pPr eaLnBrk="1" hangingPunct="1"/>
            <a:r>
              <a:rPr lang="en-US" sz="2800">
                <a:solidFill>
                  <a:srgbClr val="FF0066"/>
                </a:solidFill>
                <a:latin typeface="Times New Roman" pitchFamily="18" charset="0"/>
              </a:rPr>
              <a:t>   </a:t>
            </a:r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  <a:r>
              <a:rPr lang="en-US" sz="280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</a:t>
            </a:r>
          </a:p>
          <a:p>
            <a:pPr eaLnBrk="1" hangingPunct="1"/>
            <a:r>
              <a:rPr lang="en-US" sz="2800">
                <a:solidFill>
                  <a:srgbClr val="FFCC00"/>
                </a:solidFill>
                <a:latin typeface="Times New Roman" pitchFamily="18" charset="0"/>
              </a:rPr>
              <a:t>   </a:t>
            </a:r>
          </a:p>
        </p:txBody>
      </p:sp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3203575" y="2924175"/>
            <a:ext cx="1893888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 B     . A                    </a:t>
            </a:r>
          </a:p>
          <a:p>
            <a:pPr eaLnBrk="1" hangingPunct="1"/>
            <a:r>
              <a:rPr lang="en-US" sz="28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.</a:t>
            </a:r>
            <a:r>
              <a:rPr lang="en-US" sz="2800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28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</a:t>
            </a:r>
          </a:p>
          <a:p>
            <a:pPr eaLnBrk="1" hangingPunct="1"/>
            <a:r>
              <a:rPr lang="en-US" sz="2800" dirty="0">
                <a:solidFill>
                  <a:srgbClr val="FFCC00"/>
                </a:solidFill>
                <a:latin typeface="Times New Roman" pitchFamily="18" charset="0"/>
              </a:rPr>
              <a:t>   </a:t>
            </a:r>
          </a:p>
        </p:txBody>
      </p:sp>
      <p:sp>
        <p:nvSpPr>
          <p:cNvPr id="111626" name="Rectangle 10"/>
          <p:cNvSpPr>
            <a:spLocks noChangeArrowheads="1"/>
          </p:cNvSpPr>
          <p:nvPr/>
        </p:nvSpPr>
        <p:spPr bwMode="auto">
          <a:xfrm>
            <a:off x="163513" y="596412"/>
            <a:ext cx="89804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sz="3200" b="1" dirty="0">
                <a:latin typeface="Times New Roman" pitchFamily="18" charset="0"/>
              </a:rPr>
              <a:t>2. </a:t>
            </a:r>
            <a:r>
              <a:rPr lang="en-US" sz="3200" b="1" dirty="0" err="1">
                <a:latin typeface="Times New Roman" pitchFamily="18" charset="0"/>
              </a:rPr>
              <a:t>Điểm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nào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nằm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giữa</a:t>
            </a:r>
            <a:r>
              <a:rPr lang="en-US" sz="3200" b="1" dirty="0">
                <a:latin typeface="Times New Roman" pitchFamily="18" charset="0"/>
              </a:rPr>
              <a:t> 2 </a:t>
            </a:r>
            <a:r>
              <a:rPr lang="en-US" sz="3200" b="1" dirty="0" err="1">
                <a:latin typeface="Times New Roman" pitchFamily="18" charset="0"/>
              </a:rPr>
              <a:t>điểm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còn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lại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trong</a:t>
            </a:r>
            <a:r>
              <a:rPr lang="en-US" sz="3200" b="1" dirty="0"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sz="3200" b="1" dirty="0">
                <a:latin typeface="Times New Roman" pitchFamily="18" charset="0"/>
              </a:rPr>
              <a:t>    </a:t>
            </a:r>
            <a:r>
              <a:rPr lang="en-US" sz="3200" b="1" dirty="0" err="1">
                <a:latin typeface="Times New Roman" pitchFamily="18" charset="0"/>
              </a:rPr>
              <a:t>mỗi</a:t>
            </a:r>
            <a:r>
              <a:rPr lang="en-US" sz="3200" b="1" dirty="0">
                <a:latin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</a:rPr>
              <a:t>hình</a:t>
            </a:r>
            <a:r>
              <a:rPr lang="en-US" sz="3200" b="1" dirty="0">
                <a:latin typeface="Times New Roman" pitchFamily="18" charset="0"/>
              </a:rPr>
              <a:t>?</a:t>
            </a:r>
          </a:p>
        </p:txBody>
      </p:sp>
      <p:sp>
        <p:nvSpPr>
          <p:cNvPr id="111627" name="Text Box 11"/>
          <p:cNvSpPr txBox="1">
            <a:spLocks noChangeArrowheads="1"/>
          </p:cNvSpPr>
          <p:nvPr/>
        </p:nvSpPr>
        <p:spPr bwMode="auto">
          <a:xfrm>
            <a:off x="6246813" y="2900363"/>
            <a:ext cx="2611437" cy="2227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             .</a:t>
            </a:r>
          </a:p>
          <a:p>
            <a:pPr eaLnBrk="1" hangingPunct="1"/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            C</a:t>
            </a:r>
          </a:p>
          <a:p>
            <a:pPr eaLnBrk="1" hangingPunct="1"/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  <a:r>
              <a:rPr lang="en-US" sz="2800">
                <a:solidFill>
                  <a:srgbClr val="FF0066"/>
                </a:solidFill>
                <a:latin typeface="Times New Roman" pitchFamily="18" charset="0"/>
              </a:rPr>
              <a:t> </a:t>
            </a:r>
          </a:p>
          <a:p>
            <a:pPr eaLnBrk="1" hangingPunct="1"/>
            <a:r>
              <a:rPr lang="en-US" sz="28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</a:t>
            </a:r>
          </a:p>
          <a:p>
            <a:pPr eaLnBrk="1" hangingPunct="1"/>
            <a:r>
              <a:rPr lang="en-US" sz="2800">
                <a:solidFill>
                  <a:srgbClr val="FFCC00"/>
                </a:solidFill>
                <a:latin typeface="Times New Roman" pitchFamily="18" charset="0"/>
              </a:rPr>
              <a:t>   </a:t>
            </a:r>
          </a:p>
        </p:txBody>
      </p:sp>
      <p:sp>
        <p:nvSpPr>
          <p:cNvPr id="111629" name="Rectangle 13"/>
          <p:cNvSpPr>
            <a:spLocks noChangeArrowheads="1"/>
          </p:cNvSpPr>
          <p:nvPr/>
        </p:nvSpPr>
        <p:spPr bwMode="auto">
          <a:xfrm>
            <a:off x="179388" y="4842659"/>
            <a:ext cx="8640762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sz="2800" b="1" dirty="0" err="1">
                <a:latin typeface="Times New Roman" pitchFamily="18" charset="0"/>
              </a:rPr>
              <a:t>Không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</a:rPr>
              <a:t> đ</a:t>
            </a:r>
            <a:r>
              <a:rPr lang="pt-BR" sz="2800" b="1" dirty="0">
                <a:latin typeface="Times New Roman" pitchFamily="18" charset="0"/>
              </a:rPr>
              <a:t>iểm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nào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nằm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pt-BR" sz="2800" b="1" dirty="0">
                <a:latin typeface="Times New Roman" pitchFamily="18" charset="0"/>
              </a:rPr>
              <a:t>giữa</a:t>
            </a:r>
            <a:r>
              <a:rPr lang="en-US" sz="2800" b="1" dirty="0">
                <a:latin typeface="Times New Roman" pitchFamily="18" charset="0"/>
              </a:rPr>
              <a:t> 2 đ</a:t>
            </a:r>
            <a:r>
              <a:rPr lang="pt-BR" sz="2800" b="1" dirty="0">
                <a:latin typeface="Times New Roman" pitchFamily="18" charset="0"/>
              </a:rPr>
              <a:t>iểm</a:t>
            </a:r>
            <a:r>
              <a:rPr lang="pt-BR" sz="2800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còn</a:t>
            </a:r>
            <a:r>
              <a:rPr lang="en-US" sz="2800" b="1" dirty="0">
                <a:latin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</a:rPr>
              <a:t>lại</a:t>
            </a:r>
            <a:endParaRPr lang="en-US" sz="2800" b="1" dirty="0">
              <a:latin typeface="Times New Roman" pitchFamily="18" charset="0"/>
            </a:endParaRPr>
          </a:p>
          <a:p>
            <a:pPr eaLnBrk="1" hangingPunct="1"/>
            <a:r>
              <a:rPr lang="en-US" sz="2800" b="1" dirty="0">
                <a:latin typeface="Times New Roman" pitchFamily="18" charset="0"/>
              </a:rPr>
              <a:t>( </a:t>
            </a:r>
            <a:r>
              <a:rPr lang="en-US" sz="2800" b="1" dirty="0" err="1">
                <a:latin typeface="Times New Roman" pitchFamily="18" charset="0"/>
              </a:rPr>
              <a:t>vì</a:t>
            </a:r>
            <a:r>
              <a:rPr lang="en-US" sz="2800" b="1" dirty="0">
                <a:latin typeface="Times New Roman" pitchFamily="18" charset="0"/>
              </a:rPr>
              <a:t> A, B, C </a:t>
            </a:r>
            <a:r>
              <a:rPr lang="pt-BR" sz="2800" b="1" dirty="0">
                <a:latin typeface="Times New Roman" pitchFamily="18" charset="0"/>
              </a:rPr>
              <a:t>không thẳng hàng)</a:t>
            </a:r>
            <a:r>
              <a:rPr lang="en-US" sz="2800" b="1" dirty="0">
                <a:latin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74181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1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1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1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1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1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2" grpId="0" animBg="1"/>
      <p:bldP spid="111623" grpId="0" animBg="1"/>
      <p:bldP spid="111624" grpId="0"/>
      <p:bldP spid="111625" grpId="0"/>
      <p:bldP spid="111626" grpId="0"/>
      <p:bldP spid="111627" grpId="0"/>
      <p:bldP spid="11162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ChangeArrowheads="1"/>
          </p:cNvSpPr>
          <p:nvPr/>
        </p:nvSpPr>
        <p:spPr bwMode="auto">
          <a:xfrm>
            <a:off x="914400" y="10668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 err="1">
                <a:latin typeface="VNI-Times" pitchFamily="2" charset="0"/>
              </a:rPr>
              <a:t>Baøi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taäp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cuûng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coá</a:t>
            </a:r>
            <a:endParaRPr lang="en-US" sz="3600" b="1" dirty="0">
              <a:latin typeface="VNI-Times" pitchFamily="2" charset="0"/>
            </a:endParaRPr>
          </a:p>
        </p:txBody>
      </p:sp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914400" y="1600200"/>
            <a:ext cx="3962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err="1">
                <a:latin typeface="VNI-Times" pitchFamily="2" charset="0"/>
              </a:rPr>
              <a:t>Baøi</a:t>
            </a:r>
            <a:r>
              <a:rPr lang="en-US" sz="3600" dirty="0">
                <a:latin typeface="VNI-Times" pitchFamily="2" charset="0"/>
              </a:rPr>
              <a:t> 2/104/SGK</a:t>
            </a:r>
          </a:p>
        </p:txBody>
      </p:sp>
      <p:sp>
        <p:nvSpPr>
          <p:cNvPr id="4" name="Text Box 15"/>
          <p:cNvSpPr txBox="1">
            <a:spLocks noChangeArrowheads="1"/>
          </p:cNvSpPr>
          <p:nvPr/>
        </p:nvSpPr>
        <p:spPr bwMode="auto">
          <a:xfrm>
            <a:off x="533400" y="2514600"/>
            <a:ext cx="32766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 err="1">
                <a:latin typeface="VNI-Times" pitchFamily="2" charset="0"/>
              </a:rPr>
              <a:t>Haõy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veõ</a:t>
            </a:r>
            <a:r>
              <a:rPr lang="en-US" sz="3600" dirty="0">
                <a:latin typeface="VNI-Times" pitchFamily="2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sz="3600" dirty="0">
                <a:latin typeface="VNI-Times" pitchFamily="2" charset="0"/>
              </a:rPr>
              <a:t>3 </a:t>
            </a:r>
            <a:r>
              <a:rPr lang="en-US" sz="3600" dirty="0" err="1">
                <a:latin typeface="VNI-Times" pitchFamily="2" charset="0"/>
              </a:rPr>
              <a:t>ñieåm</a:t>
            </a:r>
            <a:r>
              <a:rPr lang="en-US" sz="3600" dirty="0">
                <a:latin typeface="VNI-Times" pitchFamily="2" charset="0"/>
              </a:rPr>
              <a:t> A, B, C</a:t>
            </a:r>
          </a:p>
        </p:txBody>
      </p:sp>
      <p:sp>
        <p:nvSpPr>
          <p:cNvPr id="5" name="Text Box 16"/>
          <p:cNvSpPr txBox="1">
            <a:spLocks noChangeArrowheads="1"/>
          </p:cNvSpPr>
          <p:nvPr/>
        </p:nvSpPr>
        <p:spPr bwMode="auto">
          <a:xfrm>
            <a:off x="3927474" y="2514600"/>
            <a:ext cx="4835525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 err="1">
                <a:latin typeface="VNI-Times" pitchFamily="2" charset="0"/>
              </a:rPr>
              <a:t>Haõy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veõ</a:t>
            </a:r>
            <a:r>
              <a:rPr lang="en-US" sz="3600" dirty="0">
                <a:latin typeface="VNI-Times" pitchFamily="2" charset="0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en-US" sz="3600" dirty="0">
                <a:latin typeface="VNI-Times" pitchFamily="2" charset="0"/>
              </a:rPr>
              <a:t>3 </a:t>
            </a:r>
            <a:r>
              <a:rPr lang="en-US" sz="3600" dirty="0" err="1">
                <a:latin typeface="VNI-Times" pitchFamily="2" charset="0"/>
              </a:rPr>
              <a:t>ñöôøng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thaúng</a:t>
            </a:r>
            <a:r>
              <a:rPr lang="en-US" sz="3600" dirty="0">
                <a:latin typeface="VNI-Times" pitchFamily="2" charset="0"/>
              </a:rPr>
              <a:t> a, b, c</a:t>
            </a:r>
          </a:p>
        </p:txBody>
      </p:sp>
      <p:sp>
        <p:nvSpPr>
          <p:cNvPr id="6" name="Line 17"/>
          <p:cNvSpPr>
            <a:spLocks noChangeShapeType="1"/>
          </p:cNvSpPr>
          <p:nvPr/>
        </p:nvSpPr>
        <p:spPr bwMode="auto">
          <a:xfrm>
            <a:off x="3962400" y="2819400"/>
            <a:ext cx="0" cy="396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Text Box 18"/>
          <p:cNvSpPr txBox="1">
            <a:spLocks noChangeArrowheads="1"/>
          </p:cNvSpPr>
          <p:nvPr/>
        </p:nvSpPr>
        <p:spPr bwMode="auto">
          <a:xfrm>
            <a:off x="1066800" y="4738687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8" name="Text Box 19"/>
          <p:cNvSpPr txBox="1">
            <a:spLocks noChangeArrowheads="1"/>
          </p:cNvSpPr>
          <p:nvPr/>
        </p:nvSpPr>
        <p:spPr bwMode="auto">
          <a:xfrm>
            <a:off x="1981200" y="4129087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9" name="Text Box 20"/>
          <p:cNvSpPr txBox="1">
            <a:spLocks noChangeArrowheads="1"/>
          </p:cNvSpPr>
          <p:nvPr/>
        </p:nvSpPr>
        <p:spPr bwMode="auto">
          <a:xfrm>
            <a:off x="2819400" y="4433887"/>
            <a:ext cx="990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10" name="Text Box 21"/>
          <p:cNvSpPr txBox="1">
            <a:spLocks noChangeArrowheads="1"/>
          </p:cNvSpPr>
          <p:nvPr/>
        </p:nvSpPr>
        <p:spPr bwMode="auto">
          <a:xfrm>
            <a:off x="685800" y="5119687"/>
            <a:ext cx="99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A</a:t>
            </a:r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676400" y="4419600"/>
            <a:ext cx="99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B</a:t>
            </a:r>
          </a:p>
        </p:txBody>
      </p:sp>
      <p:sp>
        <p:nvSpPr>
          <p:cNvPr id="12" name="Text Box 23"/>
          <p:cNvSpPr txBox="1">
            <a:spLocks noChangeArrowheads="1"/>
          </p:cNvSpPr>
          <p:nvPr/>
        </p:nvSpPr>
        <p:spPr bwMode="auto">
          <a:xfrm>
            <a:off x="2743200" y="4572000"/>
            <a:ext cx="99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C</a:t>
            </a:r>
          </a:p>
        </p:txBody>
      </p:sp>
      <p:sp>
        <p:nvSpPr>
          <p:cNvPr id="13" name="Line 24"/>
          <p:cNvSpPr>
            <a:spLocks noChangeShapeType="1"/>
          </p:cNvSpPr>
          <p:nvPr/>
        </p:nvSpPr>
        <p:spPr bwMode="auto">
          <a:xfrm flipV="1">
            <a:off x="4343400" y="4191000"/>
            <a:ext cx="2286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4" name="Line 25"/>
          <p:cNvSpPr>
            <a:spLocks noChangeShapeType="1"/>
          </p:cNvSpPr>
          <p:nvPr/>
        </p:nvSpPr>
        <p:spPr bwMode="auto">
          <a:xfrm>
            <a:off x="6172200" y="4735513"/>
            <a:ext cx="1143000" cy="674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5" name="Line 26"/>
          <p:cNvSpPr>
            <a:spLocks noChangeShapeType="1"/>
          </p:cNvSpPr>
          <p:nvPr/>
        </p:nvSpPr>
        <p:spPr bwMode="auto">
          <a:xfrm>
            <a:off x="4648200" y="6019800"/>
            <a:ext cx="2438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6" name="Text Box 27"/>
          <p:cNvSpPr txBox="1">
            <a:spLocks noChangeArrowheads="1"/>
          </p:cNvSpPr>
          <p:nvPr/>
        </p:nvSpPr>
        <p:spPr bwMode="auto">
          <a:xfrm>
            <a:off x="4038600" y="4433887"/>
            <a:ext cx="99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latin typeface="VNI-Times" pitchFamily="2" charset="0"/>
              </a:rPr>
              <a:t>a</a:t>
            </a:r>
          </a:p>
        </p:txBody>
      </p:sp>
      <p:sp>
        <p:nvSpPr>
          <p:cNvPr id="17" name="Text Box 28"/>
          <p:cNvSpPr txBox="1">
            <a:spLocks noChangeArrowheads="1"/>
          </p:cNvSpPr>
          <p:nvPr/>
        </p:nvSpPr>
        <p:spPr bwMode="auto">
          <a:xfrm>
            <a:off x="6934200" y="5334000"/>
            <a:ext cx="99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latin typeface="VNI-Times" pitchFamily="2" charset="0"/>
              </a:rPr>
              <a:t>b</a:t>
            </a:r>
          </a:p>
        </p:txBody>
      </p:sp>
      <p:sp>
        <p:nvSpPr>
          <p:cNvPr id="18" name="Text Box 29"/>
          <p:cNvSpPr txBox="1">
            <a:spLocks noChangeArrowheads="1"/>
          </p:cNvSpPr>
          <p:nvPr/>
        </p:nvSpPr>
        <p:spPr bwMode="auto">
          <a:xfrm>
            <a:off x="4267200" y="6019800"/>
            <a:ext cx="990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>
                <a:latin typeface="VNI-Times" pitchFamily="2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60"/>
                            </p:stCondLst>
                            <p:childTnLst>
                              <p:par>
                                <p:cTn id="1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6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3" presetClass="entr" presetSubtype="16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23" presetClass="entr" presetSubtype="16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000"/>
                            </p:stCondLst>
                            <p:childTnLst>
                              <p:par>
                                <p:cTn id="7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0"/>
                            </p:stCondLst>
                            <p:childTnLst>
                              <p:par>
                                <p:cTn id="80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build="p"/>
      <p:bldP spid="8" grpId="0" build="p"/>
      <p:bldP spid="9" grpId="0" build="p"/>
      <p:bldP spid="10" grpId="0"/>
      <p:bldP spid="11" grpId="0"/>
      <p:bldP spid="12" grpId="0"/>
      <p:bldP spid="13" grpId="0" animBg="1"/>
      <p:bldP spid="14" grpId="0" animBg="1"/>
      <p:bldP spid="15" grpId="0" animBg="1"/>
      <p:bldP spid="16" grpId="0"/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62000" y="1066800"/>
            <a:ext cx="3505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 err="1">
                <a:latin typeface="VNI-Times" pitchFamily="2" charset="0"/>
              </a:rPr>
              <a:t>Baøi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taäp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cuûng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coá</a:t>
            </a:r>
            <a:endParaRPr lang="en-US" sz="3600" b="1" dirty="0">
              <a:latin typeface="VNI-Times" pitchFamily="2" charset="0"/>
            </a:endParaRPr>
          </a:p>
        </p:txBody>
      </p:sp>
      <p:sp>
        <p:nvSpPr>
          <p:cNvPr id="4" name="Text Box 19"/>
          <p:cNvSpPr txBox="1">
            <a:spLocks noChangeArrowheads="1"/>
          </p:cNvSpPr>
          <p:nvPr/>
        </p:nvSpPr>
        <p:spPr bwMode="auto">
          <a:xfrm>
            <a:off x="838200" y="1524000"/>
            <a:ext cx="3352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err="1">
                <a:latin typeface="VNI-Times" pitchFamily="2" charset="0"/>
              </a:rPr>
              <a:t>Baøi</a:t>
            </a:r>
            <a:r>
              <a:rPr lang="en-US" sz="3600" dirty="0">
                <a:latin typeface="VNI-Times" pitchFamily="2" charset="0"/>
              </a:rPr>
              <a:t> 3/104/SGK</a:t>
            </a:r>
          </a:p>
        </p:txBody>
      </p:sp>
      <p:sp>
        <p:nvSpPr>
          <p:cNvPr id="5" name="Line 20"/>
          <p:cNvSpPr>
            <a:spLocks noChangeShapeType="1"/>
          </p:cNvSpPr>
          <p:nvPr/>
        </p:nvSpPr>
        <p:spPr bwMode="auto">
          <a:xfrm>
            <a:off x="1447800" y="2971800"/>
            <a:ext cx="533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6" name="Line 21"/>
          <p:cNvSpPr>
            <a:spLocks noChangeShapeType="1"/>
          </p:cNvSpPr>
          <p:nvPr/>
        </p:nvSpPr>
        <p:spPr bwMode="auto">
          <a:xfrm>
            <a:off x="3962400" y="2438400"/>
            <a:ext cx="2971800" cy="2514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" name="Line 22"/>
          <p:cNvSpPr>
            <a:spLocks noChangeShapeType="1"/>
          </p:cNvSpPr>
          <p:nvPr/>
        </p:nvSpPr>
        <p:spPr bwMode="auto">
          <a:xfrm flipH="1">
            <a:off x="2133600" y="2209800"/>
            <a:ext cx="3581400" cy="2514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6172200" y="2438400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VNI-Helve" pitchFamily="2" charset="0"/>
              </a:rPr>
              <a:t>m</a:t>
            </a:r>
          </a:p>
        </p:txBody>
      </p:sp>
      <p:sp>
        <p:nvSpPr>
          <p:cNvPr id="9" name="Text Box 24"/>
          <p:cNvSpPr txBox="1">
            <a:spLocks noChangeArrowheads="1"/>
          </p:cNvSpPr>
          <p:nvPr/>
        </p:nvSpPr>
        <p:spPr bwMode="auto">
          <a:xfrm>
            <a:off x="5029200" y="1828800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VNI-Helve" pitchFamily="2" charset="0"/>
              </a:rPr>
              <a:t>n</a:t>
            </a:r>
          </a:p>
        </p:txBody>
      </p:sp>
      <p:sp>
        <p:nvSpPr>
          <p:cNvPr id="10" name="Text Box 25"/>
          <p:cNvSpPr txBox="1">
            <a:spLocks noChangeArrowheads="1"/>
          </p:cNvSpPr>
          <p:nvPr/>
        </p:nvSpPr>
        <p:spPr bwMode="auto">
          <a:xfrm>
            <a:off x="4098925" y="2051050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latin typeface="VNI-Helve" pitchFamily="2" charset="0"/>
              </a:rPr>
              <a:t>p</a:t>
            </a:r>
          </a:p>
        </p:txBody>
      </p:sp>
      <p:sp>
        <p:nvSpPr>
          <p:cNvPr id="11" name="Line 26"/>
          <p:cNvSpPr>
            <a:spLocks noChangeShapeType="1"/>
          </p:cNvSpPr>
          <p:nvPr/>
        </p:nvSpPr>
        <p:spPr bwMode="auto">
          <a:xfrm>
            <a:off x="1524000" y="4343400"/>
            <a:ext cx="5257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2" name="Text Box 27"/>
          <p:cNvSpPr txBox="1">
            <a:spLocks noChangeArrowheads="1"/>
          </p:cNvSpPr>
          <p:nvPr/>
        </p:nvSpPr>
        <p:spPr bwMode="auto">
          <a:xfrm>
            <a:off x="6477000" y="3810000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latin typeface="VNI-Helve" pitchFamily="2" charset="0"/>
              </a:rPr>
              <a:t>q</a:t>
            </a:r>
          </a:p>
        </p:txBody>
      </p:sp>
      <p:sp>
        <p:nvSpPr>
          <p:cNvPr id="13" name="Text Box 28"/>
          <p:cNvSpPr txBox="1">
            <a:spLocks noChangeArrowheads="1"/>
          </p:cNvSpPr>
          <p:nvPr/>
        </p:nvSpPr>
        <p:spPr bwMode="auto">
          <a:xfrm>
            <a:off x="2514600" y="40386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latin typeface="VNI-Helve" pitchFamily="2" charset="0"/>
                <a:sym typeface="Symbol" pitchFamily="18" charset="2"/>
              </a:rPr>
              <a:t></a:t>
            </a:r>
          </a:p>
        </p:txBody>
      </p:sp>
      <p:sp>
        <p:nvSpPr>
          <p:cNvPr id="14" name="Text Box 29"/>
          <p:cNvSpPr txBox="1">
            <a:spLocks noChangeArrowheads="1"/>
          </p:cNvSpPr>
          <p:nvPr/>
        </p:nvSpPr>
        <p:spPr bwMode="auto">
          <a:xfrm>
            <a:off x="2362200" y="4419600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5" name="Text Box 30"/>
          <p:cNvSpPr txBox="1">
            <a:spLocks noChangeArrowheads="1"/>
          </p:cNvSpPr>
          <p:nvPr/>
        </p:nvSpPr>
        <p:spPr bwMode="auto">
          <a:xfrm>
            <a:off x="4454525" y="2681288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latin typeface="VNI-Helve" pitchFamily="2" charset="0"/>
                <a:sym typeface="Symbol" pitchFamily="18" charset="2"/>
              </a:rPr>
              <a:t></a:t>
            </a:r>
          </a:p>
        </p:txBody>
      </p:sp>
      <p:sp>
        <p:nvSpPr>
          <p:cNvPr id="16" name="Text Box 31"/>
          <p:cNvSpPr txBox="1">
            <a:spLocks noChangeArrowheads="1"/>
          </p:cNvSpPr>
          <p:nvPr/>
        </p:nvSpPr>
        <p:spPr bwMode="auto">
          <a:xfrm>
            <a:off x="4419600" y="3013075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B</a:t>
            </a:r>
          </a:p>
        </p:txBody>
      </p:sp>
      <p:sp>
        <p:nvSpPr>
          <p:cNvPr id="17" name="Text Box 32"/>
          <p:cNvSpPr txBox="1">
            <a:spLocks noChangeArrowheads="1"/>
          </p:cNvSpPr>
          <p:nvPr/>
        </p:nvSpPr>
        <p:spPr bwMode="auto">
          <a:xfrm>
            <a:off x="6034088" y="4052888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latin typeface="VNI-Helve" pitchFamily="2" charset="0"/>
                <a:sym typeface="Symbol" pitchFamily="18" charset="2"/>
              </a:rPr>
              <a:t></a:t>
            </a:r>
          </a:p>
        </p:txBody>
      </p:sp>
      <p:sp>
        <p:nvSpPr>
          <p:cNvPr id="18" name="Rectangle 33"/>
          <p:cNvSpPr>
            <a:spLocks noChangeArrowheads="1"/>
          </p:cNvSpPr>
          <p:nvPr/>
        </p:nvSpPr>
        <p:spPr bwMode="auto">
          <a:xfrm>
            <a:off x="685800" y="510540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 err="1">
                <a:solidFill>
                  <a:schemeClr val="tx2"/>
                </a:solidFill>
                <a:latin typeface="VNI-Times" pitchFamily="2" charset="0"/>
              </a:rPr>
              <a:t>Ñieåm</a:t>
            </a:r>
            <a:r>
              <a:rPr lang="en-US" sz="3600" b="1" dirty="0">
                <a:solidFill>
                  <a:schemeClr val="tx2"/>
                </a:solidFill>
                <a:latin typeface="VNI-Times" pitchFamily="2" charset="0"/>
              </a:rPr>
              <a:t> A </a:t>
            </a:r>
            <a:r>
              <a:rPr lang="en-US" sz="3600" b="1" dirty="0" err="1">
                <a:solidFill>
                  <a:schemeClr val="tx2"/>
                </a:solidFill>
                <a:latin typeface="VNI-Times" pitchFamily="2" charset="0"/>
              </a:rPr>
              <a:t>thuoäc</a:t>
            </a:r>
            <a:r>
              <a:rPr lang="en-US" sz="3600" b="1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VNI-Times" pitchFamily="2" charset="0"/>
              </a:rPr>
              <a:t>nhöõng</a:t>
            </a:r>
            <a:r>
              <a:rPr lang="en-US" sz="3600" b="1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VNI-Times" pitchFamily="2" charset="0"/>
              </a:rPr>
              <a:t>ñöôøng</a:t>
            </a:r>
            <a:r>
              <a:rPr lang="en-US" sz="3600" b="1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VNI-Times" pitchFamily="2" charset="0"/>
              </a:rPr>
              <a:t>thaúng</a:t>
            </a:r>
            <a:r>
              <a:rPr lang="en-US" sz="3600" b="1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b="1" dirty="0" err="1" smtClean="0">
                <a:solidFill>
                  <a:schemeClr val="tx2"/>
                </a:solidFill>
                <a:latin typeface="VNI-Times" pitchFamily="2" charset="0"/>
              </a:rPr>
              <a:t>naøo</a:t>
            </a:r>
            <a:r>
              <a:rPr lang="en-US" sz="3600" b="1" dirty="0" smtClean="0">
                <a:solidFill>
                  <a:schemeClr val="tx2"/>
                </a:solidFill>
                <a:latin typeface="VNI-Times" pitchFamily="2" charset="0"/>
              </a:rPr>
              <a:t>?</a:t>
            </a:r>
            <a:endParaRPr lang="en-US" sz="3600" b="1" dirty="0">
              <a:solidFill>
                <a:schemeClr val="tx2"/>
              </a:solidFill>
              <a:latin typeface="VNI-Times" pitchFamily="2" charset="0"/>
            </a:endParaRPr>
          </a:p>
        </p:txBody>
      </p:sp>
      <p:sp>
        <p:nvSpPr>
          <p:cNvPr id="19" name="Rectangle 34"/>
          <p:cNvSpPr>
            <a:spLocks noChangeArrowheads="1"/>
          </p:cNvSpPr>
          <p:nvPr/>
        </p:nvSpPr>
        <p:spPr bwMode="auto">
          <a:xfrm>
            <a:off x="2667000" y="5638800"/>
            <a:ext cx="3048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>
                <a:solidFill>
                  <a:srgbClr val="E51C07"/>
                </a:solidFill>
                <a:latin typeface="VNI-Times" pitchFamily="2" charset="0"/>
              </a:rPr>
              <a:t>A </a:t>
            </a:r>
            <a:r>
              <a:rPr lang="en-US" sz="3600" b="1" dirty="0">
                <a:solidFill>
                  <a:srgbClr val="E51C07"/>
                </a:solidFill>
                <a:latin typeface="VNI-Times" pitchFamily="2" charset="0"/>
                <a:sym typeface="Symbol" pitchFamily="18" charset="2"/>
              </a:rPr>
              <a:t> n</a:t>
            </a:r>
            <a:r>
              <a:rPr lang="en-US" sz="3600" b="1" dirty="0">
                <a:solidFill>
                  <a:srgbClr val="E51C07"/>
                </a:solidFill>
                <a:latin typeface="VNI-Times" pitchFamily="2" charset="0"/>
              </a:rPr>
              <a:t> ; A </a:t>
            </a:r>
            <a:r>
              <a:rPr lang="en-US" sz="3600" b="1" dirty="0">
                <a:solidFill>
                  <a:srgbClr val="E51C07"/>
                </a:solidFill>
                <a:latin typeface="VNI-Times" pitchFamily="2" charset="0"/>
                <a:sym typeface="Symbol" pitchFamily="18" charset="2"/>
              </a:rPr>
              <a:t> q</a:t>
            </a:r>
            <a:endParaRPr lang="en-US" sz="3600" b="1" dirty="0">
              <a:solidFill>
                <a:srgbClr val="E51C07"/>
              </a:solidFill>
              <a:latin typeface="VNI-Times" pitchFamily="2" charset="0"/>
            </a:endParaRPr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5791200" y="4419600"/>
            <a:ext cx="121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5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95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500"/>
                            </p:stCondLst>
                            <p:childTnLst>
                              <p:par>
                                <p:cTn id="8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500"/>
                            </p:stCondLst>
                            <p:childTnLst>
                              <p:par>
                                <p:cTn id="8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22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3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4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5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96" dur="3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7" presetClass="emph" presetSubtype="2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51C07"/>
                                      </p:to>
                                    </p:animClr>
                                    <p:set>
                                      <p:cBhvr>
                                        <p:cTn id="10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7" presetClass="emph" presetSubtype="2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E51C07"/>
                                      </p:to>
                                    </p:animClr>
                                    <p:set>
                                      <p:cBhvr>
                                        <p:cTn id="1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 animBg="1"/>
      <p:bldP spid="12" grpId="0"/>
      <p:bldP spid="13" grpId="0" build="allAtOnce"/>
      <p:bldP spid="13" grpId="1" build="p"/>
      <p:bldP spid="14" grpId="0" build="allAtOnce"/>
      <p:bldP spid="14" grpId="1" build="p"/>
      <p:bldP spid="15" grpId="0"/>
      <p:bldP spid="16" grpId="0"/>
      <p:bldP spid="17" grpId="0"/>
      <p:bldP spid="18" grpId="0"/>
      <p:bldP spid="19" grpId="0"/>
      <p:bldP spid="20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62000" y="12192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1.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Ñieåm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: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838200" y="1752600"/>
            <a:ext cx="259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>
                <a:latin typeface="VNI-Times" pitchFamily="2" charset="0"/>
              </a:rPr>
              <a:t>* </a:t>
            </a:r>
            <a:r>
              <a:rPr lang="en-US" sz="3600" b="1" dirty="0" err="1">
                <a:latin typeface="VNI-Times" pitchFamily="2" charset="0"/>
              </a:rPr>
              <a:t>Caùch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veõ</a:t>
            </a:r>
            <a:r>
              <a:rPr lang="en-US" sz="3600" b="1" dirty="0">
                <a:latin typeface="VNI-Times" pitchFamily="2" charset="0"/>
              </a:rPr>
              <a:t> :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143000" y="2286000"/>
            <a:ext cx="6705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Chaám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treân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giaáy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moät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chaám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nhoû</a:t>
            </a:r>
            <a:r>
              <a:rPr lang="en-US" sz="3600" dirty="0">
                <a:latin typeface="VNI-Times" pitchFamily="2" charset="0"/>
              </a:rPr>
              <a:t>, </a:t>
            </a:r>
            <a:r>
              <a:rPr lang="en-US" sz="3600" dirty="0" err="1">
                <a:latin typeface="VNI-Times" pitchFamily="2" charset="0"/>
              </a:rPr>
              <a:t>ta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ñöôïc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moät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ñieåm</a:t>
            </a:r>
            <a:r>
              <a:rPr lang="en-US" sz="3600" dirty="0">
                <a:latin typeface="VNI-Times" pitchFamily="2" charset="0"/>
              </a:rPr>
              <a:t>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133600" y="38100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ym typeface="Symbol" pitchFamily="18" charset="2"/>
              </a:rPr>
              <a:t>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114800" y="41910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ym typeface="Symbol" pitchFamily="18" charset="2"/>
              </a:rPr>
              <a:t>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791200" y="35814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ym typeface="Symbol" pitchFamily="18" charset="2"/>
              </a:rPr>
              <a:t>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914400" y="4724400"/>
            <a:ext cx="4724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>
                <a:latin typeface="VNI-Times" pitchFamily="2" charset="0"/>
              </a:rPr>
              <a:t>* </a:t>
            </a:r>
            <a:r>
              <a:rPr lang="en-US" sz="3600" b="1" dirty="0" err="1">
                <a:latin typeface="VNI-Times" pitchFamily="2" charset="0"/>
              </a:rPr>
              <a:t>Caùch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ñaët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teân</a:t>
            </a:r>
            <a:r>
              <a:rPr lang="en-US" sz="3600" b="1" dirty="0">
                <a:latin typeface="VNI-Times" pitchFamily="2" charset="0"/>
              </a:rPr>
              <a:t> :</a:t>
            </a: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1295400" y="5500687"/>
            <a:ext cx="655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Duøng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chöõ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caùi</a:t>
            </a:r>
            <a:r>
              <a:rPr lang="en-US" sz="3600" dirty="0">
                <a:latin typeface="VNI-Times" pitchFamily="2" charset="0"/>
              </a:rPr>
              <a:t> in </a:t>
            </a:r>
            <a:r>
              <a:rPr lang="en-US" sz="3600" dirty="0" err="1">
                <a:latin typeface="VNI-Times" pitchFamily="2" charset="0"/>
              </a:rPr>
              <a:t>hoa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ñeå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ñaët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teân</a:t>
            </a:r>
            <a:endParaRPr lang="en-US" sz="3600" dirty="0">
              <a:latin typeface="VNI-Times" pitchFamily="2" charset="0"/>
            </a:endParaRPr>
          </a:p>
        </p:txBody>
      </p:sp>
      <p:sp>
        <p:nvSpPr>
          <p:cNvPr id="14" name="Text Box 21"/>
          <p:cNvSpPr txBox="1">
            <a:spLocks noChangeArrowheads="1"/>
          </p:cNvSpPr>
          <p:nvPr/>
        </p:nvSpPr>
        <p:spPr bwMode="auto">
          <a:xfrm>
            <a:off x="1752600" y="3657600"/>
            <a:ext cx="53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VNI-Times" pitchFamily="2" charset="0"/>
                <a:sym typeface="Symbol" pitchFamily="18" charset="2"/>
              </a:rPr>
              <a:t>A</a:t>
            </a:r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3886200" y="3849469"/>
            <a:ext cx="76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VNI-Times" pitchFamily="2" charset="0"/>
                <a:sym typeface="Symbol" pitchFamily="18" charset="2"/>
              </a:rPr>
              <a:t>B</a:t>
            </a:r>
          </a:p>
        </p:txBody>
      </p:sp>
      <p:sp>
        <p:nvSpPr>
          <p:cNvPr id="16" name="Text Box 23"/>
          <p:cNvSpPr txBox="1">
            <a:spLocks noChangeArrowheads="1"/>
          </p:cNvSpPr>
          <p:nvPr/>
        </p:nvSpPr>
        <p:spPr bwMode="auto">
          <a:xfrm>
            <a:off x="6019800" y="3581400"/>
            <a:ext cx="60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VNI-Times" pitchFamily="2" charset="0"/>
                <a:sym typeface="Symbol" pitchFamily="18" charset="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762000" y="12192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1.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Ñieåm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:</a:t>
            </a:r>
          </a:p>
        </p:txBody>
      </p:sp>
      <p:sp>
        <p:nvSpPr>
          <p:cNvPr id="4" name="AutoShape 18"/>
          <p:cNvSpPr>
            <a:spLocks noChangeArrowheads="1"/>
          </p:cNvSpPr>
          <p:nvPr/>
        </p:nvSpPr>
        <p:spPr bwMode="auto">
          <a:xfrm>
            <a:off x="990600" y="4419600"/>
            <a:ext cx="7620000" cy="762000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b="1" dirty="0" err="1">
                <a:latin typeface="VNI-Times" pitchFamily="2" charset="0"/>
              </a:rPr>
              <a:t>Treân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hình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veõ</a:t>
            </a:r>
            <a:r>
              <a:rPr lang="en-US" sz="3600" b="1" dirty="0">
                <a:latin typeface="VNI-Times" pitchFamily="2" charset="0"/>
              </a:rPr>
              <a:t>, </a:t>
            </a:r>
            <a:r>
              <a:rPr lang="en-US" sz="3600" b="1" dirty="0" err="1">
                <a:latin typeface="VNI-Times" pitchFamily="2" charset="0"/>
              </a:rPr>
              <a:t>chuùng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ta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coù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maáy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ñieåm</a:t>
            </a:r>
            <a:r>
              <a:rPr lang="en-US" sz="3600" b="1" dirty="0">
                <a:latin typeface="VNI-Times" pitchFamily="2" charset="0"/>
              </a:rPr>
              <a:t> ?</a:t>
            </a: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auto">
          <a:xfrm>
            <a:off x="1143000" y="3276600"/>
            <a:ext cx="7391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Ba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ñieåm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phaân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bieät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smtClean="0">
                <a:solidFill>
                  <a:schemeClr val="tx2"/>
                </a:solidFill>
                <a:latin typeface="VNI-Times" pitchFamily="2" charset="0"/>
              </a:rPr>
              <a:t>: </a:t>
            </a:r>
            <a:r>
              <a:rPr lang="en-US" sz="3600" dirty="0" err="1" smtClean="0">
                <a:solidFill>
                  <a:schemeClr val="tx2"/>
                </a:solidFill>
                <a:latin typeface="VNI-Times" pitchFamily="2" charset="0"/>
              </a:rPr>
              <a:t>ñieåm</a:t>
            </a:r>
            <a:r>
              <a:rPr lang="en-US" sz="3600" dirty="0" smtClean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A,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ñieåm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B</a:t>
            </a:r>
            <a:r>
              <a:rPr lang="en-US" sz="3600" dirty="0" smtClean="0">
                <a:solidFill>
                  <a:schemeClr val="tx2"/>
                </a:solidFill>
                <a:latin typeface="VNI-Times" pitchFamily="2" charset="0"/>
              </a:rPr>
              <a:t>,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ñieåm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smtClean="0">
                <a:solidFill>
                  <a:schemeClr val="tx2"/>
                </a:solidFill>
                <a:latin typeface="VNI-Times" pitchFamily="2" charset="0"/>
              </a:rPr>
              <a:t>C.</a:t>
            </a:r>
            <a:endParaRPr lang="en-US" sz="3600" dirty="0">
              <a:solidFill>
                <a:schemeClr val="tx2"/>
              </a:solidFill>
              <a:latin typeface="VNI-Times" pitchFamily="2" charset="0"/>
            </a:endParaRP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133600" y="2133600"/>
            <a:ext cx="381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ym typeface="Symbol" pitchFamily="18" charset="2"/>
              </a:rPr>
              <a:t>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4114800" y="25146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ym typeface="Symbol" pitchFamily="18" charset="2"/>
              </a:rPr>
              <a:t>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791200" y="19050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ym typeface="Symbol" pitchFamily="18" charset="2"/>
              </a:rPr>
              <a:t></a:t>
            </a: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1752600" y="1981200"/>
            <a:ext cx="533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VNI-Times" pitchFamily="2" charset="0"/>
                <a:sym typeface="Symbol" pitchFamily="18" charset="2"/>
              </a:rPr>
              <a:t>A</a:t>
            </a:r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3886200" y="2173069"/>
            <a:ext cx="76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VNI-Times" pitchFamily="2" charset="0"/>
                <a:sym typeface="Symbol" pitchFamily="18" charset="2"/>
              </a:rPr>
              <a:t>B</a:t>
            </a:r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6019800" y="1905000"/>
            <a:ext cx="60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VNI-Times" pitchFamily="2" charset="0"/>
                <a:sym typeface="Symbol" pitchFamily="18" charset="2"/>
              </a:rPr>
              <a:t>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4" grpId="2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17"/>
          <p:cNvSpPr>
            <a:spLocks noChangeArrowheads="1"/>
          </p:cNvSpPr>
          <p:nvPr/>
        </p:nvSpPr>
        <p:spPr bwMode="auto">
          <a:xfrm>
            <a:off x="838200" y="4267200"/>
            <a:ext cx="7848600" cy="8382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b="1" dirty="0" err="1">
                <a:latin typeface="VNI-Times" pitchFamily="2" charset="0"/>
              </a:rPr>
              <a:t>Treân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hình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veõ</a:t>
            </a:r>
            <a:r>
              <a:rPr lang="en-US" sz="3600" b="1" dirty="0">
                <a:latin typeface="VNI-Times" pitchFamily="2" charset="0"/>
              </a:rPr>
              <a:t>, </a:t>
            </a:r>
            <a:r>
              <a:rPr lang="en-US" sz="3600" b="1" dirty="0" err="1">
                <a:latin typeface="VNI-Times" pitchFamily="2" charset="0"/>
              </a:rPr>
              <a:t>chuùng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ta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coù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maáy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ñieåm</a:t>
            </a:r>
            <a:r>
              <a:rPr lang="en-US" sz="3600" b="1" dirty="0">
                <a:latin typeface="VNI-Times" pitchFamily="2" charset="0"/>
              </a:rPr>
              <a:t> ?</a:t>
            </a:r>
          </a:p>
        </p:txBody>
      </p:sp>
      <p:sp>
        <p:nvSpPr>
          <p:cNvPr id="3" name="AutoShape 19"/>
          <p:cNvSpPr>
            <a:spLocks noChangeArrowheads="1"/>
          </p:cNvSpPr>
          <p:nvPr/>
        </p:nvSpPr>
        <p:spPr bwMode="auto">
          <a:xfrm>
            <a:off x="1295400" y="4572000"/>
            <a:ext cx="6553200" cy="6858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b="1" dirty="0" err="1">
                <a:latin typeface="VNI-Times" pitchFamily="2" charset="0"/>
              </a:rPr>
              <a:t>Ñieåm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naøy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coù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teân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goïi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laø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gì</a:t>
            </a:r>
            <a:r>
              <a:rPr lang="en-US" sz="3600" b="1" dirty="0">
                <a:latin typeface="VNI-Times" pitchFamily="2" charset="0"/>
              </a:rPr>
              <a:t> ?</a:t>
            </a:r>
          </a:p>
        </p:txBody>
      </p:sp>
      <p:sp>
        <p:nvSpPr>
          <p:cNvPr id="4" name="AutoShape 20"/>
          <p:cNvSpPr>
            <a:spLocks noChangeArrowheads="1"/>
          </p:cNvSpPr>
          <p:nvPr/>
        </p:nvSpPr>
        <p:spPr bwMode="auto">
          <a:xfrm>
            <a:off x="914400" y="4800600"/>
            <a:ext cx="7467600" cy="685800"/>
          </a:xfrm>
          <a:prstGeom prst="flowChartAlternateProcess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b="1" dirty="0" err="1">
                <a:latin typeface="VNI-Times" pitchFamily="2" charset="0"/>
              </a:rPr>
              <a:t>Coøn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coù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teân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goïi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naøo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khaùc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nöõa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khoâng</a:t>
            </a:r>
            <a:r>
              <a:rPr lang="en-US" sz="3600" b="1" dirty="0">
                <a:latin typeface="VNI-Times" pitchFamily="2" charset="0"/>
              </a:rPr>
              <a:t> ?</a:t>
            </a:r>
          </a:p>
        </p:txBody>
      </p:sp>
      <p:sp>
        <p:nvSpPr>
          <p:cNvPr id="5" name="Rectangle 21"/>
          <p:cNvSpPr>
            <a:spLocks noChangeArrowheads="1"/>
          </p:cNvSpPr>
          <p:nvPr/>
        </p:nvSpPr>
        <p:spPr bwMode="auto">
          <a:xfrm>
            <a:off x="1371600" y="3352800"/>
            <a:ext cx="655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Ñieåm</a:t>
            </a:r>
            <a:r>
              <a:rPr lang="en-US" sz="3600" dirty="0">
                <a:latin typeface="VNI-Times" pitchFamily="2" charset="0"/>
              </a:rPr>
              <a:t> M </a:t>
            </a:r>
            <a:r>
              <a:rPr lang="en-US" sz="3600" dirty="0" err="1">
                <a:latin typeface="VNI-Times" pitchFamily="2" charset="0"/>
              </a:rPr>
              <a:t>vaø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ñieåm</a:t>
            </a:r>
            <a:r>
              <a:rPr lang="en-US" sz="3600" dirty="0">
                <a:latin typeface="VNI-Times" pitchFamily="2" charset="0"/>
              </a:rPr>
              <a:t> N </a:t>
            </a:r>
            <a:r>
              <a:rPr lang="en-US" sz="3600" dirty="0" err="1">
                <a:latin typeface="VNI-Times" pitchFamily="2" charset="0"/>
              </a:rPr>
              <a:t>truøng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nhau</a:t>
            </a:r>
            <a:endParaRPr lang="en-US" sz="3600" dirty="0">
              <a:latin typeface="VNI-Times" pitchFamily="2" charset="0"/>
            </a:endParaRPr>
          </a:p>
        </p:txBody>
      </p:sp>
      <p:grpSp>
        <p:nvGrpSpPr>
          <p:cNvPr id="7" name="Group 23"/>
          <p:cNvGrpSpPr>
            <a:grpSpLocks/>
          </p:cNvGrpSpPr>
          <p:nvPr/>
        </p:nvGrpSpPr>
        <p:grpSpPr bwMode="auto">
          <a:xfrm>
            <a:off x="2895600" y="1981200"/>
            <a:ext cx="2667000" cy="1027112"/>
            <a:chOff x="1536" y="2160"/>
            <a:chExt cx="1680" cy="647"/>
          </a:xfrm>
        </p:grpSpPr>
        <p:sp>
          <p:nvSpPr>
            <p:cNvPr id="8" name="Text Box 24"/>
            <p:cNvSpPr txBox="1">
              <a:spLocks noChangeArrowheads="1"/>
            </p:cNvSpPr>
            <p:nvPr/>
          </p:nvSpPr>
          <p:spPr bwMode="auto">
            <a:xfrm>
              <a:off x="1968" y="2160"/>
              <a:ext cx="124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chemeClr val="bg1"/>
                  </a:solidFill>
                  <a:sym typeface="Symbol" pitchFamily="18" charset="2"/>
                </a:rPr>
                <a:t></a:t>
              </a:r>
            </a:p>
          </p:txBody>
        </p:sp>
        <p:sp>
          <p:nvSpPr>
            <p:cNvPr id="9" name="Text Box 25"/>
            <p:cNvSpPr txBox="1">
              <a:spLocks noChangeArrowheads="1"/>
            </p:cNvSpPr>
            <p:nvPr/>
          </p:nvSpPr>
          <p:spPr bwMode="auto">
            <a:xfrm>
              <a:off x="1536" y="2400"/>
              <a:ext cx="124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dirty="0">
                  <a:latin typeface="VNI-Times" pitchFamily="2" charset="0"/>
                  <a:sym typeface="Symbol" pitchFamily="18" charset="2"/>
                </a:rPr>
                <a:t>M</a:t>
              </a:r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3581400" y="1981200"/>
            <a:ext cx="2438400" cy="1027112"/>
            <a:chOff x="3024" y="1776"/>
            <a:chExt cx="1536" cy="647"/>
          </a:xfrm>
        </p:grpSpPr>
        <p:sp>
          <p:nvSpPr>
            <p:cNvPr id="11" name="Text Box 27"/>
            <p:cNvSpPr txBox="1">
              <a:spLocks noChangeArrowheads="1"/>
            </p:cNvSpPr>
            <p:nvPr/>
          </p:nvSpPr>
          <p:spPr bwMode="auto">
            <a:xfrm>
              <a:off x="3024" y="1776"/>
              <a:ext cx="1248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800">
                  <a:solidFill>
                    <a:schemeClr val="bg1"/>
                  </a:solidFill>
                  <a:sym typeface="Symbol" pitchFamily="18" charset="2"/>
                </a:rPr>
                <a:t></a:t>
              </a:r>
            </a:p>
          </p:txBody>
        </p:sp>
        <p:sp>
          <p:nvSpPr>
            <p:cNvPr id="12" name="Text Box 28"/>
            <p:cNvSpPr txBox="1">
              <a:spLocks noChangeArrowheads="1"/>
            </p:cNvSpPr>
            <p:nvPr/>
          </p:nvSpPr>
          <p:spPr bwMode="auto">
            <a:xfrm>
              <a:off x="3312" y="2016"/>
              <a:ext cx="1248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600" dirty="0">
                  <a:latin typeface="VNI-Times" pitchFamily="2" charset="0"/>
                  <a:sym typeface="Symbol" pitchFamily="18" charset="2"/>
                </a:rPr>
                <a:t>N</a:t>
              </a:r>
            </a:p>
          </p:txBody>
        </p:sp>
      </p:grpSp>
      <p:sp>
        <p:nvSpPr>
          <p:cNvPr id="13" name="Text Box 29"/>
          <p:cNvSpPr txBox="1">
            <a:spLocks noChangeArrowheads="1"/>
          </p:cNvSpPr>
          <p:nvPr/>
        </p:nvSpPr>
        <p:spPr bwMode="auto">
          <a:xfrm>
            <a:off x="3581400" y="1981200"/>
            <a:ext cx="762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dirty="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762000" y="121920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1.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Ñieåm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9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4" presetClass="entr" presetSubtype="1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9" presetClass="exit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5" grpId="0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685800" y="838200"/>
            <a:ext cx="3810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2.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Ñöôøng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thaúng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:</a:t>
            </a:r>
          </a:p>
        </p:txBody>
      </p:sp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685800" y="1600200"/>
            <a:ext cx="29718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>
                <a:latin typeface="VNI-Times" pitchFamily="2" charset="0"/>
              </a:rPr>
              <a:t>* </a:t>
            </a:r>
            <a:r>
              <a:rPr lang="en-US" sz="3600" b="1" dirty="0" err="1">
                <a:latin typeface="VNI-Times" pitchFamily="2" charset="0"/>
              </a:rPr>
              <a:t>Caùch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veõ</a:t>
            </a:r>
            <a:r>
              <a:rPr lang="en-US" sz="3600" b="1" dirty="0">
                <a:latin typeface="VNI-Times" pitchFamily="2" charset="0"/>
              </a:rPr>
              <a:t> :</a:t>
            </a:r>
          </a:p>
        </p:txBody>
      </p:sp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685800" y="2057400"/>
            <a:ext cx="8077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Duøng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buùt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chì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vaïch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theo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meùp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thöôùc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thaúng</a:t>
            </a:r>
            <a:endParaRPr lang="en-US" sz="3600" dirty="0">
              <a:latin typeface="VNI-Times" pitchFamily="2" charset="0"/>
            </a:endParaRPr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>
            <a:off x="1981200" y="3124200"/>
            <a:ext cx="3892550" cy="15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905000" y="3141568"/>
            <a:ext cx="5398194" cy="897032"/>
            <a:chOff x="4763528" y="2669058"/>
            <a:chExt cx="4355758" cy="762000"/>
          </a:xfrm>
        </p:grpSpPr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2"/>
            <a:srcRect r="25782"/>
            <a:stretch>
              <a:fillRect/>
            </a:stretch>
          </p:blipFill>
          <p:spPr bwMode="auto">
            <a:xfrm>
              <a:off x="4763528" y="2669058"/>
              <a:ext cx="4355758" cy="762000"/>
            </a:xfrm>
            <a:prstGeom prst="rect">
              <a:avLst/>
            </a:prstGeom>
            <a:noFill/>
          </p:spPr>
        </p:pic>
        <p:sp>
          <p:nvSpPr>
            <p:cNvPr id="11" name="TextBox 10"/>
            <p:cNvSpPr txBox="1"/>
            <p:nvPr/>
          </p:nvSpPr>
          <p:spPr>
            <a:xfrm>
              <a:off x="4788242" y="2745258"/>
              <a:ext cx="322649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b="1" smtClean="0"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</p:grp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685800" y="4267200"/>
            <a:ext cx="403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>
                <a:latin typeface="VNI-Times" pitchFamily="2" charset="0"/>
              </a:rPr>
              <a:t>* </a:t>
            </a:r>
            <a:r>
              <a:rPr lang="en-US" sz="3600" b="1" dirty="0" err="1">
                <a:latin typeface="VNI-Times" pitchFamily="2" charset="0"/>
              </a:rPr>
              <a:t>Caùch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ñaët</a:t>
            </a:r>
            <a:r>
              <a:rPr lang="en-US" sz="3600" b="1" dirty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teân</a:t>
            </a:r>
            <a:r>
              <a:rPr lang="en-US" sz="3600" b="1" dirty="0">
                <a:latin typeface="VNI-Times" pitchFamily="2" charset="0"/>
              </a:rPr>
              <a:t> :</a:t>
            </a:r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1143000" y="4814887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Duøng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chöõ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caùi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thöôøng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ñeå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ñaët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teân</a:t>
            </a:r>
            <a:r>
              <a:rPr lang="en-US" sz="3600" dirty="0"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 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1524000" y="2858869"/>
            <a:ext cx="1447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40"/>
                            </p:stCondLst>
                            <p:childTnLst>
                              <p:par>
                                <p:cTn id="3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92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12" grpId="0"/>
      <p:bldP spid="13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ChangeArrowheads="1"/>
          </p:cNvSpPr>
          <p:nvPr/>
        </p:nvSpPr>
        <p:spPr bwMode="auto">
          <a:xfrm>
            <a:off x="685800" y="838200"/>
            <a:ext cx="3810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2.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Ñöôøng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thaúng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: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>
            <a:off x="914400" y="2667000"/>
            <a:ext cx="64770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" name="AutoShape 9"/>
          <p:cNvSpPr>
            <a:spLocks noChangeArrowheads="1"/>
          </p:cNvSpPr>
          <p:nvPr/>
        </p:nvSpPr>
        <p:spPr bwMode="auto">
          <a:xfrm>
            <a:off x="990601" y="4495800"/>
            <a:ext cx="7467600" cy="1600200"/>
          </a:xfrm>
          <a:prstGeom prst="flowChartTerminator">
            <a:avLst/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Khi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keùo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daøi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ñöôøng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thaúng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veà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hai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phía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,</a:t>
            </a:r>
          </a:p>
          <a:p>
            <a:pPr algn="ctr"/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ta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thaáy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noù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bò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giôùi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haïn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VNI-Times" pitchFamily="2" charset="0"/>
              </a:rPr>
              <a:t>khoâng</a:t>
            </a:r>
            <a:r>
              <a:rPr lang="en-US" sz="3600" dirty="0">
                <a:solidFill>
                  <a:srgbClr val="002060"/>
                </a:solidFill>
                <a:latin typeface="VNI-Times" pitchFamily="2" charset="0"/>
              </a:rPr>
              <a:t> ? 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1143000" y="3048000"/>
            <a:ext cx="7162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err="1">
                <a:latin typeface="VNI-Times" pitchFamily="2" charset="0"/>
              </a:rPr>
              <a:t>Ñöôøng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thaúng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khoâng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bò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giôùi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haïn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veà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hai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phía</a:t>
            </a:r>
            <a:endParaRPr lang="en-US" sz="3600" dirty="0">
              <a:latin typeface="VNI-Times" pitchFamily="2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1295400" y="1600200"/>
            <a:ext cx="2895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 err="1" smtClean="0">
                <a:latin typeface="VNI-Times" pitchFamily="2" charset="0"/>
              </a:rPr>
              <a:t>Nhaän</a:t>
            </a:r>
            <a:r>
              <a:rPr lang="en-US" sz="3600" b="1" dirty="0" smtClean="0">
                <a:latin typeface="VNI-Times" pitchFamily="2" charset="0"/>
              </a:rPr>
              <a:t> </a:t>
            </a:r>
            <a:r>
              <a:rPr lang="en-US" sz="3600" b="1" dirty="0" err="1">
                <a:latin typeface="VNI-Times" pitchFamily="2" charset="0"/>
              </a:rPr>
              <a:t>xeùt</a:t>
            </a:r>
            <a:r>
              <a:rPr lang="en-US" sz="3600" b="1" dirty="0">
                <a:latin typeface="VNI-Times" pitchFamily="2" charset="0"/>
              </a:rPr>
              <a:t> 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838200" y="838200"/>
            <a:ext cx="2362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dirty="0" err="1">
                <a:solidFill>
                  <a:schemeClr val="tx2"/>
                </a:solidFill>
                <a:latin typeface="VNI-Times" pitchFamily="2" charset="0"/>
              </a:rPr>
              <a:t>Baøi</a:t>
            </a:r>
            <a:r>
              <a:rPr lang="en-US" sz="3600" b="1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b="1" dirty="0" err="1">
                <a:solidFill>
                  <a:schemeClr val="tx2"/>
                </a:solidFill>
                <a:latin typeface="VNI-Times" pitchFamily="2" charset="0"/>
              </a:rPr>
              <a:t>taäp</a:t>
            </a:r>
            <a:endParaRPr lang="en-US" sz="3600" b="1" dirty="0">
              <a:solidFill>
                <a:schemeClr val="tx2"/>
              </a:solidFill>
              <a:latin typeface="VNI-Times" pitchFamily="2" charset="0"/>
            </a:endParaRPr>
          </a:p>
        </p:txBody>
      </p:sp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447800" y="2133600"/>
            <a:ext cx="5410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6096000" y="2065338"/>
            <a:ext cx="152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>
                <a:latin typeface="VNI-Times" pitchFamily="2" charset="0"/>
              </a:rPr>
              <a:t>a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286000" y="1843088"/>
            <a:ext cx="4572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3711575" y="1828800"/>
            <a:ext cx="55562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4648200" y="2514600"/>
            <a:ext cx="457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3505200" y="2300288"/>
            <a:ext cx="609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M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2057400" y="2209800"/>
            <a:ext cx="457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A</a:t>
            </a: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953000" y="2438400"/>
            <a:ext cx="152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latin typeface="VNI-Times" pitchFamily="2" charset="0"/>
              </a:rPr>
              <a:t>N</a:t>
            </a: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838200" y="3352800"/>
            <a:ext cx="7467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smtClean="0">
                <a:solidFill>
                  <a:srgbClr val="7030A0"/>
                </a:solidFill>
                <a:latin typeface="VNI-Times" pitchFamily="2" charset="0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VNI-Times" pitchFamily="2" charset="0"/>
              </a:rPr>
              <a:t>Ñieåm</a:t>
            </a:r>
            <a:r>
              <a:rPr lang="en-US" sz="3600" dirty="0" smtClean="0">
                <a:solidFill>
                  <a:srgbClr val="7030A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VNI-Times" pitchFamily="2" charset="0"/>
              </a:rPr>
              <a:t>naøo</a:t>
            </a:r>
            <a:r>
              <a:rPr lang="en-US" sz="3600" dirty="0">
                <a:solidFill>
                  <a:srgbClr val="7030A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VNI-Times" pitchFamily="2" charset="0"/>
              </a:rPr>
              <a:t>naèm</a:t>
            </a:r>
            <a:r>
              <a:rPr lang="en-US" sz="3600" dirty="0">
                <a:solidFill>
                  <a:srgbClr val="7030A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VNI-Times" pitchFamily="2" charset="0"/>
              </a:rPr>
              <a:t>treân</a:t>
            </a:r>
            <a:r>
              <a:rPr lang="en-US" sz="3600" dirty="0">
                <a:solidFill>
                  <a:srgbClr val="7030A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VNI-Times" pitchFamily="2" charset="0"/>
              </a:rPr>
              <a:t>ñöôøng</a:t>
            </a:r>
            <a:r>
              <a:rPr lang="en-US" sz="3600" dirty="0">
                <a:solidFill>
                  <a:srgbClr val="7030A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7030A0"/>
                </a:solidFill>
                <a:latin typeface="VNI-Times" pitchFamily="2" charset="0"/>
              </a:rPr>
              <a:t>thaúng</a:t>
            </a:r>
            <a:r>
              <a:rPr lang="en-US" sz="3600" dirty="0">
                <a:solidFill>
                  <a:srgbClr val="7030A0"/>
                </a:solidFill>
                <a:latin typeface="VNI-Times" pitchFamily="2" charset="0"/>
              </a:rPr>
              <a:t> a ?</a:t>
            </a: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990600" y="3962400"/>
            <a:ext cx="7391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Ñieåm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A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vaø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ñieåm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M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naèm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VNI-Times" pitchFamily="2" charset="0"/>
              </a:rPr>
              <a:t>treân</a:t>
            </a:r>
            <a:r>
              <a:rPr lang="en-US" sz="3600" dirty="0" smtClean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VNI-Times" pitchFamily="2" charset="0"/>
              </a:rPr>
              <a:t>ñöôøng</a:t>
            </a:r>
            <a:r>
              <a:rPr lang="en-US" sz="3600" dirty="0" smtClean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thaúng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a</a:t>
            </a: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838200" y="4876800"/>
            <a:ext cx="7467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smtClean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 smtClean="0">
                <a:solidFill>
                  <a:schemeClr val="tx2"/>
                </a:solidFill>
                <a:latin typeface="VNI-Times" pitchFamily="2" charset="0"/>
              </a:rPr>
              <a:t>Ñieåm</a:t>
            </a:r>
            <a:r>
              <a:rPr lang="en-US" sz="3600" dirty="0" smtClean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naøo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khoâng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naèm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treân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ñöôøng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chemeClr val="tx2"/>
                </a:solidFill>
                <a:latin typeface="VNI-Times" pitchFamily="2" charset="0"/>
              </a:rPr>
              <a:t>thaúng</a:t>
            </a:r>
            <a:r>
              <a:rPr lang="en-US" sz="3600" dirty="0">
                <a:solidFill>
                  <a:schemeClr val="tx2"/>
                </a:solidFill>
                <a:latin typeface="VNI-Times" pitchFamily="2" charset="0"/>
              </a:rPr>
              <a:t> a ?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838200" y="563880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Ñieåm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N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khoâng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naèm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treân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ñöôøng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VNI-Times" pitchFamily="2" charset="0"/>
              </a:rPr>
              <a:t>thaúng</a:t>
            </a:r>
            <a:r>
              <a:rPr lang="en-US" sz="3600" dirty="0">
                <a:solidFill>
                  <a:srgbClr val="C00000"/>
                </a:solidFill>
                <a:latin typeface="VNI-Times" pitchFamily="2" charset="0"/>
              </a:rPr>
              <a:t> 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0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0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2" grpId="1"/>
      <p:bldP spid="13" grpId="0"/>
      <p:bldP spid="14" grpId="0"/>
      <p:bldP spid="14" grpId="1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5"/>
          <p:cNvSpPr>
            <a:spLocks noChangeArrowheads="1"/>
          </p:cNvSpPr>
          <p:nvPr/>
        </p:nvSpPr>
        <p:spPr bwMode="auto">
          <a:xfrm>
            <a:off x="685800" y="1066800"/>
            <a:ext cx="784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3.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Ñieåm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thuoäc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ñöôøng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thaúng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. </a:t>
            </a:r>
            <a:endParaRPr lang="en-US" sz="3600" b="1" u="sng" dirty="0" smtClean="0">
              <a:solidFill>
                <a:srgbClr val="E51C07"/>
              </a:solidFill>
              <a:latin typeface="VNI-Times" pitchFamily="2" charset="0"/>
            </a:endParaRPr>
          </a:p>
          <a:p>
            <a:pPr eaLnBrk="1" hangingPunct="1"/>
            <a:r>
              <a:rPr lang="en-US" sz="3600" b="1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dirty="0" smtClean="0">
                <a:solidFill>
                  <a:srgbClr val="E51C07"/>
                </a:solidFill>
                <a:latin typeface="VNI-Times" pitchFamily="2" charset="0"/>
              </a:rPr>
              <a:t>   </a:t>
            </a:r>
            <a:r>
              <a:rPr lang="en-US" sz="3600" b="1" u="sng" dirty="0" err="1" smtClean="0">
                <a:solidFill>
                  <a:srgbClr val="E51C07"/>
                </a:solidFill>
                <a:latin typeface="VNI-Times" pitchFamily="2" charset="0"/>
              </a:rPr>
              <a:t>Ñieåm</a:t>
            </a:r>
            <a:r>
              <a:rPr lang="en-US" sz="3600" b="1" u="sng" dirty="0" smtClean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khoâng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thuoäc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ñöôøng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 err="1">
                <a:solidFill>
                  <a:srgbClr val="E51C07"/>
                </a:solidFill>
                <a:latin typeface="VNI-Times" pitchFamily="2" charset="0"/>
              </a:rPr>
              <a:t>thaúng</a:t>
            </a:r>
            <a:r>
              <a:rPr lang="en-US" sz="3600" dirty="0">
                <a:solidFill>
                  <a:srgbClr val="E51C07"/>
                </a:solidFill>
                <a:latin typeface="VNI-Times" pitchFamily="2" charset="0"/>
              </a:rPr>
              <a:t> </a:t>
            </a:r>
            <a:r>
              <a:rPr lang="en-US" sz="3600" b="1" u="sng" dirty="0">
                <a:solidFill>
                  <a:srgbClr val="E51C07"/>
                </a:solidFill>
                <a:latin typeface="VNI-Times" pitchFamily="2" charset="0"/>
              </a:rPr>
              <a:t>:</a:t>
            </a:r>
          </a:p>
        </p:txBody>
      </p:sp>
      <p:sp>
        <p:nvSpPr>
          <p:cNvPr id="4" name="Line 16"/>
          <p:cNvSpPr>
            <a:spLocks noChangeShapeType="1"/>
          </p:cNvSpPr>
          <p:nvPr/>
        </p:nvSpPr>
        <p:spPr bwMode="auto">
          <a:xfrm>
            <a:off x="1295400" y="2514600"/>
            <a:ext cx="5410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5" name="Text Box 17"/>
          <p:cNvSpPr txBox="1">
            <a:spLocks noChangeArrowheads="1"/>
          </p:cNvSpPr>
          <p:nvPr/>
        </p:nvSpPr>
        <p:spPr bwMode="auto">
          <a:xfrm>
            <a:off x="5943600" y="2446338"/>
            <a:ext cx="152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a</a:t>
            </a:r>
          </a:p>
        </p:txBody>
      </p:sp>
      <p:sp>
        <p:nvSpPr>
          <p:cNvPr id="6" name="Text Box 18"/>
          <p:cNvSpPr txBox="1">
            <a:spLocks noChangeArrowheads="1"/>
          </p:cNvSpPr>
          <p:nvPr/>
        </p:nvSpPr>
        <p:spPr bwMode="auto">
          <a:xfrm>
            <a:off x="1828800" y="2224088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7" name="Text Box 19"/>
          <p:cNvSpPr txBox="1">
            <a:spLocks noChangeArrowheads="1"/>
          </p:cNvSpPr>
          <p:nvPr/>
        </p:nvSpPr>
        <p:spPr bwMode="auto">
          <a:xfrm>
            <a:off x="4114800" y="2605088"/>
            <a:ext cx="6096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>
                <a:solidFill>
                  <a:srgbClr val="E51C07"/>
                </a:solidFill>
                <a:sym typeface="Symbol" pitchFamily="18" charset="2"/>
              </a:rPr>
              <a:t></a:t>
            </a:r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1676400" y="2743200"/>
            <a:ext cx="533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A</a:t>
            </a:r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4572000" y="2986088"/>
            <a:ext cx="5334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/>
              <a:t>N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>
            <a:off x="1143000" y="3657600"/>
            <a:ext cx="6934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Ñieåm</a:t>
            </a:r>
            <a:r>
              <a:rPr lang="en-US" sz="3600" dirty="0">
                <a:latin typeface="VNI-Times" pitchFamily="2" charset="0"/>
              </a:rPr>
              <a:t> A </a:t>
            </a:r>
            <a:r>
              <a:rPr lang="en-US" sz="3600" dirty="0" err="1">
                <a:latin typeface="VNI-Times" pitchFamily="2" charset="0"/>
              </a:rPr>
              <a:t>thuoäc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ñöôøng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thaúng</a:t>
            </a:r>
            <a:r>
              <a:rPr lang="en-US" sz="3600" dirty="0">
                <a:latin typeface="VNI-Times" pitchFamily="2" charset="0"/>
              </a:rPr>
              <a:t> a</a:t>
            </a:r>
          </a:p>
        </p:txBody>
      </p:sp>
      <p:sp>
        <p:nvSpPr>
          <p:cNvPr id="11" name="Rectangle 23"/>
          <p:cNvSpPr>
            <a:spLocks noChangeArrowheads="1"/>
          </p:cNvSpPr>
          <p:nvPr/>
        </p:nvSpPr>
        <p:spPr bwMode="auto">
          <a:xfrm>
            <a:off x="1143000" y="4114800"/>
            <a:ext cx="381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Kyù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hieäu</a:t>
            </a:r>
            <a:r>
              <a:rPr lang="en-US" sz="3600" dirty="0">
                <a:latin typeface="VNI-Times" pitchFamily="2" charset="0"/>
              </a:rPr>
              <a:t> : A </a:t>
            </a:r>
            <a:r>
              <a:rPr lang="en-US" sz="3600" dirty="0">
                <a:latin typeface="VNI-Times" pitchFamily="2" charset="0"/>
                <a:sym typeface="Symbol" pitchFamily="18" charset="2"/>
              </a:rPr>
              <a:t></a:t>
            </a:r>
            <a:r>
              <a:rPr lang="en-US" sz="3600" dirty="0">
                <a:latin typeface="VNI-Times" pitchFamily="2" charset="0"/>
              </a:rPr>
              <a:t> d</a:t>
            </a:r>
          </a:p>
        </p:txBody>
      </p:sp>
      <p:sp>
        <p:nvSpPr>
          <p:cNvPr id="12" name="Rectangle 24"/>
          <p:cNvSpPr>
            <a:spLocks noChangeArrowheads="1"/>
          </p:cNvSpPr>
          <p:nvPr/>
        </p:nvSpPr>
        <p:spPr bwMode="auto">
          <a:xfrm>
            <a:off x="1143000" y="4800600"/>
            <a:ext cx="7543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Ñieåm</a:t>
            </a:r>
            <a:r>
              <a:rPr lang="en-US" sz="3600" dirty="0">
                <a:latin typeface="VNI-Times" pitchFamily="2" charset="0"/>
              </a:rPr>
              <a:t> N </a:t>
            </a:r>
            <a:r>
              <a:rPr lang="en-US" sz="3600" dirty="0" err="1">
                <a:latin typeface="VNI-Times" pitchFamily="2" charset="0"/>
              </a:rPr>
              <a:t>khoâng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thuoäc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ñöôøng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thaúng</a:t>
            </a:r>
            <a:r>
              <a:rPr lang="en-US" sz="3600" dirty="0">
                <a:latin typeface="VNI-Times" pitchFamily="2" charset="0"/>
              </a:rPr>
              <a:t> a</a:t>
            </a:r>
          </a:p>
        </p:txBody>
      </p:sp>
      <p:sp>
        <p:nvSpPr>
          <p:cNvPr id="13" name="Rectangle 25"/>
          <p:cNvSpPr>
            <a:spLocks noChangeArrowheads="1"/>
          </p:cNvSpPr>
          <p:nvPr/>
        </p:nvSpPr>
        <p:spPr bwMode="auto">
          <a:xfrm>
            <a:off x="1219200" y="5562600"/>
            <a:ext cx="365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eaLnBrk="1" hangingPunct="1"/>
            <a:r>
              <a:rPr lang="en-US" sz="3600" dirty="0" err="1">
                <a:latin typeface="VNI-Times" pitchFamily="2" charset="0"/>
              </a:rPr>
              <a:t>Kyù</a:t>
            </a:r>
            <a:r>
              <a:rPr lang="en-US" sz="3600" dirty="0">
                <a:latin typeface="VNI-Times" pitchFamily="2" charset="0"/>
              </a:rPr>
              <a:t> </a:t>
            </a:r>
            <a:r>
              <a:rPr lang="en-US" sz="3600" dirty="0" err="1">
                <a:latin typeface="VNI-Times" pitchFamily="2" charset="0"/>
              </a:rPr>
              <a:t>hieäu</a:t>
            </a:r>
            <a:r>
              <a:rPr lang="en-US" sz="3600" dirty="0">
                <a:latin typeface="VNI-Times" pitchFamily="2" charset="0"/>
              </a:rPr>
              <a:t> : N </a:t>
            </a:r>
            <a:r>
              <a:rPr lang="en-US" sz="3600" dirty="0">
                <a:latin typeface="VNI-Times" pitchFamily="2" charset="0"/>
                <a:sym typeface="Symbol" pitchFamily="18" charset="2"/>
              </a:rPr>
              <a:t> d</a:t>
            </a:r>
            <a:endParaRPr lang="en-US" sz="3600" dirty="0">
              <a:latin typeface="VNI-Times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61" name="Rectangle 53"/>
          <p:cNvSpPr>
            <a:spLocks noChangeArrowheads="1"/>
          </p:cNvSpPr>
          <p:nvPr/>
        </p:nvSpPr>
        <p:spPr bwMode="auto">
          <a:xfrm>
            <a:off x="838200" y="913498"/>
            <a:ext cx="75438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eaLnBrk="1" hangingPunct="1"/>
            <a:r>
              <a:rPr lang="pt-BR" sz="3600" b="1" u="sng" dirty="0" smtClean="0">
                <a:solidFill>
                  <a:srgbClr val="FF0000"/>
                </a:solidFill>
                <a:latin typeface="Times New Roman" pitchFamily="18" charset="0"/>
              </a:rPr>
              <a:t>4. </a:t>
            </a:r>
            <a:r>
              <a:rPr lang="pt-BR" sz="3600" b="1" u="sng" dirty="0">
                <a:solidFill>
                  <a:srgbClr val="FF0000"/>
                </a:solidFill>
                <a:latin typeface="Times New Roman" pitchFamily="18" charset="0"/>
              </a:rPr>
              <a:t>Thế nào là 3 điểm thẳng hàng?</a:t>
            </a:r>
            <a:endParaRPr lang="en-US" sz="36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68662" name="Rectangle 54"/>
          <p:cNvSpPr>
            <a:spLocks noChangeArrowheads="1"/>
          </p:cNvSpPr>
          <p:nvPr/>
        </p:nvSpPr>
        <p:spPr bwMode="auto">
          <a:xfrm>
            <a:off x="250825" y="2420938"/>
            <a:ext cx="85693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>
              <a:tabLst>
                <a:tab pos="180975" algn="l"/>
                <a:tab pos="539750" algn="l"/>
              </a:tabLst>
            </a:pPr>
            <a:r>
              <a:rPr lang="en-US" sz="3600" dirty="0">
                <a:latin typeface="Times New Roman" pitchFamily="18" charset="0"/>
              </a:rPr>
              <a:t>- Ba </a:t>
            </a:r>
            <a:r>
              <a:rPr lang="en-US" sz="3600" dirty="0" err="1">
                <a:latin typeface="Times New Roman" pitchFamily="18" charset="0"/>
              </a:rPr>
              <a:t>điểm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thẳng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hàng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ba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điểm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cùng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thuộc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đường</a:t>
            </a:r>
            <a:r>
              <a:rPr lang="en-US" sz="3600" dirty="0">
                <a:latin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</a:rPr>
              <a:t>thẳng</a:t>
            </a:r>
            <a:r>
              <a:rPr lang="en-US" sz="3600" dirty="0">
                <a:latin typeface="Times New Roman" pitchFamily="18" charset="0"/>
              </a:rPr>
              <a:t>.</a:t>
            </a:r>
          </a:p>
        </p:txBody>
      </p:sp>
      <p:sp>
        <p:nvSpPr>
          <p:cNvPr id="68663" name="Rectangle 55"/>
          <p:cNvSpPr>
            <a:spLocks noChangeArrowheads="1"/>
          </p:cNvSpPr>
          <p:nvPr/>
        </p:nvSpPr>
        <p:spPr bwMode="auto">
          <a:xfrm>
            <a:off x="-36513" y="4724400"/>
            <a:ext cx="9180513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just" eaLnBrk="1" hangingPunct="1">
              <a:tabLst>
                <a:tab pos="180975" algn="l"/>
                <a:tab pos="539750" algn="l"/>
              </a:tabLst>
            </a:pPr>
            <a:r>
              <a:rPr lang="en-US" sz="3600" b="1" dirty="0">
                <a:latin typeface="Times New Roman" pitchFamily="18" charset="0"/>
              </a:rPr>
              <a:t>- Ba </a:t>
            </a:r>
            <a:r>
              <a:rPr lang="en-US" sz="3600" b="1" dirty="0" err="1">
                <a:latin typeface="Times New Roman" pitchFamily="18" charset="0"/>
              </a:rPr>
              <a:t>điểm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cùng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thuộc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bất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kỳ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đường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thẳng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nào</a:t>
            </a:r>
            <a:r>
              <a:rPr lang="en-US" sz="3600" b="1" dirty="0">
                <a:latin typeface="Times New Roman" pitchFamily="18" charset="0"/>
              </a:rPr>
              <a:t> ta </a:t>
            </a:r>
            <a:r>
              <a:rPr lang="en-US" sz="3600" b="1" dirty="0" err="1">
                <a:latin typeface="Times New Roman" pitchFamily="18" charset="0"/>
              </a:rPr>
              <a:t>nói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chúng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không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thẳng</a:t>
            </a:r>
            <a:r>
              <a:rPr lang="en-US" sz="3600" b="1" dirty="0">
                <a:latin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</a:rPr>
              <a:t>hàng</a:t>
            </a:r>
            <a:r>
              <a:rPr lang="en-US" sz="3600" b="1" dirty="0">
                <a:latin typeface="Times New Roman" pitchFamily="18" charset="0"/>
              </a:rPr>
              <a:t> </a:t>
            </a:r>
          </a:p>
        </p:txBody>
      </p:sp>
      <p:sp>
        <p:nvSpPr>
          <p:cNvPr id="68664" name="Rectangle 56"/>
          <p:cNvSpPr>
            <a:spLocks noChangeArrowheads="1"/>
          </p:cNvSpPr>
          <p:nvPr/>
        </p:nvSpPr>
        <p:spPr bwMode="auto">
          <a:xfrm>
            <a:off x="1116013" y="2492375"/>
            <a:ext cx="5746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eaLnBrk="1" hangingPunct="1">
              <a:tabLst>
                <a:tab pos="180975" algn="l"/>
                <a:tab pos="539750" algn="l"/>
              </a:tabLst>
            </a:pP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</a:rPr>
              <a:t>- 3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</a:rPr>
              <a:t>điểm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</a:rPr>
              <a:t> A, C, D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</a:rPr>
              <a:t>thẳng</a:t>
            </a:r>
            <a:r>
              <a:rPr lang="en-US" sz="3600" b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latin typeface="Times New Roman" pitchFamily="18" charset="0"/>
              </a:rPr>
              <a:t>hàng</a:t>
            </a:r>
            <a:r>
              <a:rPr lang="en-US" sz="3600" b="1" dirty="0">
                <a:latin typeface="Times New Roman" pitchFamily="18" charset="0"/>
              </a:rPr>
              <a:t>.</a:t>
            </a:r>
          </a:p>
        </p:txBody>
      </p:sp>
      <p:sp>
        <p:nvSpPr>
          <p:cNvPr id="68669" name="Rectangle 61"/>
          <p:cNvSpPr>
            <a:spLocks noChangeArrowheads="1"/>
          </p:cNvSpPr>
          <p:nvPr/>
        </p:nvSpPr>
        <p:spPr bwMode="auto">
          <a:xfrm>
            <a:off x="395288" y="4652963"/>
            <a:ext cx="7054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just" eaLnBrk="1" hangingPunct="1">
              <a:tabLst>
                <a:tab pos="180975" algn="l"/>
                <a:tab pos="539750" algn="l"/>
              </a:tabLst>
            </a:pPr>
            <a:r>
              <a:rPr 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- 3 </a:t>
            </a:r>
            <a:r>
              <a:rPr lang="en-US" sz="36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điểm</a:t>
            </a:r>
            <a:r>
              <a:rPr 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A, C, B </a:t>
            </a:r>
            <a:r>
              <a:rPr lang="en-US" sz="36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không</a:t>
            </a:r>
            <a:r>
              <a:rPr 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thẳng</a:t>
            </a:r>
            <a:r>
              <a:rPr 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hàng</a:t>
            </a:r>
            <a:r>
              <a:rPr lang="en-US" sz="3600" b="1" dirty="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.</a:t>
            </a:r>
          </a:p>
        </p:txBody>
      </p:sp>
      <p:sp>
        <p:nvSpPr>
          <p:cNvPr id="68670" name="Line 62"/>
          <p:cNvSpPr>
            <a:spLocks noChangeShapeType="1"/>
          </p:cNvSpPr>
          <p:nvPr/>
        </p:nvSpPr>
        <p:spPr bwMode="auto">
          <a:xfrm>
            <a:off x="1187450" y="3716338"/>
            <a:ext cx="54006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671" name="Text Box 63"/>
          <p:cNvSpPr txBox="1">
            <a:spLocks noChangeArrowheads="1"/>
          </p:cNvSpPr>
          <p:nvPr/>
        </p:nvSpPr>
        <p:spPr bwMode="auto">
          <a:xfrm>
            <a:off x="2051050" y="3357563"/>
            <a:ext cx="4340225" cy="141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3600" b="1" dirty="0">
                <a:latin typeface="Times New Roman" pitchFamily="18" charset="0"/>
              </a:rPr>
              <a:t>.                .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>
                <a:latin typeface="Times New Roman" pitchFamily="18" charset="0"/>
              </a:rPr>
              <a:t>A             C      </a:t>
            </a:r>
          </a:p>
          <a:p>
            <a:pPr eaLnBrk="1" hangingPunct="1">
              <a:lnSpc>
                <a:spcPct val="80000"/>
              </a:lnSpc>
            </a:pPr>
            <a:r>
              <a:rPr lang="en-US" sz="3600" b="1" dirty="0">
                <a:latin typeface="Times New Roman" pitchFamily="18" charset="0"/>
              </a:rPr>
              <a:t>          </a:t>
            </a:r>
            <a:r>
              <a:rPr lang="en-US" b="1" dirty="0"/>
              <a:t>.</a:t>
            </a:r>
            <a:r>
              <a:rPr lang="en-US" sz="3600" b="1" dirty="0">
                <a:latin typeface="Times New Roman" pitchFamily="18" charset="0"/>
              </a:rPr>
              <a:t> B</a:t>
            </a:r>
          </a:p>
        </p:txBody>
      </p:sp>
      <p:sp>
        <p:nvSpPr>
          <p:cNvPr id="68674" name="Line 66"/>
          <p:cNvSpPr>
            <a:spLocks noChangeShapeType="1"/>
          </p:cNvSpPr>
          <p:nvPr/>
        </p:nvSpPr>
        <p:spPr bwMode="auto">
          <a:xfrm>
            <a:off x="1116013" y="1953963"/>
            <a:ext cx="54006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8675" name="Rectangle 67"/>
          <p:cNvSpPr>
            <a:spLocks noChangeArrowheads="1"/>
          </p:cNvSpPr>
          <p:nvPr/>
        </p:nvSpPr>
        <p:spPr bwMode="auto">
          <a:xfrm>
            <a:off x="2555875" y="1412875"/>
            <a:ext cx="116089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     </a:t>
            </a:r>
            <a:r>
              <a:rPr 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         .</a:t>
            </a:r>
          </a:p>
        </p:txBody>
      </p:sp>
      <p:sp>
        <p:nvSpPr>
          <p:cNvPr id="68676" name="Rectangle 68"/>
          <p:cNvSpPr>
            <a:spLocks noChangeArrowheads="1"/>
          </p:cNvSpPr>
          <p:nvPr/>
        </p:nvSpPr>
        <p:spPr bwMode="auto">
          <a:xfrm>
            <a:off x="2484438" y="1989138"/>
            <a:ext cx="12266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b="1" dirty="0"/>
              <a:t>A    C        D</a:t>
            </a:r>
          </a:p>
        </p:txBody>
      </p:sp>
    </p:spTree>
    <p:extLst>
      <p:ext uri="{BB962C8B-B14F-4D97-AF65-F5344CB8AC3E}">
        <p14:creationId xmlns:p14="http://schemas.microsoft.com/office/powerpoint/2010/main" val="426616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68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" dur="500"/>
                                        <p:tgtEl>
                                          <p:spTgt spid="6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1" dur="500"/>
                                        <p:tgtEl>
                                          <p:spTgt spid="6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68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8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8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2000"/>
                                        <p:tgtEl>
                                          <p:spTgt spid="68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6" dur="500"/>
                                        <p:tgtEl>
                                          <p:spTgt spid="68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686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686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686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8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8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68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8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2000"/>
                                        <p:tgtEl>
                                          <p:spTgt spid="68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61" grpId="0"/>
      <p:bldP spid="68662" grpId="0"/>
      <p:bldP spid="68662" grpId="1"/>
      <p:bldP spid="68663" grpId="0"/>
      <p:bldP spid="68663" grpId="1"/>
      <p:bldP spid="68664" grpId="0"/>
      <p:bldP spid="68669" grpId="0"/>
      <p:bldP spid="68670" grpId="0" animBg="1"/>
      <p:bldP spid="68674" grpId="0" animBg="1"/>
      <p:bldP spid="6867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143</TotalTime>
  <Words>665</Words>
  <Application>Microsoft Office PowerPoint</Application>
  <PresentationFormat>On-screen Show (4:3)</PresentationFormat>
  <Paragraphs>151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Executive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WIN7</dc:creator>
  <cp:lastModifiedBy>Windows User</cp:lastModifiedBy>
  <cp:revision>18</cp:revision>
  <dcterms:created xsi:type="dcterms:W3CDTF">2017-06-21T03:48:32Z</dcterms:created>
  <dcterms:modified xsi:type="dcterms:W3CDTF">2018-02-27T03:48:37Z</dcterms:modified>
</cp:coreProperties>
</file>