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7" r:id="rId2"/>
    <p:sldId id="258" r:id="rId3"/>
    <p:sldId id="271" r:id="rId4"/>
    <p:sldId id="277" r:id="rId5"/>
    <p:sldId id="279" r:id="rId6"/>
    <p:sldId id="280" r:id="rId7"/>
    <p:sldId id="281" r:id="rId8"/>
    <p:sldId id="260" r:id="rId9"/>
    <p:sldId id="261" r:id="rId10"/>
    <p:sldId id="284" r:id="rId11"/>
    <p:sldId id="298" r:id="rId12"/>
    <p:sldId id="282" r:id="rId13"/>
    <p:sldId id="293" r:id="rId14"/>
    <p:sldId id="299" r:id="rId15"/>
    <p:sldId id="294" r:id="rId16"/>
    <p:sldId id="295" r:id="rId17"/>
    <p:sldId id="296" r:id="rId18"/>
    <p:sldId id="262" r:id="rId19"/>
    <p:sldId id="270" r:id="rId20"/>
    <p:sldId id="264" r:id="rId21"/>
    <p:sldId id="292" r:id="rId22"/>
    <p:sldId id="265" r:id="rId23"/>
    <p:sldId id="291" r:id="rId24"/>
    <p:sldId id="286" r:id="rId25"/>
    <p:sldId id="287" r:id="rId26"/>
    <p:sldId id="288" r:id="rId27"/>
    <p:sldId id="266" r:id="rId28"/>
    <p:sldId id="289" r:id="rId29"/>
    <p:sldId id="290" r:id="rId30"/>
    <p:sldId id="267" r:id="rId31"/>
    <p:sldId id="273" r:id="rId32"/>
    <p:sldId id="272" r:id="rId33"/>
    <p:sldId id="269" r:id="rId34"/>
    <p:sldId id="274" r:id="rId35"/>
    <p:sldId id="297" r:id="rId36"/>
    <p:sldId id="276" r:id="rId37"/>
  </p:sldIdLst>
  <p:sldSz cx="9144000" cy="6858000" type="screen4x3"/>
  <p:notesSz cx="6858000" cy="9144000"/>
  <p:defaultTextStyle>
    <a:defPPr algn="l">
      <a:defRPr kumimoji="0"/>
    </a:defPPr>
    <a:lvl1pPr marL="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1pPr>
    <a:lvl2pPr marL="4572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2pPr>
    <a:lvl3pPr marL="9144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3pPr>
    <a:lvl4pPr marL="13716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4pPr>
    <a:lvl5pPr marL="18288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5pPr>
    <a:lvl6pPr marL="22860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6pPr>
    <a:lvl7pPr marL="27432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7pPr>
    <a:lvl8pPr marL="32004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8pPr>
    <a:lvl9pPr marL="3657600" algn="l" defTabSz="914400" fontAlgn="base">
      <a:lnSpc>
        <a:spcPct val="100000"/>
      </a:lnSpc>
      <a:spcBef>
        <a:spcPct val="0"/>
      </a:spcBef>
      <a:spcAft>
        <a:spcPct val="0"/>
      </a:spcAft>
      <a:buFontTx/>
      <a:buNone/>
      <a:tabLst/>
      <a:defRPr kumimoji="0" sz="1800" b="0" i="0" u="none" baseline="0">
        <a:solidFill>
          <a:schemeClr val="tx1"/>
        </a:solidFill>
        <a:latin typeface="Arial" pitchFamily="34" charset="0"/>
        <a:ea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/>
          </a:p>
        </p:txBody>
      </p:sp>
      <p:sp>
        <p:nvSpPr>
          <p:cNvPr id="37891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r">
              <a:buNone/>
            </a:pPr>
            <a:r>
              <a:rPr sz="1200">
                <a:latin typeface="Calibri" pitchFamily="34" charset="0"/>
              </a:rPr>
              <a:t>11/05/2017</a:t>
            </a:r>
          </a:p>
        </p:txBody>
      </p:sp>
      <p:sp>
        <p:nvSpPr>
          <p:cNvPr id="37892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37893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7894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/>
          </a:p>
        </p:txBody>
      </p:sp>
      <p:sp>
        <p:nvSpPr>
          <p:cNvPr id="37895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r">
              <a:buNone/>
            </a:pPr>
            <a:fld id="{1CD4ADA8-FCB6-4570-BAFF-C5DDC886C305}" type="slidenum">
              <a:rPr sz="1200">
                <a:latin typeface="Calibri" pitchFamily="34" charset="0"/>
              </a:rPr>
              <a:t>‹#›</a:t>
            </a:fld>
            <a:endParaRPr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148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ABB92A-6B24-4744-ACEA-D27679CA3BF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716CB4-01AE-4714-AEA0-F361EE2209D6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0A3A6-59C7-4A31-BD4F-42E839B79590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A9A83B-3595-4074-A415-99D48469A61A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FB9102-079C-4DC7-A9CD-928E00159099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FB9102-079C-4DC7-A9CD-928E00159099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1077B8-4BD0-4F35-8492-A27F5C872694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2F01-539D-432A-86F6-A9C300184B3D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516D0-FEA7-4ED2-911B-7FD2F5321628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C4E3F-CB8E-4653-9012-6EBC95A33C0D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F2D9DF-9D19-4B2A-8C44-508E0ABA395C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r">
              <a:buNone/>
            </a:pPr>
            <a:fld id="{26E234FE-2315-41B1-8D05-4DE8D0C54FD3}" type="slidenum">
              <a:rPr sz="1200">
                <a:latin typeface="Calibri" pitchFamily="34" charset="0"/>
              </a:rPr>
              <a:t>2</a:t>
            </a:fld>
            <a:endParaRPr sz="1200">
              <a:latin typeface="Calibri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524288"/>
          </a:ln>
        </p:spPr>
        <p:txBody>
          <a:bodyPr vert="horz" wrap="square" lIns="91440" tIns="45720" rIns="91440" bIns="45720" anchor="ctr"/>
          <a:lstStyle/>
          <a:p>
            <a:pPr>
              <a:buNone/>
            </a:pPr>
            <a:endParaRPr/>
          </a:p>
        </p:txBody>
      </p:sp>
      <p:sp>
        <p:nvSpPr>
          <p:cNvPr id="38916" name="Rectangle 3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vert="horz" wrap="square" lIns="91440" tIns="45720" rIns="91440" bIns="45720" anchor="t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56BAA6-AFB8-46AE-9C48-55B1EBF9938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139E6-D30D-46FF-8BF2-B9572C442258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3B0095-BBD0-43BB-96B7-34DC52785766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04E54-25EB-4D7D-AF8C-F943F0F9336F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CA40F7-0F35-4640-9323-6C4A2E5F08AF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CF020-AAB9-41B6-BD19-15B57BCBF00C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1BEEEB-0ACA-4EC5-A1D5-034DAE617B53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0206A-8EA1-4080-B34B-EDB334351E27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3283D-E759-4BC8-ABBB-0BAE40E3D5B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FC8E6-A1C8-4879-9F4B-22F50620ACE5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524288"/>
          </a:ln>
        </p:spPr>
        <p:txBody>
          <a:bodyPr vert="horz" wrap="square" lIns="91440" tIns="45720" rIns="91440" bIns="45720" anchor="ctr"/>
          <a:lstStyle/>
          <a:p>
            <a:pPr>
              <a:buNone/>
            </a:pPr>
            <a:endParaRPr/>
          </a:p>
        </p:txBody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</p:spPr>
        <p:txBody>
          <a:bodyPr vert="horz" wrap="square" lIns="91440" tIns="45720" rIns="91440" bIns="45720" anchor="t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endParaRPr/>
          </a:p>
        </p:txBody>
      </p:sp>
      <p:sp>
        <p:nvSpPr>
          <p:cNvPr id="39940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r">
              <a:buNone/>
            </a:pPr>
            <a:fld id="{18591A92-8DDB-4597-8E58-0793384DA194}" type="slidenum">
              <a:rPr sz="1200">
                <a:latin typeface="Calibri" pitchFamily="34" charset="0"/>
              </a:rPr>
              <a:t>3</a:t>
            </a:fld>
            <a:endParaRPr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609465-37A8-4ED1-BDD8-25487E9DCD6E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293EEC-C3D3-4069-8A2F-49F7F0FBC3E3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538B-2A4B-4CC2-96BB-CCE3B24CD117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D43F9-10BD-4AC6-9499-94C8BB38365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DA2E2-4D75-49CE-9D77-48E773426146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A5F7F2-CE50-41BE-AC70-1CDE9E1A182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00A3A6-59C7-4A31-BD4F-42E839B7959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99CA8B-CF0F-4D1A-8CCF-A14727D391F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B1E7FD-9287-4AB2-BC66-D04E11C0EF1D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21FA98BD-3B77-43BA-BF87-C4707D1B1114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5286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4772"/>
            <a:ext cx="8229600" cy="4505706"/>
          </a:xfrm>
        </p:spPr>
        <p:txBody>
          <a:bodyPr vert="eaVert" anchor="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A5D6E456-BEAA-40FB-A30E-1972C06CBC69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49874"/>
          </a:xfrm>
        </p:spPr>
        <p:txBody>
          <a:bodyPr vert="eaVert"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320"/>
            <a:ext cx="6016752" cy="5849874"/>
          </a:xfrm>
        </p:spPr>
        <p:txBody>
          <a:bodyPr vert="eaVert" anchor="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FC8D9E8E-A69A-461C-B32E-824B38691738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lvl="0"/>
            <a:r>
              <a:rPr lang="en-US" smtClean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61C0EA8B-A1B7-469D-A4CB-5B0134546B25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5286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4772"/>
            <a:ext cx="8229600" cy="4505706"/>
          </a:xfrm>
        </p:spPr>
        <p:txBody>
          <a:bodyPr anchor="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EEDEC35E-B5D7-4129-8A16-A6BE0B0AD353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82B1D0E2-9B26-4431-AD6A-03E9D813819A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5286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772"/>
            <a:ext cx="4023360" cy="450570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4772"/>
            <a:ext cx="4023360" cy="4505706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F80AEEB1-0DFD-4DB9-8733-3400146D7682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5286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2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anchor="t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2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4"/>
          </p:nvPr>
        </p:nvSpPr>
        <p:spPr>
          <a:xfrm>
            <a:off x="4645025" y="2174875"/>
            <a:ext cx="4040188" cy="3951288"/>
          </a:xfrm>
        </p:spPr>
        <p:txBody>
          <a:bodyPr anchor="t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CA5B58BF-26A8-431A-BBDF-ACF57658BE9C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5286"/>
          </a:xfrm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F4CC24B1-B9CC-4B6E-B291-6EB14BAD6123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anchor="t"/>
          <a:lstStyle>
            <a:lvl1pPr>
              <a:defRPr sz="3200"/>
            </a:lvl1pPr>
            <a:lvl2pPr>
              <a:defRPr sz="3000"/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  <a:lvl6pPr>
              <a:defRPr sz="22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16D903A2-701C-465B-B96F-101AAF534969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1" cy="4114800"/>
          </a:xfrm>
        </p:spPr>
        <p:txBody>
          <a:bodyPr anchor="t"/>
          <a:lstStyle>
            <a:lvl1pPr>
              <a:buNone/>
              <a:defRPr sz="3200"/>
            </a:lvl1pPr>
            <a:lvl2pPr>
              <a:buNone/>
              <a:defRPr sz="3000"/>
            </a:lvl2pPr>
            <a:lvl3pPr>
              <a:buNone/>
              <a:defRPr sz="2800"/>
            </a:lvl3pPr>
            <a:lvl4pPr>
              <a:buNone/>
              <a:defRPr sz="2600"/>
            </a:lvl4pPr>
            <a:lvl5pPr>
              <a:buNone/>
              <a:defRPr sz="2400"/>
            </a:lvl5pPr>
            <a:lvl6pPr>
              <a:buNone/>
              <a:defRPr sz="22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/>
            <a:r>
              <a:t>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1" cy="804862"/>
          </a:xfrm>
        </p:spPr>
        <p:txBody>
          <a:bodyPr anchor="t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>
          <a:xfrm>
            <a:off x="457200" y="6356350"/>
            <a:ext cx="2133600" cy="365125"/>
          </a:xfrm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124200" y="6356350"/>
            <a:ext cx="2895600" cy="365125"/>
          </a:xfrm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553200" y="6356350"/>
            <a:ext cx="2133600" cy="365125"/>
          </a:xfrm>
        </p:spPr>
        <p:txBody>
          <a:bodyPr anchor="ctr"/>
          <a:lstStyle/>
          <a:p>
            <a:pPr algn="r">
              <a:buNone/>
            </a:pPr>
            <a:fld id="{6C861A24-6158-4D2A-8498-A645B8161E8D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The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buNone/>
            </a:pPr>
            <a:r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205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buNone/>
            </a:pPr>
            <a:r>
              <a:rPr sz="1200">
                <a:solidFill>
                  <a:srgbClr val="898989"/>
                </a:solidFill>
                <a:latin typeface="Calibri" pitchFamily="34" charset="0"/>
              </a:rPr>
              <a:t>11/05/2017</a:t>
            </a:r>
          </a:p>
        </p:txBody>
      </p:sp>
      <p:sp>
        <p:nvSpPr>
          <p:cNvPr id="20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buNone/>
            </a:pPr>
            <a:endParaRPr/>
          </a:p>
        </p:txBody>
      </p:sp>
      <p:sp>
        <p:nvSpPr>
          <p:cNvPr id="205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buNone/>
            </a:pPr>
            <a:fld id="{AE328C67-391B-4868-9918-5FB9903809B5}" type="slidenum">
              <a:rPr sz="1200">
                <a:solidFill>
                  <a:srgbClr val="898989"/>
                </a:solidFill>
                <a:latin typeface="Calibri" pitchFamily="34" charset="0"/>
              </a:rPr>
              <a:t>‹#›</a:t>
            </a:fld>
            <a:endParaRPr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1pPr>
      <a:lvl2pPr marL="4572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2pPr>
      <a:lvl3pPr marL="9144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3pPr>
      <a:lvl4pPr marL="13716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4pPr>
      <a:lvl5pPr marL="18288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5pPr>
      <a:lvl6pPr marL="22860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6pPr>
      <a:lvl7pPr marL="27432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7pPr>
      <a:lvl8pPr marL="32004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8pPr>
      <a:lvl9pPr marL="3657600" algn="ctr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4400" b="0" i="0" u="none" baseline="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•"/>
        <a:tabLst/>
        <a:defRPr kumimoji="0" sz="3200" b="0" i="0" u="none" baseline="0">
          <a:solidFill>
            <a:schemeClr val="tx1"/>
          </a:solidFill>
          <a:latin typeface="Calibri" pitchFamily="34" charset="0"/>
        </a:defRPr>
      </a:lvl1pPr>
      <a:lvl2pPr marL="742950" indent="-28575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–"/>
        <a:tabLst/>
        <a:defRPr kumimoji="0" sz="2800" b="0" i="0" u="none" baseline="0">
          <a:solidFill>
            <a:schemeClr val="tx1"/>
          </a:solidFill>
          <a:latin typeface="Calibri" pitchFamily="34" charset="0"/>
        </a:defRPr>
      </a:lvl2pPr>
      <a:lvl3pPr marL="11430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•"/>
        <a:tabLst/>
        <a:defRPr kumimoji="0" sz="2400" b="0" i="0" u="none" baseline="0">
          <a:solidFill>
            <a:schemeClr val="tx1"/>
          </a:solidFill>
          <a:latin typeface="Calibri" pitchFamily="34" charset="0"/>
        </a:defRPr>
      </a:lvl3pPr>
      <a:lvl4pPr marL="16002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–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4pPr>
      <a:lvl5pPr marL="20574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»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5pPr>
      <a:lvl6pPr marL="25146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»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6pPr>
      <a:lvl7pPr marL="29718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»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7pPr>
      <a:lvl8pPr marL="34290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»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8pPr>
      <a:lvl9pPr marL="3886200" indent="-228600" algn="l" defTabSz="914400" fontAlgn="base">
        <a:lnSpc>
          <a:spcPct val="100000"/>
        </a:lnSpc>
        <a:spcBef>
          <a:spcPct val="20000"/>
        </a:spcBef>
        <a:spcAft>
          <a:spcPct val="0"/>
        </a:spcAft>
        <a:buFont typeface="Arial" pitchFamily="34" charset="0"/>
        <a:buChar char="»"/>
        <a:tabLst/>
        <a:defRPr kumimoji="0" sz="2000" b="0" i="0" u="none" baseline="0">
          <a:solidFill>
            <a:schemeClr val="tx1"/>
          </a:solidFill>
          <a:latin typeface="Calibri" pitchFamily="34" charset="0"/>
        </a:defRPr>
      </a:lvl9pPr>
    </p:bodyStyle>
    <p:otherStyle>
      <a:lvl1pPr marL="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1pPr>
      <a:lvl2pPr marL="4572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2pPr>
      <a:lvl3pPr marL="9144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3pPr>
      <a:lvl4pPr marL="13716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4pPr>
      <a:lvl5pPr marL="18288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5pPr>
      <a:lvl6pPr marL="22860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6pPr>
      <a:lvl7pPr marL="27432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7pPr>
      <a:lvl8pPr marL="32004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8pPr>
      <a:lvl9pPr marL="3657600" algn="l" defTabSz="914400" fontAlgn="base">
        <a:lnSpc>
          <a:spcPct val="100000"/>
        </a:lnSpc>
        <a:spcBef>
          <a:spcPct val="0"/>
        </a:spcBef>
        <a:spcAft>
          <a:spcPct val="0"/>
        </a:spcAft>
        <a:buFontTx/>
        <a:buNone/>
        <a:tabLst/>
        <a:defRPr kumimoji="0" sz="1800" b="0" i="0" u="none" baseline="0">
          <a:solidFill>
            <a:schemeClr val="tx1"/>
          </a:solidFill>
          <a:latin typeface="Arial" pitchFamily="34" charset="0"/>
          <a:ea typeface="Arial" pitchFamily="34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wmf"/><Relationship Id="rId4" Type="http://schemas.openxmlformats.org/officeDocument/2006/relationships/image" Target="../media/image52.png"/><Relationship Id="rId9" Type="http://schemas.openxmlformats.org/officeDocument/2006/relationships/image" Target="../media/image5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subTitle" idx="4294967295"/>
          </p:nvPr>
        </p:nvSpPr>
        <p:spPr>
          <a:xfrm>
            <a:off x="0" y="0"/>
            <a:ext cx="9144000" cy="6858000"/>
          </a:xfrm>
          <a:blipFill>
            <a:blip r:embed="rId3"/>
            <a:srcRect/>
            <a:stretch>
              <a:fillRect/>
            </a:stretch>
          </a:blipFill>
          <a:ln>
            <a:solidFill>
              <a:srgbClr val="FFCC00"/>
            </a:solidFill>
          </a:ln>
        </p:spPr>
        <p:txBody>
          <a:bodyPr vert="horz" wrap="square" lIns="91440" tIns="45720" rIns="91440" bIns="45720" anchor="t"/>
          <a:lstStyle>
            <a:lvl1pPr marL="0" algn="ctr">
              <a:buNone/>
            </a:lvl1pPr>
            <a:lvl2pPr marL="457200" algn="ctr">
              <a:buNone/>
            </a:lvl2pPr>
            <a:lvl3pPr marL="1143000" lvl="1" indent="-228600" algn="ctr">
              <a:buNone/>
            </a:lvl3pPr>
            <a:lvl4pPr marL="1600200" lvl="2" indent="-228600" algn="ctr">
              <a:buNone/>
            </a:lvl4pPr>
            <a:lvl5pPr marL="2057400" lvl="3" indent="-228600" algn="ctr">
              <a:buNone/>
            </a:lvl5pPr>
            <a:lvl6pPr marL="2286000" lvl="4" algn="ctr">
              <a:buNone/>
            </a:lvl6pPr>
            <a:lvl7pPr marL="2743200" lvl="4" algn="ctr">
              <a:buNone/>
            </a:lvl7pPr>
            <a:lvl8pPr marL="3200400" lvl="4" algn="ctr">
              <a:buNone/>
            </a:lvl8pPr>
            <a:lvl9pPr marL="3657600" lvl="4" algn="ctr">
              <a:buNone/>
            </a:lvl9pPr>
          </a:lstStyle>
          <a:p>
            <a:pPr lvl="1">
              <a:buNone/>
            </a:pPr>
            <a:endParaRPr sz="5000">
              <a:solidFill>
                <a:srgbClr val="898989"/>
              </a:solidFill>
              <a:latin typeface=".VnTimeH"/>
            </a:endParaRPr>
          </a:p>
          <a:p>
            <a:pPr lvl="1">
              <a:buNone/>
            </a:pPr>
            <a:endParaRPr lang="vi-VN" sz="5000" b="1">
              <a:solidFill>
                <a:srgbClr val="0000CC"/>
              </a:solidFill>
              <a:latin typeface="Times New Roman" pitchFamily="18" charset="0"/>
              <a:ea typeface="Times New Roman" pitchFamily="18" charset="0"/>
            </a:endParaRPr>
          </a:p>
          <a:p>
            <a:pPr lvl="1">
              <a:buNone/>
            </a:pPr>
            <a:endParaRPr lang="vi-VN" sz="5000" b="1">
              <a:solidFill>
                <a:srgbClr val="0000CC"/>
              </a:solidFill>
              <a:latin typeface="Times New Roman" pitchFamily="18" charset="0"/>
              <a:ea typeface="Times New Roman" pitchFamily="18" charset="0"/>
            </a:endParaRPr>
          </a:p>
          <a:p>
            <a:pPr lvl="1">
              <a:buNone/>
            </a:pPr>
            <a:r>
              <a:rPr lang="vi-VN" sz="5000" b="1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</a:rPr>
              <a:t>Chào mừng đến với</a:t>
            </a:r>
          </a:p>
          <a:p>
            <a:pPr>
              <a:buNone/>
            </a:pPr>
            <a:r>
              <a:rPr sz="5000" b="1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</a:rPr>
              <a:t>L</a:t>
            </a:r>
            <a:r>
              <a:rPr lang="vi-VN" sz="5000" b="1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</a:rPr>
              <a:t>ớp</a:t>
            </a:r>
            <a:r>
              <a:rPr sz="5000" b="1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</a:rPr>
              <a:t> 6</a:t>
            </a:r>
            <a:r>
              <a:rPr lang="vi-VN" sz="5000" b="1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</a:rPr>
              <a:t>A9</a:t>
            </a:r>
            <a:endParaRPr sz="5000" b="1">
              <a:solidFill>
                <a:srgbClr val="0000CC"/>
              </a:solidFill>
              <a:latin typeface="Times New Roman" pitchFamily="18" charset="0"/>
              <a:ea typeface="Times New Roman" pitchFamily="18" charset="0"/>
            </a:endParaRPr>
          </a:p>
          <a:p>
            <a:pPr>
              <a:buNone/>
            </a:pPr>
            <a:endParaRPr sz="4000" b="1">
              <a:solidFill>
                <a:srgbClr val="FF6600"/>
              </a:solidFill>
              <a:latin typeface=".VnTimeH"/>
            </a:endParaRPr>
          </a:p>
        </p:txBody>
      </p:sp>
      <p:grpSp>
        <p:nvGrpSpPr>
          <p:cNvPr id="3075" name="Group 3"/>
          <p:cNvGrpSpPr>
            <a:grpSpLocks/>
          </p:cNvGrpSpPr>
          <p:nvPr/>
        </p:nvGrpSpPr>
        <p:grpSpPr>
          <a:xfrm>
            <a:off x="2595563" y="4267200"/>
            <a:ext cx="833437" cy="762000"/>
            <a:chOff x="2400" y="1968"/>
            <a:chExt cx="525" cy="480"/>
          </a:xfrm>
        </p:grpSpPr>
        <p:sp>
          <p:nvSpPr>
            <p:cNvPr id="3221" name="Freeform 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22" name="Freeform 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23" name="Freeform 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24" name="Freeform 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76" name="Group 8"/>
          <p:cNvGrpSpPr>
            <a:grpSpLocks/>
          </p:cNvGrpSpPr>
          <p:nvPr/>
        </p:nvGrpSpPr>
        <p:grpSpPr>
          <a:xfrm>
            <a:off x="4195763" y="5257800"/>
            <a:ext cx="833437" cy="762000"/>
            <a:chOff x="2400" y="1968"/>
            <a:chExt cx="525" cy="480"/>
          </a:xfrm>
        </p:grpSpPr>
        <p:sp>
          <p:nvSpPr>
            <p:cNvPr id="3217" name="Freeform 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8" name="Freeform 1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9" name="Freeform 1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20" name="Freeform 1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77" name="Group 13"/>
          <p:cNvGrpSpPr>
            <a:grpSpLocks/>
          </p:cNvGrpSpPr>
          <p:nvPr/>
        </p:nvGrpSpPr>
        <p:grpSpPr>
          <a:xfrm>
            <a:off x="1676400" y="381000"/>
            <a:ext cx="833438" cy="762000"/>
            <a:chOff x="2400" y="1968"/>
            <a:chExt cx="525" cy="480"/>
          </a:xfrm>
        </p:grpSpPr>
        <p:sp>
          <p:nvSpPr>
            <p:cNvPr id="3213" name="Freeform 1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4" name="Freeform 1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5" name="Freeform 1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6" name="Freeform 1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78" name="Group 18"/>
          <p:cNvGrpSpPr>
            <a:grpSpLocks/>
          </p:cNvGrpSpPr>
          <p:nvPr/>
        </p:nvGrpSpPr>
        <p:grpSpPr>
          <a:xfrm>
            <a:off x="0" y="1066800"/>
            <a:ext cx="833438" cy="762000"/>
            <a:chOff x="2400" y="1968"/>
            <a:chExt cx="525" cy="480"/>
          </a:xfrm>
        </p:grpSpPr>
        <p:sp>
          <p:nvSpPr>
            <p:cNvPr id="3209" name="Freeform 1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0" name="Freeform 2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1" name="Freeform 2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12" name="Freeform 2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79" name="Group 23"/>
          <p:cNvGrpSpPr>
            <a:grpSpLocks/>
          </p:cNvGrpSpPr>
          <p:nvPr/>
        </p:nvGrpSpPr>
        <p:grpSpPr>
          <a:xfrm>
            <a:off x="6481763" y="4191000"/>
            <a:ext cx="833437" cy="762000"/>
            <a:chOff x="2400" y="1968"/>
            <a:chExt cx="525" cy="480"/>
          </a:xfrm>
        </p:grpSpPr>
        <p:sp>
          <p:nvSpPr>
            <p:cNvPr id="3205" name="Freeform 2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6" name="Freeform 2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7" name="Freeform 2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8" name="Freeform 2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0" name="Group 28"/>
          <p:cNvGrpSpPr>
            <a:grpSpLocks/>
          </p:cNvGrpSpPr>
          <p:nvPr/>
        </p:nvGrpSpPr>
        <p:grpSpPr>
          <a:xfrm>
            <a:off x="385763" y="6019800"/>
            <a:ext cx="833437" cy="762000"/>
            <a:chOff x="2400" y="1968"/>
            <a:chExt cx="525" cy="480"/>
          </a:xfrm>
        </p:grpSpPr>
        <p:sp>
          <p:nvSpPr>
            <p:cNvPr id="3201" name="Freeform 2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2" name="Freeform 3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3" name="Freeform 3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4" name="Freeform 3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1" name="Group 33"/>
          <p:cNvGrpSpPr>
            <a:grpSpLocks/>
          </p:cNvGrpSpPr>
          <p:nvPr/>
        </p:nvGrpSpPr>
        <p:grpSpPr>
          <a:xfrm>
            <a:off x="7772400" y="381000"/>
            <a:ext cx="833438" cy="762000"/>
            <a:chOff x="2400" y="1968"/>
            <a:chExt cx="525" cy="480"/>
          </a:xfrm>
        </p:grpSpPr>
        <p:sp>
          <p:nvSpPr>
            <p:cNvPr id="3197" name="Freeform 3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8" name="Freeform 3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9" name="Freeform 3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200" name="Freeform 3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2" name="Group 38"/>
          <p:cNvGrpSpPr>
            <a:grpSpLocks/>
          </p:cNvGrpSpPr>
          <p:nvPr/>
        </p:nvGrpSpPr>
        <p:grpSpPr>
          <a:xfrm>
            <a:off x="7924800" y="1447800"/>
            <a:ext cx="833438" cy="762000"/>
            <a:chOff x="2400" y="1968"/>
            <a:chExt cx="525" cy="480"/>
          </a:xfrm>
        </p:grpSpPr>
        <p:sp>
          <p:nvSpPr>
            <p:cNvPr id="3193" name="Freeform 3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4" name="Freeform 4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5" name="Freeform 4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6" name="Freeform 4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3" name="Group 43"/>
          <p:cNvGrpSpPr>
            <a:grpSpLocks/>
          </p:cNvGrpSpPr>
          <p:nvPr/>
        </p:nvGrpSpPr>
        <p:grpSpPr>
          <a:xfrm>
            <a:off x="3505200" y="381000"/>
            <a:ext cx="833438" cy="762000"/>
            <a:chOff x="2400" y="1968"/>
            <a:chExt cx="525" cy="480"/>
          </a:xfrm>
        </p:grpSpPr>
        <p:sp>
          <p:nvSpPr>
            <p:cNvPr id="3189" name="Freeform 4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0" name="Freeform 4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1" name="Freeform 4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92" name="Freeform 4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4" name="Group 48"/>
          <p:cNvGrpSpPr>
            <a:grpSpLocks/>
          </p:cNvGrpSpPr>
          <p:nvPr/>
        </p:nvGrpSpPr>
        <p:grpSpPr>
          <a:xfrm>
            <a:off x="4876800" y="1295400"/>
            <a:ext cx="833438" cy="762000"/>
            <a:chOff x="2400" y="1968"/>
            <a:chExt cx="525" cy="480"/>
          </a:xfrm>
        </p:grpSpPr>
        <p:sp>
          <p:nvSpPr>
            <p:cNvPr id="3185" name="Freeform 4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6" name="Freeform 5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7" name="Freeform 5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8" name="Freeform 5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5" name="Group 53"/>
          <p:cNvGrpSpPr>
            <a:grpSpLocks/>
          </p:cNvGrpSpPr>
          <p:nvPr/>
        </p:nvGrpSpPr>
        <p:grpSpPr>
          <a:xfrm>
            <a:off x="6477000" y="1295400"/>
            <a:ext cx="833438" cy="762000"/>
            <a:chOff x="2400" y="1968"/>
            <a:chExt cx="525" cy="480"/>
          </a:xfrm>
        </p:grpSpPr>
        <p:sp>
          <p:nvSpPr>
            <p:cNvPr id="3181" name="Freeform 5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2" name="Freeform 5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3" name="Freeform 5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4" name="Freeform 5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6" name="Group 58"/>
          <p:cNvGrpSpPr>
            <a:grpSpLocks/>
          </p:cNvGrpSpPr>
          <p:nvPr/>
        </p:nvGrpSpPr>
        <p:grpSpPr>
          <a:xfrm>
            <a:off x="0" y="0"/>
            <a:ext cx="833438" cy="762000"/>
            <a:chOff x="2400" y="1968"/>
            <a:chExt cx="525" cy="480"/>
          </a:xfrm>
        </p:grpSpPr>
        <p:sp>
          <p:nvSpPr>
            <p:cNvPr id="3177" name="Freeform 5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8" name="Freeform 6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9" name="Freeform 6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80" name="Freeform 6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7" name="Group 63"/>
          <p:cNvGrpSpPr>
            <a:grpSpLocks/>
          </p:cNvGrpSpPr>
          <p:nvPr/>
        </p:nvGrpSpPr>
        <p:grpSpPr>
          <a:xfrm>
            <a:off x="2514600" y="5334000"/>
            <a:ext cx="833438" cy="762000"/>
            <a:chOff x="2400" y="1968"/>
            <a:chExt cx="525" cy="480"/>
          </a:xfrm>
        </p:grpSpPr>
        <p:sp>
          <p:nvSpPr>
            <p:cNvPr id="3173" name="Freeform 6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4" name="Freeform 6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5" name="Freeform 6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6" name="Freeform 6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8" name="Group 68"/>
          <p:cNvGrpSpPr>
            <a:grpSpLocks/>
          </p:cNvGrpSpPr>
          <p:nvPr/>
        </p:nvGrpSpPr>
        <p:grpSpPr>
          <a:xfrm>
            <a:off x="7696200" y="5334000"/>
            <a:ext cx="833438" cy="762000"/>
            <a:chOff x="2400" y="1968"/>
            <a:chExt cx="525" cy="480"/>
          </a:xfrm>
        </p:grpSpPr>
        <p:sp>
          <p:nvSpPr>
            <p:cNvPr id="3169" name="Freeform 6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0" name="Freeform 7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1" name="Freeform 7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72" name="Freeform 7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89" name="Group 73"/>
          <p:cNvGrpSpPr>
            <a:grpSpLocks/>
          </p:cNvGrpSpPr>
          <p:nvPr/>
        </p:nvGrpSpPr>
        <p:grpSpPr>
          <a:xfrm>
            <a:off x="685800" y="5029200"/>
            <a:ext cx="833438" cy="762000"/>
            <a:chOff x="2400" y="1968"/>
            <a:chExt cx="525" cy="480"/>
          </a:xfrm>
        </p:grpSpPr>
        <p:sp>
          <p:nvSpPr>
            <p:cNvPr id="3165" name="Freeform 7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6" name="Freeform 7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7" name="Freeform 7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8" name="Freeform 7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0" name="Group 78"/>
          <p:cNvGrpSpPr>
            <a:grpSpLocks/>
          </p:cNvGrpSpPr>
          <p:nvPr/>
        </p:nvGrpSpPr>
        <p:grpSpPr>
          <a:xfrm>
            <a:off x="7162800" y="2362200"/>
            <a:ext cx="833438" cy="762000"/>
            <a:chOff x="2400" y="1968"/>
            <a:chExt cx="525" cy="480"/>
          </a:xfrm>
        </p:grpSpPr>
        <p:sp>
          <p:nvSpPr>
            <p:cNvPr id="3161" name="Freeform 7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2" name="Freeform 8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3" name="Freeform 8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4" name="Freeform 8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1" name="Group 83"/>
          <p:cNvGrpSpPr>
            <a:grpSpLocks/>
          </p:cNvGrpSpPr>
          <p:nvPr/>
        </p:nvGrpSpPr>
        <p:grpSpPr>
          <a:xfrm>
            <a:off x="5715000" y="533400"/>
            <a:ext cx="833438" cy="762000"/>
            <a:chOff x="2400" y="1968"/>
            <a:chExt cx="525" cy="480"/>
          </a:xfrm>
        </p:grpSpPr>
        <p:sp>
          <p:nvSpPr>
            <p:cNvPr id="3157" name="Freeform 8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8" name="Freeform 8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9" name="Freeform 8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60" name="Freeform 8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2" name="Group 88"/>
          <p:cNvGrpSpPr>
            <a:grpSpLocks/>
          </p:cNvGrpSpPr>
          <p:nvPr/>
        </p:nvGrpSpPr>
        <p:grpSpPr>
          <a:xfrm>
            <a:off x="2514600" y="1447800"/>
            <a:ext cx="833438" cy="762000"/>
            <a:chOff x="2400" y="1968"/>
            <a:chExt cx="525" cy="480"/>
          </a:xfrm>
        </p:grpSpPr>
        <p:sp>
          <p:nvSpPr>
            <p:cNvPr id="3153" name="Freeform 8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4" name="Freeform 9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5" name="Freeform 9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6" name="Freeform 9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3" name="Group 93"/>
          <p:cNvGrpSpPr>
            <a:grpSpLocks/>
          </p:cNvGrpSpPr>
          <p:nvPr/>
        </p:nvGrpSpPr>
        <p:grpSpPr>
          <a:xfrm>
            <a:off x="685800" y="1905000"/>
            <a:ext cx="833438" cy="762000"/>
            <a:chOff x="2400" y="1968"/>
            <a:chExt cx="525" cy="480"/>
          </a:xfrm>
        </p:grpSpPr>
        <p:sp>
          <p:nvSpPr>
            <p:cNvPr id="3149" name="Freeform 9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0" name="Freeform 9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1" name="Freeform 9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52" name="Freeform 9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4" name="Group 98"/>
          <p:cNvGrpSpPr>
            <a:grpSpLocks/>
          </p:cNvGrpSpPr>
          <p:nvPr/>
        </p:nvGrpSpPr>
        <p:grpSpPr>
          <a:xfrm>
            <a:off x="914400" y="3962400"/>
            <a:ext cx="833438" cy="762000"/>
            <a:chOff x="2400" y="1968"/>
            <a:chExt cx="525" cy="480"/>
          </a:xfrm>
        </p:grpSpPr>
        <p:sp>
          <p:nvSpPr>
            <p:cNvPr id="3145" name="Freeform 9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6" name="Freeform 10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7" name="Freeform 10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8" name="Freeform 10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5" name="Group 103"/>
          <p:cNvGrpSpPr>
            <a:grpSpLocks/>
          </p:cNvGrpSpPr>
          <p:nvPr/>
        </p:nvGrpSpPr>
        <p:grpSpPr>
          <a:xfrm>
            <a:off x="7924800" y="4191000"/>
            <a:ext cx="833438" cy="762000"/>
            <a:chOff x="2400" y="1968"/>
            <a:chExt cx="525" cy="480"/>
          </a:xfrm>
        </p:grpSpPr>
        <p:sp>
          <p:nvSpPr>
            <p:cNvPr id="3141" name="Freeform 10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2" name="Freeform 10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3" name="Freeform 10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4" name="Freeform 10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6" name="Group 108"/>
          <p:cNvGrpSpPr>
            <a:grpSpLocks/>
          </p:cNvGrpSpPr>
          <p:nvPr/>
        </p:nvGrpSpPr>
        <p:grpSpPr>
          <a:xfrm>
            <a:off x="0" y="4648200"/>
            <a:ext cx="833438" cy="762000"/>
            <a:chOff x="2400" y="1968"/>
            <a:chExt cx="525" cy="480"/>
          </a:xfrm>
        </p:grpSpPr>
        <p:sp>
          <p:nvSpPr>
            <p:cNvPr id="3137" name="Freeform 109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8" name="Freeform 110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9" name="Freeform 111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40" name="Freeform 112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097" name="Group 113"/>
          <p:cNvGrpSpPr>
            <a:grpSpLocks/>
          </p:cNvGrpSpPr>
          <p:nvPr/>
        </p:nvGrpSpPr>
        <p:grpSpPr>
          <a:xfrm>
            <a:off x="3505200" y="1143000"/>
            <a:ext cx="833438" cy="762000"/>
            <a:chOff x="2400" y="1968"/>
            <a:chExt cx="525" cy="480"/>
          </a:xfrm>
        </p:grpSpPr>
        <p:sp>
          <p:nvSpPr>
            <p:cNvPr id="3133" name="Freeform 114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4" name="Freeform 115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5" name="Freeform 116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6" name="Freeform 117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pic>
        <p:nvPicPr>
          <p:cNvPr id="3098" name="Picture 118" descr="D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09600" y="0"/>
            <a:ext cx="8153400" cy="56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9" name="Picture 119" descr="D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6200000">
            <a:off x="-3115469" y="3056731"/>
            <a:ext cx="6858000" cy="744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0" name="Picture 120" descr="DEN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400000">
            <a:off x="5448300" y="3162300"/>
            <a:ext cx="6858000" cy="533400"/>
          </a:xfrm>
          <a:prstGeom prst="rect">
            <a:avLst/>
          </a:prstGeom>
          <a:blipFill>
            <a:blip r:embed="rId5"/>
            <a:srcRect/>
            <a:stretch>
              <a:fillRect/>
            </a:stretch>
          </a:blipFill>
          <a:ln>
            <a:noFill/>
          </a:ln>
        </p:spPr>
      </p:pic>
      <p:grpSp>
        <p:nvGrpSpPr>
          <p:cNvPr id="3101" name="Group 121"/>
          <p:cNvGrpSpPr>
            <a:grpSpLocks/>
          </p:cNvGrpSpPr>
          <p:nvPr/>
        </p:nvGrpSpPr>
        <p:grpSpPr>
          <a:xfrm>
            <a:off x="7853363" y="6019800"/>
            <a:ext cx="833437" cy="762000"/>
            <a:chOff x="2400" y="1968"/>
            <a:chExt cx="525" cy="480"/>
          </a:xfrm>
        </p:grpSpPr>
        <p:sp>
          <p:nvSpPr>
            <p:cNvPr id="3129" name="Freeform 122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0" name="Freeform 123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1" name="Freeform 124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32" name="Freeform 125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102" name="Group 126"/>
          <p:cNvGrpSpPr>
            <a:grpSpLocks/>
          </p:cNvGrpSpPr>
          <p:nvPr/>
        </p:nvGrpSpPr>
        <p:grpSpPr>
          <a:xfrm>
            <a:off x="7162800" y="6019800"/>
            <a:ext cx="833438" cy="762000"/>
            <a:chOff x="2400" y="1968"/>
            <a:chExt cx="525" cy="480"/>
          </a:xfrm>
        </p:grpSpPr>
        <p:sp>
          <p:nvSpPr>
            <p:cNvPr id="3125" name="Freeform 127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6" name="Freeform 128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7" name="Freeform 129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8" name="Freeform 130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103" name="Group 131"/>
          <p:cNvGrpSpPr>
            <a:grpSpLocks/>
          </p:cNvGrpSpPr>
          <p:nvPr/>
        </p:nvGrpSpPr>
        <p:grpSpPr>
          <a:xfrm>
            <a:off x="1143000" y="6019800"/>
            <a:ext cx="833438" cy="762000"/>
            <a:chOff x="2400" y="1968"/>
            <a:chExt cx="525" cy="480"/>
          </a:xfrm>
        </p:grpSpPr>
        <p:sp>
          <p:nvSpPr>
            <p:cNvPr id="3121" name="Freeform 132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2" name="Freeform 133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3" name="Freeform 134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4" name="Freeform 135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104" name="Group 136"/>
          <p:cNvGrpSpPr>
            <a:grpSpLocks/>
          </p:cNvGrpSpPr>
          <p:nvPr/>
        </p:nvGrpSpPr>
        <p:grpSpPr>
          <a:xfrm>
            <a:off x="5791200" y="5105400"/>
            <a:ext cx="833438" cy="762000"/>
            <a:chOff x="2400" y="1968"/>
            <a:chExt cx="525" cy="480"/>
          </a:xfrm>
        </p:grpSpPr>
        <p:sp>
          <p:nvSpPr>
            <p:cNvPr id="3117" name="Freeform 137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8" name="Freeform 138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9" name="Freeform 139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20" name="Freeform 140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105" name="Group 141"/>
          <p:cNvGrpSpPr>
            <a:grpSpLocks/>
          </p:cNvGrpSpPr>
          <p:nvPr/>
        </p:nvGrpSpPr>
        <p:grpSpPr>
          <a:xfrm>
            <a:off x="4572000" y="4495800"/>
            <a:ext cx="833438" cy="762000"/>
            <a:chOff x="2400" y="1968"/>
            <a:chExt cx="525" cy="480"/>
          </a:xfrm>
        </p:grpSpPr>
        <p:sp>
          <p:nvSpPr>
            <p:cNvPr id="3113" name="Freeform 142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4" name="Freeform 143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5" name="Freeform 144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6" name="Freeform 145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grpSp>
        <p:nvGrpSpPr>
          <p:cNvPr id="3106" name="Group 146"/>
          <p:cNvGrpSpPr>
            <a:grpSpLocks/>
          </p:cNvGrpSpPr>
          <p:nvPr/>
        </p:nvGrpSpPr>
        <p:grpSpPr>
          <a:xfrm>
            <a:off x="1371600" y="1295400"/>
            <a:ext cx="833438" cy="762000"/>
            <a:chOff x="2400" y="1968"/>
            <a:chExt cx="525" cy="480"/>
          </a:xfrm>
        </p:grpSpPr>
        <p:sp>
          <p:nvSpPr>
            <p:cNvPr id="3109" name="Freeform 147"/>
            <p:cNvSpPr>
              <a:spLocks/>
            </p:cNvSpPr>
            <p:nvPr/>
          </p:nvSpPr>
          <p:spPr>
            <a:xfrm>
              <a:off x="2400" y="1968"/>
              <a:ext cx="525" cy="480"/>
            </a:xfrm>
            <a:custGeom>
              <a:avLst/>
              <a:gdLst/>
              <a:ahLst/>
              <a:cxnLst/>
              <a:rect l="l" t="t" r="r" b="b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0" name="Freeform 148"/>
            <p:cNvSpPr>
              <a:spLocks/>
            </p:cNvSpPr>
            <p:nvPr/>
          </p:nvSpPr>
          <p:spPr>
            <a:xfrm>
              <a:off x="2472" y="2033"/>
              <a:ext cx="382" cy="350"/>
            </a:xfrm>
            <a:custGeom>
              <a:avLst/>
              <a:gdLst/>
              <a:ahLst/>
              <a:cxnLst/>
              <a:rect l="l" t="t" r="r" b="b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1" name="Freeform 149"/>
            <p:cNvSpPr>
              <a:spLocks/>
            </p:cNvSpPr>
            <p:nvPr/>
          </p:nvSpPr>
          <p:spPr>
            <a:xfrm>
              <a:off x="2528" y="2042"/>
              <a:ext cx="270" cy="332"/>
            </a:xfrm>
            <a:custGeom>
              <a:avLst/>
              <a:gdLst/>
              <a:ahLst/>
              <a:cxnLst/>
              <a:rect l="l" t="t" r="r" b="b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  <p:sp>
          <p:nvSpPr>
            <p:cNvPr id="3112" name="Freeform 150"/>
            <p:cNvSpPr>
              <a:spLocks/>
            </p:cNvSpPr>
            <p:nvPr/>
          </p:nvSpPr>
          <p:spPr>
            <a:xfrm>
              <a:off x="2629" y="2165"/>
              <a:ext cx="68" cy="85"/>
            </a:xfrm>
            <a:custGeom>
              <a:avLst/>
              <a:gdLst/>
              <a:ahLst/>
              <a:cxnLst/>
              <a:rect l="l" t="t" r="r" b="b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 cap="rnd">
              <a:noFill/>
              <a:round/>
            </a:ln>
          </p:spPr>
          <p:txBody>
            <a:bodyPr/>
            <a:lstStyle>
              <a:lvl2pPr marL="742950" indent="-285750"/>
              <a:lvl3pPr marL="1143000" indent="-228600"/>
              <a:lvl4pPr marL="1600200" indent="-228600"/>
              <a:lvl5pPr marL="2057400" indent="-228600"/>
            </a:lstStyle>
            <a:p>
              <a:pPr>
                <a:buNone/>
              </a:pPr>
              <a:endParaRPr/>
            </a:p>
          </p:txBody>
        </p:sp>
      </p:grpSp>
      <p:pic>
        <p:nvPicPr>
          <p:cNvPr id="3107" name="Picture 151">
            <a:hlinkClick r:id="" action="ppaction://media"/>
          </p:cNvPr>
          <p:cNvPicPr>
            <a:picLocks noRot="1"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632460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8" name="TextBox 151"/>
          <p:cNvSpPr txBox="1">
            <a:spLocks/>
          </p:cNvSpPr>
          <p:nvPr/>
        </p:nvSpPr>
        <p:spPr>
          <a:xfrm>
            <a:off x="1223962" y="5170481"/>
            <a:ext cx="7073901" cy="57177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200" b="1">
                <a:solidFill>
                  <a:srgbClr val="376092"/>
                </a:solidFill>
                <a:latin typeface="Times New Roman" pitchFamily="18" charset="0"/>
                <a:ea typeface="Times New Roman" pitchFamily="18" charset="0"/>
              </a:rPr>
              <a:t>Giáo viên: </a:t>
            </a:r>
            <a:r>
              <a:rPr lang="vi-VN" sz="3200" b="1">
                <a:solidFill>
                  <a:srgbClr val="376092"/>
                </a:solidFill>
                <a:latin typeface="Times New Roman" pitchFamily="18" charset="0"/>
                <a:ea typeface="Times New Roman" pitchFamily="18" charset="0"/>
              </a:rPr>
              <a:t>Nguyễn Ngọc Phương Thảo</a:t>
            </a:r>
            <a:endParaRPr sz="3200" b="1">
              <a:solidFill>
                <a:srgbClr val="376092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SN85093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8600" y="3432175"/>
            <a:ext cx="4191000" cy="342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1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67238" y="147638"/>
            <a:ext cx="4576762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2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49775" y="3436938"/>
            <a:ext cx="4805363" cy="35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3" name="Picture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9688" y="-228600"/>
            <a:ext cx="4567237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 lang="en-US" sz="4800" b="1" smtClean="0">
                <a:latin typeface="Times New Roman" pitchFamily="18" charset="0"/>
                <a:ea typeface="Times New Roman" pitchFamily="18" charset="0"/>
              </a:rPr>
              <a:t>B</a:t>
            </a:r>
            <a:r>
              <a:rPr sz="4800" b="1" smtClean="0">
                <a:latin typeface="Times New Roman" pitchFamily="18" charset="0"/>
                <a:ea typeface="Times New Roman" pitchFamily="18" charset="0"/>
              </a:rPr>
              <a:t>. </a:t>
            </a:r>
            <a:r>
              <a:rPr sz="4800" b="1">
                <a:latin typeface="Times New Roman" pitchFamily="18" charset="0"/>
                <a:ea typeface="Times New Roman" pitchFamily="18" charset="0"/>
              </a:rPr>
              <a:t>Đọc – hiểu văn bản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anchor="t"/>
          <a:lstStyle>
            <a:lvl1pPr marL="571500" indent="-571500"/>
          </a:lstStyle>
          <a:p>
            <a:pPr>
              <a:buFont typeface="Arial" pitchFamily="34" charset="0"/>
              <a:buAutoNum type="romanUcPeriod"/>
            </a:pPr>
            <a:r>
              <a:rPr lang="en-US" smtClean="0">
                <a:latin typeface="Times New Roman" pitchFamily="18" charset="0"/>
                <a:ea typeface="Times New Roman" pitchFamily="18" charset="0"/>
              </a:rPr>
              <a:t>Nội dung</a:t>
            </a:r>
          </a:p>
          <a:p>
            <a:pPr marL="0" indent="0">
              <a:buNone/>
            </a:pPr>
            <a:r>
              <a:rPr lang="en-US" smtClean="0">
                <a:latin typeface="Times New Roman" pitchFamily="18" charset="0"/>
                <a:ea typeface="Times New Roman" pitchFamily="18" charset="0"/>
              </a:rPr>
              <a:t>1.</a:t>
            </a:r>
            <a:r>
              <a:rPr smtClean="0">
                <a:latin typeface="Times New Roman" pitchFamily="18" charset="0"/>
                <a:ea typeface="Times New Roman" pitchFamily="18" charset="0"/>
              </a:rPr>
              <a:t>Treo biển</a:t>
            </a:r>
            <a:endParaRPr lang="en-US">
              <a:latin typeface="Times New Roman" pitchFamily="18" charset="0"/>
              <a:ea typeface="Times New Roman" pitchFamily="18" charset="0"/>
            </a:endParaRPr>
          </a:p>
          <a:p>
            <a:pPr marL="0" indent="0">
              <a:buNone/>
            </a:pPr>
            <a:r>
              <a:rPr lang="en-US" smtClean="0">
                <a:latin typeface="Times New Roman" pitchFamily="18" charset="0"/>
                <a:ea typeface="Times New Roman" pitchFamily="18" charset="0"/>
              </a:rPr>
              <a:t>a. Treo biển</a:t>
            </a:r>
            <a:endParaRPr>
              <a:latin typeface="Times New Roman" pitchFamily="18" charset="0"/>
              <a:ea typeface="Times New Roman" pitchFamily="18" charset="0"/>
            </a:endParaRPr>
          </a:p>
          <a:p>
            <a:pPr>
              <a:buNone/>
            </a:pPr>
            <a:r>
              <a:rPr>
                <a:latin typeface="Times New Roman" pitchFamily="18" charset="0"/>
                <a:ea typeface="Times New Roman" pitchFamily="18" charset="0"/>
              </a:rPr>
              <a:t> - Mục đích: Để giới thiệu, quảng cáo sản phẩm nhằm bán được nhiều hàng</a:t>
            </a:r>
          </a:p>
          <a:p>
            <a:pPr>
              <a:buNone/>
            </a:pPr>
            <a:r>
              <a:rPr>
                <a:latin typeface="Times New Roman" pitchFamily="18" charset="0"/>
                <a:ea typeface="Times New Roman" pitchFamily="18" charset="0"/>
              </a:rPr>
              <a:t>- Nội dung: Ở ĐÂY CÓ BÁN CÁ TƯƠI</a:t>
            </a:r>
          </a:p>
        </p:txBody>
      </p:sp>
    </p:spTree>
    <p:extLst>
      <p:ext uri="{BB962C8B-B14F-4D97-AF65-F5344CB8AC3E}">
        <p14:creationId xmlns:p14="http://schemas.microsoft.com/office/powerpoint/2010/main" val="379194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/>
          </p:cNvSpPr>
          <p:nvPr/>
        </p:nvSpPr>
        <p:spPr>
          <a:xfrm>
            <a:off x="228600" y="1524000"/>
            <a:ext cx="2133600" cy="1219200"/>
          </a:xfrm>
          <a:prstGeom prst="rect">
            <a:avLst/>
          </a:prstGeom>
          <a:gradFill rotWithShape="1">
            <a:gsLst>
              <a:gs pos="0">
                <a:srgbClr val="FFEBDB"/>
              </a:gs>
              <a:gs pos="64999">
                <a:srgbClr val="FFD0AA"/>
              </a:gs>
              <a:gs pos="100000">
                <a:srgbClr val="FFBE86"/>
              </a:gs>
            </a:gsLst>
            <a:lin ang="5400000" scaled="1"/>
          </a:gradFill>
          <a:ln>
            <a:solidFill>
              <a:srgbClr val="F6924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Ở ĐÂY</a:t>
            </a:r>
          </a:p>
        </p:txBody>
      </p:sp>
      <p:sp>
        <p:nvSpPr>
          <p:cNvPr id="13315" name="Rectangle 5"/>
          <p:cNvSpPr>
            <a:spLocks/>
          </p:cNvSpPr>
          <p:nvPr/>
        </p:nvSpPr>
        <p:spPr>
          <a:xfrm>
            <a:off x="2362200" y="1524000"/>
            <a:ext cx="2133600" cy="1219200"/>
          </a:xfrm>
          <a:prstGeom prst="rect">
            <a:avLst/>
          </a:prstGeom>
          <a:gradFill rotWithShape="1">
            <a:gsLst>
              <a:gs pos="0">
                <a:srgbClr val="FFEBDB"/>
              </a:gs>
              <a:gs pos="64999">
                <a:srgbClr val="FFD0AA"/>
              </a:gs>
              <a:gs pos="100000">
                <a:srgbClr val="FFBE86"/>
              </a:gs>
            </a:gsLst>
            <a:lin ang="5400000" scaled="1"/>
          </a:gradFill>
          <a:ln>
            <a:solidFill>
              <a:srgbClr val="F6924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CÓ BÁN</a:t>
            </a:r>
          </a:p>
        </p:txBody>
      </p:sp>
      <p:sp>
        <p:nvSpPr>
          <p:cNvPr id="13316" name="Rectangle 6"/>
          <p:cNvSpPr>
            <a:spLocks/>
          </p:cNvSpPr>
          <p:nvPr/>
        </p:nvSpPr>
        <p:spPr>
          <a:xfrm>
            <a:off x="4495800" y="1524000"/>
            <a:ext cx="2133600" cy="1219200"/>
          </a:xfrm>
          <a:prstGeom prst="rect">
            <a:avLst/>
          </a:prstGeom>
          <a:gradFill rotWithShape="1">
            <a:gsLst>
              <a:gs pos="0">
                <a:srgbClr val="FFEBDB"/>
              </a:gs>
              <a:gs pos="64999">
                <a:srgbClr val="FFD0AA"/>
              </a:gs>
              <a:gs pos="100000">
                <a:srgbClr val="FFBE86"/>
              </a:gs>
            </a:gsLst>
            <a:lin ang="5400000" scaled="1"/>
          </a:gradFill>
          <a:ln>
            <a:solidFill>
              <a:srgbClr val="F6924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CÁ</a:t>
            </a:r>
          </a:p>
        </p:txBody>
      </p:sp>
      <p:sp>
        <p:nvSpPr>
          <p:cNvPr id="13317" name="Rectangle 7"/>
          <p:cNvSpPr>
            <a:spLocks/>
          </p:cNvSpPr>
          <p:nvPr/>
        </p:nvSpPr>
        <p:spPr>
          <a:xfrm>
            <a:off x="6629400" y="1524000"/>
            <a:ext cx="2133600" cy="1219200"/>
          </a:xfrm>
          <a:prstGeom prst="rect">
            <a:avLst/>
          </a:prstGeom>
          <a:gradFill rotWithShape="1">
            <a:gsLst>
              <a:gs pos="0">
                <a:srgbClr val="FFEBDB"/>
              </a:gs>
              <a:gs pos="64999">
                <a:srgbClr val="FFD0AA"/>
              </a:gs>
              <a:gs pos="100000">
                <a:srgbClr val="FFBE86"/>
              </a:gs>
            </a:gsLst>
            <a:lin ang="5400000" scaled="1"/>
          </a:gradFill>
          <a:ln>
            <a:solidFill>
              <a:srgbClr val="F6924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TƯƠI</a:t>
            </a:r>
          </a:p>
        </p:txBody>
      </p:sp>
      <p:sp>
        <p:nvSpPr>
          <p:cNvPr id="13318" name="Up Arrow Callout 9"/>
          <p:cNvSpPr>
            <a:spLocks/>
          </p:cNvSpPr>
          <p:nvPr/>
        </p:nvSpPr>
        <p:spPr>
          <a:xfrm>
            <a:off x="448440" y="2732314"/>
            <a:ext cx="1905000" cy="3124200"/>
          </a:xfrm>
          <a:prstGeom prst="upArrowCallout">
            <a:avLst>
              <a:gd name="adj1" fmla="val 25000"/>
              <a:gd name="adj2" fmla="val 25000"/>
              <a:gd name="adj3" fmla="val 25002"/>
              <a:gd name="adj4" fmla="val 73428"/>
            </a:avLst>
          </a:prstGeom>
          <a:solidFill>
            <a:srgbClr val="8064A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8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Thông báo địa điểm bán hàng</a:t>
            </a:r>
          </a:p>
        </p:txBody>
      </p:sp>
      <p:sp>
        <p:nvSpPr>
          <p:cNvPr id="13319" name="Up Arrow Callout 10"/>
          <p:cNvSpPr>
            <a:spLocks/>
          </p:cNvSpPr>
          <p:nvPr/>
        </p:nvSpPr>
        <p:spPr>
          <a:xfrm>
            <a:off x="2476500" y="2743200"/>
            <a:ext cx="1905000" cy="3124200"/>
          </a:xfrm>
          <a:prstGeom prst="upArrowCallout">
            <a:avLst>
              <a:gd name="adj1" fmla="val 25000"/>
              <a:gd name="adj2" fmla="val 25000"/>
              <a:gd name="adj3" fmla="val 25002"/>
              <a:gd name="adj4" fmla="val 73428"/>
            </a:avLst>
          </a:prstGeom>
          <a:solidFill>
            <a:srgbClr val="8064A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8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Thông báo hoạt động của cửa hàng</a:t>
            </a:r>
          </a:p>
        </p:txBody>
      </p:sp>
      <p:sp>
        <p:nvSpPr>
          <p:cNvPr id="13320" name="Up Arrow Callout 11"/>
          <p:cNvSpPr>
            <a:spLocks/>
          </p:cNvSpPr>
          <p:nvPr/>
        </p:nvSpPr>
        <p:spPr>
          <a:xfrm>
            <a:off x="4572000" y="2743200"/>
            <a:ext cx="1905000" cy="3124200"/>
          </a:xfrm>
          <a:prstGeom prst="upArrowCallout">
            <a:avLst>
              <a:gd name="adj1" fmla="val 25000"/>
              <a:gd name="adj2" fmla="val 25000"/>
              <a:gd name="adj3" fmla="val 25002"/>
              <a:gd name="adj4" fmla="val 73428"/>
            </a:avLst>
          </a:prstGeom>
          <a:solidFill>
            <a:srgbClr val="8064A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8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Thông báo về sản phẩm được bán</a:t>
            </a:r>
          </a:p>
        </p:txBody>
      </p:sp>
      <p:sp>
        <p:nvSpPr>
          <p:cNvPr id="13321" name="Up Arrow Callout 12"/>
          <p:cNvSpPr>
            <a:spLocks/>
          </p:cNvSpPr>
          <p:nvPr/>
        </p:nvSpPr>
        <p:spPr>
          <a:xfrm>
            <a:off x="6705600" y="2743200"/>
            <a:ext cx="1905000" cy="3124200"/>
          </a:xfrm>
          <a:prstGeom prst="upArrowCallout">
            <a:avLst>
              <a:gd name="adj1" fmla="val 25000"/>
              <a:gd name="adj2" fmla="val 25000"/>
              <a:gd name="adj3" fmla="val 25002"/>
              <a:gd name="adj4" fmla="val 73428"/>
            </a:avLst>
          </a:prstGeom>
          <a:solidFill>
            <a:srgbClr val="8064A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8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Thông báo chất lượng hàng</a:t>
            </a:r>
          </a:p>
        </p:txBody>
      </p:sp>
      <p:sp>
        <p:nvSpPr>
          <p:cNvPr id="13322" name="TextBox 13"/>
          <p:cNvSpPr txBox="1">
            <a:spLocks/>
          </p:cNvSpPr>
          <p:nvPr/>
        </p:nvSpPr>
        <p:spPr>
          <a:xfrm>
            <a:off x="2895600" y="304800"/>
            <a:ext cx="4038600" cy="5117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800" b="1" u="sng">
                <a:latin typeface="Times New Roman" pitchFamily="18" charset="0"/>
                <a:ea typeface="Times New Roman" pitchFamily="18" charset="0"/>
              </a:rPr>
              <a:t>NỘI DUNG TẤM BIỂN</a:t>
            </a:r>
          </a:p>
        </p:txBody>
      </p:sp>
      <p:sp>
        <p:nvSpPr>
          <p:cNvPr id="2" name="Rectangle 1"/>
          <p:cNvSpPr/>
          <p:nvPr/>
        </p:nvSpPr>
        <p:spPr>
          <a:xfrm>
            <a:off x="329680" y="5866586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b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=&gt; Biển ghi hợp lí, các thông tin đầy đủ, chính xác, không cần thêm bớt chữ nào</a:t>
            </a:r>
            <a:endParaRPr lang="vi-VN" sz="3000" b="1">
              <a:solidFill>
                <a:srgbClr val="00206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13321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/>
          </p:cNvSpPr>
          <p:nvPr/>
        </p:nvSpPr>
        <p:spPr>
          <a:xfrm>
            <a:off x="-38100" y="-57286"/>
            <a:ext cx="571500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lang="en-US" sz="3200" b="1">
                <a:solidFill>
                  <a:srgbClr val="558ED5"/>
                </a:solidFill>
                <a:latin typeface="Times New Roman" pitchFamily="18" charset="0"/>
                <a:ea typeface="Times New Roman" pitchFamily="18" charset="0"/>
              </a:rPr>
              <a:t>b</a:t>
            </a:r>
            <a:r>
              <a:rPr sz="3200" b="1" smtClean="0">
                <a:solidFill>
                  <a:srgbClr val="558ED5"/>
                </a:solidFill>
                <a:latin typeface="Times New Roman" pitchFamily="18" charset="0"/>
                <a:ea typeface="Times New Roman" pitchFamily="18" charset="0"/>
              </a:rPr>
              <a:t>. </a:t>
            </a:r>
            <a:r>
              <a:rPr sz="3200" b="1">
                <a:solidFill>
                  <a:srgbClr val="558ED5"/>
                </a:solidFill>
                <a:latin typeface="Times New Roman" pitchFamily="18" charset="0"/>
                <a:ea typeface="Times New Roman" pitchFamily="18" charset="0"/>
              </a:rPr>
              <a:t>Chữa biển và cất biển</a:t>
            </a:r>
          </a:p>
        </p:txBody>
      </p:sp>
      <p:sp>
        <p:nvSpPr>
          <p:cNvPr id="15363" name="AutoShape 16"/>
          <p:cNvSpPr>
            <a:spLocks/>
          </p:cNvSpPr>
          <p:nvPr/>
        </p:nvSpPr>
        <p:spPr>
          <a:xfrm>
            <a:off x="914400" y="685800"/>
            <a:ext cx="7162800" cy="457200"/>
          </a:xfrm>
          <a:prstGeom prst="horizontalScroll">
            <a:avLst>
              <a:gd name="adj" fmla="val 0"/>
            </a:avLst>
          </a:prstGeom>
          <a:gradFill rotWithShape="1">
            <a:gsLst>
              <a:gs pos="0">
                <a:srgbClr val="F0EAF9"/>
              </a:gs>
              <a:gs pos="64999">
                <a:srgbClr val="D9CBEE"/>
              </a:gs>
              <a:gs pos="100000">
                <a:srgbClr val="C9B5E8"/>
              </a:gs>
            </a:gsLst>
            <a:lin ang="5400000" scaled="1"/>
          </a:gradFill>
          <a:ln>
            <a:solidFill>
              <a:srgbClr val="7D60A0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/>
          </a:p>
        </p:txBody>
      </p:sp>
      <p:sp>
        <p:nvSpPr>
          <p:cNvPr id="15392" name="TextBox 15"/>
          <p:cNvSpPr txBox="1">
            <a:spLocks/>
          </p:cNvSpPr>
          <p:nvPr/>
        </p:nvSpPr>
        <p:spPr>
          <a:xfrm>
            <a:off x="1145474" y="685800"/>
            <a:ext cx="1752600" cy="5117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800" b="1">
                <a:latin typeface="Times New Roman" pitchFamily="18" charset="0"/>
                <a:ea typeface="Times New Roman" pitchFamily="18" charset="0"/>
              </a:rPr>
              <a:t>Ở ĐÂY</a:t>
            </a:r>
          </a:p>
        </p:txBody>
      </p:sp>
      <p:sp>
        <p:nvSpPr>
          <p:cNvPr id="15393" name="TextBox 16"/>
          <p:cNvSpPr txBox="1">
            <a:spLocks/>
          </p:cNvSpPr>
          <p:nvPr/>
        </p:nvSpPr>
        <p:spPr>
          <a:xfrm>
            <a:off x="2903901" y="704237"/>
            <a:ext cx="1905000" cy="5117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800" b="1">
                <a:latin typeface="Times New Roman" pitchFamily="18" charset="0"/>
                <a:ea typeface="Times New Roman" pitchFamily="18" charset="0"/>
              </a:rPr>
              <a:t>CÓ BÁN</a:t>
            </a:r>
          </a:p>
        </p:txBody>
      </p:sp>
      <p:sp>
        <p:nvSpPr>
          <p:cNvPr id="15394" name="TextBox 17"/>
          <p:cNvSpPr txBox="1">
            <a:spLocks/>
          </p:cNvSpPr>
          <p:nvPr/>
        </p:nvSpPr>
        <p:spPr>
          <a:xfrm>
            <a:off x="4896992" y="687678"/>
            <a:ext cx="1143000" cy="5117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800" b="1">
                <a:latin typeface="Times New Roman" pitchFamily="18" charset="0"/>
                <a:ea typeface="Times New Roman" pitchFamily="18" charset="0"/>
              </a:rPr>
              <a:t>CÁ</a:t>
            </a:r>
          </a:p>
        </p:txBody>
      </p:sp>
      <p:sp>
        <p:nvSpPr>
          <p:cNvPr id="15395" name="TextBox 19"/>
          <p:cNvSpPr txBox="1">
            <a:spLocks/>
          </p:cNvSpPr>
          <p:nvPr/>
        </p:nvSpPr>
        <p:spPr>
          <a:xfrm>
            <a:off x="6372200" y="685800"/>
            <a:ext cx="1143000" cy="5117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800" b="1">
                <a:latin typeface="Times New Roman" pitchFamily="18" charset="0"/>
                <a:ea typeface="Times New Roman" pitchFamily="18" charset="0"/>
              </a:rPr>
              <a:t>TƯƠI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872353"/>
              </p:ext>
            </p:extLst>
          </p:nvPr>
        </p:nvGraphicFramePr>
        <p:xfrm>
          <a:off x="0" y="1484784"/>
          <a:ext cx="8964489" cy="5142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995"/>
                <a:gridCol w="1362420"/>
                <a:gridCol w="2382753"/>
                <a:gridCol w="1822163"/>
                <a:gridCol w="2522158"/>
              </a:tblGrid>
              <a:tr h="461869"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Người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Nội dung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Ý kiến của nhà hàng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Nhận xét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49945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599083"/>
              </p:ext>
            </p:extLst>
          </p:nvPr>
        </p:nvGraphicFramePr>
        <p:xfrm>
          <a:off x="-108520" y="-2310618"/>
          <a:ext cx="8964489" cy="9193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995"/>
                <a:gridCol w="1362420"/>
                <a:gridCol w="2382753"/>
                <a:gridCol w="1822163"/>
                <a:gridCol w="252215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Người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Nội dung góp ý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Ý kiến của nhà hàng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Nhận xét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1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Người qua đường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Nhà này xưa quen bán cá ươn hay sao mà bây giờ phải đề biển là “cá tươi”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Bỏ chữ “tươi” đi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Không hợp lí vì mất đi sự khẳng định về chất lượng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2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Khách đến mua cá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Người ta chả nhẽ ra hàng hoa mua cá hay sao mà phải đề là “ở đây”?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Bỏ đi chữ “ở đây”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Hợp lí. Có thể bỏ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2803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3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Khách mua cá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ở đây chẳng bán cá thì bày ra để khoe hay sao mà phải đề là “có bán”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Lại bỏ hai chữ “có bán” đi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Không hợp lí vì nội dung biển sẽ tối nghĩa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49945"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Lần 4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Người hàng xóm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Chưa đi đến đầu phố đã gửi thấy mùi tanh, đến gần nhà đã thấy đầy những cá, ai chả biết là có bán còn để biển làm gì nữa.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Không cần để biển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Cất biển -&gt; không hợp lí vì không còn thông tin thông báo.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45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/>
          </p:cNvSpPr>
          <p:nvPr/>
        </p:nvSpPr>
        <p:spPr>
          <a:xfrm>
            <a:off x="533400" y="2286000"/>
            <a:ext cx="8077200" cy="172495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5400">
                <a:latin typeface="Times New Roman" pitchFamily="18" charset="0"/>
                <a:ea typeface="Times New Roman" pitchFamily="18" charset="0"/>
              </a:rPr>
              <a:t>Điều gì làm em thấy buồn cười khi đọc câu chuyện?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ounded Rectangle 4"/>
          <p:cNvSpPr>
            <a:spLocks/>
          </p:cNvSpPr>
          <p:nvPr/>
        </p:nvSpPr>
        <p:spPr>
          <a:xfrm>
            <a:off x="762000" y="609600"/>
            <a:ext cx="3124200" cy="1600200"/>
          </a:xfrm>
          <a:prstGeom prst="roundRect">
            <a:avLst/>
          </a:prstGeom>
          <a:solidFill>
            <a:schemeClr val="accent2"/>
          </a:solidFill>
          <a:ln w="25400">
            <a:solidFill>
              <a:srgbClr val="8C3836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Người góp ý</a:t>
            </a:r>
          </a:p>
        </p:txBody>
      </p:sp>
      <p:sp>
        <p:nvSpPr>
          <p:cNvPr id="17411" name="Rounded Rectangle 5"/>
          <p:cNvSpPr>
            <a:spLocks/>
          </p:cNvSpPr>
          <p:nvPr/>
        </p:nvSpPr>
        <p:spPr>
          <a:xfrm>
            <a:off x="4876800" y="685800"/>
            <a:ext cx="3048000" cy="1600200"/>
          </a:xfrm>
          <a:prstGeom prst="roundRect">
            <a:avLst/>
          </a:prstGeom>
          <a:solidFill>
            <a:srgbClr val="9BBB59"/>
          </a:solidFill>
          <a:ln w="25400">
            <a:solidFill>
              <a:srgbClr val="71893F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Người bán hàng</a:t>
            </a:r>
          </a:p>
        </p:txBody>
      </p:sp>
      <p:sp>
        <p:nvSpPr>
          <p:cNvPr id="17412" name="Up Arrow Callout 6"/>
          <p:cNvSpPr>
            <a:spLocks/>
          </p:cNvSpPr>
          <p:nvPr/>
        </p:nvSpPr>
        <p:spPr>
          <a:xfrm>
            <a:off x="914400" y="2362200"/>
            <a:ext cx="2971800" cy="4038600"/>
          </a:xfrm>
          <a:prstGeom prst="upArrowCallout">
            <a:avLst>
              <a:gd name="adj1" fmla="val 25000"/>
              <a:gd name="adj2" fmla="val 25000"/>
              <a:gd name="adj3" fmla="val 25003"/>
              <a:gd name="adj4" fmla="val 70696"/>
            </a:avLst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>
            <a:solidFill>
              <a:srgbClr val="BE4B48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28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Đùa cợt,thiếu thiện chí suy nghĩ chủ quan, cá nhân, không suy xét toàn diện</a:t>
            </a:r>
          </a:p>
        </p:txBody>
      </p:sp>
      <p:sp>
        <p:nvSpPr>
          <p:cNvPr id="17413" name="Up Arrow Callout 7"/>
          <p:cNvSpPr>
            <a:spLocks/>
          </p:cNvSpPr>
          <p:nvPr/>
        </p:nvSpPr>
        <p:spPr>
          <a:xfrm>
            <a:off x="4876800" y="2438400"/>
            <a:ext cx="2971800" cy="4038600"/>
          </a:xfrm>
          <a:prstGeom prst="upArrowCallout">
            <a:avLst>
              <a:gd name="adj1" fmla="val 25000"/>
              <a:gd name="adj2" fmla="val 25000"/>
              <a:gd name="adj3" fmla="val 25003"/>
              <a:gd name="adj4" fmla="val 70696"/>
            </a:avLst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>
            <a:solidFill>
              <a:srgbClr val="98B954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80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</a:rPr>
              <a:t>Không có lập trường, thiếu chủ kiến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/>
          </p:cNvSpPr>
          <p:nvPr/>
        </p:nvSpPr>
        <p:spPr>
          <a:xfrm>
            <a:off x="1295400" y="685800"/>
            <a:ext cx="5029200" cy="631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600">
                <a:latin typeface="Times New Roman" pitchFamily="18" charset="0"/>
                <a:ea typeface="Times New Roman" pitchFamily="18" charset="0"/>
              </a:rPr>
              <a:t>3. Bài học</a:t>
            </a:r>
          </a:p>
        </p:txBody>
      </p:sp>
      <p:sp>
        <p:nvSpPr>
          <p:cNvPr id="18435" name="TextBox 4"/>
          <p:cNvSpPr txBox="1">
            <a:spLocks/>
          </p:cNvSpPr>
          <p:nvPr/>
        </p:nvSpPr>
        <p:spPr>
          <a:xfrm>
            <a:off x="990600" y="3657600"/>
            <a:ext cx="7467600" cy="13014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t>-  </a:t>
            </a:r>
            <a:r>
              <a:rPr sz="4000">
                <a:latin typeface="Times New Roman" pitchFamily="18" charset="0"/>
                <a:ea typeface="Times New Roman" pitchFamily="18" charset="0"/>
              </a:rPr>
              <a:t>Phải có lập trường, có chủ kiến riêng của mình</a:t>
            </a:r>
          </a:p>
        </p:txBody>
      </p:sp>
      <p:sp>
        <p:nvSpPr>
          <p:cNvPr id="18436" name="TextBox 5"/>
          <p:cNvSpPr txBox="1">
            <a:spLocks/>
          </p:cNvSpPr>
          <p:nvPr/>
        </p:nvSpPr>
        <p:spPr>
          <a:xfrm>
            <a:off x="914400" y="1600200"/>
            <a:ext cx="7467600" cy="13014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t>- </a:t>
            </a:r>
            <a:r>
              <a:rPr sz="4000">
                <a:latin typeface="Times New Roman" pitchFamily="18" charset="0"/>
                <a:ea typeface="Times New Roman" pitchFamily="18" charset="0"/>
              </a:rPr>
              <a:t>Không nên vội vàng mà phải suy nghĩ cẩn thận, nhận xét đúng sai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1042988" y="2924175"/>
            <a:ext cx="6842125" cy="1143000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 sz="4000" b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Nếu đặt mình vào vị trí của nhà hàng, em sẽ giải quyết như thế nào?</a:t>
            </a:r>
          </a:p>
        </p:txBody>
      </p:sp>
      <p:sp>
        <p:nvSpPr>
          <p:cNvPr id="19459" name="Title 1"/>
          <p:cNvSpPr txBox="1">
            <a:spLocks/>
          </p:cNvSpPr>
          <p:nvPr/>
        </p:nvSpPr>
        <p:spPr>
          <a:xfrm>
            <a:off x="1116013" y="2862263"/>
            <a:ext cx="6840537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4000" b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</a:rPr>
              <a:t>Lắng nghe ý kiến của từng người, cảm ơn họ và vẫn để nguyên tấm biển.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0" y="685800"/>
            <a:ext cx="8991600" cy="3306763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GIỜ HỌC ĐẾN ĐÂY LÀ KẾT THÚC</a:t>
            </a:r>
            <a:br>
              <a:rPr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</a:br>
            <a:r>
              <a:rPr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CẢM ƠN QUÝ THẦY CÔ CÙNG TẤT CẢ CÁC EM!</a:t>
            </a:r>
          </a:p>
        </p:txBody>
      </p:sp>
      <p:pic>
        <p:nvPicPr>
          <p:cNvPr id="20483" name="Picture 3" descr="anh-tran-tri-blogger-blogspot_anh-dong-nen-blog_Namkna-blogspot-com_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04800"/>
            <a:ext cx="3352800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4" name="Picture 4" descr="anh-tran-tri-blogger-blogspot_anh-dong-nen-blog_Namkna-blogspot-com_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33800" y="228600"/>
            <a:ext cx="5572125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5" name="Picture 5" descr="anh-tran-tri-blogger-blogspot_anh-dong-nen-blog_Namkna-blogspot-com_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581400"/>
            <a:ext cx="5280025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6" name="Picture 6" descr="anh-tran-tri-blogger-blogspot_anh-dong-nen-blog_Namkna-blogspot-com_8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875" y="3276600"/>
            <a:ext cx="5572125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87" name="TextBox 6"/>
          <p:cNvSpPr txBox="1">
            <a:spLocks/>
          </p:cNvSpPr>
          <p:nvPr/>
        </p:nvSpPr>
        <p:spPr>
          <a:xfrm>
            <a:off x="762000" y="762000"/>
            <a:ext cx="4343400" cy="57177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200" b="1">
                <a:latin typeface="Times New Roman" pitchFamily="18" charset="0"/>
                <a:ea typeface="Times New Roman" pitchFamily="18" charset="0"/>
              </a:rPr>
              <a:t>III. TỔNG KẾT</a:t>
            </a:r>
          </a:p>
        </p:txBody>
      </p:sp>
      <p:sp>
        <p:nvSpPr>
          <p:cNvPr id="20488" name="TextBox 7"/>
          <p:cNvSpPr txBox="1">
            <a:spLocks/>
          </p:cNvSpPr>
          <p:nvPr/>
        </p:nvSpPr>
        <p:spPr>
          <a:xfrm>
            <a:off x="685800" y="1600200"/>
            <a:ext cx="5181600" cy="57273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/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AutoNum type="arabicPeriod"/>
            </a:pPr>
            <a:r>
              <a:rPr sz="3200" b="1"/>
              <a:t>Nội dung (sgk)</a:t>
            </a:r>
          </a:p>
        </p:txBody>
      </p:sp>
      <p:sp>
        <p:nvSpPr>
          <p:cNvPr id="20489" name="TextBox 8"/>
          <p:cNvSpPr txBox="1">
            <a:spLocks/>
          </p:cNvSpPr>
          <p:nvPr/>
        </p:nvSpPr>
        <p:spPr>
          <a:xfrm>
            <a:off x="685800" y="2438400"/>
            <a:ext cx="7162800" cy="252345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200" b="1"/>
              <a:t>2. Nghệ thuật</a:t>
            </a:r>
          </a:p>
          <a:p>
            <a:pPr>
              <a:buChar char="-"/>
            </a:pPr>
            <a:r>
              <a:rPr sz="3200" b="1"/>
              <a:t>Xây dựng tình huống truyện vô lý, bất thường</a:t>
            </a:r>
          </a:p>
          <a:p>
            <a:pPr>
              <a:buChar char="-"/>
            </a:pPr>
            <a:r>
              <a:rPr sz="3200" b="1"/>
              <a:t> kết thúc bất ngờ</a:t>
            </a:r>
          </a:p>
          <a:p>
            <a:pPr>
              <a:buNone/>
            </a:pPr>
            <a:r>
              <a:rPr sz="3200" b="1"/>
              <a:t>- Chi tiết gây cười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ietGiaiTr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524000" y="-457200"/>
            <a:ext cx="10969625" cy="8570913"/>
          </a:xfrm>
          <a:prstGeom prst="rect">
            <a:avLst/>
          </a:prstGeom>
          <a:noFill/>
          <a:ln>
            <a:noFill/>
          </a:ln>
        </p:spPr>
      </p:pic>
      <p:sp>
        <p:nvSpPr>
          <p:cNvPr id="4099" name="Text Box 3"/>
          <p:cNvSpPr txBox="1">
            <a:spLocks/>
          </p:cNvSpPr>
          <p:nvPr/>
        </p:nvSpPr>
        <p:spPr>
          <a:xfrm>
            <a:off x="3810000" y="1447800"/>
            <a:ext cx="4419600" cy="5604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spcBef>
                <a:spcPct val="50000"/>
              </a:spcBef>
              <a:buNone/>
            </a:pPr>
            <a:r>
              <a:rPr sz="3200" b="1">
                <a:solidFill>
                  <a:srgbClr val="CCFFFF"/>
                </a:solidFill>
                <a:latin typeface=".VnTimeH"/>
              </a:rPr>
              <a:t> </a:t>
            </a:r>
          </a:p>
        </p:txBody>
      </p:sp>
      <p:sp>
        <p:nvSpPr>
          <p:cNvPr id="4100" name="Rectangle 3"/>
          <p:cNvSpPr>
            <a:spLocks/>
          </p:cNvSpPr>
          <p:nvPr/>
        </p:nvSpPr>
        <p:spPr>
          <a:xfrm>
            <a:off x="3048000" y="0"/>
            <a:ext cx="5181600" cy="33750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3600" b="1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Trong chương trình ngữ văn lớp 6 em đã học những thể loại truyện dân gian nào? Kể tên một số truyện tiêu biểu từng thể loại?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endParaRPr/>
          </a:p>
        </p:txBody>
      </p:sp>
      <p:pic>
        <p:nvPicPr>
          <p:cNvPr id="21507" name="câu chuyện Treo biển.mp4">
            <a:hlinkClick r:id="" action="ppaction://media"/>
          </p:cNvPr>
          <p:cNvPicPr>
            <a:picLocks noGrp="1" noRot="1" noChangeAspect="1"/>
          </p:cNvPicPr>
          <p:nvPr>
            <p:ph idx="4294967295"/>
          </p:nvPr>
        </p:nvPicPr>
        <p:blipFill>
          <a:blip r:embed="rId3"/>
          <a:srcRect/>
          <a:stretch/>
        </p:blipFill>
        <p:spPr>
          <a:xfrm>
            <a:off x="0" y="0"/>
            <a:ext cx="9144000" cy="6453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/>
          </p:cNvSpPr>
          <p:nvPr/>
        </p:nvSpPr>
        <p:spPr>
          <a:xfrm>
            <a:off x="1524000" y="533400"/>
            <a:ext cx="7620000" cy="6918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4000" b="1" u="sng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</a:rPr>
              <a:t>B. HDĐT: LỢN CƯỚI, ÁO MỚI</a:t>
            </a:r>
          </a:p>
        </p:txBody>
      </p:sp>
      <p:sp>
        <p:nvSpPr>
          <p:cNvPr id="22531" name="TextBox 2"/>
          <p:cNvSpPr txBox="1">
            <a:spLocks/>
          </p:cNvSpPr>
          <p:nvPr/>
        </p:nvSpPr>
        <p:spPr>
          <a:xfrm>
            <a:off x="1752600" y="1371600"/>
            <a:ext cx="5638800" cy="631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600" b="1" u="sng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</a:rPr>
              <a:t>I. Đọc- Tìm hiểu chú thích</a:t>
            </a:r>
            <a:r>
              <a:rPr sz="2800" b="1" u="sng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22532" name="Text Box 37"/>
          <p:cNvSpPr txBox="1">
            <a:spLocks/>
          </p:cNvSpPr>
          <p:nvPr/>
        </p:nvSpPr>
        <p:spPr>
          <a:xfrm>
            <a:off x="1828800" y="2057400"/>
            <a:ext cx="4038600" cy="631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3600">
                <a:latin typeface="Times New Roman" pitchFamily="18" charset="0"/>
              </a:rPr>
              <a:t>1. Đọc:</a:t>
            </a:r>
          </a:p>
        </p:txBody>
      </p:sp>
      <p:sp>
        <p:nvSpPr>
          <p:cNvPr id="22533" name="Text Box 37"/>
          <p:cNvSpPr txBox="1">
            <a:spLocks/>
          </p:cNvSpPr>
          <p:nvPr/>
        </p:nvSpPr>
        <p:spPr>
          <a:xfrm>
            <a:off x="1828800" y="3048000"/>
            <a:ext cx="4648200" cy="631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3600">
                <a:latin typeface="Times New Roman" pitchFamily="18" charset="0"/>
              </a:rPr>
              <a:t>2.Chú thích: SGK/126</a:t>
            </a:r>
          </a:p>
        </p:txBody>
      </p:sp>
      <p:sp>
        <p:nvSpPr>
          <p:cNvPr id="22534" name="Rectangle 5"/>
          <p:cNvSpPr>
            <a:spLocks/>
          </p:cNvSpPr>
          <p:nvPr/>
        </p:nvSpPr>
        <p:spPr>
          <a:xfrm>
            <a:off x="1600200" y="4038600"/>
            <a:ext cx="6172200" cy="631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600" b="1" u="sng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</a:rPr>
              <a:t>II. Đọc- Tìm hiểu văn bản: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/>
          </p:cNvSpPr>
          <p:nvPr/>
        </p:nvSpPr>
        <p:spPr>
          <a:xfrm>
            <a:off x="250825" y="2025650"/>
            <a:ext cx="8713788" cy="209301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4400">
                <a:latin typeface="Times New Roman" pitchFamily="18" charset="0"/>
                <a:ea typeface="Times New Roman" pitchFamily="18" charset="0"/>
              </a:rPr>
              <a:t>Những chi tiết nào trong truyện làm em cười? Qua đó rút ra nghệ thuật và ý nghĩa truyện?</a:t>
            </a:r>
          </a:p>
        </p:txBody>
      </p:sp>
      <p:pic>
        <p:nvPicPr>
          <p:cNvPr id="23555" name="Picture 2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066800" y="-12700"/>
            <a:ext cx="10210800" cy="68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4" descr="h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2000" y="2590800"/>
            <a:ext cx="2832100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9" name="Picture 40" descr="h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67200" y="2590800"/>
            <a:ext cx="3082925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0" name="Picture 28" descr="h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3400" y="381000"/>
            <a:ext cx="4038600" cy="2185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1" name="Picture 21" descr="h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477000" y="0"/>
            <a:ext cx="3059113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loud Callout 1"/>
          <p:cNvSpPr>
            <a:spLocks/>
          </p:cNvSpPr>
          <p:nvPr/>
        </p:nvSpPr>
        <p:spPr>
          <a:xfrm>
            <a:off x="838200" y="990600"/>
            <a:ext cx="7086600" cy="39624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44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Hai anh khoe của có điểm gì giống và khác nhau?</a:t>
            </a:r>
          </a:p>
        </p:txBody>
      </p:sp>
      <p:pic>
        <p:nvPicPr>
          <p:cNvPr id="25603" name="Picture 2" descr="questions-and-answers-icon-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8600" y="4876800"/>
            <a:ext cx="2640013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04" name="Picture 3" descr="Teamwork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38800" y="4629150"/>
            <a:ext cx="3505200" cy="2228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05" name="Flowchart: Alternate Process 4"/>
          <p:cNvSpPr>
            <a:spLocks/>
          </p:cNvSpPr>
          <p:nvPr/>
        </p:nvSpPr>
        <p:spPr>
          <a:xfrm>
            <a:off x="0" y="0"/>
            <a:ext cx="4648200" cy="1066800"/>
          </a:xfrm>
          <a:prstGeom prst="flowChartAlternateProcess">
            <a:avLst/>
          </a:prstGeom>
          <a:gradFill rotWithShape="1">
            <a:gsLst>
              <a:gs pos="0">
                <a:srgbClr val="FFE5E5"/>
              </a:gs>
              <a:gs pos="64999">
                <a:srgbClr val="FFBEBD"/>
              </a:gs>
              <a:gs pos="100000">
                <a:srgbClr val="FFA2A1"/>
              </a:gs>
            </a:gsLst>
            <a:lin ang="5400000" scaled="1"/>
          </a:gradFill>
          <a:ln>
            <a:solidFill>
              <a:srgbClr val="BE4B48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200" b="1">
                <a:solidFill>
                  <a:srgbClr val="558ED5"/>
                </a:solidFill>
                <a:latin typeface="Times New Roman" pitchFamily="18" charset="0"/>
                <a:ea typeface="Times New Roman" pitchFamily="18" charset="0"/>
              </a:rPr>
              <a:t>THẢO LUẬN NHÓM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Table 1"/>
          <p:cNvGraphicFramePr>
            <a:graphicFrameLocks noGrp="1"/>
          </p:cNvGraphicFramePr>
          <p:nvPr/>
        </p:nvGraphicFramePr>
        <p:xfrm>
          <a:off x="0" y="0"/>
          <a:ext cx="9144000" cy="6628765"/>
        </p:xfrm>
        <a:graphic>
          <a:graphicData uri="http://schemas.openxmlformats.org/drawingml/2006/table">
            <a:tbl>
              <a:tblPr/>
              <a:tblGrid>
                <a:gridCol w="1600200"/>
                <a:gridCol w="3581400"/>
                <a:gridCol w="3962400"/>
              </a:tblGrid>
              <a:tr h="7620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endParaRPr/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Anh khoe áo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Anh khoe lợn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10668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Hoàn cảnh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 Có 1 cái áo mới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-nhà có việc lớn “đám cưới”, lợn làm cỗ bị sổng, 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</a:tr>
              <a:tr h="16002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Hành động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Char char="-"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Đứng hóng ở cửa từ sáng đến chiều</a:t>
                      </a:r>
                    </a:p>
                    <a:p>
                      <a:pPr>
                        <a:buChar char="-"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 Tức tối vì chẳng ai hỏi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 Tất tưởi chạy đến 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Ngôn ngữ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Từ lúc tôi mặc cái áo mới này</a:t>
                      </a: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, chẳng thấy con lợn nào chạy qua đây cả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Bác có thấy </a:t>
                      </a:r>
                      <a:r>
                        <a:rPr sz="2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con lợn cưới </a:t>
                      </a: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của tôi chạy qua đây không?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</a:tr>
              <a:tr h="1203325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Mục đích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Khoe cái áo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Khoe con lợn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/>
          </p:cNvSpPr>
          <p:nvPr/>
        </p:nvSpPr>
        <p:spPr>
          <a:xfrm>
            <a:off x="250825" y="2025650"/>
            <a:ext cx="8713788" cy="142245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4400">
                <a:latin typeface="Times New Roman" pitchFamily="18" charset="0"/>
                <a:ea typeface="Times New Roman" pitchFamily="18" charset="0"/>
              </a:rPr>
              <a:t>Những chi tiết nào trong truyện làm em cười?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endParaRPr/>
          </a:p>
        </p:txBody>
      </p:sp>
      <p:pic>
        <p:nvPicPr>
          <p:cNvPr id="28675" name="Lợn cưới áo mới - Quốc anh, Xuân bắc.mp4">
            <a:hlinkClick r:id="" action="ppaction://media"/>
          </p:cNvPr>
          <p:cNvPicPr>
            <a:picLocks noGrp="1" noRot="1" noChangeAspect="1"/>
          </p:cNvPicPr>
          <p:nvPr>
            <p:ph idx="4294967295"/>
          </p:nvPr>
        </p:nvPicPr>
        <p:blipFill>
          <a:blip r:embed="rId3"/>
          <a:srcRect/>
          <a:stretch/>
        </p:blipFill>
        <p:spPr>
          <a:xfrm>
            <a:off x="0" y="0"/>
            <a:ext cx="9144000" cy="6453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Table 1"/>
          <p:cNvGraphicFramePr>
            <a:graphicFrameLocks noGrp="1"/>
          </p:cNvGraphicFramePr>
          <p:nvPr/>
        </p:nvGraphicFramePr>
        <p:xfrm>
          <a:off x="0" y="0"/>
          <a:ext cx="9144000" cy="6628765"/>
        </p:xfrm>
        <a:graphic>
          <a:graphicData uri="http://schemas.openxmlformats.org/drawingml/2006/table">
            <a:tbl>
              <a:tblPr/>
              <a:tblGrid>
                <a:gridCol w="1600200"/>
                <a:gridCol w="3581400"/>
                <a:gridCol w="3962400"/>
              </a:tblGrid>
              <a:tr h="7620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endParaRPr/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Anh khoe áo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FFFF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Anh khoe lợn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38100">
                      <a:solidFill>
                        <a:schemeClr val="bg1"/>
                      </a:solidFill>
                    </a:lnB>
                    <a:solidFill>
                      <a:schemeClr val="accent2"/>
                    </a:solidFill>
                  </a:tcPr>
                </a:tc>
              </a:tr>
              <a:tr h="10668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Hoàn cảnh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 Có 1 cái áo mới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-nhà có việc lớn “đám cưới”, lợn làm cỗ bị sổng, 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381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</a:tr>
              <a:tr h="16002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Hành động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Char char="-"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Đứng hóng ở cửa từ sáng đến chiều</a:t>
                      </a:r>
                    </a:p>
                    <a:p>
                      <a:pPr>
                        <a:buChar char="-"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 Tức tối vì chẳng ai hỏi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- Tất tưởi chạy đến 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Ngôn ngữ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Từ lúc tôi mặc cái áo mới này</a:t>
                      </a: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, chẳng thấy con lợn nào chạy qua đây cả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Bác có thấy </a:t>
                      </a:r>
                      <a:r>
                        <a:rPr sz="28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con lợn cưới </a:t>
                      </a: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của tôi chạy qua đây không?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E8D0D0"/>
                    </a:solidFill>
                  </a:tcPr>
                </a:tc>
              </a:tr>
              <a:tr h="1203325"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Mục đích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Khoe cái áo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>
                      <a:lvl2pPr marL="742950" indent="-285750"/>
                      <a:lvl3pPr marL="1143000" indent="-228600"/>
                      <a:lvl4pPr marL="1600200" indent="-228600"/>
                      <a:lvl5pPr marL="2057400" indent="-228600"/>
                    </a:lstStyle>
                    <a:p>
                      <a:pPr>
                        <a:buNone/>
                      </a:pPr>
                      <a:r>
                        <a:rPr sz="2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</a:rPr>
                        <a:t>Khoe con lợn</a:t>
                      </a:r>
                    </a:p>
                  </a:txBody>
                  <a:tcPr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/>
          </p:cNvSpPr>
          <p:nvPr/>
        </p:nvSpPr>
        <p:spPr>
          <a:xfrm>
            <a:off x="304800" y="304800"/>
            <a:ext cx="4876800" cy="57177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200" b="1">
                <a:latin typeface="Times New Roman" pitchFamily="18" charset="0"/>
                <a:ea typeface="Times New Roman" pitchFamily="18" charset="0"/>
              </a:rPr>
              <a:t>II. Đọc  - hiểu văn bản</a:t>
            </a:r>
          </a:p>
        </p:txBody>
      </p:sp>
      <p:sp>
        <p:nvSpPr>
          <p:cNvPr id="30723" name="TextBox 2"/>
          <p:cNvSpPr txBox="1">
            <a:spLocks/>
          </p:cNvSpPr>
          <p:nvPr/>
        </p:nvSpPr>
        <p:spPr>
          <a:xfrm>
            <a:off x="685800" y="1295400"/>
            <a:ext cx="7848600" cy="22777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3600" u="sng">
                <a:latin typeface="Times New Roman" pitchFamily="18" charset="0"/>
                <a:ea typeface="Times New Roman" pitchFamily="18" charset="0"/>
              </a:rPr>
              <a:t>* Nội dung</a:t>
            </a:r>
            <a:r>
              <a:rPr sz="3600">
                <a:latin typeface="Times New Roman" pitchFamily="18" charset="0"/>
                <a:ea typeface="Times New Roman" pitchFamily="18" charset="0"/>
              </a:rPr>
              <a:t>:</a:t>
            </a:r>
          </a:p>
          <a:p>
            <a:pPr algn="just">
              <a:buNone/>
            </a:pPr>
            <a:r>
              <a:rPr sz="3600">
                <a:latin typeface="Times New Roman" pitchFamily="18" charset="0"/>
                <a:ea typeface="Times New Roman" pitchFamily="18" charset="0"/>
              </a:rPr>
              <a:t>Chế giễu, phê phán những người có tính hay khoe của, một tính xấu khá phổ biến trong xã hội</a:t>
            </a:r>
          </a:p>
        </p:txBody>
      </p:sp>
      <p:sp>
        <p:nvSpPr>
          <p:cNvPr id="30724" name="TextBox 3"/>
          <p:cNvSpPr txBox="1">
            <a:spLocks/>
          </p:cNvSpPr>
          <p:nvPr/>
        </p:nvSpPr>
        <p:spPr>
          <a:xfrm>
            <a:off x="762000" y="3657600"/>
            <a:ext cx="7696200" cy="203481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200" u="sng">
                <a:latin typeface="Times New Roman" pitchFamily="18" charset="0"/>
                <a:ea typeface="Times New Roman" pitchFamily="18" charset="0"/>
              </a:rPr>
              <a:t>* Nghệ thuật:</a:t>
            </a:r>
          </a:p>
          <a:p>
            <a:pPr>
              <a:buNone/>
            </a:pPr>
            <a:r>
              <a:rPr sz="3200">
                <a:latin typeface="Times New Roman" pitchFamily="18" charset="0"/>
                <a:ea typeface="Times New Roman" pitchFamily="18" charset="0"/>
              </a:rPr>
              <a:t>- Chi tiết gây cười: cười hành động, ngôn ngữ của từng nhân vật.</a:t>
            </a:r>
          </a:p>
          <a:p>
            <a:pPr>
              <a:buNone/>
            </a:pPr>
            <a:r>
              <a:rPr sz="3200">
                <a:latin typeface="Times New Roman" pitchFamily="18" charset="0"/>
                <a:ea typeface="Times New Roman" pitchFamily="18" charset="0"/>
              </a:rPr>
              <a:t>- Xây dựng tình huống hài hước, bất ngờ</a:t>
            </a:r>
          </a:p>
        </p:txBody>
      </p:sp>
      <p:sp>
        <p:nvSpPr>
          <p:cNvPr id="30725" name="Cloud Callout 4"/>
          <p:cNvSpPr>
            <a:spLocks/>
          </p:cNvSpPr>
          <p:nvPr/>
        </p:nvSpPr>
        <p:spPr>
          <a:xfrm>
            <a:off x="3581400" y="2362200"/>
            <a:ext cx="5181600" cy="32766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Hãy nêu ý nghĩa của truyện “Lợn cưới áo mới”?</a:t>
            </a:r>
          </a:p>
        </p:txBody>
      </p:sp>
      <p:sp>
        <p:nvSpPr>
          <p:cNvPr id="30726" name="Cloud Callout 5"/>
          <p:cNvSpPr>
            <a:spLocks/>
          </p:cNvSpPr>
          <p:nvPr/>
        </p:nvSpPr>
        <p:spPr>
          <a:xfrm>
            <a:off x="3733800" y="2514600"/>
            <a:ext cx="5181600" cy="32766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Nghệ thuật gây cười của truyện là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/>
          </p:cNvSpPr>
          <p:nvPr/>
        </p:nvSpPr>
        <p:spPr>
          <a:xfrm>
            <a:off x="2400300" y="2457450"/>
            <a:ext cx="3733800" cy="785813"/>
          </a:xfrm>
          <a:prstGeom prst="flowChartProcess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800" b="1">
                <a:solidFill>
                  <a:srgbClr val="FFFF00"/>
                </a:solidFill>
                <a:latin typeface="Times New Roman" pitchFamily="18" charset="0"/>
              </a:rPr>
              <a:t>VĂN HỌC DÂN GIAN</a:t>
            </a:r>
          </a:p>
        </p:txBody>
      </p:sp>
      <p:sp>
        <p:nvSpPr>
          <p:cNvPr id="5123" name="AutoShape 3"/>
          <p:cNvSpPr>
            <a:spLocks/>
          </p:cNvSpPr>
          <p:nvPr/>
        </p:nvSpPr>
        <p:spPr>
          <a:xfrm>
            <a:off x="381000" y="4098925"/>
            <a:ext cx="1758950" cy="838200"/>
          </a:xfrm>
          <a:prstGeom prst="flowChartProcess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TRUYỀN </a:t>
            </a:r>
          </a:p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THUYẾT</a:t>
            </a:r>
          </a:p>
        </p:txBody>
      </p:sp>
      <p:sp>
        <p:nvSpPr>
          <p:cNvPr id="5124" name="AutoShape 4"/>
          <p:cNvSpPr>
            <a:spLocks/>
          </p:cNvSpPr>
          <p:nvPr/>
        </p:nvSpPr>
        <p:spPr>
          <a:xfrm>
            <a:off x="4956175" y="4087813"/>
            <a:ext cx="1711325" cy="838200"/>
          </a:xfrm>
          <a:prstGeom prst="flowChartProcess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TRUYỆN</a:t>
            </a:r>
          </a:p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NGỤ NGÔN</a:t>
            </a:r>
          </a:p>
        </p:txBody>
      </p:sp>
      <p:sp>
        <p:nvSpPr>
          <p:cNvPr id="5125" name="Line 5"/>
          <p:cNvSpPr>
            <a:spLocks/>
          </p:cNvSpPr>
          <p:nvPr/>
        </p:nvSpPr>
        <p:spPr>
          <a:xfrm flipH="1">
            <a:off x="2120900" y="3136900"/>
            <a:ext cx="1911350" cy="950913"/>
          </a:xfrm>
          <a:prstGeom prst="line">
            <a:avLst/>
          </a:prstGeom>
          <a:noFill/>
          <a:ln w="57150">
            <a:solidFill>
              <a:srgbClr val="FF0000"/>
            </a:solidFill>
            <a:tailEnd type="triangle"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126" name="Line 6"/>
          <p:cNvSpPr>
            <a:spLocks/>
          </p:cNvSpPr>
          <p:nvPr/>
        </p:nvSpPr>
        <p:spPr>
          <a:xfrm>
            <a:off x="4154488" y="3160713"/>
            <a:ext cx="944562" cy="906462"/>
          </a:xfrm>
          <a:prstGeom prst="line">
            <a:avLst/>
          </a:prstGeom>
          <a:noFill/>
          <a:ln w="57150">
            <a:solidFill>
              <a:srgbClr val="FF0000"/>
            </a:solidFill>
            <a:tailEnd type="triangle"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127" name="Line 7"/>
          <p:cNvSpPr>
            <a:spLocks/>
          </p:cNvSpPr>
          <p:nvPr/>
        </p:nvSpPr>
        <p:spPr>
          <a:xfrm flipH="1">
            <a:off x="3570288" y="3160713"/>
            <a:ext cx="582612" cy="906462"/>
          </a:xfrm>
          <a:prstGeom prst="line">
            <a:avLst/>
          </a:prstGeom>
          <a:noFill/>
          <a:ln w="57150">
            <a:solidFill>
              <a:srgbClr val="FF0000"/>
            </a:solidFill>
            <a:tailEnd type="triangle"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128" name="AutoShape 8"/>
          <p:cNvSpPr>
            <a:spLocks/>
          </p:cNvSpPr>
          <p:nvPr/>
        </p:nvSpPr>
        <p:spPr>
          <a:xfrm>
            <a:off x="2720975" y="4113213"/>
            <a:ext cx="1714500" cy="838200"/>
          </a:xfrm>
          <a:prstGeom prst="flowChartProcess">
            <a:avLst/>
          </a:prstGeom>
          <a:solidFill>
            <a:srgbClr val="CC00FF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TRUYỆN </a:t>
            </a:r>
          </a:p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CỔ TÍCH</a:t>
            </a:r>
          </a:p>
        </p:txBody>
      </p:sp>
      <p:sp>
        <p:nvSpPr>
          <p:cNvPr id="5129" name="AutoShape 9"/>
          <p:cNvSpPr>
            <a:spLocks/>
          </p:cNvSpPr>
          <p:nvPr/>
        </p:nvSpPr>
        <p:spPr>
          <a:xfrm>
            <a:off x="7286625" y="4129088"/>
            <a:ext cx="1295400" cy="685800"/>
          </a:xfrm>
          <a:prstGeom prst="flowChartProcess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130" name="Line 10"/>
          <p:cNvSpPr>
            <a:spLocks/>
          </p:cNvSpPr>
          <p:nvPr/>
        </p:nvSpPr>
        <p:spPr>
          <a:xfrm>
            <a:off x="4267200" y="3159125"/>
            <a:ext cx="3330575" cy="928688"/>
          </a:xfrm>
          <a:prstGeom prst="line">
            <a:avLst/>
          </a:prstGeom>
          <a:noFill/>
          <a:ln w="57150">
            <a:solidFill>
              <a:srgbClr val="FF0000"/>
            </a:solidFill>
            <a:tailEnd type="triangle"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131" name="Text Box 11"/>
          <p:cNvSpPr txBox="1">
            <a:spLocks/>
          </p:cNvSpPr>
          <p:nvPr/>
        </p:nvSpPr>
        <p:spPr>
          <a:xfrm>
            <a:off x="457200" y="887413"/>
            <a:ext cx="8458200" cy="15471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400" b="1">
                <a:solidFill>
                  <a:srgbClr val="FF3300"/>
                </a:solidFill>
                <a:latin typeface="Times New Roman" pitchFamily="18" charset="0"/>
                <a:ea typeface="Times New Roman" pitchFamily="18" charset="0"/>
              </a:rPr>
              <a:t> </a:t>
            </a:r>
            <a:r>
              <a:rPr sz="3200" b="1">
                <a:solidFill>
                  <a:srgbClr val="FF3300"/>
                </a:solidFill>
                <a:latin typeface="Times New Roman" pitchFamily="18" charset="0"/>
                <a:ea typeface="Times New Roman" pitchFamily="18" charset="0"/>
              </a:rPr>
              <a:t>Trong chương trình ngữ văn lớp 6 em đã học những thể loại truyện dân gian nào? Kể tên một số truyện tiêu biểu từng thể loại?</a:t>
            </a:r>
          </a:p>
        </p:txBody>
      </p:sp>
      <p:sp>
        <p:nvSpPr>
          <p:cNvPr id="5132" name="WordArt 13"/>
          <p:cNvSpPr>
            <a:spLocks noTextEdit="1"/>
          </p:cNvSpPr>
          <p:nvPr/>
        </p:nvSpPr>
        <p:spPr>
          <a:xfrm>
            <a:off x="1295400" y="152400"/>
            <a:ext cx="6400800" cy="533400"/>
          </a:xfrm>
          <a:prstGeom prst="rect">
            <a:avLst/>
          </a:prstGeom>
          <a:solidFill>
            <a:srgbClr val="FF0000"/>
          </a:solidFill>
          <a:ln w="19050">
            <a:solidFill>
              <a:srgbClr val="99CCFF"/>
            </a:solidFill>
          </a:ln>
        </p:spPr>
        <p:txBody>
          <a:bodyPr wrap="none"/>
          <a:lstStyle/>
          <a:p>
            <a:pPr>
              <a:buNone/>
            </a:pPr>
            <a:endParaRPr/>
          </a:p>
        </p:txBody>
      </p:sp>
      <p:sp>
        <p:nvSpPr>
          <p:cNvPr id="5133" name="AutoShape 14"/>
          <p:cNvSpPr>
            <a:spLocks/>
          </p:cNvSpPr>
          <p:nvPr/>
        </p:nvSpPr>
        <p:spPr>
          <a:xfrm>
            <a:off x="7186613" y="4098925"/>
            <a:ext cx="1497012" cy="838200"/>
          </a:xfrm>
          <a:prstGeom prst="flowChartProcess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TRUYỆN</a:t>
            </a:r>
          </a:p>
          <a:p>
            <a:pPr algn="ctr">
              <a:buNone/>
            </a:pPr>
            <a:r>
              <a:rPr sz="2400" b="1">
                <a:solidFill>
                  <a:schemeClr val="bg1"/>
                </a:solidFill>
                <a:latin typeface="Times New Roman" pitchFamily="18" charset="0"/>
              </a:rPr>
              <a:t>CƯỜI</a:t>
            </a:r>
          </a:p>
        </p:txBody>
      </p:sp>
      <p:sp>
        <p:nvSpPr>
          <p:cNvPr id="5134" name="TextBox 1"/>
          <p:cNvSpPr txBox="1">
            <a:spLocks/>
          </p:cNvSpPr>
          <p:nvPr/>
        </p:nvSpPr>
        <p:spPr>
          <a:xfrm>
            <a:off x="44450" y="5249863"/>
            <a:ext cx="2665413" cy="1317625"/>
          </a:xfrm>
          <a:prstGeom prst="rect">
            <a:avLst/>
          </a:prstGeom>
          <a:solidFill>
            <a:srgbClr val="0000CC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b="1">
                <a:solidFill>
                  <a:schemeClr val="bg1"/>
                </a:solidFill>
                <a:latin typeface="Times New Roman" pitchFamily="18" charset="0"/>
              </a:rPr>
              <a:t>-Con Rồng cháu Tiên</a:t>
            </a:r>
          </a:p>
          <a:p>
            <a:pPr>
              <a:buNone/>
            </a:pPr>
            <a:r>
              <a:rPr b="1">
                <a:solidFill>
                  <a:schemeClr val="bg1"/>
                </a:solidFill>
                <a:latin typeface="Times New Roman" pitchFamily="18" charset="0"/>
              </a:rPr>
              <a:t>-Bánh chưng, bánh giày</a:t>
            </a:r>
          </a:p>
          <a:p>
            <a:pPr>
              <a:buNone/>
            </a:pPr>
            <a:r>
              <a:rPr b="1">
                <a:solidFill>
                  <a:schemeClr val="bg1"/>
                </a:solidFill>
                <a:latin typeface="Times New Roman" pitchFamily="18" charset="0"/>
              </a:rPr>
              <a:t>-Thánh Gióng</a:t>
            </a:r>
          </a:p>
          <a:p>
            <a:pPr>
              <a:buNone/>
            </a:pPr>
            <a:r>
              <a:rPr b="1">
                <a:solidFill>
                  <a:schemeClr val="bg1"/>
                </a:solidFill>
                <a:latin typeface="Times New Roman" pitchFamily="18" charset="0"/>
              </a:rPr>
              <a:t>-Sơn Tinh, Thủy Tinh….</a:t>
            </a:r>
          </a:p>
        </p:txBody>
      </p:sp>
      <p:sp>
        <p:nvSpPr>
          <p:cNvPr id="5135" name="TextBox 2"/>
          <p:cNvSpPr txBox="1">
            <a:spLocks/>
          </p:cNvSpPr>
          <p:nvPr/>
        </p:nvSpPr>
        <p:spPr>
          <a:xfrm>
            <a:off x="2830513" y="5249863"/>
            <a:ext cx="1954307" cy="118458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>
                <a:latin typeface="Times New Roman" pitchFamily="18" charset="0"/>
              </a:rPr>
              <a:t>-Thạch Sanh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-Em bé thông minh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-Cây bút thần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-Sọ Dừa….</a:t>
            </a:r>
            <a:endParaRPr>
              <a:latin typeface="Calibri" pitchFamily="34" charset="0"/>
            </a:endParaRPr>
          </a:p>
        </p:txBody>
      </p:sp>
      <p:sp>
        <p:nvSpPr>
          <p:cNvPr id="5136" name="TextBox 3"/>
          <p:cNvSpPr txBox="1">
            <a:spLocks/>
          </p:cNvSpPr>
          <p:nvPr/>
        </p:nvSpPr>
        <p:spPr>
          <a:xfrm>
            <a:off x="5073650" y="5249863"/>
            <a:ext cx="2698750" cy="118458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>
                <a:latin typeface="Times New Roman" pitchFamily="18" charset="0"/>
              </a:rPr>
              <a:t>-Ếch ngồi đáy giếng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-Thầy bói xem voi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-Đeo nhạc cho mèo</a:t>
            </a:r>
          </a:p>
          <a:p>
            <a:pPr>
              <a:buNone/>
            </a:pPr>
            <a:r>
              <a:rPr>
                <a:latin typeface="Times New Roman" pitchFamily="18" charset="0"/>
              </a:rPr>
              <a:t>-Chân,Tay,Tai,Mắt,Miệng</a:t>
            </a:r>
            <a:endParaRPr>
              <a:latin typeface="Calibri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47" name="Picture 3" descr="livre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81263" y="2492375"/>
            <a:ext cx="3962400" cy="274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48" name="Text Box 4"/>
          <p:cNvSpPr txBox="1">
            <a:spLocks/>
          </p:cNvSpPr>
          <p:nvPr/>
        </p:nvSpPr>
        <p:spPr>
          <a:xfrm>
            <a:off x="395288" y="1816100"/>
            <a:ext cx="8172450" cy="6618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spcBef>
                <a:spcPct val="50000"/>
              </a:spcBef>
              <a:buNone/>
            </a:pPr>
            <a:r>
              <a:rPr sz="38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C. CỦNG CỐ - LUYỆN TẬP</a:t>
            </a:r>
          </a:p>
        </p:txBody>
      </p:sp>
    </p:spTree>
  </p:cSld>
  <p:clrMapOvr>
    <a:masterClrMapping/>
  </p:clrMapOvr>
  <p:transition advTm="243000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val 2"/>
          <p:cNvSpPr>
            <a:spLocks/>
          </p:cNvSpPr>
          <p:nvPr/>
        </p:nvSpPr>
        <p:spPr>
          <a:xfrm>
            <a:off x="152400" y="1981200"/>
            <a:ext cx="838200" cy="6858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 lang="vi-VN"/>
          </a:p>
        </p:txBody>
      </p:sp>
      <p:sp>
        <p:nvSpPr>
          <p:cNvPr id="32771" name="Oval 3"/>
          <p:cNvSpPr>
            <a:spLocks/>
          </p:cNvSpPr>
          <p:nvPr/>
        </p:nvSpPr>
        <p:spPr>
          <a:xfrm>
            <a:off x="228600" y="2133600"/>
            <a:ext cx="533400" cy="381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 lang="vi-VN"/>
          </a:p>
        </p:txBody>
      </p:sp>
      <p:sp>
        <p:nvSpPr>
          <p:cNvPr id="32772" name="Oval 4"/>
          <p:cNvSpPr>
            <a:spLocks/>
          </p:cNvSpPr>
          <p:nvPr/>
        </p:nvSpPr>
        <p:spPr>
          <a:xfrm>
            <a:off x="228600" y="2590800"/>
            <a:ext cx="457200" cy="381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 lang="vi-VN"/>
          </a:p>
        </p:txBody>
      </p:sp>
      <p:pic>
        <p:nvPicPr>
          <p:cNvPr id="32773" name="Picture 5" descr="banner_violet_honglinh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55563" y="-55563"/>
            <a:ext cx="9248776" cy="8875713"/>
          </a:xfrm>
          <a:prstGeom prst="rect">
            <a:avLst/>
          </a:prstGeom>
        </p:spPr>
      </p:pic>
      <p:sp>
        <p:nvSpPr>
          <p:cNvPr id="32774" name="Text Box 6"/>
          <p:cNvSpPr txBox="1">
            <a:spLocks/>
          </p:cNvSpPr>
          <p:nvPr/>
        </p:nvSpPr>
        <p:spPr>
          <a:xfrm>
            <a:off x="0" y="0"/>
            <a:ext cx="9144000" cy="3621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 lang="vi-VN"/>
          </a:p>
        </p:txBody>
      </p:sp>
      <p:sp>
        <p:nvSpPr>
          <p:cNvPr id="32775" name="Text Box 7"/>
          <p:cNvSpPr txBox="1">
            <a:spLocks/>
          </p:cNvSpPr>
          <p:nvPr/>
        </p:nvSpPr>
        <p:spPr>
          <a:xfrm>
            <a:off x="228600" y="1447800"/>
            <a:ext cx="8686800" cy="1914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 marL="342900" indent="-342900"/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400" b="1" u="sng">
                <a:solidFill>
                  <a:srgbClr val="0066FF"/>
                </a:solidFill>
                <a:latin typeface="Times New Roman" pitchFamily="18" charset="0"/>
              </a:rPr>
              <a:t>Câu 1</a:t>
            </a:r>
            <a:r>
              <a:rPr sz="2400" b="1">
                <a:solidFill>
                  <a:srgbClr val="0066FF"/>
                </a:solidFill>
                <a:latin typeface="Times New Roman" pitchFamily="18" charset="0"/>
              </a:rPr>
              <a:t>: Truyện cười là:</a:t>
            </a:r>
          </a:p>
          <a:p>
            <a:pPr>
              <a:buNone/>
            </a:pPr>
            <a:r>
              <a:rPr sz="2400" b="1">
                <a:latin typeface="Times New Roman" pitchFamily="18" charset="0"/>
              </a:rPr>
              <a:t>A. Truyện kể về những hiện tượng đáng cười trong cuộc sống.</a:t>
            </a:r>
          </a:p>
          <a:p>
            <a:pPr>
              <a:buNone/>
            </a:pPr>
            <a:r>
              <a:rPr sz="2400" b="1">
                <a:latin typeface="Times New Roman" pitchFamily="18" charset="0"/>
              </a:rPr>
              <a:t>B. Nhằm tạo tiếng cười mua vui.</a:t>
            </a:r>
          </a:p>
          <a:p>
            <a:pPr>
              <a:buNone/>
            </a:pPr>
            <a:r>
              <a:rPr sz="2400" b="1">
                <a:latin typeface="Times New Roman" pitchFamily="18" charset="0"/>
              </a:rPr>
              <a:t>C. Phê phán những thói hư, tật xấu trong xã hội.</a:t>
            </a:r>
          </a:p>
          <a:p>
            <a:pPr>
              <a:buNone/>
            </a:pPr>
            <a:r>
              <a:rPr sz="2400" b="1">
                <a:latin typeface="Times New Roman" pitchFamily="18" charset="0"/>
              </a:rPr>
              <a:t>D. Cả A,B,C đúng.</a:t>
            </a:r>
          </a:p>
        </p:txBody>
      </p:sp>
      <p:sp>
        <p:nvSpPr>
          <p:cNvPr id="32776" name="Text Box 8"/>
          <p:cNvSpPr txBox="1">
            <a:spLocks/>
          </p:cNvSpPr>
          <p:nvPr/>
        </p:nvSpPr>
        <p:spPr>
          <a:xfrm>
            <a:off x="228600" y="3451225"/>
            <a:ext cx="8686800" cy="11832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lvl1pPr marL="342900" indent="-342900"/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400" b="1" u="sng">
                <a:solidFill>
                  <a:srgbClr val="0066FF"/>
                </a:solidFill>
                <a:latin typeface="Times New Roman" pitchFamily="18" charset="0"/>
              </a:rPr>
              <a:t>Câu 2</a:t>
            </a:r>
            <a:r>
              <a:rPr sz="2400" b="1">
                <a:solidFill>
                  <a:srgbClr val="0066FF"/>
                </a:solidFill>
                <a:latin typeface="Times New Roman" pitchFamily="18" charset="0"/>
              </a:rPr>
              <a:t>: Điền từ thích hợp vào chỗ trống.</a:t>
            </a:r>
          </a:p>
          <a:p>
            <a:pPr>
              <a:buNone/>
            </a:pPr>
            <a:r>
              <a:rPr sz="2400" b="1">
                <a:latin typeface="Times New Roman" pitchFamily="18" charset="0"/>
              </a:rPr>
              <a:t>    Truyện TREO BIỂN phê phán những người ……………… khi làm việc, …………….........khi nghe góp ý.</a:t>
            </a:r>
          </a:p>
        </p:txBody>
      </p:sp>
      <p:sp>
        <p:nvSpPr>
          <p:cNvPr id="32777" name="Oval 9"/>
          <p:cNvSpPr>
            <a:spLocks/>
          </p:cNvSpPr>
          <p:nvPr/>
        </p:nvSpPr>
        <p:spPr>
          <a:xfrm>
            <a:off x="228600" y="2971800"/>
            <a:ext cx="457200" cy="3810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>
                <a:solidFill>
                  <a:srgbClr val="FF3300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32778" name="Text Box 12"/>
          <p:cNvSpPr txBox="1">
            <a:spLocks/>
          </p:cNvSpPr>
          <p:nvPr/>
        </p:nvSpPr>
        <p:spPr>
          <a:xfrm>
            <a:off x="1752600" y="4191000"/>
            <a:ext cx="2743200" cy="4516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400" b="1">
                <a:solidFill>
                  <a:srgbClr val="FF3300"/>
                </a:solidFill>
                <a:latin typeface="Times New Roman" pitchFamily="18" charset="0"/>
              </a:rPr>
              <a:t>không suy xét kĩ</a:t>
            </a:r>
          </a:p>
        </p:txBody>
      </p:sp>
      <p:sp>
        <p:nvSpPr>
          <p:cNvPr id="32779" name="AutoShape 13"/>
          <p:cNvSpPr>
            <a:spLocks/>
          </p:cNvSpPr>
          <p:nvPr/>
        </p:nvSpPr>
        <p:spPr>
          <a:xfrm>
            <a:off x="139700" y="-158750"/>
            <a:ext cx="9525000" cy="1676400"/>
          </a:xfrm>
          <a:prstGeom prst="irregularSeal1">
            <a:avLst/>
          </a:prstGeom>
          <a:solidFill>
            <a:srgbClr val="CCFFFF"/>
          </a:solidFill>
          <a:ln>
            <a:solidFill>
              <a:srgbClr val="000000"/>
            </a:solidFill>
          </a:ln>
        </p:spPr>
        <p:txBody>
          <a:bodyPr lIns="92075" tIns="46038" rIns="92075" bIns="46038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 b="1">
                <a:solidFill>
                  <a:srgbClr val="FFFF00"/>
                </a:solidFill>
                <a:latin typeface="Times New Roman" pitchFamily="18" charset="0"/>
              </a:rPr>
              <a:t>BÀI TẬP </a:t>
            </a:r>
          </a:p>
          <a:p>
            <a:pPr algn="ctr">
              <a:buNone/>
            </a:pPr>
            <a:r>
              <a:rPr sz="3600" b="1">
                <a:solidFill>
                  <a:srgbClr val="FFFF00"/>
                </a:solidFill>
                <a:latin typeface="Times New Roman" pitchFamily="18" charset="0"/>
              </a:rPr>
              <a:t>AI NHANH HƠN</a:t>
            </a:r>
          </a:p>
        </p:txBody>
      </p:sp>
      <p:sp>
        <p:nvSpPr>
          <p:cNvPr id="32780" name="Text Box 14"/>
          <p:cNvSpPr txBox="1">
            <a:spLocks/>
          </p:cNvSpPr>
          <p:nvPr/>
        </p:nvSpPr>
        <p:spPr>
          <a:xfrm>
            <a:off x="6324600" y="3810000"/>
            <a:ext cx="2146300" cy="4516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spcBef>
                <a:spcPct val="50000"/>
              </a:spcBef>
              <a:buNone/>
            </a:pPr>
            <a:r>
              <a:rPr sz="2400" b="1">
                <a:solidFill>
                  <a:srgbClr val="FF3300"/>
                </a:solidFill>
                <a:latin typeface="Times New Roman" pitchFamily="18" charset="0"/>
              </a:rPr>
              <a:t>thiếu chủ kiến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3"/>
          <p:cNvSpPr>
            <a:spLocks/>
          </p:cNvSpPr>
          <p:nvPr/>
        </p:nvSpPr>
        <p:spPr>
          <a:xfrm>
            <a:off x="533400" y="2209800"/>
            <a:ext cx="8382000" cy="91440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a.</a:t>
            </a:r>
            <a:r>
              <a:rPr sz="3200" b="1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Tạo nên tiếng c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hài h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ớc 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ể ai cũng vui vẻ làm việc </a:t>
            </a:r>
          </a:p>
          <a:p>
            <a:pPr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       tốt h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ơ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n.</a:t>
            </a:r>
          </a:p>
        </p:txBody>
      </p:sp>
      <p:sp>
        <p:nvSpPr>
          <p:cNvPr id="33795" name="Rectangle 10"/>
          <p:cNvSpPr>
            <a:spLocks/>
          </p:cNvSpPr>
          <p:nvPr/>
        </p:nvSpPr>
        <p:spPr>
          <a:xfrm>
            <a:off x="533400" y="990600"/>
            <a:ext cx="8610600" cy="1183208"/>
          </a:xfrm>
          <a:prstGeom prst="rect">
            <a:avLst/>
          </a:prstGeom>
          <a:noFill/>
          <a:ln w="12700">
            <a:noFill/>
            <a:headEnd w="sm" len="sm"/>
            <a:tailEnd w="sm" len="sm"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400" b="1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Câu 3  </a:t>
            </a:r>
            <a:r>
              <a:rPr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Một số bạn trao </a:t>
            </a:r>
            <a:r>
              <a:rPr lang="vi-VN"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đ</a:t>
            </a:r>
            <a:r>
              <a:rPr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ổi với nhau rất sôi nổi</a:t>
            </a:r>
            <a:r>
              <a:rPr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 </a:t>
            </a:r>
            <a:r>
              <a:rPr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về nội dung, ý nghĩa của  truyện “Treo biển”. Sau </a:t>
            </a:r>
            <a:r>
              <a:rPr lang="vi-VN"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đ</a:t>
            </a:r>
            <a:r>
              <a:rPr sz="2400" b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ây là một số ý kiến, theo em ý kiến nào đúng?</a:t>
            </a:r>
          </a:p>
        </p:txBody>
      </p:sp>
      <p:sp>
        <p:nvSpPr>
          <p:cNvPr id="33796" name="AutoShape 5"/>
          <p:cNvSpPr>
            <a:spLocks/>
          </p:cNvSpPr>
          <p:nvPr/>
        </p:nvSpPr>
        <p:spPr>
          <a:xfrm>
            <a:off x="533400" y="3276600"/>
            <a:ext cx="8382000" cy="83820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 wrap="none" anchor="ctr"/>
          <a:lstStyle>
            <a:lvl1pPr marL="342900" indent="-342900"/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b. Truyện treo biển 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ả kích sâu cay những kẻ nịnh hót nhằm </a:t>
            </a:r>
          </a:p>
          <a:p>
            <a:pPr algn="just"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     lừa bịp ng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khác khiến họ phải làm theo ý mình. </a:t>
            </a:r>
          </a:p>
        </p:txBody>
      </p:sp>
      <p:sp>
        <p:nvSpPr>
          <p:cNvPr id="33797" name="AutoShape 6"/>
          <p:cNvSpPr>
            <a:spLocks/>
          </p:cNvSpPr>
          <p:nvPr/>
        </p:nvSpPr>
        <p:spPr>
          <a:xfrm>
            <a:off x="533400" y="4267200"/>
            <a:ext cx="8382000" cy="114300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c. Bằng tiếng c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châm biếm nhẹ nhàng, truyện phê phán </a:t>
            </a:r>
          </a:p>
          <a:p>
            <a:pPr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    những ng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thiếu chủ kiến khi làm việc, không suy xét khi </a:t>
            </a:r>
          </a:p>
          <a:p>
            <a:pPr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    nghe những ý kiến khác.</a:t>
            </a:r>
          </a:p>
        </p:txBody>
      </p:sp>
      <p:sp>
        <p:nvSpPr>
          <p:cNvPr id="33798" name="AutoShape 4"/>
          <p:cNvSpPr>
            <a:spLocks/>
          </p:cNvSpPr>
          <p:nvPr/>
        </p:nvSpPr>
        <p:spPr>
          <a:xfrm>
            <a:off x="533400" y="5638800"/>
            <a:ext cx="8610600" cy="762000"/>
          </a:xfrm>
          <a:prstGeom prst="flowChartAlternateProcess">
            <a:avLst/>
          </a:prstGeo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d.Truyện phản ánh cuộc 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ấu tranh giữa những ng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nhẹ dạ cả </a:t>
            </a:r>
          </a:p>
          <a:p>
            <a:pPr algn="just"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   tin với những kẻ lừa lọc, giả vờ góp ý 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đ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ể hãm hại ng</a:t>
            </a:r>
            <a:r>
              <a:rPr lang="vi-VN" sz="2400" b="1">
                <a:solidFill>
                  <a:srgbClr val="0000CC"/>
                </a:solidFill>
                <a:latin typeface="Times New Roman" pitchFamily="18" charset="0"/>
              </a:rPr>
              <a:t>ư</a:t>
            </a: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ời khác.</a:t>
            </a:r>
          </a:p>
        </p:txBody>
      </p:sp>
      <p:sp>
        <p:nvSpPr>
          <p:cNvPr id="33799" name="Oval 9"/>
          <p:cNvSpPr>
            <a:spLocks/>
          </p:cNvSpPr>
          <p:nvPr/>
        </p:nvSpPr>
        <p:spPr>
          <a:xfrm>
            <a:off x="533400" y="4267200"/>
            <a:ext cx="457200" cy="381000"/>
          </a:xfrm>
          <a:prstGeom prst="ellipse">
            <a:avLst/>
          </a:prstGeom>
          <a:solidFill>
            <a:srgbClr val="FF3300"/>
          </a:solidFill>
          <a:ln>
            <a:solidFill>
              <a:schemeClr val="tx1"/>
            </a:solidFill>
          </a:ln>
        </p:spPr>
        <p:txBody>
          <a:bodyPr wrap="none"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2400" b="1">
                <a:solidFill>
                  <a:srgbClr val="0000CC"/>
                </a:solidFill>
                <a:latin typeface="Times New Roman" pitchFamily="18" charset="0"/>
              </a:rPr>
              <a:t>c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 idx="4294967295"/>
          </p:nvPr>
        </p:nvSpPr>
        <p:spPr>
          <a:xfrm>
            <a:off x="304800" y="2667000"/>
            <a:ext cx="8424863" cy="3168650"/>
          </a:xfrm>
        </p:spPr>
        <p:txBody>
          <a:bodyPr vert="horz" wrap="square" lIns="91440" tIns="45720" rIns="91440" bIns="45720" anchor="ctr"/>
          <a:lstStyle/>
          <a:p>
            <a:pPr algn="l">
              <a:buNone/>
            </a:pPr>
            <a:r>
              <a:rPr sz="3200">
                <a:latin typeface="Times New Roman" pitchFamily="18" charset="0"/>
                <a:ea typeface="Times New Roman" pitchFamily="18" charset="0"/>
              </a:rPr>
              <a:t>A. Có gì nên khoe để mọi người cùng biết.</a:t>
            </a:r>
            <a:br>
              <a:rPr sz="3200">
                <a:latin typeface="Times New Roman" pitchFamily="18" charset="0"/>
                <a:ea typeface="Times New Roman" pitchFamily="18" charset="0"/>
              </a:rPr>
            </a:br>
            <a:r>
              <a:rPr sz="3200">
                <a:latin typeface="Times New Roman" pitchFamily="18" charset="0"/>
                <a:ea typeface="Times New Roman" pitchFamily="18" charset="0"/>
              </a:rPr>
              <a:t>B. Chỉ khoe những gì mình có.</a:t>
            </a:r>
            <a:br>
              <a:rPr sz="3200">
                <a:latin typeface="Times New Roman" pitchFamily="18" charset="0"/>
                <a:ea typeface="Times New Roman" pitchFamily="18" charset="0"/>
              </a:rPr>
            </a:br>
            <a:r>
              <a:rPr sz="3200">
                <a:latin typeface="Times New Roman" pitchFamily="18" charset="0"/>
                <a:ea typeface="Times New Roman" pitchFamily="18" charset="0"/>
              </a:rPr>
              <a:t>C. Không nên khoe khoang một cách hợm hĩnh.</a:t>
            </a:r>
            <a:br>
              <a:rPr sz="3200">
                <a:latin typeface="Times New Roman" pitchFamily="18" charset="0"/>
                <a:ea typeface="Times New Roman" pitchFamily="18" charset="0"/>
              </a:rPr>
            </a:br>
            <a:r>
              <a:rPr sz="3200">
                <a:latin typeface="Times New Roman" pitchFamily="18" charset="0"/>
                <a:ea typeface="Times New Roman" pitchFamily="18" charset="0"/>
              </a:rPr>
              <a:t>D. Nên tự chủ trong cuộc sống.</a:t>
            </a:r>
          </a:p>
        </p:txBody>
      </p:sp>
      <p:sp>
        <p:nvSpPr>
          <p:cNvPr id="34819" name="Title 1"/>
          <p:cNvSpPr txBox="1">
            <a:spLocks/>
          </p:cNvSpPr>
          <p:nvPr/>
        </p:nvSpPr>
        <p:spPr>
          <a:xfrm>
            <a:off x="0" y="1676400"/>
            <a:ext cx="8712200" cy="8540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 b="1" u="sng">
                <a:latin typeface="Times New Roman" pitchFamily="18" charset="0"/>
                <a:ea typeface="Times New Roman" pitchFamily="18" charset="0"/>
              </a:rPr>
              <a:t>Câu 4</a:t>
            </a:r>
            <a:r>
              <a:rPr sz="3600">
                <a:latin typeface="Times New Roman" pitchFamily="18" charset="0"/>
                <a:ea typeface="Times New Roman" pitchFamily="18" charset="0"/>
              </a:rPr>
              <a:t>: </a:t>
            </a:r>
            <a:r>
              <a:rPr sz="3600" b="1">
                <a:latin typeface="Times New Roman" pitchFamily="18" charset="0"/>
                <a:ea typeface="Times New Roman" pitchFamily="18" charset="0"/>
              </a:rPr>
              <a:t>Bài học nào sau đây đúng với truyện “Lợn cưới, áo mới”?</a:t>
            </a:r>
          </a:p>
        </p:txBody>
      </p:sp>
      <p:sp>
        <p:nvSpPr>
          <p:cNvPr id="34820" name="Oval 5"/>
          <p:cNvSpPr>
            <a:spLocks/>
          </p:cNvSpPr>
          <p:nvPr/>
        </p:nvSpPr>
        <p:spPr>
          <a:xfrm>
            <a:off x="228600" y="4267200"/>
            <a:ext cx="503238" cy="5048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/>
          </a:p>
        </p:txBody>
      </p:sp>
      <p:sp>
        <p:nvSpPr>
          <p:cNvPr id="34821" name="Oval 6"/>
          <p:cNvSpPr>
            <a:spLocks/>
          </p:cNvSpPr>
          <p:nvPr/>
        </p:nvSpPr>
        <p:spPr>
          <a:xfrm>
            <a:off x="228600" y="4800600"/>
            <a:ext cx="503238" cy="5032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/>
          </p:cNvSpPr>
          <p:nvPr/>
        </p:nvSpPr>
        <p:spPr>
          <a:xfrm>
            <a:off x="457200" y="2071268"/>
            <a:ext cx="8382000" cy="2280489"/>
          </a:xfrm>
          <a:prstGeom prst="rect">
            <a:avLst/>
          </a:prstGeom>
          <a:solidFill>
            <a:srgbClr val="00B0F0"/>
          </a:solidFill>
          <a:ln>
            <a:solidFill>
              <a:srgbClr val="98B954"/>
            </a:solidFill>
          </a:ln>
        </p:spPr>
        <p:txBody>
          <a:bodyPr anchor="ctr"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2400" b="1" i="1">
                <a:latin typeface="Times New Roman" pitchFamily="18" charset="0"/>
                <a:ea typeface="Times New Roman" pitchFamily="18" charset="0"/>
              </a:rPr>
              <a:t>Câu 5: Nghệ thuật đặc sắc của truyện “Treo biển là ?</a:t>
            </a:r>
            <a:endParaRPr sz="2400"/>
          </a:p>
          <a:p>
            <a:pPr algn="just">
              <a:buNone/>
            </a:pPr>
            <a:r>
              <a:rPr sz="2400">
                <a:latin typeface="Times New Roman" pitchFamily="18" charset="0"/>
                <a:ea typeface="Times New Roman" pitchFamily="18" charset="0"/>
              </a:rPr>
              <a:t>A. Xây dựng tình huống cực đoan, vô lí và cách giải quyết một chiều không suy nghĩ, đắn đo của chủ nhà hàng.</a:t>
            </a:r>
            <a:endParaRPr sz="2400"/>
          </a:p>
          <a:p>
            <a:pPr algn="just">
              <a:buNone/>
            </a:pPr>
            <a:r>
              <a:rPr sz="2400">
                <a:latin typeface="Times New Roman" pitchFamily="18" charset="0"/>
                <a:ea typeface="Times New Roman" pitchFamily="18" charset="0"/>
              </a:rPr>
              <a:t>B. Sử dụng những yếu tố gây cười.</a:t>
            </a:r>
            <a:endParaRPr sz="2400"/>
          </a:p>
          <a:p>
            <a:pPr algn="just">
              <a:buNone/>
            </a:pPr>
            <a:r>
              <a:rPr sz="2400">
                <a:latin typeface="Times New Roman" pitchFamily="18" charset="0"/>
                <a:ea typeface="Times New Roman" pitchFamily="18" charset="0"/>
              </a:rPr>
              <a:t>C. Kết thúc truyện bất ngờ : Nhà hàng cất luôn tấm biển.</a:t>
            </a:r>
            <a:endParaRPr sz="2400"/>
          </a:p>
          <a:p>
            <a:pPr algn="just">
              <a:buNone/>
            </a:pPr>
            <a:r>
              <a:rPr sz="2400">
                <a:latin typeface="Times New Roman" pitchFamily="18" charset="0"/>
                <a:ea typeface="Times New Roman" pitchFamily="18" charset="0"/>
              </a:rPr>
              <a:t>D. Cả 3 đáp án trên.</a:t>
            </a:r>
          </a:p>
        </p:txBody>
      </p:sp>
      <p:pic>
        <p:nvPicPr>
          <p:cNvPr id="35843" name="Oval 8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8288" y="3736975"/>
            <a:ext cx="785812" cy="663575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4"/>
          <p:cNvSpPr txBox="1">
            <a:spLocks/>
          </p:cNvSpPr>
          <p:nvPr/>
        </p:nvSpPr>
        <p:spPr>
          <a:xfrm>
            <a:off x="1143000" y="2438400"/>
            <a:ext cx="6858000" cy="227773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360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1.Tìm những câu chuyện, tục ngữ, thành ngữ có liên quan đến nội dung câu chuyện em vừa học?</a:t>
            </a:r>
          </a:p>
          <a:p>
            <a:pPr>
              <a:buNone/>
            </a:pPr>
            <a:r>
              <a:rPr sz="360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</a:rPr>
              <a:t>2. Soạn bài: Ôn tập truyện dân gian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4" descr="HOA_DT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62200" y="152400"/>
            <a:ext cx="4648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OA_DT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86000" y="6172200"/>
            <a:ext cx="4648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4" descr="happyface_w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200" y="5638800"/>
            <a:ext cx="71437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5" descr="n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800000" flipV="1">
            <a:off x="0" y="0"/>
            <a:ext cx="9144000" cy="17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6" descr="n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800000" flipV="1">
            <a:off x="0" y="6684963"/>
            <a:ext cx="9144000" cy="17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5" descr="untitled ho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331913" cy="1128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3" name="Picture 5" descr="untitled ho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8058150" y="0"/>
            <a:ext cx="1085850" cy="938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4" name="Picture 9" descr="smalborg[1]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-3005931" y="3615531"/>
            <a:ext cx="6096000" cy="84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Picture 10" descr="smalborg[1]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400000">
            <a:off x="6057900" y="3771900"/>
            <a:ext cx="6096000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6200000">
            <a:off x="15875" y="5470525"/>
            <a:ext cx="1189038" cy="1220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Object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729413" y="5170488"/>
            <a:ext cx="2414587" cy="168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Picture 13" descr="BOOK02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492500" y="2276475"/>
            <a:ext cx="173355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Picture 14" descr="image004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81000" y="381000"/>
            <a:ext cx="1076325" cy="820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Picture 15" descr="smalborg[1]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828800" y="533400"/>
            <a:ext cx="6096000" cy="84138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WordArt 16"/>
          <p:cNvSpPr>
            <a:spLocks noTextEdit="1"/>
          </p:cNvSpPr>
          <p:nvPr/>
        </p:nvSpPr>
        <p:spPr>
          <a:xfrm>
            <a:off x="2411413" y="908050"/>
            <a:ext cx="3960812" cy="1368425"/>
          </a:xfrm>
          <a:prstGeom prst="rect">
            <a:avLst/>
          </a:prstGeom>
          <a:gradFill rotWithShape="1">
            <a:gsLst>
              <a:gs pos="0">
                <a:srgbClr val="6600CC"/>
              </a:gs>
              <a:gs pos="100000">
                <a:srgbClr val="CC00CC"/>
              </a:gs>
            </a:gsLst>
            <a:lin ang="5400000" scaled="1"/>
          </a:gradFill>
          <a:ln>
            <a:solidFill>
              <a:srgbClr val="CC99FF"/>
            </a:solidFill>
          </a:ln>
        </p:spPr>
        <p:txBody>
          <a:bodyPr wrap="none"/>
          <a:lstStyle/>
          <a:p>
            <a:pPr>
              <a:buNone/>
            </a:pPr>
            <a:endParaRPr/>
          </a:p>
        </p:txBody>
      </p:sp>
      <p:sp>
        <p:nvSpPr>
          <p:cNvPr id="1041" name="Text Box 17"/>
          <p:cNvSpPr txBox="1">
            <a:spLocks/>
          </p:cNvSpPr>
          <p:nvPr/>
        </p:nvSpPr>
        <p:spPr>
          <a:xfrm>
            <a:off x="762000" y="3733800"/>
            <a:ext cx="7696200" cy="13014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spcBef>
                <a:spcPct val="50000"/>
              </a:spcBef>
              <a:buNone/>
            </a:pPr>
            <a:r>
              <a:rPr sz="400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Wingdings" pitchFamily="2" charset="2"/>
              </a:rPr>
              <a:t>CHÚC QUÝ THẦY CÔ VÀ CÁC EM MẠNH KHỎE!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anner_violet_honglinh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7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313488" y="3352800"/>
            <a:ext cx="2754312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8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3352800"/>
            <a:ext cx="3063875" cy="35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9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030538" y="4530725"/>
            <a:ext cx="334327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0" y="71438"/>
            <a:ext cx="3030538" cy="3281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1" name="Picture 9" descr="SN85097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192000" y="12039600"/>
            <a:ext cx="27203400" cy="1866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2" name="Picture 3" descr="DSC0065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124200" y="71438"/>
            <a:ext cx="3097213" cy="3281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3" name="Picture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221413" y="0"/>
            <a:ext cx="2846387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4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090863" y="3124200"/>
            <a:ext cx="3222625" cy="14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/>
          </p:cNvSpPr>
          <p:nvPr/>
        </p:nvSpPr>
        <p:spPr>
          <a:xfrm>
            <a:off x="-762000" y="762000"/>
            <a:ext cx="9906000" cy="286134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sz="48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     </a:t>
            </a:r>
            <a:r>
              <a:rPr sz="39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 Tiết  </a:t>
            </a:r>
            <a:r>
              <a:rPr lang="vi-VN" sz="39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51</a:t>
            </a:r>
            <a:r>
              <a:rPr sz="39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: </a:t>
            </a:r>
          </a:p>
          <a:p>
            <a:pPr algn="r">
              <a:buNone/>
            </a:pPr>
            <a:r>
              <a:rPr sz="68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Treo biển</a:t>
            </a:r>
            <a:r>
              <a:rPr sz="62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 </a:t>
            </a:r>
          </a:p>
          <a:p>
            <a:pPr algn="r">
              <a:buNone/>
            </a:pPr>
            <a:r>
              <a:rPr sz="620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</a:rPr>
              <a:t> HDĐT Lợn cưới áo mới</a:t>
            </a:r>
            <a:endParaRPr sz="8800">
              <a:solidFill>
                <a:schemeClr val="bg1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/>
          </p:cNvSpPr>
          <p:nvPr/>
        </p:nvSpPr>
        <p:spPr>
          <a:xfrm>
            <a:off x="0" y="533400"/>
            <a:ext cx="5486400" cy="107721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/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marL="0" indent="0"/>
            <a:r>
              <a:rPr lang="en-US" sz="3200" smtClean="0">
                <a:latin typeface="Times New Roman" pitchFamily="18" charset="0"/>
                <a:ea typeface="Times New Roman" pitchFamily="18" charset="0"/>
              </a:rPr>
              <a:t>A.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Tìm </a:t>
            </a:r>
            <a:r>
              <a:rPr sz="3200">
                <a:latin typeface="Times New Roman" pitchFamily="18" charset="0"/>
                <a:ea typeface="Times New Roman" pitchFamily="18" charset="0"/>
              </a:rPr>
              <a:t>hiểu chung</a:t>
            </a:r>
          </a:p>
          <a:p>
            <a:pPr>
              <a:buNone/>
            </a:pPr>
            <a:r>
              <a:rPr lang="en-US" sz="3200" smtClean="0">
                <a:latin typeface="Times New Roman" pitchFamily="18" charset="0"/>
                <a:ea typeface="Times New Roman" pitchFamily="18" charset="0"/>
              </a:rPr>
              <a:t>  I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. </a:t>
            </a:r>
            <a:r>
              <a:rPr lang="en-US" sz="3200" smtClean="0">
                <a:latin typeface="Times New Roman" pitchFamily="18" charset="0"/>
                <a:ea typeface="Times New Roman" pitchFamily="18" charset="0"/>
              </a:rPr>
              <a:t>Khái niệm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: </a:t>
            </a:r>
            <a:r>
              <a:rPr sz="3200">
                <a:latin typeface="Times New Roman" pitchFamily="18" charset="0"/>
                <a:ea typeface="Times New Roman" pitchFamily="18" charset="0"/>
              </a:rPr>
              <a:t>Truyện 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cười</a:t>
            </a:r>
            <a:endParaRPr>
              <a:latin typeface="Calibri" pitchFamily="34" charset="0"/>
            </a:endParaRPr>
          </a:p>
        </p:txBody>
      </p:sp>
      <p:sp>
        <p:nvSpPr>
          <p:cNvPr id="8195" name="Cloud Callout 4"/>
          <p:cNvSpPr>
            <a:spLocks/>
          </p:cNvSpPr>
          <p:nvPr/>
        </p:nvSpPr>
        <p:spPr>
          <a:xfrm>
            <a:off x="4648200" y="762000"/>
            <a:ext cx="4495800" cy="3429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Thế nào là truyện cười?</a:t>
            </a:r>
          </a:p>
        </p:txBody>
      </p:sp>
      <p:sp>
        <p:nvSpPr>
          <p:cNvPr id="8196" name="Cloud Callout 6"/>
          <p:cNvSpPr>
            <a:spLocks/>
          </p:cNvSpPr>
          <p:nvPr/>
        </p:nvSpPr>
        <p:spPr>
          <a:xfrm>
            <a:off x="4495800" y="762000"/>
            <a:ext cx="4495800" cy="3429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ctr">
              <a:buNone/>
            </a:pPr>
            <a:r>
              <a:rPr sz="36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Thế nào là hiện tượng đáng cười?</a:t>
            </a:r>
          </a:p>
        </p:txBody>
      </p:sp>
      <p:sp>
        <p:nvSpPr>
          <p:cNvPr id="8197" name="Up Arrow Callout 7"/>
          <p:cNvSpPr>
            <a:spLocks/>
          </p:cNvSpPr>
          <p:nvPr/>
        </p:nvSpPr>
        <p:spPr>
          <a:xfrm>
            <a:off x="4495800" y="3200400"/>
            <a:ext cx="4648200" cy="3429000"/>
          </a:xfrm>
          <a:prstGeom prst="upArrowCallout">
            <a:avLst>
              <a:gd name="adj1" fmla="val 18446"/>
              <a:gd name="adj2" fmla="val 25002"/>
              <a:gd name="adj3" fmla="val 25000"/>
              <a:gd name="adj4" fmla="val 64977"/>
            </a:avLst>
          </a:prstGeom>
          <a:gradFill rotWithShape="1">
            <a:gsLst>
              <a:gs pos="0">
                <a:srgbClr val="9CC746"/>
              </a:gs>
              <a:gs pos="20000">
                <a:srgbClr val="9BC348"/>
              </a:gs>
              <a:gs pos="100000">
                <a:srgbClr val="769535"/>
              </a:gs>
            </a:gsLst>
            <a:lin ang="5400000" scaled="0"/>
          </a:gradFill>
          <a:ln>
            <a:solidFill>
              <a:srgbClr val="98B954"/>
            </a:solidFill>
          </a:ln>
        </p:spPr>
        <p:txBody>
          <a:bodyPr anchor="ctr"/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 algn="just">
              <a:buNone/>
            </a:pPr>
            <a:r>
              <a:rPr sz="2800">
                <a:solidFill>
                  <a:srgbClr val="FFFFFF"/>
                </a:solidFill>
                <a:latin typeface="Times New Roman" pitchFamily="18" charset="0"/>
                <a:ea typeface="Times New Roman" pitchFamily="18" charset="0"/>
              </a:rPr>
              <a:t>Hiện tượng đáng cười là hiện tượng có tính chất ngược đời, lố bịch, trái tự nhiên thể hiện ở hành vi, cử chỉ, lời nói của người đó.</a:t>
            </a:r>
          </a:p>
        </p:txBody>
      </p:sp>
      <p:sp>
        <p:nvSpPr>
          <p:cNvPr id="8198" name="TextBox 9"/>
          <p:cNvSpPr txBox="1">
            <a:spLocks/>
          </p:cNvSpPr>
          <p:nvPr/>
        </p:nvSpPr>
        <p:spPr>
          <a:xfrm>
            <a:off x="251520" y="1695931"/>
            <a:ext cx="4648200" cy="107721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2pPr marL="742950" indent="-285750"/>
            <a:lvl3pPr marL="1143000" indent="-228600"/>
            <a:lvl4pPr marL="1600200" indent="-228600"/>
            <a:lvl5pPr marL="2057400" indent="-228600"/>
          </a:lstStyle>
          <a:p>
            <a:pPr>
              <a:buNone/>
            </a:pPr>
            <a:r>
              <a:rPr lang="en-US" sz="3200" smtClean="0">
                <a:latin typeface="Times New Roman" pitchFamily="18" charset="0"/>
                <a:ea typeface="Times New Roman" pitchFamily="18" charset="0"/>
              </a:rPr>
              <a:t>II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. </a:t>
            </a:r>
            <a:r>
              <a:rPr sz="3200">
                <a:latin typeface="Times New Roman" pitchFamily="18" charset="0"/>
                <a:ea typeface="Times New Roman" pitchFamily="18" charset="0"/>
              </a:rPr>
              <a:t>Đọc – tìm hiểu chú </a:t>
            </a:r>
            <a:r>
              <a:rPr sz="3200" smtClean="0">
                <a:latin typeface="Times New Roman" pitchFamily="18" charset="0"/>
                <a:ea typeface="Times New Roman" pitchFamily="18" charset="0"/>
              </a:rPr>
              <a:t>thích</a:t>
            </a:r>
            <a:endParaRPr sz="3200"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animBg="1"/>
      <p:bldP spid="8195" grpId="1" animBg="1"/>
      <p:bldP spid="8196" grpId="0" animBg="1"/>
      <p:bldP spid="8197" grpId="0" animBg="1"/>
      <p:bldP spid="8197" grpId="1" animBg="1"/>
      <p:bldP spid="81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 lang="en-US" sz="4800" b="1" smtClean="0">
                <a:latin typeface="Times New Roman" pitchFamily="18" charset="0"/>
                <a:ea typeface="Times New Roman" pitchFamily="18" charset="0"/>
              </a:rPr>
              <a:t>B</a:t>
            </a:r>
            <a:r>
              <a:rPr sz="4800" b="1" smtClean="0">
                <a:latin typeface="Times New Roman" pitchFamily="18" charset="0"/>
                <a:ea typeface="Times New Roman" pitchFamily="18" charset="0"/>
              </a:rPr>
              <a:t>. </a:t>
            </a:r>
            <a:r>
              <a:rPr sz="4800" b="1">
                <a:latin typeface="Times New Roman" pitchFamily="18" charset="0"/>
                <a:ea typeface="Times New Roman" pitchFamily="18" charset="0"/>
              </a:rPr>
              <a:t>Đọc – hiểu văn bản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anchor="t"/>
          <a:lstStyle>
            <a:lvl1pPr marL="571500" indent="-571500"/>
          </a:lstStyle>
          <a:p>
            <a:pPr>
              <a:buFont typeface="Arial" pitchFamily="34" charset="0"/>
              <a:buAutoNum type="romanUcPeriod"/>
            </a:pPr>
            <a:r>
              <a:rPr lang="en-US" smtClean="0">
                <a:latin typeface="Times New Roman" pitchFamily="18" charset="0"/>
                <a:ea typeface="Times New Roman" pitchFamily="18" charset="0"/>
              </a:rPr>
              <a:t>Nội dung</a:t>
            </a:r>
          </a:p>
          <a:p>
            <a:pPr marL="0" indent="0">
              <a:buNone/>
            </a:pPr>
            <a:r>
              <a:rPr lang="en-US" smtClean="0">
                <a:latin typeface="Times New Roman" pitchFamily="18" charset="0"/>
                <a:ea typeface="Times New Roman" pitchFamily="18" charset="0"/>
              </a:rPr>
              <a:t>1.</a:t>
            </a:r>
            <a:r>
              <a:rPr smtClean="0">
                <a:latin typeface="Times New Roman" pitchFamily="18" charset="0"/>
                <a:ea typeface="Times New Roman" pitchFamily="18" charset="0"/>
              </a:rPr>
              <a:t>Treo biển</a:t>
            </a:r>
            <a:endParaRPr>
              <a:latin typeface="Times New Roman" pitchFamily="18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6"/>
          <p:cNvSpPr>
            <a:spLocks noGrp="1"/>
          </p:cNvSpPr>
          <p:nvPr>
            <p:ph type="title" idx="4294967295"/>
          </p:nvPr>
        </p:nvSpPr>
        <p:spPr>
          <a:xfrm>
            <a:off x="1219200" y="2209800"/>
            <a:ext cx="6480175" cy="2447925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 sz="4000" b="1">
                <a:solidFill>
                  <a:srgbClr val="558ED5"/>
                </a:solidFill>
                <a:latin typeface="Times New Roman" pitchFamily="18" charset="0"/>
                <a:ea typeface="Times New Roman" pitchFamily="18" charset="0"/>
              </a:rPr>
              <a:t>Trong thực tế cuộc sống, biển để quảng cáo sản phẩm ở các cửa hàng trông như thế nào?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468313" y="5732463"/>
            <a:ext cx="8229600" cy="1000125"/>
          </a:xfrm>
        </p:spPr>
        <p:txBody>
          <a:bodyPr vert="horz" wrap="square" lIns="91440" tIns="45720" rIns="91440" bIns="45720" anchor="ctr"/>
          <a:lstStyle/>
          <a:p>
            <a:pPr>
              <a:buNone/>
            </a:pPr>
            <a:r>
              <a:rPr sz="3200">
                <a:latin typeface="Times New Roman" pitchFamily="18" charset="0"/>
                <a:ea typeface="Times New Roman" pitchFamily="18" charset="0"/>
              </a:rPr>
              <a:t>Biển không chỉ đẹp về hình thức mà còn phải đầy đủ về nội dung.</a:t>
            </a:r>
          </a:p>
        </p:txBody>
      </p:sp>
      <p:pic>
        <p:nvPicPr>
          <p:cNvPr id="11267" name="Picture 3" descr="images1657267_fptshop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5589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8" name="Picture 4" descr="lua-chon-mau-sac-cho-bien-quang-cao-den-led5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0" cy="558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1497</Words>
  <Application>Microsoft Office PowerPoint</Application>
  <PresentationFormat>On-screen Show (4:3)</PresentationFormat>
  <Paragraphs>230</Paragraphs>
  <Slides>36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B. Đọc – hiểu văn bản</vt:lpstr>
      <vt:lpstr>Trong thực tế cuộc sống, biển để quảng cáo sản phẩm ở các cửa hàng trông như thế nào?</vt:lpstr>
      <vt:lpstr>Biển không chỉ đẹp về hình thức mà còn phải đầy đủ về nội dung.</vt:lpstr>
      <vt:lpstr>PowerPoint Presentation</vt:lpstr>
      <vt:lpstr>B. Đọc – hiểu văn bản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Nếu đặt mình vào vị trí của nhà hàng, em sẽ giải quyết như thế nào?</vt:lpstr>
      <vt:lpstr>GIỜ HỌC ĐẾN ĐÂY LÀ KẾT THÚC CẢM ƠN QUÝ THẦY CÔ CÙNG TẤT CẢ CÁC EM!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Có gì nên khoe để mọi người cùng biết. B. Chỉ khoe những gì mình có. C. Không nên khoe khoang một cách hợm hĩnh. D. Nên tự chủ trong cuộc sống.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Unknown</dc:creator>
  <cp:lastModifiedBy>Admin</cp:lastModifiedBy>
  <cp:revision>7</cp:revision>
  <dcterms:modified xsi:type="dcterms:W3CDTF">2017-11-08T15:31:24Z</dcterms:modified>
</cp:coreProperties>
</file>