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6"/>
  </p:notesMasterIdLst>
  <p:sldIdLst>
    <p:sldId id="345" r:id="rId2"/>
    <p:sldId id="258" r:id="rId3"/>
    <p:sldId id="307" r:id="rId4"/>
    <p:sldId id="325" r:id="rId5"/>
    <p:sldId id="326" r:id="rId6"/>
    <p:sldId id="327" r:id="rId7"/>
    <p:sldId id="328" r:id="rId8"/>
    <p:sldId id="324" r:id="rId9"/>
    <p:sldId id="344" r:id="rId10"/>
    <p:sldId id="330" r:id="rId11"/>
    <p:sldId id="331" r:id="rId12"/>
    <p:sldId id="332" r:id="rId13"/>
    <p:sldId id="333" r:id="rId14"/>
    <p:sldId id="334" r:id="rId15"/>
    <p:sldId id="335" r:id="rId16"/>
    <p:sldId id="336" r:id="rId17"/>
    <p:sldId id="337" r:id="rId18"/>
    <p:sldId id="338" r:id="rId19"/>
    <p:sldId id="339" r:id="rId20"/>
    <p:sldId id="340" r:id="rId21"/>
    <p:sldId id="341" r:id="rId22"/>
    <p:sldId id="342" r:id="rId23"/>
    <p:sldId id="343" r:id="rId24"/>
    <p:sldId id="323" r:id="rId25"/>
  </p:sldIdLst>
  <p:sldSz cx="9144000" cy="6858000" type="screen4x3"/>
  <p:notesSz cx="6858000" cy="9144000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1320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D042BE-2CBE-45B3-A591-7164171A3926}" type="datetimeFigureOut">
              <a:rPr lang="en-US" smtClean="0"/>
              <a:pPr/>
              <a:t>8/17/2019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4969A5-8389-4FC9-ACCE-60A08D38AC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303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3738"/>
            <a:ext cx="4570413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236"/>
            <a:ext cx="5486082" cy="276999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8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9AED09B-5EDE-4999-9796-E3ADA3405B95}" type="slidenum">
              <a:rPr lang="en-US" altLang="en-US" sz="1200" i="0">
                <a:latin typeface="Arial" charset="0"/>
              </a:rPr>
              <a:pPr eaLnBrk="1" hangingPunct="1"/>
              <a:t>3</a:t>
            </a:fld>
            <a:endParaRPr lang="en-US" altLang="en-US" sz="1200" i="0">
              <a:latin typeface="Arial" charset="0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b="1" smtClean="0">
                <a:solidFill>
                  <a:srgbClr val="006A68"/>
                </a:solidFill>
              </a:rPr>
              <a:t>1. Lk slide 9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8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9AED09B-5EDE-4999-9796-E3ADA3405B95}" type="slidenum">
              <a:rPr lang="en-US" altLang="en-US" sz="1200" i="0">
                <a:latin typeface="Arial" charset="0"/>
              </a:rPr>
              <a:pPr eaLnBrk="1" hangingPunct="1"/>
              <a:t>8</a:t>
            </a:fld>
            <a:endParaRPr lang="en-US" altLang="en-US" sz="1200" i="0">
              <a:latin typeface="Arial" charset="0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b="1" smtClean="0">
                <a:solidFill>
                  <a:srgbClr val="006A68"/>
                </a:solidFill>
              </a:rPr>
              <a:t>1. Lk slide 9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8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9AED09B-5EDE-4999-9796-E3ADA3405B95}" type="slidenum">
              <a:rPr lang="en-US" altLang="en-US" sz="1200" i="0">
                <a:latin typeface="Arial" charset="0"/>
              </a:rPr>
              <a:pPr eaLnBrk="1" hangingPunct="1"/>
              <a:t>16</a:t>
            </a:fld>
            <a:endParaRPr lang="en-US" altLang="en-US" sz="1200" i="0">
              <a:latin typeface="Arial" charset="0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b="1" smtClean="0">
                <a:solidFill>
                  <a:srgbClr val="006A68"/>
                </a:solidFill>
              </a:rPr>
              <a:t>1. Lk slide 9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5D9B44A-F06C-44F4-9211-F43CE4DCEBC0}" type="datetimeFigureOut">
              <a:rPr lang="en-US" smtClean="0"/>
              <a:pPr/>
              <a:t>8/17/2019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C8191F8-628C-4182-A328-767532FBFC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9B44A-F06C-44F4-9211-F43CE4DCEBC0}" type="datetimeFigureOut">
              <a:rPr lang="en-US" smtClean="0"/>
              <a:pPr/>
              <a:t>8/17/2019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191F8-628C-4182-A328-767532FBFC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9B44A-F06C-44F4-9211-F43CE4DCEBC0}" type="datetimeFigureOut">
              <a:rPr lang="en-US" smtClean="0"/>
              <a:pPr/>
              <a:t>8/17/2019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191F8-628C-4182-A328-767532FBFC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5D9B44A-F06C-44F4-9211-F43CE4DCEBC0}" type="datetimeFigureOut">
              <a:rPr lang="en-US" smtClean="0"/>
              <a:pPr/>
              <a:t>8/17/2019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C8191F8-628C-4182-A328-767532FBFCC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5D9B44A-F06C-44F4-9211-F43CE4DCEBC0}" type="datetimeFigureOut">
              <a:rPr lang="en-US" smtClean="0"/>
              <a:pPr/>
              <a:t>8/17/2019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C8191F8-628C-4182-A328-767532FBFC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9B44A-F06C-44F4-9211-F43CE4DCEBC0}" type="datetimeFigureOut">
              <a:rPr lang="en-US" smtClean="0"/>
              <a:pPr/>
              <a:t>8/17/2019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191F8-628C-4182-A328-767532FBFCC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9B44A-F06C-44F4-9211-F43CE4DCEBC0}" type="datetimeFigureOut">
              <a:rPr lang="en-US" smtClean="0"/>
              <a:pPr/>
              <a:t>8/17/2019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191F8-628C-4182-A328-767532FBFCC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5D9B44A-F06C-44F4-9211-F43CE4DCEBC0}" type="datetimeFigureOut">
              <a:rPr lang="en-US" smtClean="0"/>
              <a:pPr/>
              <a:t>8/17/2019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C8191F8-628C-4182-A328-767532FBFCC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9B44A-F06C-44F4-9211-F43CE4DCEBC0}" type="datetimeFigureOut">
              <a:rPr lang="en-US" smtClean="0"/>
              <a:pPr/>
              <a:t>8/17/2019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191F8-628C-4182-A328-767532FBFC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5D9B44A-F06C-44F4-9211-F43CE4DCEBC0}" type="datetimeFigureOut">
              <a:rPr lang="en-US" smtClean="0"/>
              <a:pPr/>
              <a:t>8/17/2019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C8191F8-628C-4182-A328-767532FBFCC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5D9B44A-F06C-44F4-9211-F43CE4DCEBC0}" type="datetimeFigureOut">
              <a:rPr lang="en-US" smtClean="0"/>
              <a:pPr/>
              <a:t>8/17/2019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C8191F8-628C-4182-A328-767532FBFCC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5D9B44A-F06C-44F4-9211-F43CE4DCEBC0}" type="datetimeFigureOut">
              <a:rPr lang="en-US" smtClean="0"/>
              <a:pPr/>
              <a:t>8/17/2019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C8191F8-628C-4182-A328-767532FBFCC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000" b="0" i="0" u="none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slide" Target="slide12.xml"/><Relationship Id="rId4" Type="http://schemas.openxmlformats.org/officeDocument/2006/relationships/image" Target="../media/image6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istrator\Downloads\hinh-nen-powerpoint-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" y="228600"/>
            <a:ext cx="8991600" cy="674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Box 1"/>
          <p:cNvSpPr txBox="1">
            <a:spLocks noChangeArrowheads="1"/>
          </p:cNvSpPr>
          <p:nvPr/>
        </p:nvSpPr>
        <p:spPr bwMode="auto">
          <a:xfrm>
            <a:off x="228600" y="1800225"/>
            <a:ext cx="8610600" cy="708025"/>
          </a:xfrm>
          <a:prstGeom prst="rect">
            <a:avLst/>
          </a:prstGeom>
          <a:noFill/>
          <a:ln w="9525">
            <a:solidFill>
              <a:srgbClr val="66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NI-HLThuphap" pitchFamily="2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NI-HLThuphap" pitchFamily="2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NI-HLThuphap" pitchFamily="2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NI-HLThuphap" pitchFamily="2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NI-HLThuphap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HLThuphap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HLThuphap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HLThuphap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HLThuphap" pitchFamily="2" charset="0"/>
              </a:defRPr>
            </a:lvl9pPr>
          </a:lstStyle>
          <a:p>
            <a:pPr algn="ctr" eaLnBrk="1" hangingPunct="1"/>
            <a:r>
              <a:rPr lang="en-US" altLang="vi-VN" sz="40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GIÁO ÁN ĐIỆN TỬ THAM KHẢO</a:t>
            </a:r>
            <a:endParaRPr lang="vi-VN" altLang="vi-VN" sz="4000" b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9800" y="4354513"/>
            <a:ext cx="4419600" cy="7699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4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sz="4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4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6</a:t>
            </a:r>
          </a:p>
        </p:txBody>
      </p:sp>
      <p:sp>
        <p:nvSpPr>
          <p:cNvPr id="5125" name="TextBox 3"/>
          <p:cNvSpPr txBox="1">
            <a:spLocks noChangeArrowheads="1"/>
          </p:cNvSpPr>
          <p:nvPr/>
        </p:nvSpPr>
        <p:spPr bwMode="auto">
          <a:xfrm>
            <a:off x="2362200" y="457200"/>
            <a:ext cx="4648200" cy="461963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NI-HLThuphap" pitchFamily="2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NI-HLThuphap" pitchFamily="2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NI-HLThuphap" pitchFamily="2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NI-HLThuphap" pitchFamily="2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NI-HLThuphap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HLThuphap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HLThuphap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HLThuphap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HLThuphap" pitchFamily="2" charset="0"/>
              </a:defRPr>
            </a:lvl9pPr>
          </a:lstStyle>
          <a:p>
            <a:pPr algn="ctr" eaLnBrk="1" hangingPunct="1"/>
            <a:r>
              <a:rPr lang="en-US" altLang="vi-VN" sz="2400" b="1">
                <a:latin typeface="Times New Roman" pitchFamily="18" charset="0"/>
                <a:cs typeface="Times New Roman" pitchFamily="18" charset="0"/>
              </a:rPr>
              <a:t>TRƯỜNG THCS LIÊN MẠC</a:t>
            </a:r>
            <a:endParaRPr lang="vi-VN" altLang="vi-VN" sz="24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6" name="Picture 4" descr="C:\Users\Administrator\Downloads\imag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4410075"/>
            <a:ext cx="1457325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59588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87"/>
            <a:ext cx="9144000" cy="6858000"/>
          </a:xfrm>
          <a:prstGeom prst="rect">
            <a:avLst/>
          </a:prstGeom>
        </p:spPr>
      </p:pic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1411941" y="1524001"/>
            <a:ext cx="6979024" cy="1569660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r>
              <a:rPr lang="vi-VN" b="1">
                <a:latin typeface="+mj-lt"/>
              </a:rPr>
              <a:t>Bài tập:  </a:t>
            </a:r>
            <a:r>
              <a:rPr lang="vi-VN">
                <a:latin typeface="+mj-lt"/>
              </a:rPr>
              <a:t>Cho các tình huống giao tiếp sau, lựa chọn kiểu văn bản và phương thức biểu đạt phù hợp.</a:t>
            </a:r>
          </a:p>
        </p:txBody>
      </p:sp>
    </p:spTree>
    <p:extLst>
      <p:ext uri="{BB962C8B-B14F-4D97-AF65-F5344CB8AC3E}">
        <p14:creationId xmlns:p14="http://schemas.microsoft.com/office/powerpoint/2010/main" val="55579462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2686050" y="1276531"/>
            <a:ext cx="41148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 chính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0" y="76201"/>
            <a:ext cx="9144000" cy="2215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vi-VN" sz="3600">
                <a:latin typeface="+mj-lt"/>
              </a:rPr>
              <a:t>- Hai đội bóng đá muốn xin phép sử dụng sân vận động của thành phố.</a:t>
            </a:r>
          </a:p>
          <a:p>
            <a:pPr>
              <a:spcBef>
                <a:spcPct val="50000"/>
              </a:spcBef>
            </a:pPr>
            <a:endParaRPr lang="en-US" sz="4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4773"/>
            <a:ext cx="9144000" cy="4863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085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99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447115" y="2"/>
            <a:ext cx="823968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vi-VN" sz="3600">
                <a:latin typeface="+mj-lt"/>
              </a:rPr>
              <a:t>- Tả lại những pha bóng đẹp trong trận đấu</a:t>
            </a:r>
            <a:r>
              <a:rPr lang="vi-VN" sz="3600" smtClean="0">
                <a:latin typeface="+mj-lt"/>
              </a:rPr>
              <a:t>.</a:t>
            </a:r>
            <a:endParaRPr lang="vi-VN" sz="3600">
              <a:latin typeface="+mj-lt"/>
            </a:endParaRPr>
          </a:p>
        </p:txBody>
      </p:sp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2812677" y="638890"/>
            <a:ext cx="480648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vi-VN" sz="3600" b="1">
                <a:latin typeface="+mj-lt"/>
              </a:rPr>
              <a:t>Văn bản Miêu tả</a:t>
            </a:r>
            <a:r>
              <a:rPr lang="vi-VN" sz="3600" b="1" smtClean="0">
                <a:latin typeface="+mj-lt"/>
              </a:rPr>
              <a:t>.</a:t>
            </a:r>
            <a:endParaRPr lang="vi-VN" sz="3600" b="1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2" y="1408331"/>
            <a:ext cx="9155206" cy="5470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43453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19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24927" y="2"/>
            <a:ext cx="911551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vi-VN" sz="3600">
                <a:latin typeface="+mj-lt"/>
              </a:rPr>
              <a:t>- Giới thiệu quá trình thành lập và thành tích của hai đội</a:t>
            </a:r>
            <a:r>
              <a:rPr lang="vi-VN" sz="3600" smtClean="0">
                <a:latin typeface="+mj-lt"/>
              </a:rPr>
              <a:t>.</a:t>
            </a:r>
            <a:endParaRPr lang="vi-VN" sz="3600">
              <a:latin typeface="+mj-lt"/>
            </a:endParaRPr>
          </a:p>
        </p:txBody>
      </p:sp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2412082" y="871583"/>
            <a:ext cx="615297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vi-VN" sz="3600" b="1">
                <a:latin typeface="+mj-lt"/>
              </a:rPr>
              <a:t>Văn bản thuyết </a:t>
            </a:r>
            <a:r>
              <a:rPr lang="vi-VN" sz="3600" b="1" smtClean="0">
                <a:latin typeface="+mj-lt"/>
              </a:rPr>
              <a:t>minh</a:t>
            </a:r>
            <a:endParaRPr lang="vi-VN" sz="3600" b="1">
              <a:latin typeface="+mj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43164"/>
            <a:ext cx="9144000" cy="511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3220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2" grpId="0"/>
      <p:bldP spid="430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0" y="2"/>
            <a:ext cx="9144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vi-VN" sz="3600">
                <a:latin typeface="+mj-lt"/>
              </a:rPr>
              <a:t>- Bày tỏ lòng yêu mến môn bóng đá</a:t>
            </a:r>
            <a:r>
              <a:rPr lang="vi-VN" sz="3600" smtClean="0">
                <a:latin typeface="+mj-lt"/>
              </a:rPr>
              <a:t>.</a:t>
            </a:r>
            <a:endParaRPr lang="vi-VN" sz="3600">
              <a:latin typeface="+mj-lt"/>
            </a:endParaRPr>
          </a:p>
        </p:txBody>
      </p:sp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2723028" y="723184"/>
            <a:ext cx="462915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vi-VN" sz="3600" b="1">
                <a:latin typeface="+mj-lt"/>
              </a:rPr>
              <a:t>Văn bản biểu </a:t>
            </a:r>
            <a:r>
              <a:rPr lang="vi-VN" sz="3600" b="1" smtClean="0">
                <a:latin typeface="+mj-lt"/>
              </a:rPr>
              <a:t>cảm</a:t>
            </a:r>
            <a:endParaRPr lang="vi-VN" sz="3600" b="1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2624"/>
            <a:ext cx="9144000" cy="5354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99908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6" grpId="0"/>
      <p:bldP spid="4403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0" y="-76200"/>
            <a:ext cx="914400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vi-VN" sz="3600">
                <a:latin typeface="+mj-lt"/>
              </a:rPr>
              <a:t>- Bác bỏ ý kiến cho rằng bóng đá là môn thể thao tốn kém làm ảnh </a:t>
            </a:r>
            <a:r>
              <a:rPr lang="vi-VN" sz="3600" smtClean="0">
                <a:latin typeface="+mj-lt"/>
              </a:rPr>
              <a:t>hưởng </a:t>
            </a:r>
            <a:r>
              <a:rPr lang="vi-VN" sz="3600">
                <a:latin typeface="+mj-lt"/>
              </a:rPr>
              <a:t>không tốt đến việc học tập và làm việc của nhiều người. </a:t>
            </a:r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2578473" y="1839288"/>
            <a:ext cx="5029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vi-VN" sz="3600" b="1">
                <a:latin typeface="+mj-lt"/>
              </a:rPr>
              <a:t>Văn bản nghị luận</a:t>
            </a:r>
            <a:r>
              <a:rPr lang="vi-VN" sz="3600" b="1" smtClean="0">
                <a:latin typeface="+mj-lt"/>
              </a:rPr>
              <a:t>.</a:t>
            </a:r>
            <a:endParaRPr lang="vi-VN" sz="3600" b="1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8729"/>
            <a:ext cx="9144000" cy="4249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71701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0" grpId="0"/>
      <p:bldP spid="4506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41" name="AutoShape 5"/>
          <p:cNvSpPr>
            <a:spLocks noChangeArrowheads="1"/>
          </p:cNvSpPr>
          <p:nvPr/>
        </p:nvSpPr>
        <p:spPr bwMode="auto">
          <a:xfrm>
            <a:off x="8458200" y="1981200"/>
            <a:ext cx="385763" cy="439738"/>
          </a:xfrm>
          <a:prstGeom prst="star5">
            <a:avLst/>
          </a:prstGeom>
          <a:gradFill rotWithShape="1">
            <a:gsLst>
              <a:gs pos="0">
                <a:schemeClr val="accent1"/>
              </a:gs>
              <a:gs pos="100000">
                <a:srgbClr val="FF0066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i="0">
              <a:latin typeface="Arial" charset="0"/>
            </a:endParaRPr>
          </a:p>
        </p:txBody>
      </p:sp>
      <p:sp>
        <p:nvSpPr>
          <p:cNvPr id="91142" name="AutoShape 6"/>
          <p:cNvSpPr>
            <a:spLocks noChangeArrowheads="1"/>
          </p:cNvSpPr>
          <p:nvPr/>
        </p:nvSpPr>
        <p:spPr bwMode="auto">
          <a:xfrm>
            <a:off x="8382000" y="5181600"/>
            <a:ext cx="403225" cy="392113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i="0">
              <a:latin typeface="Arial" charset="0"/>
            </a:endParaRPr>
          </a:p>
        </p:txBody>
      </p:sp>
      <p:sp>
        <p:nvSpPr>
          <p:cNvPr id="4102" name="AutoShape 7"/>
          <p:cNvSpPr>
            <a:spLocks noChangeArrowheads="1"/>
          </p:cNvSpPr>
          <p:nvPr/>
        </p:nvSpPr>
        <p:spPr bwMode="auto">
          <a:xfrm>
            <a:off x="6400800" y="6019800"/>
            <a:ext cx="493713" cy="539750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00082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8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vi-VN" altLang="en-US" sz="1800" i="0">
              <a:latin typeface="Arial" charset="0"/>
            </a:endParaRPr>
          </a:p>
        </p:txBody>
      </p:sp>
      <p:sp>
        <p:nvSpPr>
          <p:cNvPr id="4103" name="AutoShape 8"/>
          <p:cNvSpPr>
            <a:spLocks noChangeArrowheads="1"/>
          </p:cNvSpPr>
          <p:nvPr/>
        </p:nvSpPr>
        <p:spPr bwMode="auto">
          <a:xfrm>
            <a:off x="1447800" y="5943600"/>
            <a:ext cx="493713" cy="539750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6E81C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8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vi-VN" altLang="en-US" sz="1800" i="0">
              <a:latin typeface="Arial" charset="0"/>
            </a:endParaRPr>
          </a:p>
        </p:txBody>
      </p:sp>
      <p:sp>
        <p:nvSpPr>
          <p:cNvPr id="91145" name="AutoShape 9"/>
          <p:cNvSpPr>
            <a:spLocks noChangeArrowheads="1"/>
          </p:cNvSpPr>
          <p:nvPr/>
        </p:nvSpPr>
        <p:spPr bwMode="auto">
          <a:xfrm>
            <a:off x="304800" y="4648200"/>
            <a:ext cx="609600" cy="685800"/>
          </a:xfrm>
          <a:prstGeom prst="star5">
            <a:avLst/>
          </a:prstGeom>
          <a:gradFill rotWithShape="1">
            <a:gsLst>
              <a:gs pos="0">
                <a:srgbClr val="1907FD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i="0">
              <a:latin typeface="Arial" charset="0"/>
            </a:endParaRPr>
          </a:p>
        </p:txBody>
      </p:sp>
      <p:pic>
        <p:nvPicPr>
          <p:cNvPr id="4105" name="Picture 12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963" y="5535613"/>
            <a:ext cx="1443037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1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202953">
            <a:off x="54769" y="5714206"/>
            <a:ext cx="1104900" cy="110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0904" y="533400"/>
            <a:ext cx="841729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I.Tìm hiểu chung về văn bản và phương thưc biểu đạt</a:t>
            </a:r>
            <a:r>
              <a:rPr lang="en-US" sz="2500" b="1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5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500" b="1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Văn bản và mục đích giao tiếp:</a:t>
            </a:r>
            <a:endParaRPr lang="en-US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itle 2"/>
          <p:cNvSpPr txBox="1">
            <a:spLocks/>
          </p:cNvSpPr>
          <p:nvPr/>
        </p:nvSpPr>
        <p:spPr>
          <a:xfrm>
            <a:off x="-152400" y="-228600"/>
            <a:ext cx="9525000" cy="838200"/>
          </a:xfrm>
          <a:prstGeom prst="rect">
            <a:avLst/>
          </a:prstGeom>
        </p:spPr>
        <p:txBody>
          <a:bodyPr vert="horz" anchor="b">
            <a:normAutofit/>
          </a:bodyPr>
          <a:lstStyle>
            <a:defPPr lvl="0">
              <a:buSzPct val="45000"/>
              <a:buFont typeface="StarSymbol"/>
              <a:buNone/>
              <a:defRPr/>
            </a:defPPr>
            <a:lvl1pPr lvl="0" algn="l" rtl="0" eaLnBrk="1" latinLnBrk="0" hangingPunct="1">
              <a:spcBef>
                <a:spcPct val="0"/>
              </a:spcBef>
              <a:buSzPct val="45000"/>
              <a:buFont typeface="StarSymbol"/>
              <a:buChar char="●"/>
              <a:defRPr kumimoji="0" sz="3000" b="0" i="0" u="none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lvl="1">
              <a:buSzPct val="45000"/>
              <a:buFont typeface="StarSymbol"/>
              <a:buChar char="●"/>
              <a:defRPr/>
            </a:lvl2pPr>
            <a:lvl3pPr lvl="2">
              <a:buSzPct val="45000"/>
              <a:buFont typeface="StarSymbol"/>
              <a:buChar char="●"/>
              <a:defRPr/>
            </a:lvl3pPr>
            <a:lvl4pPr lvl="3">
              <a:buSzPct val="45000"/>
              <a:buFont typeface="StarSymbol"/>
              <a:buChar char="●"/>
              <a:defRPr/>
            </a:lvl4pPr>
            <a:lvl5pPr lvl="4">
              <a:buSzPct val="45000"/>
              <a:buFont typeface="StarSymbol"/>
              <a:buChar char="●"/>
              <a:defRPr/>
            </a:lvl5pPr>
            <a:lvl6pPr lvl="5">
              <a:buSzPct val="45000"/>
              <a:buFont typeface="StarSymbol"/>
              <a:buChar char="●"/>
              <a:defRPr/>
            </a:lvl6pPr>
            <a:lvl7pPr lvl="6">
              <a:buSzPct val="45000"/>
              <a:buFont typeface="StarSymbol"/>
              <a:buChar char="●"/>
              <a:defRPr/>
            </a:lvl7pPr>
            <a:lvl8pPr lvl="7">
              <a:buSzPct val="45000"/>
              <a:buFont typeface="StarSymbol"/>
              <a:buChar char="●"/>
              <a:defRPr/>
            </a:lvl8pPr>
            <a:lvl9pPr lvl="8">
              <a:buSzPct val="45000"/>
              <a:buFont typeface="StarSymbol"/>
              <a:buChar char="●"/>
              <a:defRPr/>
            </a:lvl9pPr>
          </a:lstStyle>
          <a:p>
            <a:pPr algn="ctr">
              <a:buFont typeface="StarSymbol"/>
              <a:buNone/>
            </a:pPr>
            <a:r>
              <a:rPr lang="pt-BR" sz="2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 4: GIAO TIẾP, VĂN BẢN VÀ PHƯƠNG THỨC BIỂU ĐẠT</a:t>
            </a:r>
            <a:endParaRPr lang="en-US" sz="2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6200" y="1219200"/>
            <a:ext cx="89154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5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nl-NL" sz="2500" b="1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. Kiểu văn bản và phương thức biểu đạt</a:t>
            </a:r>
            <a:r>
              <a:rPr lang="nl-NL" sz="2500" b="1" i="1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nl-NL" sz="2500" b="1" i="1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Kết luận</a:t>
            </a:r>
            <a:endParaRPr lang="en-US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AutoShape 6"/>
          <p:cNvSpPr>
            <a:spLocks noChangeArrowheads="1"/>
          </p:cNvSpPr>
          <p:nvPr/>
        </p:nvSpPr>
        <p:spPr bwMode="auto">
          <a:xfrm>
            <a:off x="4114800" y="1524000"/>
            <a:ext cx="4876800" cy="2895600"/>
          </a:xfrm>
          <a:prstGeom prst="cloudCallout">
            <a:avLst>
              <a:gd name="adj1" fmla="val -24708"/>
              <a:gd name="adj2" fmla="val 7001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vi-VN" sz="2500">
                <a:latin typeface="Times New Roman" panose="02020603050405020304" pitchFamily="18" charset="0"/>
                <a:cs typeface="Times New Roman" panose="02020603050405020304" pitchFamily="18" charset="0"/>
              </a:rPr>
              <a:t>Giao tiếp là  gì ? Thế nào là văn bản ? Có mấy kiểu văn bản  tương ứng với phương thức biểu đạt?</a:t>
            </a:r>
          </a:p>
          <a:p>
            <a:pPr algn="ctr"/>
            <a:endParaRPr lang="en-US" altLang="en-US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599" y="2451080"/>
            <a:ext cx="8422481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500" kern="0">
                <a:latin typeface="Times New Roman" panose="02020603050405020304" pitchFamily="18" charset="0"/>
                <a:cs typeface="Times New Roman" panose="02020603050405020304" pitchFamily="18" charset="0"/>
              </a:rPr>
              <a:t>-   Giao  tiếp là hoạt động truyền đạt, tiếp nhận tư tưởng tình cảm bằng phương tiện ngôn ngữ.</a:t>
            </a:r>
            <a:r>
              <a:rPr lang="en-US" sz="2500" ker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500" ker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500" kern="0">
                <a:latin typeface="Times New Roman" panose="02020603050405020304" pitchFamily="18" charset="0"/>
                <a:cs typeface="Times New Roman" panose="02020603050405020304" pitchFamily="18" charset="0"/>
              </a:rPr>
              <a:t>-  Văn bản là chuỗi lời nói miệng hay bài viết có</a:t>
            </a:r>
            <a:r>
              <a:rPr lang="en-US" sz="2500" ker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500" kern="0">
                <a:latin typeface="Times New Roman" panose="02020603050405020304" pitchFamily="18" charset="0"/>
                <a:cs typeface="Times New Roman" panose="02020603050405020304" pitchFamily="18" charset="0"/>
              </a:rPr>
              <a:t>chủ đề</a:t>
            </a:r>
            <a:r>
              <a:rPr lang="en-US" sz="2500" ker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500" kern="0">
                <a:latin typeface="Times New Roman" panose="02020603050405020304" pitchFamily="18" charset="0"/>
                <a:cs typeface="Times New Roman" panose="02020603050405020304" pitchFamily="18" charset="0"/>
              </a:rPr>
              <a:t>thống nhất, có liên kết, mạch lạc vận</a:t>
            </a:r>
            <a:r>
              <a:rPr lang="en-US" sz="2500" ker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500" kern="0">
                <a:latin typeface="Times New Roman" panose="02020603050405020304" pitchFamily="18" charset="0"/>
                <a:cs typeface="Times New Roman" panose="02020603050405020304" pitchFamily="18" charset="0"/>
              </a:rPr>
              <a:t>dụng phương thức biểu đạt phù hợp để thực hiện mục đích giao tiếp.</a:t>
            </a:r>
            <a:r>
              <a:rPr lang="en-US" sz="2500" ker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500" ker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500" kern="0">
                <a:latin typeface="Times New Roman" panose="02020603050405020304" pitchFamily="18" charset="0"/>
                <a:cs typeface="Times New Roman" panose="02020603050405020304" pitchFamily="18" charset="0"/>
              </a:rPr>
              <a:t>- Có sáu kiểu văn bản thường gặp với  các phương thức biểu đạt tương ứng: tự sự, miêu tả, biểu cảm, nghị luận, thuyết minh, hành chính công vụ. Mỗi kiểu văn bản có mục đích giao tiếp riêng.</a:t>
            </a:r>
            <a:r>
              <a:rPr lang="vi-VN" sz="2500" kern="0"/>
              <a:t/>
            </a:r>
            <a:br>
              <a:rPr lang="vi-VN" sz="2500" kern="0"/>
            </a:br>
            <a:endParaRPr lang="en-US" altLang="en-US" sz="2500" ker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368812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13" grpId="0" animBg="1"/>
      <p:bldP spid="13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-152400" y="-228600"/>
            <a:ext cx="9525000" cy="838200"/>
          </a:xfrm>
          <a:prstGeom prst="rect">
            <a:avLst/>
          </a:prstGeom>
        </p:spPr>
        <p:txBody>
          <a:bodyPr vert="horz" anchor="b">
            <a:normAutofit/>
          </a:bodyPr>
          <a:lstStyle>
            <a:defPPr lvl="0">
              <a:buSzPct val="45000"/>
              <a:buFont typeface="StarSymbol"/>
              <a:buNone/>
              <a:defRPr/>
            </a:defPPr>
            <a:lvl1pPr lvl="0" algn="l" rtl="0" eaLnBrk="1" latinLnBrk="0" hangingPunct="1">
              <a:spcBef>
                <a:spcPct val="0"/>
              </a:spcBef>
              <a:buSzPct val="45000"/>
              <a:buFont typeface="StarSymbol"/>
              <a:buChar char="●"/>
              <a:defRPr kumimoji="0" sz="3000" b="0" i="0" u="none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lvl="1">
              <a:buSzPct val="45000"/>
              <a:buFont typeface="StarSymbol"/>
              <a:buChar char="●"/>
              <a:defRPr/>
            </a:lvl2pPr>
            <a:lvl3pPr lvl="2">
              <a:buSzPct val="45000"/>
              <a:buFont typeface="StarSymbol"/>
              <a:buChar char="●"/>
              <a:defRPr/>
            </a:lvl3pPr>
            <a:lvl4pPr lvl="3">
              <a:buSzPct val="45000"/>
              <a:buFont typeface="StarSymbol"/>
              <a:buChar char="●"/>
              <a:defRPr/>
            </a:lvl4pPr>
            <a:lvl5pPr lvl="4">
              <a:buSzPct val="45000"/>
              <a:buFont typeface="StarSymbol"/>
              <a:buChar char="●"/>
              <a:defRPr/>
            </a:lvl5pPr>
            <a:lvl6pPr lvl="5">
              <a:buSzPct val="45000"/>
              <a:buFont typeface="StarSymbol"/>
              <a:buChar char="●"/>
              <a:defRPr/>
            </a:lvl6pPr>
            <a:lvl7pPr lvl="6">
              <a:buSzPct val="45000"/>
              <a:buFont typeface="StarSymbol"/>
              <a:buChar char="●"/>
              <a:defRPr/>
            </a:lvl7pPr>
            <a:lvl8pPr lvl="7">
              <a:buSzPct val="45000"/>
              <a:buFont typeface="StarSymbol"/>
              <a:buChar char="●"/>
              <a:defRPr/>
            </a:lvl8pPr>
            <a:lvl9pPr lvl="8">
              <a:buSzPct val="45000"/>
              <a:buFont typeface="StarSymbol"/>
              <a:buChar char="●"/>
              <a:defRPr/>
            </a:lvl9pPr>
          </a:lstStyle>
          <a:p>
            <a:pPr algn="ctr">
              <a:buFont typeface="StarSymbol"/>
              <a:buNone/>
            </a:pPr>
            <a:r>
              <a:rPr lang="pt-BR" sz="2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 4: GIAO TIẾP, VĂN BẢN VÀ PHƯƠNG THỨC BIỂU ĐẠT</a:t>
            </a:r>
            <a:endParaRPr lang="en-US" sz="2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1600" y="525959"/>
            <a:ext cx="4064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5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5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5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" name="Rectangle 3"/>
          <p:cNvSpPr/>
          <p:nvPr/>
        </p:nvSpPr>
        <p:spPr>
          <a:xfrm>
            <a:off x="152400" y="990600"/>
            <a:ext cx="8382000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5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Giao  </a:t>
            </a:r>
            <a:r>
              <a:rPr lang="en-US" sz="2500" b="1">
                <a:latin typeface="Times New Roman" panose="02020603050405020304" pitchFamily="18" charset="0"/>
                <a:cs typeface="Times New Roman" panose="02020603050405020304" pitchFamily="18" charset="0"/>
              </a:rPr>
              <a:t>tiếp </a:t>
            </a:r>
            <a:r>
              <a:rPr lang="en-US" sz="25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 gì ?</a:t>
            </a:r>
          </a:p>
          <a:p>
            <a:r>
              <a:rPr lang="en-US" sz="25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 H</a:t>
            </a:r>
            <a:r>
              <a:rPr lang="vi-VN" sz="25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oạt </a:t>
            </a:r>
            <a:r>
              <a:rPr lang="vi-VN" sz="2500">
                <a:latin typeface="Times New Roman" panose="02020603050405020304" pitchFamily="18" charset="0"/>
                <a:cs typeface="Times New Roman" panose="02020603050405020304" pitchFamily="18" charset="0"/>
              </a:rPr>
              <a:t>động truyền đạt, tiếp nhận tư tưởng tình cảm bằng phương tiện ngôn ngữ.</a:t>
            </a:r>
          </a:p>
          <a:p>
            <a:r>
              <a:rPr lang="vi-VN" sz="2500">
                <a:latin typeface="Times New Roman" panose="02020603050405020304" pitchFamily="18" charset="0"/>
                <a:cs typeface="Times New Roman" panose="02020603050405020304" pitchFamily="18" charset="0"/>
              </a:rPr>
              <a:t>B. Dùng chuỗi lời nói để trình bày một vấn đề.</a:t>
            </a:r>
          </a:p>
          <a:p>
            <a:r>
              <a:rPr lang="vi-VN" sz="2500">
                <a:latin typeface="Times New Roman" panose="02020603050405020304" pitchFamily="18" charset="0"/>
                <a:cs typeface="Times New Roman" panose="02020603050405020304" pitchFamily="18" charset="0"/>
              </a:rPr>
              <a:t>C. Dùng văn bản đề truyền đạt thông tin.</a:t>
            </a:r>
          </a:p>
          <a:p>
            <a:r>
              <a:rPr lang="vi-VN" sz="2500">
                <a:latin typeface="Times New Roman" panose="02020603050405020304" pitchFamily="18" charset="0"/>
                <a:cs typeface="Times New Roman" panose="02020603050405020304" pitchFamily="18" charset="0"/>
              </a:rPr>
              <a:t>D. Dùng lời nói, hay văn bản để đề xuất một vấn đề.</a:t>
            </a:r>
          </a:p>
          <a:p>
            <a:pPr marL="609600" indent="-609600">
              <a:buFontTx/>
              <a:buNone/>
            </a:pPr>
            <a:endParaRPr lang="en-US" altLang="en-US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>
            <a:spLocks noChangeArrowheads="1"/>
          </p:cNvSpPr>
          <p:nvPr/>
        </p:nvSpPr>
        <p:spPr bwMode="auto">
          <a:xfrm>
            <a:off x="76200" y="1295400"/>
            <a:ext cx="533400" cy="457200"/>
          </a:xfrm>
          <a:prstGeom prst="ellipse">
            <a:avLst/>
          </a:prstGeom>
          <a:solidFill>
            <a:srgbClr val="00B0F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50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>
          <a:xfrm>
            <a:off x="152400" y="3352800"/>
            <a:ext cx="9906000" cy="3657600"/>
          </a:xfrm>
          <a:prstGeom prst="rect">
            <a:avLst/>
          </a:prstGeom>
          <a:noFill/>
          <a:ln/>
        </p:spPr>
        <p:txBody>
          <a:bodyPr/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/>
              <a:buNone/>
            </a:pPr>
            <a:r>
              <a:rPr lang="vi-VN" sz="25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Văn bản là gì ?</a:t>
            </a:r>
            <a:endParaRPr lang="vi-VN" sz="25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"/>
              <a:buNone/>
            </a:pPr>
            <a:r>
              <a:rPr lang="en-US" sz="25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 Chuỗi lời nói miệng hay bài viết.</a:t>
            </a:r>
          </a:p>
          <a:p>
            <a:pPr marL="0" indent="0">
              <a:buFont typeface="Wingdings"/>
              <a:buNone/>
            </a:pPr>
            <a:r>
              <a:rPr lang="vi-VN" sz="25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có chủ đề thống nhất, có liên kết, mạch lạc.</a:t>
            </a:r>
          </a:p>
          <a:p>
            <a:pPr marL="0" indent="0">
              <a:buFont typeface="Wingdings"/>
              <a:buNone/>
            </a:pPr>
            <a:r>
              <a:rPr lang="vi-VN" sz="25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Vận dụng phương thức biểu đạt phù hợp để thực hiện mục đích </a:t>
            </a:r>
            <a:endParaRPr lang="en-US" sz="25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"/>
              <a:buNone/>
            </a:pPr>
            <a:r>
              <a:rPr lang="vi-VN" sz="25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giao tiếp.</a:t>
            </a:r>
          </a:p>
          <a:p>
            <a:pPr marL="0" indent="0">
              <a:buFont typeface="Wingdings"/>
              <a:buNone/>
            </a:pPr>
            <a:r>
              <a:rPr lang="pt-BR" sz="25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D. Cả A, B, C đều đúng.</a:t>
            </a:r>
          </a:p>
          <a:p>
            <a:pPr marL="0" indent="0">
              <a:buFont typeface="Wingdings"/>
              <a:buNone/>
            </a:pPr>
            <a:endParaRPr lang="en-US" altLang="en-US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76200" y="5715000"/>
            <a:ext cx="533400" cy="457200"/>
          </a:xfrm>
          <a:prstGeom prst="ellipse">
            <a:avLst/>
          </a:prstGeom>
          <a:solidFill>
            <a:srgbClr val="00B0F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50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altLang="en-US" sz="250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5806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8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8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8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 build="p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-152400" y="-228600"/>
            <a:ext cx="9525000" cy="838200"/>
          </a:xfrm>
          <a:prstGeom prst="rect">
            <a:avLst/>
          </a:prstGeom>
        </p:spPr>
        <p:txBody>
          <a:bodyPr vert="horz" anchor="b">
            <a:normAutofit/>
          </a:bodyPr>
          <a:lstStyle>
            <a:defPPr lvl="0">
              <a:buSzPct val="45000"/>
              <a:buFont typeface="StarSymbol"/>
              <a:buNone/>
              <a:defRPr/>
            </a:defPPr>
            <a:lvl1pPr lvl="0" algn="l" rtl="0" eaLnBrk="1" latinLnBrk="0" hangingPunct="1">
              <a:spcBef>
                <a:spcPct val="0"/>
              </a:spcBef>
              <a:buSzPct val="45000"/>
              <a:buFont typeface="StarSymbol"/>
              <a:buChar char="●"/>
              <a:defRPr kumimoji="0" sz="3000" b="0" i="0" u="none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lvl="1">
              <a:buSzPct val="45000"/>
              <a:buFont typeface="StarSymbol"/>
              <a:buChar char="●"/>
              <a:defRPr/>
            </a:lvl2pPr>
            <a:lvl3pPr lvl="2">
              <a:buSzPct val="45000"/>
              <a:buFont typeface="StarSymbol"/>
              <a:buChar char="●"/>
              <a:defRPr/>
            </a:lvl3pPr>
            <a:lvl4pPr lvl="3">
              <a:buSzPct val="45000"/>
              <a:buFont typeface="StarSymbol"/>
              <a:buChar char="●"/>
              <a:defRPr/>
            </a:lvl4pPr>
            <a:lvl5pPr lvl="4">
              <a:buSzPct val="45000"/>
              <a:buFont typeface="StarSymbol"/>
              <a:buChar char="●"/>
              <a:defRPr/>
            </a:lvl5pPr>
            <a:lvl6pPr lvl="5">
              <a:buSzPct val="45000"/>
              <a:buFont typeface="StarSymbol"/>
              <a:buChar char="●"/>
              <a:defRPr/>
            </a:lvl6pPr>
            <a:lvl7pPr lvl="6">
              <a:buSzPct val="45000"/>
              <a:buFont typeface="StarSymbol"/>
              <a:buChar char="●"/>
              <a:defRPr/>
            </a:lvl7pPr>
            <a:lvl8pPr lvl="7">
              <a:buSzPct val="45000"/>
              <a:buFont typeface="StarSymbol"/>
              <a:buChar char="●"/>
              <a:defRPr/>
            </a:lvl8pPr>
            <a:lvl9pPr lvl="8">
              <a:buSzPct val="45000"/>
              <a:buFont typeface="StarSymbol"/>
              <a:buChar char="●"/>
              <a:defRPr/>
            </a:lvl9pPr>
          </a:lstStyle>
          <a:p>
            <a:pPr algn="ctr">
              <a:buFont typeface="StarSymbol"/>
              <a:buNone/>
            </a:pPr>
            <a:r>
              <a:rPr lang="pt-BR" sz="2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 4: GIAO TIẾP, VĂN BẢN VÀ PHƯƠNG THỨC BIỂU ĐẠT</a:t>
            </a:r>
            <a:endParaRPr lang="en-US" sz="2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200" y="621268"/>
            <a:ext cx="3916457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b="1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Bài tập 1 SGK trang 17 – 18</a:t>
            </a:r>
            <a:endParaRPr lang="en-US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676400"/>
            <a:ext cx="8534400" cy="50292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2400" y="1143000"/>
            <a:ext cx="1237839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 Tự sự</a:t>
            </a:r>
            <a:endParaRPr lang="en-US" sz="2500" i="1"/>
          </a:p>
        </p:txBody>
      </p:sp>
    </p:spTree>
    <p:extLst>
      <p:ext uri="{BB962C8B-B14F-4D97-AF65-F5344CB8AC3E}">
        <p14:creationId xmlns:p14="http://schemas.microsoft.com/office/powerpoint/2010/main" val="16053945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-152400" y="-228600"/>
            <a:ext cx="9525000" cy="838200"/>
          </a:xfrm>
          <a:prstGeom prst="rect">
            <a:avLst/>
          </a:prstGeom>
        </p:spPr>
        <p:txBody>
          <a:bodyPr vert="horz" anchor="b">
            <a:normAutofit/>
          </a:bodyPr>
          <a:lstStyle>
            <a:defPPr lvl="0">
              <a:buSzPct val="45000"/>
              <a:buFont typeface="StarSymbol"/>
              <a:buNone/>
              <a:defRPr/>
            </a:defPPr>
            <a:lvl1pPr lvl="0" algn="l" rtl="0" eaLnBrk="1" latinLnBrk="0" hangingPunct="1">
              <a:spcBef>
                <a:spcPct val="0"/>
              </a:spcBef>
              <a:buSzPct val="45000"/>
              <a:buFont typeface="StarSymbol"/>
              <a:buChar char="●"/>
              <a:defRPr kumimoji="0" sz="3000" b="0" i="0" u="none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lvl="1">
              <a:buSzPct val="45000"/>
              <a:buFont typeface="StarSymbol"/>
              <a:buChar char="●"/>
              <a:defRPr/>
            </a:lvl2pPr>
            <a:lvl3pPr lvl="2">
              <a:buSzPct val="45000"/>
              <a:buFont typeface="StarSymbol"/>
              <a:buChar char="●"/>
              <a:defRPr/>
            </a:lvl3pPr>
            <a:lvl4pPr lvl="3">
              <a:buSzPct val="45000"/>
              <a:buFont typeface="StarSymbol"/>
              <a:buChar char="●"/>
              <a:defRPr/>
            </a:lvl4pPr>
            <a:lvl5pPr lvl="4">
              <a:buSzPct val="45000"/>
              <a:buFont typeface="StarSymbol"/>
              <a:buChar char="●"/>
              <a:defRPr/>
            </a:lvl5pPr>
            <a:lvl6pPr lvl="5">
              <a:buSzPct val="45000"/>
              <a:buFont typeface="StarSymbol"/>
              <a:buChar char="●"/>
              <a:defRPr/>
            </a:lvl6pPr>
            <a:lvl7pPr lvl="6">
              <a:buSzPct val="45000"/>
              <a:buFont typeface="StarSymbol"/>
              <a:buChar char="●"/>
              <a:defRPr/>
            </a:lvl7pPr>
            <a:lvl8pPr lvl="7">
              <a:buSzPct val="45000"/>
              <a:buFont typeface="StarSymbol"/>
              <a:buChar char="●"/>
              <a:defRPr/>
            </a:lvl8pPr>
            <a:lvl9pPr lvl="8">
              <a:buSzPct val="45000"/>
              <a:buFont typeface="StarSymbol"/>
              <a:buChar char="●"/>
              <a:defRPr/>
            </a:lvl9pPr>
          </a:lstStyle>
          <a:p>
            <a:pPr algn="ctr">
              <a:buFont typeface="StarSymbol"/>
              <a:buNone/>
            </a:pPr>
            <a:r>
              <a:rPr lang="pt-BR" sz="2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 4: GIAO TIẾP, VĂN BẢN VÀ PHƯƠNG THỨC BIỂU ĐẠT</a:t>
            </a:r>
            <a:endParaRPr lang="en-US" sz="2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200" y="621268"/>
            <a:ext cx="3916457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b="1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Bài tập 1 SGK trang 17 – 18</a:t>
            </a:r>
            <a:endParaRPr lang="en-US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" y="1143000"/>
            <a:ext cx="1495922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Miêu tả</a:t>
            </a:r>
            <a:endParaRPr lang="en-US" sz="2500" i="1"/>
          </a:p>
        </p:txBody>
      </p:sp>
      <p:pic>
        <p:nvPicPr>
          <p:cNvPr id="6" name="Content Placeholder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71" y="1696254"/>
            <a:ext cx="8360229" cy="5009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41593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 noGrp="1"/>
          </p:cNvSpPr>
          <p:nvPr>
            <p:ph type="title" idx="4294967295"/>
          </p:nvPr>
        </p:nvSpPr>
        <p:spPr>
          <a:xfrm>
            <a:off x="-152400" y="-228600"/>
            <a:ext cx="9525000" cy="838200"/>
          </a:xfrm>
        </p:spPr>
        <p:txBody>
          <a:bodyPr>
            <a:norm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algn="ctr">
              <a:buNone/>
            </a:pPr>
            <a:r>
              <a:rPr lang="pt-BR" sz="2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 4: GIAO </a:t>
            </a:r>
            <a:r>
              <a:rPr lang="pt-BR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TIẾP, VĂN BẢN VÀ PHƯƠNG THỨC BIỂU ĐẠT</a:t>
            </a:r>
            <a:endParaRPr lang="en-US" sz="2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HT-0981 958 466\Desktop\unikey-48-win32\New folder 1\images (1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914400"/>
            <a:ext cx="8381999" cy="5638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-152400" y="-228600"/>
            <a:ext cx="9525000" cy="838200"/>
          </a:xfrm>
          <a:prstGeom prst="rect">
            <a:avLst/>
          </a:prstGeom>
        </p:spPr>
        <p:txBody>
          <a:bodyPr vert="horz" anchor="b">
            <a:normAutofit/>
          </a:bodyPr>
          <a:lstStyle>
            <a:defPPr lvl="0">
              <a:buSzPct val="45000"/>
              <a:buFont typeface="StarSymbol"/>
              <a:buNone/>
              <a:defRPr/>
            </a:defPPr>
            <a:lvl1pPr lvl="0" algn="l" rtl="0" eaLnBrk="1" latinLnBrk="0" hangingPunct="1">
              <a:spcBef>
                <a:spcPct val="0"/>
              </a:spcBef>
              <a:buSzPct val="45000"/>
              <a:buFont typeface="StarSymbol"/>
              <a:buChar char="●"/>
              <a:defRPr kumimoji="0" sz="3000" b="0" i="0" u="none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lvl="1">
              <a:buSzPct val="45000"/>
              <a:buFont typeface="StarSymbol"/>
              <a:buChar char="●"/>
              <a:defRPr/>
            </a:lvl2pPr>
            <a:lvl3pPr lvl="2">
              <a:buSzPct val="45000"/>
              <a:buFont typeface="StarSymbol"/>
              <a:buChar char="●"/>
              <a:defRPr/>
            </a:lvl3pPr>
            <a:lvl4pPr lvl="3">
              <a:buSzPct val="45000"/>
              <a:buFont typeface="StarSymbol"/>
              <a:buChar char="●"/>
              <a:defRPr/>
            </a:lvl4pPr>
            <a:lvl5pPr lvl="4">
              <a:buSzPct val="45000"/>
              <a:buFont typeface="StarSymbol"/>
              <a:buChar char="●"/>
              <a:defRPr/>
            </a:lvl5pPr>
            <a:lvl6pPr lvl="5">
              <a:buSzPct val="45000"/>
              <a:buFont typeface="StarSymbol"/>
              <a:buChar char="●"/>
              <a:defRPr/>
            </a:lvl6pPr>
            <a:lvl7pPr lvl="6">
              <a:buSzPct val="45000"/>
              <a:buFont typeface="StarSymbol"/>
              <a:buChar char="●"/>
              <a:defRPr/>
            </a:lvl7pPr>
            <a:lvl8pPr lvl="7">
              <a:buSzPct val="45000"/>
              <a:buFont typeface="StarSymbol"/>
              <a:buChar char="●"/>
              <a:defRPr/>
            </a:lvl8pPr>
            <a:lvl9pPr lvl="8">
              <a:buSzPct val="45000"/>
              <a:buFont typeface="StarSymbol"/>
              <a:buChar char="●"/>
              <a:defRPr/>
            </a:lvl9pPr>
          </a:lstStyle>
          <a:p>
            <a:pPr algn="ctr">
              <a:buFont typeface="StarSymbol"/>
              <a:buNone/>
            </a:pPr>
            <a:r>
              <a:rPr lang="pt-BR" sz="2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 4: GIAO TIẾP, VĂN BẢN VÀ PHƯƠNG THỨC BIỂU ĐẠT</a:t>
            </a:r>
            <a:endParaRPr lang="en-US" sz="2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200" y="621268"/>
            <a:ext cx="3916457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b="1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Bài tập 1 SGK trang 17 – 18</a:t>
            </a:r>
            <a:endParaRPr lang="en-US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" y="1143000"/>
            <a:ext cx="1762021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Nghị luận</a:t>
            </a:r>
            <a:endParaRPr lang="en-US" sz="2500" i="1"/>
          </a:p>
        </p:txBody>
      </p:sp>
      <p:pic>
        <p:nvPicPr>
          <p:cNvPr id="7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29" y="1669710"/>
            <a:ext cx="8098971" cy="4502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1184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-152400" y="-228600"/>
            <a:ext cx="9525000" cy="838200"/>
          </a:xfrm>
          <a:prstGeom prst="rect">
            <a:avLst/>
          </a:prstGeom>
        </p:spPr>
        <p:txBody>
          <a:bodyPr vert="horz" anchor="b">
            <a:normAutofit/>
          </a:bodyPr>
          <a:lstStyle>
            <a:defPPr lvl="0">
              <a:buSzPct val="45000"/>
              <a:buFont typeface="StarSymbol"/>
              <a:buNone/>
              <a:defRPr/>
            </a:defPPr>
            <a:lvl1pPr lvl="0" algn="l" rtl="0" eaLnBrk="1" latinLnBrk="0" hangingPunct="1">
              <a:spcBef>
                <a:spcPct val="0"/>
              </a:spcBef>
              <a:buSzPct val="45000"/>
              <a:buFont typeface="StarSymbol"/>
              <a:buChar char="●"/>
              <a:defRPr kumimoji="0" sz="3000" b="0" i="0" u="none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lvl="1">
              <a:buSzPct val="45000"/>
              <a:buFont typeface="StarSymbol"/>
              <a:buChar char="●"/>
              <a:defRPr/>
            </a:lvl2pPr>
            <a:lvl3pPr lvl="2">
              <a:buSzPct val="45000"/>
              <a:buFont typeface="StarSymbol"/>
              <a:buChar char="●"/>
              <a:defRPr/>
            </a:lvl3pPr>
            <a:lvl4pPr lvl="3">
              <a:buSzPct val="45000"/>
              <a:buFont typeface="StarSymbol"/>
              <a:buChar char="●"/>
              <a:defRPr/>
            </a:lvl4pPr>
            <a:lvl5pPr lvl="4">
              <a:buSzPct val="45000"/>
              <a:buFont typeface="StarSymbol"/>
              <a:buChar char="●"/>
              <a:defRPr/>
            </a:lvl5pPr>
            <a:lvl6pPr lvl="5">
              <a:buSzPct val="45000"/>
              <a:buFont typeface="StarSymbol"/>
              <a:buChar char="●"/>
              <a:defRPr/>
            </a:lvl6pPr>
            <a:lvl7pPr lvl="6">
              <a:buSzPct val="45000"/>
              <a:buFont typeface="StarSymbol"/>
              <a:buChar char="●"/>
              <a:defRPr/>
            </a:lvl7pPr>
            <a:lvl8pPr lvl="7">
              <a:buSzPct val="45000"/>
              <a:buFont typeface="StarSymbol"/>
              <a:buChar char="●"/>
              <a:defRPr/>
            </a:lvl8pPr>
            <a:lvl9pPr lvl="8">
              <a:buSzPct val="45000"/>
              <a:buFont typeface="StarSymbol"/>
              <a:buChar char="●"/>
              <a:defRPr/>
            </a:lvl9pPr>
          </a:lstStyle>
          <a:p>
            <a:pPr algn="ctr">
              <a:buFont typeface="StarSymbol"/>
              <a:buNone/>
            </a:pPr>
            <a:r>
              <a:rPr lang="pt-BR" sz="2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 4: GIAO TIẾP, VĂN BẢN VÀ PHƯƠNG THỨC BIỂU ĐẠT</a:t>
            </a:r>
            <a:endParaRPr lang="en-US" sz="2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200" y="621268"/>
            <a:ext cx="3916457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b="1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Bài tập 1 SGK trang 17 – 18</a:t>
            </a:r>
            <a:endParaRPr lang="en-US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2979" y="1123146"/>
            <a:ext cx="1701319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d. Biểu cảm</a:t>
            </a:r>
            <a:endParaRPr lang="en-US" sz="2500" i="1"/>
          </a:p>
        </p:txBody>
      </p:sp>
      <p:pic>
        <p:nvPicPr>
          <p:cNvPr id="6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600201"/>
            <a:ext cx="8534399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8017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-152400" y="-228600"/>
            <a:ext cx="9525000" cy="838200"/>
          </a:xfrm>
          <a:prstGeom prst="rect">
            <a:avLst/>
          </a:prstGeom>
        </p:spPr>
        <p:txBody>
          <a:bodyPr vert="horz" anchor="b">
            <a:normAutofit/>
          </a:bodyPr>
          <a:lstStyle>
            <a:defPPr lvl="0">
              <a:buSzPct val="45000"/>
              <a:buFont typeface="StarSymbol"/>
              <a:buNone/>
              <a:defRPr/>
            </a:defPPr>
            <a:lvl1pPr lvl="0" algn="l" rtl="0" eaLnBrk="1" latinLnBrk="0" hangingPunct="1">
              <a:spcBef>
                <a:spcPct val="0"/>
              </a:spcBef>
              <a:buSzPct val="45000"/>
              <a:buFont typeface="StarSymbol"/>
              <a:buChar char="●"/>
              <a:defRPr kumimoji="0" sz="3000" b="0" i="0" u="none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lvl="1">
              <a:buSzPct val="45000"/>
              <a:buFont typeface="StarSymbol"/>
              <a:buChar char="●"/>
              <a:defRPr/>
            </a:lvl2pPr>
            <a:lvl3pPr lvl="2">
              <a:buSzPct val="45000"/>
              <a:buFont typeface="StarSymbol"/>
              <a:buChar char="●"/>
              <a:defRPr/>
            </a:lvl3pPr>
            <a:lvl4pPr lvl="3">
              <a:buSzPct val="45000"/>
              <a:buFont typeface="StarSymbol"/>
              <a:buChar char="●"/>
              <a:defRPr/>
            </a:lvl4pPr>
            <a:lvl5pPr lvl="4">
              <a:buSzPct val="45000"/>
              <a:buFont typeface="StarSymbol"/>
              <a:buChar char="●"/>
              <a:defRPr/>
            </a:lvl5pPr>
            <a:lvl6pPr lvl="5">
              <a:buSzPct val="45000"/>
              <a:buFont typeface="StarSymbol"/>
              <a:buChar char="●"/>
              <a:defRPr/>
            </a:lvl6pPr>
            <a:lvl7pPr lvl="6">
              <a:buSzPct val="45000"/>
              <a:buFont typeface="StarSymbol"/>
              <a:buChar char="●"/>
              <a:defRPr/>
            </a:lvl7pPr>
            <a:lvl8pPr lvl="7">
              <a:buSzPct val="45000"/>
              <a:buFont typeface="StarSymbol"/>
              <a:buChar char="●"/>
              <a:defRPr/>
            </a:lvl8pPr>
            <a:lvl9pPr lvl="8">
              <a:buSzPct val="45000"/>
              <a:buFont typeface="StarSymbol"/>
              <a:buChar char="●"/>
              <a:defRPr/>
            </a:lvl9pPr>
          </a:lstStyle>
          <a:p>
            <a:pPr algn="ctr">
              <a:buFont typeface="StarSymbol"/>
              <a:buNone/>
            </a:pPr>
            <a:r>
              <a:rPr lang="pt-BR" sz="2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 4: GIAO TIẾP, VĂN BẢN VÀ PHƯƠNG THỨC BIỂU ĐẠT</a:t>
            </a:r>
            <a:endParaRPr lang="en-US" sz="2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200" y="621268"/>
            <a:ext cx="3916457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b="1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Bài tập 1 SGK trang 17 – 18</a:t>
            </a:r>
            <a:endParaRPr lang="en-US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2979" y="1123146"/>
            <a:ext cx="2100255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i="1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25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Thuyết minh</a:t>
            </a:r>
            <a:endParaRPr lang="en-US" sz="2500" i="1"/>
          </a:p>
        </p:txBody>
      </p:sp>
      <p:pic>
        <p:nvPicPr>
          <p:cNvPr id="7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57" y="1626620"/>
            <a:ext cx="8374743" cy="485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7805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-152400" y="-228600"/>
            <a:ext cx="9525000" cy="838200"/>
          </a:xfrm>
          <a:prstGeom prst="rect">
            <a:avLst/>
          </a:prstGeom>
        </p:spPr>
        <p:txBody>
          <a:bodyPr vert="horz" anchor="b">
            <a:normAutofit/>
          </a:bodyPr>
          <a:lstStyle>
            <a:defPPr lvl="0">
              <a:buSzPct val="45000"/>
              <a:buFont typeface="StarSymbol"/>
              <a:buNone/>
              <a:defRPr/>
            </a:defPPr>
            <a:lvl1pPr lvl="0" algn="l" rtl="0" eaLnBrk="1" latinLnBrk="0" hangingPunct="1">
              <a:spcBef>
                <a:spcPct val="0"/>
              </a:spcBef>
              <a:buSzPct val="45000"/>
              <a:buFont typeface="StarSymbol"/>
              <a:buChar char="●"/>
              <a:defRPr kumimoji="0" sz="3000" b="0" i="0" u="none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lvl="1">
              <a:buSzPct val="45000"/>
              <a:buFont typeface="StarSymbol"/>
              <a:buChar char="●"/>
              <a:defRPr/>
            </a:lvl2pPr>
            <a:lvl3pPr lvl="2">
              <a:buSzPct val="45000"/>
              <a:buFont typeface="StarSymbol"/>
              <a:buChar char="●"/>
              <a:defRPr/>
            </a:lvl3pPr>
            <a:lvl4pPr lvl="3">
              <a:buSzPct val="45000"/>
              <a:buFont typeface="StarSymbol"/>
              <a:buChar char="●"/>
              <a:defRPr/>
            </a:lvl4pPr>
            <a:lvl5pPr lvl="4">
              <a:buSzPct val="45000"/>
              <a:buFont typeface="StarSymbol"/>
              <a:buChar char="●"/>
              <a:defRPr/>
            </a:lvl5pPr>
            <a:lvl6pPr lvl="5">
              <a:buSzPct val="45000"/>
              <a:buFont typeface="StarSymbol"/>
              <a:buChar char="●"/>
              <a:defRPr/>
            </a:lvl6pPr>
            <a:lvl7pPr lvl="6">
              <a:buSzPct val="45000"/>
              <a:buFont typeface="StarSymbol"/>
              <a:buChar char="●"/>
              <a:defRPr/>
            </a:lvl7pPr>
            <a:lvl8pPr lvl="7">
              <a:buSzPct val="45000"/>
              <a:buFont typeface="StarSymbol"/>
              <a:buChar char="●"/>
              <a:defRPr/>
            </a:lvl8pPr>
            <a:lvl9pPr lvl="8">
              <a:buSzPct val="45000"/>
              <a:buFont typeface="StarSymbol"/>
              <a:buChar char="●"/>
              <a:defRPr/>
            </a:lvl9pPr>
          </a:lstStyle>
          <a:p>
            <a:pPr algn="ctr">
              <a:buFont typeface="StarSymbol"/>
              <a:buNone/>
            </a:pPr>
            <a:r>
              <a:rPr lang="pt-BR" sz="2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 4: GIAO TIẾP, VĂN BẢN VÀ PHƯƠNG THỨC BIỂU ĐẠT</a:t>
            </a:r>
            <a:endParaRPr lang="en-US" sz="2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200" y="621268"/>
            <a:ext cx="3275256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b="1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Bài tập </a:t>
            </a:r>
            <a:r>
              <a:rPr lang="en-US" sz="2500" b="1" i="1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2500" b="1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SGK trang </a:t>
            </a:r>
            <a:r>
              <a:rPr lang="en-US" sz="2500" b="1" i="1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endParaRPr lang="en-US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4114800" y="1524000"/>
            <a:ext cx="4876800" cy="2895600"/>
          </a:xfrm>
          <a:prstGeom prst="cloudCallout">
            <a:avLst>
              <a:gd name="adj1" fmla="val -24708"/>
              <a:gd name="adj2" fmla="val 7001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r-FR" sz="2500">
                <a:latin typeface="Times New Roman" panose="02020603050405020304" pitchFamily="18" charset="0"/>
                <a:cs typeface="Times New Roman" panose="02020603050405020304" pitchFamily="18" charset="0"/>
              </a:rPr>
              <a:t>Truyền thuyết Con Rồng, cháu Tiên thuộc kiểu văn bản nào ? Vì sao em biết như vậy ?</a:t>
            </a:r>
            <a:endParaRPr lang="en-US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altLang="en-US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" y="1219200"/>
            <a:ext cx="86106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5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Truyền </a:t>
            </a:r>
            <a:r>
              <a:rPr lang="fr-FR" sz="2500">
                <a:latin typeface="Times New Roman" panose="02020603050405020304" pitchFamily="18" charset="0"/>
                <a:cs typeface="Times New Roman" panose="02020603050405020304" pitchFamily="18" charset="0"/>
              </a:rPr>
              <a:t>thuyết Con Rồng, cháu Tiên thuộc kiểu văn bản tự sự vì: các sự việc trong truyện được kể kế tiếp nhau, sự việc này nối tiếp sự việc kia nhằm nêu bật nội dung, ý nghĩa.</a:t>
            </a:r>
            <a:endParaRPr lang="en-US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1016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212" name="Picture 4" descr="WINEB002"/>
          <p:cNvPicPr>
            <a:picLocks noGrp="1" noChangeAspect="1" noChangeArrowheads="1"/>
          </p:cNvPicPr>
          <p:nvPr>
            <p:ph type="title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667000" cy="2235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22213" name="Picture 5" descr="untitled DV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63056" flipH="1">
            <a:off x="533400" y="533400"/>
            <a:ext cx="10271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2214" name="Picture 6" descr="EASTA008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0" y="5041900"/>
            <a:ext cx="2044700" cy="1816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3276600" y="0"/>
            <a:ext cx="34275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về nhà</a:t>
            </a: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38200" y="1563231"/>
            <a:ext cx="76962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Học </a:t>
            </a:r>
            <a:r>
              <a:rPr lang="en-US" sz="2500">
                <a:latin typeface="Times New Roman" panose="02020603050405020304" pitchFamily="18" charset="0"/>
                <a:cs typeface="Times New Roman" panose="02020603050405020304" pitchFamily="18" charset="0"/>
              </a:rPr>
              <a:t>thuộc ghi chép nghe giảng trên lớp, ghi nhớ SGK.</a:t>
            </a:r>
          </a:p>
          <a:p>
            <a:r>
              <a:rPr lang="en-US" sz="25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500">
                <a:latin typeface="Times New Roman" panose="02020603050405020304" pitchFamily="18" charset="0"/>
                <a:cs typeface="Times New Roman" panose="02020603050405020304" pitchFamily="18" charset="0"/>
              </a:rPr>
              <a:t>. Làm bài tập 3, 4, 5 Sách bài tập trang 8 </a:t>
            </a:r>
            <a:r>
              <a:rPr lang="en-US" sz="25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5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500">
                <a:latin typeface="Times New Roman" panose="02020603050405020304" pitchFamily="18" charset="0"/>
                <a:cs typeface="Times New Roman" panose="02020603050405020304" pitchFamily="18" charset="0"/>
              </a:rPr>
              <a:t>. Đọc, chuẩn bị và soạn bài </a:t>
            </a:r>
            <a:r>
              <a:rPr lang="en-US" sz="25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500" b="1">
                <a:latin typeface="Times New Roman" panose="02020603050405020304" pitchFamily="18" charset="0"/>
                <a:cs typeface="Times New Roman" panose="02020603050405020304" pitchFamily="18" charset="0"/>
              </a:rPr>
              <a:t>Tìm hiểu chung về văn tự sự</a:t>
            </a:r>
            <a:r>
              <a:rPr lang="en-US" sz="25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7273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222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222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22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22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2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2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2222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2222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222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222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2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2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2222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2222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222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222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2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2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41" name="AutoShape 5"/>
          <p:cNvSpPr>
            <a:spLocks noChangeArrowheads="1"/>
          </p:cNvSpPr>
          <p:nvPr/>
        </p:nvSpPr>
        <p:spPr bwMode="auto">
          <a:xfrm>
            <a:off x="8458200" y="1981200"/>
            <a:ext cx="385763" cy="439738"/>
          </a:xfrm>
          <a:prstGeom prst="star5">
            <a:avLst/>
          </a:prstGeom>
          <a:gradFill rotWithShape="1">
            <a:gsLst>
              <a:gs pos="0">
                <a:schemeClr val="accent1"/>
              </a:gs>
              <a:gs pos="100000">
                <a:srgbClr val="FF0066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i="0">
              <a:latin typeface="Arial" charset="0"/>
            </a:endParaRPr>
          </a:p>
        </p:txBody>
      </p:sp>
      <p:sp>
        <p:nvSpPr>
          <p:cNvPr id="91142" name="AutoShape 6"/>
          <p:cNvSpPr>
            <a:spLocks noChangeArrowheads="1"/>
          </p:cNvSpPr>
          <p:nvPr/>
        </p:nvSpPr>
        <p:spPr bwMode="auto">
          <a:xfrm>
            <a:off x="8382000" y="5181600"/>
            <a:ext cx="403225" cy="392113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i="0">
              <a:latin typeface="Arial" charset="0"/>
            </a:endParaRPr>
          </a:p>
        </p:txBody>
      </p:sp>
      <p:sp>
        <p:nvSpPr>
          <p:cNvPr id="4102" name="AutoShape 7"/>
          <p:cNvSpPr>
            <a:spLocks noChangeArrowheads="1"/>
          </p:cNvSpPr>
          <p:nvPr/>
        </p:nvSpPr>
        <p:spPr bwMode="auto">
          <a:xfrm>
            <a:off x="6400800" y="6019800"/>
            <a:ext cx="493713" cy="539750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00082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8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vi-VN" altLang="en-US" sz="1800" i="0">
              <a:latin typeface="Arial" charset="0"/>
            </a:endParaRPr>
          </a:p>
        </p:txBody>
      </p:sp>
      <p:sp>
        <p:nvSpPr>
          <p:cNvPr id="4103" name="AutoShape 8"/>
          <p:cNvSpPr>
            <a:spLocks noChangeArrowheads="1"/>
          </p:cNvSpPr>
          <p:nvPr/>
        </p:nvSpPr>
        <p:spPr bwMode="auto">
          <a:xfrm>
            <a:off x="1447800" y="5943600"/>
            <a:ext cx="493713" cy="539750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6E81C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8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vi-VN" altLang="en-US" sz="1800" i="0">
              <a:latin typeface="Arial" charset="0"/>
            </a:endParaRPr>
          </a:p>
        </p:txBody>
      </p:sp>
      <p:sp>
        <p:nvSpPr>
          <p:cNvPr id="91145" name="AutoShape 9"/>
          <p:cNvSpPr>
            <a:spLocks noChangeArrowheads="1"/>
          </p:cNvSpPr>
          <p:nvPr/>
        </p:nvSpPr>
        <p:spPr bwMode="auto">
          <a:xfrm>
            <a:off x="304800" y="4648200"/>
            <a:ext cx="609600" cy="685800"/>
          </a:xfrm>
          <a:prstGeom prst="star5">
            <a:avLst/>
          </a:prstGeom>
          <a:gradFill rotWithShape="1">
            <a:gsLst>
              <a:gs pos="0">
                <a:srgbClr val="1907FD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i="0">
              <a:latin typeface="Arial" charset="0"/>
            </a:endParaRPr>
          </a:p>
        </p:txBody>
      </p:sp>
      <p:pic>
        <p:nvPicPr>
          <p:cNvPr id="4105" name="Picture 12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963" y="5535613"/>
            <a:ext cx="1443037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1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202953">
            <a:off x="54769" y="5714206"/>
            <a:ext cx="1104900" cy="110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0904" y="685800"/>
            <a:ext cx="841729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I.Tìm hiểu chung về văn bản và phương thưc biểu đạt</a:t>
            </a:r>
            <a:r>
              <a:rPr lang="en-US" sz="2500" b="1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5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500" b="1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Văn bản và mục đích giao tiếp:</a:t>
            </a:r>
            <a:endParaRPr lang="en-US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2400" y="1371600"/>
            <a:ext cx="5905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smtClean="0">
                <a:solidFill>
                  <a:srgbClr val="003300"/>
                </a:solidFill>
                <a:latin typeface="Times New Roman" pitchFamily="18" charset="0"/>
                <a:sym typeface="Wingdings" pitchFamily="2" charset="2"/>
                <a:hlinkClick r:id="rId5" action="ppaction://hlinksldjump"/>
              </a:rPr>
              <a:t></a:t>
            </a:r>
            <a:endParaRPr lang="en-US" sz="2800"/>
          </a:p>
        </p:txBody>
      </p:sp>
      <p:sp>
        <p:nvSpPr>
          <p:cNvPr id="22" name="Cloud Callout 21"/>
          <p:cNvSpPr/>
          <p:nvPr/>
        </p:nvSpPr>
        <p:spPr>
          <a:xfrm>
            <a:off x="4876800" y="1447800"/>
            <a:ext cx="3890963" cy="3048000"/>
          </a:xfrm>
          <a:prstGeom prst="cloudCallou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3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3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 </a:t>
            </a:r>
            <a:r>
              <a:rPr lang="vi-VN" sz="2300">
                <a:latin typeface="Times New Roman" panose="02020603050405020304" pitchFamily="18" charset="0"/>
                <a:cs typeface="Times New Roman" panose="02020603050405020304" pitchFamily="18" charset="0"/>
              </a:rPr>
              <a:t>cuộc sống khi có một tư  tưởng, tình cảm, nguyện vọng mà cần biểu đạt cho mọi người biết thì em làm thế nào ?</a:t>
            </a:r>
          </a:p>
          <a:p>
            <a:pPr algn="ctr"/>
            <a:endParaRPr lang="en-US" altLang="en-US" sz="2500">
              <a:latin typeface="VNI-Times" pitchFamily="2" charset="0"/>
            </a:endParaRPr>
          </a:p>
        </p:txBody>
      </p:sp>
      <p:sp>
        <p:nvSpPr>
          <p:cNvPr id="24" name="Title 2"/>
          <p:cNvSpPr txBox="1">
            <a:spLocks/>
          </p:cNvSpPr>
          <p:nvPr/>
        </p:nvSpPr>
        <p:spPr>
          <a:xfrm>
            <a:off x="-152400" y="-228600"/>
            <a:ext cx="9525000" cy="838200"/>
          </a:xfrm>
          <a:prstGeom prst="rect">
            <a:avLst/>
          </a:prstGeom>
        </p:spPr>
        <p:txBody>
          <a:bodyPr vert="horz" anchor="b">
            <a:normAutofit/>
          </a:bodyPr>
          <a:lstStyle>
            <a:defPPr lvl="0">
              <a:buSzPct val="45000"/>
              <a:buFont typeface="StarSymbol"/>
              <a:buNone/>
              <a:defRPr/>
            </a:defPPr>
            <a:lvl1pPr lvl="0" algn="l" rtl="0" eaLnBrk="1" latinLnBrk="0" hangingPunct="1">
              <a:spcBef>
                <a:spcPct val="0"/>
              </a:spcBef>
              <a:buSzPct val="45000"/>
              <a:buFont typeface="StarSymbol"/>
              <a:buChar char="●"/>
              <a:defRPr kumimoji="0" sz="3000" b="0" i="0" u="none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lvl="1">
              <a:buSzPct val="45000"/>
              <a:buFont typeface="StarSymbol"/>
              <a:buChar char="●"/>
              <a:defRPr/>
            </a:lvl2pPr>
            <a:lvl3pPr lvl="2">
              <a:buSzPct val="45000"/>
              <a:buFont typeface="StarSymbol"/>
              <a:buChar char="●"/>
              <a:defRPr/>
            </a:lvl3pPr>
            <a:lvl4pPr lvl="3">
              <a:buSzPct val="45000"/>
              <a:buFont typeface="StarSymbol"/>
              <a:buChar char="●"/>
              <a:defRPr/>
            </a:lvl4pPr>
            <a:lvl5pPr lvl="4">
              <a:buSzPct val="45000"/>
              <a:buFont typeface="StarSymbol"/>
              <a:buChar char="●"/>
              <a:defRPr/>
            </a:lvl5pPr>
            <a:lvl6pPr lvl="5">
              <a:buSzPct val="45000"/>
              <a:buFont typeface="StarSymbol"/>
              <a:buChar char="●"/>
              <a:defRPr/>
            </a:lvl6pPr>
            <a:lvl7pPr lvl="6">
              <a:buSzPct val="45000"/>
              <a:buFont typeface="StarSymbol"/>
              <a:buChar char="●"/>
              <a:defRPr/>
            </a:lvl7pPr>
            <a:lvl8pPr lvl="7">
              <a:buSzPct val="45000"/>
              <a:buFont typeface="StarSymbol"/>
              <a:buChar char="●"/>
              <a:defRPr/>
            </a:lvl8pPr>
            <a:lvl9pPr lvl="8">
              <a:buSzPct val="45000"/>
              <a:buFont typeface="StarSymbol"/>
              <a:buChar char="●"/>
              <a:defRPr/>
            </a:lvl9pPr>
          </a:lstStyle>
          <a:p>
            <a:pPr algn="ctr">
              <a:buFont typeface="StarSymbol"/>
              <a:buNone/>
            </a:pPr>
            <a:r>
              <a:rPr lang="pt-BR" sz="2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 4: GIAO TIẾP, VĂN BẢN VÀ PHƯƠNG THỨC BIỂU ĐẠT</a:t>
            </a:r>
            <a:endParaRPr lang="en-US" sz="2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2400" y="1828800"/>
            <a:ext cx="2369559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>
                <a:latin typeface="Times New Roman" panose="02020603050405020304" pitchFamily="18" charset="0"/>
                <a:cs typeface="Times New Roman" panose="02020603050405020304" pitchFamily="18" charset="0"/>
              </a:rPr>
              <a:t>- Sẽ nói hay viết.</a:t>
            </a:r>
            <a:endParaRPr lang="en-US" sz="25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AutoShape 16"/>
          <p:cNvSpPr>
            <a:spLocks noChangeArrowheads="1"/>
          </p:cNvSpPr>
          <p:nvPr/>
        </p:nvSpPr>
        <p:spPr bwMode="auto">
          <a:xfrm>
            <a:off x="4876800" y="1143000"/>
            <a:ext cx="3733800" cy="3581400"/>
          </a:xfrm>
          <a:prstGeom prst="cloudCallout">
            <a:avLst>
              <a:gd name="adj1" fmla="val -49324"/>
              <a:gd name="adj2" fmla="val 72472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vi-VN" sz="2200"/>
              <a:t>Khi muốn biểu đạt tư tưởng, tình cảm, nguyện vọng ấy một cách đầy đủ, trọn vẹn cho người khác hiểu thì em phải làm như thế nào ?</a:t>
            </a:r>
          </a:p>
          <a:p>
            <a:pPr algn="ctr"/>
            <a:endParaRPr lang="en-US" altLang="en-US" sz="2800">
              <a:latin typeface="VNI-Times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400" y="2133600"/>
            <a:ext cx="3055645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500"/>
              <a:t>- Phải tạo lập văn bản.</a:t>
            </a:r>
            <a:endParaRPr lang="vi-VN" sz="2500" b="1"/>
          </a:p>
        </p:txBody>
      </p:sp>
      <p:sp>
        <p:nvSpPr>
          <p:cNvPr id="29" name="AutoShape 17"/>
          <p:cNvSpPr>
            <a:spLocks noChangeArrowheads="1"/>
          </p:cNvSpPr>
          <p:nvPr/>
        </p:nvSpPr>
        <p:spPr bwMode="auto">
          <a:xfrm>
            <a:off x="5029200" y="2743200"/>
            <a:ext cx="3657600" cy="2362200"/>
          </a:xfrm>
          <a:prstGeom prst="wedgeEllipseCallout">
            <a:avLst>
              <a:gd name="adj1" fmla="val -52569"/>
              <a:gd name="adj2" fmla="val 8461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vi-VN" sz="2500"/>
              <a:t>Câu ca dao sáng tác để làm gì? Muốn nói lên vấn đề gì ? </a:t>
            </a:r>
          </a:p>
          <a:p>
            <a:pPr algn="ctr"/>
            <a:endParaRPr lang="en-US" altLang="en-US" sz="2800">
              <a:latin typeface="VNI-Times" pitchFamily="2" charset="0"/>
            </a:endParaRPr>
          </a:p>
        </p:txBody>
      </p:sp>
      <p:sp>
        <p:nvSpPr>
          <p:cNvPr id="30" name="AutoShape 19"/>
          <p:cNvSpPr>
            <a:spLocks noChangeArrowheads="1"/>
          </p:cNvSpPr>
          <p:nvPr/>
        </p:nvSpPr>
        <p:spPr bwMode="auto">
          <a:xfrm>
            <a:off x="4648200" y="1600200"/>
            <a:ext cx="4191000" cy="1905000"/>
          </a:xfrm>
          <a:prstGeom prst="cloudCallout">
            <a:avLst>
              <a:gd name="adj1" fmla="val -52653"/>
              <a:gd name="adj2" fmla="val 10008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vi-VN" sz="2500"/>
              <a:t>Câu  ca dao đó đã có thể coi là 1 văn bản chưa ?</a:t>
            </a:r>
          </a:p>
          <a:p>
            <a:pPr algn="ctr"/>
            <a:endParaRPr lang="en-US" altLang="en-US" sz="2500">
              <a:latin typeface="VNI-Times" pitchFamily="2" charset="0"/>
            </a:endParaRPr>
          </a:p>
        </p:txBody>
      </p:sp>
      <p:sp>
        <p:nvSpPr>
          <p:cNvPr id="31" name="AutoShape 18"/>
          <p:cNvSpPr>
            <a:spLocks noChangeArrowheads="1"/>
          </p:cNvSpPr>
          <p:nvPr/>
        </p:nvSpPr>
        <p:spPr bwMode="auto">
          <a:xfrm>
            <a:off x="4419600" y="1524000"/>
            <a:ext cx="4038600" cy="2286000"/>
          </a:xfrm>
          <a:prstGeom prst="cloudCallout">
            <a:avLst>
              <a:gd name="adj1" fmla="val -54134"/>
              <a:gd name="adj2" fmla="val 89306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vi-VN" sz="2400"/>
              <a:t>Hai câu liên kết với nhau như  thế nào ? Như thế đã diễn đạt trọn  vẹn một ý chưa ?</a:t>
            </a:r>
          </a:p>
          <a:p>
            <a:pPr algn="ctr"/>
            <a:endParaRPr lang="en-US" altLang="en-US" sz="2400">
              <a:latin typeface="VNI-Times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61471" y="2514600"/>
            <a:ext cx="2457724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500"/>
              <a:t>- Là một văn bản.</a:t>
            </a:r>
            <a:endParaRPr lang="vi-VN" sz="2500" b="1"/>
          </a:p>
        </p:txBody>
      </p:sp>
    </p:spTree>
    <p:extLst>
      <p:ext uri="{BB962C8B-B14F-4D97-AF65-F5344CB8AC3E}">
        <p14:creationId xmlns:p14="http://schemas.microsoft.com/office/powerpoint/2010/main" val="119697566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2" grpId="0" animBg="1"/>
      <p:bldP spid="22" grpId="1" animBg="1"/>
      <p:bldP spid="10" grpId="0"/>
      <p:bldP spid="27" grpId="0" animBg="1"/>
      <p:bldP spid="27" grpId="1" animBg="1"/>
      <p:bldP spid="11" grpId="0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_MG_63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8458200" cy="4656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04800" y="4867870"/>
            <a:ext cx="8458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Lời </a:t>
            </a:r>
            <a:r>
              <a:rPr lang="pt-BR" sz="2400">
                <a:latin typeface="Times New Roman" panose="02020603050405020304" pitchFamily="18" charset="0"/>
                <a:cs typeface="Times New Roman" panose="02020603050405020304" pitchFamily="18" charset="0"/>
              </a:rPr>
              <a:t>phát biểu của thầy cô hiệu trưởng trong buổi lễ khai giảng năm học có phải là là văn bản không?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Vì sao?</a:t>
            </a:r>
          </a:p>
        </p:txBody>
      </p:sp>
    </p:spTree>
    <p:extLst>
      <p:ext uri="{BB962C8B-B14F-4D97-AF65-F5344CB8AC3E}">
        <p14:creationId xmlns:p14="http://schemas.microsoft.com/office/powerpoint/2010/main" val="406047703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phongbi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6200"/>
            <a:ext cx="8686800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28600" y="5498068"/>
            <a:ext cx="86868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500">
                <a:latin typeface="Times New Roman" panose="02020603050405020304" pitchFamily="18" charset="0"/>
                <a:cs typeface="Times New Roman" panose="02020603050405020304" pitchFamily="18" charset="0"/>
              </a:rPr>
              <a:t>Bức thư em viết cho bạn có phải là văn bản không ? Vì sao?</a:t>
            </a:r>
          </a:p>
        </p:txBody>
      </p:sp>
    </p:spTree>
    <p:extLst>
      <p:ext uri="{BB962C8B-B14F-4D97-AF65-F5344CB8AC3E}">
        <p14:creationId xmlns:p14="http://schemas.microsoft.com/office/powerpoint/2010/main" val="22301473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giay%20moi%2013-10_1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8100"/>
            <a:ext cx="4495800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5" descr="75195963-230858_cong-van-chinsu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4191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28600" y="3877270"/>
            <a:ext cx="86106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500"/>
              <a:t>Những đơn xin nghỉ học, bài  thơ, truyện cổ tích câu  đối,  thiếp mời đám  cưới có </a:t>
            </a:r>
            <a:r>
              <a:rPr lang="vi-VN" sz="2500" smtClean="0"/>
              <a:t>phải</a:t>
            </a:r>
            <a:r>
              <a:rPr lang="en-US" sz="2500"/>
              <a:t> </a:t>
            </a:r>
            <a:r>
              <a:rPr lang="vi-VN" sz="2500" smtClean="0"/>
              <a:t>đều </a:t>
            </a:r>
            <a:r>
              <a:rPr lang="vi-VN" sz="2500"/>
              <a:t>là văn bản không? kể thêm những văn bản mà em biết </a:t>
            </a:r>
            <a:r>
              <a:rPr lang="vi-VN" sz="2500" smtClean="0"/>
              <a:t>?</a:t>
            </a:r>
            <a:endParaRPr lang="vi-VN" sz="2500"/>
          </a:p>
        </p:txBody>
      </p:sp>
    </p:spTree>
    <p:extLst>
      <p:ext uri="{BB962C8B-B14F-4D97-AF65-F5344CB8AC3E}">
        <p14:creationId xmlns:p14="http://schemas.microsoft.com/office/powerpoint/2010/main" val="428247895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12"/>
          <p:cNvSpPr>
            <a:spLocks noChangeArrowheads="1"/>
          </p:cNvSpPr>
          <p:nvPr/>
        </p:nvSpPr>
        <p:spPr bwMode="auto">
          <a:xfrm>
            <a:off x="76200" y="457200"/>
            <a:ext cx="2971800" cy="1981200"/>
          </a:xfrm>
          <a:prstGeom prst="verticalScroll">
            <a:avLst>
              <a:gd name="adj" fmla="val 12500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r>
              <a:rPr lang="en-US" sz="2600">
                <a:latin typeface="Times New Roman" panose="02020603050405020304" pitchFamily="18" charset="0"/>
                <a:cs typeface="Times New Roman" panose="02020603050405020304" pitchFamily="18" charset="0"/>
              </a:rPr>
              <a:t>Vậy em hiểu </a:t>
            </a:r>
            <a:endParaRPr lang="en-US" sz="26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thế </a:t>
            </a:r>
            <a:r>
              <a:rPr lang="en-US" sz="2600">
                <a:latin typeface="Times New Roman" panose="02020603050405020304" pitchFamily="18" charset="0"/>
                <a:cs typeface="Times New Roman" panose="02020603050405020304" pitchFamily="18" charset="0"/>
              </a:rPr>
              <a:t>nào là </a:t>
            </a:r>
            <a:r>
              <a:rPr 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</a:p>
          <a:p>
            <a:r>
              <a:rPr 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>
                <a:latin typeface="Times New Roman" panose="02020603050405020304" pitchFamily="18" charset="0"/>
                <a:cs typeface="Times New Roman" panose="02020603050405020304" pitchFamily="18" charset="0"/>
              </a:rPr>
              <a:t>bản?</a:t>
            </a:r>
            <a:endParaRPr lang="en-US" alt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0" y="28288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" name="AutoShape 12"/>
          <p:cNvSpPr>
            <a:spLocks noChangeArrowheads="1"/>
          </p:cNvSpPr>
          <p:nvPr/>
        </p:nvSpPr>
        <p:spPr bwMode="auto">
          <a:xfrm>
            <a:off x="2819400" y="457200"/>
            <a:ext cx="5867400" cy="3505200"/>
          </a:xfrm>
          <a:prstGeom prst="verticalScroll">
            <a:avLst>
              <a:gd name="adj" fmla="val 12500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r>
              <a:rPr lang="en-US" sz="25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Văn </a:t>
            </a:r>
            <a:r>
              <a:rPr lang="en-US" sz="2500">
                <a:latin typeface="Times New Roman" panose="02020603050405020304" pitchFamily="18" charset="0"/>
                <a:cs typeface="Times New Roman" panose="02020603050405020304" pitchFamily="18" charset="0"/>
              </a:rPr>
              <a:t>bản: </a:t>
            </a:r>
            <a:r>
              <a:rPr lang="en-US" sz="2500" i="1">
                <a:latin typeface="Times New Roman" panose="02020603050405020304" pitchFamily="18" charset="0"/>
                <a:cs typeface="Times New Roman" panose="02020603050405020304" pitchFamily="18" charset="0"/>
              </a:rPr>
              <a:t>là một chuỗi </a:t>
            </a:r>
            <a:endParaRPr lang="en-US" sz="2500" i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5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lời </a:t>
            </a:r>
            <a:r>
              <a:rPr lang="en-US" sz="2500" i="1">
                <a:latin typeface="Times New Roman" panose="02020603050405020304" pitchFamily="18" charset="0"/>
                <a:cs typeface="Times New Roman" panose="02020603050405020304" pitchFamily="18" charset="0"/>
              </a:rPr>
              <a:t>nói miệng hay bài viết có chủ </a:t>
            </a:r>
            <a:endParaRPr lang="en-US" sz="2500" i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5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đề </a:t>
            </a:r>
            <a:r>
              <a:rPr lang="en-US" sz="2500" i="1">
                <a:latin typeface="Times New Roman" panose="02020603050405020304" pitchFamily="18" charset="0"/>
                <a:cs typeface="Times New Roman" panose="02020603050405020304" pitchFamily="18" charset="0"/>
              </a:rPr>
              <a:t>thống nhất, có liên kết mạch </a:t>
            </a:r>
            <a:endParaRPr lang="en-US" sz="2500" i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5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lạc</a:t>
            </a:r>
            <a:r>
              <a:rPr lang="en-US" sz="2500" i="1">
                <a:latin typeface="Times New Roman" panose="02020603050405020304" pitchFamily="18" charset="0"/>
                <a:cs typeface="Times New Roman" panose="02020603050405020304" pitchFamily="18" charset="0"/>
              </a:rPr>
              <a:t>, vận dụng phương thức biểu </a:t>
            </a:r>
            <a:endParaRPr lang="en-US" sz="2500" i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5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đạt </a:t>
            </a:r>
            <a:r>
              <a:rPr lang="en-US" sz="2500" i="1">
                <a:latin typeface="Times New Roman" panose="02020603050405020304" pitchFamily="18" charset="0"/>
                <a:cs typeface="Times New Roman" panose="02020603050405020304" pitchFamily="18" charset="0"/>
              </a:rPr>
              <a:t>phù hợp để thực hiện mục </a:t>
            </a:r>
            <a:endParaRPr lang="en-US" sz="2500" i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5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đích </a:t>
            </a:r>
            <a:r>
              <a:rPr lang="en-US" sz="2500" i="1">
                <a:latin typeface="Times New Roman" panose="02020603050405020304" pitchFamily="18" charset="0"/>
                <a:cs typeface="Times New Roman" panose="02020603050405020304" pitchFamily="18" charset="0"/>
              </a:rPr>
              <a:t>giao tiếp</a:t>
            </a:r>
            <a:endParaRPr lang="en-US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5786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" grpId="0" animBg="1"/>
      <p:bldP spid="5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41" name="AutoShape 5"/>
          <p:cNvSpPr>
            <a:spLocks noChangeArrowheads="1"/>
          </p:cNvSpPr>
          <p:nvPr/>
        </p:nvSpPr>
        <p:spPr bwMode="auto">
          <a:xfrm>
            <a:off x="8458200" y="1981200"/>
            <a:ext cx="385763" cy="439738"/>
          </a:xfrm>
          <a:prstGeom prst="star5">
            <a:avLst/>
          </a:prstGeom>
          <a:gradFill rotWithShape="1">
            <a:gsLst>
              <a:gs pos="0">
                <a:schemeClr val="accent1"/>
              </a:gs>
              <a:gs pos="100000">
                <a:srgbClr val="FF0066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i="0">
              <a:latin typeface="Arial" charset="0"/>
            </a:endParaRPr>
          </a:p>
        </p:txBody>
      </p:sp>
      <p:sp>
        <p:nvSpPr>
          <p:cNvPr id="91142" name="AutoShape 6"/>
          <p:cNvSpPr>
            <a:spLocks noChangeArrowheads="1"/>
          </p:cNvSpPr>
          <p:nvPr/>
        </p:nvSpPr>
        <p:spPr bwMode="auto">
          <a:xfrm>
            <a:off x="8382000" y="5181600"/>
            <a:ext cx="403225" cy="392113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i="0">
              <a:latin typeface="Arial" charset="0"/>
            </a:endParaRPr>
          </a:p>
        </p:txBody>
      </p:sp>
      <p:sp>
        <p:nvSpPr>
          <p:cNvPr id="4102" name="AutoShape 7"/>
          <p:cNvSpPr>
            <a:spLocks noChangeArrowheads="1"/>
          </p:cNvSpPr>
          <p:nvPr/>
        </p:nvSpPr>
        <p:spPr bwMode="auto">
          <a:xfrm>
            <a:off x="6400800" y="6019800"/>
            <a:ext cx="493713" cy="539750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00082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8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vi-VN" altLang="en-US" sz="1800" i="0">
              <a:latin typeface="Arial" charset="0"/>
            </a:endParaRPr>
          </a:p>
        </p:txBody>
      </p:sp>
      <p:sp>
        <p:nvSpPr>
          <p:cNvPr id="4103" name="AutoShape 8"/>
          <p:cNvSpPr>
            <a:spLocks noChangeArrowheads="1"/>
          </p:cNvSpPr>
          <p:nvPr/>
        </p:nvSpPr>
        <p:spPr bwMode="auto">
          <a:xfrm>
            <a:off x="1447800" y="5943600"/>
            <a:ext cx="493713" cy="539750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6E81C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8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vi-VN" altLang="en-US" sz="1800" i="0">
              <a:latin typeface="Arial" charset="0"/>
            </a:endParaRPr>
          </a:p>
        </p:txBody>
      </p:sp>
      <p:sp>
        <p:nvSpPr>
          <p:cNvPr id="91145" name="AutoShape 9"/>
          <p:cNvSpPr>
            <a:spLocks noChangeArrowheads="1"/>
          </p:cNvSpPr>
          <p:nvPr/>
        </p:nvSpPr>
        <p:spPr bwMode="auto">
          <a:xfrm>
            <a:off x="304800" y="4648200"/>
            <a:ext cx="609600" cy="685800"/>
          </a:xfrm>
          <a:prstGeom prst="star5">
            <a:avLst/>
          </a:prstGeom>
          <a:gradFill rotWithShape="1">
            <a:gsLst>
              <a:gs pos="0">
                <a:srgbClr val="1907FD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i="0">
              <a:latin typeface="Arial" charset="0"/>
            </a:endParaRPr>
          </a:p>
        </p:txBody>
      </p:sp>
      <p:pic>
        <p:nvPicPr>
          <p:cNvPr id="4105" name="Picture 12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963" y="5535613"/>
            <a:ext cx="1443037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1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202953">
            <a:off x="54769" y="5714206"/>
            <a:ext cx="1104900" cy="110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0904" y="533400"/>
            <a:ext cx="841729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I.Tìm hiểu chung về văn bản và phương thưc biểu đạt</a:t>
            </a:r>
            <a:r>
              <a:rPr lang="en-US" sz="2500" b="1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5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500" b="1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Văn bản và mục đích giao tiếp:</a:t>
            </a:r>
            <a:endParaRPr lang="en-US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itle 2"/>
          <p:cNvSpPr txBox="1">
            <a:spLocks/>
          </p:cNvSpPr>
          <p:nvPr/>
        </p:nvSpPr>
        <p:spPr>
          <a:xfrm>
            <a:off x="-152400" y="-228600"/>
            <a:ext cx="9525000" cy="838200"/>
          </a:xfrm>
          <a:prstGeom prst="rect">
            <a:avLst/>
          </a:prstGeom>
        </p:spPr>
        <p:txBody>
          <a:bodyPr vert="horz" anchor="b">
            <a:normAutofit/>
          </a:bodyPr>
          <a:lstStyle>
            <a:defPPr lvl="0">
              <a:buSzPct val="45000"/>
              <a:buFont typeface="StarSymbol"/>
              <a:buNone/>
              <a:defRPr/>
            </a:defPPr>
            <a:lvl1pPr lvl="0" algn="l" rtl="0" eaLnBrk="1" latinLnBrk="0" hangingPunct="1">
              <a:spcBef>
                <a:spcPct val="0"/>
              </a:spcBef>
              <a:buSzPct val="45000"/>
              <a:buFont typeface="StarSymbol"/>
              <a:buChar char="●"/>
              <a:defRPr kumimoji="0" sz="3000" b="0" i="0" u="none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lvl="1">
              <a:buSzPct val="45000"/>
              <a:buFont typeface="StarSymbol"/>
              <a:buChar char="●"/>
              <a:defRPr/>
            </a:lvl2pPr>
            <a:lvl3pPr lvl="2">
              <a:buSzPct val="45000"/>
              <a:buFont typeface="StarSymbol"/>
              <a:buChar char="●"/>
              <a:defRPr/>
            </a:lvl3pPr>
            <a:lvl4pPr lvl="3">
              <a:buSzPct val="45000"/>
              <a:buFont typeface="StarSymbol"/>
              <a:buChar char="●"/>
              <a:defRPr/>
            </a:lvl4pPr>
            <a:lvl5pPr lvl="4">
              <a:buSzPct val="45000"/>
              <a:buFont typeface="StarSymbol"/>
              <a:buChar char="●"/>
              <a:defRPr/>
            </a:lvl5pPr>
            <a:lvl6pPr lvl="5">
              <a:buSzPct val="45000"/>
              <a:buFont typeface="StarSymbol"/>
              <a:buChar char="●"/>
              <a:defRPr/>
            </a:lvl6pPr>
            <a:lvl7pPr lvl="6">
              <a:buSzPct val="45000"/>
              <a:buFont typeface="StarSymbol"/>
              <a:buChar char="●"/>
              <a:defRPr/>
            </a:lvl7pPr>
            <a:lvl8pPr lvl="7">
              <a:buSzPct val="45000"/>
              <a:buFont typeface="StarSymbol"/>
              <a:buChar char="●"/>
              <a:defRPr/>
            </a:lvl8pPr>
            <a:lvl9pPr lvl="8">
              <a:buSzPct val="45000"/>
              <a:buFont typeface="StarSymbol"/>
              <a:buChar char="●"/>
              <a:defRPr/>
            </a:lvl9pPr>
          </a:lstStyle>
          <a:p>
            <a:pPr algn="ctr">
              <a:buFont typeface="StarSymbol"/>
              <a:buNone/>
            </a:pPr>
            <a:r>
              <a:rPr lang="pt-BR" sz="2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 4: GIAO TIẾP, VĂN BẢN VÀ PHƯƠNG THỨC BIỂU ĐẠT</a:t>
            </a:r>
            <a:endParaRPr lang="en-US" sz="2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6200" y="1219200"/>
            <a:ext cx="89154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5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nl-NL" sz="2500" b="1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. Kiểu văn bản và phương thức biểu đạt:</a:t>
            </a:r>
            <a:endParaRPr lang="en-US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6489868"/>
              </p:ext>
            </p:extLst>
          </p:nvPr>
        </p:nvGraphicFramePr>
        <p:xfrm>
          <a:off x="228600" y="1828800"/>
          <a:ext cx="8346280" cy="48768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95403"/>
                <a:gridCol w="1561997"/>
                <a:gridCol w="3961326"/>
                <a:gridCol w="2327554"/>
              </a:tblGrid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TT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Kiểu VB phương thức     biểu đạt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Mục đích giao tiếp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Ví dụ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 sự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indent="-45720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 bày diễn biến sự việc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Truyện: Tấm Cám</a:t>
                      </a:r>
                      <a:endParaRPr lang="en-US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</a:tr>
              <a:tr h="27876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Miêu tả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Tái hiện trạng thái sự vật, con người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0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 Miêu tả cảnh</a:t>
                      </a:r>
                      <a:endParaRPr lang="en-US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381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0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Cảnh sinh hoạt</a:t>
                      </a:r>
                      <a:endParaRPr lang="en-US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 cảm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 tỏ tình cảm, cảm xúc.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0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Nghị luận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Bàn luận: Nêu ý kiến đánh giá.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0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Tục ngữ: Tay làm...</a:t>
                      </a:r>
                      <a:endParaRPr lang="en-US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0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Làm ý nghị luận</a:t>
                      </a:r>
                      <a:endParaRPr lang="en-US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</a:tr>
              <a:tr h="12319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Thuyết minh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 thiệu đặc điểm, tính chất, phương pháp.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 đơn thuốc chữa bệnh, thuyết minh thí nghiệm</a:t>
                      </a:r>
                      <a:endParaRPr lang="en-US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</a:tr>
              <a:tr h="26098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Hành chính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 vụ</a:t>
                      </a:r>
                      <a:endParaRPr lang="en-US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 bày ý mới quyết định thể hiện, quyền hạn trách nhiệm giữa người và người.</a:t>
                      </a:r>
                      <a:endParaRPr lang="en-US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 từ,  báo cáo, thông báo, giấy mời.</a:t>
                      </a:r>
                      <a:endParaRPr lang="en-US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60963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6 kieu V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620713"/>
            <a:ext cx="8280400" cy="5780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20108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PERSISTENCEDATA" val="MMPROD_UIPERSISTENCEDATA"/>
  <p:tag name="MMPROD_UIDATA" val="&lt;database version=&quot;10.0&quot;&gt;&lt;object type=&quot;1&quot; unique_id=&quot;10001&quot;&gt;&lt;object type=&quot;2&quot; unique_id=&quot;11922&quot;&gt;&lt;object type=&quot;3&quot; unique_id=&quot;11924&quot;&gt;&lt;property id=&quot;20148&quot; value=&quot;5&quot;/&gt;&lt;property id=&quot;20300&quot; value=&quot;Slide 1 - &amp;quot;TIẾT 4: GIAO TIẾP, VĂN BẢN VÀ PHƯƠNG THỨC BIỂU ĐẠT&amp;quot;&quot;/&gt;&lt;property id=&quot;20307&quot; value=&quot;258&quot;/&gt;&lt;/object&gt;&lt;object type=&quot;3&quot; unique_id=&quot;12419&quot;&gt;&lt;property id=&quot;20148&quot; value=&quot;5&quot;/&gt;&lt;property id=&quot;20300&quot; value=&quot;Slide 2&quot;/&gt;&lt;property id=&quot;20307&quot; value=&quot;307&quot;/&gt;&lt;/object&gt;&lt;object type=&quot;3&quot; unique_id=&quot;12420&quot;&gt;&lt;property id=&quot;20148&quot; value=&quot;5&quot;/&gt;&lt;property id=&quot;20300&quot; value=&quot;Slide 3&quot;/&gt;&lt;property id=&quot;20307&quot; value=&quot;325&quot;/&gt;&lt;/object&gt;&lt;object type=&quot;3&quot; unique_id=&quot;12421&quot;&gt;&lt;property id=&quot;20148&quot; value=&quot;5&quot;/&gt;&lt;property id=&quot;20300&quot; value=&quot;Slide 4&quot;/&gt;&lt;property id=&quot;20307&quot; value=&quot;326&quot;/&gt;&lt;/object&gt;&lt;object type=&quot;3&quot; unique_id=&quot;12422&quot;&gt;&lt;property id=&quot;20148&quot; value=&quot;5&quot;/&gt;&lt;property id=&quot;20300&quot; value=&quot;Slide 5&quot;/&gt;&lt;property id=&quot;20307&quot; value=&quot;327&quot;/&gt;&lt;/object&gt;&lt;object type=&quot;3&quot; unique_id=&quot;12423&quot;&gt;&lt;property id=&quot;20148&quot; value=&quot;5&quot;/&gt;&lt;property id=&quot;20300&quot; value=&quot;Slide 6&quot;/&gt;&lt;property id=&quot;20307&quot; value=&quot;328&quot;/&gt;&lt;/object&gt;&lt;object type=&quot;3&quot; unique_id=&quot;12424&quot;&gt;&lt;property id=&quot;20148&quot; value=&quot;5&quot;/&gt;&lt;property id=&quot;20300&quot; value=&quot;Slide 7&quot;/&gt;&lt;property id=&quot;20307&quot; value=&quot;324&quot;/&gt;&lt;/object&gt;&lt;object type=&quot;3&quot; unique_id=&quot;12426&quot;&gt;&lt;property id=&quot;20148&quot; value=&quot;5&quot;/&gt;&lt;property id=&quot;20300&quot; value=&quot;Slide 9&quot;/&gt;&lt;property id=&quot;20307&quot; value=&quot;330&quot;/&gt;&lt;/object&gt;&lt;object type=&quot;3&quot; unique_id=&quot;12427&quot;&gt;&lt;property id=&quot;20148&quot; value=&quot;5&quot;/&gt;&lt;property id=&quot;20300&quot; value=&quot;Slide 10&quot;/&gt;&lt;property id=&quot;20307&quot; value=&quot;331&quot;/&gt;&lt;/object&gt;&lt;object type=&quot;3&quot; unique_id=&quot;12428&quot;&gt;&lt;property id=&quot;20148&quot; value=&quot;5&quot;/&gt;&lt;property id=&quot;20300&quot; value=&quot;Slide 11&quot;/&gt;&lt;property id=&quot;20307&quot; value=&quot;332&quot;/&gt;&lt;/object&gt;&lt;object type=&quot;3&quot; unique_id=&quot;12429&quot;&gt;&lt;property id=&quot;20148&quot; value=&quot;5&quot;/&gt;&lt;property id=&quot;20300&quot; value=&quot;Slide 12&quot;/&gt;&lt;property id=&quot;20307&quot; value=&quot;333&quot;/&gt;&lt;/object&gt;&lt;object type=&quot;3&quot; unique_id=&quot;12430&quot;&gt;&lt;property id=&quot;20148&quot; value=&quot;5&quot;/&gt;&lt;property id=&quot;20300&quot; value=&quot;Slide 13&quot;/&gt;&lt;property id=&quot;20307&quot; value=&quot;334&quot;/&gt;&lt;/object&gt;&lt;object type=&quot;3&quot; unique_id=&quot;12431&quot;&gt;&lt;property id=&quot;20148&quot; value=&quot;5&quot;/&gt;&lt;property id=&quot;20300&quot; value=&quot;Slide 14&quot;/&gt;&lt;property id=&quot;20307&quot; value=&quot;335&quot;/&gt;&lt;/object&gt;&lt;object type=&quot;3&quot; unique_id=&quot;12432&quot;&gt;&lt;property id=&quot;20148&quot; value=&quot;5&quot;/&gt;&lt;property id=&quot;20300&quot; value=&quot;Slide 15&quot;/&gt;&lt;property id=&quot;20307&quot; value=&quot;336&quot;/&gt;&lt;/object&gt;&lt;object type=&quot;3&quot; unique_id=&quot;12433&quot;&gt;&lt;property id=&quot;20148&quot; value=&quot;5&quot;/&gt;&lt;property id=&quot;20300&quot; value=&quot;Slide 16&quot;/&gt;&lt;property id=&quot;20307&quot; value=&quot;337&quot;/&gt;&lt;/object&gt;&lt;object type=&quot;3&quot; unique_id=&quot;12434&quot;&gt;&lt;property id=&quot;20148&quot; value=&quot;5&quot;/&gt;&lt;property id=&quot;20300&quot; value=&quot;Slide 17&quot;/&gt;&lt;property id=&quot;20307&quot; value=&quot;338&quot;/&gt;&lt;/object&gt;&lt;object type=&quot;3&quot; unique_id=&quot;12435&quot;&gt;&lt;property id=&quot;20148&quot; value=&quot;5&quot;/&gt;&lt;property id=&quot;20300&quot; value=&quot;Slide 23&quot;/&gt;&lt;property id=&quot;20307&quot; value=&quot;323&quot;/&gt;&lt;/object&gt;&lt;object type=&quot;3&quot; unique_id=&quot;12606&quot;&gt;&lt;property id=&quot;20148&quot; value=&quot;5&quot;/&gt;&lt;property id=&quot;20300&quot; value=&quot;Slide 18&quot;/&gt;&lt;property id=&quot;20307&quot; value=&quot;339&quot;/&gt;&lt;/object&gt;&lt;object type=&quot;3&quot; unique_id=&quot;12607&quot;&gt;&lt;property id=&quot;20148&quot; value=&quot;5&quot;/&gt;&lt;property id=&quot;20300&quot; value=&quot;Slide 19&quot;/&gt;&lt;property id=&quot;20307&quot; value=&quot;340&quot;/&gt;&lt;/object&gt;&lt;object type=&quot;3&quot; unique_id=&quot;12608&quot;&gt;&lt;property id=&quot;20148&quot; value=&quot;5&quot;/&gt;&lt;property id=&quot;20300&quot; value=&quot;Slide 20&quot;/&gt;&lt;property id=&quot;20307&quot; value=&quot;341&quot;/&gt;&lt;/object&gt;&lt;object type=&quot;3&quot; unique_id=&quot;12609&quot;&gt;&lt;property id=&quot;20148&quot; value=&quot;5&quot;/&gt;&lt;property id=&quot;20300&quot; value=&quot;Slide 21&quot;/&gt;&lt;property id=&quot;20307&quot; value=&quot;342&quot;/&gt;&lt;/object&gt;&lt;object type=&quot;3&quot; unique_id=&quot;12737&quot;&gt;&lt;property id=&quot;20148&quot; value=&quot;5&quot;/&gt;&lt;property id=&quot;20300&quot; value=&quot;Slide 8&quot;/&gt;&lt;property id=&quot;20307&quot; value=&quot;344&quot;/&gt;&lt;/object&gt;&lt;object type=&quot;3&quot; unique_id=&quot;12738&quot;&gt;&lt;property id=&quot;20148&quot; value=&quot;5&quot;/&gt;&lt;property id=&quot;20300&quot; value=&quot;Slide 22&quot;/&gt;&lt;property id=&quot;20307&quot; value=&quot;343&quot;/&gt;&lt;/object&gt;&lt;/object&gt;&lt;object type=&quot;8&quot; unique_id=&quot;11972&quot;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1502</TotalTime>
  <Words>1102</Words>
  <Application>Microsoft Office PowerPoint</Application>
  <PresentationFormat>On-screen Show (4:3)</PresentationFormat>
  <Paragraphs>126</Paragraphs>
  <Slides>24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Oriel</vt:lpstr>
      <vt:lpstr>PowerPoint Presentation</vt:lpstr>
      <vt:lpstr>TIẾT 4: GIAO TIẾP, VĂN BẢN VÀ PHƯƠNG THỨC BIỂU ĐẠT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Mãi Như Bây Giờ</dc:creator>
  <cp:lastModifiedBy>User</cp:lastModifiedBy>
  <cp:revision>166</cp:revision>
  <dcterms:created xsi:type="dcterms:W3CDTF">2011-11-13T02:00:45Z</dcterms:created>
  <dcterms:modified xsi:type="dcterms:W3CDTF">2019-08-17T10:15:10Z</dcterms:modified>
</cp:coreProperties>
</file>