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Default Extension="mp4" ContentType="video/mp4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mp3" ContentType="audio/mpe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578" r:id="rId2"/>
    <p:sldId id="259" r:id="rId3"/>
    <p:sldId id="600" r:id="rId4"/>
    <p:sldId id="603" r:id="rId5"/>
    <p:sldId id="601" r:id="rId6"/>
    <p:sldId id="602" r:id="rId7"/>
    <p:sldId id="258" r:id="rId8"/>
    <p:sldId id="271" r:id="rId9"/>
    <p:sldId id="263" r:id="rId10"/>
    <p:sldId id="261" r:id="rId11"/>
    <p:sldId id="580" r:id="rId12"/>
    <p:sldId id="273" r:id="rId13"/>
    <p:sldId id="274" r:id="rId14"/>
    <p:sldId id="581" r:id="rId15"/>
    <p:sldId id="591" r:id="rId16"/>
    <p:sldId id="597" r:id="rId17"/>
    <p:sldId id="283" r:id="rId18"/>
    <p:sldId id="604" r:id="rId19"/>
    <p:sldId id="605" r:id="rId20"/>
    <p:sldId id="606" r:id="rId21"/>
    <p:sldId id="60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2525"/>
    <a:srgbClr val="FFFFCC"/>
    <a:srgbClr val="E3493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632" autoAdjust="0"/>
    <p:restoredTop sz="94660"/>
  </p:normalViewPr>
  <p:slideViewPr>
    <p:cSldViewPr snapToGrid="0">
      <p:cViewPr varScale="1">
        <p:scale>
          <a:sx n="96" d="100"/>
          <a:sy n="96" d="100"/>
        </p:scale>
        <p:origin x="-354" y="-9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FE5EF-4E62-4368-97FF-D5419BD4AB49}" type="datetimeFigureOut">
              <a:rPr lang="en-US" smtClean="0"/>
              <a:pPr/>
              <a:t>5/22/2023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447106-4162-47D5-804E-25BDD048AF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97201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447106-4162-47D5-804E-25BDD048AF18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356420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447106-4162-47D5-804E-25BDD048AF18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0354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447106-4162-47D5-804E-25BDD048AF18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383442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447106-4162-47D5-804E-25BDD048AF18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55286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447106-4162-47D5-804E-25BDD048AF1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993921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447106-4162-47D5-804E-25BDD048AF18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453273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447106-4162-47D5-804E-25BDD048AF18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381684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447106-4162-47D5-804E-25BDD048AF1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251105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447106-4162-47D5-804E-25BDD048AF18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275284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447106-4162-47D5-804E-25BDD048AF18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925762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447106-4162-47D5-804E-25BDD048AF18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957135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447106-4162-47D5-804E-25BDD048AF18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51005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6BCCDA6-E78D-4A7F-A030-479E0B7602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74CC804-CBA8-4B0A-8F4F-B0618C6C6C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043F3BE-C563-472C-8579-E90190441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D8D21-0584-49C4-8A74-F72DF284E20C}" type="datetimeFigureOut">
              <a:rPr lang="en-US" smtClean="0"/>
              <a:pPr/>
              <a:t>5/22/2023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831FA49-C515-4ABC-A7A7-4D2D695FB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6C205CB-7538-41F9-9BC8-411DF4ECF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68027-4F49-479C-8E5C-A47C778D9D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1686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4C96445-5C78-409A-AAB0-D9568C669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132CC02-97CD-425F-A6D5-AFD8E38D4D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165AD2A-B51B-4A30-B593-BFD9EB143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D8D21-0584-49C4-8A74-F72DF284E20C}" type="datetimeFigureOut">
              <a:rPr lang="en-US" smtClean="0"/>
              <a:pPr/>
              <a:t>5/22/2023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81D621B-9076-46B7-BCB5-ED8A6F504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DB9D8AF-C2AC-40B7-8C54-C30DDE928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68027-4F49-479C-8E5C-A47C778D9D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96164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C401B314-5571-4714-BD0B-14D38DFFB7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3C7C9B3-F743-440F-9A7D-D6C5E45259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0DE61AB-921C-4369-B688-ED427ED14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D8D21-0584-49C4-8A74-F72DF284E20C}" type="datetimeFigureOut">
              <a:rPr lang="en-US" smtClean="0"/>
              <a:pPr/>
              <a:t>5/22/2023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E9D812C-D58B-4877-BE16-7D9EC7300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2BAE920-02BE-4C0B-A6FA-B4BDA90F6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68027-4F49-479C-8E5C-A47C778D9D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32607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DD989A6-8D81-4E08-8DDB-6F977A6E8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2A5093B-F415-404C-8C52-775C02FEE9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8D6A1DE-EC33-474D-908D-6CBAD403C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D8D21-0584-49C4-8A74-F72DF284E20C}" type="datetimeFigureOut">
              <a:rPr lang="en-US" smtClean="0"/>
              <a:pPr/>
              <a:t>5/22/2023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CF9086E-388E-41A9-9662-AE8D1D041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2B10D68-C338-431E-825C-DF8C73733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68027-4F49-479C-8E5C-A47C778D9D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70592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96015A-A70E-4461-B194-67757FE0C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979814C-EEEB-4F5F-9D00-F06CDCC4F9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861A45B-C5F4-4686-BD06-D4D6BA869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D8D21-0584-49C4-8A74-F72DF284E20C}" type="datetimeFigureOut">
              <a:rPr lang="en-US" smtClean="0"/>
              <a:pPr/>
              <a:t>5/22/2023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A841447-CC6C-4781-BBDA-47B7C7D6B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23548B8-D5D8-4A76-A314-62FA263BD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68027-4F49-479C-8E5C-A47C778D9D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63088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E232725-8CCF-4896-B015-8158D2BC9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442F007-D368-4ADF-A280-3144B6C7DC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F078BFE-7297-4666-9AEE-D59C59E143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303D076-C0CD-46C1-8475-C9276A498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D8D21-0584-49C4-8A74-F72DF284E20C}" type="datetimeFigureOut">
              <a:rPr lang="en-US" smtClean="0"/>
              <a:pPr/>
              <a:t>5/22/2023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63E0152-9A97-495B-815A-3DA1A5560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2E4337D-7190-48B6-8C84-561B88A6A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68027-4F49-479C-8E5C-A47C778D9D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75400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0C9FBBF-4DF1-4FAD-B468-6A76E04EC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F1C5DC2-DAA5-47E7-A764-D3D1D3A566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0C1C308-D235-4F9D-9777-1C18CB1A3C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97C13906-826C-4FB1-BED0-882B7258D9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42B5855-0720-4111-ABF8-617BE18C5E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633A2E5-378C-4A8B-A55B-FB6AF2625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D8D21-0584-49C4-8A74-F72DF284E20C}" type="datetimeFigureOut">
              <a:rPr lang="en-US" smtClean="0"/>
              <a:pPr/>
              <a:t>5/22/2023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7023EDF-5ABE-4103-838A-304DCD0B9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2361E6E-2B63-4A2B-B412-8F29A8E15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68027-4F49-479C-8E5C-A47C778D9D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83539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B909C4-1D56-4EF4-8CC4-057967F1C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0216B2C-1A5D-4DEC-ADFA-46F887A12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D8D21-0584-49C4-8A74-F72DF284E20C}" type="datetimeFigureOut">
              <a:rPr lang="en-US" smtClean="0"/>
              <a:pPr/>
              <a:t>5/22/2023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B912430-C656-4467-BC65-730CB6F27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741F071-AA7F-4DCE-80A6-3E42C530A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68027-4F49-479C-8E5C-A47C778D9D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00603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580701B-74D4-4FEE-9FB5-469147A6E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D8D21-0584-49C4-8A74-F72DF284E20C}" type="datetimeFigureOut">
              <a:rPr lang="en-US" smtClean="0"/>
              <a:pPr/>
              <a:t>5/22/2023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140A37B-CD2C-41A1-8559-7AEC029CD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20012A8-42DD-4BFF-81CA-CC39A1957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68027-4F49-479C-8E5C-A47C778D9D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18426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9C43BE0-13B8-4592-9EA3-5E727D117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3A8B056-AA14-48C1-9884-84B25C16C6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1B51383-6185-48D8-9DAE-1327A0B33C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9A765C4-920F-4590-AF00-74FE61431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D8D21-0584-49C4-8A74-F72DF284E20C}" type="datetimeFigureOut">
              <a:rPr lang="en-US" smtClean="0"/>
              <a:pPr/>
              <a:t>5/22/2023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8AE9F0C-A4A9-499E-9712-4DAB39944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EA05295-BA2C-4566-9CA6-BAC578179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68027-4F49-479C-8E5C-A47C778D9D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73787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A40D66-57A0-4596-8F9B-5CBDB6BE0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990F3AA-FA44-446F-BCE2-BF6029B5B9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B1894A3-82CB-440A-9F78-01A76860DD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D34DF57-6FAF-4509-9F36-3A379B919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D8D21-0584-49C4-8A74-F72DF284E20C}" type="datetimeFigureOut">
              <a:rPr lang="en-US" smtClean="0"/>
              <a:pPr/>
              <a:t>5/22/2023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EF8AD20-9CFB-4600-BA11-C4C35D3AF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7068065-D837-4DCA-A667-1981F4E37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68027-4F49-479C-8E5C-A47C778D9D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11236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1DDE7208-4EE7-457B-8009-72D6C237E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3346F24-C395-40DD-8B69-78A9F11945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C181B65-F6B8-45EE-B822-95379DBF7C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ED8D21-0584-49C4-8A74-F72DF284E20C}" type="datetimeFigureOut">
              <a:rPr lang="en-US" smtClean="0"/>
              <a:pPr/>
              <a:t>5/22/2023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BF8747A-ACCA-42B5-A2F3-7892AA4427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4D4DF2D-1680-4FBA-9EAE-3E9782CEDC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68027-4F49-479C-8E5C-A47C778D9D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87510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microsoft.com/office/2007/relationships/media" Target="../media/media1.mp3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2.png"/><Relationship Id="rId5" Type="http://schemas.microsoft.com/office/2007/relationships/media" Target="../media/media1.mp3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microsoft.com/office/2007/relationships/media" Target="../media/media1.mp3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microsoft.com/office/2007/relationships/media" Target="../media/media2.mp4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image" Target="../media/image6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slide" Target="slide8.xml"/><Relationship Id="rId7" Type="http://schemas.openxmlformats.org/officeDocument/2006/relationships/slide" Target="slide12.xml"/><Relationship Id="rId2" Type="http://schemas.openxmlformats.org/officeDocument/2006/relationships/slide" Target="slide7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5" Type="http://schemas.openxmlformats.org/officeDocument/2006/relationships/slide" Target="slide10.xml"/><Relationship Id="rId4" Type="http://schemas.openxmlformats.org/officeDocument/2006/relationships/slide" Target="slide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microsoft.com/office/2007/relationships/media" Target="../media/media1.mp3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microsoft.com/office/2007/relationships/media" Target="../media/media1.mp3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microsoft.com/office/2007/relationships/media" Target="../media/media1.mp3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microsoft.com/office/2007/relationships/media" Target="../media/media1.mp3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microsoft.com/office/2007/relationships/media" Target="../media/media1.mp3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microsoft.com/office/2007/relationships/media" Target="../media/media1.mp3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microsoft.com/office/2007/relationships/media" Target="../media/media1.mp3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87616" y="-216640"/>
            <a:ext cx="12668581" cy="1651000"/>
          </a:xfrm>
          <a:prstGeom prst="rect">
            <a:avLst/>
          </a:prstGeom>
          <a:solidFill>
            <a:srgbClr val="99FF99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07" tIns="60853" rIns="121707" bIns="60853" spcCol="0"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 flipH="1">
            <a:off x="-989378" y="2546623"/>
            <a:ext cx="1004460" cy="428597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533400">
              <a:schemeClr val="bg1">
                <a:alpha val="65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988" tIns="45494" rIns="90988" bIns="45494" rtlCol="0" anchor="ctr"/>
          <a:lstStyle/>
          <a:p>
            <a:pPr algn="ctr"/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185871" y="1324927"/>
            <a:ext cx="9695485" cy="2307274"/>
            <a:chOff x="563562" y="438150"/>
            <a:chExt cx="10889457" cy="1676400"/>
          </a:xfrm>
        </p:grpSpPr>
        <p:sp>
          <p:nvSpPr>
            <p:cNvPr id="15" name="Rounded Rectangle 14"/>
            <p:cNvSpPr/>
            <p:nvPr/>
          </p:nvSpPr>
          <p:spPr>
            <a:xfrm>
              <a:off x="563562" y="438150"/>
              <a:ext cx="10889457" cy="167640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861219" y="514350"/>
              <a:ext cx="10439400" cy="1371600"/>
            </a:xfrm>
            <a:prstGeom prst="roundRect">
              <a:avLst/>
            </a:prstGeom>
            <a:solidFill>
              <a:srgbClr val="FFFB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Oval 19"/>
          <p:cNvSpPr/>
          <p:nvPr/>
        </p:nvSpPr>
        <p:spPr>
          <a:xfrm>
            <a:off x="9821685" y="975061"/>
            <a:ext cx="226912" cy="228600"/>
          </a:xfrm>
          <a:prstGeom prst="ellipse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988" tIns="45494" rIns="90988" bIns="45494"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9820559" y="1445869"/>
            <a:ext cx="226912" cy="228600"/>
          </a:xfrm>
          <a:prstGeom prst="ellipse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988" tIns="45494" rIns="90988" bIns="45494" rtlCol="0" anchor="ctr"/>
          <a:lstStyle/>
          <a:p>
            <a:pPr algn="ctr"/>
            <a:endParaRPr lang="en-US"/>
          </a:p>
        </p:txBody>
      </p:sp>
      <p:sp>
        <p:nvSpPr>
          <p:cNvPr id="22" name="Rectangle 5"/>
          <p:cNvSpPr/>
          <p:nvPr/>
        </p:nvSpPr>
        <p:spPr>
          <a:xfrm>
            <a:off x="9883482" y="1089419"/>
            <a:ext cx="103322" cy="453255"/>
          </a:xfrm>
          <a:custGeom>
            <a:avLst/>
            <a:gdLst>
              <a:gd name="connsiteX0" fmla="*/ 0 w 104091"/>
              <a:gd name="connsiteY0" fmla="*/ 0 h 320492"/>
              <a:gd name="connsiteX1" fmla="*/ 104091 w 104091"/>
              <a:gd name="connsiteY1" fmla="*/ 0 h 320492"/>
              <a:gd name="connsiteX2" fmla="*/ 104091 w 104091"/>
              <a:gd name="connsiteY2" fmla="*/ 320492 h 320492"/>
              <a:gd name="connsiteX3" fmla="*/ 0 w 104091"/>
              <a:gd name="connsiteY3" fmla="*/ 320492 h 320492"/>
              <a:gd name="connsiteX4" fmla="*/ 0 w 104091"/>
              <a:gd name="connsiteY4" fmla="*/ 0 h 320492"/>
              <a:gd name="connsiteX0" fmla="*/ 0 w 104091"/>
              <a:gd name="connsiteY0" fmla="*/ 9708 h 330200"/>
              <a:gd name="connsiteX1" fmla="*/ 53181 w 104091"/>
              <a:gd name="connsiteY1" fmla="*/ 0 h 330200"/>
              <a:gd name="connsiteX2" fmla="*/ 104091 w 104091"/>
              <a:gd name="connsiteY2" fmla="*/ 9708 h 330200"/>
              <a:gd name="connsiteX3" fmla="*/ 104091 w 104091"/>
              <a:gd name="connsiteY3" fmla="*/ 330200 h 330200"/>
              <a:gd name="connsiteX4" fmla="*/ 0 w 104091"/>
              <a:gd name="connsiteY4" fmla="*/ 330200 h 330200"/>
              <a:gd name="connsiteX5" fmla="*/ 0 w 104091"/>
              <a:gd name="connsiteY5" fmla="*/ 9708 h 330200"/>
              <a:gd name="connsiteX0" fmla="*/ 0 w 104091"/>
              <a:gd name="connsiteY0" fmla="*/ 9708 h 340536"/>
              <a:gd name="connsiteX1" fmla="*/ 53181 w 104091"/>
              <a:gd name="connsiteY1" fmla="*/ 0 h 340536"/>
              <a:gd name="connsiteX2" fmla="*/ 104091 w 104091"/>
              <a:gd name="connsiteY2" fmla="*/ 9708 h 340536"/>
              <a:gd name="connsiteX3" fmla="*/ 104091 w 104091"/>
              <a:gd name="connsiteY3" fmla="*/ 330200 h 340536"/>
              <a:gd name="connsiteX4" fmla="*/ 46037 w 104091"/>
              <a:gd name="connsiteY4" fmla="*/ 340519 h 340536"/>
              <a:gd name="connsiteX5" fmla="*/ 0 w 104091"/>
              <a:gd name="connsiteY5" fmla="*/ 330200 h 340536"/>
              <a:gd name="connsiteX6" fmla="*/ 0 w 104091"/>
              <a:gd name="connsiteY6" fmla="*/ 9708 h 340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091" h="340536">
                <a:moveTo>
                  <a:pt x="0" y="9708"/>
                </a:moveTo>
                <a:cubicBezTo>
                  <a:pt x="16933" y="9647"/>
                  <a:pt x="36248" y="61"/>
                  <a:pt x="53181" y="0"/>
                </a:cubicBezTo>
                <a:lnTo>
                  <a:pt x="104091" y="9708"/>
                </a:lnTo>
                <a:lnTo>
                  <a:pt x="104091" y="330200"/>
                </a:lnTo>
                <a:cubicBezTo>
                  <a:pt x="84740" y="329671"/>
                  <a:pt x="65388" y="341048"/>
                  <a:pt x="46037" y="340519"/>
                </a:cubicBezTo>
                <a:lnTo>
                  <a:pt x="0" y="330200"/>
                </a:lnTo>
                <a:lnTo>
                  <a:pt x="0" y="970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988" tIns="45494" rIns="90988" bIns="45494"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2941010" y="990600"/>
            <a:ext cx="226912" cy="228600"/>
          </a:xfrm>
          <a:prstGeom prst="ellipse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988" tIns="45494" rIns="90988" bIns="45494"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2939883" y="1461408"/>
            <a:ext cx="226912" cy="228600"/>
          </a:xfrm>
          <a:prstGeom prst="ellipse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988" tIns="45494" rIns="90988" bIns="45494" rtlCol="0" anchor="ctr"/>
          <a:lstStyle/>
          <a:p>
            <a:pPr algn="ctr"/>
            <a:endParaRPr lang="en-US"/>
          </a:p>
        </p:txBody>
      </p:sp>
      <p:sp>
        <p:nvSpPr>
          <p:cNvPr id="31" name="Rectangle 5"/>
          <p:cNvSpPr/>
          <p:nvPr/>
        </p:nvSpPr>
        <p:spPr>
          <a:xfrm>
            <a:off x="3002806" y="1104957"/>
            <a:ext cx="103322" cy="453255"/>
          </a:xfrm>
          <a:custGeom>
            <a:avLst/>
            <a:gdLst>
              <a:gd name="connsiteX0" fmla="*/ 0 w 104091"/>
              <a:gd name="connsiteY0" fmla="*/ 0 h 320492"/>
              <a:gd name="connsiteX1" fmla="*/ 104091 w 104091"/>
              <a:gd name="connsiteY1" fmla="*/ 0 h 320492"/>
              <a:gd name="connsiteX2" fmla="*/ 104091 w 104091"/>
              <a:gd name="connsiteY2" fmla="*/ 320492 h 320492"/>
              <a:gd name="connsiteX3" fmla="*/ 0 w 104091"/>
              <a:gd name="connsiteY3" fmla="*/ 320492 h 320492"/>
              <a:gd name="connsiteX4" fmla="*/ 0 w 104091"/>
              <a:gd name="connsiteY4" fmla="*/ 0 h 320492"/>
              <a:gd name="connsiteX0" fmla="*/ 0 w 104091"/>
              <a:gd name="connsiteY0" fmla="*/ 9708 h 330200"/>
              <a:gd name="connsiteX1" fmla="*/ 53181 w 104091"/>
              <a:gd name="connsiteY1" fmla="*/ 0 h 330200"/>
              <a:gd name="connsiteX2" fmla="*/ 104091 w 104091"/>
              <a:gd name="connsiteY2" fmla="*/ 9708 h 330200"/>
              <a:gd name="connsiteX3" fmla="*/ 104091 w 104091"/>
              <a:gd name="connsiteY3" fmla="*/ 330200 h 330200"/>
              <a:gd name="connsiteX4" fmla="*/ 0 w 104091"/>
              <a:gd name="connsiteY4" fmla="*/ 330200 h 330200"/>
              <a:gd name="connsiteX5" fmla="*/ 0 w 104091"/>
              <a:gd name="connsiteY5" fmla="*/ 9708 h 330200"/>
              <a:gd name="connsiteX0" fmla="*/ 0 w 104091"/>
              <a:gd name="connsiteY0" fmla="*/ 9708 h 340536"/>
              <a:gd name="connsiteX1" fmla="*/ 53181 w 104091"/>
              <a:gd name="connsiteY1" fmla="*/ 0 h 340536"/>
              <a:gd name="connsiteX2" fmla="*/ 104091 w 104091"/>
              <a:gd name="connsiteY2" fmla="*/ 9708 h 340536"/>
              <a:gd name="connsiteX3" fmla="*/ 104091 w 104091"/>
              <a:gd name="connsiteY3" fmla="*/ 330200 h 340536"/>
              <a:gd name="connsiteX4" fmla="*/ 46037 w 104091"/>
              <a:gd name="connsiteY4" fmla="*/ 340519 h 340536"/>
              <a:gd name="connsiteX5" fmla="*/ 0 w 104091"/>
              <a:gd name="connsiteY5" fmla="*/ 330200 h 340536"/>
              <a:gd name="connsiteX6" fmla="*/ 0 w 104091"/>
              <a:gd name="connsiteY6" fmla="*/ 9708 h 340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091" h="340536">
                <a:moveTo>
                  <a:pt x="0" y="9708"/>
                </a:moveTo>
                <a:cubicBezTo>
                  <a:pt x="16933" y="9647"/>
                  <a:pt x="36248" y="61"/>
                  <a:pt x="53181" y="0"/>
                </a:cubicBezTo>
                <a:lnTo>
                  <a:pt x="104091" y="9708"/>
                </a:lnTo>
                <a:lnTo>
                  <a:pt x="104091" y="330200"/>
                </a:lnTo>
                <a:cubicBezTo>
                  <a:pt x="84740" y="329671"/>
                  <a:pt x="65388" y="341048"/>
                  <a:pt x="46037" y="340519"/>
                </a:cubicBezTo>
                <a:lnTo>
                  <a:pt x="0" y="330200"/>
                </a:lnTo>
                <a:lnTo>
                  <a:pt x="0" y="970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988" tIns="45494" rIns="90988" bIns="45494"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1C59354-5B7E-4E41-9297-D4C983BABFA8}"/>
              </a:ext>
            </a:extLst>
          </p:cNvPr>
          <p:cNvSpPr txBox="1"/>
          <p:nvPr/>
        </p:nvSpPr>
        <p:spPr>
          <a:xfrm>
            <a:off x="1979775" y="1894791"/>
            <a:ext cx="85474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ÔN TẬP GIỮA KÌ II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2F1FAFBF-EF92-4E27-BE53-21D8555D8091}"/>
              </a:ext>
            </a:extLst>
          </p:cNvPr>
          <p:cNvSpPr/>
          <p:nvPr/>
        </p:nvSpPr>
        <p:spPr>
          <a:xfrm>
            <a:off x="314960" y="3718560"/>
            <a:ext cx="11877040" cy="3114042"/>
          </a:xfrm>
          <a:prstGeom prst="rect">
            <a:avLst/>
          </a:prstGeom>
          <a:solidFill>
            <a:srgbClr val="FFFF00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04370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C9EC849-8B9A-4774-AFD7-FF04A83BC6AB}"/>
              </a:ext>
            </a:extLst>
          </p:cNvPr>
          <p:cNvSpPr/>
          <p:nvPr/>
        </p:nvSpPr>
        <p:spPr>
          <a:xfrm>
            <a:off x="24097" y="0"/>
            <a:ext cx="12192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scene3d>
            <a:camera prst="orthographicFront"/>
            <a:lightRig rig="threePt" dir="t"/>
          </a:scene3d>
          <a:sp3d>
            <a:bevelT w="69850" prst="angle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37C7C91A-CDC1-4CE7-AC90-D111C03F75E6}"/>
              </a:ext>
            </a:extLst>
          </p:cNvPr>
          <p:cNvGrpSpPr/>
          <p:nvPr/>
        </p:nvGrpSpPr>
        <p:grpSpPr>
          <a:xfrm>
            <a:off x="2794000" y="113771"/>
            <a:ext cx="6604000" cy="970280"/>
            <a:chOff x="3393440" y="164571"/>
            <a:chExt cx="6604000" cy="970280"/>
          </a:xfrm>
          <a:solidFill>
            <a:srgbClr val="E34939"/>
          </a:solidFill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xmlns="" id="{DC5703B5-72D0-4BA0-87FD-F4D6A1612603}"/>
                </a:ext>
              </a:extLst>
            </p:cNvPr>
            <p:cNvSpPr/>
            <p:nvPr/>
          </p:nvSpPr>
          <p:spPr>
            <a:xfrm>
              <a:off x="3393440" y="164571"/>
              <a:ext cx="6604000" cy="97028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4DCE4710-913C-4E68-8207-3FC3D7607EC4}"/>
                </a:ext>
              </a:extLst>
            </p:cNvPr>
            <p:cNvSpPr txBox="1"/>
            <p:nvPr/>
          </p:nvSpPr>
          <p:spPr>
            <a:xfrm>
              <a:off x="3718560" y="295768"/>
              <a:ext cx="6197600" cy="70788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4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HỎI NHANH – ĐÁP GỌN</a:t>
              </a:r>
            </a:p>
          </p:txBody>
        </p:sp>
      </p:grp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F8E85AC4-D12E-4277-9BCA-C60FF4A0F48F}"/>
              </a:ext>
            </a:extLst>
          </p:cNvPr>
          <p:cNvSpPr/>
          <p:nvPr/>
        </p:nvSpPr>
        <p:spPr>
          <a:xfrm>
            <a:off x="447040" y="1402080"/>
            <a:ext cx="7620000" cy="1341120"/>
          </a:xfrm>
          <a:prstGeom prst="roundRect">
            <a:avLst/>
          </a:prstGeom>
          <a:noFill/>
          <a:ln w="412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EF9E392D-0289-43E2-8E8C-72DFB8ED7F86}"/>
              </a:ext>
            </a:extLst>
          </p:cNvPr>
          <p:cNvSpPr/>
          <p:nvPr/>
        </p:nvSpPr>
        <p:spPr>
          <a:xfrm>
            <a:off x="142240" y="1082040"/>
            <a:ext cx="1747520" cy="640080"/>
          </a:xfrm>
          <a:prstGeom prst="round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 w="139700" h="31750" prst="angle"/>
            <a:bevelB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Câu 4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9D738183-A132-4ADD-B6B2-EF399F837337}"/>
              </a:ext>
            </a:extLst>
          </p:cNvPr>
          <p:cNvSpPr/>
          <p:nvPr/>
        </p:nvSpPr>
        <p:spPr>
          <a:xfrm>
            <a:off x="1016000" y="2156989"/>
            <a:ext cx="6593840" cy="114808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AE0F76E2-87B6-43C2-98E9-E75252A4CBB0}"/>
              </a:ext>
            </a:extLst>
          </p:cNvPr>
          <p:cNvSpPr/>
          <p:nvPr/>
        </p:nvSpPr>
        <p:spPr>
          <a:xfrm>
            <a:off x="9022080" y="3698240"/>
            <a:ext cx="2286000" cy="2733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1945C56-2106-41C4-BE72-04373870FF15}"/>
              </a:ext>
            </a:extLst>
          </p:cNvPr>
          <p:cNvSpPr/>
          <p:nvPr/>
        </p:nvSpPr>
        <p:spPr>
          <a:xfrm>
            <a:off x="9235440" y="3911600"/>
            <a:ext cx="1859280" cy="2326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993CFAE4-DC43-400A-BE5B-4E93274ECDD0}"/>
              </a:ext>
            </a:extLst>
          </p:cNvPr>
          <p:cNvSpPr/>
          <p:nvPr/>
        </p:nvSpPr>
        <p:spPr>
          <a:xfrm>
            <a:off x="9122439" y="3429000"/>
            <a:ext cx="2085281" cy="542025"/>
          </a:xfrm>
          <a:prstGeom prst="roundRect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 w="635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Đáp án</a:t>
            </a:r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xmlns="" id="{78FD6E09-F5FB-46EA-B484-B09448555BFF}"/>
              </a:ext>
            </a:extLst>
          </p:cNvPr>
          <p:cNvSpPr/>
          <p:nvPr/>
        </p:nvSpPr>
        <p:spPr>
          <a:xfrm>
            <a:off x="9022080" y="1963950"/>
            <a:ext cx="2661920" cy="1341119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BD4EF501-F0E3-4B1E-8B00-75F189F6C5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65079" y="2114751"/>
            <a:ext cx="709058" cy="907191"/>
          </a:xfrm>
          <a:prstGeom prst="rect">
            <a:avLst/>
          </a:prstGeom>
        </p:spPr>
      </p:pic>
      <p:sp>
        <p:nvSpPr>
          <p:cNvPr id="21" name="Speech Bubble: Oval 20">
            <a:extLst>
              <a:ext uri="{FF2B5EF4-FFF2-40B4-BE49-F238E27FC236}">
                <a16:creationId xmlns:a16="http://schemas.microsoft.com/office/drawing/2014/main" xmlns="" id="{80298B65-CB4D-47D0-A97D-E6DB6297D3F2}"/>
              </a:ext>
            </a:extLst>
          </p:cNvPr>
          <p:cNvSpPr/>
          <p:nvPr/>
        </p:nvSpPr>
        <p:spPr>
          <a:xfrm>
            <a:off x="9002294" y="1477923"/>
            <a:ext cx="726497" cy="486027"/>
          </a:xfrm>
          <a:prstGeom prst="wedgeEllipseCallout">
            <a:avLst>
              <a:gd name="adj1" fmla="val 75456"/>
              <a:gd name="adj2" fmla="val 67804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/>
              <a:t>?</a:t>
            </a:r>
          </a:p>
        </p:txBody>
      </p:sp>
      <p:sp>
        <p:nvSpPr>
          <p:cNvPr id="22" name="Speech Bubble: Oval 21">
            <a:extLst>
              <a:ext uri="{FF2B5EF4-FFF2-40B4-BE49-F238E27FC236}">
                <a16:creationId xmlns:a16="http://schemas.microsoft.com/office/drawing/2014/main" xmlns="" id="{4DF5AB7F-602F-400D-984C-3318E3B8541A}"/>
              </a:ext>
            </a:extLst>
          </p:cNvPr>
          <p:cNvSpPr/>
          <p:nvPr/>
        </p:nvSpPr>
        <p:spPr>
          <a:xfrm>
            <a:off x="9757143" y="1413774"/>
            <a:ext cx="706711" cy="400964"/>
          </a:xfrm>
          <a:prstGeom prst="wedgeEllipseCallout">
            <a:avLst>
              <a:gd name="adj1" fmla="val 33330"/>
              <a:gd name="adj2" fmla="val 102277"/>
            </a:avLst>
          </a:prstGeom>
          <a:solidFill>
            <a:srgbClr val="E349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3" name="Speech Bubble: Oval 22">
            <a:extLst>
              <a:ext uri="{FF2B5EF4-FFF2-40B4-BE49-F238E27FC236}">
                <a16:creationId xmlns:a16="http://schemas.microsoft.com/office/drawing/2014/main" xmlns="" id="{5D80F1C3-314C-4EC1-919D-A0A052F0BD9B}"/>
              </a:ext>
            </a:extLst>
          </p:cNvPr>
          <p:cNvSpPr/>
          <p:nvPr/>
        </p:nvSpPr>
        <p:spPr>
          <a:xfrm>
            <a:off x="10460307" y="1317727"/>
            <a:ext cx="706711" cy="400964"/>
          </a:xfrm>
          <a:prstGeom prst="wedgeEllipseCallout">
            <a:avLst>
              <a:gd name="adj1" fmla="val 10762"/>
              <a:gd name="adj2" fmla="val 10227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4" name="Speech Bubble: Oval 23">
            <a:extLst>
              <a:ext uri="{FF2B5EF4-FFF2-40B4-BE49-F238E27FC236}">
                <a16:creationId xmlns:a16="http://schemas.microsoft.com/office/drawing/2014/main" xmlns="" id="{4B5EDF13-0809-44F4-9464-0DA80B3DE472}"/>
              </a:ext>
            </a:extLst>
          </p:cNvPr>
          <p:cNvSpPr/>
          <p:nvPr/>
        </p:nvSpPr>
        <p:spPr>
          <a:xfrm>
            <a:off x="11218703" y="1362504"/>
            <a:ext cx="706711" cy="400964"/>
          </a:xfrm>
          <a:prstGeom prst="wedgeEllipseCallout">
            <a:avLst>
              <a:gd name="adj1" fmla="val -52428"/>
              <a:gd name="adj2" fmla="val 96974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xmlns="" id="{DB38D752-9669-495A-A65B-9C83B65D50DB}"/>
              </a:ext>
            </a:extLst>
          </p:cNvPr>
          <p:cNvSpPr/>
          <p:nvPr/>
        </p:nvSpPr>
        <p:spPr>
          <a:xfrm>
            <a:off x="683881" y="3563801"/>
            <a:ext cx="7224239" cy="29581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F7D353D2-C9FA-4AFC-8013-4E35E0DA699B}"/>
              </a:ext>
            </a:extLst>
          </p:cNvPr>
          <p:cNvSpPr txBox="1"/>
          <p:nvPr/>
        </p:nvSpPr>
        <p:spPr>
          <a:xfrm>
            <a:off x="1126672" y="3706580"/>
            <a:ext cx="77290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3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trăng</a:t>
            </a:r>
            <a:r>
              <a:rPr lang="en-US" sz="3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tròn</a:t>
            </a:r>
            <a:r>
              <a:rPr lang="en-US" sz="3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3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3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trằng</a:t>
            </a:r>
            <a:r>
              <a:rPr lang="en-US" sz="3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E648F82F-774D-4CA9-90FF-92E82FD2B825}"/>
              </a:ext>
            </a:extLst>
          </p:cNvPr>
          <p:cNvSpPr txBox="1"/>
          <p:nvPr/>
        </p:nvSpPr>
        <p:spPr>
          <a:xfrm>
            <a:off x="1016000" y="2213282"/>
            <a:ext cx="66763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Triều cường sảy ra vào ngày nào?</a:t>
            </a:r>
            <a:endParaRPr lang="en-US" sz="28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Star: 5 Points 31">
            <a:hlinkClick r:id="rId5" action="ppaction://hlinksldjump"/>
            <a:extLst>
              <a:ext uri="{FF2B5EF4-FFF2-40B4-BE49-F238E27FC236}">
                <a16:creationId xmlns:a16="http://schemas.microsoft.com/office/drawing/2014/main" xmlns="" id="{E3FF1135-3B73-42E1-A4FE-C29D09179784}"/>
              </a:ext>
            </a:extLst>
          </p:cNvPr>
          <p:cNvSpPr/>
          <p:nvPr/>
        </p:nvSpPr>
        <p:spPr>
          <a:xfrm>
            <a:off x="11684000" y="6521986"/>
            <a:ext cx="368453" cy="22224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xmlns="" id="{43E93315-505E-4C10-94D8-7CD88E04D2BB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0760618" y="690005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02051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44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C9EC849-8B9A-4774-AFD7-FF04A83BC6AB}"/>
              </a:ext>
            </a:extLst>
          </p:cNvPr>
          <p:cNvSpPr/>
          <p:nvPr/>
        </p:nvSpPr>
        <p:spPr>
          <a:xfrm>
            <a:off x="24097" y="0"/>
            <a:ext cx="12192000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69850" prst="angle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37C7C91A-CDC1-4CE7-AC90-D111C03F75E6}"/>
              </a:ext>
            </a:extLst>
          </p:cNvPr>
          <p:cNvGrpSpPr/>
          <p:nvPr/>
        </p:nvGrpSpPr>
        <p:grpSpPr>
          <a:xfrm>
            <a:off x="139548" y="113771"/>
            <a:ext cx="11912904" cy="800629"/>
            <a:chOff x="738988" y="164571"/>
            <a:chExt cx="11912904" cy="97028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xmlns="" id="{DC5703B5-72D0-4BA0-87FD-F4D6A1612603}"/>
                </a:ext>
              </a:extLst>
            </p:cNvPr>
            <p:cNvSpPr/>
            <p:nvPr/>
          </p:nvSpPr>
          <p:spPr>
            <a:xfrm>
              <a:off x="863845" y="164571"/>
              <a:ext cx="11788047" cy="97028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4DCE4710-913C-4E68-8207-3FC3D7607EC4}"/>
                </a:ext>
              </a:extLst>
            </p:cNvPr>
            <p:cNvSpPr txBox="1"/>
            <p:nvPr/>
          </p:nvSpPr>
          <p:spPr>
            <a:xfrm>
              <a:off x="738988" y="252658"/>
              <a:ext cx="11788047" cy="634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Câu 8.Ghép các ô bên trái với các ô bên phải sao cho phù hợp?</a:t>
              </a:r>
            </a:p>
          </p:txBody>
        </p:sp>
      </p:grpSp>
      <p:sp>
        <p:nvSpPr>
          <p:cNvPr id="32" name="Star: 5 Points 31">
            <a:hlinkClick r:id="rId4" action="ppaction://hlinksldjump"/>
            <a:extLst>
              <a:ext uri="{FF2B5EF4-FFF2-40B4-BE49-F238E27FC236}">
                <a16:creationId xmlns:a16="http://schemas.microsoft.com/office/drawing/2014/main" xmlns="" id="{3162CE36-D40E-4FB5-9F5F-87E0335B9DEB}"/>
              </a:ext>
            </a:extLst>
          </p:cNvPr>
          <p:cNvSpPr/>
          <p:nvPr/>
        </p:nvSpPr>
        <p:spPr>
          <a:xfrm>
            <a:off x="11684000" y="6521986"/>
            <a:ext cx="368453" cy="22224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xmlns="" id="{C2C36FB3-7CD3-4DE1-BB31-1F219BFFEA23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9032240" y="6548120"/>
            <a:ext cx="406400" cy="406400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xmlns="" id="{58A13790-6031-45AA-93F3-248C6849ADCD}"/>
              </a:ext>
            </a:extLst>
          </p:cNvPr>
          <p:cNvSpPr/>
          <p:nvPr/>
        </p:nvSpPr>
        <p:spPr>
          <a:xfrm>
            <a:off x="236306" y="1314417"/>
            <a:ext cx="3498885" cy="1068434"/>
          </a:xfrm>
          <a:prstGeom prst="roundRect">
            <a:avLst/>
          </a:prstGeom>
          <a:pattFill prst="pct25">
            <a:fgClr>
              <a:schemeClr val="accent5">
                <a:lumMod val="20000"/>
                <a:lumOff val="80000"/>
              </a:schemeClr>
            </a:fgClr>
            <a:bgClr>
              <a:schemeClr val="bg1"/>
            </a:bgClr>
          </a:pattFill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Đất đen thảo nguyên ôn đới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FCB15EB2-CB1C-4382-89BC-FC89B57C91E8}"/>
              </a:ext>
            </a:extLst>
          </p:cNvPr>
          <p:cNvSpPr/>
          <p:nvPr/>
        </p:nvSpPr>
        <p:spPr>
          <a:xfrm>
            <a:off x="276190" y="3159785"/>
            <a:ext cx="3498885" cy="1128786"/>
          </a:xfrm>
          <a:prstGeom prst="roundRect">
            <a:avLst/>
          </a:prstGeom>
          <a:pattFill prst="pct25">
            <a:fgClr>
              <a:schemeClr val="accent5">
                <a:lumMod val="20000"/>
                <a:lumOff val="80000"/>
              </a:schemeClr>
            </a:fgClr>
            <a:bgClr>
              <a:schemeClr val="bg1"/>
            </a:bgClr>
          </a:pattFill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Đất pốt dôn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xmlns="" id="{8252C5C2-79A3-40AE-8CD4-9BBBB8B58493}"/>
              </a:ext>
            </a:extLst>
          </p:cNvPr>
          <p:cNvSpPr/>
          <p:nvPr/>
        </p:nvSpPr>
        <p:spPr>
          <a:xfrm>
            <a:off x="5579987" y="1090179"/>
            <a:ext cx="4599599" cy="1001429"/>
          </a:xfrm>
          <a:prstGeom prst="roundRect">
            <a:avLst/>
          </a:prstGeom>
          <a:pattFill prst="pct20">
            <a:fgClr>
              <a:schemeClr val="accent5">
                <a:lumMod val="20000"/>
                <a:lumOff val="80000"/>
              </a:schemeClr>
            </a:fgClr>
            <a:bgClr>
              <a:schemeClr val="bg1"/>
            </a:bgClr>
          </a:pattFill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a.Có màu đỏ vàng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5AF024EC-2EE2-4C4D-B3C1-F719174D671D}"/>
              </a:ext>
            </a:extLst>
          </p:cNvPr>
          <p:cNvSpPr/>
          <p:nvPr/>
        </p:nvSpPr>
        <p:spPr>
          <a:xfrm>
            <a:off x="5548046" y="3397398"/>
            <a:ext cx="5973922" cy="891172"/>
          </a:xfrm>
          <a:prstGeom prst="roundRect">
            <a:avLst/>
          </a:prstGeom>
          <a:pattFill prst="pct20">
            <a:fgClr>
              <a:schemeClr val="accent5">
                <a:lumMod val="20000"/>
                <a:lumOff val="80000"/>
              </a:schemeClr>
            </a:fgClr>
            <a:bgClr>
              <a:schemeClr val="bg1"/>
            </a:bgClr>
          </a:pattFill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Đặc tính chua, nghèo mùn, ít dinh d</a:t>
            </a:r>
            <a:r>
              <a:rPr lang="vi-VN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ỡng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xmlns="" id="{DDA8E161-25FD-4930-B916-9EAFCA968F1B}"/>
              </a:ext>
            </a:extLst>
          </p:cNvPr>
          <p:cNvSpPr/>
          <p:nvPr/>
        </p:nvSpPr>
        <p:spPr>
          <a:xfrm>
            <a:off x="5613009" y="5670502"/>
            <a:ext cx="5973922" cy="814064"/>
          </a:xfrm>
          <a:prstGeom prst="roundRect">
            <a:avLst/>
          </a:prstGeom>
          <a:pattFill prst="pct20">
            <a:fgClr>
              <a:schemeClr val="accent5">
                <a:lumMod val="20000"/>
                <a:lumOff val="80000"/>
              </a:schemeClr>
            </a:fgClr>
            <a:bgClr>
              <a:schemeClr val="bg1"/>
            </a:bgClr>
          </a:pattFill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e.Giàu mùn,là loại đất tốt nhất thế giới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xmlns="" id="{345414C7-3D37-46F1-AB97-46F0230FEEB5}"/>
              </a:ext>
            </a:extLst>
          </p:cNvPr>
          <p:cNvSpPr/>
          <p:nvPr/>
        </p:nvSpPr>
        <p:spPr>
          <a:xfrm>
            <a:off x="5548046" y="2243788"/>
            <a:ext cx="4553559" cy="891172"/>
          </a:xfrm>
          <a:prstGeom prst="roundRect">
            <a:avLst/>
          </a:prstGeom>
          <a:pattFill prst="pct20">
            <a:fgClr>
              <a:schemeClr val="accent5">
                <a:lumMod val="20000"/>
                <a:lumOff val="80000"/>
              </a:schemeClr>
            </a:fgClr>
            <a:bgClr>
              <a:schemeClr val="bg1"/>
            </a:bgClr>
          </a:pattFill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b.Có màu đen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xmlns="" id="{1B7FF86B-589F-4984-8FB6-BB48D914649F}"/>
              </a:ext>
            </a:extLst>
          </p:cNvPr>
          <p:cNvSpPr/>
          <p:nvPr/>
        </p:nvSpPr>
        <p:spPr>
          <a:xfrm>
            <a:off x="5548046" y="4506555"/>
            <a:ext cx="5973922" cy="891172"/>
          </a:xfrm>
          <a:prstGeom prst="roundRect">
            <a:avLst/>
          </a:prstGeom>
          <a:pattFill prst="pct20">
            <a:fgClr>
              <a:schemeClr val="accent5">
                <a:lumMod val="20000"/>
                <a:lumOff val="80000"/>
              </a:schemeClr>
            </a:fgClr>
            <a:bgClr>
              <a:schemeClr val="bg1"/>
            </a:bgClr>
          </a:pattFill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Tầng đất dày, t</a:t>
            </a:r>
            <a:r>
              <a:rPr lang="vi-VN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ơng đối chua,ít dinh d</a:t>
            </a:r>
            <a:r>
              <a:rPr lang="vi-VN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ỡng</a:t>
            </a:r>
          </a:p>
        </p:txBody>
      </p:sp>
      <p:sp>
        <p:nvSpPr>
          <p:cNvPr id="25" name="Flowchart: Connector 24">
            <a:extLst>
              <a:ext uri="{FF2B5EF4-FFF2-40B4-BE49-F238E27FC236}">
                <a16:creationId xmlns:a16="http://schemas.microsoft.com/office/drawing/2014/main" xmlns="" id="{9253E723-857C-4F4C-A561-F945145551DF}"/>
              </a:ext>
            </a:extLst>
          </p:cNvPr>
          <p:cNvSpPr/>
          <p:nvPr/>
        </p:nvSpPr>
        <p:spPr>
          <a:xfrm>
            <a:off x="3686656" y="1772205"/>
            <a:ext cx="97069" cy="11457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lowchart: Connector 25">
            <a:extLst>
              <a:ext uri="{FF2B5EF4-FFF2-40B4-BE49-F238E27FC236}">
                <a16:creationId xmlns:a16="http://schemas.microsoft.com/office/drawing/2014/main" xmlns="" id="{6C31D978-2A16-4EE8-8BCC-1E12A705BD7C}"/>
              </a:ext>
            </a:extLst>
          </p:cNvPr>
          <p:cNvSpPr/>
          <p:nvPr/>
        </p:nvSpPr>
        <p:spPr>
          <a:xfrm>
            <a:off x="5482918" y="1523910"/>
            <a:ext cx="97069" cy="11457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lowchart: Connector 26">
            <a:extLst>
              <a:ext uri="{FF2B5EF4-FFF2-40B4-BE49-F238E27FC236}">
                <a16:creationId xmlns:a16="http://schemas.microsoft.com/office/drawing/2014/main" xmlns="" id="{6EDA5DF4-BEF9-4C3F-9DEE-9F43C4806F26}"/>
              </a:ext>
            </a:extLst>
          </p:cNvPr>
          <p:cNvSpPr/>
          <p:nvPr/>
        </p:nvSpPr>
        <p:spPr>
          <a:xfrm>
            <a:off x="5491482" y="2631805"/>
            <a:ext cx="97069" cy="11457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lowchart: Connector 27">
            <a:extLst>
              <a:ext uri="{FF2B5EF4-FFF2-40B4-BE49-F238E27FC236}">
                <a16:creationId xmlns:a16="http://schemas.microsoft.com/office/drawing/2014/main" xmlns="" id="{DF356C4D-2B2E-4E15-B97F-72C55A0CDDAD}"/>
              </a:ext>
            </a:extLst>
          </p:cNvPr>
          <p:cNvSpPr/>
          <p:nvPr/>
        </p:nvSpPr>
        <p:spPr>
          <a:xfrm>
            <a:off x="5508610" y="4847595"/>
            <a:ext cx="97069" cy="11457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lowchart: Connector 28">
            <a:extLst>
              <a:ext uri="{FF2B5EF4-FFF2-40B4-BE49-F238E27FC236}">
                <a16:creationId xmlns:a16="http://schemas.microsoft.com/office/drawing/2014/main" xmlns="" id="{4349C474-EE2E-4749-82A9-52B01AEEC400}"/>
              </a:ext>
            </a:extLst>
          </p:cNvPr>
          <p:cNvSpPr/>
          <p:nvPr/>
        </p:nvSpPr>
        <p:spPr>
          <a:xfrm>
            <a:off x="5517174" y="5955490"/>
            <a:ext cx="97069" cy="11457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xmlns="" id="{4285CAC2-6FDB-4B34-A1F7-5C0F1E90906E}"/>
              </a:ext>
            </a:extLst>
          </p:cNvPr>
          <p:cNvCxnSpPr>
            <a:cxnSpLocks/>
          </p:cNvCxnSpPr>
          <p:nvPr/>
        </p:nvCxnSpPr>
        <p:spPr>
          <a:xfrm>
            <a:off x="3734912" y="1802623"/>
            <a:ext cx="1893609" cy="90956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3" name="Flowchart: Connector 32">
            <a:extLst>
              <a:ext uri="{FF2B5EF4-FFF2-40B4-BE49-F238E27FC236}">
                <a16:creationId xmlns:a16="http://schemas.microsoft.com/office/drawing/2014/main" xmlns="" id="{E959B016-D4B2-4376-A1CD-16B917D85AF1}"/>
              </a:ext>
            </a:extLst>
          </p:cNvPr>
          <p:cNvSpPr/>
          <p:nvPr/>
        </p:nvSpPr>
        <p:spPr>
          <a:xfrm>
            <a:off x="3735937" y="3820847"/>
            <a:ext cx="97069" cy="11457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xmlns="" id="{00CC9672-834A-4F3C-9C58-AD9CC94B8C83}"/>
              </a:ext>
            </a:extLst>
          </p:cNvPr>
          <p:cNvSpPr/>
          <p:nvPr/>
        </p:nvSpPr>
        <p:spPr>
          <a:xfrm>
            <a:off x="220163" y="4832686"/>
            <a:ext cx="3498885" cy="1128786"/>
          </a:xfrm>
          <a:prstGeom prst="roundRect">
            <a:avLst/>
          </a:prstGeom>
          <a:pattFill prst="pct25">
            <a:fgClr>
              <a:schemeClr val="accent5">
                <a:lumMod val="20000"/>
                <a:lumOff val="80000"/>
              </a:schemeClr>
            </a:fgClr>
            <a:bgClr>
              <a:schemeClr val="bg1"/>
            </a:bgClr>
          </a:pattFill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Đất đỏ vàng nhiệt đới</a:t>
            </a:r>
          </a:p>
        </p:txBody>
      </p:sp>
      <p:sp>
        <p:nvSpPr>
          <p:cNvPr id="35" name="Flowchart: Connector 34">
            <a:extLst>
              <a:ext uri="{FF2B5EF4-FFF2-40B4-BE49-F238E27FC236}">
                <a16:creationId xmlns:a16="http://schemas.microsoft.com/office/drawing/2014/main" xmlns="" id="{BAEF8D61-A089-4D44-B9C7-B9F6F9EF4ED5}"/>
              </a:ext>
            </a:extLst>
          </p:cNvPr>
          <p:cNvSpPr/>
          <p:nvPr/>
        </p:nvSpPr>
        <p:spPr>
          <a:xfrm>
            <a:off x="3679910" y="5493748"/>
            <a:ext cx="97069" cy="11457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lowchart: Connector 35">
            <a:extLst>
              <a:ext uri="{FF2B5EF4-FFF2-40B4-BE49-F238E27FC236}">
                <a16:creationId xmlns:a16="http://schemas.microsoft.com/office/drawing/2014/main" xmlns="" id="{7FB92749-668B-4696-884E-9F429686AA16}"/>
              </a:ext>
            </a:extLst>
          </p:cNvPr>
          <p:cNvSpPr/>
          <p:nvPr/>
        </p:nvSpPr>
        <p:spPr>
          <a:xfrm>
            <a:off x="5500661" y="3742674"/>
            <a:ext cx="97069" cy="11457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xmlns="" id="{6CA312BD-5DDC-4776-816A-47895F405BAA}"/>
              </a:ext>
            </a:extLst>
          </p:cNvPr>
          <p:cNvCxnSpPr>
            <a:cxnSpLocks/>
          </p:cNvCxnSpPr>
          <p:nvPr/>
        </p:nvCxnSpPr>
        <p:spPr>
          <a:xfrm>
            <a:off x="3689718" y="1799427"/>
            <a:ext cx="1930369" cy="421335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xmlns="" id="{C500973C-6DFB-4471-BC00-FBBFEF88B86C}"/>
              </a:ext>
            </a:extLst>
          </p:cNvPr>
          <p:cNvCxnSpPr>
            <a:cxnSpLocks/>
            <a:endCxn id="36" idx="4"/>
          </p:cNvCxnSpPr>
          <p:nvPr/>
        </p:nvCxnSpPr>
        <p:spPr>
          <a:xfrm flipV="1">
            <a:off x="3817999" y="3857252"/>
            <a:ext cx="1731197" cy="2592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xmlns="" id="{1BDB5758-D843-4577-908C-CE04130B114A}"/>
              </a:ext>
            </a:extLst>
          </p:cNvPr>
          <p:cNvCxnSpPr>
            <a:cxnSpLocks/>
            <a:endCxn id="26" idx="7"/>
          </p:cNvCxnSpPr>
          <p:nvPr/>
        </p:nvCxnSpPr>
        <p:spPr>
          <a:xfrm flipV="1">
            <a:off x="3726976" y="1540690"/>
            <a:ext cx="1838796" cy="401034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xmlns="" id="{EA5AD5D6-5389-416A-A6F5-23A199D8A18D}"/>
              </a:ext>
            </a:extLst>
          </p:cNvPr>
          <p:cNvCxnSpPr>
            <a:cxnSpLocks/>
          </p:cNvCxnSpPr>
          <p:nvPr/>
        </p:nvCxnSpPr>
        <p:spPr>
          <a:xfrm flipV="1">
            <a:off x="3718123" y="4880663"/>
            <a:ext cx="1808461" cy="70457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45957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44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C9EC849-8B9A-4774-AFD7-FF04A83BC6AB}"/>
              </a:ext>
            </a:extLst>
          </p:cNvPr>
          <p:cNvSpPr/>
          <p:nvPr/>
        </p:nvSpPr>
        <p:spPr>
          <a:xfrm>
            <a:off x="24097" y="0"/>
            <a:ext cx="12192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scene3d>
            <a:camera prst="orthographicFront"/>
            <a:lightRig rig="threePt" dir="t"/>
          </a:scene3d>
          <a:sp3d>
            <a:bevelT w="69850" prst="angle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37C7C91A-CDC1-4CE7-AC90-D111C03F75E6}"/>
              </a:ext>
            </a:extLst>
          </p:cNvPr>
          <p:cNvGrpSpPr/>
          <p:nvPr/>
        </p:nvGrpSpPr>
        <p:grpSpPr>
          <a:xfrm>
            <a:off x="2794000" y="113771"/>
            <a:ext cx="6604000" cy="970280"/>
            <a:chOff x="3393440" y="164571"/>
            <a:chExt cx="6604000" cy="970280"/>
          </a:xfrm>
          <a:solidFill>
            <a:srgbClr val="E34939"/>
          </a:solidFill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xmlns="" id="{DC5703B5-72D0-4BA0-87FD-F4D6A1612603}"/>
                </a:ext>
              </a:extLst>
            </p:cNvPr>
            <p:cNvSpPr/>
            <p:nvPr/>
          </p:nvSpPr>
          <p:spPr>
            <a:xfrm>
              <a:off x="3393440" y="164571"/>
              <a:ext cx="6604000" cy="97028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4DCE4710-913C-4E68-8207-3FC3D7607EC4}"/>
                </a:ext>
              </a:extLst>
            </p:cNvPr>
            <p:cNvSpPr txBox="1"/>
            <p:nvPr/>
          </p:nvSpPr>
          <p:spPr>
            <a:xfrm>
              <a:off x="3718560" y="295768"/>
              <a:ext cx="6197600" cy="70788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4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HỎI NHANH – ĐÁP GỌN</a:t>
              </a:r>
            </a:p>
          </p:txBody>
        </p:sp>
      </p:grp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F8E85AC4-D12E-4277-9BCA-C60FF4A0F48F}"/>
              </a:ext>
            </a:extLst>
          </p:cNvPr>
          <p:cNvSpPr/>
          <p:nvPr/>
        </p:nvSpPr>
        <p:spPr>
          <a:xfrm>
            <a:off x="447040" y="1402080"/>
            <a:ext cx="7620000" cy="1341120"/>
          </a:xfrm>
          <a:prstGeom prst="roundRect">
            <a:avLst/>
          </a:prstGeom>
          <a:noFill/>
          <a:ln w="412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EF9E392D-0289-43E2-8E8C-72DFB8ED7F86}"/>
              </a:ext>
            </a:extLst>
          </p:cNvPr>
          <p:cNvSpPr/>
          <p:nvPr/>
        </p:nvSpPr>
        <p:spPr>
          <a:xfrm>
            <a:off x="142240" y="1082040"/>
            <a:ext cx="1747520" cy="640080"/>
          </a:xfrm>
          <a:prstGeom prst="round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 w="139700" h="31750" prst="angle"/>
            <a:bevelB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Câu 9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9D738183-A132-4ADD-B6B2-EF399F837337}"/>
              </a:ext>
            </a:extLst>
          </p:cNvPr>
          <p:cNvSpPr/>
          <p:nvPr/>
        </p:nvSpPr>
        <p:spPr>
          <a:xfrm>
            <a:off x="1016000" y="2156989"/>
            <a:ext cx="6593840" cy="114808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AE0F76E2-87B6-43C2-98E9-E75252A4CBB0}"/>
              </a:ext>
            </a:extLst>
          </p:cNvPr>
          <p:cNvSpPr/>
          <p:nvPr/>
        </p:nvSpPr>
        <p:spPr>
          <a:xfrm>
            <a:off x="9022080" y="3698240"/>
            <a:ext cx="2286000" cy="2733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1945C56-2106-41C4-BE72-04373870FF15}"/>
              </a:ext>
            </a:extLst>
          </p:cNvPr>
          <p:cNvSpPr/>
          <p:nvPr/>
        </p:nvSpPr>
        <p:spPr>
          <a:xfrm>
            <a:off x="9235440" y="3911600"/>
            <a:ext cx="1859280" cy="2326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993CFAE4-DC43-400A-BE5B-4E93274ECDD0}"/>
              </a:ext>
            </a:extLst>
          </p:cNvPr>
          <p:cNvSpPr/>
          <p:nvPr/>
        </p:nvSpPr>
        <p:spPr>
          <a:xfrm>
            <a:off x="9122439" y="3429000"/>
            <a:ext cx="2085281" cy="542025"/>
          </a:xfrm>
          <a:prstGeom prst="roundRect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 w="635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Đáp án</a:t>
            </a:r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xmlns="" id="{78FD6E09-F5FB-46EA-B484-B09448555BFF}"/>
              </a:ext>
            </a:extLst>
          </p:cNvPr>
          <p:cNvSpPr/>
          <p:nvPr/>
        </p:nvSpPr>
        <p:spPr>
          <a:xfrm>
            <a:off x="9022080" y="1963950"/>
            <a:ext cx="2661920" cy="1341119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BD4EF501-F0E3-4B1E-8B00-75F189F6C5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65079" y="2114751"/>
            <a:ext cx="709058" cy="907191"/>
          </a:xfrm>
          <a:prstGeom prst="rect">
            <a:avLst/>
          </a:prstGeom>
        </p:spPr>
      </p:pic>
      <p:sp>
        <p:nvSpPr>
          <p:cNvPr id="21" name="Speech Bubble: Oval 20">
            <a:extLst>
              <a:ext uri="{FF2B5EF4-FFF2-40B4-BE49-F238E27FC236}">
                <a16:creationId xmlns:a16="http://schemas.microsoft.com/office/drawing/2014/main" xmlns="" id="{80298B65-CB4D-47D0-A97D-E6DB6297D3F2}"/>
              </a:ext>
            </a:extLst>
          </p:cNvPr>
          <p:cNvSpPr/>
          <p:nvPr/>
        </p:nvSpPr>
        <p:spPr>
          <a:xfrm>
            <a:off x="9002294" y="1477923"/>
            <a:ext cx="726497" cy="486027"/>
          </a:xfrm>
          <a:prstGeom prst="wedgeEllipseCallout">
            <a:avLst>
              <a:gd name="adj1" fmla="val 75456"/>
              <a:gd name="adj2" fmla="val 67804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/>
              <a:t>?</a:t>
            </a:r>
          </a:p>
        </p:txBody>
      </p:sp>
      <p:sp>
        <p:nvSpPr>
          <p:cNvPr id="22" name="Speech Bubble: Oval 21">
            <a:extLst>
              <a:ext uri="{FF2B5EF4-FFF2-40B4-BE49-F238E27FC236}">
                <a16:creationId xmlns:a16="http://schemas.microsoft.com/office/drawing/2014/main" xmlns="" id="{4DF5AB7F-602F-400D-984C-3318E3B8541A}"/>
              </a:ext>
            </a:extLst>
          </p:cNvPr>
          <p:cNvSpPr/>
          <p:nvPr/>
        </p:nvSpPr>
        <p:spPr>
          <a:xfrm>
            <a:off x="9757143" y="1413774"/>
            <a:ext cx="706711" cy="400964"/>
          </a:xfrm>
          <a:prstGeom prst="wedgeEllipseCallout">
            <a:avLst>
              <a:gd name="adj1" fmla="val 33330"/>
              <a:gd name="adj2" fmla="val 102277"/>
            </a:avLst>
          </a:prstGeom>
          <a:solidFill>
            <a:srgbClr val="E349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3" name="Speech Bubble: Oval 22">
            <a:extLst>
              <a:ext uri="{FF2B5EF4-FFF2-40B4-BE49-F238E27FC236}">
                <a16:creationId xmlns:a16="http://schemas.microsoft.com/office/drawing/2014/main" xmlns="" id="{5D80F1C3-314C-4EC1-919D-A0A052F0BD9B}"/>
              </a:ext>
            </a:extLst>
          </p:cNvPr>
          <p:cNvSpPr/>
          <p:nvPr/>
        </p:nvSpPr>
        <p:spPr>
          <a:xfrm>
            <a:off x="10460307" y="1317727"/>
            <a:ext cx="706711" cy="400964"/>
          </a:xfrm>
          <a:prstGeom prst="wedgeEllipseCallout">
            <a:avLst>
              <a:gd name="adj1" fmla="val 10762"/>
              <a:gd name="adj2" fmla="val 10227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4" name="Speech Bubble: Oval 23">
            <a:extLst>
              <a:ext uri="{FF2B5EF4-FFF2-40B4-BE49-F238E27FC236}">
                <a16:creationId xmlns:a16="http://schemas.microsoft.com/office/drawing/2014/main" xmlns="" id="{4B5EDF13-0809-44F4-9464-0DA80B3DE472}"/>
              </a:ext>
            </a:extLst>
          </p:cNvPr>
          <p:cNvSpPr/>
          <p:nvPr/>
        </p:nvSpPr>
        <p:spPr>
          <a:xfrm>
            <a:off x="11218703" y="1362504"/>
            <a:ext cx="706711" cy="400964"/>
          </a:xfrm>
          <a:prstGeom prst="wedgeEllipseCallout">
            <a:avLst>
              <a:gd name="adj1" fmla="val -52428"/>
              <a:gd name="adj2" fmla="val 96974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xmlns="" id="{DB38D752-9669-495A-A65B-9C83B65D50DB}"/>
              </a:ext>
            </a:extLst>
          </p:cNvPr>
          <p:cNvSpPr/>
          <p:nvPr/>
        </p:nvSpPr>
        <p:spPr>
          <a:xfrm>
            <a:off x="279400" y="3417305"/>
            <a:ext cx="7955280" cy="331522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F7882635-8C1E-488E-9A33-E55C253E050C}"/>
              </a:ext>
            </a:extLst>
          </p:cNvPr>
          <p:cNvSpPr txBox="1"/>
          <p:nvPr/>
        </p:nvSpPr>
        <p:spPr>
          <a:xfrm>
            <a:off x="816577" y="3528371"/>
            <a:ext cx="7711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pt-BR" sz="32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Xới đất</a:t>
            </a:r>
            <a:endParaRPr lang="en-US" sz="320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2B47A0BA-E892-43E7-8FDB-85D2F135B369}"/>
              </a:ext>
            </a:extLst>
          </p:cNvPr>
          <p:cNvSpPr txBox="1"/>
          <p:nvPr/>
        </p:nvSpPr>
        <p:spPr>
          <a:xfrm>
            <a:off x="816577" y="4282503"/>
            <a:ext cx="7803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pt-BR" sz="32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 dụng phân hóa học,phân hữu cơ</a:t>
            </a:r>
            <a:endParaRPr lang="en-US" sz="320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F7D353D2-C9FA-4AFC-8013-4E35E0DA699B}"/>
              </a:ext>
            </a:extLst>
          </p:cNvPr>
          <p:cNvSpPr txBox="1"/>
          <p:nvPr/>
        </p:nvSpPr>
        <p:spPr>
          <a:xfrm>
            <a:off x="760907" y="4985789"/>
            <a:ext cx="772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Du canh du cư, đốt nương làm rẫy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0F6F3E22-3C3C-479E-8A33-3FA56D5089F4}"/>
              </a:ext>
            </a:extLst>
          </p:cNvPr>
          <p:cNvSpPr txBox="1"/>
          <p:nvPr/>
        </p:nvSpPr>
        <p:spPr>
          <a:xfrm>
            <a:off x="760907" y="5655392"/>
            <a:ext cx="7448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Phủ xanh đất trống đồi trọc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E648F82F-774D-4CA9-90FF-92E82FD2B825}"/>
              </a:ext>
            </a:extLst>
          </p:cNvPr>
          <p:cNvSpPr txBox="1"/>
          <p:nvPr/>
        </p:nvSpPr>
        <p:spPr>
          <a:xfrm>
            <a:off x="1357451" y="2204591"/>
            <a:ext cx="625238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 các ý sau,ý nào là biện pháp làm tăng độ phì của đất</a:t>
            </a:r>
            <a:r>
              <a:rPr lang="vi-VN" sz="32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20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45727081-DE7C-43C3-B87C-A62B6137E034}"/>
              </a:ext>
            </a:extLst>
          </p:cNvPr>
          <p:cNvSpPr txBox="1"/>
          <p:nvPr/>
        </p:nvSpPr>
        <p:spPr>
          <a:xfrm>
            <a:off x="9383574" y="4458301"/>
            <a:ext cx="1711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A,B,D</a:t>
            </a:r>
          </a:p>
        </p:txBody>
      </p:sp>
      <p:sp>
        <p:nvSpPr>
          <p:cNvPr id="33" name="Star: 5 Points 32">
            <a:hlinkClick r:id="rId4" action="ppaction://hlinksldjump"/>
            <a:extLst>
              <a:ext uri="{FF2B5EF4-FFF2-40B4-BE49-F238E27FC236}">
                <a16:creationId xmlns:a16="http://schemas.microsoft.com/office/drawing/2014/main" xmlns="" id="{CB9E2E53-6678-44C5-B6AB-6FF77110C07A}"/>
              </a:ext>
            </a:extLst>
          </p:cNvPr>
          <p:cNvSpPr/>
          <p:nvPr/>
        </p:nvSpPr>
        <p:spPr>
          <a:xfrm>
            <a:off x="11684000" y="6521986"/>
            <a:ext cx="368453" cy="22224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13691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9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26" grpId="0"/>
      <p:bldP spid="26" grpId="1"/>
      <p:bldP spid="27" grpId="0" build="allAtOnce"/>
      <p:bldP spid="29" grpId="0"/>
      <p:bldP spid="30" grpId="0"/>
      <p:bldP spid="3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C9EC849-8B9A-4774-AFD7-FF04A83BC6AB}"/>
              </a:ext>
            </a:extLst>
          </p:cNvPr>
          <p:cNvSpPr/>
          <p:nvPr/>
        </p:nvSpPr>
        <p:spPr>
          <a:xfrm>
            <a:off x="24097" y="0"/>
            <a:ext cx="12192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scene3d>
            <a:camera prst="orthographicFront"/>
            <a:lightRig rig="threePt" dir="t"/>
          </a:scene3d>
          <a:sp3d>
            <a:bevelT w="69850" prst="angle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37C7C91A-CDC1-4CE7-AC90-D111C03F75E6}"/>
              </a:ext>
            </a:extLst>
          </p:cNvPr>
          <p:cNvGrpSpPr/>
          <p:nvPr/>
        </p:nvGrpSpPr>
        <p:grpSpPr>
          <a:xfrm>
            <a:off x="2794000" y="113771"/>
            <a:ext cx="6604000" cy="970280"/>
            <a:chOff x="3393440" y="164571"/>
            <a:chExt cx="6604000" cy="970280"/>
          </a:xfrm>
          <a:solidFill>
            <a:srgbClr val="E34939"/>
          </a:solidFill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xmlns="" id="{DC5703B5-72D0-4BA0-87FD-F4D6A1612603}"/>
                </a:ext>
              </a:extLst>
            </p:cNvPr>
            <p:cNvSpPr/>
            <p:nvPr/>
          </p:nvSpPr>
          <p:spPr>
            <a:xfrm>
              <a:off x="3393440" y="164571"/>
              <a:ext cx="6604000" cy="97028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4DCE4710-913C-4E68-8207-3FC3D7607EC4}"/>
                </a:ext>
              </a:extLst>
            </p:cNvPr>
            <p:cNvSpPr txBox="1"/>
            <p:nvPr/>
          </p:nvSpPr>
          <p:spPr>
            <a:xfrm>
              <a:off x="3718560" y="295768"/>
              <a:ext cx="6197600" cy="70788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4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HỎI NHANH – ĐÁP GỌN</a:t>
              </a:r>
            </a:p>
          </p:txBody>
        </p:sp>
      </p:grp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F8E85AC4-D12E-4277-9BCA-C60FF4A0F48F}"/>
              </a:ext>
            </a:extLst>
          </p:cNvPr>
          <p:cNvSpPr/>
          <p:nvPr/>
        </p:nvSpPr>
        <p:spPr>
          <a:xfrm>
            <a:off x="447040" y="1402080"/>
            <a:ext cx="7620000" cy="1341120"/>
          </a:xfrm>
          <a:prstGeom prst="roundRect">
            <a:avLst/>
          </a:prstGeom>
          <a:noFill/>
          <a:ln w="412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EF9E392D-0289-43E2-8E8C-72DFB8ED7F86}"/>
              </a:ext>
            </a:extLst>
          </p:cNvPr>
          <p:cNvSpPr/>
          <p:nvPr/>
        </p:nvSpPr>
        <p:spPr>
          <a:xfrm>
            <a:off x="142240" y="1082040"/>
            <a:ext cx="1747520" cy="640080"/>
          </a:xfrm>
          <a:prstGeom prst="round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 w="139700" h="31750" prst="angle"/>
            <a:bevelB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Câu 10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9D738183-A132-4ADD-B6B2-EF399F837337}"/>
              </a:ext>
            </a:extLst>
          </p:cNvPr>
          <p:cNvSpPr/>
          <p:nvPr/>
        </p:nvSpPr>
        <p:spPr>
          <a:xfrm>
            <a:off x="1016000" y="2156989"/>
            <a:ext cx="6593840" cy="114808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AE0F76E2-87B6-43C2-98E9-E75252A4CBB0}"/>
              </a:ext>
            </a:extLst>
          </p:cNvPr>
          <p:cNvSpPr/>
          <p:nvPr/>
        </p:nvSpPr>
        <p:spPr>
          <a:xfrm>
            <a:off x="9022080" y="3698240"/>
            <a:ext cx="2286000" cy="2733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1945C56-2106-41C4-BE72-04373870FF15}"/>
              </a:ext>
            </a:extLst>
          </p:cNvPr>
          <p:cNvSpPr/>
          <p:nvPr/>
        </p:nvSpPr>
        <p:spPr>
          <a:xfrm>
            <a:off x="9235440" y="3911600"/>
            <a:ext cx="1859280" cy="2326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993CFAE4-DC43-400A-BE5B-4E93274ECDD0}"/>
              </a:ext>
            </a:extLst>
          </p:cNvPr>
          <p:cNvSpPr/>
          <p:nvPr/>
        </p:nvSpPr>
        <p:spPr>
          <a:xfrm>
            <a:off x="9122439" y="3429000"/>
            <a:ext cx="2085281" cy="542025"/>
          </a:xfrm>
          <a:prstGeom prst="roundRect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 w="635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Đáp án</a:t>
            </a:r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xmlns="" id="{78FD6E09-F5FB-46EA-B484-B09448555BFF}"/>
              </a:ext>
            </a:extLst>
          </p:cNvPr>
          <p:cNvSpPr/>
          <p:nvPr/>
        </p:nvSpPr>
        <p:spPr>
          <a:xfrm>
            <a:off x="9022080" y="1963950"/>
            <a:ext cx="2661920" cy="1341119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BD4EF501-F0E3-4B1E-8B00-75F189F6C5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65079" y="2114751"/>
            <a:ext cx="709058" cy="907191"/>
          </a:xfrm>
          <a:prstGeom prst="rect">
            <a:avLst/>
          </a:prstGeom>
        </p:spPr>
      </p:pic>
      <p:sp>
        <p:nvSpPr>
          <p:cNvPr id="21" name="Speech Bubble: Oval 20">
            <a:extLst>
              <a:ext uri="{FF2B5EF4-FFF2-40B4-BE49-F238E27FC236}">
                <a16:creationId xmlns:a16="http://schemas.microsoft.com/office/drawing/2014/main" xmlns="" id="{80298B65-CB4D-47D0-A97D-E6DB6297D3F2}"/>
              </a:ext>
            </a:extLst>
          </p:cNvPr>
          <p:cNvSpPr/>
          <p:nvPr/>
        </p:nvSpPr>
        <p:spPr>
          <a:xfrm>
            <a:off x="9002294" y="1477923"/>
            <a:ext cx="726497" cy="486027"/>
          </a:xfrm>
          <a:prstGeom prst="wedgeEllipseCallout">
            <a:avLst>
              <a:gd name="adj1" fmla="val 75456"/>
              <a:gd name="adj2" fmla="val 67804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/>
              <a:t>?</a:t>
            </a:r>
          </a:p>
        </p:txBody>
      </p:sp>
      <p:sp>
        <p:nvSpPr>
          <p:cNvPr id="22" name="Speech Bubble: Oval 21">
            <a:extLst>
              <a:ext uri="{FF2B5EF4-FFF2-40B4-BE49-F238E27FC236}">
                <a16:creationId xmlns:a16="http://schemas.microsoft.com/office/drawing/2014/main" xmlns="" id="{4DF5AB7F-602F-400D-984C-3318E3B8541A}"/>
              </a:ext>
            </a:extLst>
          </p:cNvPr>
          <p:cNvSpPr/>
          <p:nvPr/>
        </p:nvSpPr>
        <p:spPr>
          <a:xfrm>
            <a:off x="9757143" y="1413774"/>
            <a:ext cx="706711" cy="400964"/>
          </a:xfrm>
          <a:prstGeom prst="wedgeEllipseCallout">
            <a:avLst>
              <a:gd name="adj1" fmla="val 33330"/>
              <a:gd name="adj2" fmla="val 102277"/>
            </a:avLst>
          </a:prstGeom>
          <a:solidFill>
            <a:srgbClr val="E349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3" name="Speech Bubble: Oval 22">
            <a:extLst>
              <a:ext uri="{FF2B5EF4-FFF2-40B4-BE49-F238E27FC236}">
                <a16:creationId xmlns:a16="http://schemas.microsoft.com/office/drawing/2014/main" xmlns="" id="{5D80F1C3-314C-4EC1-919D-A0A052F0BD9B}"/>
              </a:ext>
            </a:extLst>
          </p:cNvPr>
          <p:cNvSpPr/>
          <p:nvPr/>
        </p:nvSpPr>
        <p:spPr>
          <a:xfrm>
            <a:off x="10460307" y="1317727"/>
            <a:ext cx="706711" cy="400964"/>
          </a:xfrm>
          <a:prstGeom prst="wedgeEllipseCallout">
            <a:avLst>
              <a:gd name="adj1" fmla="val 10762"/>
              <a:gd name="adj2" fmla="val 10227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4" name="Speech Bubble: Oval 23">
            <a:extLst>
              <a:ext uri="{FF2B5EF4-FFF2-40B4-BE49-F238E27FC236}">
                <a16:creationId xmlns:a16="http://schemas.microsoft.com/office/drawing/2014/main" xmlns="" id="{4B5EDF13-0809-44F4-9464-0DA80B3DE472}"/>
              </a:ext>
            </a:extLst>
          </p:cNvPr>
          <p:cNvSpPr/>
          <p:nvPr/>
        </p:nvSpPr>
        <p:spPr>
          <a:xfrm>
            <a:off x="11218703" y="1362504"/>
            <a:ext cx="706711" cy="400964"/>
          </a:xfrm>
          <a:prstGeom prst="wedgeEllipseCallout">
            <a:avLst>
              <a:gd name="adj1" fmla="val -52428"/>
              <a:gd name="adj2" fmla="val 96974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xmlns="" id="{DB38D752-9669-495A-A65B-9C83B65D50DB}"/>
              </a:ext>
            </a:extLst>
          </p:cNvPr>
          <p:cNvSpPr/>
          <p:nvPr/>
        </p:nvSpPr>
        <p:spPr>
          <a:xfrm>
            <a:off x="279400" y="3417305"/>
            <a:ext cx="7955280" cy="331522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F7882635-8C1E-488E-9A33-E55C253E050C}"/>
              </a:ext>
            </a:extLst>
          </p:cNvPr>
          <p:cNvSpPr txBox="1"/>
          <p:nvPr/>
        </p:nvSpPr>
        <p:spPr>
          <a:xfrm>
            <a:off x="24097" y="5638323"/>
            <a:ext cx="77022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Rừng có nhiều loài dây leo thân gỗ,</a:t>
            </a:r>
          </a:p>
          <a:p>
            <a:pPr algn="ctr"/>
            <a:r>
              <a:rPr lang="en-US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phong lan, tầm gửi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2B47A0BA-E892-43E7-8FDB-85D2F135B369}"/>
              </a:ext>
            </a:extLst>
          </p:cNvPr>
          <p:cNvSpPr txBox="1"/>
          <p:nvPr/>
        </p:nvSpPr>
        <p:spPr>
          <a:xfrm>
            <a:off x="581760" y="4291092"/>
            <a:ext cx="8241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Rừng có nhiều cây lá kim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F7D353D2-C9FA-4AFC-8013-4E35E0DA699B}"/>
              </a:ext>
            </a:extLst>
          </p:cNvPr>
          <p:cNvSpPr txBox="1"/>
          <p:nvPr/>
        </p:nvSpPr>
        <p:spPr>
          <a:xfrm>
            <a:off x="642065" y="3590861"/>
            <a:ext cx="81627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Cấu trúc rừng có nhiều tầng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0F6F3E22-3C3C-479E-8A33-3FA56D5089F4}"/>
              </a:ext>
            </a:extLst>
          </p:cNvPr>
          <p:cNvSpPr txBox="1"/>
          <p:nvPr/>
        </p:nvSpPr>
        <p:spPr>
          <a:xfrm>
            <a:off x="581760" y="4957622"/>
            <a:ext cx="7866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Trong rừng có nhiều loài cây leo trèo giỏi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E648F82F-774D-4CA9-90FF-92E82FD2B825}"/>
              </a:ext>
            </a:extLst>
          </p:cNvPr>
          <p:cNvSpPr txBox="1"/>
          <p:nvPr/>
        </p:nvSpPr>
        <p:spPr>
          <a:xfrm>
            <a:off x="1357551" y="2266146"/>
            <a:ext cx="62523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Ý nào không phải là đặc điểm của rừng nhiệt đới?</a:t>
            </a:r>
            <a:endParaRPr lang="en-US" sz="280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1CD9F736-8052-4F5F-9933-BF2C31B0710D}"/>
              </a:ext>
            </a:extLst>
          </p:cNvPr>
          <p:cNvSpPr txBox="1"/>
          <p:nvPr/>
        </p:nvSpPr>
        <p:spPr>
          <a:xfrm>
            <a:off x="9817041" y="4398923"/>
            <a:ext cx="731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2" name="Star: 5 Points 31">
            <a:hlinkClick r:id="rId5" action="ppaction://hlinksldjump"/>
            <a:extLst>
              <a:ext uri="{FF2B5EF4-FFF2-40B4-BE49-F238E27FC236}">
                <a16:creationId xmlns:a16="http://schemas.microsoft.com/office/drawing/2014/main" xmlns="" id="{E0B44049-02E4-4A48-A36A-1125B9AD2C23}"/>
              </a:ext>
            </a:extLst>
          </p:cNvPr>
          <p:cNvSpPr/>
          <p:nvPr/>
        </p:nvSpPr>
        <p:spPr>
          <a:xfrm>
            <a:off x="11684000" y="6521986"/>
            <a:ext cx="368453" cy="22224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xmlns="" id="{F5FB2C64-AB53-458E-8282-BD4A6DB93583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0731863" y="692404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13956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9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44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vide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28" grpId="0"/>
      <p:bldP spid="29" grpId="0"/>
      <p:bldP spid="30" grpId="0"/>
      <p:bldP spid="3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CA0CED94-B6B6-4931-A2D8-B2F1797DC23F}"/>
              </a:ext>
            </a:extLst>
          </p:cNvPr>
          <p:cNvGrpSpPr/>
          <p:nvPr/>
        </p:nvGrpSpPr>
        <p:grpSpPr>
          <a:xfrm>
            <a:off x="3763863" y="94450"/>
            <a:ext cx="5037760" cy="1467352"/>
            <a:chOff x="3332480" y="250577"/>
            <a:chExt cx="6604000" cy="1467352"/>
          </a:xfrm>
          <a:solidFill>
            <a:srgbClr val="00B050"/>
          </a:solidFill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xmlns="" id="{F32E8CFB-5653-404A-AF82-2769B48E01DF}"/>
                </a:ext>
              </a:extLst>
            </p:cNvPr>
            <p:cNvSpPr/>
            <p:nvPr/>
          </p:nvSpPr>
          <p:spPr>
            <a:xfrm>
              <a:off x="3332480" y="250577"/>
              <a:ext cx="6604000" cy="97028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AC15F688-2A0C-42DD-95B4-64FD19EDBD00}"/>
                </a:ext>
              </a:extLst>
            </p:cNvPr>
            <p:cNvSpPr txBox="1"/>
            <p:nvPr/>
          </p:nvSpPr>
          <p:spPr>
            <a:xfrm>
              <a:off x="3545839" y="394490"/>
              <a:ext cx="639064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 TÀI NĂNG</a:t>
              </a: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7820FE98-D76D-467D-AF59-C803FCCBC98A}"/>
              </a:ext>
            </a:extLst>
          </p:cNvPr>
          <p:cNvSpPr/>
          <p:nvPr/>
        </p:nvSpPr>
        <p:spPr>
          <a:xfrm>
            <a:off x="1695113" y="1125518"/>
            <a:ext cx="9175259" cy="1436291"/>
          </a:xfrm>
          <a:prstGeom prst="rect">
            <a:avLst/>
          </a:prstGeom>
          <a:noFill/>
          <a:ln>
            <a:solidFill>
              <a:srgbClr val="0000FF"/>
            </a:solidFill>
            <a:prstDash val="dash"/>
          </a:ln>
        </p:spPr>
        <p:txBody>
          <a:bodyPr wrap="square">
            <a:spAutoFit/>
          </a:bodyPr>
          <a:lstStyle/>
          <a:p>
            <a:pPr marR="74295" algn="just">
              <a:spcBef>
                <a:spcPts val="405"/>
              </a:spcBef>
              <a:spcAft>
                <a:spcPts val="0"/>
              </a:spcAft>
            </a:pPr>
            <a:r>
              <a:rPr lang="en-US" sz="2800" b="1" spc="-5" dirty="0">
                <a:solidFill>
                  <a:srgbClr val="0070C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b="1" spc="-5" dirty="0" err="1">
                <a:solidFill>
                  <a:srgbClr val="0070C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800" b="1" spc="-5">
                <a:solidFill>
                  <a:srgbClr val="0070C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spc="-5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6 nhóm</a:t>
            </a:r>
            <a:endParaRPr lang="en-US" sz="2800" spc="-5" dirty="0">
              <a:solidFill>
                <a:srgbClr val="FF000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2800" b="1" spc="-5">
                <a:solidFill>
                  <a:srgbClr val="0070C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- Nhiệm </a:t>
            </a:r>
            <a:r>
              <a:rPr lang="en-US" sz="2800" b="1" spc="-5" dirty="0" err="1">
                <a:solidFill>
                  <a:srgbClr val="0070C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800" b="1" spc="-5">
                <a:solidFill>
                  <a:srgbClr val="0070C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: :</a:t>
            </a:r>
            <a:r>
              <a:rPr lang="vi-VN" sz="2800">
                <a:solidFill>
                  <a:srgbClr val="FF25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 vẽ sơ đồ </a:t>
            </a:r>
            <a:r>
              <a:rPr lang="en-US" sz="2800">
                <a:solidFill>
                  <a:srgbClr val="FF25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 duy theo nội dung</a:t>
            </a:r>
          </a:p>
          <a:p>
            <a:pPr marR="74295" algn="just">
              <a:spcBef>
                <a:spcPts val="405"/>
              </a:spcBef>
              <a:spcAft>
                <a:spcPts val="0"/>
              </a:spcAft>
            </a:pPr>
            <a:r>
              <a:rPr lang="en-US" sz="2800" b="1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Thời</a:t>
            </a:r>
            <a:r>
              <a:rPr lang="en-US" sz="28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gian</a:t>
            </a:r>
            <a:r>
              <a:rPr lang="en-US" sz="2800" b="1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280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phút</a:t>
            </a:r>
            <a:endParaRPr lang="en-US" sz="2800" dirty="0">
              <a:solidFill>
                <a:srgbClr val="FF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loa 2">
            <a:extLst>
              <a:ext uri="{FF2B5EF4-FFF2-40B4-BE49-F238E27FC236}">
                <a16:creationId xmlns:a16="http://schemas.microsoft.com/office/drawing/2014/main" xmlns="" id="{11436AE4-CA76-43DF-B86B-BAE7A199DE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523203">
            <a:off x="1117" y="-254815"/>
            <a:ext cx="1657470" cy="1657470"/>
          </a:xfrm>
          <a:prstGeom prst="rect">
            <a:avLst/>
          </a:prstGeom>
        </p:spPr>
      </p:pic>
      <p:pic>
        <p:nvPicPr>
          <p:cNvPr id="10" name="4 Minute Timer">
            <a:hlinkClick r:id="" action="ppaction://media"/>
            <a:extLst>
              <a:ext uri="{FF2B5EF4-FFF2-40B4-BE49-F238E27FC236}">
                <a16:creationId xmlns:a16="http://schemas.microsoft.com/office/drawing/2014/main" xmlns="" id="{F7FCA360-896D-44B0-AAF3-DD11F3635F9E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0339537" y="201302"/>
            <a:ext cx="1523341" cy="856879"/>
          </a:xfrm>
          <a:prstGeom prst="rect">
            <a:avLst/>
          </a:prstGeom>
        </p:spPr>
      </p:pic>
      <p:pic>
        <p:nvPicPr>
          <p:cNvPr id="18" name="Picture 2" descr="People Logo Team Welcome. Vector Icon Design Stock Vector #business  #communication #concept #design #group #icon #i… | People logo, Vector icon  design, Icon design">
            <a:extLst>
              <a:ext uri="{FF2B5EF4-FFF2-40B4-BE49-F238E27FC236}">
                <a16:creationId xmlns:a16="http://schemas.microsoft.com/office/drawing/2014/main" xmlns="" id="{E7E1FB94-5402-4D4D-803D-33353EA060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317" t="33855" r="19901" b="41111"/>
          <a:stretch/>
        </p:blipFill>
        <p:spPr bwMode="auto">
          <a:xfrm>
            <a:off x="207783" y="4354627"/>
            <a:ext cx="1992316" cy="1222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402ACB89-58A6-483F-93B5-CE2CBB80300F}"/>
              </a:ext>
            </a:extLst>
          </p:cNvPr>
          <p:cNvGrpSpPr/>
          <p:nvPr/>
        </p:nvGrpSpPr>
        <p:grpSpPr>
          <a:xfrm>
            <a:off x="2457644" y="2716761"/>
            <a:ext cx="7881893" cy="1947053"/>
            <a:chOff x="2694300" y="2150489"/>
            <a:chExt cx="7881893" cy="1980001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7E09B18E-A5E3-4D32-A604-DD34F88EBAA7}"/>
                </a:ext>
              </a:extLst>
            </p:cNvPr>
            <p:cNvSpPr/>
            <p:nvPr/>
          </p:nvSpPr>
          <p:spPr>
            <a:xfrm>
              <a:off x="2694300" y="2537987"/>
              <a:ext cx="7842406" cy="504000"/>
            </a:xfrm>
            <a:prstGeom prst="rect">
              <a:avLst/>
            </a:pr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C10AAEF5-BCC6-47AC-9DCA-6553EAF334FC}"/>
                </a:ext>
              </a:extLst>
            </p:cNvPr>
            <p:cNvSpPr/>
            <p:nvPr/>
          </p:nvSpPr>
          <p:spPr>
            <a:xfrm>
              <a:off x="3107143" y="2150489"/>
              <a:ext cx="6997955" cy="657102"/>
            </a:xfrm>
            <a:custGeom>
              <a:avLst/>
              <a:gdLst>
                <a:gd name="connsiteX0" fmla="*/ 0 w 7467127"/>
                <a:gd name="connsiteY0" fmla="*/ 98402 h 590400"/>
                <a:gd name="connsiteX1" fmla="*/ 98402 w 7467127"/>
                <a:gd name="connsiteY1" fmla="*/ 0 h 590400"/>
                <a:gd name="connsiteX2" fmla="*/ 7368725 w 7467127"/>
                <a:gd name="connsiteY2" fmla="*/ 0 h 590400"/>
                <a:gd name="connsiteX3" fmla="*/ 7467127 w 7467127"/>
                <a:gd name="connsiteY3" fmla="*/ 98402 h 590400"/>
                <a:gd name="connsiteX4" fmla="*/ 7467127 w 7467127"/>
                <a:gd name="connsiteY4" fmla="*/ 491998 h 590400"/>
                <a:gd name="connsiteX5" fmla="*/ 7368725 w 7467127"/>
                <a:gd name="connsiteY5" fmla="*/ 590400 h 590400"/>
                <a:gd name="connsiteX6" fmla="*/ 98402 w 7467127"/>
                <a:gd name="connsiteY6" fmla="*/ 590400 h 590400"/>
                <a:gd name="connsiteX7" fmla="*/ 0 w 7467127"/>
                <a:gd name="connsiteY7" fmla="*/ 491998 h 590400"/>
                <a:gd name="connsiteX8" fmla="*/ 0 w 7467127"/>
                <a:gd name="connsiteY8" fmla="*/ 98402 h 59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467127" h="590400">
                  <a:moveTo>
                    <a:pt x="0" y="98402"/>
                  </a:moveTo>
                  <a:cubicBezTo>
                    <a:pt x="0" y="44056"/>
                    <a:pt x="44056" y="0"/>
                    <a:pt x="98402" y="0"/>
                  </a:cubicBezTo>
                  <a:lnTo>
                    <a:pt x="7368725" y="0"/>
                  </a:lnTo>
                  <a:cubicBezTo>
                    <a:pt x="7423071" y="0"/>
                    <a:pt x="7467127" y="44056"/>
                    <a:pt x="7467127" y="98402"/>
                  </a:cubicBezTo>
                  <a:lnTo>
                    <a:pt x="7467127" y="491998"/>
                  </a:lnTo>
                  <a:cubicBezTo>
                    <a:pt x="7467127" y="546344"/>
                    <a:pt x="7423071" y="590400"/>
                    <a:pt x="7368725" y="590400"/>
                  </a:cubicBezTo>
                  <a:lnTo>
                    <a:pt x="98402" y="590400"/>
                  </a:lnTo>
                  <a:cubicBezTo>
                    <a:pt x="44056" y="590400"/>
                    <a:pt x="0" y="546344"/>
                    <a:pt x="0" y="491998"/>
                  </a:cubicBezTo>
                  <a:lnTo>
                    <a:pt x="0" y="98402"/>
                  </a:lnTo>
                  <a:close/>
                </a:path>
              </a:pathLst>
            </a:custGeom>
            <a:solidFill>
              <a:schemeClr val="accent5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36318" tIns="28821" rIns="236318" bIns="28821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80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b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Nhóm 1,2: </a:t>
              </a:r>
              <a:r>
                <a:rPr lang="en-US" sz="2800" b="1">
                  <a:latin typeface="Arial" panose="020B0604020202020204" pitchFamily="34" charset="0"/>
                  <a:cs typeface="Arial" panose="020B0604020202020204" pitchFamily="34" charset="0"/>
                </a:rPr>
                <a:t>Lớp đất trên Trái Đất</a:t>
              </a:r>
              <a:endPara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endParaRPr>
            </a:p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800" kern="120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07FEB7C5-8250-4935-93FE-160AE0F18609}"/>
                </a:ext>
              </a:extLst>
            </p:cNvPr>
            <p:cNvSpPr/>
            <p:nvPr/>
          </p:nvSpPr>
          <p:spPr>
            <a:xfrm>
              <a:off x="2733787" y="3626490"/>
              <a:ext cx="7842406" cy="504000"/>
            </a:xfrm>
            <a:prstGeom prst="rect">
              <a:avLst/>
            </a:prstGeom>
          </p:spPr>
          <p:style>
            <a:lnRef idx="2">
              <a:schemeClr val="accent5">
                <a:hueOff val="-2252848"/>
                <a:satOff val="-5806"/>
                <a:lumOff val="-3922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EAD50ED4-5A24-4FDA-99BA-CB2854113D71}"/>
                </a:ext>
              </a:extLst>
            </p:cNvPr>
            <p:cNvSpPr/>
            <p:nvPr/>
          </p:nvSpPr>
          <p:spPr>
            <a:xfrm>
              <a:off x="3125907" y="3337510"/>
              <a:ext cx="7037316" cy="584642"/>
            </a:xfrm>
            <a:custGeom>
              <a:avLst/>
              <a:gdLst>
                <a:gd name="connsiteX0" fmla="*/ 0 w 6333942"/>
                <a:gd name="connsiteY0" fmla="*/ 98402 h 590400"/>
                <a:gd name="connsiteX1" fmla="*/ 98402 w 6333942"/>
                <a:gd name="connsiteY1" fmla="*/ 0 h 590400"/>
                <a:gd name="connsiteX2" fmla="*/ 6235540 w 6333942"/>
                <a:gd name="connsiteY2" fmla="*/ 0 h 590400"/>
                <a:gd name="connsiteX3" fmla="*/ 6333942 w 6333942"/>
                <a:gd name="connsiteY3" fmla="*/ 98402 h 590400"/>
                <a:gd name="connsiteX4" fmla="*/ 6333942 w 6333942"/>
                <a:gd name="connsiteY4" fmla="*/ 491998 h 590400"/>
                <a:gd name="connsiteX5" fmla="*/ 6235540 w 6333942"/>
                <a:gd name="connsiteY5" fmla="*/ 590400 h 590400"/>
                <a:gd name="connsiteX6" fmla="*/ 98402 w 6333942"/>
                <a:gd name="connsiteY6" fmla="*/ 590400 h 590400"/>
                <a:gd name="connsiteX7" fmla="*/ 0 w 6333942"/>
                <a:gd name="connsiteY7" fmla="*/ 491998 h 590400"/>
                <a:gd name="connsiteX8" fmla="*/ 0 w 6333942"/>
                <a:gd name="connsiteY8" fmla="*/ 98402 h 59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33942" h="590400">
                  <a:moveTo>
                    <a:pt x="0" y="98402"/>
                  </a:moveTo>
                  <a:cubicBezTo>
                    <a:pt x="0" y="44056"/>
                    <a:pt x="44056" y="0"/>
                    <a:pt x="98402" y="0"/>
                  </a:cubicBezTo>
                  <a:lnTo>
                    <a:pt x="6235540" y="0"/>
                  </a:lnTo>
                  <a:cubicBezTo>
                    <a:pt x="6289886" y="0"/>
                    <a:pt x="6333942" y="44056"/>
                    <a:pt x="6333942" y="98402"/>
                  </a:cubicBezTo>
                  <a:lnTo>
                    <a:pt x="6333942" y="491998"/>
                  </a:lnTo>
                  <a:cubicBezTo>
                    <a:pt x="6333942" y="546344"/>
                    <a:pt x="6289886" y="590400"/>
                    <a:pt x="6235540" y="590400"/>
                  </a:cubicBezTo>
                  <a:lnTo>
                    <a:pt x="98402" y="590400"/>
                  </a:lnTo>
                  <a:cubicBezTo>
                    <a:pt x="44056" y="590400"/>
                    <a:pt x="0" y="546344"/>
                    <a:pt x="0" y="491998"/>
                  </a:cubicBezTo>
                  <a:lnTo>
                    <a:pt x="0" y="98402"/>
                  </a:lnTo>
                  <a:close/>
                </a:path>
              </a:pathLst>
            </a:cu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2252848"/>
                <a:satOff val="-5806"/>
                <a:lumOff val="-3922"/>
                <a:alphaOff val="0"/>
              </a:schemeClr>
            </a:fillRef>
            <a:effectRef idx="0">
              <a:schemeClr val="accent5">
                <a:hueOff val="-2252848"/>
                <a:satOff val="-5806"/>
                <a:lumOff val="-392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36318" tIns="28821" rIns="236318" bIns="28821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800" kern="1200" dirty="0">
                <a:latin typeface="Arial" panose="020B0604020202020204" pitchFamily="34" charset="0"/>
                <a:cs typeface="Arial" pitchFamily="34" charset="0"/>
              </a:endParaRPr>
            </a:p>
            <a:p>
              <a:pPr algn="ctr"/>
              <a:r>
                <a:rPr lang="en-US" sz="2800" b="1" kern="1200" dirty="0" err="1">
                  <a:latin typeface="Arial" panose="020B0604020202020204" pitchFamily="34" charset="0"/>
                  <a:cs typeface="Arial" pitchFamily="34" charset="0"/>
                </a:rPr>
                <a:t>Nhóm</a:t>
              </a:r>
              <a:r>
                <a:rPr lang="en-US" sz="2800" b="1" kern="1200" dirty="0">
                  <a:latin typeface="Arial" panose="020B0604020202020204" pitchFamily="34" charset="0"/>
                  <a:cs typeface="Arial" pitchFamily="34" charset="0"/>
                </a:rPr>
                <a:t> 3,4: </a:t>
              </a:r>
              <a:r>
                <a:rPr lang="en-US" sz="28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Biển</a:t>
              </a:r>
              <a:r>
                <a: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đại</a:t>
              </a:r>
              <a:r>
                <a: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dương</a:t>
              </a:r>
              <a:endParaRPr lang="en-US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2800" kern="1200" dirty="0">
                <a:latin typeface="Arial" panose="020B0604020202020204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1D926163-A12D-4B66-9E90-8A74216A0EB6}"/>
              </a:ext>
            </a:extLst>
          </p:cNvPr>
          <p:cNvGrpSpPr/>
          <p:nvPr/>
        </p:nvGrpSpPr>
        <p:grpSpPr>
          <a:xfrm>
            <a:off x="2457644" y="4816497"/>
            <a:ext cx="7881893" cy="1947053"/>
            <a:chOff x="2694300" y="2150489"/>
            <a:chExt cx="7881893" cy="1980001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E1B8A424-0B6A-4D3A-B8A0-6BA40CCBEB55}"/>
                </a:ext>
              </a:extLst>
            </p:cNvPr>
            <p:cNvSpPr/>
            <p:nvPr/>
          </p:nvSpPr>
          <p:spPr>
            <a:xfrm>
              <a:off x="2694300" y="2537987"/>
              <a:ext cx="7842406" cy="504000"/>
            </a:xfrm>
            <a:prstGeom prst="rect">
              <a:avLst/>
            </a:pr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0DB1BD6F-4BB1-4E3F-B17E-0C9A807D2D97}"/>
                </a:ext>
              </a:extLst>
            </p:cNvPr>
            <p:cNvSpPr/>
            <p:nvPr/>
          </p:nvSpPr>
          <p:spPr>
            <a:xfrm>
              <a:off x="3107143" y="2150489"/>
              <a:ext cx="6997955" cy="657102"/>
            </a:xfrm>
            <a:custGeom>
              <a:avLst/>
              <a:gdLst>
                <a:gd name="connsiteX0" fmla="*/ 0 w 7467127"/>
                <a:gd name="connsiteY0" fmla="*/ 98402 h 590400"/>
                <a:gd name="connsiteX1" fmla="*/ 98402 w 7467127"/>
                <a:gd name="connsiteY1" fmla="*/ 0 h 590400"/>
                <a:gd name="connsiteX2" fmla="*/ 7368725 w 7467127"/>
                <a:gd name="connsiteY2" fmla="*/ 0 h 590400"/>
                <a:gd name="connsiteX3" fmla="*/ 7467127 w 7467127"/>
                <a:gd name="connsiteY3" fmla="*/ 98402 h 590400"/>
                <a:gd name="connsiteX4" fmla="*/ 7467127 w 7467127"/>
                <a:gd name="connsiteY4" fmla="*/ 491998 h 590400"/>
                <a:gd name="connsiteX5" fmla="*/ 7368725 w 7467127"/>
                <a:gd name="connsiteY5" fmla="*/ 590400 h 590400"/>
                <a:gd name="connsiteX6" fmla="*/ 98402 w 7467127"/>
                <a:gd name="connsiteY6" fmla="*/ 590400 h 590400"/>
                <a:gd name="connsiteX7" fmla="*/ 0 w 7467127"/>
                <a:gd name="connsiteY7" fmla="*/ 491998 h 590400"/>
                <a:gd name="connsiteX8" fmla="*/ 0 w 7467127"/>
                <a:gd name="connsiteY8" fmla="*/ 98402 h 59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467127" h="590400">
                  <a:moveTo>
                    <a:pt x="0" y="98402"/>
                  </a:moveTo>
                  <a:cubicBezTo>
                    <a:pt x="0" y="44056"/>
                    <a:pt x="44056" y="0"/>
                    <a:pt x="98402" y="0"/>
                  </a:cubicBezTo>
                  <a:lnTo>
                    <a:pt x="7368725" y="0"/>
                  </a:lnTo>
                  <a:cubicBezTo>
                    <a:pt x="7423071" y="0"/>
                    <a:pt x="7467127" y="44056"/>
                    <a:pt x="7467127" y="98402"/>
                  </a:cubicBezTo>
                  <a:lnTo>
                    <a:pt x="7467127" y="491998"/>
                  </a:lnTo>
                  <a:cubicBezTo>
                    <a:pt x="7467127" y="546344"/>
                    <a:pt x="7423071" y="590400"/>
                    <a:pt x="7368725" y="590400"/>
                  </a:cubicBezTo>
                  <a:lnTo>
                    <a:pt x="98402" y="590400"/>
                  </a:lnTo>
                  <a:cubicBezTo>
                    <a:pt x="44056" y="590400"/>
                    <a:pt x="0" y="546344"/>
                    <a:pt x="0" y="491998"/>
                  </a:cubicBezTo>
                  <a:lnTo>
                    <a:pt x="0" y="98402"/>
                  </a:lnTo>
                  <a:close/>
                </a:path>
              </a:pathLst>
            </a:custGeom>
            <a:solidFill>
              <a:srgbClr val="92D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36318" tIns="28821" rIns="236318" bIns="28821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80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b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Nhóm 5,6:  </a:t>
              </a:r>
              <a:r>
                <a:rPr lang="en-US" sz="2800" b="1">
                  <a:latin typeface="Arial" panose="020B0604020202020204" pitchFamily="34" charset="0"/>
                  <a:cs typeface="Arial" panose="020B0604020202020204" pitchFamily="34" charset="0"/>
                </a:rPr>
                <a:t>Rừng nhiệt đới</a:t>
              </a:r>
              <a:endPara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endParaRPr>
            </a:p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800" kern="120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xmlns="" id="{8DF7CA5E-481C-4059-A251-2E22BB0938A3}"/>
                </a:ext>
              </a:extLst>
            </p:cNvPr>
            <p:cNvSpPr/>
            <p:nvPr/>
          </p:nvSpPr>
          <p:spPr>
            <a:xfrm>
              <a:off x="2733787" y="3626490"/>
              <a:ext cx="7842406" cy="504000"/>
            </a:xfrm>
            <a:prstGeom prst="rect">
              <a:avLst/>
            </a:prstGeom>
          </p:spPr>
          <p:style>
            <a:lnRef idx="2">
              <a:schemeClr val="accent5">
                <a:hueOff val="-2252848"/>
                <a:satOff val="-5806"/>
                <a:lumOff val="-3922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</p:spTree>
    <p:extLst>
      <p:ext uri="{BB962C8B-B14F-4D97-AF65-F5344CB8AC3E}">
        <p14:creationId xmlns:p14="http://schemas.microsoft.com/office/powerpoint/2010/main" xmlns="" val="351130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25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2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25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25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750"/>
                            </p:stCondLst>
                            <p:childTnLst>
                              <p:par>
                                <p:cTn id="22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5511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5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36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8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25" name="Picture 21" descr="Cover">
            <a:extLst>
              <a:ext uri="{FF2B5EF4-FFF2-40B4-BE49-F238E27FC236}">
                <a16:creationId xmlns:a16="http://schemas.microsoft.com/office/drawing/2014/main" xmlns="" id="{CF2FD72A-0675-40A1-97D9-79E60C286A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7400" y="4171951"/>
            <a:ext cx="2254250" cy="703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24" name="Picture 20" descr="Cover">
            <a:extLst>
              <a:ext uri="{FF2B5EF4-FFF2-40B4-BE49-F238E27FC236}">
                <a16:creationId xmlns:a16="http://schemas.microsoft.com/office/drawing/2014/main" xmlns="" id="{13DE0B5F-FB55-4179-9359-0A28D9ECEB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7400" y="3992563"/>
            <a:ext cx="1538288" cy="37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23" name="Picture 19" descr="Cover">
            <a:extLst>
              <a:ext uri="{FF2B5EF4-FFF2-40B4-BE49-F238E27FC236}">
                <a16:creationId xmlns:a16="http://schemas.microsoft.com/office/drawing/2014/main" xmlns="" id="{0076AF0E-4308-4115-9940-CE3A7D98D8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3589" y="3522664"/>
            <a:ext cx="2236787" cy="84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22" name="Picture 18" descr="Cover">
            <a:extLst>
              <a:ext uri="{FF2B5EF4-FFF2-40B4-BE49-F238E27FC236}">
                <a16:creationId xmlns:a16="http://schemas.microsoft.com/office/drawing/2014/main" xmlns="" id="{7C6F9F0D-DCEA-438C-AE87-65B6982C8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76863" y="3481389"/>
            <a:ext cx="3155950" cy="1201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21" name="Picture 17" descr="Cover">
            <a:extLst>
              <a:ext uri="{FF2B5EF4-FFF2-40B4-BE49-F238E27FC236}">
                <a16:creationId xmlns:a16="http://schemas.microsoft.com/office/drawing/2014/main" xmlns="" id="{41946969-319E-4F8D-9BCA-273C78397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130676"/>
            <a:ext cx="1328738" cy="60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20" name="Picture 16" descr="Cover">
            <a:extLst>
              <a:ext uri="{FF2B5EF4-FFF2-40B4-BE49-F238E27FC236}">
                <a16:creationId xmlns:a16="http://schemas.microsoft.com/office/drawing/2014/main" xmlns="" id="{3EEE3ABF-3335-4CE5-967B-76C2855950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814" y="4003676"/>
            <a:ext cx="1304925" cy="384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19" name="Picture 15" descr="Cover">
            <a:extLst>
              <a:ext uri="{FF2B5EF4-FFF2-40B4-BE49-F238E27FC236}">
                <a16:creationId xmlns:a16="http://schemas.microsoft.com/office/drawing/2014/main" xmlns="" id="{E3014CA9-8A50-424E-A1BB-90455B7E8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66864" y="3673475"/>
            <a:ext cx="1311275" cy="642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18" name="Picture 14" descr="Cover">
            <a:extLst>
              <a:ext uri="{FF2B5EF4-FFF2-40B4-BE49-F238E27FC236}">
                <a16:creationId xmlns:a16="http://schemas.microsoft.com/office/drawing/2014/main" xmlns="" id="{5433455C-A7DE-4C5F-B240-E3435CC92F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12926" y="3294063"/>
            <a:ext cx="1082675" cy="1022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17" name="Picture 13" descr="Cover">
            <a:extLst>
              <a:ext uri="{FF2B5EF4-FFF2-40B4-BE49-F238E27FC236}">
                <a16:creationId xmlns:a16="http://schemas.microsoft.com/office/drawing/2014/main" xmlns="" id="{63B6DEAF-5C26-43FA-8164-C4B0A386CE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08276" y="3481389"/>
            <a:ext cx="3000375" cy="117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16" name="Picture 12" descr="Cover">
            <a:extLst>
              <a:ext uri="{FF2B5EF4-FFF2-40B4-BE49-F238E27FC236}">
                <a16:creationId xmlns:a16="http://schemas.microsoft.com/office/drawing/2014/main" xmlns="" id="{DE996949-3F29-4640-9820-C9BCCFE552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10526" y="2963864"/>
            <a:ext cx="2085975" cy="547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15" name="Picture 11" descr="Cover">
            <a:extLst>
              <a:ext uri="{FF2B5EF4-FFF2-40B4-BE49-F238E27FC236}">
                <a16:creationId xmlns:a16="http://schemas.microsoft.com/office/drawing/2014/main" xmlns="" id="{42CC7A7E-F9B6-4A5E-9755-ED25EA3075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04176" y="2627314"/>
            <a:ext cx="1611313" cy="534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14" name="Picture 10" descr="Cover">
            <a:extLst>
              <a:ext uri="{FF2B5EF4-FFF2-40B4-BE49-F238E27FC236}">
                <a16:creationId xmlns:a16="http://schemas.microsoft.com/office/drawing/2014/main" xmlns="" id="{81FB8B25-45FB-4F05-9E89-B2479B28DF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69251" y="2236788"/>
            <a:ext cx="1274763" cy="925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13" name="Picture 9" descr="Cover">
            <a:extLst>
              <a:ext uri="{FF2B5EF4-FFF2-40B4-BE49-F238E27FC236}">
                <a16:creationId xmlns:a16="http://schemas.microsoft.com/office/drawing/2014/main" xmlns="" id="{1009053C-7407-4FB6-B11E-AB36B36170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76864" y="2735263"/>
            <a:ext cx="2759075" cy="113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12" name="Picture 8" descr="Cover">
            <a:extLst>
              <a:ext uri="{FF2B5EF4-FFF2-40B4-BE49-F238E27FC236}">
                <a16:creationId xmlns:a16="http://schemas.microsoft.com/office/drawing/2014/main" xmlns="" id="{542F6185-8F4D-455D-8DD1-E91C426D3A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71626" y="2735263"/>
            <a:ext cx="1846263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11" name="Picture 7" descr="Cover">
            <a:extLst>
              <a:ext uri="{FF2B5EF4-FFF2-40B4-BE49-F238E27FC236}">
                <a16:creationId xmlns:a16="http://schemas.microsoft.com/office/drawing/2014/main" xmlns="" id="{ACD7C566-836A-4CC5-A4EC-4040B6A22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73250" y="2405063"/>
            <a:ext cx="1563688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Cover">
            <a:extLst>
              <a:ext uri="{FF2B5EF4-FFF2-40B4-BE49-F238E27FC236}">
                <a16:creationId xmlns:a16="http://schemas.microsoft.com/office/drawing/2014/main" xmlns="" id="{592DD5C3-2B30-4891-905B-7A4682E427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73250" y="1941513"/>
            <a:ext cx="1587500" cy="1033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09" name="Picture 5" descr="Cover">
            <a:extLst>
              <a:ext uri="{FF2B5EF4-FFF2-40B4-BE49-F238E27FC236}">
                <a16:creationId xmlns:a16="http://schemas.microsoft.com/office/drawing/2014/main" xmlns="" id="{CF19019A-F5BA-4675-BA4B-E78BC939AC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9776" y="2633663"/>
            <a:ext cx="2428875" cy="123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Cover">
            <a:extLst>
              <a:ext uri="{FF2B5EF4-FFF2-40B4-BE49-F238E27FC236}">
                <a16:creationId xmlns:a16="http://schemas.microsoft.com/office/drawing/2014/main" xmlns="" id="{6CC177BE-AE32-4903-AA0D-95C75007E8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464" y="3054351"/>
            <a:ext cx="1647825" cy="1268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2287E3BC-1BAA-411C-B4D3-6F1EB7871B60}"/>
              </a:ext>
            </a:extLst>
          </p:cNvPr>
          <p:cNvSpPr/>
          <p:nvPr/>
        </p:nvSpPr>
        <p:spPr>
          <a:xfrm>
            <a:off x="248473" y="171865"/>
            <a:ext cx="6997955" cy="646168"/>
          </a:xfrm>
          <a:custGeom>
            <a:avLst/>
            <a:gdLst>
              <a:gd name="connsiteX0" fmla="*/ 0 w 7467127"/>
              <a:gd name="connsiteY0" fmla="*/ 98402 h 590400"/>
              <a:gd name="connsiteX1" fmla="*/ 98402 w 7467127"/>
              <a:gd name="connsiteY1" fmla="*/ 0 h 590400"/>
              <a:gd name="connsiteX2" fmla="*/ 7368725 w 7467127"/>
              <a:gd name="connsiteY2" fmla="*/ 0 h 590400"/>
              <a:gd name="connsiteX3" fmla="*/ 7467127 w 7467127"/>
              <a:gd name="connsiteY3" fmla="*/ 98402 h 590400"/>
              <a:gd name="connsiteX4" fmla="*/ 7467127 w 7467127"/>
              <a:gd name="connsiteY4" fmla="*/ 491998 h 590400"/>
              <a:gd name="connsiteX5" fmla="*/ 7368725 w 7467127"/>
              <a:gd name="connsiteY5" fmla="*/ 590400 h 590400"/>
              <a:gd name="connsiteX6" fmla="*/ 98402 w 7467127"/>
              <a:gd name="connsiteY6" fmla="*/ 590400 h 590400"/>
              <a:gd name="connsiteX7" fmla="*/ 0 w 7467127"/>
              <a:gd name="connsiteY7" fmla="*/ 491998 h 590400"/>
              <a:gd name="connsiteX8" fmla="*/ 0 w 7467127"/>
              <a:gd name="connsiteY8" fmla="*/ 98402 h 59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67127" h="590400">
                <a:moveTo>
                  <a:pt x="0" y="98402"/>
                </a:moveTo>
                <a:cubicBezTo>
                  <a:pt x="0" y="44056"/>
                  <a:pt x="44056" y="0"/>
                  <a:pt x="98402" y="0"/>
                </a:cubicBezTo>
                <a:lnTo>
                  <a:pt x="7368725" y="0"/>
                </a:lnTo>
                <a:cubicBezTo>
                  <a:pt x="7423071" y="0"/>
                  <a:pt x="7467127" y="44056"/>
                  <a:pt x="7467127" y="98402"/>
                </a:cubicBezTo>
                <a:lnTo>
                  <a:pt x="7467127" y="491998"/>
                </a:lnTo>
                <a:cubicBezTo>
                  <a:pt x="7467127" y="546344"/>
                  <a:pt x="7423071" y="590400"/>
                  <a:pt x="7368725" y="590400"/>
                </a:cubicBezTo>
                <a:lnTo>
                  <a:pt x="98402" y="590400"/>
                </a:lnTo>
                <a:cubicBezTo>
                  <a:pt x="44056" y="590400"/>
                  <a:pt x="0" y="546344"/>
                  <a:pt x="0" y="491998"/>
                </a:cubicBezTo>
                <a:lnTo>
                  <a:pt x="0" y="98402"/>
                </a:lnTo>
                <a:close/>
              </a:path>
            </a:pathLst>
          </a:custGeom>
          <a:solidFill>
            <a:schemeClr val="accent5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6318" tIns="28821" rIns="236318" bIns="2882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80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Nhóm 1,2: </a:t>
            </a:r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Lớp đất trên Trái Đất</a:t>
            </a:r>
            <a:endParaRPr lang="en-US" sz="2800" b="1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800" kern="120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2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21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5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1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1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9" name="Picture 15" descr="Cover">
            <a:extLst>
              <a:ext uri="{FF2B5EF4-FFF2-40B4-BE49-F238E27FC236}">
                <a16:creationId xmlns:a16="http://schemas.microsoft.com/office/drawing/2014/main" xmlns="" id="{F2BDE2A1-D1A9-4FEA-912D-105730974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97401" y="4879975"/>
            <a:ext cx="4689475" cy="1100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18" name="Picture 14" descr="Cover">
            <a:extLst>
              <a:ext uri="{FF2B5EF4-FFF2-40B4-BE49-F238E27FC236}">
                <a16:creationId xmlns:a16="http://schemas.microsoft.com/office/drawing/2014/main" xmlns="" id="{13D8EC16-785C-437C-ACAF-63AAA6AAF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97400" y="4875214"/>
            <a:ext cx="2446338" cy="41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17" name="Picture 13" descr="Cover">
            <a:extLst>
              <a:ext uri="{FF2B5EF4-FFF2-40B4-BE49-F238E27FC236}">
                <a16:creationId xmlns:a16="http://schemas.microsoft.com/office/drawing/2014/main" xmlns="" id="{6C7D6840-3519-4832-A5DC-44F5F6034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97401" y="4611688"/>
            <a:ext cx="4043363" cy="411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16" name="Picture 12" descr="Cover">
            <a:extLst>
              <a:ext uri="{FF2B5EF4-FFF2-40B4-BE49-F238E27FC236}">
                <a16:creationId xmlns:a16="http://schemas.microsoft.com/office/drawing/2014/main" xmlns="" id="{3D556200-2E76-4384-BF6A-F0F3C27A15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84701" y="4138613"/>
            <a:ext cx="3148013" cy="88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15" name="Picture 11" descr="Cover">
            <a:extLst>
              <a:ext uri="{FF2B5EF4-FFF2-40B4-BE49-F238E27FC236}">
                <a16:creationId xmlns:a16="http://schemas.microsoft.com/office/drawing/2014/main" xmlns="" id="{F96C0E74-C2C2-40AA-9EBD-2268A99165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60589" y="2649539"/>
            <a:ext cx="2528887" cy="271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14" name="Picture 10" descr="Cover">
            <a:extLst>
              <a:ext uri="{FF2B5EF4-FFF2-40B4-BE49-F238E27FC236}">
                <a16:creationId xmlns:a16="http://schemas.microsoft.com/office/drawing/2014/main" xmlns="" id="{0D685CA4-C024-466E-B8D9-6FAB3D4B4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43362" y="1760537"/>
            <a:ext cx="5839702" cy="2162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13" name="Picture 9" descr="Cover">
            <a:extLst>
              <a:ext uri="{FF2B5EF4-FFF2-40B4-BE49-F238E27FC236}">
                <a16:creationId xmlns:a16="http://schemas.microsoft.com/office/drawing/2014/main" xmlns="" id="{A7BD0E68-2196-4537-999C-49B37A5A8C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13094" y="1414499"/>
            <a:ext cx="8084022" cy="1777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12" name="Picture 8" descr="Cover">
            <a:extLst>
              <a:ext uri="{FF2B5EF4-FFF2-40B4-BE49-F238E27FC236}">
                <a16:creationId xmlns:a16="http://schemas.microsoft.com/office/drawing/2014/main" xmlns="" id="{B55973EC-6E9F-4AB4-814E-126EE3B5F8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11676" y="1481139"/>
            <a:ext cx="8044264" cy="479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11" name="Picture 7" descr="Cover">
            <a:extLst>
              <a:ext uri="{FF2B5EF4-FFF2-40B4-BE49-F238E27FC236}">
                <a16:creationId xmlns:a16="http://schemas.microsoft.com/office/drawing/2014/main" xmlns="" id="{C57E2917-18FE-4A9F-BE94-559BEC3F9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11675" y="1040027"/>
            <a:ext cx="6151564" cy="596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Cover">
            <a:extLst>
              <a:ext uri="{FF2B5EF4-FFF2-40B4-BE49-F238E27FC236}">
                <a16:creationId xmlns:a16="http://schemas.microsoft.com/office/drawing/2014/main" xmlns="" id="{38E8BB20-E7A6-4806-8AD8-5F484A34DF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06914" y="376239"/>
            <a:ext cx="7740733" cy="101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09" name="Picture 5" descr="Cover">
            <a:extLst>
              <a:ext uri="{FF2B5EF4-FFF2-40B4-BE49-F238E27FC236}">
                <a16:creationId xmlns:a16="http://schemas.microsoft.com/office/drawing/2014/main" xmlns="" id="{245D0836-684D-40B5-B3BD-BE70CFFE5D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40733" y="1093788"/>
            <a:ext cx="2468562" cy="164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Cover">
            <a:extLst>
              <a:ext uri="{FF2B5EF4-FFF2-40B4-BE49-F238E27FC236}">
                <a16:creationId xmlns:a16="http://schemas.microsoft.com/office/drawing/2014/main" xmlns="" id="{52425BD5-1D39-4F9C-B28F-56E027D67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308226"/>
            <a:ext cx="1506538" cy="912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BD44F2E9-2B7F-456F-A0E7-C89BAC4A9685}"/>
              </a:ext>
            </a:extLst>
          </p:cNvPr>
          <p:cNvSpPr/>
          <p:nvPr/>
        </p:nvSpPr>
        <p:spPr>
          <a:xfrm>
            <a:off x="125136" y="69002"/>
            <a:ext cx="5251095" cy="646168"/>
          </a:xfrm>
          <a:custGeom>
            <a:avLst/>
            <a:gdLst>
              <a:gd name="connsiteX0" fmla="*/ 0 w 7467127"/>
              <a:gd name="connsiteY0" fmla="*/ 98402 h 590400"/>
              <a:gd name="connsiteX1" fmla="*/ 98402 w 7467127"/>
              <a:gd name="connsiteY1" fmla="*/ 0 h 590400"/>
              <a:gd name="connsiteX2" fmla="*/ 7368725 w 7467127"/>
              <a:gd name="connsiteY2" fmla="*/ 0 h 590400"/>
              <a:gd name="connsiteX3" fmla="*/ 7467127 w 7467127"/>
              <a:gd name="connsiteY3" fmla="*/ 98402 h 590400"/>
              <a:gd name="connsiteX4" fmla="*/ 7467127 w 7467127"/>
              <a:gd name="connsiteY4" fmla="*/ 491998 h 590400"/>
              <a:gd name="connsiteX5" fmla="*/ 7368725 w 7467127"/>
              <a:gd name="connsiteY5" fmla="*/ 590400 h 590400"/>
              <a:gd name="connsiteX6" fmla="*/ 98402 w 7467127"/>
              <a:gd name="connsiteY6" fmla="*/ 590400 h 590400"/>
              <a:gd name="connsiteX7" fmla="*/ 0 w 7467127"/>
              <a:gd name="connsiteY7" fmla="*/ 491998 h 590400"/>
              <a:gd name="connsiteX8" fmla="*/ 0 w 7467127"/>
              <a:gd name="connsiteY8" fmla="*/ 98402 h 59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67127" h="590400">
                <a:moveTo>
                  <a:pt x="0" y="98402"/>
                </a:moveTo>
                <a:cubicBezTo>
                  <a:pt x="0" y="44056"/>
                  <a:pt x="44056" y="0"/>
                  <a:pt x="98402" y="0"/>
                </a:cubicBezTo>
                <a:lnTo>
                  <a:pt x="7368725" y="0"/>
                </a:lnTo>
                <a:cubicBezTo>
                  <a:pt x="7423071" y="0"/>
                  <a:pt x="7467127" y="44056"/>
                  <a:pt x="7467127" y="98402"/>
                </a:cubicBezTo>
                <a:lnTo>
                  <a:pt x="7467127" y="491998"/>
                </a:lnTo>
                <a:cubicBezTo>
                  <a:pt x="7467127" y="546344"/>
                  <a:pt x="7423071" y="590400"/>
                  <a:pt x="7368725" y="590400"/>
                </a:cubicBezTo>
                <a:lnTo>
                  <a:pt x="98402" y="590400"/>
                </a:lnTo>
                <a:cubicBezTo>
                  <a:pt x="44056" y="590400"/>
                  <a:pt x="0" y="546344"/>
                  <a:pt x="0" y="491998"/>
                </a:cubicBezTo>
                <a:lnTo>
                  <a:pt x="0" y="98402"/>
                </a:lnTo>
                <a:close/>
              </a:path>
            </a:pathLst>
          </a:custGeom>
          <a:solidFill>
            <a:srgbClr val="92D05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6318" tIns="28821" rIns="236318" bIns="2882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Nhóm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3,4: 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đới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800" kern="1200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BA4871F-766E-4BB0-8916-D6077FADF3B7}"/>
              </a:ext>
            </a:extLst>
          </p:cNvPr>
          <p:cNvSpPr txBox="1"/>
          <p:nvPr/>
        </p:nvSpPr>
        <p:spPr>
          <a:xfrm>
            <a:off x="3571240" y="406291"/>
            <a:ext cx="6390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 NHANH – ĐÁP GỌN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0B2C719-1335-4DE9-8360-9DF82F5AB698}"/>
              </a:ext>
            </a:extLst>
          </p:cNvPr>
          <p:cNvSpPr/>
          <p:nvPr/>
        </p:nvSpPr>
        <p:spPr>
          <a:xfrm>
            <a:off x="134473" y="760234"/>
            <a:ext cx="11825515" cy="6297108"/>
          </a:xfrm>
          <a:prstGeom prst="rect">
            <a:avLst/>
          </a:prstGeom>
          <a:ln>
            <a:solidFill>
              <a:srgbClr val="0070C0"/>
            </a:solidFill>
            <a:prstDash val="dash"/>
          </a:ln>
        </p:spPr>
        <p:txBody>
          <a:bodyPr wrap="square">
            <a:spAutoFit/>
          </a:bodyPr>
          <a:lstStyle/>
          <a:p>
            <a:pPr marL="742950" indent="-742950">
              <a:lnSpc>
                <a:spcPct val="140000"/>
              </a:lnSpc>
              <a:buFontTx/>
              <a:buAutoNum type="arabicPeriod"/>
            </a:pPr>
            <a:r>
              <a:rPr lang="da-DK" sz="3600" dirty="0" smtClean="0">
                <a:solidFill>
                  <a:srgbClr val="FF0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Kể tên các đại dương trên thế giới</a:t>
            </a:r>
          </a:p>
          <a:p>
            <a:pPr marL="742950" indent="-742950">
              <a:lnSpc>
                <a:spcPct val="140000"/>
              </a:lnSpc>
              <a:buFontTx/>
              <a:buAutoNum type="arabicPeriod"/>
            </a:pPr>
            <a:r>
              <a:rPr lang="da-DK" sz="3600" dirty="0" smtClean="0">
                <a:solidFill>
                  <a:srgbClr val="FF0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nguyên nhân sinh ra sóng thần, biện pháp ứng phó khi có  sóng thần.</a:t>
            </a:r>
          </a:p>
          <a:p>
            <a:pPr marL="742950" indent="-742950">
              <a:lnSpc>
                <a:spcPct val="140000"/>
              </a:lnSpc>
              <a:buFontTx/>
              <a:buAutoNum type="arabicPeriod"/>
            </a:pPr>
            <a:r>
              <a:rPr lang="da-DK" sz="3600" dirty="0" smtClean="0">
                <a:solidFill>
                  <a:srgbClr val="FF0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Kể tên các nhân tố hình thành đất, Theo em nhân tố nào là quan trọng nhất, vì sao?</a:t>
            </a:r>
          </a:p>
          <a:p>
            <a:pPr marL="742950" indent="-742950">
              <a:lnSpc>
                <a:spcPct val="140000"/>
              </a:lnSpc>
              <a:buFontTx/>
              <a:buAutoNum type="arabicPeriod"/>
            </a:pPr>
            <a:r>
              <a:rPr lang="da-DK" sz="3600" dirty="0" smtClean="0">
                <a:solidFill>
                  <a:srgbClr val="FF0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Đặc điểm của rừng nhiệt đới?</a:t>
            </a:r>
          </a:p>
          <a:p>
            <a:pPr marL="742950" indent="-742950">
              <a:lnSpc>
                <a:spcPct val="140000"/>
              </a:lnSpc>
              <a:buFontTx/>
              <a:buAutoNum type="arabicPeriod"/>
            </a:pPr>
            <a:r>
              <a:rPr lang="da-DK" sz="3600" dirty="0" smtClean="0">
                <a:solidFill>
                  <a:srgbClr val="FF0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Ở Việt Nam kiểu rừng nhiệt đới nào chiếm ưu thế? Biện pháp bảo vệ rừng nhiệt đới ?</a:t>
            </a:r>
            <a:endParaRPr lang="da-DK" sz="3600" dirty="0">
              <a:solidFill>
                <a:srgbClr val="FF0000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B09B4CAD-784A-4E92-9584-86AB0F57CD39}"/>
              </a:ext>
            </a:extLst>
          </p:cNvPr>
          <p:cNvSpPr/>
          <p:nvPr/>
        </p:nvSpPr>
        <p:spPr>
          <a:xfrm>
            <a:off x="1665027" y="256649"/>
            <a:ext cx="9676263" cy="72599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4BDA6FC3-BA68-442A-9915-84CCA57EF6E2}"/>
              </a:ext>
            </a:extLst>
          </p:cNvPr>
          <p:cNvSpPr txBox="1">
            <a:spLocks/>
          </p:cNvSpPr>
          <p:nvPr/>
        </p:nvSpPr>
        <p:spPr>
          <a:xfrm>
            <a:off x="656890" y="256649"/>
            <a:ext cx="10975977" cy="82581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0070C0"/>
                </a:solidFill>
                <a:latin typeface="#9Slide07 IcielBC Cubano Normal" panose="00000500000000000000" pitchFamily="2" charset="0"/>
                <a:cs typeface="Arial" panose="020B0604020202020204" pitchFamily="34" charset="0"/>
              </a:rPr>
              <a:t>TÔI TÀI GIỎI – BẠN CŨNG THẾ</a:t>
            </a:r>
          </a:p>
        </p:txBody>
      </p:sp>
    </p:spTree>
    <p:extLst>
      <p:ext uri="{BB962C8B-B14F-4D97-AF65-F5344CB8AC3E}">
        <p14:creationId xmlns:p14="http://schemas.microsoft.com/office/powerpoint/2010/main" xmlns="" val="99055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>
                <a:solidFill>
                  <a:srgbClr val="FF0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nguyên nhân sinh ra sóng thần, biện pháp ứng phó khi có  sóng thần.</a:t>
            </a:r>
            <a:br>
              <a:rPr lang="da-DK" dirty="0">
                <a:solidFill>
                  <a:srgbClr val="FF0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Nguyên</a:t>
            </a:r>
            <a:r>
              <a:rPr lang="en-US" dirty="0" smtClean="0"/>
              <a:t> </a:t>
            </a:r>
            <a:r>
              <a:rPr lang="en-US" dirty="0" err="1" smtClean="0"/>
              <a:t>nhân</a:t>
            </a:r>
            <a:r>
              <a:rPr lang="en-US" dirty="0" smtClean="0"/>
              <a:t>: </a:t>
            </a:r>
            <a:r>
              <a:rPr lang="en-US" dirty="0" err="1" smtClean="0"/>
              <a:t>Động</a:t>
            </a:r>
            <a:r>
              <a:rPr lang="en-US" dirty="0" smtClean="0"/>
              <a:t> </a:t>
            </a:r>
            <a:r>
              <a:rPr lang="en-US" dirty="0" err="1" smtClean="0"/>
              <a:t>đất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núi</a:t>
            </a:r>
            <a:r>
              <a:rPr lang="en-US" dirty="0" smtClean="0"/>
              <a:t> </a:t>
            </a:r>
            <a:r>
              <a:rPr lang="en-US" dirty="0" err="1" smtClean="0"/>
              <a:t>lửa</a:t>
            </a:r>
            <a:r>
              <a:rPr lang="en-US" dirty="0" smtClean="0"/>
              <a:t> </a:t>
            </a:r>
            <a:r>
              <a:rPr lang="en-US" dirty="0" err="1" smtClean="0"/>
              <a:t>ngầm</a:t>
            </a:r>
            <a:endParaRPr lang="en-US" dirty="0" smtClean="0"/>
          </a:p>
          <a:p>
            <a:r>
              <a:rPr lang="en-US" dirty="0" err="1" smtClean="0"/>
              <a:t>Biện</a:t>
            </a:r>
            <a:r>
              <a:rPr lang="en-US" dirty="0" smtClean="0"/>
              <a:t> </a:t>
            </a:r>
            <a:r>
              <a:rPr lang="en-US" dirty="0" err="1" smtClean="0"/>
              <a:t>pháp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Loan </a:t>
            </a:r>
            <a:r>
              <a:rPr lang="en-US" dirty="0" err="1" smtClean="0"/>
              <a:t>báo</a:t>
            </a:r>
            <a:r>
              <a:rPr lang="en-US" dirty="0" smtClean="0"/>
              <a:t> </a:t>
            </a:r>
            <a:r>
              <a:rPr lang="en-US" dirty="0" err="1" smtClean="0"/>
              <a:t>cho</a:t>
            </a:r>
            <a:r>
              <a:rPr lang="en-US" dirty="0" smtClean="0"/>
              <a:t> </a:t>
            </a:r>
            <a:r>
              <a:rPr lang="en-US" dirty="0" err="1" smtClean="0"/>
              <a:t>người</a:t>
            </a:r>
            <a:r>
              <a:rPr lang="en-US" dirty="0" smtClean="0"/>
              <a:t> </a:t>
            </a:r>
            <a:r>
              <a:rPr lang="en-US" dirty="0" err="1" smtClean="0"/>
              <a:t>khác</a:t>
            </a:r>
            <a:r>
              <a:rPr lang="en-US" dirty="0" smtClean="0"/>
              <a:t> </a:t>
            </a:r>
            <a:r>
              <a:rPr lang="en-US" dirty="0" err="1" smtClean="0"/>
              <a:t>biết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Nhanh</a:t>
            </a:r>
            <a:r>
              <a:rPr lang="en-US" dirty="0" smtClean="0"/>
              <a:t> </a:t>
            </a:r>
            <a:r>
              <a:rPr lang="en-US" dirty="0" err="1" smtClean="0"/>
              <a:t>chóng</a:t>
            </a:r>
            <a:r>
              <a:rPr lang="en-US" dirty="0" smtClean="0"/>
              <a:t> di </a:t>
            </a:r>
            <a:r>
              <a:rPr lang="en-US" dirty="0" err="1" smtClean="0"/>
              <a:t>chuyển</a:t>
            </a:r>
            <a:r>
              <a:rPr lang="en-US" dirty="0" smtClean="0"/>
              <a:t> </a:t>
            </a:r>
            <a:r>
              <a:rPr lang="en-US" dirty="0" err="1" smtClean="0"/>
              <a:t>ra</a:t>
            </a:r>
            <a:r>
              <a:rPr lang="en-US" dirty="0" smtClean="0"/>
              <a:t> </a:t>
            </a:r>
            <a:r>
              <a:rPr lang="en-US" dirty="0" err="1" smtClean="0"/>
              <a:t>xa</a:t>
            </a:r>
            <a:r>
              <a:rPr lang="en-US" dirty="0" smtClean="0"/>
              <a:t> </a:t>
            </a:r>
            <a:r>
              <a:rPr lang="en-US" dirty="0" err="1" smtClean="0"/>
              <a:t>bờ</a:t>
            </a:r>
            <a:r>
              <a:rPr lang="en-US" dirty="0" smtClean="0"/>
              <a:t> </a:t>
            </a:r>
            <a:r>
              <a:rPr lang="en-US" dirty="0" err="1" smtClean="0"/>
              <a:t>tới</a:t>
            </a:r>
            <a:r>
              <a:rPr lang="en-US" dirty="0" smtClean="0"/>
              <a:t> </a:t>
            </a:r>
            <a:r>
              <a:rPr lang="en-US" dirty="0" err="1" smtClean="0"/>
              <a:t>những</a:t>
            </a:r>
            <a:r>
              <a:rPr lang="en-US" dirty="0" smtClean="0"/>
              <a:t> </a:t>
            </a:r>
            <a:r>
              <a:rPr lang="en-US" dirty="0" err="1" smtClean="0"/>
              <a:t>nơi</a:t>
            </a:r>
            <a:r>
              <a:rPr lang="en-US" dirty="0" smtClean="0"/>
              <a:t> an </a:t>
            </a:r>
            <a:r>
              <a:rPr lang="en-US" dirty="0" err="1" smtClean="0"/>
              <a:t>toàn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72569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>
                <a:solidFill>
                  <a:srgbClr val="FF0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Kể tên các nhân tố hình thành đất, Theo em nhân tố nào là quan trọng nhất, vì sao?</a:t>
            </a:r>
            <a:br>
              <a:rPr lang="da-DK" dirty="0">
                <a:solidFill>
                  <a:srgbClr val="FF0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/>
              <a:t>Các</a:t>
            </a:r>
            <a:r>
              <a:rPr lang="en-US" sz="3600" dirty="0" smtClean="0"/>
              <a:t> </a:t>
            </a:r>
            <a:r>
              <a:rPr lang="en-US" sz="3600" dirty="0" err="1" smtClean="0"/>
              <a:t>nhân</a:t>
            </a:r>
            <a:r>
              <a:rPr lang="en-US" sz="3600" dirty="0" smtClean="0"/>
              <a:t> </a:t>
            </a:r>
            <a:r>
              <a:rPr lang="en-US" sz="3600" dirty="0" err="1" smtClean="0"/>
              <a:t>tố</a:t>
            </a:r>
            <a:r>
              <a:rPr lang="en-US" sz="3600" dirty="0" smtClean="0"/>
              <a:t> </a:t>
            </a:r>
            <a:r>
              <a:rPr lang="en-US" sz="3600" dirty="0" err="1" smtClean="0"/>
              <a:t>hình</a:t>
            </a:r>
            <a:r>
              <a:rPr lang="en-US" sz="3600" dirty="0" smtClean="0"/>
              <a:t> </a:t>
            </a:r>
            <a:r>
              <a:rPr lang="en-US" sz="3600" dirty="0" err="1" smtClean="0"/>
              <a:t>thành</a:t>
            </a:r>
            <a:r>
              <a:rPr lang="en-US" sz="3600" dirty="0" smtClean="0"/>
              <a:t> </a:t>
            </a:r>
            <a:r>
              <a:rPr lang="en-US" sz="3600" dirty="0" err="1" smtClean="0"/>
              <a:t>đất</a:t>
            </a:r>
            <a:r>
              <a:rPr lang="en-US" sz="3600" dirty="0" smtClean="0"/>
              <a:t>: </a:t>
            </a:r>
            <a:r>
              <a:rPr lang="en-US" sz="3600" dirty="0" err="1" smtClean="0"/>
              <a:t>Đá</a:t>
            </a:r>
            <a:r>
              <a:rPr lang="en-US" sz="3600" dirty="0" smtClean="0"/>
              <a:t> </a:t>
            </a:r>
            <a:r>
              <a:rPr lang="en-US" sz="3600" dirty="0" err="1" smtClean="0"/>
              <a:t>mẹ</a:t>
            </a:r>
            <a:r>
              <a:rPr lang="en-US" sz="3600" dirty="0" smtClean="0"/>
              <a:t>, </a:t>
            </a:r>
            <a:r>
              <a:rPr lang="en-US" sz="3600" dirty="0" err="1" smtClean="0"/>
              <a:t>Sinh</a:t>
            </a:r>
            <a:r>
              <a:rPr lang="en-US" sz="3600" dirty="0" smtClean="0"/>
              <a:t> </a:t>
            </a:r>
            <a:r>
              <a:rPr lang="en-US" sz="3600" dirty="0" err="1" smtClean="0"/>
              <a:t>vật</a:t>
            </a:r>
            <a:r>
              <a:rPr lang="en-US" sz="3600" dirty="0" smtClean="0"/>
              <a:t>, </a:t>
            </a:r>
            <a:r>
              <a:rPr lang="en-US" sz="3600" dirty="0" err="1" smtClean="0"/>
              <a:t>khí</a:t>
            </a:r>
            <a:r>
              <a:rPr lang="en-US" sz="3600" dirty="0" smtClean="0"/>
              <a:t> </a:t>
            </a:r>
            <a:r>
              <a:rPr lang="en-US" sz="3600" dirty="0" err="1" smtClean="0"/>
              <a:t>hậu</a:t>
            </a:r>
            <a:r>
              <a:rPr lang="en-US" sz="3600" dirty="0" smtClean="0"/>
              <a:t>, </a:t>
            </a:r>
            <a:r>
              <a:rPr lang="en-US" sz="3600" dirty="0" err="1" smtClean="0"/>
              <a:t>Địa</a:t>
            </a:r>
            <a:r>
              <a:rPr lang="en-US" sz="3600" dirty="0" smtClean="0"/>
              <a:t> </a:t>
            </a:r>
            <a:r>
              <a:rPr lang="en-US" sz="3600" dirty="0" err="1" smtClean="0"/>
              <a:t>hình</a:t>
            </a:r>
            <a:r>
              <a:rPr lang="en-US" sz="3600" dirty="0" smtClean="0"/>
              <a:t>, </a:t>
            </a:r>
            <a:r>
              <a:rPr lang="en-US" sz="3600" dirty="0" err="1" smtClean="0"/>
              <a:t>thời</a:t>
            </a:r>
            <a:r>
              <a:rPr lang="en-US" sz="3600" dirty="0" smtClean="0"/>
              <a:t> </a:t>
            </a:r>
            <a:r>
              <a:rPr lang="en-US" sz="3600" dirty="0" err="1" smtClean="0"/>
              <a:t>gian</a:t>
            </a:r>
            <a:r>
              <a:rPr lang="en-US" sz="3600" dirty="0" smtClean="0"/>
              <a:t>. </a:t>
            </a:r>
          </a:p>
          <a:p>
            <a:r>
              <a:rPr lang="en-US" sz="3600" dirty="0" err="1" smtClean="0"/>
              <a:t>Nhân</a:t>
            </a:r>
            <a:r>
              <a:rPr lang="en-US" sz="3600" dirty="0" smtClean="0"/>
              <a:t> </a:t>
            </a:r>
            <a:r>
              <a:rPr lang="en-US" sz="3600" dirty="0" err="1" smtClean="0"/>
              <a:t>tố</a:t>
            </a:r>
            <a:r>
              <a:rPr lang="en-US" sz="3600" dirty="0" smtClean="0"/>
              <a:t> </a:t>
            </a:r>
            <a:r>
              <a:rPr lang="en-US" sz="3600" dirty="0" err="1" smtClean="0"/>
              <a:t>quan</a:t>
            </a:r>
            <a:r>
              <a:rPr lang="en-US" sz="3600" dirty="0" smtClean="0"/>
              <a:t> </a:t>
            </a:r>
            <a:r>
              <a:rPr lang="en-US" sz="3600" dirty="0" err="1" smtClean="0"/>
              <a:t>trọng</a:t>
            </a:r>
            <a:r>
              <a:rPr lang="en-US" sz="3600" dirty="0" smtClean="0"/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172636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hlinkClick r:id="rId2" action="ppaction://hlinksldjump"/>
            <a:extLst>
              <a:ext uri="{FF2B5EF4-FFF2-40B4-BE49-F238E27FC236}">
                <a16:creationId xmlns:a16="http://schemas.microsoft.com/office/drawing/2014/main" xmlns="" id="{6D592B52-5C6A-4813-A67C-0721604BF559}"/>
              </a:ext>
            </a:extLst>
          </p:cNvPr>
          <p:cNvSpPr/>
          <p:nvPr/>
        </p:nvSpPr>
        <p:spPr>
          <a:xfrm>
            <a:off x="528320" y="2204720"/>
            <a:ext cx="1798320" cy="1066800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Câu 1</a:t>
            </a:r>
          </a:p>
        </p:txBody>
      </p:sp>
      <p:sp>
        <p:nvSpPr>
          <p:cNvPr id="4" name="Rectangle: Rounded Corners 3">
            <a:hlinkClick r:id="rId3" action="ppaction://hlinksldjump"/>
            <a:extLst>
              <a:ext uri="{FF2B5EF4-FFF2-40B4-BE49-F238E27FC236}">
                <a16:creationId xmlns:a16="http://schemas.microsoft.com/office/drawing/2014/main" xmlns="" id="{E9BC8B2E-20AB-4C22-BBE9-833D605D412C}"/>
              </a:ext>
            </a:extLst>
          </p:cNvPr>
          <p:cNvSpPr/>
          <p:nvPr/>
        </p:nvSpPr>
        <p:spPr>
          <a:xfrm>
            <a:off x="2788920" y="2204720"/>
            <a:ext cx="1798320" cy="1066800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Câu 2</a:t>
            </a:r>
          </a:p>
        </p:txBody>
      </p:sp>
      <p:sp>
        <p:nvSpPr>
          <p:cNvPr id="5" name="Rectangle: Rounded Corners 4">
            <a:hlinkClick r:id="rId4" action="ppaction://hlinksldjump"/>
            <a:extLst>
              <a:ext uri="{FF2B5EF4-FFF2-40B4-BE49-F238E27FC236}">
                <a16:creationId xmlns:a16="http://schemas.microsoft.com/office/drawing/2014/main" xmlns="" id="{C4878555-D348-487C-A517-AEB73203E900}"/>
              </a:ext>
            </a:extLst>
          </p:cNvPr>
          <p:cNvSpPr/>
          <p:nvPr/>
        </p:nvSpPr>
        <p:spPr>
          <a:xfrm>
            <a:off x="4958080" y="2204720"/>
            <a:ext cx="1798320" cy="1066800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Câu 3</a:t>
            </a:r>
          </a:p>
        </p:txBody>
      </p:sp>
      <p:sp>
        <p:nvSpPr>
          <p:cNvPr id="6" name="Rectangle: Rounded Corners 5">
            <a:hlinkClick r:id="rId5" action="ppaction://hlinksldjump"/>
            <a:extLst>
              <a:ext uri="{FF2B5EF4-FFF2-40B4-BE49-F238E27FC236}">
                <a16:creationId xmlns:a16="http://schemas.microsoft.com/office/drawing/2014/main" xmlns="" id="{ED893CAA-638F-40B4-B790-AA322A8EBA7E}"/>
              </a:ext>
            </a:extLst>
          </p:cNvPr>
          <p:cNvSpPr/>
          <p:nvPr/>
        </p:nvSpPr>
        <p:spPr>
          <a:xfrm>
            <a:off x="7310120" y="2204720"/>
            <a:ext cx="1798320" cy="1066800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Câu 4</a:t>
            </a:r>
          </a:p>
        </p:txBody>
      </p:sp>
      <p:sp>
        <p:nvSpPr>
          <p:cNvPr id="7" name="Rectangle: Rounded Corners 6">
            <a:hlinkClick r:id="rId2" action="ppaction://hlinksldjump"/>
            <a:extLst>
              <a:ext uri="{FF2B5EF4-FFF2-40B4-BE49-F238E27FC236}">
                <a16:creationId xmlns:a16="http://schemas.microsoft.com/office/drawing/2014/main" xmlns="" id="{B0BFDDF2-7281-41AD-BC98-442E41D73D4C}"/>
              </a:ext>
            </a:extLst>
          </p:cNvPr>
          <p:cNvSpPr/>
          <p:nvPr/>
        </p:nvSpPr>
        <p:spPr>
          <a:xfrm>
            <a:off x="9662160" y="2204720"/>
            <a:ext cx="1798320" cy="1066800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Câu 5</a:t>
            </a:r>
          </a:p>
        </p:txBody>
      </p:sp>
      <p:sp>
        <p:nvSpPr>
          <p:cNvPr id="8" name="Rectangle: Rounded Corners 7">
            <a:hlinkClick r:id="rId3" action="ppaction://hlinksldjump"/>
            <a:extLst>
              <a:ext uri="{FF2B5EF4-FFF2-40B4-BE49-F238E27FC236}">
                <a16:creationId xmlns:a16="http://schemas.microsoft.com/office/drawing/2014/main" xmlns="" id="{F1DFE58B-8867-4DCA-B3E0-9AA2B580342B}"/>
              </a:ext>
            </a:extLst>
          </p:cNvPr>
          <p:cNvSpPr/>
          <p:nvPr/>
        </p:nvSpPr>
        <p:spPr>
          <a:xfrm>
            <a:off x="528320" y="4399280"/>
            <a:ext cx="1798320" cy="1066800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Câu 6</a:t>
            </a:r>
          </a:p>
        </p:txBody>
      </p:sp>
      <p:sp>
        <p:nvSpPr>
          <p:cNvPr id="9" name="Rectangle: Rounded Corners 8">
            <a:hlinkClick r:id="rId4" action="ppaction://hlinksldjump"/>
            <a:extLst>
              <a:ext uri="{FF2B5EF4-FFF2-40B4-BE49-F238E27FC236}">
                <a16:creationId xmlns:a16="http://schemas.microsoft.com/office/drawing/2014/main" xmlns="" id="{4B1F21DB-E609-4201-A2AE-AD25960F4533}"/>
              </a:ext>
            </a:extLst>
          </p:cNvPr>
          <p:cNvSpPr/>
          <p:nvPr/>
        </p:nvSpPr>
        <p:spPr>
          <a:xfrm>
            <a:off x="2788920" y="4399280"/>
            <a:ext cx="1798320" cy="1066800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Câu 7</a:t>
            </a:r>
          </a:p>
        </p:txBody>
      </p:sp>
      <p:sp>
        <p:nvSpPr>
          <p:cNvPr id="10" name="Rectangle: Rounded Corners 9">
            <a:hlinkClick r:id="rId6" action="ppaction://hlinksldjump"/>
            <a:extLst>
              <a:ext uri="{FF2B5EF4-FFF2-40B4-BE49-F238E27FC236}">
                <a16:creationId xmlns:a16="http://schemas.microsoft.com/office/drawing/2014/main" xmlns="" id="{49D27E0F-0B0A-4057-AABD-2D07684C93F2}"/>
              </a:ext>
            </a:extLst>
          </p:cNvPr>
          <p:cNvSpPr/>
          <p:nvPr/>
        </p:nvSpPr>
        <p:spPr>
          <a:xfrm>
            <a:off x="4958080" y="4399280"/>
            <a:ext cx="1798320" cy="1066800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Câu 8</a:t>
            </a:r>
          </a:p>
        </p:txBody>
      </p:sp>
      <p:sp>
        <p:nvSpPr>
          <p:cNvPr id="11" name="Rectangle: Rounded Corners 10">
            <a:hlinkClick r:id="rId7" action="ppaction://hlinksldjump"/>
            <a:extLst>
              <a:ext uri="{FF2B5EF4-FFF2-40B4-BE49-F238E27FC236}">
                <a16:creationId xmlns:a16="http://schemas.microsoft.com/office/drawing/2014/main" xmlns="" id="{24E3C8BB-BE76-4F71-8BF0-47387CC34810}"/>
              </a:ext>
            </a:extLst>
          </p:cNvPr>
          <p:cNvSpPr/>
          <p:nvPr/>
        </p:nvSpPr>
        <p:spPr>
          <a:xfrm>
            <a:off x="7310120" y="4399280"/>
            <a:ext cx="1798320" cy="1066800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Câu 9</a:t>
            </a:r>
          </a:p>
        </p:txBody>
      </p:sp>
      <p:sp>
        <p:nvSpPr>
          <p:cNvPr id="12" name="Rectangle: Rounded Corners 11">
            <a:hlinkClick r:id="rId8" action="ppaction://hlinksldjump"/>
            <a:extLst>
              <a:ext uri="{FF2B5EF4-FFF2-40B4-BE49-F238E27FC236}">
                <a16:creationId xmlns:a16="http://schemas.microsoft.com/office/drawing/2014/main" xmlns="" id="{23C9BBE7-D5F8-40D5-8641-5F5BB61ED36F}"/>
              </a:ext>
            </a:extLst>
          </p:cNvPr>
          <p:cNvSpPr/>
          <p:nvPr/>
        </p:nvSpPr>
        <p:spPr>
          <a:xfrm>
            <a:off x="9662160" y="4399280"/>
            <a:ext cx="1798320" cy="1066800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Câu 10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CD6F35E4-465C-4D2C-AE78-E061DB3CF7AA}"/>
              </a:ext>
            </a:extLst>
          </p:cNvPr>
          <p:cNvGrpSpPr/>
          <p:nvPr/>
        </p:nvGrpSpPr>
        <p:grpSpPr>
          <a:xfrm>
            <a:off x="3332480" y="250577"/>
            <a:ext cx="6629400" cy="970280"/>
            <a:chOff x="3332480" y="250577"/>
            <a:chExt cx="6629400" cy="970280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xmlns="" id="{CBF66F2E-75BC-4A72-95D2-E0F1A107D62C}"/>
                </a:ext>
              </a:extLst>
            </p:cNvPr>
            <p:cNvSpPr/>
            <p:nvPr/>
          </p:nvSpPr>
          <p:spPr>
            <a:xfrm>
              <a:off x="3332480" y="250577"/>
              <a:ext cx="6604000" cy="9702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73446D07-3CE8-4334-B67D-31F453450DEE}"/>
                </a:ext>
              </a:extLst>
            </p:cNvPr>
            <p:cNvSpPr txBox="1"/>
            <p:nvPr/>
          </p:nvSpPr>
          <p:spPr>
            <a:xfrm>
              <a:off x="3571240" y="406291"/>
              <a:ext cx="639064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HỎI NHANH – ĐÁP GỌN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3673641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Đặc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điểm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rừng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nhiệt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đới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4400" dirty="0" smtClean="0"/>
              <a:t>- </a:t>
            </a:r>
            <a:r>
              <a:rPr lang="en-US" sz="4400" dirty="0" err="1" smtClean="0"/>
              <a:t>Phân</a:t>
            </a:r>
            <a:r>
              <a:rPr lang="en-US" sz="4400" dirty="0" smtClean="0"/>
              <a:t> </a:t>
            </a:r>
            <a:r>
              <a:rPr lang="en-US" sz="4400" dirty="0" err="1" smtClean="0"/>
              <a:t>bố</a:t>
            </a:r>
            <a:r>
              <a:rPr lang="en-US" sz="4400" dirty="0" smtClean="0"/>
              <a:t>: </a:t>
            </a:r>
            <a:r>
              <a:rPr lang="en-US" sz="4400" dirty="0" err="1" smtClean="0"/>
              <a:t>Từ</a:t>
            </a:r>
            <a:r>
              <a:rPr lang="en-US" sz="4400" dirty="0" smtClean="0"/>
              <a:t> </a:t>
            </a:r>
            <a:r>
              <a:rPr lang="en-US" sz="4400" dirty="0" err="1" smtClean="0"/>
              <a:t>vùng</a:t>
            </a:r>
            <a:r>
              <a:rPr lang="en-US" sz="4400" dirty="0" smtClean="0"/>
              <a:t> </a:t>
            </a:r>
            <a:r>
              <a:rPr lang="en-US" sz="4400" dirty="0" err="1" smtClean="0"/>
              <a:t>xích</a:t>
            </a:r>
            <a:r>
              <a:rPr lang="en-US" sz="4400" dirty="0" smtClean="0"/>
              <a:t> </a:t>
            </a:r>
            <a:r>
              <a:rPr lang="en-US" sz="4400" dirty="0" err="1" smtClean="0"/>
              <a:t>đạo</a:t>
            </a:r>
            <a:r>
              <a:rPr lang="en-US" sz="4400" dirty="0" smtClean="0"/>
              <a:t> </a:t>
            </a:r>
            <a:r>
              <a:rPr lang="en-US" sz="4400" dirty="0" err="1" smtClean="0"/>
              <a:t>đến</a:t>
            </a:r>
            <a:r>
              <a:rPr lang="en-US" sz="4400" dirty="0" smtClean="0"/>
              <a:t> </a:t>
            </a:r>
            <a:r>
              <a:rPr lang="en-US" sz="4400" dirty="0" err="1" smtClean="0"/>
              <a:t>hết</a:t>
            </a:r>
            <a:r>
              <a:rPr lang="en-US" sz="4400" dirty="0" smtClean="0"/>
              <a:t> </a:t>
            </a:r>
            <a:r>
              <a:rPr lang="en-US" sz="4400" dirty="0" err="1" smtClean="0"/>
              <a:t>vành</a:t>
            </a:r>
            <a:r>
              <a:rPr lang="en-US" sz="4400" dirty="0" smtClean="0"/>
              <a:t> </a:t>
            </a:r>
            <a:r>
              <a:rPr lang="en-US" sz="4400" dirty="0" err="1" smtClean="0"/>
              <a:t>đai</a:t>
            </a:r>
            <a:r>
              <a:rPr lang="en-US" sz="4400" dirty="0" smtClean="0"/>
              <a:t> </a:t>
            </a:r>
            <a:r>
              <a:rPr lang="en-US" sz="4400" dirty="0" err="1" smtClean="0"/>
              <a:t>nhiệt</a:t>
            </a:r>
            <a:r>
              <a:rPr lang="en-US" sz="4400" dirty="0" smtClean="0"/>
              <a:t> </a:t>
            </a:r>
            <a:r>
              <a:rPr lang="en-US" sz="4400" dirty="0" err="1" smtClean="0"/>
              <a:t>đới</a:t>
            </a:r>
            <a:endParaRPr lang="en-US" sz="4400" dirty="0" smtClean="0"/>
          </a:p>
          <a:p>
            <a:pPr>
              <a:buFontTx/>
              <a:buChar char="-"/>
            </a:pPr>
            <a:r>
              <a:rPr lang="en-US" sz="4400" dirty="0" err="1" smtClean="0"/>
              <a:t>Khí</a:t>
            </a:r>
            <a:r>
              <a:rPr lang="en-US" sz="4400" dirty="0" smtClean="0"/>
              <a:t> </a:t>
            </a:r>
            <a:r>
              <a:rPr lang="en-US" sz="4400" dirty="0" err="1" smtClean="0"/>
              <a:t>hâụ</a:t>
            </a:r>
            <a:r>
              <a:rPr lang="en-US" sz="4400" dirty="0" smtClean="0"/>
              <a:t>: </a:t>
            </a:r>
            <a:r>
              <a:rPr lang="en-US" sz="4400" dirty="0" err="1" smtClean="0"/>
              <a:t>nhiệt</a:t>
            </a:r>
            <a:r>
              <a:rPr lang="en-US" sz="4400" dirty="0" smtClean="0"/>
              <a:t> </a:t>
            </a:r>
            <a:r>
              <a:rPr lang="en-US" sz="4400" dirty="0" err="1" smtClean="0"/>
              <a:t>độ</a:t>
            </a:r>
            <a:r>
              <a:rPr lang="en-US" sz="4400" dirty="0" smtClean="0"/>
              <a:t> </a:t>
            </a:r>
            <a:r>
              <a:rPr lang="en-US" sz="4400" dirty="0" err="1" smtClean="0"/>
              <a:t>trên</a:t>
            </a:r>
            <a:r>
              <a:rPr lang="en-US" sz="4400" dirty="0" smtClean="0"/>
              <a:t> 21 </a:t>
            </a:r>
            <a:r>
              <a:rPr lang="en-US" sz="4400" dirty="0" err="1" smtClean="0"/>
              <a:t>độ</a:t>
            </a:r>
            <a:r>
              <a:rPr lang="en-US" sz="4400" dirty="0" smtClean="0"/>
              <a:t> C, </a:t>
            </a:r>
            <a:r>
              <a:rPr lang="en-US" sz="4400" dirty="0" err="1" smtClean="0"/>
              <a:t>lượng</a:t>
            </a:r>
            <a:r>
              <a:rPr lang="en-US" sz="4400" dirty="0" smtClean="0"/>
              <a:t> </a:t>
            </a:r>
            <a:r>
              <a:rPr lang="en-US" sz="4400" dirty="0" err="1" smtClean="0"/>
              <a:t>mưa</a:t>
            </a:r>
            <a:r>
              <a:rPr lang="en-US" sz="4400" dirty="0" smtClean="0"/>
              <a:t> 1700m</a:t>
            </a:r>
          </a:p>
          <a:p>
            <a:pPr>
              <a:buFontTx/>
              <a:buChar char="-"/>
            </a:pPr>
            <a:r>
              <a:rPr lang="en-US" sz="4400" dirty="0" err="1" smtClean="0"/>
              <a:t>Động</a:t>
            </a:r>
            <a:r>
              <a:rPr lang="en-US" sz="4400" dirty="0" smtClean="0"/>
              <a:t> </a:t>
            </a:r>
            <a:r>
              <a:rPr lang="en-US" sz="4400" dirty="0" err="1" smtClean="0"/>
              <a:t>vật</a:t>
            </a:r>
            <a:r>
              <a:rPr lang="en-US" sz="4400" dirty="0" smtClean="0"/>
              <a:t>: </a:t>
            </a:r>
            <a:r>
              <a:rPr lang="en-US" sz="4400" dirty="0" err="1" smtClean="0"/>
              <a:t>rất</a:t>
            </a:r>
            <a:r>
              <a:rPr lang="en-US" sz="4400" dirty="0" smtClean="0"/>
              <a:t> </a:t>
            </a:r>
            <a:r>
              <a:rPr lang="en-US" sz="4400" dirty="0" err="1" smtClean="0"/>
              <a:t>phong</a:t>
            </a:r>
            <a:r>
              <a:rPr lang="en-US" sz="4400" dirty="0" smtClean="0"/>
              <a:t> </a:t>
            </a:r>
            <a:r>
              <a:rPr lang="en-US" sz="4400" dirty="0" err="1" smtClean="0"/>
              <a:t>phú</a:t>
            </a:r>
            <a:endParaRPr lang="en-US" sz="4400" dirty="0" smtClean="0"/>
          </a:p>
          <a:p>
            <a:pPr>
              <a:buFontTx/>
              <a:buChar char="-"/>
            </a:pPr>
            <a:r>
              <a:rPr lang="en-US" sz="4400" dirty="0" err="1" smtClean="0"/>
              <a:t>Thực</a:t>
            </a:r>
            <a:r>
              <a:rPr lang="en-US" sz="4400" dirty="0" smtClean="0"/>
              <a:t> </a:t>
            </a:r>
            <a:r>
              <a:rPr lang="en-US" sz="4400" dirty="0" err="1" smtClean="0"/>
              <a:t>vật</a:t>
            </a:r>
            <a:r>
              <a:rPr lang="en-US" sz="4400" dirty="0" smtClean="0"/>
              <a:t>: </a:t>
            </a:r>
            <a:r>
              <a:rPr lang="en-US" sz="4400" dirty="0" err="1" smtClean="0"/>
              <a:t>nhiều</a:t>
            </a:r>
            <a:r>
              <a:rPr lang="en-US" sz="4400" dirty="0" smtClean="0"/>
              <a:t> </a:t>
            </a:r>
            <a:r>
              <a:rPr lang="en-US" sz="4400" dirty="0" err="1" smtClean="0"/>
              <a:t>tầng</a:t>
            </a:r>
            <a:r>
              <a:rPr lang="en-US" sz="4400" dirty="0" smtClean="0"/>
              <a:t> </a:t>
            </a:r>
            <a:r>
              <a:rPr lang="en-US" sz="4400" dirty="0" err="1" smtClean="0"/>
              <a:t>tán</a:t>
            </a:r>
            <a:r>
              <a:rPr lang="en-US" sz="4400" dirty="0" smtClean="0"/>
              <a:t>, </a:t>
            </a:r>
            <a:r>
              <a:rPr lang="en-US" sz="4400" dirty="0" err="1" smtClean="0"/>
              <a:t>trong</a:t>
            </a:r>
            <a:r>
              <a:rPr lang="en-US" sz="4400" dirty="0" smtClean="0"/>
              <a:t> </a:t>
            </a:r>
            <a:r>
              <a:rPr lang="en-US" sz="4400" dirty="0" err="1" smtClean="0"/>
              <a:t>rừng</a:t>
            </a:r>
            <a:r>
              <a:rPr lang="en-US" sz="4400" dirty="0" smtClean="0"/>
              <a:t> </a:t>
            </a:r>
            <a:r>
              <a:rPr lang="en-US" sz="4400" dirty="0" err="1" smtClean="0"/>
              <a:t>có</a:t>
            </a:r>
            <a:r>
              <a:rPr lang="en-US" sz="4400" dirty="0" smtClean="0"/>
              <a:t> </a:t>
            </a:r>
            <a:r>
              <a:rPr lang="en-US" sz="4400" dirty="0" err="1" smtClean="0"/>
              <a:t>nhiều</a:t>
            </a:r>
            <a:r>
              <a:rPr lang="en-US" sz="4400" dirty="0" smtClean="0"/>
              <a:t> </a:t>
            </a:r>
            <a:r>
              <a:rPr lang="en-US" sz="4400" dirty="0" err="1" smtClean="0"/>
              <a:t>loại</a:t>
            </a:r>
            <a:endParaRPr lang="en-US" sz="4400" dirty="0" smtClean="0"/>
          </a:p>
          <a:p>
            <a:pPr>
              <a:buFontTx/>
              <a:buChar char="-"/>
            </a:pPr>
            <a:r>
              <a:rPr lang="en-US" sz="4400" dirty="0" err="1" smtClean="0"/>
              <a:t>Phân</a:t>
            </a:r>
            <a:r>
              <a:rPr lang="en-US" sz="4400" dirty="0" smtClean="0"/>
              <a:t> </a:t>
            </a:r>
            <a:r>
              <a:rPr lang="en-US" sz="4400" dirty="0" err="1" smtClean="0"/>
              <a:t>loại</a:t>
            </a:r>
            <a:r>
              <a:rPr lang="en-US" sz="4400" dirty="0" smtClean="0"/>
              <a:t>: 2 </a:t>
            </a:r>
            <a:r>
              <a:rPr lang="en-US" sz="4400" dirty="0" err="1" smtClean="0"/>
              <a:t>loại</a:t>
            </a:r>
            <a:r>
              <a:rPr lang="en-US" sz="4400" dirty="0" smtClean="0"/>
              <a:t>: </a:t>
            </a:r>
            <a:r>
              <a:rPr lang="en-US" sz="4400" dirty="0" err="1" smtClean="0"/>
              <a:t>rừng</a:t>
            </a:r>
            <a:r>
              <a:rPr lang="en-US" sz="4400" dirty="0" smtClean="0"/>
              <a:t> </a:t>
            </a:r>
            <a:r>
              <a:rPr lang="en-US" sz="4400" dirty="0" err="1" smtClean="0"/>
              <a:t>mưa</a:t>
            </a:r>
            <a:r>
              <a:rPr lang="en-US" sz="4400" dirty="0" smtClean="0"/>
              <a:t> </a:t>
            </a:r>
            <a:r>
              <a:rPr lang="en-US" sz="4400" dirty="0" err="1" smtClean="0"/>
              <a:t>nhiệt</a:t>
            </a:r>
            <a:r>
              <a:rPr lang="en-US" sz="4400" dirty="0" smtClean="0"/>
              <a:t> </a:t>
            </a:r>
            <a:r>
              <a:rPr lang="en-US" sz="4400" dirty="0" err="1" smtClean="0"/>
              <a:t>đới</a:t>
            </a:r>
            <a:r>
              <a:rPr lang="en-US" sz="4400" dirty="0" smtClean="0"/>
              <a:t> </a:t>
            </a:r>
            <a:r>
              <a:rPr lang="en-US" sz="4400" dirty="0" err="1" smtClean="0"/>
              <a:t>và</a:t>
            </a:r>
            <a:r>
              <a:rPr lang="en-US" sz="4400" dirty="0" smtClean="0"/>
              <a:t> </a:t>
            </a:r>
            <a:r>
              <a:rPr lang="en-US" sz="4400" dirty="0" err="1" smtClean="0"/>
              <a:t>rừng</a:t>
            </a:r>
            <a:r>
              <a:rPr lang="en-US" sz="4400" dirty="0" smtClean="0"/>
              <a:t> </a:t>
            </a:r>
            <a:r>
              <a:rPr lang="en-US" sz="4400" dirty="0" err="1" smtClean="0"/>
              <a:t>nhiệt</a:t>
            </a:r>
            <a:r>
              <a:rPr lang="en-US" sz="4400" dirty="0" smtClean="0"/>
              <a:t> </a:t>
            </a:r>
            <a:r>
              <a:rPr lang="en-US" sz="4400" dirty="0" err="1" smtClean="0"/>
              <a:t>đới</a:t>
            </a:r>
            <a:r>
              <a:rPr lang="en-US" sz="4400" dirty="0" smtClean="0"/>
              <a:t> </a:t>
            </a:r>
            <a:r>
              <a:rPr lang="en-US" sz="4400" dirty="0" err="1" smtClean="0"/>
              <a:t>gió</a:t>
            </a:r>
            <a:r>
              <a:rPr lang="en-US" sz="4400" dirty="0" smtClean="0"/>
              <a:t> </a:t>
            </a:r>
            <a:r>
              <a:rPr lang="en-US" sz="4400" dirty="0" err="1" smtClean="0"/>
              <a:t>mùa</a:t>
            </a:r>
            <a:r>
              <a:rPr lang="en-US" sz="4400" dirty="0" smtClean="0"/>
              <a:t>. </a:t>
            </a:r>
          </a:p>
          <a:p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xmlns="" val="10566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Khác</a:t>
            </a:r>
            <a:r>
              <a:rPr lang="en-US" dirty="0" smtClean="0"/>
              <a:t> </a:t>
            </a:r>
            <a:r>
              <a:rPr lang="en-US" dirty="0" err="1" smtClean="0"/>
              <a:t>nhau</a:t>
            </a:r>
            <a:r>
              <a:rPr lang="en-US" dirty="0" smtClean="0"/>
              <a:t> </a:t>
            </a:r>
            <a:r>
              <a:rPr lang="en-US" dirty="0" err="1" smtClean="0"/>
              <a:t>của</a:t>
            </a:r>
            <a:r>
              <a:rPr lang="en-US" dirty="0" smtClean="0"/>
              <a:t> </a:t>
            </a:r>
            <a:r>
              <a:rPr lang="en-US" dirty="0" err="1" smtClean="0"/>
              <a:t>rừng</a:t>
            </a:r>
            <a:r>
              <a:rPr lang="en-US" dirty="0" smtClean="0"/>
              <a:t> </a:t>
            </a:r>
            <a:r>
              <a:rPr lang="en-US" dirty="0" err="1" smtClean="0"/>
              <a:t>mưa</a:t>
            </a:r>
            <a:r>
              <a:rPr lang="en-US" dirty="0" smtClean="0"/>
              <a:t> </a:t>
            </a:r>
            <a:r>
              <a:rPr lang="en-US" dirty="0" err="1" smtClean="0"/>
              <a:t>nhiệt</a:t>
            </a:r>
            <a:r>
              <a:rPr lang="en-US" dirty="0" smtClean="0"/>
              <a:t> </a:t>
            </a:r>
            <a:r>
              <a:rPr lang="en-US" dirty="0" err="1" smtClean="0"/>
              <a:t>đới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rừng</a:t>
            </a:r>
            <a:r>
              <a:rPr lang="en-US" dirty="0" smtClean="0"/>
              <a:t> </a:t>
            </a:r>
            <a:r>
              <a:rPr lang="en-US" dirty="0" err="1" smtClean="0"/>
              <a:t>nhiệt</a:t>
            </a:r>
            <a:r>
              <a:rPr lang="en-US" dirty="0" smtClean="0"/>
              <a:t> </a:t>
            </a:r>
            <a:r>
              <a:rPr lang="en-US" dirty="0" err="1" smtClean="0"/>
              <a:t>đới</a:t>
            </a:r>
            <a:r>
              <a:rPr lang="en-US" dirty="0" smtClean="0"/>
              <a:t> </a:t>
            </a:r>
            <a:r>
              <a:rPr lang="en-US" dirty="0" err="1" smtClean="0"/>
              <a:t>gió</a:t>
            </a:r>
            <a:r>
              <a:rPr lang="en-US" dirty="0" smtClean="0"/>
              <a:t> </a:t>
            </a:r>
            <a:r>
              <a:rPr lang="en-US" dirty="0" err="1" smtClean="0"/>
              <a:t>mùa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347517902"/>
              </p:ext>
            </p:extLst>
          </p:nvPr>
        </p:nvGraphicFramePr>
        <p:xfrm>
          <a:off x="838200" y="1825625"/>
          <a:ext cx="11077134" cy="33512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92378"/>
                <a:gridCol w="3692378"/>
                <a:gridCol w="3692378"/>
              </a:tblGrid>
              <a:tr h="111709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17095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Khí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hậu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1709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04309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C9EC849-8B9A-4774-AFD7-FF04A83BC6AB}"/>
              </a:ext>
            </a:extLst>
          </p:cNvPr>
          <p:cNvSpPr/>
          <p:nvPr/>
        </p:nvSpPr>
        <p:spPr>
          <a:xfrm>
            <a:off x="24097" y="0"/>
            <a:ext cx="12192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scene3d>
            <a:camera prst="orthographicFront"/>
            <a:lightRig rig="threePt" dir="t"/>
          </a:scene3d>
          <a:sp3d>
            <a:bevelT w="69850" prst="angle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37C7C91A-CDC1-4CE7-AC90-D111C03F75E6}"/>
              </a:ext>
            </a:extLst>
          </p:cNvPr>
          <p:cNvGrpSpPr/>
          <p:nvPr/>
        </p:nvGrpSpPr>
        <p:grpSpPr>
          <a:xfrm>
            <a:off x="2794000" y="113771"/>
            <a:ext cx="6604000" cy="970280"/>
            <a:chOff x="3393440" y="164571"/>
            <a:chExt cx="6604000" cy="970280"/>
          </a:xfrm>
          <a:solidFill>
            <a:srgbClr val="E34939"/>
          </a:solidFill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xmlns="" id="{DC5703B5-72D0-4BA0-87FD-F4D6A1612603}"/>
                </a:ext>
              </a:extLst>
            </p:cNvPr>
            <p:cNvSpPr/>
            <p:nvPr/>
          </p:nvSpPr>
          <p:spPr>
            <a:xfrm>
              <a:off x="3393440" y="164571"/>
              <a:ext cx="6604000" cy="97028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4DCE4710-913C-4E68-8207-3FC3D7607EC4}"/>
                </a:ext>
              </a:extLst>
            </p:cNvPr>
            <p:cNvSpPr txBox="1"/>
            <p:nvPr/>
          </p:nvSpPr>
          <p:spPr>
            <a:xfrm>
              <a:off x="3718560" y="295768"/>
              <a:ext cx="6197600" cy="70788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4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HỎI NHANH – ĐÁP GỌN</a:t>
              </a:r>
            </a:p>
          </p:txBody>
        </p:sp>
      </p:grp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F8E85AC4-D12E-4277-9BCA-C60FF4A0F48F}"/>
              </a:ext>
            </a:extLst>
          </p:cNvPr>
          <p:cNvSpPr/>
          <p:nvPr/>
        </p:nvSpPr>
        <p:spPr>
          <a:xfrm>
            <a:off x="447040" y="1402080"/>
            <a:ext cx="7620000" cy="1341120"/>
          </a:xfrm>
          <a:prstGeom prst="roundRect">
            <a:avLst/>
          </a:prstGeom>
          <a:noFill/>
          <a:ln w="412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EF9E392D-0289-43E2-8E8C-72DFB8ED7F86}"/>
              </a:ext>
            </a:extLst>
          </p:cNvPr>
          <p:cNvSpPr/>
          <p:nvPr/>
        </p:nvSpPr>
        <p:spPr>
          <a:xfrm>
            <a:off x="142240" y="1082040"/>
            <a:ext cx="1747520" cy="640080"/>
          </a:xfrm>
          <a:prstGeom prst="round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 w="139700" h="31750" prst="angle"/>
            <a:bevelB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Câu 1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9D738183-A132-4ADD-B6B2-EF399F837337}"/>
              </a:ext>
            </a:extLst>
          </p:cNvPr>
          <p:cNvSpPr/>
          <p:nvPr/>
        </p:nvSpPr>
        <p:spPr>
          <a:xfrm>
            <a:off x="859809" y="1875162"/>
            <a:ext cx="6750031" cy="1429907"/>
          </a:xfrm>
          <a:prstGeom prst="roundRect">
            <a:avLst/>
          </a:prstGeom>
          <a:solidFill>
            <a:srgbClr val="FFFFCC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CC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AE0F76E2-87B6-43C2-98E9-E75252A4CBB0}"/>
              </a:ext>
            </a:extLst>
          </p:cNvPr>
          <p:cNvSpPr/>
          <p:nvPr/>
        </p:nvSpPr>
        <p:spPr>
          <a:xfrm>
            <a:off x="9022080" y="3698240"/>
            <a:ext cx="2286000" cy="2733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1945C56-2106-41C4-BE72-04373870FF15}"/>
              </a:ext>
            </a:extLst>
          </p:cNvPr>
          <p:cNvSpPr/>
          <p:nvPr/>
        </p:nvSpPr>
        <p:spPr>
          <a:xfrm>
            <a:off x="9235440" y="3911600"/>
            <a:ext cx="1859280" cy="2326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993CFAE4-DC43-400A-BE5B-4E93274ECDD0}"/>
              </a:ext>
            </a:extLst>
          </p:cNvPr>
          <p:cNvSpPr/>
          <p:nvPr/>
        </p:nvSpPr>
        <p:spPr>
          <a:xfrm>
            <a:off x="9122439" y="3429000"/>
            <a:ext cx="2085281" cy="542025"/>
          </a:xfrm>
          <a:prstGeom prst="roundRect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 w="635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Đáp án</a:t>
            </a:r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xmlns="" id="{78FD6E09-F5FB-46EA-B484-B09448555BFF}"/>
              </a:ext>
            </a:extLst>
          </p:cNvPr>
          <p:cNvSpPr/>
          <p:nvPr/>
        </p:nvSpPr>
        <p:spPr>
          <a:xfrm>
            <a:off x="9022080" y="1963950"/>
            <a:ext cx="2661920" cy="1341119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BD4EF501-F0E3-4B1E-8B00-75F189F6C5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65079" y="2114751"/>
            <a:ext cx="709058" cy="907191"/>
          </a:xfrm>
          <a:prstGeom prst="rect">
            <a:avLst/>
          </a:prstGeom>
        </p:spPr>
      </p:pic>
      <p:sp>
        <p:nvSpPr>
          <p:cNvPr id="21" name="Speech Bubble: Oval 20">
            <a:extLst>
              <a:ext uri="{FF2B5EF4-FFF2-40B4-BE49-F238E27FC236}">
                <a16:creationId xmlns:a16="http://schemas.microsoft.com/office/drawing/2014/main" xmlns="" id="{80298B65-CB4D-47D0-A97D-E6DB6297D3F2}"/>
              </a:ext>
            </a:extLst>
          </p:cNvPr>
          <p:cNvSpPr/>
          <p:nvPr/>
        </p:nvSpPr>
        <p:spPr>
          <a:xfrm>
            <a:off x="9002294" y="1477923"/>
            <a:ext cx="726497" cy="486027"/>
          </a:xfrm>
          <a:prstGeom prst="wedgeEllipseCallout">
            <a:avLst>
              <a:gd name="adj1" fmla="val 75456"/>
              <a:gd name="adj2" fmla="val 67804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/>
              <a:t>?</a:t>
            </a:r>
          </a:p>
        </p:txBody>
      </p:sp>
      <p:sp>
        <p:nvSpPr>
          <p:cNvPr id="22" name="Speech Bubble: Oval 21">
            <a:extLst>
              <a:ext uri="{FF2B5EF4-FFF2-40B4-BE49-F238E27FC236}">
                <a16:creationId xmlns:a16="http://schemas.microsoft.com/office/drawing/2014/main" xmlns="" id="{4DF5AB7F-602F-400D-984C-3318E3B8541A}"/>
              </a:ext>
            </a:extLst>
          </p:cNvPr>
          <p:cNvSpPr/>
          <p:nvPr/>
        </p:nvSpPr>
        <p:spPr>
          <a:xfrm>
            <a:off x="9757143" y="1413774"/>
            <a:ext cx="706711" cy="400964"/>
          </a:xfrm>
          <a:prstGeom prst="wedgeEllipseCallout">
            <a:avLst>
              <a:gd name="adj1" fmla="val 33330"/>
              <a:gd name="adj2" fmla="val 102277"/>
            </a:avLst>
          </a:prstGeom>
          <a:solidFill>
            <a:srgbClr val="E349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3" name="Speech Bubble: Oval 22">
            <a:extLst>
              <a:ext uri="{FF2B5EF4-FFF2-40B4-BE49-F238E27FC236}">
                <a16:creationId xmlns:a16="http://schemas.microsoft.com/office/drawing/2014/main" xmlns="" id="{5D80F1C3-314C-4EC1-919D-A0A052F0BD9B}"/>
              </a:ext>
            </a:extLst>
          </p:cNvPr>
          <p:cNvSpPr/>
          <p:nvPr/>
        </p:nvSpPr>
        <p:spPr>
          <a:xfrm>
            <a:off x="10460307" y="1317727"/>
            <a:ext cx="706711" cy="400964"/>
          </a:xfrm>
          <a:prstGeom prst="wedgeEllipseCallout">
            <a:avLst>
              <a:gd name="adj1" fmla="val 10762"/>
              <a:gd name="adj2" fmla="val 10227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4" name="Speech Bubble: Oval 23">
            <a:extLst>
              <a:ext uri="{FF2B5EF4-FFF2-40B4-BE49-F238E27FC236}">
                <a16:creationId xmlns:a16="http://schemas.microsoft.com/office/drawing/2014/main" xmlns="" id="{4B5EDF13-0809-44F4-9464-0DA80B3DE472}"/>
              </a:ext>
            </a:extLst>
          </p:cNvPr>
          <p:cNvSpPr/>
          <p:nvPr/>
        </p:nvSpPr>
        <p:spPr>
          <a:xfrm>
            <a:off x="11218703" y="1362504"/>
            <a:ext cx="706711" cy="400964"/>
          </a:xfrm>
          <a:prstGeom prst="wedgeEllipseCallout">
            <a:avLst>
              <a:gd name="adj1" fmla="val -52428"/>
              <a:gd name="adj2" fmla="val 96974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xmlns="" id="{DB38D752-9669-495A-A65B-9C83B65D50DB}"/>
              </a:ext>
            </a:extLst>
          </p:cNvPr>
          <p:cNvSpPr/>
          <p:nvPr/>
        </p:nvSpPr>
        <p:spPr>
          <a:xfrm>
            <a:off x="365052" y="3429001"/>
            <a:ext cx="8128708" cy="331522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F7882635-8C1E-488E-9A33-E55C253E050C}"/>
              </a:ext>
            </a:extLst>
          </p:cNvPr>
          <p:cNvSpPr txBox="1"/>
          <p:nvPr/>
        </p:nvSpPr>
        <p:spPr>
          <a:xfrm>
            <a:off x="2297576" y="3766533"/>
            <a:ext cx="76723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70 %</a:t>
            </a:r>
            <a:endParaRPr lang="en-US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2B47A0BA-E892-43E7-8FDB-85D2F135B369}"/>
              </a:ext>
            </a:extLst>
          </p:cNvPr>
          <p:cNvSpPr txBox="1"/>
          <p:nvPr/>
        </p:nvSpPr>
        <p:spPr>
          <a:xfrm>
            <a:off x="2284773" y="4437606"/>
            <a:ext cx="7685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80 %</a:t>
            </a:r>
            <a:endParaRPr lang="en-US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F7D353D2-C9FA-4AFC-8013-4E35E0DA699B}"/>
              </a:ext>
            </a:extLst>
          </p:cNvPr>
          <p:cNvSpPr txBox="1"/>
          <p:nvPr/>
        </p:nvSpPr>
        <p:spPr>
          <a:xfrm>
            <a:off x="2284733" y="5024536"/>
            <a:ext cx="76723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pt-BR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 60%</a:t>
            </a:r>
            <a:endParaRPr lang="en-US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0F6F3E22-3C3C-479E-8A33-3FA56D5089F4}"/>
              </a:ext>
            </a:extLst>
          </p:cNvPr>
          <p:cNvSpPr txBox="1"/>
          <p:nvPr/>
        </p:nvSpPr>
        <p:spPr>
          <a:xfrm>
            <a:off x="2284733" y="5798532"/>
            <a:ext cx="76723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pt-BR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Gần 70 %</a:t>
            </a:r>
            <a:endParaRPr lang="en-US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E648F82F-774D-4CA9-90FF-92E82FD2B825}"/>
              </a:ext>
            </a:extLst>
          </p:cNvPr>
          <p:cNvSpPr txBox="1"/>
          <p:nvPr/>
        </p:nvSpPr>
        <p:spPr>
          <a:xfrm>
            <a:off x="1232385" y="1839739"/>
            <a:ext cx="669778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dương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chiếm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toàn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bề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trái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endParaRPr lang="en-US" sz="28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D72F0A2-52E9-44B4-A33D-2538BB9C0667}"/>
              </a:ext>
            </a:extLst>
          </p:cNvPr>
          <p:cNvSpPr txBox="1"/>
          <p:nvPr/>
        </p:nvSpPr>
        <p:spPr>
          <a:xfrm>
            <a:off x="9817041" y="4398923"/>
            <a:ext cx="7315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tar: 5 Points 3">
            <a:hlinkClick r:id="rId5" action="ppaction://hlinksldjump"/>
            <a:extLst>
              <a:ext uri="{FF2B5EF4-FFF2-40B4-BE49-F238E27FC236}">
                <a16:creationId xmlns:a16="http://schemas.microsoft.com/office/drawing/2014/main" xmlns="" id="{53FDEF60-04C5-41B0-9937-6D49EE952CEC}"/>
              </a:ext>
            </a:extLst>
          </p:cNvPr>
          <p:cNvSpPr/>
          <p:nvPr/>
        </p:nvSpPr>
        <p:spPr>
          <a:xfrm>
            <a:off x="11684000" y="6521986"/>
            <a:ext cx="368453" cy="22224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xmlns="" id="{8CA8DF24-A140-4283-9B43-95A9AEF8A48E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1277600" y="684477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56162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9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441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vide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26" grpId="0"/>
      <p:bldP spid="28" grpId="0"/>
      <p:bldP spid="29" grpId="0"/>
      <p:bldP spid="30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C9EC849-8B9A-4774-AFD7-FF04A83BC6AB}"/>
              </a:ext>
            </a:extLst>
          </p:cNvPr>
          <p:cNvSpPr/>
          <p:nvPr/>
        </p:nvSpPr>
        <p:spPr>
          <a:xfrm>
            <a:off x="24097" y="0"/>
            <a:ext cx="12192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scene3d>
            <a:camera prst="orthographicFront"/>
            <a:lightRig rig="threePt" dir="t"/>
          </a:scene3d>
          <a:sp3d>
            <a:bevelT w="69850" prst="angle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37C7C91A-CDC1-4CE7-AC90-D111C03F75E6}"/>
              </a:ext>
            </a:extLst>
          </p:cNvPr>
          <p:cNvGrpSpPr/>
          <p:nvPr/>
        </p:nvGrpSpPr>
        <p:grpSpPr>
          <a:xfrm>
            <a:off x="2794000" y="113771"/>
            <a:ext cx="6604000" cy="970280"/>
            <a:chOff x="3393440" y="164571"/>
            <a:chExt cx="6604000" cy="970280"/>
          </a:xfrm>
          <a:solidFill>
            <a:srgbClr val="E34939"/>
          </a:solidFill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xmlns="" id="{DC5703B5-72D0-4BA0-87FD-F4D6A1612603}"/>
                </a:ext>
              </a:extLst>
            </p:cNvPr>
            <p:cNvSpPr/>
            <p:nvPr/>
          </p:nvSpPr>
          <p:spPr>
            <a:xfrm>
              <a:off x="3393440" y="164571"/>
              <a:ext cx="6604000" cy="97028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4DCE4710-913C-4E68-8207-3FC3D7607EC4}"/>
                </a:ext>
              </a:extLst>
            </p:cNvPr>
            <p:cNvSpPr txBox="1"/>
            <p:nvPr/>
          </p:nvSpPr>
          <p:spPr>
            <a:xfrm>
              <a:off x="3718560" y="295768"/>
              <a:ext cx="6197600" cy="70788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4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HỎI NHANH – ĐÁP GỌN</a:t>
              </a:r>
            </a:p>
          </p:txBody>
        </p:sp>
      </p:grp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F8E85AC4-D12E-4277-9BCA-C60FF4A0F48F}"/>
              </a:ext>
            </a:extLst>
          </p:cNvPr>
          <p:cNvSpPr/>
          <p:nvPr/>
        </p:nvSpPr>
        <p:spPr>
          <a:xfrm>
            <a:off x="447040" y="1402080"/>
            <a:ext cx="7620000" cy="1341120"/>
          </a:xfrm>
          <a:prstGeom prst="roundRect">
            <a:avLst/>
          </a:prstGeom>
          <a:noFill/>
          <a:ln w="412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EF9E392D-0289-43E2-8E8C-72DFB8ED7F86}"/>
              </a:ext>
            </a:extLst>
          </p:cNvPr>
          <p:cNvSpPr/>
          <p:nvPr/>
        </p:nvSpPr>
        <p:spPr>
          <a:xfrm>
            <a:off x="142240" y="1082040"/>
            <a:ext cx="1747520" cy="640080"/>
          </a:xfrm>
          <a:prstGeom prst="round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 w="139700" h="31750" prst="angle"/>
            <a:bevelB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9D738183-A132-4ADD-B6B2-EF399F837337}"/>
              </a:ext>
            </a:extLst>
          </p:cNvPr>
          <p:cNvSpPr/>
          <p:nvPr/>
        </p:nvSpPr>
        <p:spPr>
          <a:xfrm>
            <a:off x="859809" y="1875162"/>
            <a:ext cx="6750031" cy="1429907"/>
          </a:xfrm>
          <a:prstGeom prst="roundRect">
            <a:avLst/>
          </a:prstGeom>
          <a:solidFill>
            <a:srgbClr val="FFFFCC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CC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1945C56-2106-41C4-BE72-04373870FF15}"/>
              </a:ext>
            </a:extLst>
          </p:cNvPr>
          <p:cNvSpPr/>
          <p:nvPr/>
        </p:nvSpPr>
        <p:spPr>
          <a:xfrm>
            <a:off x="9235440" y="3911600"/>
            <a:ext cx="1859280" cy="2326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xmlns="" id="{78FD6E09-F5FB-46EA-B484-B09448555BFF}"/>
              </a:ext>
            </a:extLst>
          </p:cNvPr>
          <p:cNvSpPr/>
          <p:nvPr/>
        </p:nvSpPr>
        <p:spPr>
          <a:xfrm>
            <a:off x="9022080" y="1963950"/>
            <a:ext cx="2661920" cy="1341119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BD4EF501-F0E3-4B1E-8B00-75F189F6C5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65079" y="2114751"/>
            <a:ext cx="709058" cy="907191"/>
          </a:xfrm>
          <a:prstGeom prst="rect">
            <a:avLst/>
          </a:prstGeom>
        </p:spPr>
      </p:pic>
      <p:sp>
        <p:nvSpPr>
          <p:cNvPr id="21" name="Speech Bubble: Oval 20">
            <a:extLst>
              <a:ext uri="{FF2B5EF4-FFF2-40B4-BE49-F238E27FC236}">
                <a16:creationId xmlns:a16="http://schemas.microsoft.com/office/drawing/2014/main" xmlns="" id="{80298B65-CB4D-47D0-A97D-E6DB6297D3F2}"/>
              </a:ext>
            </a:extLst>
          </p:cNvPr>
          <p:cNvSpPr/>
          <p:nvPr/>
        </p:nvSpPr>
        <p:spPr>
          <a:xfrm>
            <a:off x="9002294" y="1477923"/>
            <a:ext cx="726497" cy="486027"/>
          </a:xfrm>
          <a:prstGeom prst="wedgeEllipseCallout">
            <a:avLst>
              <a:gd name="adj1" fmla="val 75456"/>
              <a:gd name="adj2" fmla="val 67804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/>
              <a:t>?</a:t>
            </a:r>
          </a:p>
        </p:txBody>
      </p:sp>
      <p:sp>
        <p:nvSpPr>
          <p:cNvPr id="22" name="Speech Bubble: Oval 21">
            <a:extLst>
              <a:ext uri="{FF2B5EF4-FFF2-40B4-BE49-F238E27FC236}">
                <a16:creationId xmlns:a16="http://schemas.microsoft.com/office/drawing/2014/main" xmlns="" id="{4DF5AB7F-602F-400D-984C-3318E3B8541A}"/>
              </a:ext>
            </a:extLst>
          </p:cNvPr>
          <p:cNvSpPr/>
          <p:nvPr/>
        </p:nvSpPr>
        <p:spPr>
          <a:xfrm>
            <a:off x="9757143" y="1413774"/>
            <a:ext cx="706711" cy="400964"/>
          </a:xfrm>
          <a:prstGeom prst="wedgeEllipseCallout">
            <a:avLst>
              <a:gd name="adj1" fmla="val 33330"/>
              <a:gd name="adj2" fmla="val 102277"/>
            </a:avLst>
          </a:prstGeom>
          <a:solidFill>
            <a:srgbClr val="E349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3" name="Speech Bubble: Oval 22">
            <a:extLst>
              <a:ext uri="{FF2B5EF4-FFF2-40B4-BE49-F238E27FC236}">
                <a16:creationId xmlns:a16="http://schemas.microsoft.com/office/drawing/2014/main" xmlns="" id="{5D80F1C3-314C-4EC1-919D-A0A052F0BD9B}"/>
              </a:ext>
            </a:extLst>
          </p:cNvPr>
          <p:cNvSpPr/>
          <p:nvPr/>
        </p:nvSpPr>
        <p:spPr>
          <a:xfrm>
            <a:off x="10460307" y="1317727"/>
            <a:ext cx="706711" cy="400964"/>
          </a:xfrm>
          <a:prstGeom prst="wedgeEllipseCallout">
            <a:avLst>
              <a:gd name="adj1" fmla="val 10762"/>
              <a:gd name="adj2" fmla="val 10227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4" name="Speech Bubble: Oval 23">
            <a:extLst>
              <a:ext uri="{FF2B5EF4-FFF2-40B4-BE49-F238E27FC236}">
                <a16:creationId xmlns:a16="http://schemas.microsoft.com/office/drawing/2014/main" xmlns="" id="{4B5EDF13-0809-44F4-9464-0DA80B3DE472}"/>
              </a:ext>
            </a:extLst>
          </p:cNvPr>
          <p:cNvSpPr/>
          <p:nvPr/>
        </p:nvSpPr>
        <p:spPr>
          <a:xfrm>
            <a:off x="11218703" y="1362504"/>
            <a:ext cx="706711" cy="400964"/>
          </a:xfrm>
          <a:prstGeom prst="wedgeEllipseCallout">
            <a:avLst>
              <a:gd name="adj1" fmla="val -52428"/>
              <a:gd name="adj2" fmla="val 96974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xmlns="" id="{DB38D752-9669-495A-A65B-9C83B65D50DB}"/>
              </a:ext>
            </a:extLst>
          </p:cNvPr>
          <p:cNvSpPr/>
          <p:nvPr/>
        </p:nvSpPr>
        <p:spPr>
          <a:xfrm>
            <a:off x="365052" y="3429001"/>
            <a:ext cx="8128708" cy="331522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0F6F3E22-3C3C-479E-8A33-3FA56D5089F4}"/>
              </a:ext>
            </a:extLst>
          </p:cNvPr>
          <p:cNvSpPr txBox="1"/>
          <p:nvPr/>
        </p:nvSpPr>
        <p:spPr>
          <a:xfrm>
            <a:off x="1161539" y="3865306"/>
            <a:ext cx="76723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Dương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nằm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giữa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Châu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Á,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Châu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Dương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Châu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Mỹ</a:t>
            </a:r>
            <a:endParaRPr lang="en-US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E648F82F-774D-4CA9-90FF-92E82FD2B825}"/>
              </a:ext>
            </a:extLst>
          </p:cNvPr>
          <p:cNvSpPr txBox="1"/>
          <p:nvPr/>
        </p:nvSpPr>
        <p:spPr>
          <a:xfrm>
            <a:off x="1232385" y="1839739"/>
            <a:ext cx="66977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Dương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Nằm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giữa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châu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lục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8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tar: 5 Points 3">
            <a:hlinkClick r:id="rId5" action="ppaction://hlinksldjump"/>
            <a:extLst>
              <a:ext uri="{FF2B5EF4-FFF2-40B4-BE49-F238E27FC236}">
                <a16:creationId xmlns:a16="http://schemas.microsoft.com/office/drawing/2014/main" xmlns="" id="{53FDEF60-04C5-41B0-9937-6D49EE952CEC}"/>
              </a:ext>
            </a:extLst>
          </p:cNvPr>
          <p:cNvSpPr/>
          <p:nvPr/>
        </p:nvSpPr>
        <p:spPr>
          <a:xfrm>
            <a:off x="11684000" y="6521986"/>
            <a:ext cx="368453" cy="22224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xmlns="" id="{8CA8DF24-A140-4283-9B43-95A9AEF8A48E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1277600" y="684477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53466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41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29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C9EC849-8B9A-4774-AFD7-FF04A83BC6AB}"/>
              </a:ext>
            </a:extLst>
          </p:cNvPr>
          <p:cNvSpPr/>
          <p:nvPr/>
        </p:nvSpPr>
        <p:spPr>
          <a:xfrm>
            <a:off x="24097" y="0"/>
            <a:ext cx="12192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scene3d>
            <a:camera prst="orthographicFront"/>
            <a:lightRig rig="threePt" dir="t"/>
          </a:scene3d>
          <a:sp3d>
            <a:bevelT w="69850" prst="angle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37C7C91A-CDC1-4CE7-AC90-D111C03F75E6}"/>
              </a:ext>
            </a:extLst>
          </p:cNvPr>
          <p:cNvGrpSpPr/>
          <p:nvPr/>
        </p:nvGrpSpPr>
        <p:grpSpPr>
          <a:xfrm>
            <a:off x="2794000" y="113771"/>
            <a:ext cx="6604000" cy="970280"/>
            <a:chOff x="3393440" y="164571"/>
            <a:chExt cx="6604000" cy="970280"/>
          </a:xfrm>
          <a:solidFill>
            <a:srgbClr val="E34939"/>
          </a:solidFill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xmlns="" id="{DC5703B5-72D0-4BA0-87FD-F4D6A1612603}"/>
                </a:ext>
              </a:extLst>
            </p:cNvPr>
            <p:cNvSpPr/>
            <p:nvPr/>
          </p:nvSpPr>
          <p:spPr>
            <a:xfrm>
              <a:off x="3393440" y="164571"/>
              <a:ext cx="6604000" cy="97028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4DCE4710-913C-4E68-8207-3FC3D7607EC4}"/>
                </a:ext>
              </a:extLst>
            </p:cNvPr>
            <p:cNvSpPr txBox="1"/>
            <p:nvPr/>
          </p:nvSpPr>
          <p:spPr>
            <a:xfrm>
              <a:off x="3718560" y="295768"/>
              <a:ext cx="6197600" cy="70788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4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HỎI NHANH – ĐÁP GỌN</a:t>
              </a:r>
            </a:p>
          </p:txBody>
        </p:sp>
      </p:grp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F8E85AC4-D12E-4277-9BCA-C60FF4A0F48F}"/>
              </a:ext>
            </a:extLst>
          </p:cNvPr>
          <p:cNvSpPr/>
          <p:nvPr/>
        </p:nvSpPr>
        <p:spPr>
          <a:xfrm>
            <a:off x="447040" y="1402080"/>
            <a:ext cx="7620000" cy="1341120"/>
          </a:xfrm>
          <a:prstGeom prst="roundRect">
            <a:avLst/>
          </a:prstGeom>
          <a:noFill/>
          <a:ln w="412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EF9E392D-0289-43E2-8E8C-72DFB8ED7F86}"/>
              </a:ext>
            </a:extLst>
          </p:cNvPr>
          <p:cNvSpPr/>
          <p:nvPr/>
        </p:nvSpPr>
        <p:spPr>
          <a:xfrm>
            <a:off x="142240" y="1082040"/>
            <a:ext cx="1747520" cy="640080"/>
          </a:xfrm>
          <a:prstGeom prst="round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 w="139700" h="31750" prst="angle"/>
            <a:bevelB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9D738183-A132-4ADD-B6B2-EF399F837337}"/>
              </a:ext>
            </a:extLst>
          </p:cNvPr>
          <p:cNvSpPr/>
          <p:nvPr/>
        </p:nvSpPr>
        <p:spPr>
          <a:xfrm>
            <a:off x="1016000" y="2156989"/>
            <a:ext cx="6593840" cy="1148080"/>
          </a:xfrm>
          <a:prstGeom prst="roundRect">
            <a:avLst/>
          </a:prstGeom>
          <a:solidFill>
            <a:srgbClr val="FFFFCC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CC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AE0F76E2-87B6-43C2-98E9-E75252A4CBB0}"/>
              </a:ext>
            </a:extLst>
          </p:cNvPr>
          <p:cNvSpPr/>
          <p:nvPr/>
        </p:nvSpPr>
        <p:spPr>
          <a:xfrm>
            <a:off x="9022080" y="3698240"/>
            <a:ext cx="2286000" cy="2733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1945C56-2106-41C4-BE72-04373870FF15}"/>
              </a:ext>
            </a:extLst>
          </p:cNvPr>
          <p:cNvSpPr/>
          <p:nvPr/>
        </p:nvSpPr>
        <p:spPr>
          <a:xfrm>
            <a:off x="9235440" y="3911600"/>
            <a:ext cx="1859280" cy="2326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993CFAE4-DC43-400A-BE5B-4E93274ECDD0}"/>
              </a:ext>
            </a:extLst>
          </p:cNvPr>
          <p:cNvSpPr/>
          <p:nvPr/>
        </p:nvSpPr>
        <p:spPr>
          <a:xfrm>
            <a:off x="9122439" y="3429000"/>
            <a:ext cx="2085281" cy="542025"/>
          </a:xfrm>
          <a:prstGeom prst="roundRect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 w="635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Đáp án</a:t>
            </a:r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xmlns="" id="{78FD6E09-F5FB-46EA-B484-B09448555BFF}"/>
              </a:ext>
            </a:extLst>
          </p:cNvPr>
          <p:cNvSpPr/>
          <p:nvPr/>
        </p:nvSpPr>
        <p:spPr>
          <a:xfrm>
            <a:off x="9022080" y="1963950"/>
            <a:ext cx="2661920" cy="1341119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BD4EF501-F0E3-4B1E-8B00-75F189F6C5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65079" y="2114751"/>
            <a:ext cx="709058" cy="907191"/>
          </a:xfrm>
          <a:prstGeom prst="rect">
            <a:avLst/>
          </a:prstGeom>
        </p:spPr>
      </p:pic>
      <p:sp>
        <p:nvSpPr>
          <p:cNvPr id="21" name="Speech Bubble: Oval 20">
            <a:extLst>
              <a:ext uri="{FF2B5EF4-FFF2-40B4-BE49-F238E27FC236}">
                <a16:creationId xmlns:a16="http://schemas.microsoft.com/office/drawing/2014/main" xmlns="" id="{80298B65-CB4D-47D0-A97D-E6DB6297D3F2}"/>
              </a:ext>
            </a:extLst>
          </p:cNvPr>
          <p:cNvSpPr/>
          <p:nvPr/>
        </p:nvSpPr>
        <p:spPr>
          <a:xfrm>
            <a:off x="9002294" y="1477923"/>
            <a:ext cx="726497" cy="486027"/>
          </a:xfrm>
          <a:prstGeom prst="wedgeEllipseCallout">
            <a:avLst>
              <a:gd name="adj1" fmla="val 75456"/>
              <a:gd name="adj2" fmla="val 67804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/>
              <a:t>?</a:t>
            </a:r>
          </a:p>
        </p:txBody>
      </p:sp>
      <p:sp>
        <p:nvSpPr>
          <p:cNvPr id="22" name="Speech Bubble: Oval 21">
            <a:extLst>
              <a:ext uri="{FF2B5EF4-FFF2-40B4-BE49-F238E27FC236}">
                <a16:creationId xmlns:a16="http://schemas.microsoft.com/office/drawing/2014/main" xmlns="" id="{4DF5AB7F-602F-400D-984C-3318E3B8541A}"/>
              </a:ext>
            </a:extLst>
          </p:cNvPr>
          <p:cNvSpPr/>
          <p:nvPr/>
        </p:nvSpPr>
        <p:spPr>
          <a:xfrm>
            <a:off x="9757143" y="1413774"/>
            <a:ext cx="706711" cy="400964"/>
          </a:xfrm>
          <a:prstGeom prst="wedgeEllipseCallout">
            <a:avLst>
              <a:gd name="adj1" fmla="val 33330"/>
              <a:gd name="adj2" fmla="val 102277"/>
            </a:avLst>
          </a:prstGeom>
          <a:solidFill>
            <a:srgbClr val="E349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3" name="Speech Bubble: Oval 22">
            <a:extLst>
              <a:ext uri="{FF2B5EF4-FFF2-40B4-BE49-F238E27FC236}">
                <a16:creationId xmlns:a16="http://schemas.microsoft.com/office/drawing/2014/main" xmlns="" id="{5D80F1C3-314C-4EC1-919D-A0A052F0BD9B}"/>
              </a:ext>
            </a:extLst>
          </p:cNvPr>
          <p:cNvSpPr/>
          <p:nvPr/>
        </p:nvSpPr>
        <p:spPr>
          <a:xfrm>
            <a:off x="10460307" y="1317727"/>
            <a:ext cx="706711" cy="400964"/>
          </a:xfrm>
          <a:prstGeom prst="wedgeEllipseCallout">
            <a:avLst>
              <a:gd name="adj1" fmla="val 10762"/>
              <a:gd name="adj2" fmla="val 10227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4" name="Speech Bubble: Oval 23">
            <a:extLst>
              <a:ext uri="{FF2B5EF4-FFF2-40B4-BE49-F238E27FC236}">
                <a16:creationId xmlns:a16="http://schemas.microsoft.com/office/drawing/2014/main" xmlns="" id="{4B5EDF13-0809-44F4-9464-0DA80B3DE472}"/>
              </a:ext>
            </a:extLst>
          </p:cNvPr>
          <p:cNvSpPr/>
          <p:nvPr/>
        </p:nvSpPr>
        <p:spPr>
          <a:xfrm>
            <a:off x="11218703" y="1362504"/>
            <a:ext cx="706711" cy="400964"/>
          </a:xfrm>
          <a:prstGeom prst="wedgeEllipseCallout">
            <a:avLst>
              <a:gd name="adj1" fmla="val -52428"/>
              <a:gd name="adj2" fmla="val 96974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xmlns="" id="{DB38D752-9669-495A-A65B-9C83B65D50DB}"/>
              </a:ext>
            </a:extLst>
          </p:cNvPr>
          <p:cNvSpPr/>
          <p:nvPr/>
        </p:nvSpPr>
        <p:spPr>
          <a:xfrm>
            <a:off x="365052" y="3429001"/>
            <a:ext cx="8128708" cy="331522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F7882635-8C1E-488E-9A33-E55C253E050C}"/>
              </a:ext>
            </a:extLst>
          </p:cNvPr>
          <p:cNvSpPr txBox="1"/>
          <p:nvPr/>
        </p:nvSpPr>
        <p:spPr>
          <a:xfrm>
            <a:off x="821382" y="3339685"/>
            <a:ext cx="76723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giao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chỗ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đứng</a:t>
            </a:r>
            <a:endParaRPr lang="en-US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2B47A0BA-E892-43E7-8FDB-85D2F135B369}"/>
              </a:ext>
            </a:extLst>
          </p:cNvPr>
          <p:cNvSpPr txBox="1"/>
          <p:nvPr/>
        </p:nvSpPr>
        <p:spPr>
          <a:xfrm>
            <a:off x="790736" y="4360392"/>
            <a:ext cx="78985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giao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ngang</a:t>
            </a:r>
            <a:endParaRPr lang="en-US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F7D353D2-C9FA-4AFC-8013-4E35E0DA699B}"/>
              </a:ext>
            </a:extLst>
          </p:cNvPr>
          <p:cNvSpPr txBox="1"/>
          <p:nvPr/>
        </p:nvSpPr>
        <p:spPr>
          <a:xfrm>
            <a:off x="672823" y="5372328"/>
            <a:ext cx="81828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pt-BR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 sự di chuyển của nước từ xa vào</a:t>
            </a:r>
            <a:endParaRPr lang="en-US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0F6F3E22-3C3C-479E-8A33-3FA56D5089F4}"/>
              </a:ext>
            </a:extLst>
          </p:cNvPr>
          <p:cNvSpPr txBox="1"/>
          <p:nvPr/>
        </p:nvSpPr>
        <p:spPr>
          <a:xfrm>
            <a:off x="723313" y="5830392"/>
            <a:ext cx="76723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pt-BR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 sự di chuyển của nước khi có động đất</a:t>
            </a:r>
            <a:endParaRPr lang="en-US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E648F82F-774D-4CA9-90FF-92E82FD2B825}"/>
              </a:ext>
            </a:extLst>
          </p:cNvPr>
          <p:cNvSpPr txBox="1"/>
          <p:nvPr/>
        </p:nvSpPr>
        <p:spPr>
          <a:xfrm>
            <a:off x="1216851" y="2309296"/>
            <a:ext cx="64251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Sóng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8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D72F0A2-52E9-44B4-A33D-2538BB9C0667}"/>
              </a:ext>
            </a:extLst>
          </p:cNvPr>
          <p:cNvSpPr txBox="1"/>
          <p:nvPr/>
        </p:nvSpPr>
        <p:spPr>
          <a:xfrm>
            <a:off x="9817041" y="4398923"/>
            <a:ext cx="7315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tar: 5 Points 3">
            <a:hlinkClick r:id="rId5" action="ppaction://hlinksldjump"/>
            <a:extLst>
              <a:ext uri="{FF2B5EF4-FFF2-40B4-BE49-F238E27FC236}">
                <a16:creationId xmlns:a16="http://schemas.microsoft.com/office/drawing/2014/main" xmlns="" id="{53FDEF60-04C5-41B0-9937-6D49EE952CEC}"/>
              </a:ext>
            </a:extLst>
          </p:cNvPr>
          <p:cNvSpPr/>
          <p:nvPr/>
        </p:nvSpPr>
        <p:spPr>
          <a:xfrm>
            <a:off x="11684000" y="6521986"/>
            <a:ext cx="368453" cy="22224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xmlns="" id="{8CA8DF24-A140-4283-9B43-95A9AEF8A48E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1277600" y="684477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72220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9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441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vide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26" grpId="0"/>
      <p:bldP spid="28" grpId="0"/>
      <p:bldP spid="29" grpId="0"/>
      <p:bldP spid="30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C9EC849-8B9A-4774-AFD7-FF04A83BC6AB}"/>
              </a:ext>
            </a:extLst>
          </p:cNvPr>
          <p:cNvSpPr/>
          <p:nvPr/>
        </p:nvSpPr>
        <p:spPr>
          <a:xfrm>
            <a:off x="24097" y="0"/>
            <a:ext cx="12192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scene3d>
            <a:camera prst="orthographicFront"/>
            <a:lightRig rig="threePt" dir="t"/>
          </a:scene3d>
          <a:sp3d>
            <a:bevelT w="69850" prst="angle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37C7C91A-CDC1-4CE7-AC90-D111C03F75E6}"/>
              </a:ext>
            </a:extLst>
          </p:cNvPr>
          <p:cNvGrpSpPr/>
          <p:nvPr/>
        </p:nvGrpSpPr>
        <p:grpSpPr>
          <a:xfrm>
            <a:off x="2794000" y="113771"/>
            <a:ext cx="6604000" cy="970280"/>
            <a:chOff x="3393440" y="164571"/>
            <a:chExt cx="6604000" cy="970280"/>
          </a:xfrm>
          <a:solidFill>
            <a:srgbClr val="E34939"/>
          </a:solidFill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xmlns="" id="{DC5703B5-72D0-4BA0-87FD-F4D6A1612603}"/>
                </a:ext>
              </a:extLst>
            </p:cNvPr>
            <p:cNvSpPr/>
            <p:nvPr/>
          </p:nvSpPr>
          <p:spPr>
            <a:xfrm>
              <a:off x="3393440" y="164571"/>
              <a:ext cx="6604000" cy="97028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4DCE4710-913C-4E68-8207-3FC3D7607EC4}"/>
                </a:ext>
              </a:extLst>
            </p:cNvPr>
            <p:cNvSpPr txBox="1"/>
            <p:nvPr/>
          </p:nvSpPr>
          <p:spPr>
            <a:xfrm>
              <a:off x="3718560" y="295768"/>
              <a:ext cx="6197600" cy="70788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4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HỎI NHANH – ĐÁP GỌN</a:t>
              </a:r>
            </a:p>
          </p:txBody>
        </p:sp>
      </p:grp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F8E85AC4-D12E-4277-9BCA-C60FF4A0F48F}"/>
              </a:ext>
            </a:extLst>
          </p:cNvPr>
          <p:cNvSpPr/>
          <p:nvPr/>
        </p:nvSpPr>
        <p:spPr>
          <a:xfrm>
            <a:off x="447040" y="1402080"/>
            <a:ext cx="7620000" cy="1341120"/>
          </a:xfrm>
          <a:prstGeom prst="roundRect">
            <a:avLst/>
          </a:prstGeom>
          <a:noFill/>
          <a:ln w="412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EF9E392D-0289-43E2-8E8C-72DFB8ED7F86}"/>
              </a:ext>
            </a:extLst>
          </p:cNvPr>
          <p:cNvSpPr/>
          <p:nvPr/>
        </p:nvSpPr>
        <p:spPr>
          <a:xfrm>
            <a:off x="142240" y="1082040"/>
            <a:ext cx="1747520" cy="640080"/>
          </a:xfrm>
          <a:prstGeom prst="round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 w="139700" h="31750" prst="angle"/>
            <a:bevelB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9D738183-A132-4ADD-B6B2-EF399F837337}"/>
              </a:ext>
            </a:extLst>
          </p:cNvPr>
          <p:cNvSpPr/>
          <p:nvPr/>
        </p:nvSpPr>
        <p:spPr>
          <a:xfrm>
            <a:off x="1016000" y="2156989"/>
            <a:ext cx="6593840" cy="1148080"/>
          </a:xfrm>
          <a:prstGeom prst="roundRect">
            <a:avLst/>
          </a:prstGeom>
          <a:solidFill>
            <a:srgbClr val="FFFFCC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CC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AE0F76E2-87B6-43C2-98E9-E75252A4CBB0}"/>
              </a:ext>
            </a:extLst>
          </p:cNvPr>
          <p:cNvSpPr/>
          <p:nvPr/>
        </p:nvSpPr>
        <p:spPr>
          <a:xfrm>
            <a:off x="9022080" y="3698240"/>
            <a:ext cx="2286000" cy="2733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1945C56-2106-41C4-BE72-04373870FF15}"/>
              </a:ext>
            </a:extLst>
          </p:cNvPr>
          <p:cNvSpPr/>
          <p:nvPr/>
        </p:nvSpPr>
        <p:spPr>
          <a:xfrm>
            <a:off x="9235440" y="3911600"/>
            <a:ext cx="1859280" cy="2326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993CFAE4-DC43-400A-BE5B-4E93274ECDD0}"/>
              </a:ext>
            </a:extLst>
          </p:cNvPr>
          <p:cNvSpPr/>
          <p:nvPr/>
        </p:nvSpPr>
        <p:spPr>
          <a:xfrm>
            <a:off x="9122439" y="3429000"/>
            <a:ext cx="2085281" cy="542025"/>
          </a:xfrm>
          <a:prstGeom prst="roundRect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 w="635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Đáp án</a:t>
            </a:r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xmlns="" id="{78FD6E09-F5FB-46EA-B484-B09448555BFF}"/>
              </a:ext>
            </a:extLst>
          </p:cNvPr>
          <p:cNvSpPr/>
          <p:nvPr/>
        </p:nvSpPr>
        <p:spPr>
          <a:xfrm>
            <a:off x="9022080" y="1963950"/>
            <a:ext cx="2661920" cy="1341119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BD4EF501-F0E3-4B1E-8B00-75F189F6C5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65079" y="2114751"/>
            <a:ext cx="709058" cy="907191"/>
          </a:xfrm>
          <a:prstGeom prst="rect">
            <a:avLst/>
          </a:prstGeom>
        </p:spPr>
      </p:pic>
      <p:sp>
        <p:nvSpPr>
          <p:cNvPr id="21" name="Speech Bubble: Oval 20">
            <a:extLst>
              <a:ext uri="{FF2B5EF4-FFF2-40B4-BE49-F238E27FC236}">
                <a16:creationId xmlns:a16="http://schemas.microsoft.com/office/drawing/2014/main" xmlns="" id="{80298B65-CB4D-47D0-A97D-E6DB6297D3F2}"/>
              </a:ext>
            </a:extLst>
          </p:cNvPr>
          <p:cNvSpPr/>
          <p:nvPr/>
        </p:nvSpPr>
        <p:spPr>
          <a:xfrm>
            <a:off x="9002294" y="1477923"/>
            <a:ext cx="726497" cy="486027"/>
          </a:xfrm>
          <a:prstGeom prst="wedgeEllipseCallout">
            <a:avLst>
              <a:gd name="adj1" fmla="val 75456"/>
              <a:gd name="adj2" fmla="val 67804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/>
              <a:t>?</a:t>
            </a:r>
          </a:p>
        </p:txBody>
      </p:sp>
      <p:sp>
        <p:nvSpPr>
          <p:cNvPr id="22" name="Speech Bubble: Oval 21">
            <a:extLst>
              <a:ext uri="{FF2B5EF4-FFF2-40B4-BE49-F238E27FC236}">
                <a16:creationId xmlns:a16="http://schemas.microsoft.com/office/drawing/2014/main" xmlns="" id="{4DF5AB7F-602F-400D-984C-3318E3B8541A}"/>
              </a:ext>
            </a:extLst>
          </p:cNvPr>
          <p:cNvSpPr/>
          <p:nvPr/>
        </p:nvSpPr>
        <p:spPr>
          <a:xfrm>
            <a:off x="9757143" y="1413774"/>
            <a:ext cx="706711" cy="400964"/>
          </a:xfrm>
          <a:prstGeom prst="wedgeEllipseCallout">
            <a:avLst>
              <a:gd name="adj1" fmla="val 33330"/>
              <a:gd name="adj2" fmla="val 102277"/>
            </a:avLst>
          </a:prstGeom>
          <a:solidFill>
            <a:srgbClr val="E349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3" name="Speech Bubble: Oval 22">
            <a:extLst>
              <a:ext uri="{FF2B5EF4-FFF2-40B4-BE49-F238E27FC236}">
                <a16:creationId xmlns:a16="http://schemas.microsoft.com/office/drawing/2014/main" xmlns="" id="{5D80F1C3-314C-4EC1-919D-A0A052F0BD9B}"/>
              </a:ext>
            </a:extLst>
          </p:cNvPr>
          <p:cNvSpPr/>
          <p:nvPr/>
        </p:nvSpPr>
        <p:spPr>
          <a:xfrm>
            <a:off x="10460307" y="1317727"/>
            <a:ext cx="706711" cy="400964"/>
          </a:xfrm>
          <a:prstGeom prst="wedgeEllipseCallout">
            <a:avLst>
              <a:gd name="adj1" fmla="val 10762"/>
              <a:gd name="adj2" fmla="val 10227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4" name="Speech Bubble: Oval 23">
            <a:extLst>
              <a:ext uri="{FF2B5EF4-FFF2-40B4-BE49-F238E27FC236}">
                <a16:creationId xmlns:a16="http://schemas.microsoft.com/office/drawing/2014/main" xmlns="" id="{4B5EDF13-0809-44F4-9464-0DA80B3DE472}"/>
              </a:ext>
            </a:extLst>
          </p:cNvPr>
          <p:cNvSpPr/>
          <p:nvPr/>
        </p:nvSpPr>
        <p:spPr>
          <a:xfrm>
            <a:off x="11218703" y="1362504"/>
            <a:ext cx="706711" cy="400964"/>
          </a:xfrm>
          <a:prstGeom prst="wedgeEllipseCallout">
            <a:avLst>
              <a:gd name="adj1" fmla="val -52428"/>
              <a:gd name="adj2" fmla="val 96974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xmlns="" id="{DB38D752-9669-495A-A65B-9C83B65D50DB}"/>
              </a:ext>
            </a:extLst>
          </p:cNvPr>
          <p:cNvSpPr/>
          <p:nvPr/>
        </p:nvSpPr>
        <p:spPr>
          <a:xfrm>
            <a:off x="365052" y="3429001"/>
            <a:ext cx="8128708" cy="331522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F7882635-8C1E-488E-9A33-E55C253E050C}"/>
              </a:ext>
            </a:extLst>
          </p:cNvPr>
          <p:cNvSpPr txBox="1"/>
          <p:nvPr/>
        </p:nvSpPr>
        <p:spPr>
          <a:xfrm>
            <a:off x="1293202" y="3739060"/>
            <a:ext cx="76723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lửa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ngầm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phun</a:t>
            </a:r>
            <a:endParaRPr lang="en-US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2B47A0BA-E892-43E7-8FDB-85D2F135B369}"/>
              </a:ext>
            </a:extLst>
          </p:cNvPr>
          <p:cNvSpPr txBox="1"/>
          <p:nvPr/>
        </p:nvSpPr>
        <p:spPr>
          <a:xfrm>
            <a:off x="1271463" y="4278089"/>
            <a:ext cx="7685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Gió</a:t>
            </a:r>
            <a:endParaRPr lang="en-US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F7D353D2-C9FA-4AFC-8013-4E35E0DA699B}"/>
              </a:ext>
            </a:extLst>
          </p:cNvPr>
          <p:cNvSpPr txBox="1"/>
          <p:nvPr/>
        </p:nvSpPr>
        <p:spPr>
          <a:xfrm>
            <a:off x="1206027" y="4870856"/>
            <a:ext cx="76723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pt-BR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 hút của mặt trăng</a:t>
            </a:r>
            <a:endParaRPr lang="en-US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0F6F3E22-3C3C-479E-8A33-3FA56D5089F4}"/>
              </a:ext>
            </a:extLst>
          </p:cNvPr>
          <p:cNvSpPr txBox="1"/>
          <p:nvPr/>
        </p:nvSpPr>
        <p:spPr>
          <a:xfrm>
            <a:off x="1136342" y="5542261"/>
            <a:ext cx="76723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pt-BR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 hút của mặt trăng và mặt trời </a:t>
            </a:r>
            <a:endParaRPr lang="en-US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E648F82F-774D-4CA9-90FF-92E82FD2B825}"/>
              </a:ext>
            </a:extLst>
          </p:cNvPr>
          <p:cNvSpPr txBox="1"/>
          <p:nvPr/>
        </p:nvSpPr>
        <p:spPr>
          <a:xfrm>
            <a:off x="1216851" y="2309296"/>
            <a:ext cx="64251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Sóng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thần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8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D72F0A2-52E9-44B4-A33D-2538BB9C0667}"/>
              </a:ext>
            </a:extLst>
          </p:cNvPr>
          <p:cNvSpPr txBox="1"/>
          <p:nvPr/>
        </p:nvSpPr>
        <p:spPr>
          <a:xfrm>
            <a:off x="9817041" y="4398923"/>
            <a:ext cx="7315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4" name="Star: 5 Points 3">
            <a:hlinkClick r:id="rId5" action="ppaction://hlinksldjump"/>
            <a:extLst>
              <a:ext uri="{FF2B5EF4-FFF2-40B4-BE49-F238E27FC236}">
                <a16:creationId xmlns:a16="http://schemas.microsoft.com/office/drawing/2014/main" xmlns="" id="{53FDEF60-04C5-41B0-9937-6D49EE952CEC}"/>
              </a:ext>
            </a:extLst>
          </p:cNvPr>
          <p:cNvSpPr/>
          <p:nvPr/>
        </p:nvSpPr>
        <p:spPr>
          <a:xfrm>
            <a:off x="11684000" y="6521986"/>
            <a:ext cx="368453" cy="22224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xmlns="" id="{8CA8DF24-A140-4283-9B43-95A9AEF8A48E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1277600" y="684477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56868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9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441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vide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26" grpId="0"/>
      <p:bldP spid="28" grpId="0"/>
      <p:bldP spid="29" grpId="0"/>
      <p:bldP spid="30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C9EC849-8B9A-4774-AFD7-FF04A83BC6AB}"/>
              </a:ext>
            </a:extLst>
          </p:cNvPr>
          <p:cNvSpPr/>
          <p:nvPr/>
        </p:nvSpPr>
        <p:spPr>
          <a:xfrm>
            <a:off x="24097" y="0"/>
            <a:ext cx="12192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scene3d>
            <a:camera prst="orthographicFront"/>
            <a:lightRig rig="threePt" dir="t"/>
          </a:scene3d>
          <a:sp3d>
            <a:bevelT w="69850" prst="angle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37C7C91A-CDC1-4CE7-AC90-D111C03F75E6}"/>
              </a:ext>
            </a:extLst>
          </p:cNvPr>
          <p:cNvGrpSpPr/>
          <p:nvPr/>
        </p:nvGrpSpPr>
        <p:grpSpPr>
          <a:xfrm>
            <a:off x="2794000" y="113771"/>
            <a:ext cx="6604000" cy="970280"/>
            <a:chOff x="3393440" y="164571"/>
            <a:chExt cx="6604000" cy="970280"/>
          </a:xfrm>
          <a:solidFill>
            <a:srgbClr val="E34939"/>
          </a:solidFill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xmlns="" id="{DC5703B5-72D0-4BA0-87FD-F4D6A1612603}"/>
                </a:ext>
              </a:extLst>
            </p:cNvPr>
            <p:cNvSpPr/>
            <p:nvPr/>
          </p:nvSpPr>
          <p:spPr>
            <a:xfrm>
              <a:off x="3393440" y="164571"/>
              <a:ext cx="6604000" cy="97028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4DCE4710-913C-4E68-8207-3FC3D7607EC4}"/>
                </a:ext>
              </a:extLst>
            </p:cNvPr>
            <p:cNvSpPr txBox="1"/>
            <p:nvPr/>
          </p:nvSpPr>
          <p:spPr>
            <a:xfrm>
              <a:off x="3718560" y="295768"/>
              <a:ext cx="6197600" cy="70788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4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HỎI NHANH – ĐÁP GỌN</a:t>
              </a:r>
            </a:p>
          </p:txBody>
        </p:sp>
      </p:grp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F8E85AC4-D12E-4277-9BCA-C60FF4A0F48F}"/>
              </a:ext>
            </a:extLst>
          </p:cNvPr>
          <p:cNvSpPr/>
          <p:nvPr/>
        </p:nvSpPr>
        <p:spPr>
          <a:xfrm>
            <a:off x="447040" y="1402080"/>
            <a:ext cx="7620000" cy="1341120"/>
          </a:xfrm>
          <a:prstGeom prst="roundRect">
            <a:avLst/>
          </a:prstGeom>
          <a:noFill/>
          <a:ln w="412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EF9E392D-0289-43E2-8E8C-72DFB8ED7F86}"/>
              </a:ext>
            </a:extLst>
          </p:cNvPr>
          <p:cNvSpPr/>
          <p:nvPr/>
        </p:nvSpPr>
        <p:spPr>
          <a:xfrm>
            <a:off x="142240" y="1082040"/>
            <a:ext cx="1747520" cy="640080"/>
          </a:xfrm>
          <a:prstGeom prst="round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 w="139700" h="31750" prst="angle"/>
            <a:bevelB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Câu 1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9D738183-A132-4ADD-B6B2-EF399F837337}"/>
              </a:ext>
            </a:extLst>
          </p:cNvPr>
          <p:cNvSpPr/>
          <p:nvPr/>
        </p:nvSpPr>
        <p:spPr>
          <a:xfrm>
            <a:off x="1016000" y="2156989"/>
            <a:ext cx="6593840" cy="1148080"/>
          </a:xfrm>
          <a:prstGeom prst="roundRect">
            <a:avLst/>
          </a:prstGeom>
          <a:solidFill>
            <a:srgbClr val="FFFFCC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CC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AE0F76E2-87B6-43C2-98E9-E75252A4CBB0}"/>
              </a:ext>
            </a:extLst>
          </p:cNvPr>
          <p:cNvSpPr/>
          <p:nvPr/>
        </p:nvSpPr>
        <p:spPr>
          <a:xfrm>
            <a:off x="9022080" y="3698240"/>
            <a:ext cx="2286000" cy="2733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1945C56-2106-41C4-BE72-04373870FF15}"/>
              </a:ext>
            </a:extLst>
          </p:cNvPr>
          <p:cNvSpPr/>
          <p:nvPr/>
        </p:nvSpPr>
        <p:spPr>
          <a:xfrm>
            <a:off x="9235440" y="3911600"/>
            <a:ext cx="1859280" cy="2326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993CFAE4-DC43-400A-BE5B-4E93274ECDD0}"/>
              </a:ext>
            </a:extLst>
          </p:cNvPr>
          <p:cNvSpPr/>
          <p:nvPr/>
        </p:nvSpPr>
        <p:spPr>
          <a:xfrm>
            <a:off x="9122439" y="3429000"/>
            <a:ext cx="2085281" cy="542025"/>
          </a:xfrm>
          <a:prstGeom prst="roundRect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 w="635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Đáp án</a:t>
            </a:r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xmlns="" id="{78FD6E09-F5FB-46EA-B484-B09448555BFF}"/>
              </a:ext>
            </a:extLst>
          </p:cNvPr>
          <p:cNvSpPr/>
          <p:nvPr/>
        </p:nvSpPr>
        <p:spPr>
          <a:xfrm>
            <a:off x="9022080" y="1963950"/>
            <a:ext cx="2661920" cy="1341119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BD4EF501-F0E3-4B1E-8B00-75F189F6C5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65079" y="2114751"/>
            <a:ext cx="709058" cy="907191"/>
          </a:xfrm>
          <a:prstGeom prst="rect">
            <a:avLst/>
          </a:prstGeom>
        </p:spPr>
      </p:pic>
      <p:sp>
        <p:nvSpPr>
          <p:cNvPr id="21" name="Speech Bubble: Oval 20">
            <a:extLst>
              <a:ext uri="{FF2B5EF4-FFF2-40B4-BE49-F238E27FC236}">
                <a16:creationId xmlns:a16="http://schemas.microsoft.com/office/drawing/2014/main" xmlns="" id="{80298B65-CB4D-47D0-A97D-E6DB6297D3F2}"/>
              </a:ext>
            </a:extLst>
          </p:cNvPr>
          <p:cNvSpPr/>
          <p:nvPr/>
        </p:nvSpPr>
        <p:spPr>
          <a:xfrm>
            <a:off x="9002294" y="1477923"/>
            <a:ext cx="726497" cy="486027"/>
          </a:xfrm>
          <a:prstGeom prst="wedgeEllipseCallout">
            <a:avLst>
              <a:gd name="adj1" fmla="val 75456"/>
              <a:gd name="adj2" fmla="val 67804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/>
              <a:t>?</a:t>
            </a:r>
          </a:p>
        </p:txBody>
      </p:sp>
      <p:sp>
        <p:nvSpPr>
          <p:cNvPr id="22" name="Speech Bubble: Oval 21">
            <a:extLst>
              <a:ext uri="{FF2B5EF4-FFF2-40B4-BE49-F238E27FC236}">
                <a16:creationId xmlns:a16="http://schemas.microsoft.com/office/drawing/2014/main" xmlns="" id="{4DF5AB7F-602F-400D-984C-3318E3B8541A}"/>
              </a:ext>
            </a:extLst>
          </p:cNvPr>
          <p:cNvSpPr/>
          <p:nvPr/>
        </p:nvSpPr>
        <p:spPr>
          <a:xfrm>
            <a:off x="9757143" y="1413774"/>
            <a:ext cx="706711" cy="400964"/>
          </a:xfrm>
          <a:prstGeom prst="wedgeEllipseCallout">
            <a:avLst>
              <a:gd name="adj1" fmla="val 33330"/>
              <a:gd name="adj2" fmla="val 102277"/>
            </a:avLst>
          </a:prstGeom>
          <a:solidFill>
            <a:srgbClr val="E349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3" name="Speech Bubble: Oval 22">
            <a:extLst>
              <a:ext uri="{FF2B5EF4-FFF2-40B4-BE49-F238E27FC236}">
                <a16:creationId xmlns:a16="http://schemas.microsoft.com/office/drawing/2014/main" xmlns="" id="{5D80F1C3-314C-4EC1-919D-A0A052F0BD9B}"/>
              </a:ext>
            </a:extLst>
          </p:cNvPr>
          <p:cNvSpPr/>
          <p:nvPr/>
        </p:nvSpPr>
        <p:spPr>
          <a:xfrm>
            <a:off x="10460307" y="1317727"/>
            <a:ext cx="706711" cy="400964"/>
          </a:xfrm>
          <a:prstGeom prst="wedgeEllipseCallout">
            <a:avLst>
              <a:gd name="adj1" fmla="val 10762"/>
              <a:gd name="adj2" fmla="val 10227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4" name="Speech Bubble: Oval 23">
            <a:extLst>
              <a:ext uri="{FF2B5EF4-FFF2-40B4-BE49-F238E27FC236}">
                <a16:creationId xmlns:a16="http://schemas.microsoft.com/office/drawing/2014/main" xmlns="" id="{4B5EDF13-0809-44F4-9464-0DA80B3DE472}"/>
              </a:ext>
            </a:extLst>
          </p:cNvPr>
          <p:cNvSpPr/>
          <p:nvPr/>
        </p:nvSpPr>
        <p:spPr>
          <a:xfrm>
            <a:off x="11218703" y="1362504"/>
            <a:ext cx="706711" cy="400964"/>
          </a:xfrm>
          <a:prstGeom prst="wedgeEllipseCallout">
            <a:avLst>
              <a:gd name="adj1" fmla="val -52428"/>
              <a:gd name="adj2" fmla="val 96974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xmlns="" id="{DB38D752-9669-495A-A65B-9C83B65D50DB}"/>
              </a:ext>
            </a:extLst>
          </p:cNvPr>
          <p:cNvSpPr/>
          <p:nvPr/>
        </p:nvSpPr>
        <p:spPr>
          <a:xfrm>
            <a:off x="365052" y="3429001"/>
            <a:ext cx="8128708" cy="331522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F7882635-8C1E-488E-9A33-E55C253E050C}"/>
              </a:ext>
            </a:extLst>
          </p:cNvPr>
          <p:cNvSpPr txBox="1"/>
          <p:nvPr/>
        </p:nvSpPr>
        <p:spPr>
          <a:xfrm>
            <a:off x="2297576" y="3766533"/>
            <a:ext cx="76723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Đá mẹ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2B47A0BA-E892-43E7-8FDB-85D2F135B369}"/>
              </a:ext>
            </a:extLst>
          </p:cNvPr>
          <p:cNvSpPr txBox="1"/>
          <p:nvPr/>
        </p:nvSpPr>
        <p:spPr>
          <a:xfrm>
            <a:off x="2284773" y="4437606"/>
            <a:ext cx="7685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Sinh vật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F7D353D2-C9FA-4AFC-8013-4E35E0DA699B}"/>
              </a:ext>
            </a:extLst>
          </p:cNvPr>
          <p:cNvSpPr txBox="1"/>
          <p:nvPr/>
        </p:nvSpPr>
        <p:spPr>
          <a:xfrm>
            <a:off x="2284733" y="5024536"/>
            <a:ext cx="76723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pt-BR" sz="32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 hậu</a:t>
            </a:r>
            <a:endParaRPr lang="en-US" sz="32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0F6F3E22-3C3C-479E-8A33-3FA56D5089F4}"/>
              </a:ext>
            </a:extLst>
          </p:cNvPr>
          <p:cNvSpPr txBox="1"/>
          <p:nvPr/>
        </p:nvSpPr>
        <p:spPr>
          <a:xfrm>
            <a:off x="2284733" y="5798532"/>
            <a:ext cx="76723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pt-BR" sz="32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Địa hình</a:t>
            </a:r>
            <a:endParaRPr lang="en-US" sz="32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E648F82F-774D-4CA9-90FF-92E82FD2B825}"/>
              </a:ext>
            </a:extLst>
          </p:cNvPr>
          <p:cNvSpPr txBox="1"/>
          <p:nvPr/>
        </p:nvSpPr>
        <p:spPr>
          <a:xfrm>
            <a:off x="1216851" y="2309296"/>
            <a:ext cx="64251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 tố tác động chủ yếu đến quá trình hình thành độ phì của đất là?</a:t>
            </a:r>
            <a:endParaRPr lang="en-US" sz="280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D72F0A2-52E9-44B4-A33D-2538BB9C0667}"/>
              </a:ext>
            </a:extLst>
          </p:cNvPr>
          <p:cNvSpPr txBox="1"/>
          <p:nvPr/>
        </p:nvSpPr>
        <p:spPr>
          <a:xfrm>
            <a:off x="9817041" y="4398923"/>
            <a:ext cx="7315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4" name="Star: 5 Points 3">
            <a:hlinkClick r:id="rId5" action="ppaction://hlinksldjump"/>
            <a:extLst>
              <a:ext uri="{FF2B5EF4-FFF2-40B4-BE49-F238E27FC236}">
                <a16:creationId xmlns:a16="http://schemas.microsoft.com/office/drawing/2014/main" xmlns="" id="{53FDEF60-04C5-41B0-9937-6D49EE952CEC}"/>
              </a:ext>
            </a:extLst>
          </p:cNvPr>
          <p:cNvSpPr/>
          <p:nvPr/>
        </p:nvSpPr>
        <p:spPr>
          <a:xfrm>
            <a:off x="11684000" y="6521986"/>
            <a:ext cx="368453" cy="22224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xmlns="" id="{8CA8DF24-A140-4283-9B43-95A9AEF8A48E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1277600" y="684477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9100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9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441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vide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26" grpId="0"/>
      <p:bldP spid="28" grpId="0"/>
      <p:bldP spid="29" grpId="0"/>
      <p:bldP spid="30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C9EC849-8B9A-4774-AFD7-FF04A83BC6AB}"/>
              </a:ext>
            </a:extLst>
          </p:cNvPr>
          <p:cNvSpPr/>
          <p:nvPr/>
        </p:nvSpPr>
        <p:spPr>
          <a:xfrm>
            <a:off x="24097" y="0"/>
            <a:ext cx="12192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scene3d>
            <a:camera prst="orthographicFront"/>
            <a:lightRig rig="threePt" dir="t"/>
          </a:scene3d>
          <a:sp3d>
            <a:bevelT w="69850" prst="angle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37C7C91A-CDC1-4CE7-AC90-D111C03F75E6}"/>
              </a:ext>
            </a:extLst>
          </p:cNvPr>
          <p:cNvGrpSpPr/>
          <p:nvPr/>
        </p:nvGrpSpPr>
        <p:grpSpPr>
          <a:xfrm>
            <a:off x="2794000" y="113771"/>
            <a:ext cx="6604000" cy="970280"/>
            <a:chOff x="3393440" y="164571"/>
            <a:chExt cx="6604000" cy="970280"/>
          </a:xfrm>
          <a:solidFill>
            <a:srgbClr val="E34939"/>
          </a:solidFill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xmlns="" id="{DC5703B5-72D0-4BA0-87FD-F4D6A1612603}"/>
                </a:ext>
              </a:extLst>
            </p:cNvPr>
            <p:cNvSpPr/>
            <p:nvPr/>
          </p:nvSpPr>
          <p:spPr>
            <a:xfrm>
              <a:off x="3393440" y="164571"/>
              <a:ext cx="6604000" cy="97028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4DCE4710-913C-4E68-8207-3FC3D7607EC4}"/>
                </a:ext>
              </a:extLst>
            </p:cNvPr>
            <p:cNvSpPr txBox="1"/>
            <p:nvPr/>
          </p:nvSpPr>
          <p:spPr>
            <a:xfrm>
              <a:off x="3718560" y="295768"/>
              <a:ext cx="6197600" cy="70788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4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HỎI NHANH – ĐÁP GỌN</a:t>
              </a:r>
            </a:p>
          </p:txBody>
        </p:sp>
      </p:grp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F8E85AC4-D12E-4277-9BCA-C60FF4A0F48F}"/>
              </a:ext>
            </a:extLst>
          </p:cNvPr>
          <p:cNvSpPr/>
          <p:nvPr/>
        </p:nvSpPr>
        <p:spPr>
          <a:xfrm>
            <a:off x="447040" y="1402080"/>
            <a:ext cx="7620000" cy="1341120"/>
          </a:xfrm>
          <a:prstGeom prst="roundRect">
            <a:avLst/>
          </a:prstGeom>
          <a:noFill/>
          <a:ln w="412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EF9E392D-0289-43E2-8E8C-72DFB8ED7F86}"/>
              </a:ext>
            </a:extLst>
          </p:cNvPr>
          <p:cNvSpPr/>
          <p:nvPr/>
        </p:nvSpPr>
        <p:spPr>
          <a:xfrm>
            <a:off x="142240" y="1082040"/>
            <a:ext cx="1747520" cy="640080"/>
          </a:xfrm>
          <a:prstGeom prst="round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 w="139700" h="31750" prst="angle"/>
            <a:bevelB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Câu 2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9D738183-A132-4ADD-B6B2-EF399F837337}"/>
              </a:ext>
            </a:extLst>
          </p:cNvPr>
          <p:cNvSpPr/>
          <p:nvPr/>
        </p:nvSpPr>
        <p:spPr>
          <a:xfrm>
            <a:off x="1016000" y="2156989"/>
            <a:ext cx="6593840" cy="114808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AE0F76E2-87B6-43C2-98E9-E75252A4CBB0}"/>
              </a:ext>
            </a:extLst>
          </p:cNvPr>
          <p:cNvSpPr/>
          <p:nvPr/>
        </p:nvSpPr>
        <p:spPr>
          <a:xfrm>
            <a:off x="9022080" y="3698240"/>
            <a:ext cx="2286000" cy="2733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1945C56-2106-41C4-BE72-04373870FF15}"/>
              </a:ext>
            </a:extLst>
          </p:cNvPr>
          <p:cNvSpPr/>
          <p:nvPr/>
        </p:nvSpPr>
        <p:spPr>
          <a:xfrm>
            <a:off x="9235440" y="3911600"/>
            <a:ext cx="1859280" cy="2326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993CFAE4-DC43-400A-BE5B-4E93274ECDD0}"/>
              </a:ext>
            </a:extLst>
          </p:cNvPr>
          <p:cNvSpPr/>
          <p:nvPr/>
        </p:nvSpPr>
        <p:spPr>
          <a:xfrm>
            <a:off x="9122439" y="3429000"/>
            <a:ext cx="2085281" cy="542025"/>
          </a:xfrm>
          <a:prstGeom prst="roundRect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 w="635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Đáp án</a:t>
            </a:r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xmlns="" id="{78FD6E09-F5FB-46EA-B484-B09448555BFF}"/>
              </a:ext>
            </a:extLst>
          </p:cNvPr>
          <p:cNvSpPr/>
          <p:nvPr/>
        </p:nvSpPr>
        <p:spPr>
          <a:xfrm>
            <a:off x="9022080" y="1963950"/>
            <a:ext cx="2661920" cy="1341119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BD4EF501-F0E3-4B1E-8B00-75F189F6C5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65079" y="2114751"/>
            <a:ext cx="709058" cy="907191"/>
          </a:xfrm>
          <a:prstGeom prst="rect">
            <a:avLst/>
          </a:prstGeom>
        </p:spPr>
      </p:pic>
      <p:sp>
        <p:nvSpPr>
          <p:cNvPr id="21" name="Speech Bubble: Oval 20">
            <a:extLst>
              <a:ext uri="{FF2B5EF4-FFF2-40B4-BE49-F238E27FC236}">
                <a16:creationId xmlns:a16="http://schemas.microsoft.com/office/drawing/2014/main" xmlns="" id="{80298B65-CB4D-47D0-A97D-E6DB6297D3F2}"/>
              </a:ext>
            </a:extLst>
          </p:cNvPr>
          <p:cNvSpPr/>
          <p:nvPr/>
        </p:nvSpPr>
        <p:spPr>
          <a:xfrm>
            <a:off x="9002294" y="1477923"/>
            <a:ext cx="726497" cy="486027"/>
          </a:xfrm>
          <a:prstGeom prst="wedgeEllipseCallout">
            <a:avLst>
              <a:gd name="adj1" fmla="val 75456"/>
              <a:gd name="adj2" fmla="val 67804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/>
              <a:t>?</a:t>
            </a:r>
          </a:p>
        </p:txBody>
      </p:sp>
      <p:sp>
        <p:nvSpPr>
          <p:cNvPr id="22" name="Speech Bubble: Oval 21">
            <a:extLst>
              <a:ext uri="{FF2B5EF4-FFF2-40B4-BE49-F238E27FC236}">
                <a16:creationId xmlns:a16="http://schemas.microsoft.com/office/drawing/2014/main" xmlns="" id="{4DF5AB7F-602F-400D-984C-3318E3B8541A}"/>
              </a:ext>
            </a:extLst>
          </p:cNvPr>
          <p:cNvSpPr/>
          <p:nvPr/>
        </p:nvSpPr>
        <p:spPr>
          <a:xfrm>
            <a:off x="9757143" y="1413774"/>
            <a:ext cx="706711" cy="400964"/>
          </a:xfrm>
          <a:prstGeom prst="wedgeEllipseCallout">
            <a:avLst>
              <a:gd name="adj1" fmla="val 33330"/>
              <a:gd name="adj2" fmla="val 102277"/>
            </a:avLst>
          </a:prstGeom>
          <a:solidFill>
            <a:srgbClr val="E349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3" name="Speech Bubble: Oval 22">
            <a:extLst>
              <a:ext uri="{FF2B5EF4-FFF2-40B4-BE49-F238E27FC236}">
                <a16:creationId xmlns:a16="http://schemas.microsoft.com/office/drawing/2014/main" xmlns="" id="{5D80F1C3-314C-4EC1-919D-A0A052F0BD9B}"/>
              </a:ext>
            </a:extLst>
          </p:cNvPr>
          <p:cNvSpPr/>
          <p:nvPr/>
        </p:nvSpPr>
        <p:spPr>
          <a:xfrm>
            <a:off x="10460307" y="1317727"/>
            <a:ext cx="706711" cy="400964"/>
          </a:xfrm>
          <a:prstGeom prst="wedgeEllipseCallout">
            <a:avLst>
              <a:gd name="adj1" fmla="val 10762"/>
              <a:gd name="adj2" fmla="val 10227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4" name="Speech Bubble: Oval 23">
            <a:extLst>
              <a:ext uri="{FF2B5EF4-FFF2-40B4-BE49-F238E27FC236}">
                <a16:creationId xmlns:a16="http://schemas.microsoft.com/office/drawing/2014/main" xmlns="" id="{4B5EDF13-0809-44F4-9464-0DA80B3DE472}"/>
              </a:ext>
            </a:extLst>
          </p:cNvPr>
          <p:cNvSpPr/>
          <p:nvPr/>
        </p:nvSpPr>
        <p:spPr>
          <a:xfrm>
            <a:off x="11218703" y="1362504"/>
            <a:ext cx="706711" cy="400964"/>
          </a:xfrm>
          <a:prstGeom prst="wedgeEllipseCallout">
            <a:avLst>
              <a:gd name="adj1" fmla="val -52428"/>
              <a:gd name="adj2" fmla="val 96974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xmlns="" id="{DB38D752-9669-495A-A65B-9C83B65D50DB}"/>
              </a:ext>
            </a:extLst>
          </p:cNvPr>
          <p:cNvSpPr/>
          <p:nvPr/>
        </p:nvSpPr>
        <p:spPr>
          <a:xfrm>
            <a:off x="279399" y="3417305"/>
            <a:ext cx="8337331" cy="331522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F7882635-8C1E-488E-9A33-E55C253E050C}"/>
              </a:ext>
            </a:extLst>
          </p:cNvPr>
          <p:cNvSpPr txBox="1"/>
          <p:nvPr/>
        </p:nvSpPr>
        <p:spPr>
          <a:xfrm>
            <a:off x="97784" y="4150155"/>
            <a:ext cx="83185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hậu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hưởng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triển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endParaRPr lang="en-US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2B47A0BA-E892-43E7-8FDB-85D2F135B369}"/>
              </a:ext>
            </a:extLst>
          </p:cNvPr>
          <p:cNvSpPr txBox="1"/>
          <p:nvPr/>
        </p:nvSpPr>
        <p:spPr>
          <a:xfrm>
            <a:off x="410933" y="3569237"/>
            <a:ext cx="78039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Thời gian quyết định đến màu sắc của đất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F7D353D2-C9FA-4AFC-8013-4E35E0DA699B}"/>
              </a:ext>
            </a:extLst>
          </p:cNvPr>
          <p:cNvSpPr txBox="1"/>
          <p:nvPr/>
        </p:nvSpPr>
        <p:spPr>
          <a:xfrm>
            <a:off x="337964" y="5132300"/>
            <a:ext cx="77290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hưởng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sắc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endParaRPr lang="en-US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0F6F3E22-3C3C-479E-8A33-3FA56D5089F4}"/>
              </a:ext>
            </a:extLst>
          </p:cNvPr>
          <p:cNvSpPr txBox="1"/>
          <p:nvPr/>
        </p:nvSpPr>
        <p:spPr>
          <a:xfrm>
            <a:off x="24097" y="5707591"/>
            <a:ext cx="82057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Địa hình ảnh hưởng đến độ dày của tầng đất và độ phì nhiêu của đất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E648F82F-774D-4CA9-90FF-92E82FD2B825}"/>
              </a:ext>
            </a:extLst>
          </p:cNvPr>
          <p:cNvSpPr txBox="1"/>
          <p:nvPr/>
        </p:nvSpPr>
        <p:spPr>
          <a:xfrm>
            <a:off x="1317863" y="2215575"/>
            <a:ext cx="62523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 định nào dưới đây không đúng với quá trình hình thành đất?</a:t>
            </a:r>
            <a:endParaRPr lang="en-US" sz="280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E8B81C36-2C37-4661-9ABB-49213EA76B0E}"/>
              </a:ext>
            </a:extLst>
          </p:cNvPr>
          <p:cNvSpPr txBox="1"/>
          <p:nvPr/>
        </p:nvSpPr>
        <p:spPr>
          <a:xfrm>
            <a:off x="9817041" y="4398923"/>
            <a:ext cx="731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2" name="Star: 5 Points 31">
            <a:hlinkClick r:id="rId5" action="ppaction://hlinksldjump"/>
            <a:extLst>
              <a:ext uri="{FF2B5EF4-FFF2-40B4-BE49-F238E27FC236}">
                <a16:creationId xmlns:a16="http://schemas.microsoft.com/office/drawing/2014/main" xmlns="" id="{E2DFEEE4-5385-4409-B169-5FC0770DD51D}"/>
              </a:ext>
            </a:extLst>
          </p:cNvPr>
          <p:cNvSpPr/>
          <p:nvPr/>
        </p:nvSpPr>
        <p:spPr>
          <a:xfrm>
            <a:off x="11684000" y="6521986"/>
            <a:ext cx="368453" cy="22224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xmlns="" id="{054E8F5C-D84B-4271-841F-FBC358D3C675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729731" y="645849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33950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44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vide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6" grpId="0"/>
      <p:bldP spid="29" grpId="0"/>
      <p:bldP spid="30" grpId="0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C9EC849-8B9A-4774-AFD7-FF04A83BC6AB}"/>
              </a:ext>
            </a:extLst>
          </p:cNvPr>
          <p:cNvSpPr/>
          <p:nvPr/>
        </p:nvSpPr>
        <p:spPr>
          <a:xfrm>
            <a:off x="24097" y="0"/>
            <a:ext cx="12192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scene3d>
            <a:camera prst="orthographicFront"/>
            <a:lightRig rig="threePt" dir="t"/>
          </a:scene3d>
          <a:sp3d>
            <a:bevelT w="69850" prst="angle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37C7C91A-CDC1-4CE7-AC90-D111C03F75E6}"/>
              </a:ext>
            </a:extLst>
          </p:cNvPr>
          <p:cNvGrpSpPr/>
          <p:nvPr/>
        </p:nvGrpSpPr>
        <p:grpSpPr>
          <a:xfrm>
            <a:off x="2794000" y="113771"/>
            <a:ext cx="6604000" cy="970280"/>
            <a:chOff x="3393440" y="164571"/>
            <a:chExt cx="6604000" cy="970280"/>
          </a:xfrm>
          <a:solidFill>
            <a:srgbClr val="E34939"/>
          </a:solidFill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xmlns="" id="{DC5703B5-72D0-4BA0-87FD-F4D6A1612603}"/>
                </a:ext>
              </a:extLst>
            </p:cNvPr>
            <p:cNvSpPr/>
            <p:nvPr/>
          </p:nvSpPr>
          <p:spPr>
            <a:xfrm>
              <a:off x="3393440" y="164571"/>
              <a:ext cx="6604000" cy="97028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4DCE4710-913C-4E68-8207-3FC3D7607EC4}"/>
                </a:ext>
              </a:extLst>
            </p:cNvPr>
            <p:cNvSpPr txBox="1"/>
            <p:nvPr/>
          </p:nvSpPr>
          <p:spPr>
            <a:xfrm>
              <a:off x="3718560" y="295768"/>
              <a:ext cx="6197600" cy="70788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4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HỎI NHANH – ĐÁP GỌN</a:t>
              </a:r>
            </a:p>
          </p:txBody>
        </p:sp>
      </p:grp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F8E85AC4-D12E-4277-9BCA-C60FF4A0F48F}"/>
              </a:ext>
            </a:extLst>
          </p:cNvPr>
          <p:cNvSpPr/>
          <p:nvPr/>
        </p:nvSpPr>
        <p:spPr>
          <a:xfrm>
            <a:off x="447040" y="1402080"/>
            <a:ext cx="7620000" cy="1341120"/>
          </a:xfrm>
          <a:prstGeom prst="roundRect">
            <a:avLst/>
          </a:prstGeom>
          <a:noFill/>
          <a:ln w="412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EF9E392D-0289-43E2-8E8C-72DFB8ED7F86}"/>
              </a:ext>
            </a:extLst>
          </p:cNvPr>
          <p:cNvSpPr/>
          <p:nvPr/>
        </p:nvSpPr>
        <p:spPr>
          <a:xfrm>
            <a:off x="142240" y="1082040"/>
            <a:ext cx="1747520" cy="640080"/>
          </a:xfrm>
          <a:prstGeom prst="round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 w="139700" h="31750" prst="angle"/>
            <a:bevelB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Câu 3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9D738183-A132-4ADD-B6B2-EF399F837337}"/>
              </a:ext>
            </a:extLst>
          </p:cNvPr>
          <p:cNvSpPr/>
          <p:nvPr/>
        </p:nvSpPr>
        <p:spPr>
          <a:xfrm>
            <a:off x="1016000" y="2156989"/>
            <a:ext cx="6593840" cy="114808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AE0F76E2-87B6-43C2-98E9-E75252A4CBB0}"/>
              </a:ext>
            </a:extLst>
          </p:cNvPr>
          <p:cNvSpPr/>
          <p:nvPr/>
        </p:nvSpPr>
        <p:spPr>
          <a:xfrm>
            <a:off x="9022080" y="3698240"/>
            <a:ext cx="2286000" cy="2733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1945C56-2106-41C4-BE72-04373870FF15}"/>
              </a:ext>
            </a:extLst>
          </p:cNvPr>
          <p:cNvSpPr/>
          <p:nvPr/>
        </p:nvSpPr>
        <p:spPr>
          <a:xfrm>
            <a:off x="9235440" y="3911600"/>
            <a:ext cx="1859280" cy="2326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993CFAE4-DC43-400A-BE5B-4E93274ECDD0}"/>
              </a:ext>
            </a:extLst>
          </p:cNvPr>
          <p:cNvSpPr/>
          <p:nvPr/>
        </p:nvSpPr>
        <p:spPr>
          <a:xfrm>
            <a:off x="9122439" y="3429000"/>
            <a:ext cx="2085281" cy="542025"/>
          </a:xfrm>
          <a:prstGeom prst="roundRect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 w="635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Đáp án</a:t>
            </a:r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xmlns="" id="{78FD6E09-F5FB-46EA-B484-B09448555BFF}"/>
              </a:ext>
            </a:extLst>
          </p:cNvPr>
          <p:cNvSpPr/>
          <p:nvPr/>
        </p:nvSpPr>
        <p:spPr>
          <a:xfrm>
            <a:off x="9022080" y="1963950"/>
            <a:ext cx="2661920" cy="1341119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BD4EF501-F0E3-4B1E-8B00-75F189F6C5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65079" y="2114751"/>
            <a:ext cx="709058" cy="907191"/>
          </a:xfrm>
          <a:prstGeom prst="rect">
            <a:avLst/>
          </a:prstGeom>
        </p:spPr>
      </p:pic>
      <p:sp>
        <p:nvSpPr>
          <p:cNvPr id="21" name="Speech Bubble: Oval 20">
            <a:extLst>
              <a:ext uri="{FF2B5EF4-FFF2-40B4-BE49-F238E27FC236}">
                <a16:creationId xmlns:a16="http://schemas.microsoft.com/office/drawing/2014/main" xmlns="" id="{80298B65-CB4D-47D0-A97D-E6DB6297D3F2}"/>
              </a:ext>
            </a:extLst>
          </p:cNvPr>
          <p:cNvSpPr/>
          <p:nvPr/>
        </p:nvSpPr>
        <p:spPr>
          <a:xfrm>
            <a:off x="9002294" y="1477923"/>
            <a:ext cx="726497" cy="486027"/>
          </a:xfrm>
          <a:prstGeom prst="wedgeEllipseCallout">
            <a:avLst>
              <a:gd name="adj1" fmla="val 75456"/>
              <a:gd name="adj2" fmla="val 67804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/>
              <a:t>?</a:t>
            </a:r>
          </a:p>
        </p:txBody>
      </p:sp>
      <p:sp>
        <p:nvSpPr>
          <p:cNvPr id="22" name="Speech Bubble: Oval 21">
            <a:extLst>
              <a:ext uri="{FF2B5EF4-FFF2-40B4-BE49-F238E27FC236}">
                <a16:creationId xmlns:a16="http://schemas.microsoft.com/office/drawing/2014/main" xmlns="" id="{4DF5AB7F-602F-400D-984C-3318E3B8541A}"/>
              </a:ext>
            </a:extLst>
          </p:cNvPr>
          <p:cNvSpPr/>
          <p:nvPr/>
        </p:nvSpPr>
        <p:spPr>
          <a:xfrm>
            <a:off x="9757143" y="1413774"/>
            <a:ext cx="706711" cy="400964"/>
          </a:xfrm>
          <a:prstGeom prst="wedgeEllipseCallout">
            <a:avLst>
              <a:gd name="adj1" fmla="val 33330"/>
              <a:gd name="adj2" fmla="val 102277"/>
            </a:avLst>
          </a:prstGeom>
          <a:solidFill>
            <a:srgbClr val="E349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3" name="Speech Bubble: Oval 22">
            <a:extLst>
              <a:ext uri="{FF2B5EF4-FFF2-40B4-BE49-F238E27FC236}">
                <a16:creationId xmlns:a16="http://schemas.microsoft.com/office/drawing/2014/main" xmlns="" id="{5D80F1C3-314C-4EC1-919D-A0A052F0BD9B}"/>
              </a:ext>
            </a:extLst>
          </p:cNvPr>
          <p:cNvSpPr/>
          <p:nvPr/>
        </p:nvSpPr>
        <p:spPr>
          <a:xfrm>
            <a:off x="10460307" y="1317727"/>
            <a:ext cx="706711" cy="400964"/>
          </a:xfrm>
          <a:prstGeom prst="wedgeEllipseCallout">
            <a:avLst>
              <a:gd name="adj1" fmla="val 10762"/>
              <a:gd name="adj2" fmla="val 10227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4" name="Speech Bubble: Oval 23">
            <a:extLst>
              <a:ext uri="{FF2B5EF4-FFF2-40B4-BE49-F238E27FC236}">
                <a16:creationId xmlns:a16="http://schemas.microsoft.com/office/drawing/2014/main" xmlns="" id="{4B5EDF13-0809-44F4-9464-0DA80B3DE472}"/>
              </a:ext>
            </a:extLst>
          </p:cNvPr>
          <p:cNvSpPr/>
          <p:nvPr/>
        </p:nvSpPr>
        <p:spPr>
          <a:xfrm>
            <a:off x="11218703" y="1362504"/>
            <a:ext cx="706711" cy="400964"/>
          </a:xfrm>
          <a:prstGeom prst="wedgeEllipseCallout">
            <a:avLst>
              <a:gd name="adj1" fmla="val -52428"/>
              <a:gd name="adj2" fmla="val 96974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xmlns="" id="{DB38D752-9669-495A-A65B-9C83B65D50DB}"/>
              </a:ext>
            </a:extLst>
          </p:cNvPr>
          <p:cNvSpPr/>
          <p:nvPr/>
        </p:nvSpPr>
        <p:spPr>
          <a:xfrm>
            <a:off x="365052" y="3572540"/>
            <a:ext cx="7620000" cy="273304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F7882635-8C1E-488E-9A33-E55C253E050C}"/>
              </a:ext>
            </a:extLst>
          </p:cNvPr>
          <p:cNvSpPr txBox="1"/>
          <p:nvPr/>
        </p:nvSpPr>
        <p:spPr>
          <a:xfrm>
            <a:off x="494062" y="4943438"/>
            <a:ext cx="692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Đất đen thảo nguyên ôn đới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2B47A0BA-E892-43E7-8FDB-85D2F135B369}"/>
              </a:ext>
            </a:extLst>
          </p:cNvPr>
          <p:cNvSpPr txBox="1"/>
          <p:nvPr/>
        </p:nvSpPr>
        <p:spPr>
          <a:xfrm>
            <a:off x="494062" y="3927381"/>
            <a:ext cx="71836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Đất pốt dôn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F7D353D2-C9FA-4AFC-8013-4E35E0DA699B}"/>
              </a:ext>
            </a:extLst>
          </p:cNvPr>
          <p:cNvSpPr txBox="1"/>
          <p:nvPr/>
        </p:nvSpPr>
        <p:spPr>
          <a:xfrm>
            <a:off x="494062" y="4390224"/>
            <a:ext cx="7538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Đất đài nguyên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0F6F3E22-3C3C-479E-8A33-3FA56D5089F4}"/>
              </a:ext>
            </a:extLst>
          </p:cNvPr>
          <p:cNvSpPr txBox="1"/>
          <p:nvPr/>
        </p:nvSpPr>
        <p:spPr>
          <a:xfrm>
            <a:off x="494062" y="5515128"/>
            <a:ext cx="762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Đất đỏ vàng nhiệt đới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E648F82F-774D-4CA9-90FF-92E82FD2B825}"/>
              </a:ext>
            </a:extLst>
          </p:cNvPr>
          <p:cNvSpPr txBox="1"/>
          <p:nvPr/>
        </p:nvSpPr>
        <p:spPr>
          <a:xfrm>
            <a:off x="1103557" y="2282998"/>
            <a:ext cx="63069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 đất nào dưới đây là nhóm đất </a:t>
            </a:r>
          </a:p>
          <a:p>
            <a:pPr algn="ctr"/>
            <a:r>
              <a:rPr lang="en-US" sz="24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tốt nhất?</a:t>
            </a:r>
            <a:endParaRPr lang="en-US" sz="240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0E31369D-BD82-4A4F-9027-010B506E5E28}"/>
              </a:ext>
            </a:extLst>
          </p:cNvPr>
          <p:cNvSpPr txBox="1"/>
          <p:nvPr/>
        </p:nvSpPr>
        <p:spPr>
          <a:xfrm>
            <a:off x="9817041" y="4398923"/>
            <a:ext cx="731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32" name="Star: 5 Points 31">
            <a:hlinkClick r:id="rId5" action="ppaction://hlinksldjump"/>
            <a:extLst>
              <a:ext uri="{FF2B5EF4-FFF2-40B4-BE49-F238E27FC236}">
                <a16:creationId xmlns:a16="http://schemas.microsoft.com/office/drawing/2014/main" xmlns="" id="{5F5FEEE9-4957-43A4-8407-652031001B43}"/>
              </a:ext>
            </a:extLst>
          </p:cNvPr>
          <p:cNvSpPr/>
          <p:nvPr/>
        </p:nvSpPr>
        <p:spPr>
          <a:xfrm>
            <a:off x="11684000" y="6521986"/>
            <a:ext cx="368453" cy="22224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xmlns="" id="{D1CA2629-7AC6-402A-AB7B-FFFA4D0986A9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95894" y="7048672"/>
            <a:ext cx="406400" cy="406400"/>
          </a:xfrm>
          <a:prstGeom prst="rect">
            <a:avLst/>
          </a:prstGeom>
        </p:spPr>
      </p:pic>
      <p:pic>
        <p:nvPicPr>
          <p:cNvPr id="4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xmlns="" id="{49FC5A74-86A7-414A-9BD9-AAAE75D2948E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1432797" y="6992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7137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9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44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vide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vide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27" grpId="0"/>
      <p:bldP spid="28" grpId="0"/>
      <p:bldP spid="29" grpId="0"/>
      <p:bldP spid="3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799</TotalTime>
  <Words>987</Words>
  <Application>Microsoft Office PowerPoint</Application>
  <PresentationFormat>Custom</PresentationFormat>
  <Paragraphs>193</Paragraphs>
  <Slides>21</Slides>
  <Notes>12</Notes>
  <HiddenSlides>0</HiddenSlides>
  <MMClips>12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nguyên nhân sinh ra sóng thần, biện pháp ứng phó khi có  sóng thần. </vt:lpstr>
      <vt:lpstr>Kể tên các nhân tố hình thành đất, Theo em nhân tố nào là quan trọng nhất, vì sao? </vt:lpstr>
      <vt:lpstr>Đặc điểm rừng nhiệt đới</vt:lpstr>
      <vt:lpstr>Khác nhau của rừng mưa nhiệt đới và rừng nhiệt đới gió mùa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Windows User</cp:lastModifiedBy>
  <cp:revision>57</cp:revision>
  <dcterms:created xsi:type="dcterms:W3CDTF">2021-10-18T09:32:40Z</dcterms:created>
  <dcterms:modified xsi:type="dcterms:W3CDTF">2023-05-22T09:41:25Z</dcterms:modified>
</cp:coreProperties>
</file>