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73" r:id="rId2"/>
    <p:sldId id="274" r:id="rId3"/>
    <p:sldId id="271" r:id="rId4"/>
    <p:sldId id="259" r:id="rId5"/>
    <p:sldId id="258" r:id="rId6"/>
    <p:sldId id="260" r:id="rId7"/>
    <p:sldId id="261" r:id="rId8"/>
    <p:sldId id="262" r:id="rId9"/>
    <p:sldId id="270" r:id="rId10"/>
    <p:sldId id="269" r:id="rId11"/>
    <p:sldId id="265" r:id="rId12"/>
    <p:sldId id="277" r:id="rId13"/>
    <p:sldId id="276" r:id="rId14"/>
    <p:sldId id="272" r:id="rId15"/>
    <p:sldId id="275" r:id="rId16"/>
  </p:sldIdLst>
  <p:sldSz cx="9144000" cy="6858000" type="screen4x3"/>
  <p:notesSz cx="6858000" cy="9144000"/>
  <p:defaultTextStyle>
    <a:defPPr>
      <a:defRPr lang="en-US"/>
    </a:defPPr>
    <a:lvl1pPr algn="l" rtl="0" fontAlgn="base">
      <a:spcBef>
        <a:spcPct val="0"/>
      </a:spcBef>
      <a:spcAft>
        <a:spcPct val="0"/>
      </a:spcAft>
      <a:defRPr sz="2400" kern="1200">
        <a:solidFill>
          <a:srgbClr val="0000FF"/>
        </a:solidFill>
        <a:latin typeface="Times New Roman" panose="02020603050405020304" pitchFamily="18" charset="0"/>
        <a:ea typeface="+mn-ea"/>
        <a:cs typeface="+mn-cs"/>
      </a:defRPr>
    </a:lvl1pPr>
    <a:lvl2pPr marL="457200" algn="l" rtl="0" fontAlgn="base">
      <a:spcBef>
        <a:spcPct val="0"/>
      </a:spcBef>
      <a:spcAft>
        <a:spcPct val="0"/>
      </a:spcAft>
      <a:defRPr sz="2400" kern="1200">
        <a:solidFill>
          <a:srgbClr val="0000FF"/>
        </a:solidFill>
        <a:latin typeface="Times New Roman" panose="02020603050405020304" pitchFamily="18" charset="0"/>
        <a:ea typeface="+mn-ea"/>
        <a:cs typeface="+mn-cs"/>
      </a:defRPr>
    </a:lvl2pPr>
    <a:lvl3pPr marL="914400" algn="l" rtl="0" fontAlgn="base">
      <a:spcBef>
        <a:spcPct val="0"/>
      </a:spcBef>
      <a:spcAft>
        <a:spcPct val="0"/>
      </a:spcAft>
      <a:defRPr sz="2400" kern="1200">
        <a:solidFill>
          <a:srgbClr val="0000FF"/>
        </a:solidFill>
        <a:latin typeface="Times New Roman" panose="02020603050405020304" pitchFamily="18" charset="0"/>
        <a:ea typeface="+mn-ea"/>
        <a:cs typeface="+mn-cs"/>
      </a:defRPr>
    </a:lvl3pPr>
    <a:lvl4pPr marL="1371600" algn="l" rtl="0" fontAlgn="base">
      <a:spcBef>
        <a:spcPct val="0"/>
      </a:spcBef>
      <a:spcAft>
        <a:spcPct val="0"/>
      </a:spcAft>
      <a:defRPr sz="2400" kern="1200">
        <a:solidFill>
          <a:srgbClr val="0000FF"/>
        </a:solidFill>
        <a:latin typeface="Times New Roman" panose="02020603050405020304" pitchFamily="18" charset="0"/>
        <a:ea typeface="+mn-ea"/>
        <a:cs typeface="+mn-cs"/>
      </a:defRPr>
    </a:lvl4pPr>
    <a:lvl5pPr marL="1828800" algn="l" rtl="0" fontAlgn="base">
      <a:spcBef>
        <a:spcPct val="0"/>
      </a:spcBef>
      <a:spcAft>
        <a:spcPct val="0"/>
      </a:spcAft>
      <a:defRPr sz="2400" kern="1200">
        <a:solidFill>
          <a:srgbClr val="0000FF"/>
        </a:solidFill>
        <a:latin typeface="Times New Roman" panose="02020603050405020304" pitchFamily="18" charset="0"/>
        <a:ea typeface="+mn-ea"/>
        <a:cs typeface="+mn-cs"/>
      </a:defRPr>
    </a:lvl5pPr>
    <a:lvl6pPr marL="2286000" algn="l" defTabSz="914400" rtl="0" eaLnBrk="1" latinLnBrk="0" hangingPunct="1">
      <a:defRPr sz="2400" kern="1200">
        <a:solidFill>
          <a:srgbClr val="0000FF"/>
        </a:solidFill>
        <a:latin typeface="Times New Roman" panose="02020603050405020304" pitchFamily="18" charset="0"/>
        <a:ea typeface="+mn-ea"/>
        <a:cs typeface="+mn-cs"/>
      </a:defRPr>
    </a:lvl6pPr>
    <a:lvl7pPr marL="2743200" algn="l" defTabSz="914400" rtl="0" eaLnBrk="1" latinLnBrk="0" hangingPunct="1">
      <a:defRPr sz="2400" kern="1200">
        <a:solidFill>
          <a:srgbClr val="0000FF"/>
        </a:solidFill>
        <a:latin typeface="Times New Roman" panose="02020603050405020304" pitchFamily="18" charset="0"/>
        <a:ea typeface="+mn-ea"/>
        <a:cs typeface="+mn-cs"/>
      </a:defRPr>
    </a:lvl7pPr>
    <a:lvl8pPr marL="3200400" algn="l" defTabSz="914400" rtl="0" eaLnBrk="1" latinLnBrk="0" hangingPunct="1">
      <a:defRPr sz="2400" kern="1200">
        <a:solidFill>
          <a:srgbClr val="0000FF"/>
        </a:solidFill>
        <a:latin typeface="Times New Roman" panose="02020603050405020304" pitchFamily="18" charset="0"/>
        <a:ea typeface="+mn-ea"/>
        <a:cs typeface="+mn-cs"/>
      </a:defRPr>
    </a:lvl8pPr>
    <a:lvl9pPr marL="3657600" algn="l" defTabSz="914400" rtl="0" eaLnBrk="1" latinLnBrk="0" hangingPunct="1">
      <a:defRPr sz="2400" kern="1200">
        <a:solidFill>
          <a:srgbClr val="0000FF"/>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9933"/>
    <a:srgbClr val="FF00FF"/>
    <a:srgbClr val="FF0066"/>
    <a:srgbClr val="FFFF00"/>
    <a:srgbClr val="66CCFF"/>
    <a:srgbClr val="99FFCC"/>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7" autoAdjust="0"/>
    <p:restoredTop sz="94761" autoAdjust="0"/>
  </p:normalViewPr>
  <p:slideViewPr>
    <p:cSldViewPr>
      <p:cViewPr>
        <p:scale>
          <a:sx n="66" d="100"/>
          <a:sy n="66" d="100"/>
        </p:scale>
        <p:origin x="-1506" y="-16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09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handoutMaster" Target="handoutMasters/handoutMaster1.xml" /><Relationship Id="rId3" Type="http://schemas.openxmlformats.org/officeDocument/2006/relationships/slide" Target="slides/slide2.xml" /><Relationship Id="rId21" Type="http://schemas.openxmlformats.org/officeDocument/2006/relationships/theme" Target="theme/theme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notesMaster" Target="notesMasters/notesMaster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tableStyles" Target="tableStyles.xml"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latin typeface="Arial" charset="0"/>
              </a:defRPr>
            </a:lvl1pPr>
          </a:lstStyle>
          <a:p>
            <a:pPr>
              <a:defRPr/>
            </a:pPr>
            <a:endParaRPr lang="en-US"/>
          </a:p>
        </p:txBody>
      </p:sp>
      <p:sp>
        <p:nvSpPr>
          <p:cNvPr id="2150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pPr>
              <a:defRPr/>
            </a:pPr>
            <a:endParaRPr lang="en-US"/>
          </a:p>
        </p:txBody>
      </p:sp>
      <p:sp>
        <p:nvSpPr>
          <p:cNvPr id="2150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latin typeface="Arial" charset="0"/>
              </a:defRPr>
            </a:lvl1pPr>
          </a:lstStyle>
          <a:p>
            <a:pPr>
              <a:defRPr/>
            </a:pPr>
            <a:endParaRPr lang="en-US"/>
          </a:p>
        </p:txBody>
      </p:sp>
      <p:sp>
        <p:nvSpPr>
          <p:cNvPr id="2150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panose="020B0604020202020204" pitchFamily="34" charset="0"/>
              </a:defRPr>
            </a:lvl1pPr>
          </a:lstStyle>
          <a:p>
            <a:fld id="{8B2EC385-021F-4076-BE7B-0288E4DFB233}"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800" units="cm"/>
          <inkml:channel name="Y" type="integer" max="600" units="cm"/>
        </inkml:traceFormat>
        <inkml:channelProperties>
          <inkml:channelProperty channel="X" name="resolution" value="25" units="1/cm"/>
          <inkml:channelProperty channel="Y" name="resolution" value="25" units="1/cm"/>
        </inkml:channelProperties>
      </inkml:inkSource>
      <inkml:timestamp xml:id="ts0" timeString="2009-10-30T12:28:27.875"/>
    </inkml:context>
    <inkml:brush xml:id="br0">
      <inkml:brushProperty name="width" value="0.05292" units="cm"/>
      <inkml:brushProperty name="height" value="0.05292" units="cm"/>
      <inkml:brushProperty name="color" value="#FF0000"/>
      <inkml:brushProperty name="fitToCurve" value="1"/>
      <inkml:brushProperty name="ignorePressure" value="1"/>
    </inkml:brush>
  </inkml:definitions>
  <inkml:trace contextRef="#ctx0" brushRef="#br0">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latin typeface="Arial" charset="0"/>
              </a:defRPr>
            </a:lvl1pPr>
          </a:lstStyle>
          <a:p>
            <a:pPr>
              <a:defRPr/>
            </a:pPr>
            <a:endParaRPr lang="en-US"/>
          </a:p>
        </p:txBody>
      </p:sp>
      <p:sp>
        <p:nvSpPr>
          <p:cNvPr id="235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35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latin typeface="Arial" charset="0"/>
              </a:defRPr>
            </a:lvl1pPr>
          </a:lstStyle>
          <a:p>
            <a:pPr>
              <a:defRPr/>
            </a:pPr>
            <a:endParaRPr lang="en-US"/>
          </a:p>
        </p:txBody>
      </p:sp>
      <p:sp>
        <p:nvSpPr>
          <p:cNvPr id="235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panose="020B0604020202020204" pitchFamily="34" charset="0"/>
              </a:defRPr>
            </a:lvl1pPr>
          </a:lstStyle>
          <a:p>
            <a:fld id="{0333F1EE-FC75-4EC8-9803-E817A1A0A090}"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fld id="{D6583A8C-B17A-4454-8B34-F236FF004E68}" type="slidenum">
              <a:rPr lang="en-US" altLang="en-US" sz="1200">
                <a:solidFill>
                  <a:schemeClr val="tx1"/>
                </a:solidFill>
                <a:latin typeface="Arial" panose="020B0604020202020204" pitchFamily="34" charset="0"/>
              </a:rPr>
              <a:pPr eaLnBrk="1" hangingPunct="1"/>
              <a:t>3</a:t>
            </a:fld>
            <a:endParaRPr lang="en-US" altLang="en-US" sz="1200">
              <a:solidFill>
                <a:schemeClr val="tx1"/>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fld id="{6BC24A1C-F069-4A7F-A154-1F575A390E0B}" type="slidenum">
              <a:rPr lang="en-US" altLang="en-US" sz="1200">
                <a:solidFill>
                  <a:schemeClr val="tx1"/>
                </a:solidFill>
                <a:latin typeface="Arial" panose="020B0604020202020204" pitchFamily="34" charset="0"/>
              </a:rPr>
              <a:pPr eaLnBrk="1" hangingPunct="1"/>
              <a:t>12</a:t>
            </a:fld>
            <a:endParaRPr lang="en-US" altLang="en-US" sz="1200">
              <a:solidFill>
                <a:schemeClr val="tx1"/>
              </a:solidFill>
              <a:latin typeface="Arial" panose="020B0604020202020204" pitchFamily="34"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fld id="{E981DAB4-DAFC-43A3-B4E7-287C5C8AF8CC}" type="slidenum">
              <a:rPr lang="en-US" altLang="en-US" sz="1200">
                <a:solidFill>
                  <a:schemeClr val="tx1"/>
                </a:solidFill>
                <a:latin typeface="Arial" panose="020B0604020202020204" pitchFamily="34" charset="0"/>
              </a:rPr>
              <a:pPr eaLnBrk="1" hangingPunct="1"/>
              <a:t>4</a:t>
            </a:fld>
            <a:endParaRPr lang="en-US" altLang="en-US" sz="1200">
              <a:solidFill>
                <a:schemeClr val="tx1"/>
              </a:solidFill>
              <a:latin typeface="Arial" panose="020B0604020202020204" pitchFamily="34" charset="0"/>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fld id="{230F3172-C84F-441B-B63B-AB415333FB9D}" type="slidenum">
              <a:rPr lang="en-US" altLang="en-US" sz="1200">
                <a:solidFill>
                  <a:schemeClr val="tx1"/>
                </a:solidFill>
                <a:latin typeface="Arial" panose="020B0604020202020204" pitchFamily="34" charset="0"/>
              </a:rPr>
              <a:pPr eaLnBrk="1" hangingPunct="1"/>
              <a:t>5</a:t>
            </a:fld>
            <a:endParaRPr lang="en-US" altLang="en-US" sz="1200">
              <a:solidFill>
                <a:schemeClr val="tx1"/>
              </a:solidFill>
              <a:latin typeface="Arial" panose="020B0604020202020204" pitchFamily="34"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fld id="{B5DB397C-C38D-4218-B26F-8B1F683A0591}" type="slidenum">
              <a:rPr lang="en-US" altLang="en-US" sz="1200">
                <a:solidFill>
                  <a:schemeClr val="tx1"/>
                </a:solidFill>
                <a:latin typeface="Arial" panose="020B0604020202020204" pitchFamily="34" charset="0"/>
              </a:rPr>
              <a:pPr eaLnBrk="1" hangingPunct="1"/>
              <a:t>6</a:t>
            </a:fld>
            <a:endParaRPr lang="en-US" altLang="en-US" sz="1200">
              <a:solidFill>
                <a:schemeClr val="tx1"/>
              </a:solidFill>
              <a:latin typeface="Arial" panose="020B0604020202020204" pitchFamily="34" charset="0"/>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fld id="{E0BA841E-0994-486D-B34F-7C0353FBB3DA}" type="slidenum">
              <a:rPr lang="en-US" altLang="en-US" sz="1200">
                <a:solidFill>
                  <a:schemeClr val="tx1"/>
                </a:solidFill>
                <a:latin typeface="Arial" panose="020B0604020202020204" pitchFamily="34" charset="0"/>
              </a:rPr>
              <a:pPr eaLnBrk="1" hangingPunct="1"/>
              <a:t>7</a:t>
            </a:fld>
            <a:endParaRPr lang="en-US" altLang="en-US" sz="1200">
              <a:solidFill>
                <a:schemeClr val="tx1"/>
              </a:solidFill>
              <a:latin typeface="Arial" panose="020B0604020202020204" pitchFamily="34"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fld id="{DD7AC42F-E55A-49CE-AEC7-D529C9557EAA}" type="slidenum">
              <a:rPr lang="en-US" altLang="en-US" sz="1200">
                <a:solidFill>
                  <a:schemeClr val="tx1"/>
                </a:solidFill>
                <a:latin typeface="Arial" panose="020B0604020202020204" pitchFamily="34" charset="0"/>
              </a:rPr>
              <a:pPr eaLnBrk="1" hangingPunct="1"/>
              <a:t>8</a:t>
            </a:fld>
            <a:endParaRPr lang="en-US" altLang="en-US" sz="1200">
              <a:solidFill>
                <a:schemeClr val="tx1"/>
              </a:solidFill>
              <a:latin typeface="Arial" panose="020B0604020202020204" pitchFamily="34"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fld id="{08DFDD8F-F513-4555-B784-A8CA7B002FEF}" type="slidenum">
              <a:rPr lang="en-US" altLang="en-US" sz="1200">
                <a:solidFill>
                  <a:schemeClr val="tx1"/>
                </a:solidFill>
                <a:latin typeface="Arial" panose="020B0604020202020204" pitchFamily="34" charset="0"/>
              </a:rPr>
              <a:pPr eaLnBrk="1" hangingPunct="1"/>
              <a:t>9</a:t>
            </a:fld>
            <a:endParaRPr lang="en-US" altLang="en-US" sz="1200">
              <a:solidFill>
                <a:schemeClr val="tx1"/>
              </a:solidFill>
              <a:latin typeface="Arial" panose="020B0604020202020204" pitchFamily="34"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fld id="{F60E37EE-AC02-4F53-9993-F2FF4CA0997F}" type="slidenum">
              <a:rPr lang="en-US" altLang="en-US" sz="1200">
                <a:solidFill>
                  <a:schemeClr val="tx1"/>
                </a:solidFill>
                <a:latin typeface="Arial" panose="020B0604020202020204" pitchFamily="34" charset="0"/>
              </a:rPr>
              <a:pPr eaLnBrk="1" hangingPunct="1"/>
              <a:t>10</a:t>
            </a:fld>
            <a:endParaRPr lang="en-US" altLang="en-US" sz="1200">
              <a:solidFill>
                <a:schemeClr val="tx1"/>
              </a:solidFill>
              <a:latin typeface="Arial" panose="020B0604020202020204" pitchFamily="34"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fld id="{2BB5541C-CABA-4D36-B22B-1A383D463AEE}" type="slidenum">
              <a:rPr lang="en-US" altLang="en-US" sz="1200">
                <a:solidFill>
                  <a:schemeClr val="tx1"/>
                </a:solidFill>
                <a:latin typeface="Arial" panose="020B0604020202020204" pitchFamily="34" charset="0"/>
              </a:rPr>
              <a:pPr eaLnBrk="1" hangingPunct="1"/>
              <a:t>11</a:t>
            </a:fld>
            <a:endParaRPr lang="en-US" altLang="en-US" sz="1200">
              <a:solidFill>
                <a:schemeClr val="tx1"/>
              </a:solidFill>
              <a:latin typeface="Arial" panose="020B0604020202020204" pitchFamily="34"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03C5CDD3-BACE-4C5B-857B-5374254D72C6}" type="slidenum">
              <a:rPr lang="en-US" altLang="en-US"/>
              <a:pPr/>
              <a:t>‹#›</a:t>
            </a:fld>
            <a:endParaRPr lang="en-US" altLang="en-US"/>
          </a:p>
        </p:txBody>
      </p:sp>
    </p:spTree>
    <p:extLst>
      <p:ext uri="{BB962C8B-B14F-4D97-AF65-F5344CB8AC3E}">
        <p14:creationId xmlns:p14="http://schemas.microsoft.com/office/powerpoint/2010/main" val="1379342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B479216-15C1-4A46-BD45-10C76F1FFA1B}" type="slidenum">
              <a:rPr lang="en-US" altLang="en-US"/>
              <a:pPr/>
              <a:t>‹#›</a:t>
            </a:fld>
            <a:endParaRPr lang="en-US" altLang="en-US"/>
          </a:p>
        </p:txBody>
      </p:sp>
    </p:spTree>
    <p:extLst>
      <p:ext uri="{BB962C8B-B14F-4D97-AF65-F5344CB8AC3E}">
        <p14:creationId xmlns:p14="http://schemas.microsoft.com/office/powerpoint/2010/main" val="1765737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EDED209-029D-4ABE-AF08-A7C11EA04E06}" type="slidenum">
              <a:rPr lang="en-US" altLang="en-US"/>
              <a:pPr/>
              <a:t>‹#›</a:t>
            </a:fld>
            <a:endParaRPr lang="en-US" altLang="en-US"/>
          </a:p>
        </p:txBody>
      </p:sp>
    </p:spTree>
    <p:extLst>
      <p:ext uri="{BB962C8B-B14F-4D97-AF65-F5344CB8AC3E}">
        <p14:creationId xmlns:p14="http://schemas.microsoft.com/office/powerpoint/2010/main" val="19886695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2232C29C-7154-44BC-93CB-04AAE80DF2CE}" type="slidenum">
              <a:rPr lang="en-US" altLang="en-US"/>
              <a:pPr/>
              <a:t>‹#›</a:t>
            </a:fld>
            <a:endParaRPr lang="en-US" altLang="en-US"/>
          </a:p>
        </p:txBody>
      </p:sp>
    </p:spTree>
    <p:extLst>
      <p:ext uri="{BB962C8B-B14F-4D97-AF65-F5344CB8AC3E}">
        <p14:creationId xmlns:p14="http://schemas.microsoft.com/office/powerpoint/2010/main" val="3099434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AAF9CF8-A81F-4588-B2E2-158C11B5F78C}" type="slidenum">
              <a:rPr lang="en-US" altLang="en-US"/>
              <a:pPr/>
              <a:t>‹#›</a:t>
            </a:fld>
            <a:endParaRPr lang="en-US" altLang="en-US"/>
          </a:p>
        </p:txBody>
      </p:sp>
    </p:spTree>
    <p:extLst>
      <p:ext uri="{BB962C8B-B14F-4D97-AF65-F5344CB8AC3E}">
        <p14:creationId xmlns:p14="http://schemas.microsoft.com/office/powerpoint/2010/main" val="213980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A0B488C-4402-41B6-AC10-FA7DA11834FA}" type="slidenum">
              <a:rPr lang="en-US" altLang="en-US"/>
              <a:pPr/>
              <a:t>‹#›</a:t>
            </a:fld>
            <a:endParaRPr lang="en-US" altLang="en-US"/>
          </a:p>
        </p:txBody>
      </p:sp>
    </p:spTree>
    <p:extLst>
      <p:ext uri="{BB962C8B-B14F-4D97-AF65-F5344CB8AC3E}">
        <p14:creationId xmlns:p14="http://schemas.microsoft.com/office/powerpoint/2010/main" val="2306902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2BFCB6F7-5DD8-484B-8D24-02B4CDED01C0}" type="slidenum">
              <a:rPr lang="en-US" altLang="en-US"/>
              <a:pPr/>
              <a:t>‹#›</a:t>
            </a:fld>
            <a:endParaRPr lang="en-US" altLang="en-US"/>
          </a:p>
        </p:txBody>
      </p:sp>
    </p:spTree>
    <p:extLst>
      <p:ext uri="{BB962C8B-B14F-4D97-AF65-F5344CB8AC3E}">
        <p14:creationId xmlns:p14="http://schemas.microsoft.com/office/powerpoint/2010/main" val="1403045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ABA9A3E1-5120-4225-8BFE-B0064B169DCE}" type="slidenum">
              <a:rPr lang="en-US" altLang="en-US"/>
              <a:pPr/>
              <a:t>‹#›</a:t>
            </a:fld>
            <a:endParaRPr lang="en-US" altLang="en-US"/>
          </a:p>
        </p:txBody>
      </p:sp>
    </p:spTree>
    <p:extLst>
      <p:ext uri="{BB962C8B-B14F-4D97-AF65-F5344CB8AC3E}">
        <p14:creationId xmlns:p14="http://schemas.microsoft.com/office/powerpoint/2010/main" val="593003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CF64471E-8D8F-4ACE-B7FB-447D9AB97674}" type="slidenum">
              <a:rPr lang="en-US" altLang="en-US"/>
              <a:pPr/>
              <a:t>‹#›</a:t>
            </a:fld>
            <a:endParaRPr lang="en-US" altLang="en-US"/>
          </a:p>
        </p:txBody>
      </p:sp>
    </p:spTree>
    <p:extLst>
      <p:ext uri="{BB962C8B-B14F-4D97-AF65-F5344CB8AC3E}">
        <p14:creationId xmlns:p14="http://schemas.microsoft.com/office/powerpoint/2010/main" val="104686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46095B81-E2D2-45FE-B3A1-1927E775898E}" type="slidenum">
              <a:rPr lang="en-US" altLang="en-US"/>
              <a:pPr/>
              <a:t>‹#›</a:t>
            </a:fld>
            <a:endParaRPr lang="en-US" altLang="en-US"/>
          </a:p>
        </p:txBody>
      </p:sp>
    </p:spTree>
    <p:extLst>
      <p:ext uri="{BB962C8B-B14F-4D97-AF65-F5344CB8AC3E}">
        <p14:creationId xmlns:p14="http://schemas.microsoft.com/office/powerpoint/2010/main" val="2023020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24FDBC84-97EA-4625-8FDF-D7AACB7A8323}" type="slidenum">
              <a:rPr lang="en-US" altLang="en-US"/>
              <a:pPr/>
              <a:t>‹#›</a:t>
            </a:fld>
            <a:endParaRPr lang="en-US" altLang="en-US"/>
          </a:p>
        </p:txBody>
      </p:sp>
    </p:spTree>
    <p:extLst>
      <p:ext uri="{BB962C8B-B14F-4D97-AF65-F5344CB8AC3E}">
        <p14:creationId xmlns:p14="http://schemas.microsoft.com/office/powerpoint/2010/main" val="3400664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029279E-F867-4C15-B6E9-9DB2D3C6DF80}" type="slidenum">
              <a:rPr lang="en-US" altLang="en-US"/>
              <a:pPr/>
              <a:t>‹#›</a:t>
            </a:fld>
            <a:endParaRPr lang="en-US" altLang="en-US"/>
          </a:p>
        </p:txBody>
      </p:sp>
    </p:spTree>
    <p:extLst>
      <p:ext uri="{BB962C8B-B14F-4D97-AF65-F5344CB8AC3E}">
        <p14:creationId xmlns:p14="http://schemas.microsoft.com/office/powerpoint/2010/main" val="766455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FFCC"/>
            </a:gs>
            <a:gs pos="100000">
              <a:schemeClr val="bg1"/>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anose="020B0604020202020204" pitchFamily="34" charset="0"/>
              </a:defRPr>
            </a:lvl1pPr>
          </a:lstStyle>
          <a:p>
            <a:fld id="{B632BBE9-4A89-4A99-A304-221C57A8039A}"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 /><Relationship Id="rId2" Type="http://schemas.openxmlformats.org/officeDocument/2006/relationships/image" Target="../media/image1.png" /><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3" Type="http://schemas.openxmlformats.org/officeDocument/2006/relationships/image" Target="../media/image6.jpeg" /><Relationship Id="rId2" Type="http://schemas.openxmlformats.org/officeDocument/2006/relationships/notesSlide" Target="../notesSlides/notesSlide8.xml" /><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 /><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notesSlide" Target="../notesSlides/notesSlide10.xml" /><Relationship Id="rId1" Type="http://schemas.openxmlformats.org/officeDocument/2006/relationships/slideLayout" Target="../slideLayouts/slideLayout7.xml" /><Relationship Id="rId4" Type="http://schemas.openxmlformats.org/officeDocument/2006/relationships/image" Target="../media/image9.jpeg"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3" Type="http://schemas.openxmlformats.org/officeDocument/2006/relationships/image" Target="../media/image12.gif" /><Relationship Id="rId2" Type="http://schemas.openxmlformats.org/officeDocument/2006/relationships/image" Target="../media/image11.gif" /><Relationship Id="rId1" Type="http://schemas.openxmlformats.org/officeDocument/2006/relationships/slideLayout" Target="../slideLayouts/slideLayout12.xml" /><Relationship Id="rId4" Type="http://schemas.openxmlformats.org/officeDocument/2006/relationships/image" Target="../media/image13.gif" /></Relationships>
</file>

<file path=ppt/slides/_rels/slide2.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image" Target="../media/image4.jpeg" /><Relationship Id="rId7" Type="http://schemas.openxmlformats.org/officeDocument/2006/relationships/image" Target="../media/image7.emf" /><Relationship Id="rId2" Type="http://schemas.openxmlformats.org/officeDocument/2006/relationships/notesSlide" Target="../notesSlides/notesSlide1.xml" /><Relationship Id="rId1" Type="http://schemas.openxmlformats.org/officeDocument/2006/relationships/slideLayout" Target="../slideLayouts/slideLayout7.xml" /><Relationship Id="rId6" Type="http://schemas.openxmlformats.org/officeDocument/2006/relationships/customXml" Target="../ink/ink1.xml" /><Relationship Id="rId5" Type="http://schemas.openxmlformats.org/officeDocument/2006/relationships/image" Target="../media/image6.jpeg" /><Relationship Id="rId4" Type="http://schemas.openxmlformats.org/officeDocument/2006/relationships/image" Target="../media/image5.jpeg" /></Relationships>
</file>

<file path=ppt/slides/_rels/slide4.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notesSlide" Target="../notesSlides/notesSlide2.xml" /><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notesSlide" Target="../notesSlides/notesSlide3.xml" /><Relationship Id="rId1" Type="http://schemas.openxmlformats.org/officeDocument/2006/relationships/slideLayout" Target="../slideLayouts/slideLayout7.xml" /><Relationship Id="rId5" Type="http://schemas.openxmlformats.org/officeDocument/2006/relationships/image" Target="../media/image6.jpeg" /><Relationship Id="rId4" Type="http://schemas.openxmlformats.org/officeDocument/2006/relationships/image" Target="../media/image5.jpeg" /></Relationships>
</file>

<file path=ppt/slides/_rels/slide6.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notesSlide" Target="../notesSlides/notesSlide4.xml" /><Relationship Id="rId1" Type="http://schemas.openxmlformats.org/officeDocument/2006/relationships/slideLayout" Target="../slideLayouts/slideLayout7.xml" /><Relationship Id="rId5" Type="http://schemas.openxmlformats.org/officeDocument/2006/relationships/image" Target="../media/image6.jpeg" /><Relationship Id="rId4" Type="http://schemas.openxmlformats.org/officeDocument/2006/relationships/image" Target="../media/image5.jpeg" /></Relationships>
</file>

<file path=ppt/slides/_rels/slide7.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notesSlide" Target="../notesSlides/notesSlide5.xml" /><Relationship Id="rId1" Type="http://schemas.openxmlformats.org/officeDocument/2006/relationships/slideLayout" Target="../slideLayouts/slideLayout7.xml" /><Relationship Id="rId5" Type="http://schemas.openxmlformats.org/officeDocument/2006/relationships/image" Target="../media/image6.jpeg" /><Relationship Id="rId4" Type="http://schemas.openxmlformats.org/officeDocument/2006/relationships/image" Target="../media/image5.jpeg" /></Relationships>
</file>

<file path=ppt/slides/_rels/slide8.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notesSlide" Target="../notesSlides/notesSlide6.xml" /><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notesSlide" Target="../notesSlides/notesSlide7.xml" /><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5"/>
          <p:cNvSpPr txBox="1">
            <a:spLocks noChangeArrowheads="1"/>
          </p:cNvSpPr>
          <p:nvPr/>
        </p:nvSpPr>
        <p:spPr bwMode="auto">
          <a:xfrm>
            <a:off x="0" y="4191000"/>
            <a:ext cx="91440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algn="ctr" eaLnBrk="1" hangingPunct="1">
              <a:spcBef>
                <a:spcPct val="50000"/>
              </a:spcBef>
            </a:pPr>
            <a:r>
              <a:rPr lang="en-US" altLang="en-US" sz="8800" b="1" i="1">
                <a:solidFill>
                  <a:srgbClr val="FF0000"/>
                </a:solidFill>
              </a:rPr>
              <a:t>MÔN: ĐỊA LÍ  7</a:t>
            </a:r>
          </a:p>
        </p:txBody>
      </p:sp>
      <p:sp>
        <p:nvSpPr>
          <p:cNvPr id="3075" name="Text Box 6"/>
          <p:cNvSpPr txBox="1">
            <a:spLocks noChangeArrowheads="1"/>
          </p:cNvSpPr>
          <p:nvPr/>
        </p:nvSpPr>
        <p:spPr bwMode="auto">
          <a:xfrm>
            <a:off x="0" y="3200400"/>
            <a:ext cx="9144000"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algn="ctr" eaLnBrk="1" hangingPunct="1">
              <a:spcBef>
                <a:spcPct val="50000"/>
              </a:spcBef>
            </a:pPr>
            <a:r>
              <a:rPr lang="en-US" altLang="en-US" sz="3200" b="1" i="1">
                <a:solidFill>
                  <a:srgbClr val="0066FF"/>
                </a:solidFill>
              </a:rPr>
              <a:t>QUÝ THẦY,CÔ GIÁO VỀ DỰ GIỜ LỚP </a:t>
            </a:r>
          </a:p>
          <a:p>
            <a:pPr algn="ctr" eaLnBrk="1" hangingPunct="1">
              <a:spcBef>
                <a:spcPct val="50000"/>
              </a:spcBef>
            </a:pPr>
            <a:endParaRPr lang="en-US" altLang="en-US" b="1" i="1">
              <a:solidFill>
                <a:srgbClr val="0066FF"/>
              </a:solidFill>
            </a:endParaRPr>
          </a:p>
        </p:txBody>
      </p:sp>
      <p:sp>
        <p:nvSpPr>
          <p:cNvPr id="3076" name="AutoShape 7"/>
          <p:cNvSpPr>
            <a:spLocks noChangeArrowheads="1"/>
          </p:cNvSpPr>
          <p:nvPr/>
        </p:nvSpPr>
        <p:spPr bwMode="auto">
          <a:xfrm>
            <a:off x="2362200" y="914400"/>
            <a:ext cx="4321175" cy="142875"/>
          </a:xfrm>
          <a:prstGeom prst="ribbon2">
            <a:avLst>
              <a:gd name="adj1" fmla="val 12500"/>
              <a:gd name="adj2" fmla="val 50000"/>
            </a:avLst>
          </a:prstGeom>
          <a:gradFill rotWithShape="1">
            <a:gsLst>
              <a:gs pos="0">
                <a:srgbClr val="88C115">
                  <a:alpha val="0"/>
                </a:srgbClr>
              </a:gs>
              <a:gs pos="100000">
                <a:srgbClr val="0000FF"/>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endParaRPr lang="vi-VN" altLang="en-US" sz="3600">
              <a:latin typeface="Tahoma" panose="020B0604030504040204" pitchFamily="34" charset="0"/>
            </a:endParaRPr>
          </a:p>
        </p:txBody>
      </p:sp>
      <p:pic>
        <p:nvPicPr>
          <p:cNvPr id="3077" name="Picture 8" descr="Fborder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914400"/>
            <a:ext cx="414338"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WordArt 9"/>
          <p:cNvSpPr>
            <a:spLocks noChangeArrowheads="1" noChangeShapeType="1" noTextEdit="1"/>
          </p:cNvSpPr>
          <p:nvPr/>
        </p:nvSpPr>
        <p:spPr bwMode="auto">
          <a:xfrm>
            <a:off x="990600" y="1371600"/>
            <a:ext cx="7620000" cy="1762125"/>
          </a:xfrm>
          <a:prstGeom prst="rect">
            <a:avLst/>
          </a:prstGeom>
        </p:spPr>
        <p:txBody>
          <a:bodyPr wrap="none" fromWordArt="1">
            <a:prstTxWarp prst="textPlain">
              <a:avLst>
                <a:gd name="adj" fmla="val 50000"/>
              </a:avLst>
            </a:prstTxWarp>
            <a:scene3d>
              <a:camera prst="legacyPerspectiveTop"/>
              <a:lightRig rig="legacyFlat3" dir="b"/>
            </a:scene3d>
            <a:sp3d extrusionH="354000" prstMaterial="legacyMatte">
              <a:extrusionClr>
                <a:srgbClr val="00CC66"/>
              </a:extrusionClr>
              <a:contourClr>
                <a:srgbClr val="FF00FF"/>
              </a:contourClr>
            </a:sp3d>
          </a:bodyPr>
          <a:lstStyle/>
          <a:p>
            <a:pPr algn="ctr"/>
            <a:r>
              <a:rPr lang="en-US" sz="3200" b="1" kern="10">
                <a:ln w="9525">
                  <a:round/>
                  <a:headEnd/>
                  <a:tailEnd/>
                </a:ln>
                <a:solidFill>
                  <a:srgbClr val="FF00FF">
                    <a:alpha val="87842"/>
                  </a:srgbClr>
                </a:solidFill>
                <a:cs typeface="Times New Roman" panose="02020603050405020304" pitchFamily="18" charset="0"/>
              </a:rPr>
              <a:t>NHIỆT LIỆT CHÀO MỪNG</a:t>
            </a:r>
          </a:p>
        </p:txBody>
      </p:sp>
      <p:sp>
        <p:nvSpPr>
          <p:cNvPr id="3080" name="AutoShape 11"/>
          <p:cNvSpPr>
            <a:spLocks noChangeArrowheads="1"/>
          </p:cNvSpPr>
          <p:nvPr/>
        </p:nvSpPr>
        <p:spPr bwMode="auto">
          <a:xfrm>
            <a:off x="6934200" y="6172200"/>
            <a:ext cx="790575" cy="431800"/>
          </a:xfrm>
          <a:prstGeom prst="sun">
            <a:avLst>
              <a:gd name="adj" fmla="val 25000"/>
            </a:avLst>
          </a:prstGeom>
          <a:gradFill rotWithShape="1">
            <a:gsLst>
              <a:gs pos="0">
                <a:srgbClr val="000082"/>
              </a:gs>
              <a:gs pos="30000">
                <a:srgbClr val="66008F"/>
              </a:gs>
              <a:gs pos="64999">
                <a:srgbClr val="BA0066"/>
              </a:gs>
              <a:gs pos="89999">
                <a:srgbClr val="FF0000"/>
              </a:gs>
              <a:gs pos="100000">
                <a:srgbClr val="FF8200"/>
              </a:gs>
            </a:gsLst>
            <a:lin ang="5400000" scaled="1"/>
          </a:gradFill>
          <a:ln w="9525" algn="ctr">
            <a:solidFill>
              <a:srgbClr val="0000FF"/>
            </a:solidFill>
            <a:miter lim="800000"/>
            <a:headEnd/>
            <a:tailEnd/>
          </a:ln>
        </p:spPr>
        <p:txBody>
          <a:bodyPr wrap="none" anchor="ct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endParaRPr lang="vi-VN" altLang="en-US" sz="3600">
              <a:latin typeface="Tahoma" panose="020B0604030504040204" pitchFamily="34" charset="0"/>
            </a:endParaRPr>
          </a:p>
        </p:txBody>
      </p:sp>
      <p:sp>
        <p:nvSpPr>
          <p:cNvPr id="3081" name="AutoShape 12"/>
          <p:cNvSpPr>
            <a:spLocks noChangeArrowheads="1"/>
          </p:cNvSpPr>
          <p:nvPr/>
        </p:nvSpPr>
        <p:spPr bwMode="auto">
          <a:xfrm>
            <a:off x="1295400" y="6172200"/>
            <a:ext cx="790575" cy="431800"/>
          </a:xfrm>
          <a:prstGeom prst="sun">
            <a:avLst>
              <a:gd name="adj" fmla="val 25000"/>
            </a:avLst>
          </a:prstGeom>
          <a:gradFill rotWithShape="1">
            <a:gsLst>
              <a:gs pos="0">
                <a:srgbClr val="000082"/>
              </a:gs>
              <a:gs pos="30000">
                <a:srgbClr val="66008F"/>
              </a:gs>
              <a:gs pos="64999">
                <a:srgbClr val="BA0066"/>
              </a:gs>
              <a:gs pos="89999">
                <a:srgbClr val="FF0000"/>
              </a:gs>
              <a:gs pos="100000">
                <a:srgbClr val="FF8200"/>
              </a:gs>
            </a:gsLst>
            <a:lin ang="5400000" scaled="1"/>
          </a:gradFill>
          <a:ln w="9525" algn="ctr">
            <a:solidFill>
              <a:srgbClr val="0000FF"/>
            </a:solidFill>
            <a:miter lim="800000"/>
            <a:headEnd/>
            <a:tailEnd/>
          </a:ln>
        </p:spPr>
        <p:txBody>
          <a:bodyPr wrap="none" anchor="ct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endParaRPr lang="vi-VN" altLang="en-US" sz="3600">
              <a:latin typeface="Tahoma" panose="020B0604030504040204" pitchFamily="34" charset="0"/>
            </a:endParaRPr>
          </a:p>
        </p:txBody>
      </p:sp>
      <p:pic>
        <p:nvPicPr>
          <p:cNvPr id="3082" name="Picture 11" descr="POINSET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7850982" y="2381"/>
            <a:ext cx="1295400" cy="129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Picture 12" descr="POINSET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95400" cy="12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6" name="AutoShape 12"/>
          <p:cNvSpPr>
            <a:spLocks noChangeArrowheads="1"/>
          </p:cNvSpPr>
          <p:nvPr/>
        </p:nvSpPr>
        <p:spPr bwMode="auto">
          <a:xfrm>
            <a:off x="1295400" y="17302163"/>
            <a:ext cx="790575" cy="431800"/>
          </a:xfrm>
          <a:prstGeom prst="sun">
            <a:avLst>
              <a:gd name="adj" fmla="val 25000"/>
            </a:avLst>
          </a:prstGeom>
          <a:gradFill rotWithShape="1">
            <a:gsLst>
              <a:gs pos="0">
                <a:srgbClr val="000082"/>
              </a:gs>
              <a:gs pos="30000">
                <a:srgbClr val="66008F"/>
              </a:gs>
              <a:gs pos="64999">
                <a:srgbClr val="BA0066"/>
              </a:gs>
              <a:gs pos="89999">
                <a:srgbClr val="FF0000"/>
              </a:gs>
              <a:gs pos="100000">
                <a:srgbClr val="FF8200"/>
              </a:gs>
            </a:gsLst>
            <a:lin ang="5400000" scaled="1"/>
          </a:gradFill>
          <a:ln w="9525" algn="ctr">
            <a:solidFill>
              <a:srgbClr val="0000FF"/>
            </a:solidFill>
            <a:miter lim="800000"/>
            <a:headEnd/>
            <a:tailEnd/>
          </a:ln>
        </p:spPr>
        <p:txBody>
          <a:bodyPr wrap="none" anchor="ct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endParaRPr lang="vi-VN" altLang="en-US" sz="3600">
              <a:latin typeface="Tahoma" panose="020B0604030504040204" pitchFamily="34" charset="0"/>
            </a:endParaRPr>
          </a:p>
        </p:txBody>
      </p:sp>
      <p:pic>
        <p:nvPicPr>
          <p:cNvPr id="2" name="Picture 12" descr="POINSET2">
            <a:extLst>
              <a:ext uri="{FF2B5EF4-FFF2-40B4-BE49-F238E27FC236}">
                <a16:creationId xmlns:a16="http://schemas.microsoft.com/office/drawing/2014/main" id="{EFE05A81-2C07-0449-9AA4-30D46BAB52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7853363" y="5598319"/>
            <a:ext cx="1295400" cy="12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1" descr="POINSET2">
            <a:extLst>
              <a:ext uri="{FF2B5EF4-FFF2-40B4-BE49-F238E27FC236}">
                <a16:creationId xmlns:a16="http://schemas.microsoft.com/office/drawing/2014/main" id="{2717D1B9-7701-DC49-BAC5-ADF9242A9D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 y="5564981"/>
            <a:ext cx="1295400" cy="129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3078"/>
                                        </p:tgtEl>
                                        <p:attrNameLst>
                                          <p:attrName>style.visibility</p:attrName>
                                        </p:attrNameLst>
                                      </p:cBhvr>
                                      <p:to>
                                        <p:strVal val="visible"/>
                                      </p:to>
                                    </p:set>
                                    <p:animScale>
                                      <p:cBhvr>
                                        <p:cTn id="7" dur="1000" decel="50000" fill="hold">
                                          <p:stCondLst>
                                            <p:cond delay="0"/>
                                          </p:stCondLst>
                                        </p:cTn>
                                        <p:tgtEl>
                                          <p:spTgt spid="307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078"/>
                                        </p:tgtEl>
                                        <p:attrNameLst>
                                          <p:attrName>ppt_x</p:attrName>
                                          <p:attrName>ppt_y</p:attrName>
                                        </p:attrNameLst>
                                      </p:cBhvr>
                                    </p:animMotion>
                                    <p:animEffect transition="in" filter="fade">
                                      <p:cBhvr>
                                        <p:cTn id="9" dur="1000"/>
                                        <p:tgtEl>
                                          <p:spTgt spid="307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075"/>
                                        </p:tgtEl>
                                        <p:attrNameLst>
                                          <p:attrName>style.visibility</p:attrName>
                                        </p:attrNameLst>
                                      </p:cBhvr>
                                      <p:to>
                                        <p:strVal val="visible"/>
                                      </p:to>
                                    </p:set>
                                    <p:animEffect transition="in" filter="fade">
                                      <p:cBhvr>
                                        <p:cTn id="14" dur="500"/>
                                        <p:tgtEl>
                                          <p:spTgt spid="307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4"/>
                                        </p:tgtEl>
                                        <p:attrNameLst>
                                          <p:attrName>style.visibility</p:attrName>
                                        </p:attrNameLst>
                                      </p:cBhvr>
                                      <p:to>
                                        <p:strVal val="visible"/>
                                      </p:to>
                                    </p:set>
                                    <p:anim calcmode="lin" valueType="num">
                                      <p:cBhvr additive="base">
                                        <p:cTn id="19" dur="500" fill="hold"/>
                                        <p:tgtEl>
                                          <p:spTgt spid="3074"/>
                                        </p:tgtEl>
                                        <p:attrNameLst>
                                          <p:attrName>ppt_x</p:attrName>
                                        </p:attrNameLst>
                                      </p:cBhvr>
                                      <p:tavLst>
                                        <p:tav tm="0">
                                          <p:val>
                                            <p:strVal val="#ppt_x"/>
                                          </p:val>
                                        </p:tav>
                                        <p:tav tm="100000">
                                          <p:val>
                                            <p:strVal val="#ppt_x"/>
                                          </p:val>
                                        </p:tav>
                                      </p:tavLst>
                                    </p:anim>
                                    <p:anim calcmode="lin" valueType="num">
                                      <p:cBhvr additive="base">
                                        <p:cTn id="20"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5" presetClass="exit" presetSubtype="0" fill="hold" grpId="0" nodeType="clickEffect">
                                  <p:stCondLst>
                                    <p:cond delay="0"/>
                                  </p:stCondLst>
                                  <p:childTnLst>
                                    <p:animEffect transition="out" filter="fade">
                                      <p:cBhvr>
                                        <p:cTn id="24" dur="2000"/>
                                        <p:tgtEl>
                                          <p:spTgt spid="3080"/>
                                        </p:tgtEl>
                                      </p:cBhvr>
                                    </p:animEffect>
                                    <p:anim calcmode="lin" valueType="num">
                                      <p:cBhvr>
                                        <p:cTn id="25" dur="2000"/>
                                        <p:tgtEl>
                                          <p:spTgt spid="3080"/>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6" dur="2000"/>
                                        <p:tgtEl>
                                          <p:spTgt spid="3080"/>
                                        </p:tgtEl>
                                        <p:attrNameLst>
                                          <p:attrName>ppt_h</p:attrName>
                                        </p:attrNameLst>
                                      </p:cBhvr>
                                      <p:tavLst>
                                        <p:tav tm="0">
                                          <p:val>
                                            <p:strVal val="ppt_h"/>
                                          </p:val>
                                        </p:tav>
                                        <p:tav tm="100000">
                                          <p:val>
                                            <p:strVal val="ppt_h"/>
                                          </p:val>
                                        </p:tav>
                                      </p:tavLst>
                                    </p:anim>
                                    <p:set>
                                      <p:cBhvr>
                                        <p:cTn id="27" dur="1" fill="hold">
                                          <p:stCondLst>
                                            <p:cond delay="1999"/>
                                          </p:stCondLst>
                                        </p:cTn>
                                        <p:tgtEl>
                                          <p:spTgt spid="3080"/>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31" presetClass="exit" presetSubtype="0" fill="hold" grpId="0" nodeType="clickEffect">
                                  <p:stCondLst>
                                    <p:cond delay="0"/>
                                  </p:stCondLst>
                                  <p:childTnLst>
                                    <p:anim calcmode="lin" valueType="num">
                                      <p:cBhvr>
                                        <p:cTn id="31" dur="1000"/>
                                        <p:tgtEl>
                                          <p:spTgt spid="3081"/>
                                        </p:tgtEl>
                                        <p:attrNameLst>
                                          <p:attrName>ppt_w</p:attrName>
                                        </p:attrNameLst>
                                      </p:cBhvr>
                                      <p:tavLst>
                                        <p:tav tm="0">
                                          <p:val>
                                            <p:strVal val="ppt_w"/>
                                          </p:val>
                                        </p:tav>
                                        <p:tav tm="100000">
                                          <p:val>
                                            <p:fltVal val="0"/>
                                          </p:val>
                                        </p:tav>
                                      </p:tavLst>
                                    </p:anim>
                                    <p:anim calcmode="lin" valueType="num">
                                      <p:cBhvr>
                                        <p:cTn id="32" dur="1000"/>
                                        <p:tgtEl>
                                          <p:spTgt spid="3081"/>
                                        </p:tgtEl>
                                        <p:attrNameLst>
                                          <p:attrName>ppt_h</p:attrName>
                                        </p:attrNameLst>
                                      </p:cBhvr>
                                      <p:tavLst>
                                        <p:tav tm="0">
                                          <p:val>
                                            <p:strVal val="ppt_h"/>
                                          </p:val>
                                        </p:tav>
                                        <p:tav tm="100000">
                                          <p:val>
                                            <p:fltVal val="0"/>
                                          </p:val>
                                        </p:tav>
                                      </p:tavLst>
                                    </p:anim>
                                    <p:anim calcmode="lin" valueType="num">
                                      <p:cBhvr>
                                        <p:cTn id="33" dur="1000"/>
                                        <p:tgtEl>
                                          <p:spTgt spid="3081"/>
                                        </p:tgtEl>
                                        <p:attrNameLst>
                                          <p:attrName>style.rotation</p:attrName>
                                        </p:attrNameLst>
                                      </p:cBhvr>
                                      <p:tavLst>
                                        <p:tav tm="0">
                                          <p:val>
                                            <p:fltVal val="0"/>
                                          </p:val>
                                        </p:tav>
                                        <p:tav tm="100000">
                                          <p:val>
                                            <p:fltVal val="90"/>
                                          </p:val>
                                        </p:tav>
                                      </p:tavLst>
                                    </p:anim>
                                    <p:animEffect transition="out" filter="fade">
                                      <p:cBhvr>
                                        <p:cTn id="34" dur="1000"/>
                                        <p:tgtEl>
                                          <p:spTgt spid="3081"/>
                                        </p:tgtEl>
                                      </p:cBhvr>
                                    </p:animEffect>
                                    <p:set>
                                      <p:cBhvr>
                                        <p:cTn id="35" dur="1" fill="hold">
                                          <p:stCondLst>
                                            <p:cond delay="999"/>
                                          </p:stCondLst>
                                        </p:cTn>
                                        <p:tgtEl>
                                          <p:spTgt spid="308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p:bldP spid="3078" grpId="0"/>
      <p:bldP spid="3080" grpId="0" animBg="1"/>
      <p:bldP spid="308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Text Box 5"/>
          <p:cNvSpPr txBox="1">
            <a:spLocks noChangeArrowheads="1"/>
          </p:cNvSpPr>
          <p:nvPr/>
        </p:nvSpPr>
        <p:spPr bwMode="auto">
          <a:xfrm>
            <a:off x="205408" y="1223188"/>
            <a:ext cx="3733800" cy="5478423"/>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spcBef>
                <a:spcPct val="50000"/>
              </a:spcBef>
            </a:pPr>
            <a:r>
              <a:rPr lang="en-US" altLang="en-US" sz="2800" b="1"/>
              <a:t>BIỂU ĐỒ C</a:t>
            </a:r>
          </a:p>
          <a:p>
            <a:pPr eaLnBrk="1" hangingPunct="1">
              <a:spcBef>
                <a:spcPct val="50000"/>
              </a:spcBef>
              <a:buFontTx/>
              <a:buChar char="-"/>
            </a:pPr>
            <a:r>
              <a:rPr lang="en-US" altLang="en-US" sz="2800" b="1"/>
              <a:t> Nhiệt độ: Mùa đông ấm (nhiệt độ &gt; 5</a:t>
            </a:r>
            <a:r>
              <a:rPr lang="en-US" altLang="en-US" sz="2800" b="1" baseline="30000"/>
              <a:t>0</a:t>
            </a:r>
            <a:r>
              <a:rPr lang="en-US" altLang="en-US" sz="2800" b="1"/>
              <a:t>C), mùa hạ mát mẻ &lt; 15</a:t>
            </a:r>
            <a:r>
              <a:rPr lang="en-US" altLang="en-US" sz="2800" b="1" baseline="30000"/>
              <a:t>0</a:t>
            </a:r>
            <a:r>
              <a:rPr lang="en-US" altLang="en-US" sz="2800" b="1"/>
              <a:t>C. Biên độ nhiệt độ: 20</a:t>
            </a:r>
            <a:r>
              <a:rPr lang="en-US" altLang="en-US" sz="2800" b="1" baseline="30000"/>
              <a:t>0</a:t>
            </a:r>
            <a:r>
              <a:rPr lang="en-US" altLang="en-US" sz="2800" b="1"/>
              <a:t>C</a:t>
            </a:r>
          </a:p>
          <a:p>
            <a:pPr eaLnBrk="1" hangingPunct="1">
              <a:spcBef>
                <a:spcPct val="50000"/>
              </a:spcBef>
              <a:buFontTx/>
              <a:buChar char="-"/>
            </a:pPr>
            <a:r>
              <a:rPr lang="en-US" altLang="en-US" sz="2800" b="1"/>
              <a:t> Mưa quanh năm: Thấp nhất 80mm, cao nhất 250mm</a:t>
            </a:r>
          </a:p>
          <a:p>
            <a:pPr eaLnBrk="1" hangingPunct="1">
              <a:spcBef>
                <a:spcPct val="50000"/>
              </a:spcBef>
            </a:pPr>
            <a:r>
              <a:rPr lang="en-US" altLang="en-US" sz="2800" b="1"/>
              <a:t>=&gt; Kiểu môi trường: ÔN ĐỚI HẢI DƯƠNG</a:t>
            </a:r>
          </a:p>
        </p:txBody>
      </p:sp>
      <p:pic>
        <p:nvPicPr>
          <p:cNvPr id="11267" name="Picture 6" descr="Bieu do C t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24000"/>
            <a:ext cx="4419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6" name="Rectangle 8"/>
          <p:cNvSpPr>
            <a:spLocks noChangeArrowheads="1"/>
          </p:cNvSpPr>
          <p:nvPr/>
        </p:nvSpPr>
        <p:spPr bwMode="auto">
          <a:xfrm>
            <a:off x="1464365" y="0"/>
            <a:ext cx="332655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spcBef>
                <a:spcPct val="50000"/>
              </a:spcBef>
            </a:pPr>
            <a:r>
              <a:rPr lang="en-US" altLang="en-US" sz="6000" b="1"/>
              <a:t>Bài tập 1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89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37893"/>
                                        </p:tgtEl>
                                        <p:attrNameLst>
                                          <p:attrName>style.visibility</p:attrName>
                                        </p:attrNameLst>
                                      </p:cBhvr>
                                      <p:to>
                                        <p:strVal val="visible"/>
                                      </p:to>
                                    </p:set>
                                    <p:animEffect transition="in" filter="wipe(left)">
                                      <p:cBhvr>
                                        <p:cTn id="11" dur="500"/>
                                        <p:tgtEl>
                                          <p:spTgt spid="378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3" grpId="0" animBg="1"/>
      <p:bldP spid="3789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4"/>
          <p:cNvSpPr>
            <a:spLocks noChangeArrowheads="1"/>
          </p:cNvSpPr>
          <p:nvPr/>
        </p:nvSpPr>
        <p:spPr bwMode="auto">
          <a:xfrm>
            <a:off x="0" y="0"/>
            <a:ext cx="9144000" cy="1676400"/>
          </a:xfrm>
          <a:prstGeom prst="rect">
            <a:avLst/>
          </a:prstGeom>
          <a:gradFill rotWithShape="1">
            <a:gsLst>
              <a:gs pos="0">
                <a:schemeClr val="bg1"/>
              </a:gs>
              <a:gs pos="50000">
                <a:srgbClr val="CCFFCC"/>
              </a:gs>
              <a:gs pos="100000">
                <a:schemeClr val="bg1"/>
              </a:gs>
            </a:gsLst>
            <a:lin ang="5400000" scaled="1"/>
          </a:gradFill>
          <a:ln w="9525">
            <a:noFill/>
            <a:miter lim="800000"/>
            <a:headEnd/>
            <a:tailEnd/>
          </a:ln>
          <a:effectLst/>
        </p:spPr>
        <p:txBody>
          <a:bodyPr wrap="none" anchor="ctr"/>
          <a:lstStyle/>
          <a:p>
            <a:pPr>
              <a:defRPr/>
            </a:pPr>
            <a:endParaRPr lang="vi-VN">
              <a:latin typeface="Times New Roman"/>
            </a:endParaRPr>
          </a:p>
        </p:txBody>
      </p:sp>
      <p:sp>
        <p:nvSpPr>
          <p:cNvPr id="13321" name="Rectangle 9"/>
          <p:cNvSpPr>
            <a:spLocks noChangeArrowheads="1"/>
          </p:cNvSpPr>
          <p:nvPr/>
        </p:nvSpPr>
        <p:spPr bwMode="auto">
          <a:xfrm>
            <a:off x="1093048" y="838200"/>
            <a:ext cx="332655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r>
              <a:rPr lang="en-US" altLang="en-US" sz="6000" b="1"/>
              <a:t>Bài tập 3 </a:t>
            </a:r>
          </a:p>
        </p:txBody>
      </p:sp>
      <p:graphicFrame>
        <p:nvGraphicFramePr>
          <p:cNvPr id="13351" name="Group 39"/>
          <p:cNvGraphicFramePr>
            <a:graphicFrameLocks noGrp="1"/>
          </p:cNvGraphicFramePr>
          <p:nvPr>
            <p:extLst>
              <p:ext uri="{D42A27DB-BD31-4B8C-83A1-F6EECF244321}">
                <p14:modId xmlns:p14="http://schemas.microsoft.com/office/powerpoint/2010/main" val="2973850021"/>
              </p:ext>
            </p:extLst>
          </p:nvPr>
        </p:nvGraphicFramePr>
        <p:xfrm>
          <a:off x="381000" y="3505200"/>
          <a:ext cx="8077200" cy="2292626"/>
        </p:xfrm>
        <a:graphic>
          <a:graphicData uri="http://schemas.openxmlformats.org/drawingml/2006/table">
            <a:tbl>
              <a:tblPr/>
              <a:tblGrid>
                <a:gridCol w="2019300">
                  <a:extLst>
                    <a:ext uri="{9D8B030D-6E8A-4147-A177-3AD203B41FA5}">
                      <a16:colId xmlns:a16="http://schemas.microsoft.com/office/drawing/2014/main" val="20000"/>
                    </a:ext>
                  </a:extLst>
                </a:gridCol>
                <a:gridCol w="2019300">
                  <a:extLst>
                    <a:ext uri="{9D8B030D-6E8A-4147-A177-3AD203B41FA5}">
                      <a16:colId xmlns:a16="http://schemas.microsoft.com/office/drawing/2014/main" val="20001"/>
                    </a:ext>
                  </a:extLst>
                </a:gridCol>
                <a:gridCol w="2019300">
                  <a:extLst>
                    <a:ext uri="{9D8B030D-6E8A-4147-A177-3AD203B41FA5}">
                      <a16:colId xmlns:a16="http://schemas.microsoft.com/office/drawing/2014/main" val="20002"/>
                    </a:ext>
                  </a:extLst>
                </a:gridCol>
                <a:gridCol w="2019300">
                  <a:extLst>
                    <a:ext uri="{9D8B030D-6E8A-4147-A177-3AD203B41FA5}">
                      <a16:colId xmlns:a16="http://schemas.microsoft.com/office/drawing/2014/main" val="20003"/>
                    </a:ext>
                  </a:extLst>
                </a:gridCol>
              </a:tblGrid>
              <a:tr h="10746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rPr>
                        <a:t>Năm 1840</a:t>
                      </a:r>
                    </a:p>
                  </a:txBody>
                  <a:tcPr marT="45690" marB="456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rPr>
                        <a:t>Năm 1957</a:t>
                      </a:r>
                    </a:p>
                  </a:txBody>
                  <a:tcPr marT="45690" marB="456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rPr>
                        <a:t>Năm 1980</a:t>
                      </a:r>
                    </a:p>
                  </a:txBody>
                  <a:tcPr marT="45690" marB="456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rPr>
                        <a:t>Năm 1997</a:t>
                      </a:r>
                    </a:p>
                  </a:txBody>
                  <a:tcPr marT="45690" marB="456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1796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275</a:t>
                      </a:r>
                    </a:p>
                  </a:txBody>
                  <a:tcPr marT="45690" marB="456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312</a:t>
                      </a:r>
                    </a:p>
                  </a:txBody>
                  <a:tcPr marT="45690" marB="456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335</a:t>
                      </a:r>
                    </a:p>
                  </a:txBody>
                  <a:tcPr marT="45690" marB="456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355</a:t>
                      </a:r>
                    </a:p>
                  </a:txBody>
                  <a:tcPr marT="45690" marB="456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3352" name="Text Box 40"/>
          <p:cNvSpPr txBox="1">
            <a:spLocks noChangeArrowheads="1"/>
          </p:cNvSpPr>
          <p:nvPr/>
        </p:nvSpPr>
        <p:spPr bwMode="auto">
          <a:xfrm>
            <a:off x="533400" y="2819400"/>
            <a:ext cx="701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algn="ctr" eaLnBrk="1" hangingPunct="1">
              <a:spcBef>
                <a:spcPct val="50000"/>
              </a:spcBef>
            </a:pPr>
            <a:r>
              <a:rPr lang="en-US" altLang="en-US" b="1"/>
              <a:t>BẢNG SỐ LIỆU (Đơn vị: phần triệu)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321"/>
                                        </p:tgtEl>
                                        <p:attrNameLst>
                                          <p:attrName>style.visibility</p:attrName>
                                        </p:attrNameLst>
                                      </p:cBhvr>
                                      <p:to>
                                        <p:strVal val="visible"/>
                                      </p:to>
                                    </p:set>
                                    <p:animEffect transition="in" filter="wipe(left)">
                                      <p:cBhvr>
                                        <p:cTn id="7" dur="500"/>
                                        <p:tgtEl>
                                          <p:spTgt spid="133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13351"/>
                                        </p:tgtEl>
                                        <p:attrNameLst>
                                          <p:attrName>style.visibility</p:attrName>
                                        </p:attrNameLst>
                                      </p:cBhvr>
                                      <p:to>
                                        <p:strVal val="visible"/>
                                      </p:to>
                                    </p:set>
                                    <p:animEffect transition="in" filter="wipe(up)">
                                      <p:cBhvr>
                                        <p:cTn id="12" dur="500"/>
                                        <p:tgtEl>
                                          <p:spTgt spid="13351"/>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13352"/>
                                        </p:tgtEl>
                                        <p:attrNameLst>
                                          <p:attrName>style.visibility</p:attrName>
                                        </p:attrNameLst>
                                      </p:cBhvr>
                                      <p:to>
                                        <p:strVal val="visible"/>
                                      </p:to>
                                    </p:set>
                                    <p:animEffect transition="in" filter="wipe(up)">
                                      <p:cBhvr>
                                        <p:cTn id="15" dur="500"/>
                                        <p:tgtEl>
                                          <p:spTgt spid="133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1" grpId="0"/>
      <p:bldP spid="1335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Onhiem_Khongkh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4288"/>
            <a:ext cx="4267200" cy="4848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8" descr="onhiemda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267200"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Text Box 9"/>
          <p:cNvSpPr txBox="1">
            <a:spLocks noChangeArrowheads="1"/>
          </p:cNvSpPr>
          <p:nvPr/>
        </p:nvSpPr>
        <p:spPr bwMode="auto">
          <a:xfrm>
            <a:off x="0" y="4789488"/>
            <a:ext cx="91440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spcBef>
                <a:spcPct val="50000"/>
              </a:spcBef>
            </a:pPr>
            <a:r>
              <a:rPr lang="pt-BR" altLang="en-US" b="1"/>
              <a:t>Lượng CO</a:t>
            </a:r>
            <a:r>
              <a:rPr lang="pt-BR" altLang="en-US" b="1" baseline="-25000"/>
              <a:t>2</a:t>
            </a:r>
            <a:r>
              <a:rPr lang="pt-BR" altLang="en-US" b="1"/>
              <a:t> từ năm 1840 – 1997 ngày càng tăng do tình hình sản xuất công nghiệp và do tiêu dùng chất đốt ngày càng gia tăng. Mỗi năm TB hoạt động công nghiệp và phương tiện giao thông trên thế giới thải TB 6 triệu tấn CO</a:t>
            </a:r>
            <a:r>
              <a:rPr lang="pt-BR" altLang="en-US" b="1" baseline="-25000"/>
              <a:t>2</a:t>
            </a:r>
            <a:r>
              <a:rPr lang="pt-BR" altLang="en-US" b="1" baseline="30000"/>
              <a:t> </a:t>
            </a:r>
            <a:r>
              <a:rPr lang="pt-BR" altLang="en-US" b="1"/>
              <a:t> vào không khí. Đã làm cho nhiệt độ Trái Đất ngày càng nóng lên.</a:t>
            </a:r>
            <a:endParaRPr lang="en-US" altLang="en-US" b="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type="body" idx="1"/>
          </p:nvPr>
        </p:nvSpPr>
        <p:spPr/>
        <p:txBody>
          <a:bodyPr/>
          <a:lstStyle/>
          <a:p>
            <a:pPr algn="just">
              <a:buClr>
                <a:srgbClr val="FF0000"/>
              </a:buClr>
              <a:buFont typeface="Wingdings" panose="05000000000000000000" pitchFamily="2" charset="2"/>
              <a:buChar char="v"/>
            </a:pPr>
            <a:r>
              <a:rPr lang="en-US" altLang="en-US" b="1">
                <a:solidFill>
                  <a:srgbClr val="0000CC"/>
                </a:solidFill>
                <a:latin typeface="Times New Roman" panose="02020603050405020304" pitchFamily="18" charset="0"/>
              </a:rPr>
              <a:t> Nhận xét:</a:t>
            </a:r>
          </a:p>
          <a:p>
            <a:pPr lvl="1" algn="just">
              <a:buClr>
                <a:srgbClr val="FF0000"/>
              </a:buClr>
              <a:buFont typeface="Wingdings" panose="05000000000000000000" pitchFamily="2" charset="2"/>
              <a:buChar char="§"/>
            </a:pPr>
            <a:r>
              <a:rPr lang="en-US" altLang="en-US" b="1">
                <a:solidFill>
                  <a:srgbClr val="0000CC"/>
                </a:solidFill>
                <a:latin typeface="Times New Roman" panose="02020603050405020304" pitchFamily="18" charset="0"/>
              </a:rPr>
              <a:t>Lượng khí thải tăng lên liên tục qua các năm.</a:t>
            </a:r>
          </a:p>
          <a:p>
            <a:pPr lvl="1" algn="just">
              <a:buClr>
                <a:srgbClr val="FF0000"/>
              </a:buClr>
              <a:buFont typeface="Wingdings" panose="05000000000000000000" pitchFamily="2" charset="2"/>
              <a:buChar char="§"/>
            </a:pPr>
            <a:r>
              <a:rPr lang="en-US" altLang="en-US" b="1">
                <a:solidFill>
                  <a:srgbClr val="0000CC"/>
                </a:solidFill>
                <a:latin typeface="Times New Roman" panose="02020603050405020304" pitchFamily="18" charset="0"/>
              </a:rPr>
              <a:t>Các năm về sau tăng nhanh hơn các năm trước</a:t>
            </a:r>
            <a:r>
              <a:rPr lang="en-US" altLang="en-US" b="1">
                <a:latin typeface="Times New Roman" panose="02020603050405020304" pitchFamily="18" charset="0"/>
              </a:rPr>
              <a:t>.</a:t>
            </a:r>
          </a:p>
          <a:p>
            <a:pPr algn="just">
              <a:buClr>
                <a:srgbClr val="FF0000"/>
              </a:buClr>
              <a:buFont typeface="Wingdings" panose="05000000000000000000" pitchFamily="2" charset="2"/>
              <a:buChar char="v"/>
            </a:pPr>
            <a:r>
              <a:rPr lang="en-US" altLang="en-US" b="1">
                <a:solidFill>
                  <a:srgbClr val="0000CC"/>
                </a:solidFill>
                <a:latin typeface="Times New Roman" panose="02020603050405020304" pitchFamily="18" charset="0"/>
              </a:rPr>
              <a:t> Nguyên nhân:</a:t>
            </a:r>
            <a:r>
              <a:rPr lang="en-US" altLang="en-US" b="1">
                <a:latin typeface="Times New Roman" panose="02020603050405020304" pitchFamily="18" charset="0"/>
              </a:rPr>
              <a:t> </a:t>
            </a:r>
          </a:p>
          <a:p>
            <a:pPr lvl="1" algn="just">
              <a:buClr>
                <a:srgbClr val="FF0000"/>
              </a:buClr>
              <a:buFont typeface="Wingdings" panose="05000000000000000000" pitchFamily="2" charset="2"/>
              <a:buChar char="§"/>
            </a:pPr>
            <a:r>
              <a:rPr lang="en-US" altLang="en-US" b="1">
                <a:solidFill>
                  <a:srgbClr val="0000CC"/>
                </a:solidFill>
                <a:latin typeface="Times New Roman" panose="02020603050405020304" pitchFamily="18" charset="0"/>
              </a:rPr>
              <a:t>Do </a:t>
            </a:r>
            <a:r>
              <a:rPr lang="vi-VN" altLang="en-US" b="1">
                <a:solidFill>
                  <a:srgbClr val="0000CC"/>
                </a:solidFill>
                <a:latin typeface="Times New Roman" panose="02020603050405020304" pitchFamily="18" charset="0"/>
              </a:rPr>
              <a:t>quá</a:t>
            </a:r>
            <a:r>
              <a:rPr lang="en-US" altLang="en-US" b="1">
                <a:solidFill>
                  <a:srgbClr val="0000CC"/>
                </a:solidFill>
                <a:latin typeface="Times New Roman" panose="02020603050405020304" pitchFamily="18" charset="0"/>
              </a:rPr>
              <a:t> trình công nghiệp hoá, hiện đại hoá.</a:t>
            </a:r>
          </a:p>
          <a:p>
            <a:pPr lvl="1" algn="just">
              <a:buClr>
                <a:srgbClr val="FF0000"/>
              </a:buClr>
              <a:buFont typeface="Wingdings" panose="05000000000000000000" pitchFamily="2" charset="2"/>
              <a:buChar char="§"/>
            </a:pPr>
            <a:r>
              <a:rPr lang="en-US" altLang="en-US" b="1">
                <a:solidFill>
                  <a:srgbClr val="0000CC"/>
                </a:solidFill>
                <a:latin typeface="Times New Roman" panose="02020603050405020304" pitchFamily="18" charset="0"/>
              </a:rPr>
              <a:t>Do quá trình phát triển công nghiệp nhanh quá mức.</a:t>
            </a:r>
          </a:p>
          <a:p>
            <a:pPr lvl="1" algn="just">
              <a:buClr>
                <a:srgbClr val="FF0000"/>
              </a:buClr>
              <a:buFont typeface="Wingdings" panose="05000000000000000000" pitchFamily="2" charset="2"/>
              <a:buChar char="§"/>
            </a:pPr>
            <a:r>
              <a:rPr lang="en-US" altLang="en-US" b="1">
                <a:solidFill>
                  <a:srgbClr val="0000CC"/>
                </a:solidFill>
                <a:latin typeface="Times New Roman" panose="02020603050405020304" pitchFamily="18" charset="0"/>
              </a:rPr>
              <a:t>Do ý thức của người dân cò hạn chế</a:t>
            </a:r>
            <a:r>
              <a:rPr lang="en-US" altLang="en-US" b="1">
                <a:latin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Effect transition="in" filter="box(in)">
                                      <p:cBhvr>
                                        <p:cTn id="7" dur="500"/>
                                        <p:tgtEl>
                                          <p:spTgt spid="675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7587">
                                            <p:txEl>
                                              <p:pRg st="1" end="1"/>
                                            </p:txEl>
                                          </p:spTgt>
                                        </p:tgtEl>
                                        <p:attrNameLst>
                                          <p:attrName>style.visibility</p:attrName>
                                        </p:attrNameLst>
                                      </p:cBhvr>
                                      <p:to>
                                        <p:strVal val="visible"/>
                                      </p:to>
                                    </p:set>
                                    <p:animEffect transition="in" filter="box(in)">
                                      <p:cBhvr>
                                        <p:cTn id="12" dur="500"/>
                                        <p:tgtEl>
                                          <p:spTgt spid="675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67587">
                                            <p:txEl>
                                              <p:pRg st="2" end="2"/>
                                            </p:txEl>
                                          </p:spTgt>
                                        </p:tgtEl>
                                        <p:attrNameLst>
                                          <p:attrName>style.visibility</p:attrName>
                                        </p:attrNameLst>
                                      </p:cBhvr>
                                      <p:to>
                                        <p:strVal val="visible"/>
                                      </p:to>
                                    </p:set>
                                    <p:animEffect transition="in" filter="box(in)">
                                      <p:cBhvr>
                                        <p:cTn id="17" dur="500"/>
                                        <p:tgtEl>
                                          <p:spTgt spid="6758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67587">
                                            <p:txEl>
                                              <p:pRg st="3" end="3"/>
                                            </p:txEl>
                                          </p:spTgt>
                                        </p:tgtEl>
                                        <p:attrNameLst>
                                          <p:attrName>style.visibility</p:attrName>
                                        </p:attrNameLst>
                                      </p:cBhvr>
                                      <p:to>
                                        <p:strVal val="visible"/>
                                      </p:to>
                                    </p:set>
                                    <p:animEffect transition="in" filter="blinds(horizontal)">
                                      <p:cBhvr>
                                        <p:cTn id="22" dur="500"/>
                                        <p:tgtEl>
                                          <p:spTgt spid="6758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67587">
                                            <p:txEl>
                                              <p:pRg st="4" end="4"/>
                                            </p:txEl>
                                          </p:spTgt>
                                        </p:tgtEl>
                                        <p:attrNameLst>
                                          <p:attrName>style.visibility</p:attrName>
                                        </p:attrNameLst>
                                      </p:cBhvr>
                                      <p:to>
                                        <p:strVal val="visible"/>
                                      </p:to>
                                    </p:set>
                                    <p:animEffect transition="in" filter="box(in)">
                                      <p:cBhvr>
                                        <p:cTn id="27" dur="500"/>
                                        <p:tgtEl>
                                          <p:spTgt spid="6758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67587">
                                            <p:txEl>
                                              <p:pRg st="5" end="5"/>
                                            </p:txEl>
                                          </p:spTgt>
                                        </p:tgtEl>
                                        <p:attrNameLst>
                                          <p:attrName>style.visibility</p:attrName>
                                        </p:attrNameLst>
                                      </p:cBhvr>
                                      <p:to>
                                        <p:strVal val="visible"/>
                                      </p:to>
                                    </p:set>
                                    <p:animEffect transition="in" filter="blinds(horizontal)">
                                      <p:cBhvr>
                                        <p:cTn id="32" dur="500"/>
                                        <p:tgtEl>
                                          <p:spTgt spid="6758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nodeType="clickEffect">
                                  <p:stCondLst>
                                    <p:cond delay="0"/>
                                  </p:stCondLst>
                                  <p:childTnLst>
                                    <p:set>
                                      <p:cBhvr>
                                        <p:cTn id="36" dur="1" fill="hold">
                                          <p:stCondLst>
                                            <p:cond delay="0"/>
                                          </p:stCondLst>
                                        </p:cTn>
                                        <p:tgtEl>
                                          <p:spTgt spid="67587">
                                            <p:txEl>
                                              <p:pRg st="6" end="6"/>
                                            </p:txEl>
                                          </p:spTgt>
                                        </p:tgtEl>
                                        <p:attrNameLst>
                                          <p:attrName>style.visibility</p:attrName>
                                        </p:attrNameLst>
                                      </p:cBhvr>
                                      <p:to>
                                        <p:strVal val="visible"/>
                                      </p:to>
                                    </p:set>
                                    <p:animEffect transition="in" filter="box(in)">
                                      <p:cBhvr>
                                        <p:cTn id="37" dur="500"/>
                                        <p:tgtEl>
                                          <p:spTgt spid="6758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Group 7"/>
          <p:cNvGrpSpPr>
            <a:grpSpLocks/>
          </p:cNvGrpSpPr>
          <p:nvPr/>
        </p:nvGrpSpPr>
        <p:grpSpPr bwMode="auto">
          <a:xfrm>
            <a:off x="2209800" y="838200"/>
            <a:ext cx="4495800" cy="990600"/>
            <a:chOff x="1584" y="96"/>
            <a:chExt cx="2832" cy="624"/>
          </a:xfrm>
        </p:grpSpPr>
        <p:sp>
          <p:nvSpPr>
            <p:cNvPr id="15364" name="AutoShape 8" descr="Newsprint"/>
            <p:cNvSpPr>
              <a:spLocks noChangeArrowheads="1"/>
            </p:cNvSpPr>
            <p:nvPr/>
          </p:nvSpPr>
          <p:spPr bwMode="auto">
            <a:xfrm>
              <a:off x="1584" y="96"/>
              <a:ext cx="2832" cy="624"/>
            </a:xfrm>
            <a:prstGeom prst="horizontalScroll">
              <a:avLst>
                <a:gd name="adj" fmla="val 12500"/>
              </a:avLst>
            </a:prstGeom>
            <a:blipFill dpi="0" rotWithShape="1">
              <a:blip r:embed="rId2"/>
              <a:srcRect/>
              <a:tile tx="0" ty="0" sx="100000" sy="100000" flip="none" algn="tl"/>
            </a:blipFill>
            <a:ln w="28575">
              <a:solidFill>
                <a:srgbClr val="FF0000"/>
              </a:solidFill>
              <a:round/>
              <a:headEnd/>
              <a:tailEnd/>
            </a:ln>
          </p:spPr>
          <p:txBody>
            <a:bodyPr wrap="none" anchor="ct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endParaRPr lang="vi-VN" altLang="en-US"/>
            </a:p>
          </p:txBody>
        </p:sp>
        <p:sp>
          <p:nvSpPr>
            <p:cNvPr id="15365" name="Text Box 9"/>
            <p:cNvSpPr txBox="1">
              <a:spLocks noChangeArrowheads="1"/>
            </p:cNvSpPr>
            <p:nvPr/>
          </p:nvSpPr>
          <p:spPr bwMode="auto">
            <a:xfrm>
              <a:off x="1680" y="288"/>
              <a:ext cx="273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spcBef>
                  <a:spcPct val="50000"/>
                </a:spcBef>
              </a:pPr>
              <a:r>
                <a:rPr lang="en-US" altLang="en-US" b="1">
                  <a:solidFill>
                    <a:schemeClr val="accent2"/>
                  </a:solidFill>
                </a:rPr>
                <a:t>  </a:t>
              </a:r>
              <a:r>
                <a:rPr lang="en-US" altLang="en-US" sz="2800" b="1">
                  <a:solidFill>
                    <a:srgbClr val="FF0000"/>
                  </a:solidFill>
                </a:rPr>
                <a:t>H</a:t>
              </a:r>
              <a:r>
                <a:rPr lang="vi-VN" altLang="en-US" sz="2800" b="1">
                  <a:solidFill>
                    <a:srgbClr val="FF0000"/>
                  </a:solidFill>
                </a:rPr>
                <a:t>Ư</a:t>
              </a:r>
              <a:r>
                <a:rPr lang="en-US" altLang="en-US" sz="2800" b="1">
                  <a:solidFill>
                    <a:srgbClr val="FF0000"/>
                  </a:solidFill>
                </a:rPr>
                <a:t>ỚNG DẪN HỌC TẬP</a:t>
              </a:r>
            </a:p>
          </p:txBody>
        </p:sp>
      </p:grpSp>
      <p:sp>
        <p:nvSpPr>
          <p:cNvPr id="15363" name="Rectangle 69"/>
          <p:cNvSpPr>
            <a:spLocks noChangeArrowheads="1"/>
          </p:cNvSpPr>
          <p:nvPr/>
        </p:nvSpPr>
        <p:spPr bwMode="auto">
          <a:xfrm>
            <a:off x="381000" y="2590800"/>
            <a:ext cx="85344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r>
              <a:rPr lang="en-US" altLang="en-US" b="1">
                <a:solidFill>
                  <a:schemeClr val="tx1"/>
                </a:solidFill>
              </a:rPr>
              <a:t>     + Nắm chắc kiến thức phân tích biểu </a:t>
            </a:r>
            <a:r>
              <a:rPr lang="vi-VN" altLang="en-US" b="1">
                <a:solidFill>
                  <a:schemeClr val="tx1"/>
                </a:solidFill>
              </a:rPr>
              <a:t>đ</a:t>
            </a:r>
            <a:r>
              <a:rPr lang="en-US" altLang="en-US" b="1">
                <a:solidFill>
                  <a:schemeClr val="tx1"/>
                </a:solidFill>
              </a:rPr>
              <a:t>ồ-nhận biết kiểu môi tr</a:t>
            </a:r>
            <a:r>
              <a:rPr lang="vi-VN" altLang="en-US" b="1">
                <a:solidFill>
                  <a:schemeClr val="tx1"/>
                </a:solidFill>
              </a:rPr>
              <a:t>ư</a:t>
            </a:r>
            <a:r>
              <a:rPr lang="en-US" altLang="en-US" b="1">
                <a:solidFill>
                  <a:schemeClr val="tx1"/>
                </a:solidFill>
              </a:rPr>
              <a:t>ờng </a:t>
            </a:r>
          </a:p>
          <a:p>
            <a:pPr eaLnBrk="1" hangingPunct="1"/>
            <a:r>
              <a:rPr lang="en-US" altLang="en-US" b="1">
                <a:solidFill>
                  <a:schemeClr val="tx1"/>
                </a:solidFill>
              </a:rPr>
              <a:t>     + Nhận biết cảnh quan ứng với kiểu môi tr</a:t>
            </a:r>
            <a:r>
              <a:rPr lang="vi-VN" altLang="en-US" b="1">
                <a:solidFill>
                  <a:schemeClr val="tx1"/>
                </a:solidFill>
              </a:rPr>
              <a:t>ư</a:t>
            </a:r>
            <a:r>
              <a:rPr lang="en-US" altLang="en-US" b="1">
                <a:solidFill>
                  <a:schemeClr val="tx1"/>
                </a:solidFill>
              </a:rPr>
              <a:t>ờng </a:t>
            </a:r>
          </a:p>
          <a:p>
            <a:pPr eaLnBrk="1" hangingPunct="1"/>
            <a:r>
              <a:rPr lang="en-US" altLang="en-US" b="1">
                <a:solidFill>
                  <a:schemeClr val="tx1"/>
                </a:solidFill>
              </a:rPr>
              <a:t>     + Cách vẽ biểu </a:t>
            </a:r>
            <a:r>
              <a:rPr lang="vi-VN" altLang="en-US" b="1">
                <a:solidFill>
                  <a:schemeClr val="tx1"/>
                </a:solidFill>
              </a:rPr>
              <a:t>đ</a:t>
            </a:r>
            <a:r>
              <a:rPr lang="en-US" altLang="en-US" b="1">
                <a:solidFill>
                  <a:schemeClr val="tx1"/>
                </a:solidFill>
              </a:rPr>
              <a:t>ồ cột</a:t>
            </a:r>
          </a:p>
          <a:p>
            <a:pPr eaLnBrk="1" hangingPunct="1"/>
            <a:r>
              <a:rPr lang="en-US" altLang="en-US" b="1">
                <a:solidFill>
                  <a:schemeClr val="tx1"/>
                </a:solidFill>
              </a:rPr>
              <a:t>     + Nghiên cứu bài 19</a:t>
            </a:r>
          </a:p>
          <a:p>
            <a:pPr eaLnBrk="1" hangingPunct="1"/>
            <a:r>
              <a:rPr lang="en-US" altLang="en-US" b="1">
                <a:solidFill>
                  <a:schemeClr val="tx1"/>
                </a:solidFill>
              </a:rPr>
              <a:t>   * Tìm hiểu về ảnh h</a:t>
            </a:r>
            <a:r>
              <a:rPr lang="vi-VN" altLang="en-US" b="1">
                <a:solidFill>
                  <a:schemeClr val="tx1"/>
                </a:solidFill>
              </a:rPr>
              <a:t>ư</a:t>
            </a:r>
            <a:r>
              <a:rPr lang="en-US" altLang="en-US" b="1">
                <a:solidFill>
                  <a:schemeClr val="tx1"/>
                </a:solidFill>
              </a:rPr>
              <a:t>ởng của </a:t>
            </a:r>
            <a:r>
              <a:rPr lang="vi-VN" altLang="en-US" b="1">
                <a:solidFill>
                  <a:schemeClr val="tx1"/>
                </a:solidFill>
              </a:rPr>
              <a:t>đ</a:t>
            </a:r>
            <a:r>
              <a:rPr lang="en-US" altLang="en-US" b="1">
                <a:solidFill>
                  <a:schemeClr val="tx1"/>
                </a:solidFill>
              </a:rPr>
              <a:t>ịa hình  tới khí hậu, cảnh quan môi tr</a:t>
            </a:r>
            <a:r>
              <a:rPr lang="vi-VN" altLang="en-US" b="1">
                <a:solidFill>
                  <a:schemeClr val="tx1"/>
                </a:solidFill>
              </a:rPr>
              <a:t>ư</a:t>
            </a:r>
            <a:r>
              <a:rPr lang="en-US" altLang="en-US" b="1">
                <a:solidFill>
                  <a:schemeClr val="tx1"/>
                </a:solidFill>
              </a:rPr>
              <a:t>ờng hoang mạc</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wandbilder051"/>
          <p:cNvPicPr>
            <a:picLocks noGrp="1" noChangeAspect="1" noChangeArrowheads="1" noCrop="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p:spPr>
      </p:pic>
      <p:sp>
        <p:nvSpPr>
          <p:cNvPr id="16387" name="AutoShape 3"/>
          <p:cNvSpPr>
            <a:spLocks noChangeArrowheads="1"/>
          </p:cNvSpPr>
          <p:nvPr/>
        </p:nvSpPr>
        <p:spPr bwMode="auto">
          <a:xfrm>
            <a:off x="2590800" y="3048000"/>
            <a:ext cx="1066800" cy="838200"/>
          </a:xfrm>
          <a:prstGeom prst="star4">
            <a:avLst>
              <a:gd name="adj" fmla="val 12500"/>
            </a:avLst>
          </a:prstGeom>
          <a:solidFill>
            <a:schemeClr val="bg1"/>
          </a:solidFill>
          <a:ln w="9525">
            <a:solidFill>
              <a:schemeClr val="tx1"/>
            </a:solidFill>
            <a:miter lim="800000"/>
            <a:headEnd/>
            <a:tailEnd/>
          </a:ln>
        </p:spPr>
        <p:txBody>
          <a:bodyPr wrap="none" anchor="ct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endParaRPr lang="vi-VN" altLang="en-US"/>
          </a:p>
        </p:txBody>
      </p:sp>
      <p:sp>
        <p:nvSpPr>
          <p:cNvPr id="16388" name="AutoShape 4"/>
          <p:cNvSpPr>
            <a:spLocks noChangeArrowheads="1"/>
          </p:cNvSpPr>
          <p:nvPr/>
        </p:nvSpPr>
        <p:spPr bwMode="auto">
          <a:xfrm>
            <a:off x="3505200" y="3276600"/>
            <a:ext cx="1371600" cy="914400"/>
          </a:xfrm>
          <a:prstGeom prst="star4">
            <a:avLst>
              <a:gd name="adj" fmla="val 17708"/>
            </a:avLst>
          </a:prstGeom>
          <a:solidFill>
            <a:schemeClr val="folHlink"/>
          </a:solidFill>
          <a:ln w="9525">
            <a:solidFill>
              <a:schemeClr val="tx1"/>
            </a:solidFill>
            <a:miter lim="800000"/>
            <a:headEnd/>
            <a:tailEnd/>
          </a:ln>
        </p:spPr>
        <p:txBody>
          <a:bodyPr wrap="none" anchor="ct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algn="ctr" eaLnBrk="1" hangingPunct="1"/>
            <a:endParaRPr lang="vi-VN" altLang="en-US" sz="2800"/>
          </a:p>
        </p:txBody>
      </p:sp>
      <p:sp>
        <p:nvSpPr>
          <p:cNvPr id="148485" name="Text Box 5"/>
          <p:cNvSpPr txBox="1">
            <a:spLocks noChangeArrowheads="1"/>
          </p:cNvSpPr>
          <p:nvPr/>
        </p:nvSpPr>
        <p:spPr bwMode="auto">
          <a:xfrm>
            <a:off x="0" y="2393156"/>
            <a:ext cx="9144000" cy="298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algn="ctr" eaLnBrk="1" hangingPunct="1">
              <a:spcBef>
                <a:spcPct val="50000"/>
              </a:spcBef>
            </a:pPr>
            <a:r>
              <a:rPr lang="en-US" altLang="en-US" sz="3200" b="1">
                <a:solidFill>
                  <a:schemeClr val="bg1"/>
                </a:solidFill>
              </a:rPr>
              <a:t>XIN CHÂN THÀNH CẢM </a:t>
            </a:r>
            <a:r>
              <a:rPr lang="vi-VN" altLang="en-US" sz="3200" b="1">
                <a:solidFill>
                  <a:schemeClr val="bg1"/>
                </a:solidFill>
              </a:rPr>
              <a:t>Ơ</a:t>
            </a:r>
            <a:r>
              <a:rPr lang="en-US" altLang="en-US" sz="3200" b="1">
                <a:solidFill>
                  <a:schemeClr val="bg1"/>
                </a:solidFill>
              </a:rPr>
              <a:t>N </a:t>
            </a:r>
          </a:p>
          <a:p>
            <a:pPr algn="ctr" eaLnBrk="1" hangingPunct="1">
              <a:spcBef>
                <a:spcPct val="50000"/>
              </a:spcBef>
            </a:pPr>
            <a:r>
              <a:rPr lang="en-US" altLang="en-US" b="1"/>
              <a:t> </a:t>
            </a:r>
            <a:r>
              <a:rPr lang="en-US" altLang="en-US" sz="2800" b="1">
                <a:solidFill>
                  <a:srgbClr val="FFFF00"/>
                </a:solidFill>
              </a:rPr>
              <a:t>QUÝ THẦY, CÔ GIÁO VÀ CÁC EM HỌC SINH</a:t>
            </a:r>
            <a:r>
              <a:rPr lang="en-US" altLang="en-US" sz="2800" b="1"/>
              <a:t> </a:t>
            </a:r>
          </a:p>
          <a:p>
            <a:pPr algn="ctr" eaLnBrk="1" hangingPunct="1">
              <a:spcBef>
                <a:spcPct val="50000"/>
              </a:spcBef>
            </a:pPr>
            <a:r>
              <a:rPr lang="en-US" altLang="en-US" sz="2800" b="1">
                <a:solidFill>
                  <a:srgbClr val="FF0000"/>
                </a:solidFill>
              </a:rPr>
              <a:t>ĐÃ VỀ DỰ TIẾT HỌC NGÀY HÔM NAY !</a:t>
            </a:r>
          </a:p>
          <a:p>
            <a:pPr algn="ctr" eaLnBrk="1" hangingPunct="1">
              <a:spcBef>
                <a:spcPct val="50000"/>
              </a:spcBef>
            </a:pPr>
            <a:endParaRPr lang="en-US" altLang="en-US" b="1">
              <a:solidFill>
                <a:schemeClr val="bg1"/>
              </a:solidFill>
            </a:endParaRPr>
          </a:p>
          <a:p>
            <a:pPr algn="ctr" eaLnBrk="1" hangingPunct="1">
              <a:spcBef>
                <a:spcPct val="50000"/>
              </a:spcBef>
            </a:pPr>
            <a:endParaRPr lang="en-US" altLang="en-US" b="1">
              <a:solidFill>
                <a:schemeClr val="bg1"/>
              </a:solidFill>
            </a:endParaRPr>
          </a:p>
        </p:txBody>
      </p:sp>
      <p:pic>
        <p:nvPicPr>
          <p:cNvPr id="16390" name="Picture 6" descr="Copy of mouse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6096000"/>
            <a:ext cx="762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7" descr="Copy of mouse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5867400"/>
            <a:ext cx="762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8" descr="Copy of mouse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5943600"/>
            <a:ext cx="762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9" descr="Copy of mouse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3962400"/>
            <a:ext cx="762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10" descr="Copy of mouse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5943600"/>
            <a:ext cx="762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12" descr="Copy of mouse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6172200"/>
            <a:ext cx="762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Picture 13" descr="Copy of mouse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096000"/>
            <a:ext cx="762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7" name="Picture 21" descr="Copy of mouse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352800"/>
            <a:ext cx="762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8503" name="Picture 23" descr="Yacht-01-june"/>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543800" y="4191000"/>
            <a:ext cx="11430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grpId="0" nodeType="withEffect">
                                  <p:stCondLst>
                                    <p:cond delay="0"/>
                                  </p:stCondLst>
                                  <p:childTnLst>
                                    <p:set>
                                      <p:cBhvr>
                                        <p:cTn id="6" dur="1" fill="hold">
                                          <p:stCondLst>
                                            <p:cond delay="0"/>
                                          </p:stCondLst>
                                        </p:cTn>
                                        <p:tgtEl>
                                          <p:spTgt spid="148485"/>
                                        </p:tgtEl>
                                        <p:attrNameLst>
                                          <p:attrName>style.visibility</p:attrName>
                                        </p:attrNameLst>
                                      </p:cBhvr>
                                      <p:to>
                                        <p:strVal val="visible"/>
                                      </p:to>
                                    </p:set>
                                    <p:animEffect transition="in" filter="wheel(4)">
                                      <p:cBhvr>
                                        <p:cTn id="7" dur="2000"/>
                                        <p:tgtEl>
                                          <p:spTgt spid="1484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0" presetClass="entr" presetSubtype="0" fill="hold" nodeType="clickEffect">
                                  <p:stCondLst>
                                    <p:cond delay="0"/>
                                  </p:stCondLst>
                                  <p:childTnLst>
                                    <p:set>
                                      <p:cBhvr>
                                        <p:cTn id="11" dur="1" fill="hold">
                                          <p:stCondLst>
                                            <p:cond delay="0"/>
                                          </p:stCondLst>
                                        </p:cTn>
                                        <p:tgtEl>
                                          <p:spTgt spid="148503"/>
                                        </p:tgtEl>
                                        <p:attrNameLst>
                                          <p:attrName>style.visibility</p:attrName>
                                        </p:attrNameLst>
                                      </p:cBhvr>
                                      <p:to>
                                        <p:strVal val="visible"/>
                                      </p:to>
                                    </p:set>
                                    <p:animEffect transition="in" filter="fade">
                                      <p:cBhvr>
                                        <p:cTn id="12" dur="800" decel="100000"/>
                                        <p:tgtEl>
                                          <p:spTgt spid="148503"/>
                                        </p:tgtEl>
                                      </p:cBhvr>
                                    </p:animEffect>
                                    <p:anim calcmode="lin" valueType="num">
                                      <p:cBhvr>
                                        <p:cTn id="13" dur="800" decel="100000" fill="hold"/>
                                        <p:tgtEl>
                                          <p:spTgt spid="148503"/>
                                        </p:tgtEl>
                                        <p:attrNameLst>
                                          <p:attrName>style.rotation</p:attrName>
                                        </p:attrNameLst>
                                      </p:cBhvr>
                                      <p:tavLst>
                                        <p:tav tm="0">
                                          <p:val>
                                            <p:fltVal val="-90"/>
                                          </p:val>
                                        </p:tav>
                                        <p:tav tm="100000">
                                          <p:val>
                                            <p:fltVal val="0"/>
                                          </p:val>
                                        </p:tav>
                                      </p:tavLst>
                                    </p:anim>
                                    <p:anim calcmode="lin" valueType="num">
                                      <p:cBhvr>
                                        <p:cTn id="14" dur="800" decel="100000" fill="hold"/>
                                        <p:tgtEl>
                                          <p:spTgt spid="148503"/>
                                        </p:tgtEl>
                                        <p:attrNameLst>
                                          <p:attrName>ppt_x</p:attrName>
                                        </p:attrNameLst>
                                      </p:cBhvr>
                                      <p:tavLst>
                                        <p:tav tm="0">
                                          <p:val>
                                            <p:strVal val="#ppt_x+0.4"/>
                                          </p:val>
                                        </p:tav>
                                        <p:tav tm="100000">
                                          <p:val>
                                            <p:strVal val="#ppt_x-0.05"/>
                                          </p:val>
                                        </p:tav>
                                      </p:tavLst>
                                    </p:anim>
                                    <p:anim calcmode="lin" valueType="num">
                                      <p:cBhvr>
                                        <p:cTn id="15" dur="800" decel="100000" fill="hold"/>
                                        <p:tgtEl>
                                          <p:spTgt spid="148503"/>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148503"/>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148503"/>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L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3"/>
          <p:cNvSpPr txBox="1">
            <a:spLocks noChangeArrowheads="1"/>
          </p:cNvSpPr>
          <p:nvPr/>
        </p:nvSpPr>
        <p:spPr bwMode="auto">
          <a:xfrm>
            <a:off x="2195513" y="1946275"/>
            <a:ext cx="51054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algn="ctr">
              <a:spcBef>
                <a:spcPct val="50000"/>
              </a:spcBef>
            </a:pPr>
            <a:r>
              <a:rPr lang="vi-VN" altLang="en-US" sz="4400" b="1" u="sng">
                <a:solidFill>
                  <a:srgbClr val="FF0000"/>
                </a:solidFill>
              </a:rPr>
              <a:t>BÀI</a:t>
            </a:r>
            <a:r>
              <a:rPr lang="en-US" altLang="en-US" sz="4400" b="1" u="sng">
                <a:solidFill>
                  <a:srgbClr val="FF0000"/>
                </a:solidFill>
              </a:rPr>
              <a:t> 18</a:t>
            </a:r>
            <a:r>
              <a:rPr lang="vi-VN" altLang="en-US" sz="4400" b="1" u="sng">
                <a:solidFill>
                  <a:srgbClr val="FF0000"/>
                </a:solidFill>
              </a:rPr>
              <a:t>:</a:t>
            </a:r>
            <a:endParaRPr lang="en-US" altLang="en-US" sz="4400" b="1" u="sng">
              <a:solidFill>
                <a:srgbClr val="FF0000"/>
              </a:solidFill>
            </a:endParaRPr>
          </a:p>
        </p:txBody>
      </p:sp>
      <p:sp>
        <p:nvSpPr>
          <p:cNvPr id="4100" name="Text Box 4"/>
          <p:cNvSpPr txBox="1">
            <a:spLocks noChangeArrowheads="1"/>
          </p:cNvSpPr>
          <p:nvPr/>
        </p:nvSpPr>
        <p:spPr bwMode="auto">
          <a:xfrm>
            <a:off x="1573696" y="2895600"/>
            <a:ext cx="5970104"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algn="ctr" eaLnBrk="1" hangingPunct="1">
              <a:spcBef>
                <a:spcPct val="50000"/>
              </a:spcBef>
            </a:pPr>
            <a:r>
              <a:rPr lang="en-US" altLang="en-US" sz="4000" b="1">
                <a:solidFill>
                  <a:srgbClr val="FF9933"/>
                </a:solidFill>
              </a:rPr>
              <a:t>THỰC HÀNH:</a:t>
            </a:r>
            <a:br>
              <a:rPr lang="en-US" altLang="en-US" sz="3600" b="1">
                <a:solidFill>
                  <a:srgbClr val="FF0066"/>
                </a:solidFill>
              </a:rPr>
            </a:br>
            <a:r>
              <a:rPr lang="en-US" altLang="en-US" sz="3200" b="1"/>
              <a:t>NHẬN BIẾT ĐẶC ĐIỂM MÔI TRƯỜNG ĐỚI ÔN HÒA</a:t>
            </a:r>
          </a:p>
        </p:txBody>
      </p:sp>
    </p:spTree>
  </p:cSld>
  <p:clrMapOvr>
    <a:masterClrMapping/>
  </p:clrMapOvr>
  <p:transition spd="slow">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Bieu do A t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057400"/>
            <a:ext cx="27193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3" descr="bieudoB da su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2057400"/>
            <a:ext cx="28194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4" descr="Bieu do C to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9800" y="2057400"/>
            <a:ext cx="2743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3" name="Rectangle 9"/>
          <p:cNvSpPr>
            <a:spLocks noChangeArrowheads="1"/>
          </p:cNvSpPr>
          <p:nvPr/>
        </p:nvSpPr>
        <p:spPr bwMode="auto">
          <a:xfrm>
            <a:off x="427383" y="437322"/>
            <a:ext cx="332655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spcBef>
                <a:spcPct val="50000"/>
              </a:spcBef>
            </a:pPr>
            <a:r>
              <a:rPr lang="en-US" altLang="en-US" sz="6000" b="1"/>
              <a:t>Bài tập 1</a:t>
            </a:r>
            <a:r>
              <a:rPr lang="en-US" altLang="en-US" sz="6000"/>
              <a:t> </a:t>
            </a:r>
          </a:p>
        </p:txBody>
      </p:sp>
      <mc:AlternateContent xmlns:mc="http://schemas.openxmlformats.org/markup-compatibility/2006" xmlns:p14="http://schemas.microsoft.com/office/powerpoint/2010/main">
        <mc:Choice Requires="p14">
          <p:contentPart p14:bwMode="auto" r:id="rId6">
            <p14:nvContentPartPr>
              <p14:cNvPr id="1026" name="Ink 13"/>
              <p14:cNvContentPartPr>
                <a14:cpLocks xmlns:a14="http://schemas.microsoft.com/office/drawing/2010/main" noRot="1" noChangeAspect="1" noEditPoints="1" noChangeArrowheads="1" noChangeShapeType="1"/>
              </p14:cNvContentPartPr>
              <p14:nvPr/>
            </p14:nvContentPartPr>
            <p14:xfrm>
              <a:off x="5222875" y="4721225"/>
              <a:ext cx="1588" cy="1588"/>
            </p14:xfrm>
          </p:contentPart>
        </mc:Choice>
        <mc:Fallback xmlns="">
          <p:pic>
            <p:nvPicPr>
              <p:cNvPr id="1026" name="Ink 13"/>
              <p:cNvPicPr>
                <a:picLocks noRot="1" noChangeAspect="1" noEditPoints="1" noChangeArrowheads="1" noChangeShapeType="1"/>
              </p:cNvPicPr>
              <p:nvPr/>
            </p:nvPicPr>
            <p:blipFill>
              <a:blip r:embed="rId7"/>
              <a:stretch>
                <a:fillRect/>
              </a:stretch>
            </p:blipFill>
            <p:spPr>
              <a:xfrm>
                <a:off x="5181587" y="4679937"/>
                <a:ext cx="84164" cy="84164"/>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9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198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198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19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304800"/>
            <a:ext cx="62484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AutoShape 5"/>
          <p:cNvSpPr>
            <a:spLocks noChangeArrowheads="1"/>
          </p:cNvSpPr>
          <p:nvPr/>
        </p:nvSpPr>
        <p:spPr bwMode="auto">
          <a:xfrm>
            <a:off x="0" y="762000"/>
            <a:ext cx="2133600" cy="838200"/>
          </a:xfrm>
          <a:prstGeom prst="wedgeRectCallout">
            <a:avLst>
              <a:gd name="adj1" fmla="val 168676"/>
              <a:gd name="adj2" fmla="val 298676"/>
            </a:avLst>
          </a:prstGeom>
          <a:solidFill>
            <a:srgbClr val="CCFFFF"/>
          </a:solidFill>
          <a:ln w="9525">
            <a:solidFill>
              <a:schemeClr val="tx1"/>
            </a:solidFill>
            <a:miter lim="800000"/>
            <a:headEnd/>
            <a:tailEnd/>
          </a:ln>
        </p:spPr>
        <p:txBody>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algn="ctr" eaLnBrk="1" hangingPunct="1"/>
            <a:r>
              <a:rPr lang="en-US" altLang="en-US" b="1"/>
              <a:t>Đường biểu diễn nhiệt độ</a:t>
            </a:r>
          </a:p>
        </p:txBody>
      </p:sp>
      <p:sp>
        <p:nvSpPr>
          <p:cNvPr id="7174" name="AutoShape 6"/>
          <p:cNvSpPr>
            <a:spLocks noChangeArrowheads="1"/>
          </p:cNvSpPr>
          <p:nvPr/>
        </p:nvSpPr>
        <p:spPr bwMode="auto">
          <a:xfrm>
            <a:off x="0" y="2743200"/>
            <a:ext cx="2133600" cy="838200"/>
          </a:xfrm>
          <a:prstGeom prst="wedgeRectCallout">
            <a:avLst>
              <a:gd name="adj1" fmla="val 181995"/>
              <a:gd name="adj2" fmla="val 190532"/>
            </a:avLst>
          </a:prstGeom>
          <a:solidFill>
            <a:srgbClr val="CCFFFF"/>
          </a:solidFill>
          <a:ln w="9525">
            <a:solidFill>
              <a:schemeClr val="tx1"/>
            </a:solidFill>
            <a:miter lim="800000"/>
            <a:headEnd/>
            <a:tailEnd/>
          </a:ln>
        </p:spPr>
        <p:txBody>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algn="ctr" eaLnBrk="1" hangingPunct="1"/>
            <a:r>
              <a:rPr lang="en-US" altLang="en-US" b="1"/>
              <a:t>Cột biểu thị lượng mưa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173"/>
                                        </p:tgtEl>
                                        <p:attrNameLst>
                                          <p:attrName>style.visibility</p:attrName>
                                        </p:attrNameLst>
                                      </p:cBhvr>
                                      <p:to>
                                        <p:strVal val="visible"/>
                                      </p:to>
                                    </p:set>
                                    <p:animEffect transition="in" filter="wipe(down)">
                                      <p:cBhvr>
                                        <p:cTn id="7" dur="500"/>
                                        <p:tgtEl>
                                          <p:spTgt spid="717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174"/>
                                        </p:tgtEl>
                                        <p:attrNameLst>
                                          <p:attrName>style.visibility</p:attrName>
                                        </p:attrNameLst>
                                      </p:cBhvr>
                                      <p:to>
                                        <p:strVal val="visible"/>
                                      </p:to>
                                    </p:set>
                                    <p:animEffect transition="in" filter="wipe(down)">
                                      <p:cBhvr>
                                        <p:cTn id="12" dur="500"/>
                                        <p:tgtEl>
                                          <p:spTgt spid="7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animBg="1"/>
      <p:bldP spid="717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Bieu do A t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057400"/>
            <a:ext cx="27193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8" descr="bieudoB da su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2057400"/>
            <a:ext cx="28194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9" descr="Bieu do C to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9800" y="2057400"/>
            <a:ext cx="2743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4" name="Text Box 10"/>
          <p:cNvSpPr txBox="1">
            <a:spLocks noChangeArrowheads="1"/>
          </p:cNvSpPr>
          <p:nvPr/>
        </p:nvSpPr>
        <p:spPr bwMode="auto">
          <a:xfrm>
            <a:off x="457200" y="5661025"/>
            <a:ext cx="8458200" cy="1196975"/>
          </a:xfrm>
          <a:prstGeom prst="rect">
            <a:avLst/>
          </a:prstGeom>
          <a:gradFill rotWithShape="1">
            <a:gsLst>
              <a:gs pos="0">
                <a:srgbClr val="FFCCFF"/>
              </a:gs>
              <a:gs pos="50000">
                <a:schemeClr val="bg1"/>
              </a:gs>
              <a:gs pos="100000">
                <a:srgbClr val="FFCCFF"/>
              </a:gs>
            </a:gsLst>
            <a:lin ang="5400000" scaled="1"/>
          </a:gradFill>
          <a:ln w="9525">
            <a:solidFill>
              <a:srgbClr val="66CCFF"/>
            </a:solidFill>
            <a:miter lim="800000"/>
            <a:headEnd/>
            <a:tailEnd/>
          </a:ln>
          <a:effectLst/>
        </p:spPr>
        <p:txBody>
          <a:bodyPr>
            <a:spAutoFit/>
          </a:bodyPr>
          <a:lstStyle/>
          <a:p>
            <a:pPr>
              <a:spcBef>
                <a:spcPct val="50000"/>
              </a:spcBef>
              <a:defRPr/>
            </a:pPr>
            <a:r>
              <a:rPr lang="en-US" b="1">
                <a:latin typeface="Times New Roman"/>
              </a:rPr>
              <a:t>CHÚ Ý: Biểu đồ T=2R (1</a:t>
            </a:r>
            <a:r>
              <a:rPr lang="en-US" b="1" baseline="30000">
                <a:latin typeface="Times New Roman"/>
              </a:rPr>
              <a:t>0</a:t>
            </a:r>
            <a:r>
              <a:rPr lang="en-US" b="1">
                <a:latin typeface="Times New Roman"/>
              </a:rPr>
              <a:t>C=2mm), tháng có đường nhiệt độ cao hơn lượng mưa là tháng khô hạn, tháng đường nhiệt độ thấp hơn 0</a:t>
            </a:r>
            <a:r>
              <a:rPr lang="en-US" b="1" baseline="30000">
                <a:latin typeface="Times New Roman"/>
              </a:rPr>
              <a:t>0</a:t>
            </a:r>
            <a:r>
              <a:rPr lang="en-US" b="1">
                <a:latin typeface="Times New Roman"/>
              </a:rPr>
              <a:t>C nếu có mưa là mưa dưới dạng tuyết rơi.</a:t>
            </a:r>
          </a:p>
        </p:txBody>
      </p:sp>
      <p:sp>
        <p:nvSpPr>
          <p:cNvPr id="6159" name="Rectangle 15"/>
          <p:cNvSpPr>
            <a:spLocks noChangeArrowheads="1"/>
          </p:cNvSpPr>
          <p:nvPr/>
        </p:nvSpPr>
        <p:spPr bwMode="auto">
          <a:xfrm>
            <a:off x="228600" y="354496"/>
            <a:ext cx="332655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spcBef>
                <a:spcPct val="50000"/>
              </a:spcBef>
            </a:pPr>
            <a:r>
              <a:rPr lang="en-US" altLang="en-US" sz="6000" b="1"/>
              <a:t>Bài tập 1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5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14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15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15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154"/>
                                        </p:tgtEl>
                                        <p:attrNameLst>
                                          <p:attrName>style.visibility</p:attrName>
                                        </p:attrNameLst>
                                      </p:cBhvr>
                                      <p:to>
                                        <p:strVal val="visible"/>
                                      </p:to>
                                    </p:set>
                                    <p:animEffect transition="in" filter="wipe(left)">
                                      <p:cBhvr>
                                        <p:cTn id="23" dur="500"/>
                                        <p:tgtEl>
                                          <p:spTgt spid="6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4" grpId="0" animBg="1"/>
      <p:bldP spid="615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Bieu do A t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28600"/>
            <a:ext cx="27193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5" descr="bieudoB da su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228600"/>
            <a:ext cx="27432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6" descr="Bieu do C to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228600"/>
            <a:ext cx="27432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0" name="Text Box 8"/>
          <p:cNvSpPr txBox="1">
            <a:spLocks noChangeArrowheads="1"/>
          </p:cNvSpPr>
          <p:nvPr/>
        </p:nvSpPr>
        <p:spPr bwMode="auto">
          <a:xfrm>
            <a:off x="228600" y="2880277"/>
            <a:ext cx="8001000" cy="381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spcBef>
                <a:spcPct val="50000"/>
              </a:spcBef>
            </a:pPr>
            <a:endParaRPr lang="en-US" altLang="en-US" sz="4400" b="1"/>
          </a:p>
          <a:p>
            <a:pPr eaLnBrk="1" hangingPunct="1">
              <a:spcBef>
                <a:spcPct val="50000"/>
              </a:spcBef>
              <a:buFontTx/>
              <a:buChar char="-"/>
            </a:pPr>
            <a:r>
              <a:rPr lang="en-US" altLang="en-US" sz="4400" b="1"/>
              <a:t> 1 phân tích biểu đồ nhiệt ẩm A</a:t>
            </a:r>
          </a:p>
          <a:p>
            <a:pPr eaLnBrk="1" hangingPunct="1">
              <a:spcBef>
                <a:spcPct val="50000"/>
              </a:spcBef>
              <a:buFontTx/>
              <a:buChar char="-"/>
            </a:pPr>
            <a:r>
              <a:rPr lang="en-US" altLang="en-US" sz="4400" b="1"/>
              <a:t> 2 phân tích biểu đồ nhiệt ẩm B</a:t>
            </a:r>
          </a:p>
          <a:p>
            <a:pPr eaLnBrk="1" hangingPunct="1">
              <a:spcBef>
                <a:spcPct val="50000"/>
              </a:spcBef>
              <a:buFontTx/>
              <a:buChar char="-"/>
            </a:pPr>
            <a:r>
              <a:rPr lang="en-US" altLang="en-US" sz="4400" b="1"/>
              <a:t> 3 phân tích biểu đồ nhiệt ẩm 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200"/>
                                        </p:tgtEl>
                                        <p:attrNameLst>
                                          <p:attrName>style.visibility</p:attrName>
                                        </p:attrNameLst>
                                      </p:cBhvr>
                                      <p:to>
                                        <p:strVal val="visible"/>
                                      </p:to>
                                    </p:set>
                                    <p:animEffect transition="in" filter="wipe(up)">
                                      <p:cBhvr>
                                        <p:cTn id="7" dur="500"/>
                                        <p:tgtEl>
                                          <p:spTgt spid="8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Bieu do A t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28600"/>
            <a:ext cx="2719388"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3" descr="bieudoB da su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228600"/>
            <a:ext cx="2743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4" descr="Bieu do C to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228600"/>
            <a:ext cx="2743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310" name="Group 94"/>
          <p:cNvGraphicFramePr>
            <a:graphicFrameLocks noGrp="1"/>
          </p:cNvGraphicFramePr>
          <p:nvPr>
            <p:extLst>
              <p:ext uri="{D42A27DB-BD31-4B8C-83A1-F6EECF244321}">
                <p14:modId xmlns:p14="http://schemas.microsoft.com/office/powerpoint/2010/main" val="3240934987"/>
              </p:ext>
            </p:extLst>
          </p:nvPr>
        </p:nvGraphicFramePr>
        <p:xfrm>
          <a:off x="381000" y="3657600"/>
          <a:ext cx="8534400" cy="2895600"/>
        </p:xfrm>
        <a:graphic>
          <a:graphicData uri="http://schemas.openxmlformats.org/drawingml/2006/table">
            <a:tbl>
              <a:tblPr/>
              <a:tblGrid>
                <a:gridCol w="42672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tblGrid>
              <a:tr h="252571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rPr>
                        <a:t>NHIỆT ĐỘ</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rPr>
                        <a:t>- Nhiệt độ cao nhất là bao nhiêu? Vào tháng mấy? </a:t>
                      </a:r>
                      <a:r>
                        <a:rPr kumimoji="0" lang="vi-VN" sz="16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rPr>
                        <a:t>Mùa nào?</a:t>
                      </a:r>
                      <a:endParaRPr kumimoji="0" lang="en-US" sz="16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rPr>
                        <a:t>- Nhiệt độ thấp nhất là bao nhiêu? Tháng mấy?</a:t>
                      </a:r>
                      <a:r>
                        <a:rPr kumimoji="0" lang="vi-VN" sz="16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rPr>
                        <a:t>Mùa nào</a:t>
                      </a:r>
                      <a:r>
                        <a:rPr kumimoji="0" lang="en-US" sz="18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rPr>
                        <a:t>?</a:t>
                      </a:r>
                      <a:endParaRPr kumimoji="0" lang="en-US" sz="16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vi-VN" sz="16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rPr>
                        <a:t>-Thời gian có tuyết rơi</a:t>
                      </a:r>
                      <a:endParaRPr kumimoji="0" lang="en-US" sz="18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rPr>
                        <a:t>- Biên độ nhiệt độ trong năm là bao nhiêu?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rPr>
                        <a:t>LƯỢNG MƯA</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rPr>
                        <a:t>- </a:t>
                      </a:r>
                      <a:r>
                        <a:rPr kumimoji="0" lang="vi-VN" sz="18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rPr>
                        <a:t>Lượng mưa nhiều là bao nhiêu</a:t>
                      </a:r>
                      <a:r>
                        <a:rPr kumimoji="0" lang="en-US" sz="18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rPr>
                        <a:t>? </a:t>
                      </a:r>
                      <a:r>
                        <a:rPr kumimoji="0" lang="vi-VN" sz="18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rPr>
                        <a:t>Mưa</a:t>
                      </a:r>
                      <a:r>
                        <a:rPr kumimoji="0" lang="en-US" sz="16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rPr>
                        <a:t> nhiều vào những tháng nào? Mùa nào?</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rPr>
                        <a:t>- Lượng mưa ít nhất vào những tháng nào? Mùa nào?</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9888">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a:ln>
                            <a:noFill/>
                          </a:ln>
                          <a:solidFill>
                            <a:srgbClr val="FF00FF"/>
                          </a:solidFill>
                          <a:effectLst/>
                          <a:latin typeface="Times New Roman" panose="02020603050405020304" pitchFamily="18" charset="0"/>
                          <a:cs typeface="Times New Roman" panose="02020603050405020304" pitchFamily="18" charset="0"/>
                        </a:rPr>
                        <a:t>Thuộc kiểu môi trường nào?</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vi-VN"/>
                    </a:p>
                  </a:txBody>
                  <a:tcPr/>
                </a:tc>
                <a:extLst>
                  <a:ext uri="{0D108BD9-81ED-4DB2-BD59-A6C34878D82A}">
                    <a16:rowId xmlns:a16="http://schemas.microsoft.com/office/drawing/2014/main" val="10001"/>
                  </a:ext>
                </a:extLst>
              </a:tr>
            </a:tbl>
          </a:graphicData>
        </a:graphic>
      </p:graphicFrame>
      <p:sp>
        <p:nvSpPr>
          <p:cNvPr id="9235" name="Text Box 19"/>
          <p:cNvSpPr txBox="1">
            <a:spLocks noChangeArrowheads="1"/>
          </p:cNvSpPr>
          <p:nvPr/>
        </p:nvSpPr>
        <p:spPr bwMode="auto">
          <a:xfrm>
            <a:off x="2957513" y="3048000"/>
            <a:ext cx="3352800" cy="457200"/>
          </a:xfrm>
          <a:prstGeom prst="rect">
            <a:avLst/>
          </a:prstGeom>
          <a:gradFill rotWithShape="1">
            <a:gsLst>
              <a:gs pos="0">
                <a:srgbClr val="99CCFF"/>
              </a:gs>
              <a:gs pos="50000">
                <a:schemeClr val="bg1"/>
              </a:gs>
              <a:gs pos="100000">
                <a:srgbClr val="99CCFF"/>
              </a:gs>
            </a:gsLst>
            <a:lin ang="5400000" scaled="1"/>
          </a:gradFill>
          <a:ln w="9525">
            <a:noFill/>
            <a:miter lim="800000"/>
            <a:headEnd/>
            <a:tailEnd/>
          </a:ln>
          <a:effectLst/>
        </p:spPr>
        <p:txBody>
          <a:bodyPr>
            <a:spAutoFit/>
          </a:bodyPr>
          <a:lstStyle/>
          <a:p>
            <a:pPr algn="ctr">
              <a:spcBef>
                <a:spcPct val="50000"/>
              </a:spcBef>
              <a:defRPr/>
            </a:pPr>
            <a:r>
              <a:rPr lang="en-US" b="1">
                <a:latin typeface="Times New Roman"/>
              </a:rPr>
              <a:t>PHIẾU HỌC TẬP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9235"/>
                                        </p:tgtEl>
                                        <p:attrNameLst>
                                          <p:attrName>style.visibility</p:attrName>
                                        </p:attrNameLst>
                                      </p:cBhvr>
                                      <p:to>
                                        <p:strVal val="visible"/>
                                      </p:to>
                                    </p:set>
                                    <p:animEffect transition="in" filter="box(out)">
                                      <p:cBhvr>
                                        <p:cTn id="7" dur="500"/>
                                        <p:tgtEl>
                                          <p:spTgt spid="9235"/>
                                        </p:tgtEl>
                                      </p:cBhvr>
                                    </p:animEffect>
                                  </p:childTnLst>
                                </p:cTn>
                              </p:par>
                            </p:childTnLst>
                          </p:cTn>
                        </p:par>
                        <p:par>
                          <p:cTn id="8" fill="hold" nodeType="afterGroup">
                            <p:stCondLst>
                              <p:cond delay="500"/>
                            </p:stCondLst>
                            <p:childTnLst>
                              <p:par>
                                <p:cTn id="9" presetID="4" presetClass="entr" presetSubtype="32" fill="hold" nodeType="afterEffect">
                                  <p:stCondLst>
                                    <p:cond delay="0"/>
                                  </p:stCondLst>
                                  <p:childTnLst>
                                    <p:set>
                                      <p:cBhvr>
                                        <p:cTn id="10" dur="1" fill="hold">
                                          <p:stCondLst>
                                            <p:cond delay="0"/>
                                          </p:stCondLst>
                                        </p:cTn>
                                        <p:tgtEl>
                                          <p:spTgt spid="9310"/>
                                        </p:tgtEl>
                                        <p:attrNameLst>
                                          <p:attrName>style.visibility</p:attrName>
                                        </p:attrNameLst>
                                      </p:cBhvr>
                                      <p:to>
                                        <p:strVal val="visible"/>
                                      </p:to>
                                    </p:set>
                                    <p:animEffect transition="in" filter="box(out)">
                                      <p:cBhvr>
                                        <p:cTn id="11" dur="500"/>
                                        <p:tgtEl>
                                          <p:spTgt spid="9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35"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Text Box 5"/>
          <p:cNvSpPr txBox="1">
            <a:spLocks noChangeArrowheads="1"/>
          </p:cNvSpPr>
          <p:nvPr/>
        </p:nvSpPr>
        <p:spPr bwMode="auto">
          <a:xfrm>
            <a:off x="152400" y="2667000"/>
            <a:ext cx="3657600" cy="2454275"/>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spcBef>
                <a:spcPct val="50000"/>
              </a:spcBef>
            </a:pPr>
            <a:r>
              <a:rPr lang="en-US" altLang="en-US" sz="1800" b="1"/>
              <a:t>BIỂU ĐỒ A.</a:t>
            </a:r>
          </a:p>
          <a:p>
            <a:pPr eaLnBrk="1" hangingPunct="1">
              <a:spcBef>
                <a:spcPct val="50000"/>
              </a:spcBef>
              <a:buFontTx/>
              <a:buChar char="-"/>
            </a:pPr>
            <a:r>
              <a:rPr lang="en-US" altLang="en-US" sz="1600"/>
              <a:t> Nhiệt độ không quá 10</a:t>
            </a:r>
            <a:r>
              <a:rPr lang="en-US" altLang="en-US" sz="1600" baseline="30000"/>
              <a:t>0</a:t>
            </a:r>
            <a:r>
              <a:rPr lang="en-US" altLang="en-US" sz="1600"/>
              <a:t>C (mùa hạ) có 9 tháng nhiệt độ &lt;0</a:t>
            </a:r>
            <a:r>
              <a:rPr lang="en-US" altLang="en-US" sz="1600" baseline="30000"/>
              <a:t>0</a:t>
            </a:r>
            <a:r>
              <a:rPr lang="en-US" altLang="en-US" sz="1600"/>
              <a:t>C, mùa đông lạnh &lt;-30</a:t>
            </a:r>
            <a:r>
              <a:rPr lang="en-US" altLang="en-US" sz="1600" baseline="30000"/>
              <a:t>0</a:t>
            </a:r>
            <a:r>
              <a:rPr lang="en-US" altLang="en-US" sz="1600"/>
              <a:t>C. Biên độ nhiệt độ: 39</a:t>
            </a:r>
            <a:r>
              <a:rPr lang="en-US" altLang="en-US" sz="1600" baseline="30000"/>
              <a:t>0</a:t>
            </a:r>
            <a:r>
              <a:rPr lang="en-US" altLang="en-US" sz="1600"/>
              <a:t>C</a:t>
            </a:r>
          </a:p>
          <a:p>
            <a:pPr eaLnBrk="1" hangingPunct="1">
              <a:spcBef>
                <a:spcPct val="50000"/>
              </a:spcBef>
              <a:buFontTx/>
              <a:buChar char="-"/>
            </a:pPr>
            <a:r>
              <a:rPr lang="en-US" altLang="en-US" sz="1600"/>
              <a:t> Lượng mưa ít, tháng nhiều &lt;50mm có 9 tháng mưa dưới dạng tuyết rơi. </a:t>
            </a:r>
          </a:p>
          <a:p>
            <a:pPr eaLnBrk="1" hangingPunct="1">
              <a:spcBef>
                <a:spcPct val="50000"/>
              </a:spcBef>
            </a:pPr>
            <a:r>
              <a:rPr lang="en-US" altLang="en-US" sz="1600"/>
              <a:t>=&gt; Kiểu môi trường: </a:t>
            </a:r>
            <a:r>
              <a:rPr lang="en-US" altLang="en-US" sz="1600" b="1"/>
              <a:t>ÔN ĐỚI LỤC ĐỊA (CẬN CỰC)</a:t>
            </a:r>
          </a:p>
        </p:txBody>
      </p:sp>
      <p:pic>
        <p:nvPicPr>
          <p:cNvPr id="9219" name="Picture 9" descr="Bieu do A t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524000"/>
            <a:ext cx="4572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1" name="Rectangle 11"/>
          <p:cNvSpPr>
            <a:spLocks noChangeArrowheads="1"/>
          </p:cNvSpPr>
          <p:nvPr/>
        </p:nvSpPr>
        <p:spPr bwMode="auto">
          <a:xfrm>
            <a:off x="228600" y="1371600"/>
            <a:ext cx="1428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spcBef>
                <a:spcPct val="50000"/>
              </a:spcBef>
            </a:pPr>
            <a:r>
              <a:rPr lang="en-US" altLang="en-US" b="1"/>
              <a:t>Bài tập 1</a:t>
            </a:r>
            <a:r>
              <a:rPr lang="en-US" altLang="en-US"/>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10245"/>
                                        </p:tgtEl>
                                        <p:attrNameLst>
                                          <p:attrName>style.visibility</p:attrName>
                                        </p:attrNameLst>
                                      </p:cBhvr>
                                      <p:to>
                                        <p:strVal val="visible"/>
                                      </p:to>
                                    </p:set>
                                    <p:animEffect transition="in" filter="wipe(left)">
                                      <p:cBhvr>
                                        <p:cTn id="11" dur="500"/>
                                        <p:tgtEl>
                                          <p:spTgt spid="10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animBg="1"/>
      <p:bldP spid="1025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Text Box 4"/>
          <p:cNvSpPr txBox="1">
            <a:spLocks noChangeArrowheads="1"/>
          </p:cNvSpPr>
          <p:nvPr/>
        </p:nvSpPr>
        <p:spPr bwMode="auto">
          <a:xfrm>
            <a:off x="152400" y="4023255"/>
            <a:ext cx="3657600" cy="2723823"/>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spcBef>
                <a:spcPct val="50000"/>
              </a:spcBef>
            </a:pPr>
            <a:r>
              <a:rPr lang="en-US" altLang="en-US" sz="1800" b="1">
                <a:cs typeface="Times New Roman" panose="02020603050405020304" pitchFamily="18" charset="0"/>
              </a:rPr>
              <a:t>BIỂU ĐỒ B</a:t>
            </a:r>
          </a:p>
          <a:p>
            <a:pPr eaLnBrk="1" hangingPunct="1">
              <a:spcBef>
                <a:spcPct val="50000"/>
              </a:spcBef>
              <a:buFontTx/>
              <a:buChar char="-"/>
            </a:pPr>
            <a:r>
              <a:rPr lang="en-US" altLang="en-US" sz="1800" b="1">
                <a:cs typeface="Times New Roman" panose="02020603050405020304" pitchFamily="18" charset="0"/>
              </a:rPr>
              <a:t> Nhiệt độ mùa hạ 25</a:t>
            </a:r>
            <a:r>
              <a:rPr lang="en-US" altLang="en-US" sz="1800" b="1" baseline="30000">
                <a:cs typeface="Times New Roman" panose="02020603050405020304" pitchFamily="18" charset="0"/>
              </a:rPr>
              <a:t>0</a:t>
            </a:r>
            <a:r>
              <a:rPr lang="en-US" altLang="en-US" sz="1800" b="1">
                <a:cs typeface="Times New Roman" panose="02020603050405020304" pitchFamily="18" charset="0"/>
              </a:rPr>
              <a:t>C, mùa đông ấm 10</a:t>
            </a:r>
            <a:r>
              <a:rPr lang="en-US" altLang="en-US" sz="1800" b="1" baseline="30000">
                <a:cs typeface="Times New Roman" panose="02020603050405020304" pitchFamily="18" charset="0"/>
              </a:rPr>
              <a:t>0</a:t>
            </a:r>
            <a:r>
              <a:rPr lang="en-US" altLang="en-US" sz="1800" b="1">
                <a:cs typeface="Times New Roman" panose="02020603050405020304" pitchFamily="18" charset="0"/>
              </a:rPr>
              <a:t>C, biên độ nhiệt độ: 35</a:t>
            </a:r>
            <a:r>
              <a:rPr lang="en-US" altLang="en-US" sz="1800" b="1" baseline="30000">
                <a:cs typeface="Times New Roman" panose="02020603050405020304" pitchFamily="18" charset="0"/>
              </a:rPr>
              <a:t>0</a:t>
            </a:r>
            <a:r>
              <a:rPr lang="en-US" altLang="en-US" sz="1800" b="1">
                <a:cs typeface="Times New Roman" panose="02020603050405020304" pitchFamily="18" charset="0"/>
              </a:rPr>
              <a:t>C</a:t>
            </a:r>
          </a:p>
          <a:p>
            <a:pPr eaLnBrk="1" hangingPunct="1">
              <a:spcBef>
                <a:spcPct val="50000"/>
              </a:spcBef>
              <a:buFontTx/>
              <a:buChar char="-"/>
            </a:pPr>
            <a:r>
              <a:rPr lang="en-US" altLang="en-US" sz="1800" b="1">
                <a:cs typeface="Times New Roman" panose="02020603050405020304" pitchFamily="18" charset="0"/>
              </a:rPr>
              <a:t> L</a:t>
            </a:r>
            <a:r>
              <a:rPr lang="vi-VN" altLang="en-US" sz="1800" b="1">
                <a:cs typeface="Times New Roman" panose="02020603050405020304" pitchFamily="18" charset="0"/>
              </a:rPr>
              <a:t>ư</a:t>
            </a:r>
            <a:r>
              <a:rPr lang="en-US" altLang="en-US" sz="1800" b="1">
                <a:cs typeface="Times New Roman" panose="02020603050405020304" pitchFamily="18" charset="0"/>
              </a:rPr>
              <a:t>ợng Mùa han khô hạn, m</a:t>
            </a:r>
            <a:r>
              <a:rPr lang="vi-VN" altLang="en-US" sz="1800" b="1">
                <a:cs typeface="Times New Roman" panose="02020603050405020304" pitchFamily="18" charset="0"/>
              </a:rPr>
              <a:t>ư</a:t>
            </a:r>
            <a:r>
              <a:rPr lang="en-US" altLang="en-US" sz="1800" b="1">
                <a:cs typeface="Times New Roman" panose="02020603050405020304" pitchFamily="18" charset="0"/>
              </a:rPr>
              <a:t>a vào thu </a:t>
            </a:r>
            <a:r>
              <a:rPr lang="vi-VN" altLang="en-US" sz="1800" b="1">
                <a:cs typeface="Times New Roman" panose="02020603050405020304" pitchFamily="18" charset="0"/>
              </a:rPr>
              <a:t>đ</a:t>
            </a:r>
            <a:r>
              <a:rPr lang="en-US" altLang="en-US" sz="1800" b="1">
                <a:cs typeface="Times New Roman" panose="02020603050405020304" pitchFamily="18" charset="0"/>
              </a:rPr>
              <a:t>ông,tháng nhiều nhất110mm</a:t>
            </a:r>
          </a:p>
          <a:p>
            <a:pPr eaLnBrk="1" hangingPunct="1">
              <a:spcBef>
                <a:spcPct val="50000"/>
              </a:spcBef>
            </a:pPr>
            <a:r>
              <a:rPr lang="en-US" altLang="en-US" sz="1800" b="1">
                <a:cs typeface="Times New Roman" panose="02020603050405020304" pitchFamily="18" charset="0"/>
              </a:rPr>
              <a:t>=&gt; Kiểu môi trường: ĐỊA TRUNG HẢI</a:t>
            </a:r>
          </a:p>
        </p:txBody>
      </p:sp>
      <p:pic>
        <p:nvPicPr>
          <p:cNvPr id="10243" name="Picture 6" descr="bieudoB da su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1219200"/>
            <a:ext cx="47244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4" name="Rectangle 8"/>
          <p:cNvSpPr>
            <a:spLocks noChangeArrowheads="1"/>
          </p:cNvSpPr>
          <p:nvPr/>
        </p:nvSpPr>
        <p:spPr bwMode="auto">
          <a:xfrm rot="10800000" flipV="1">
            <a:off x="1981200" y="-143957"/>
            <a:ext cx="411143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spcBef>
                <a:spcPct val="50000"/>
              </a:spcBef>
            </a:pPr>
            <a:r>
              <a:rPr lang="en-US" altLang="en-US" sz="6000" b="1"/>
              <a:t>Bài tập 1 </a:t>
            </a:r>
          </a:p>
        </p:txBody>
      </p:sp>
      <p:sp>
        <p:nvSpPr>
          <p:cNvPr id="39945" name="Text Box 9"/>
          <p:cNvSpPr txBox="1">
            <a:spLocks noChangeArrowheads="1"/>
          </p:cNvSpPr>
          <p:nvPr/>
        </p:nvSpPr>
        <p:spPr bwMode="auto">
          <a:xfrm>
            <a:off x="152400" y="745435"/>
            <a:ext cx="3657600" cy="3277820"/>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rgbClr val="0000FF"/>
                </a:solidFill>
                <a:latin typeface="Times New Roman" panose="02020603050405020304" pitchFamily="18" charset="0"/>
              </a:defRPr>
            </a:lvl1pPr>
            <a:lvl2pPr marL="742950" indent="-285750" eaLnBrk="0" hangingPunct="0">
              <a:defRPr sz="2400">
                <a:solidFill>
                  <a:srgbClr val="0000FF"/>
                </a:solidFill>
                <a:latin typeface="Times New Roman" panose="02020603050405020304" pitchFamily="18" charset="0"/>
              </a:defRPr>
            </a:lvl2pPr>
            <a:lvl3pPr marL="1143000" indent="-228600" eaLnBrk="0" hangingPunct="0">
              <a:defRPr sz="2400">
                <a:solidFill>
                  <a:srgbClr val="0000FF"/>
                </a:solidFill>
                <a:latin typeface="Times New Roman" panose="02020603050405020304" pitchFamily="18" charset="0"/>
              </a:defRPr>
            </a:lvl3pPr>
            <a:lvl4pPr marL="1600200" indent="-228600" eaLnBrk="0" hangingPunct="0">
              <a:defRPr sz="2400">
                <a:solidFill>
                  <a:srgbClr val="0000FF"/>
                </a:solidFill>
                <a:latin typeface="Times New Roman" panose="02020603050405020304" pitchFamily="18" charset="0"/>
              </a:defRPr>
            </a:lvl4pPr>
            <a:lvl5pPr marL="2057400" indent="-228600" eaLnBrk="0" hangingPunct="0">
              <a:defRPr sz="24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4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4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4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400">
                <a:solidFill>
                  <a:srgbClr val="0000FF"/>
                </a:solidFill>
                <a:latin typeface="Times New Roman" panose="02020603050405020304" pitchFamily="18" charset="0"/>
              </a:defRPr>
            </a:lvl9pPr>
          </a:lstStyle>
          <a:p>
            <a:pPr eaLnBrk="1" hangingPunct="1">
              <a:spcBef>
                <a:spcPct val="50000"/>
              </a:spcBef>
            </a:pPr>
            <a:r>
              <a:rPr lang="en-US" altLang="en-US" sz="1800" b="1"/>
              <a:t>BIỂU ĐỒ A.</a:t>
            </a:r>
          </a:p>
          <a:p>
            <a:pPr eaLnBrk="1" hangingPunct="1">
              <a:spcBef>
                <a:spcPct val="50000"/>
              </a:spcBef>
              <a:buFontTx/>
              <a:buChar char="-"/>
            </a:pPr>
            <a:r>
              <a:rPr lang="en-US" altLang="en-US" sz="1800" b="1"/>
              <a:t> Nhiệt độ không quá 10</a:t>
            </a:r>
            <a:r>
              <a:rPr lang="en-US" altLang="en-US" sz="1800" b="1" baseline="30000"/>
              <a:t>0</a:t>
            </a:r>
            <a:r>
              <a:rPr lang="en-US" altLang="en-US" sz="1800" b="1"/>
              <a:t>C (mùa hạ) có 9 tháng nhiệt độ &lt;0</a:t>
            </a:r>
            <a:r>
              <a:rPr lang="en-US" altLang="en-US" sz="1800" b="1" baseline="30000"/>
              <a:t>0</a:t>
            </a:r>
            <a:r>
              <a:rPr lang="en-US" altLang="en-US" sz="1800" b="1"/>
              <a:t>C, mùa đông lạnh &lt;-30</a:t>
            </a:r>
            <a:r>
              <a:rPr lang="en-US" altLang="en-US" sz="1800" b="1" baseline="30000"/>
              <a:t>0</a:t>
            </a:r>
            <a:r>
              <a:rPr lang="en-US" altLang="en-US" sz="1800" b="1"/>
              <a:t>C. Biên độ nhiệt độ: 39</a:t>
            </a:r>
            <a:r>
              <a:rPr lang="en-US" altLang="en-US" sz="1800" b="1" baseline="30000"/>
              <a:t>0</a:t>
            </a:r>
            <a:r>
              <a:rPr lang="en-US" altLang="en-US" sz="1800" b="1"/>
              <a:t>C</a:t>
            </a:r>
          </a:p>
          <a:p>
            <a:pPr eaLnBrk="1" hangingPunct="1">
              <a:spcBef>
                <a:spcPct val="50000"/>
              </a:spcBef>
              <a:buFontTx/>
              <a:buChar char="-"/>
            </a:pPr>
            <a:r>
              <a:rPr lang="en-US" altLang="en-US" sz="1800" b="1"/>
              <a:t> Lượng mưa ít, tháng nhiều &lt;50mm có 9 tháng mưa dưới dạng tuyết rơi. </a:t>
            </a:r>
          </a:p>
          <a:p>
            <a:pPr eaLnBrk="1" hangingPunct="1">
              <a:spcBef>
                <a:spcPct val="50000"/>
              </a:spcBef>
            </a:pPr>
            <a:r>
              <a:rPr lang="en-US" altLang="en-US" sz="1800" b="1"/>
              <a:t>=&gt; Kiểu môi trường: ÔN ĐỚI LỤC ĐỊA (CẬN CỰC)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39945"/>
                                        </p:tgtEl>
                                        <p:attrNameLst>
                                          <p:attrName>style.visibility</p:attrName>
                                        </p:attrNameLst>
                                      </p:cBhvr>
                                      <p:to>
                                        <p:strVal val="visible"/>
                                      </p:to>
                                    </p:set>
                                    <p:animEffect transition="in" filter="wipe(left)">
                                      <p:cBhvr>
                                        <p:cTn id="11" dur="500"/>
                                        <p:tgtEl>
                                          <p:spTgt spid="3994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9940"/>
                                        </p:tgtEl>
                                        <p:attrNameLst>
                                          <p:attrName>style.visibility</p:attrName>
                                        </p:attrNameLst>
                                      </p:cBhvr>
                                      <p:to>
                                        <p:strVal val="visible"/>
                                      </p:to>
                                    </p:set>
                                    <p:animEffect transition="in" filter="wipe(left)">
                                      <p:cBhvr>
                                        <p:cTn id="16" dur="500"/>
                                        <p:tgtEl>
                                          <p:spTgt spid="399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animBg="1"/>
      <p:bldP spid="39944" grpId="0"/>
      <p:bldP spid="39945" grpId="0"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rgbClr val="0000FF"/>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rgbClr val="0000FF"/>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698</TotalTime>
  <Words>714</Words>
  <Application>Microsoft Office PowerPoint</Application>
  <PresentationFormat>Trình chiếu Trên màn hình (4:3)</PresentationFormat>
  <Paragraphs>83</Paragraphs>
  <Slides>15</Slides>
  <Notes>10</Notes>
  <HiddenSlides>0</HiddenSlides>
  <MMClips>0</MMClips>
  <ScaleCrop>false</ScaleCrop>
  <HeadingPairs>
    <vt:vector size="4" baseType="variant">
      <vt:variant>
        <vt:lpstr>Chủ đề</vt:lpstr>
      </vt:variant>
      <vt:variant>
        <vt:i4>1</vt:i4>
      </vt:variant>
      <vt:variant>
        <vt:lpstr>Tiêu đề Bản chiếu</vt:lpstr>
      </vt:variant>
      <vt:variant>
        <vt:i4>15</vt:i4>
      </vt:variant>
    </vt:vector>
  </HeadingPairs>
  <TitlesOfParts>
    <vt:vector size="16" baseType="lpstr">
      <vt:lpstr>Default Design</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LM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Hoang Giang</dc:creator>
  <cp:lastModifiedBy>e</cp:lastModifiedBy>
  <cp:revision>37</cp:revision>
  <dcterms:created xsi:type="dcterms:W3CDTF">2008-11-11T12:37:35Z</dcterms:created>
  <dcterms:modified xsi:type="dcterms:W3CDTF">2017-10-30T23:42:17Z</dcterms:modified>
</cp:coreProperties>
</file>