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6" r:id="rId2"/>
    <p:sldId id="257" r:id="rId3"/>
    <p:sldId id="258" r:id="rId4"/>
    <p:sldId id="259" r:id="rId5"/>
    <p:sldId id="282" r:id="rId6"/>
    <p:sldId id="278" r:id="rId7"/>
    <p:sldId id="279" r:id="rId8"/>
    <p:sldId id="283" r:id="rId9"/>
    <p:sldId id="287" r:id="rId10"/>
    <p:sldId id="262" r:id="rId11"/>
  </p:sldIdLst>
  <p:sldSz cx="12192000" cy="6858000"/>
  <p:notesSz cx="7104063" cy="10234613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D62A71"/>
    <a:srgbClr val="E7D689"/>
    <a:srgbClr val="D9B4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90" y="-156"/>
      </p:cViewPr>
      <p:guideLst>
        <p:guide orient="horz" pos="215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AE6A1-9033-4E1E-B999-E5CC9F4CF086}" type="datetimeFigureOut">
              <a:rPr lang="zh-CN" altLang="en-US" smtClean="0"/>
              <a:pPr/>
              <a:t>2021/12/16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D0ADD-18DC-4976-915C-8A578947B7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14231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894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89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图片\5a12772ac0623.jpg5a12772ac0623"/>
          <p:cNvPicPr>
            <a:picLocks noChangeAspect="1"/>
          </p:cNvPicPr>
          <p:nvPr/>
        </p:nvPicPr>
        <p:blipFill>
          <a:blip r:embed="rId4"/>
          <a:srcRect l="2088" t="4904" b="8596"/>
          <a:stretch>
            <a:fillRect/>
          </a:stretch>
        </p:blipFill>
        <p:spPr>
          <a:xfrm>
            <a:off x="-82550" y="-1270"/>
            <a:ext cx="12357100" cy="68599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75590" y="290195"/>
            <a:ext cx="11641455" cy="6277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97475" y="-127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10" name="等腰三角形 9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71340" y="672659"/>
            <a:ext cx="1128973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vi-VN" sz="4800" b="1" dirty="0" smtClean="0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charset="-122"/>
                <a:cs typeface="Arial" panose="020B0604020202020204" pitchFamily="34" charset="0"/>
              </a:rPr>
              <a:t>BÀI GIỚI THIỆU </a:t>
            </a:r>
            <a:r>
              <a:rPr lang="en-US" altLang="vi-VN" sz="4800" b="1" dirty="0" smtClean="0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charset="-122"/>
                <a:cs typeface="Arial" panose="020B0604020202020204" pitchFamily="34" charset="0"/>
              </a:rPr>
              <a:t>SÁCH THÁNG 12</a:t>
            </a:r>
          </a:p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ĐẠI TƯỚNG VÕ NGUYÊN GIÁP – VỊ TƯỚNG VÌ HÒA BÌNH, NGƯỜI HỌC TRÒ XUẤT SẮC CỦA CHỦ TỊCH HỒ CHÍ MINH</a:t>
            </a:r>
            <a:endParaRPr lang="en-US" sz="4800" dirty="0" smtClean="0">
              <a:solidFill>
                <a:srgbClr val="FF0000"/>
              </a:solidFill>
            </a:endParaRPr>
          </a:p>
          <a:p>
            <a:pPr algn="ctr" fontAlgn="auto">
              <a:lnSpc>
                <a:spcPct val="100000"/>
              </a:lnSpc>
            </a:pPr>
            <a:endParaRPr lang="en-US" altLang="vi-VN" sz="4800" b="1" dirty="0" smtClean="0">
              <a:solidFill>
                <a:srgbClr val="FF0000"/>
              </a:solidFill>
              <a:latin typeface="Arial" panose="020B0604020202020204" pitchFamily="34" charset="0"/>
              <a:ea typeface="华文细黑" panose="02010600040101010101" charset="-122"/>
              <a:cs typeface="Arial" panose="020B0604020202020204" pitchFamily="34" charset="0"/>
            </a:endParaRPr>
          </a:p>
          <a:p>
            <a:pPr algn="ctr" fontAlgn="auto">
              <a:lnSpc>
                <a:spcPct val="100000"/>
              </a:lnSpc>
            </a:pPr>
            <a:endParaRPr lang="en-US" altLang="vi-VN" sz="5400" b="1" dirty="0" smtClean="0">
              <a:solidFill>
                <a:srgbClr val="FF0000"/>
              </a:solidFill>
              <a:latin typeface="Arial" panose="020B0604020202020204" pitchFamily="34" charset="0"/>
              <a:ea typeface="华文细黑" panose="02010600040101010101" charset="-122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 flipV="1">
            <a:off x="5197475" y="583438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4" name="等腰三角形 3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等腰三角形 4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甘雨 - 니가 내리던 하루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0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402" y="5876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163774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8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17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bldLvl="0" animBg="1"/>
      <p:bldP spid="17" grpId="0"/>
      <p:bldP spid="17" grpId="1"/>
      <p:bldP spid="17" grpId="2"/>
      <p:bldP spid="17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图片\5a1fc9101f123.jpg5a1fc9101f123"/>
          <p:cNvPicPr>
            <a:picLocks noChangeAspect="1"/>
          </p:cNvPicPr>
          <p:nvPr/>
        </p:nvPicPr>
        <p:blipFill>
          <a:blip r:embed="rId3"/>
          <a:srcRect b="9632"/>
          <a:stretch>
            <a:fillRect/>
          </a:stretch>
        </p:blipFill>
        <p:spPr>
          <a:xfrm>
            <a:off x="-10795" y="-20320"/>
            <a:ext cx="12214225" cy="68986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75590" y="290195"/>
            <a:ext cx="11641455" cy="6277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5197475" y="-127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10" name="等腰三角形 9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 flipV="1">
            <a:off x="5197475" y="583438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4" name="等腰三角形 3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2106295" y="2270760"/>
            <a:ext cx="797496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8800" dirty="0">
                <a:solidFill>
                  <a:srgbClr val="FF0000"/>
                </a:solidFill>
                <a:latin typeface="Poppins SemiBold" panose="02000000000000000000" charset="0"/>
                <a:ea typeface="华文细黑" panose="02010600040101010101" charset="-122"/>
              </a:rPr>
              <a:t>THANK YOU</a:t>
            </a: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9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4" grpId="0"/>
      <p:bldP spid="14" grpId="2"/>
      <p:bldP spid="14" grpId="4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4335" y="315967"/>
            <a:ext cx="11403330" cy="6057900"/>
          </a:xfrm>
          <a:prstGeom prst="rect">
            <a:avLst/>
          </a:prstGeom>
          <a:solidFill>
            <a:srgbClr val="E7D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94335" y="725805"/>
            <a:ext cx="761124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2800" b="1" dirty="0" smtClean="0">
                <a:solidFill>
                  <a:srgbClr val="00B050"/>
                </a:solidFill>
                <a:latin typeface="Poppins SemiBold" panose="02000000000000000000" charset="0"/>
              </a:rPr>
              <a:t>Tác phẩm: </a:t>
            </a:r>
            <a:r>
              <a:rPr lang="en-US" sz="2800" b="1" dirty="0" smtClean="0">
                <a:solidFill>
                  <a:srgbClr val="00B050"/>
                </a:solidFill>
              </a:rPr>
              <a:t>ĐẠI TƯỚNG VÕ NGUYÊN GIÁP – VỊ TƯỚNG VÌ HÒA BÌNH, NGƯỜI HỌC TRÒ XUẤT SẮC CỦA CHỦ TỊCH HỒ CHÍ </a:t>
            </a:r>
            <a:r>
              <a:rPr lang="en-US" sz="2800" b="1" dirty="0" smtClean="0">
                <a:solidFill>
                  <a:srgbClr val="00B050"/>
                </a:solidFill>
              </a:rPr>
              <a:t>MINH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algn="ctr"/>
            <a:r>
              <a:rPr lang="vi-VN" altLang="zh-CN" sz="2800" b="1" dirty="0" smtClean="0">
                <a:solidFill>
                  <a:srgbClr val="00B050"/>
                </a:solidFill>
                <a:latin typeface="Poppins SemiBold" panose="02000000000000000000" charset="0"/>
              </a:rPr>
              <a:t>Tác giả</a:t>
            </a:r>
            <a:r>
              <a:rPr lang="en-US" altLang="zh-CN" sz="2800" b="1" dirty="0" smtClean="0">
                <a:solidFill>
                  <a:srgbClr val="00B050"/>
                </a:solidFill>
                <a:latin typeface="Poppins SemiBold" panose="02000000000000000000" charset="0"/>
              </a:rPr>
              <a:t>:</a:t>
            </a:r>
            <a:r>
              <a:rPr lang="vi-VN" altLang="zh-CN" sz="2800" b="1" dirty="0" smtClean="0">
                <a:solidFill>
                  <a:srgbClr val="00B050"/>
                </a:solidFill>
                <a:latin typeface="Poppins SemiBold" panose="02000000000000000000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Thạc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sĩ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Lê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Trung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Kiên</a:t>
            </a:r>
            <a:r>
              <a:rPr lang="en-US" sz="2800" b="1" dirty="0" smtClean="0">
                <a:solidFill>
                  <a:srgbClr val="00B050"/>
                </a:solidFill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</a:rPr>
              <a:t>Vũ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Hoa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Tươi</a:t>
            </a:r>
            <a:endParaRPr lang="vi-VN" altLang="zh-CN" sz="2800" b="1" dirty="0" smtClean="0">
              <a:solidFill>
                <a:srgbClr val="00B050"/>
              </a:solidFill>
              <a:latin typeface="Poppins SemiBold" panose="02000000000000000000" charset="0"/>
            </a:endParaRPr>
          </a:p>
          <a:p>
            <a:pPr fontAlgn="base"/>
            <a:r>
              <a:rPr lang="en-US" sz="2000" dirty="0" err="1" smtClean="0">
                <a:solidFill>
                  <a:srgbClr val="FF0000"/>
                </a:solidFill>
              </a:rPr>
              <a:t>Kính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thưa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thầy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giáo</a:t>
            </a:r>
            <a:r>
              <a:rPr lang="en-US" sz="2000" dirty="0" smtClean="0">
                <a:solidFill>
                  <a:srgbClr val="FF0000"/>
                </a:solidFill>
              </a:rPr>
              <a:t>, </a:t>
            </a:r>
            <a:r>
              <a:rPr lang="en-US" sz="2000" dirty="0" err="1" smtClean="0">
                <a:solidFill>
                  <a:srgbClr val="FF0000"/>
                </a:solidFill>
              </a:rPr>
              <a:t>cô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cùng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toàn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thể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ban </a:t>
            </a:r>
            <a:r>
              <a:rPr lang="en-US" sz="2000" dirty="0" err="1" smtClean="0">
                <a:solidFill>
                  <a:srgbClr val="FF0000"/>
                </a:solidFill>
              </a:rPr>
              <a:t>học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sinh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mến</a:t>
            </a:r>
            <a:r>
              <a:rPr lang="en-US" sz="2000" dirty="0" smtClean="0">
                <a:solidFill>
                  <a:srgbClr val="FF0000"/>
                </a:solidFill>
              </a:rPr>
              <a:t>!</a:t>
            </a:r>
          </a:p>
          <a:p>
            <a:pPr fontAlgn="base"/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vật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kiệt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xuất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 – </a:t>
            </a:r>
            <a:r>
              <a:rPr lang="en-US" sz="2000" dirty="0" err="1" smtClean="0">
                <a:solidFill>
                  <a:srgbClr val="FF0000"/>
                </a:solidFill>
              </a:rPr>
              <a:t>thời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oanh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liệt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cuộc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đấu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giành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lập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tộc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nghiệp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xây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dựng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bảo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vệ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Tổ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quốc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Việt</a:t>
            </a:r>
            <a:r>
              <a:rPr lang="en-US" sz="2000" dirty="0" smtClean="0">
                <a:solidFill>
                  <a:srgbClr val="FF0000"/>
                </a:solidFill>
              </a:rPr>
              <a:t> Nam </a:t>
            </a:r>
            <a:r>
              <a:rPr lang="en-US" sz="2000" dirty="0" err="1" smtClean="0">
                <a:solidFill>
                  <a:srgbClr val="FF0000"/>
                </a:solidFill>
              </a:rPr>
              <a:t>xã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hội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nghĩa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</a:rPr>
              <a:t>Cuộc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nghiệp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chỉ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phản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ánh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sinh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động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thăng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trầm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giai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đoạn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sử</a:t>
            </a:r>
            <a:r>
              <a:rPr lang="en-US" sz="2000" dirty="0" smtClean="0">
                <a:solidFill>
                  <a:srgbClr val="FF0000"/>
                </a:solidFill>
              </a:rPr>
              <a:t> bi </a:t>
            </a:r>
            <a:r>
              <a:rPr lang="en-US" sz="2000" dirty="0" err="1" smtClean="0">
                <a:solidFill>
                  <a:srgbClr val="FF0000"/>
                </a:solidFill>
              </a:rPr>
              <a:t>tráng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tộc</a:t>
            </a:r>
            <a:r>
              <a:rPr lang="en-US" sz="2000" dirty="0" smtClean="0">
                <a:solidFill>
                  <a:srgbClr val="FF0000"/>
                </a:solidFill>
              </a:rPr>
              <a:t>, 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năm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trải</a:t>
            </a:r>
            <a:r>
              <a:rPr lang="en-US" sz="2000" dirty="0" smtClean="0">
                <a:solidFill>
                  <a:srgbClr val="FF0000"/>
                </a:solidFill>
              </a:rPr>
              <a:t> qua </a:t>
            </a:r>
            <a:r>
              <a:rPr lang="en-US" sz="2000" dirty="0" err="1" smtClean="0">
                <a:solidFill>
                  <a:srgbClr val="FF0000"/>
                </a:solidFill>
              </a:rPr>
              <a:t>mà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còn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mang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đậm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dấu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ấn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cao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đẹp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xuất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sắc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người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học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trò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ưu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tú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Minh, “ </a:t>
            </a:r>
            <a:r>
              <a:rPr lang="en-US" sz="2000" dirty="0" err="1" smtClean="0">
                <a:solidFill>
                  <a:srgbClr val="FF0000"/>
                </a:solidFill>
              </a:rPr>
              <a:t>Người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”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đội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Việt</a:t>
            </a:r>
            <a:r>
              <a:rPr lang="en-US" sz="2000" dirty="0" smtClean="0">
                <a:solidFill>
                  <a:srgbClr val="FF0000"/>
                </a:solidFill>
              </a:rPr>
              <a:t> Nam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vị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huyền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thoại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lòng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bè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Quốc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tế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en-US" altLang="zh-CN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http://thankhanh.daitu.edu.vn/upload/48600/fck/files/vo-nguyen-giap-vi-tuong-vi-hoa-binh-nguoi-hoc-tro-xuat-sac-cua-chu-tich-ho-chi-min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0173" y="254189"/>
            <a:ext cx="3525625" cy="606177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076440" y="1529080"/>
            <a:ext cx="3801110" cy="380111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7076440" y="1529080"/>
            <a:ext cx="3801110" cy="3801110"/>
            <a:chOff x="1908" y="2994"/>
            <a:chExt cx="3104" cy="3104"/>
          </a:xfrm>
        </p:grpSpPr>
        <p:sp>
          <p:nvSpPr>
            <p:cNvPr id="19" name="矩形 18"/>
            <p:cNvSpPr/>
            <p:nvPr/>
          </p:nvSpPr>
          <p:spPr>
            <a:xfrm>
              <a:off x="1908" y="2994"/>
              <a:ext cx="3104" cy="3104"/>
            </a:xfrm>
            <a:prstGeom prst="rect">
              <a:avLst/>
            </a:prstGeom>
            <a:solidFill>
              <a:srgbClr val="E7D68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276" y="3566"/>
              <a:ext cx="2366" cy="1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0" b="1" dirty="0">
                  <a:solidFill>
                    <a:schemeClr val="bg1"/>
                  </a:solidFill>
                  <a:latin typeface="Arial" panose="020B0604020202020204" pitchFamily="34" charset="0"/>
                  <a:ea typeface="华文细黑" panose="02010600040101010101" charset="-122"/>
                </a:rPr>
                <a:t>01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121791" y="186203"/>
            <a:ext cx="600276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800" i="1" dirty="0" err="1" smtClean="0">
                <a:solidFill>
                  <a:srgbClr val="FF0000"/>
                </a:solidFill>
              </a:rPr>
              <a:t>Thưa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thầy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cô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giáo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và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</a:rPr>
              <a:t> ban </a:t>
            </a:r>
            <a:r>
              <a:rPr lang="en-US" sz="2800" i="1" dirty="0" err="1" smtClean="0">
                <a:solidFill>
                  <a:srgbClr val="FF0000"/>
                </a:solidFill>
              </a:rPr>
              <a:t>học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buổi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hôm</a:t>
            </a:r>
            <a:r>
              <a:rPr lang="en-US" sz="2800" dirty="0" smtClean="0">
                <a:solidFill>
                  <a:srgbClr val="FF0000"/>
                </a:solidFill>
              </a:rPr>
              <a:t> nay </a:t>
            </a:r>
            <a:r>
              <a:rPr lang="en-US" sz="2800" dirty="0" err="1" smtClean="0">
                <a:solidFill>
                  <a:srgbClr val="FF0000"/>
                </a:solidFill>
              </a:rPr>
              <a:t>tôi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trọng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toàn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ban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cuốn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 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Võ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Nguyên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Giáp</a:t>
            </a:r>
            <a:r>
              <a:rPr lang="en-US" sz="2800" b="1" i="1" dirty="0" smtClean="0">
                <a:solidFill>
                  <a:srgbClr val="FF0000"/>
                </a:solidFill>
              </a:rPr>
              <a:t> -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Vị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tướng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vì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hòa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bình</a:t>
            </a:r>
            <a:r>
              <a:rPr lang="en-US" sz="2800" b="1" i="1" dirty="0" smtClean="0">
                <a:solidFill>
                  <a:srgbClr val="FF0000"/>
                </a:solidFill>
              </a:rPr>
              <a:t>,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người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học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trò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xuất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sắc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của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Chủ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tịch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Hồ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Chí</a:t>
            </a:r>
            <a:r>
              <a:rPr lang="en-US" sz="2800" b="1" i="1" dirty="0" smtClean="0">
                <a:solidFill>
                  <a:srgbClr val="FF0000"/>
                </a:solidFill>
              </a:rPr>
              <a:t> Minh.</a:t>
            </a:r>
            <a:r>
              <a:rPr lang="en-US" sz="2800" i="1" dirty="0" smtClean="0">
                <a:solidFill>
                  <a:srgbClr val="FF0000"/>
                </a:solidFill>
              </a:rPr>
              <a:t> </a:t>
            </a:r>
            <a:r>
              <a:rPr lang="en-US" sz="2800" dirty="0" smtClean="0">
                <a:solidFill>
                  <a:srgbClr val="FF0000"/>
                </a:solidFill>
              </a:rPr>
              <a:t>do </a:t>
            </a:r>
            <a:r>
              <a:rPr lang="en-US" sz="2800" dirty="0" err="1" smtClean="0">
                <a:solidFill>
                  <a:srgbClr val="FF0000"/>
                </a:solidFill>
              </a:rPr>
              <a:t>Thạc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sĩ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Lê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Trung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Kiên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Vũ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Hoa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biên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nhà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xuất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Thời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trung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tâm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Gòn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hành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2013 </a:t>
            </a:r>
            <a:r>
              <a:rPr lang="en-US" sz="2800" dirty="0" err="1" smtClean="0">
                <a:solidFill>
                  <a:srgbClr val="FF0000"/>
                </a:solidFill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</a:rPr>
              <a:t> 415 </a:t>
            </a:r>
            <a:r>
              <a:rPr lang="en-US" sz="2800" dirty="0" err="1" smtClean="0">
                <a:solidFill>
                  <a:srgbClr val="FF0000"/>
                </a:solidFill>
              </a:rPr>
              <a:t>trang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hình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ảnh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được</a:t>
            </a:r>
            <a:r>
              <a:rPr lang="en-US" sz="2800" dirty="0" smtClean="0">
                <a:solidFill>
                  <a:srgbClr val="FF0000"/>
                </a:solidFill>
              </a:rPr>
              <a:t> in </a:t>
            </a:r>
            <a:r>
              <a:rPr lang="en-US" sz="2800" dirty="0" err="1" smtClean="0">
                <a:solidFill>
                  <a:srgbClr val="FF0000"/>
                </a:solidFill>
              </a:rPr>
              <a:t>trên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19 x 27cm, </a:t>
            </a:r>
            <a:r>
              <a:rPr lang="en-US" sz="2800" dirty="0" err="1" smtClean="0">
                <a:solidFill>
                  <a:srgbClr val="FF0000"/>
                </a:solidFill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giấy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dễ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nhìn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dễ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530" name="Picture 2" descr="Ông Võ Nguyên Giáp: Vị tướng tài làm chuyển dịch dòng chảy của lịch sử |  Phong cách | Vietnam+ (VietnamPlus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42203" y="0"/>
            <a:ext cx="564979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076440" y="1529080"/>
            <a:ext cx="3801110" cy="380111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7076440" y="1529080"/>
            <a:ext cx="3801110" cy="3801110"/>
            <a:chOff x="1908" y="2994"/>
            <a:chExt cx="3104" cy="3104"/>
          </a:xfrm>
        </p:grpSpPr>
        <p:sp>
          <p:nvSpPr>
            <p:cNvPr id="19" name="矩形 18"/>
            <p:cNvSpPr/>
            <p:nvPr/>
          </p:nvSpPr>
          <p:spPr>
            <a:xfrm>
              <a:off x="1908" y="2994"/>
              <a:ext cx="3104" cy="3104"/>
            </a:xfrm>
            <a:prstGeom prst="rect">
              <a:avLst/>
            </a:prstGeom>
            <a:solidFill>
              <a:srgbClr val="E7D68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276" y="3566"/>
              <a:ext cx="2366" cy="1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0" b="1" dirty="0">
                  <a:solidFill>
                    <a:schemeClr val="bg1"/>
                  </a:solidFill>
                  <a:latin typeface="Arial" panose="020B0604020202020204" pitchFamily="34" charset="0"/>
                  <a:ea typeface="华文细黑" panose="02010600040101010101" charset="-122"/>
                </a:rPr>
                <a:t>02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-86061" y="591671"/>
            <a:ext cx="65729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dirty="0" err="1" smtClean="0">
                <a:solidFill>
                  <a:srgbClr val="FF0000"/>
                </a:solidFill>
              </a:rPr>
              <a:t>Bìa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cuốn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sách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thiết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kế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chất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liệu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giấy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cứng</a:t>
            </a:r>
            <a:r>
              <a:rPr lang="en-US" sz="3600" dirty="0" smtClean="0">
                <a:solidFill>
                  <a:srgbClr val="FF0000"/>
                </a:solidFill>
              </a:rPr>
              <a:t>, </a:t>
            </a:r>
            <a:r>
              <a:rPr lang="en-US" sz="3600" dirty="0" err="1" smtClean="0">
                <a:solidFill>
                  <a:srgbClr val="FF0000"/>
                </a:solidFill>
              </a:rPr>
              <a:t>với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mầu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nền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chủ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đạo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mầu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ghi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nổi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bật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r>
              <a:rPr lang="en-US" sz="3600" dirty="0" err="1" smtClean="0">
                <a:solidFill>
                  <a:srgbClr val="FF0000"/>
                </a:solidFill>
              </a:rPr>
              <a:t>trên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nền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bìa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là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r>
              <a:rPr lang="en-US" sz="3600" dirty="0" err="1" smtClean="0">
                <a:solidFill>
                  <a:srgbClr val="FF0000"/>
                </a:solidFill>
              </a:rPr>
              <a:t>chân</a:t>
            </a:r>
            <a:r>
              <a:rPr lang="en-US" sz="3600" dirty="0" smtClean="0">
                <a:solidFill>
                  <a:srgbClr val="FF0000"/>
                </a:solidFill>
              </a:rPr>
              <a:t> dung </a:t>
            </a:r>
            <a:r>
              <a:rPr lang="en-US" sz="3600" dirty="0" err="1" smtClean="0">
                <a:solidFill>
                  <a:srgbClr val="FF0000"/>
                </a:solidFill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Đại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tướng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Võ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Nguyên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Giáp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anh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cả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Quân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đội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nhân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dân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Việt</a:t>
            </a:r>
            <a:r>
              <a:rPr lang="en-US" sz="3600" dirty="0" smtClean="0">
                <a:solidFill>
                  <a:srgbClr val="FF0000"/>
                </a:solidFill>
              </a:rPr>
              <a:t> Nam </a:t>
            </a:r>
            <a:r>
              <a:rPr lang="en-US" sz="3600" dirty="0" err="1" smtClean="0">
                <a:solidFill>
                  <a:srgbClr val="FF0000"/>
                </a:solidFill>
              </a:rPr>
              <a:t>và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cạnh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dòng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r>
              <a:rPr lang="en-US" sz="3600" dirty="0" err="1" smtClean="0">
                <a:solidFill>
                  <a:srgbClr val="FF0000"/>
                </a:solidFill>
              </a:rPr>
              <a:t>mang</a:t>
            </a:r>
            <a:r>
              <a:rPr lang="en-US" sz="3600" dirty="0" smtClean="0">
                <a:solidFill>
                  <a:srgbClr val="FF0000"/>
                </a:solidFill>
              </a:rPr>
              <a:t> </a:t>
            </a:r>
            <a:r>
              <a:rPr lang="en-US" sz="3600" dirty="0" err="1" smtClean="0">
                <a:solidFill>
                  <a:srgbClr val="FF0000"/>
                </a:solidFill>
              </a:rPr>
              <a:t>tên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ông</a:t>
            </a:r>
            <a:r>
              <a:rPr lang="en-US" sz="3600" dirty="0" smtClean="0">
                <a:solidFill>
                  <a:srgbClr val="FF0000"/>
                </a:solidFill>
              </a:rPr>
              <a:t> “</a:t>
            </a:r>
            <a:r>
              <a:rPr lang="en-US" sz="3600" dirty="0" err="1" smtClean="0">
                <a:solidFill>
                  <a:srgbClr val="FF0000"/>
                </a:solidFill>
              </a:rPr>
              <a:t>Võ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Nguyên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Giáp</a:t>
            </a:r>
            <a:r>
              <a:rPr lang="en-US" sz="3600" dirty="0" smtClean="0">
                <a:solidFill>
                  <a:srgbClr val="FF0000"/>
                </a:solidFill>
              </a:rPr>
              <a:t>” </a:t>
            </a:r>
            <a:r>
              <a:rPr lang="en-US" sz="3600" dirty="0" err="1" smtClean="0">
                <a:solidFill>
                  <a:srgbClr val="FF0000"/>
                </a:solidFill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</a:rPr>
              <a:t> in </a:t>
            </a:r>
            <a:r>
              <a:rPr lang="en-US" sz="3600" dirty="0" err="1" smtClean="0">
                <a:solidFill>
                  <a:srgbClr val="FF0000"/>
                </a:solidFill>
              </a:rPr>
              <a:t>ngay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ngắn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trang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nghiêm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mực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đỏ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2" descr="http://thankhanh.daitu.edu.vn/upload/48600/fck/files/vo-nguyen-giap-vi-tuong-vi-hoa-binh-nguoi-hoc-tro-xuat-sac-cua-chu-tich-ho-chi-min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90995" y="11070"/>
            <a:ext cx="5301006" cy="684693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51520" y="329218"/>
            <a:ext cx="179512" cy="432048"/>
          </a:xfrm>
          <a:prstGeom prst="rect">
            <a:avLst/>
          </a:prstGeom>
          <a:solidFill>
            <a:srgbClr val="E7D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3"/>
          <p:cNvSpPr/>
          <p:nvPr/>
        </p:nvSpPr>
        <p:spPr>
          <a:xfrm>
            <a:off x="341276" y="545242"/>
            <a:ext cx="66437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dirty="0" err="1" smtClean="0">
                <a:solidFill>
                  <a:srgbClr val="FF0000"/>
                </a:solidFill>
              </a:rPr>
              <a:t>Cuốn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sách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sz="3200" dirty="0" err="1" smtClean="0">
                <a:solidFill>
                  <a:srgbClr val="FF0000"/>
                </a:solidFill>
              </a:rPr>
              <a:t>này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sz="3200" dirty="0" err="1" smtClean="0">
                <a:solidFill>
                  <a:srgbClr val="FF0000"/>
                </a:solidFill>
              </a:rPr>
              <a:t>gồm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có</a:t>
            </a:r>
            <a:r>
              <a:rPr lang="en-US" sz="3200" dirty="0" smtClean="0">
                <a:solidFill>
                  <a:srgbClr val="FF0000"/>
                </a:solidFill>
              </a:rPr>
              <a:t> 5 </a:t>
            </a:r>
            <a:r>
              <a:rPr lang="en-US" sz="3200" dirty="0" err="1" smtClean="0">
                <a:solidFill>
                  <a:srgbClr val="FF0000"/>
                </a:solidFill>
              </a:rPr>
              <a:t>phần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</a:p>
          <a:p>
            <a:pPr fontAlgn="base"/>
            <a:r>
              <a:rPr lang="en-US" sz="3200" b="1" dirty="0" err="1" smtClean="0">
                <a:solidFill>
                  <a:srgbClr val="FF0000"/>
                </a:solidFill>
              </a:rPr>
              <a:t>Đến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Phần</a:t>
            </a:r>
            <a:r>
              <a:rPr lang="en-US" sz="3200" b="1" dirty="0" smtClean="0">
                <a:solidFill>
                  <a:srgbClr val="FF0000"/>
                </a:solidFill>
              </a:rPr>
              <a:t> 1</a:t>
            </a:r>
            <a:r>
              <a:rPr lang="en-US" sz="3200" dirty="0" smtClean="0">
                <a:solidFill>
                  <a:srgbClr val="FF0000"/>
                </a:solidFill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</a:rPr>
              <a:t>Khái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lược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tiểu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sử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nhận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xét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đánh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khách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nhà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nghiên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cứu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vị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lãnh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đạo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ngoài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tướng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Võ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Nguyên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Giáp</a:t>
            </a:r>
            <a:r>
              <a:rPr lang="en-US" sz="3200" dirty="0" smtClean="0">
                <a:solidFill>
                  <a:srgbClr val="FF0000"/>
                </a:solidFill>
              </a:rPr>
              <a:t>. </a:t>
            </a:r>
          </a:p>
          <a:p>
            <a:pPr fontAlgn="base"/>
            <a:r>
              <a:rPr lang="en-US" sz="3200" dirty="0" smtClean="0">
                <a:solidFill>
                  <a:srgbClr val="FF0000"/>
                </a:solidFill>
              </a:rPr>
              <a:t>Ở </a:t>
            </a:r>
            <a:r>
              <a:rPr lang="en-US" sz="3200" dirty="0" err="1" smtClean="0">
                <a:solidFill>
                  <a:srgbClr val="FF0000"/>
                </a:solidFill>
              </a:rPr>
              <a:t>phần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chúng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sẽ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tìm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hiểu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tiểu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sử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cuộc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đời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tướng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Võ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Nguyên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Giáp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nổi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buồn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sự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thương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nhân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dân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bè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thế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</a:rPr>
              <a:t> tin </a:t>
            </a:r>
            <a:r>
              <a:rPr lang="en-US" sz="3200" dirty="0" err="1" smtClean="0">
                <a:solidFill>
                  <a:srgbClr val="FF0000"/>
                </a:solidFill>
              </a:rPr>
              <a:t>Đại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tướng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từ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trần</a:t>
            </a:r>
            <a:r>
              <a:rPr lang="en-US" sz="3200" dirty="0" smtClean="0">
                <a:solidFill>
                  <a:srgbClr val="FF0000"/>
                </a:solidFill>
              </a:rPr>
              <a:t>. </a:t>
            </a:r>
          </a:p>
          <a:p>
            <a:pPr fontAlgn="base"/>
            <a:r>
              <a:rPr lang="en-US" sz="3200" dirty="0" smtClean="0">
                <a:solidFill>
                  <a:srgbClr val="FF0000"/>
                </a:solidFill>
              </a:rPr>
              <a:t> 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8435" name="Picture 3" descr="Đại tướng Võ Nguyên Giáp còn sống mãi trong lòng dân tộ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1566" y="0"/>
            <a:ext cx="531043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60071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dirty="0" smtClean="0"/>
              <a:t> </a:t>
            </a:r>
          </a:p>
          <a:p>
            <a:pPr fontAlgn="base"/>
            <a:r>
              <a:rPr lang="en-US" sz="2800" b="1" dirty="0" err="1" smtClean="0">
                <a:solidFill>
                  <a:srgbClr val="FF0000"/>
                </a:solidFill>
              </a:rPr>
              <a:t>Phần</a:t>
            </a:r>
            <a:r>
              <a:rPr lang="en-US" sz="2800" b="1" dirty="0" smtClean="0">
                <a:solidFill>
                  <a:srgbClr val="FF0000"/>
                </a:solidFill>
              </a:rPr>
              <a:t> </a:t>
            </a:r>
            <a:r>
              <a:rPr lang="en-US" sz="2800" b="1" dirty="0" err="1" smtClean="0">
                <a:solidFill>
                  <a:srgbClr val="FF0000"/>
                </a:solidFill>
              </a:rPr>
              <a:t>thứ</a:t>
            </a:r>
            <a:r>
              <a:rPr lang="en-US" sz="2800" b="1" dirty="0" smtClean="0">
                <a:solidFill>
                  <a:srgbClr val="FF0000"/>
                </a:solidFill>
              </a:rPr>
              <a:t> 2</a:t>
            </a:r>
            <a:r>
              <a:rPr lang="en-US" sz="2800" dirty="0" smtClean="0">
                <a:solidFill>
                  <a:srgbClr val="FF0000"/>
                </a:solidFill>
              </a:rPr>
              <a:t>: 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Tướng</a:t>
            </a:r>
            <a:r>
              <a:rPr lang="en-US" sz="2800" dirty="0" smtClean="0">
                <a:solidFill>
                  <a:srgbClr val="FF0000"/>
                </a:solidFill>
              </a:rPr>
              <a:t> -</a:t>
            </a:r>
            <a:r>
              <a:rPr lang="en-US" sz="2800" dirty="0" err="1" smtClean="0">
                <a:solidFill>
                  <a:srgbClr val="FF0000"/>
                </a:solidFill>
              </a:rPr>
              <a:t>Tổng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lệnh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Giáp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suốt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hơn</a:t>
            </a:r>
            <a:r>
              <a:rPr lang="en-US" sz="2800" dirty="0" smtClean="0">
                <a:solidFill>
                  <a:srgbClr val="FF0000"/>
                </a:solidFill>
              </a:rPr>
              <a:t> 100 </a:t>
            </a:r>
            <a:r>
              <a:rPr lang="en-US" sz="2800" dirty="0" err="1" smtClean="0">
                <a:solidFill>
                  <a:srgbClr val="FF0000"/>
                </a:solidFill>
              </a:rPr>
              <a:t>trang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19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tướng</a:t>
            </a:r>
            <a:r>
              <a:rPr lang="en-US" sz="2800" dirty="0" smtClean="0">
                <a:solidFill>
                  <a:srgbClr val="FF0000"/>
                </a:solidFill>
              </a:rPr>
              <a:t>, </a:t>
            </a:r>
            <a:r>
              <a:rPr lang="en-US" sz="2800" dirty="0" err="1" smtClean="0">
                <a:solidFill>
                  <a:srgbClr val="FF0000"/>
                </a:solidFill>
              </a:rPr>
              <a:t>ghi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dấu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ấn</a:t>
            </a:r>
            <a:r>
              <a:rPr lang="en-US" sz="2800" dirty="0" smtClean="0">
                <a:solidFill>
                  <a:srgbClr val="FF0000"/>
                </a:solidFill>
              </a:rPr>
              <a:t> </a:t>
            </a:r>
            <a:r>
              <a:rPr lang="en-US" sz="2800" dirty="0" err="1" smtClean="0">
                <a:solidFill>
                  <a:srgbClr val="FF0000"/>
                </a:solidFill>
              </a:rPr>
              <a:t>lịch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sử</a:t>
            </a:r>
            <a:r>
              <a:rPr lang="en-US" sz="2800" dirty="0" smtClean="0">
                <a:solidFill>
                  <a:srgbClr val="FF0000"/>
                </a:solidFill>
              </a:rPr>
              <a:t>, </a:t>
            </a:r>
            <a:r>
              <a:rPr lang="en-US" sz="2800" dirty="0" err="1" smtClean="0">
                <a:solidFill>
                  <a:srgbClr val="FF0000"/>
                </a:solidFill>
              </a:rPr>
              <a:t>cuộc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đời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oai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hùng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chính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mình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Hồ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chiến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sĩ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quân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đội</a:t>
            </a:r>
            <a:r>
              <a:rPr lang="en-US" sz="2800" dirty="0" smtClean="0">
                <a:solidFill>
                  <a:srgbClr val="FF0000"/>
                </a:solidFill>
              </a:rPr>
              <a:t>, 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suốt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chiến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đấu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. Ở </a:t>
            </a:r>
            <a:r>
              <a:rPr lang="en-US" sz="2800" dirty="0" err="1" smtClean="0">
                <a:solidFill>
                  <a:srgbClr val="FF0000"/>
                </a:solidFill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</a:rPr>
              <a:t>, </a:t>
            </a:r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mùa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xuân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quên</a:t>
            </a:r>
            <a:r>
              <a:rPr lang="en-US" sz="2800" dirty="0" smtClean="0">
                <a:solidFill>
                  <a:srgbClr val="FF0000"/>
                </a:solidFill>
              </a:rPr>
              <a:t>. </a:t>
            </a:r>
            <a:r>
              <a:rPr lang="en-US" sz="2800" dirty="0" err="1" smtClean="0">
                <a:solidFill>
                  <a:srgbClr val="FF0000"/>
                </a:solidFill>
              </a:rPr>
              <a:t>Hà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Nội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đầu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kháng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chiến</a:t>
            </a:r>
            <a:r>
              <a:rPr lang="en-US" sz="2800" dirty="0" smtClean="0">
                <a:solidFill>
                  <a:srgbClr val="FF0000"/>
                </a:solidFill>
              </a:rPr>
              <a:t>, ĐBP 40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sau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nhìn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, hay </a:t>
            </a:r>
            <a:r>
              <a:rPr lang="en-US" sz="2800" dirty="0" err="1" smtClean="0">
                <a:solidFill>
                  <a:srgbClr val="FF0000"/>
                </a:solidFill>
              </a:rPr>
              <a:t>đơn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chỉ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đôi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dòng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suy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ngẫm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tướng</a:t>
            </a:r>
            <a:r>
              <a:rPr lang="en-US" sz="2800" dirty="0" smtClean="0">
                <a:solidFill>
                  <a:srgbClr val="FF0000"/>
                </a:solidFill>
              </a:rPr>
              <a:t> </a:t>
            </a:r>
            <a:r>
              <a:rPr lang="en-US" sz="2800" dirty="0" err="1" smtClean="0">
                <a:solidFill>
                  <a:srgbClr val="FF0000"/>
                </a:solidFill>
              </a:rPr>
              <a:t>về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cuộc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đời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về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sự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nghiệp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về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nước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Nhà báo chính luận Võ Nguyên Giáp: Ngòi bút chiến đấu - Chính trị - Trang  thông tin điện tử tỉnh ủy Bình Địn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0544" y="0"/>
            <a:ext cx="595145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49300"/>
            <a:ext cx="61745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dirty="0" err="1" smtClean="0">
                <a:solidFill>
                  <a:srgbClr val="FF0000"/>
                </a:solidFill>
              </a:rPr>
              <a:t>Phần</a:t>
            </a:r>
            <a:r>
              <a:rPr lang="en-US" sz="2400" b="1" dirty="0" smtClean="0">
                <a:solidFill>
                  <a:srgbClr val="FF0000"/>
                </a:solidFill>
              </a:rPr>
              <a:t> </a:t>
            </a:r>
            <a:r>
              <a:rPr lang="en-US" sz="2400" b="1" dirty="0" err="1" smtClean="0">
                <a:solidFill>
                  <a:srgbClr val="FF0000"/>
                </a:solidFill>
              </a:rPr>
              <a:t>thứ</a:t>
            </a:r>
            <a:r>
              <a:rPr lang="en-US" sz="2400" b="1" dirty="0" smtClean="0">
                <a:solidFill>
                  <a:srgbClr val="FF0000"/>
                </a:solidFill>
              </a:rPr>
              <a:t> 3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mẩu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chuyện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kể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  </a:t>
            </a:r>
            <a:r>
              <a:rPr lang="en-US" sz="2400" dirty="0" err="1" smtClean="0">
                <a:solidFill>
                  <a:srgbClr val="FF0000"/>
                </a:solidFill>
              </a:rPr>
              <a:t>Đại</a:t>
            </a:r>
            <a:r>
              <a:rPr lang="en-US" sz="2400" dirty="0" smtClean="0">
                <a:solidFill>
                  <a:srgbClr val="FF0000"/>
                </a:solidFill>
              </a:rPr>
              <a:t>  </a:t>
            </a:r>
            <a:r>
              <a:rPr lang="en-US" sz="2400" dirty="0" err="1" smtClean="0">
                <a:solidFill>
                  <a:srgbClr val="FF0000"/>
                </a:solidFill>
              </a:rPr>
              <a:t>tướng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Võ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Giáp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về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Chủ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Hồ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Chí</a:t>
            </a:r>
            <a:r>
              <a:rPr lang="en-US" sz="2400" dirty="0" smtClean="0">
                <a:solidFill>
                  <a:srgbClr val="FF0000"/>
                </a:solidFill>
              </a:rPr>
              <a:t> Minh.</a:t>
            </a:r>
          </a:p>
          <a:p>
            <a:pPr fontAlgn="base"/>
            <a:r>
              <a:rPr lang="en-US" sz="2400" dirty="0" err="1" smtClean="0">
                <a:solidFill>
                  <a:srgbClr val="FF0000"/>
                </a:solidFill>
              </a:rPr>
              <a:t>Như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chúng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Hồ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Đại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tướng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người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đồng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chí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người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em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luôn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nhau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hết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lòng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sức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mang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Việt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lập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tự</a:t>
            </a:r>
            <a:r>
              <a:rPr lang="en-US" sz="2400" dirty="0" smtClean="0">
                <a:solidFill>
                  <a:srgbClr val="FF0000"/>
                </a:solidFill>
              </a:rPr>
              <a:t> do. </a:t>
            </a:r>
          </a:p>
          <a:p>
            <a:pPr fontAlgn="base"/>
            <a:r>
              <a:rPr lang="en-US" sz="2400" dirty="0" err="1" smtClean="0">
                <a:solidFill>
                  <a:srgbClr val="FF0000"/>
                </a:solidFill>
              </a:rPr>
              <a:t>Vâng</a:t>
            </a:r>
            <a:r>
              <a:rPr lang="en-US" sz="2400" dirty="0" smtClean="0">
                <a:solidFill>
                  <a:srgbClr val="FF0000"/>
                </a:solidFill>
              </a:rPr>
              <a:t> ! </a:t>
            </a:r>
            <a:r>
              <a:rPr lang="en-US" sz="2400" dirty="0" err="1" smtClean="0">
                <a:solidFill>
                  <a:srgbClr val="FF0000"/>
                </a:solidFill>
              </a:rPr>
              <a:t>Chủ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tịch</a:t>
            </a:r>
            <a:r>
              <a:rPr lang="en-US" sz="2400" dirty="0" smtClean="0">
                <a:solidFill>
                  <a:srgbClr val="FF0000"/>
                </a:solidFill>
              </a:rPr>
              <a:t> HCM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 </a:t>
            </a:r>
            <a:r>
              <a:rPr lang="en-US" sz="2400" dirty="0" err="1" smtClean="0">
                <a:solidFill>
                  <a:srgbClr val="FF0000"/>
                </a:solidFill>
              </a:rPr>
              <a:t>Đại</a:t>
            </a:r>
            <a:r>
              <a:rPr lang="en-US" sz="2400" dirty="0" smtClean="0">
                <a:solidFill>
                  <a:srgbClr val="FF0000"/>
                </a:solidFill>
              </a:rPr>
              <a:t>  </a:t>
            </a:r>
            <a:r>
              <a:rPr lang="en-US" sz="2400" dirty="0" err="1" smtClean="0">
                <a:solidFill>
                  <a:srgbClr val="FF0000"/>
                </a:solidFill>
              </a:rPr>
              <a:t>tướng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Võ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Giáp</a:t>
            </a:r>
            <a:r>
              <a:rPr lang="en-US" sz="2400" dirty="0" smtClean="0">
                <a:solidFill>
                  <a:srgbClr val="FF0000"/>
                </a:solidFill>
              </a:rPr>
              <a:t> </a:t>
            </a:r>
            <a:r>
              <a:rPr lang="en-US" sz="2400" dirty="0" err="1" smtClean="0">
                <a:solidFill>
                  <a:srgbClr val="FF0000"/>
                </a:solidFill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</a:rPr>
              <a:t>thần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tượng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hệ</a:t>
            </a:r>
            <a:r>
              <a:rPr lang="en-US" sz="2400" dirty="0" smtClean="0">
                <a:solidFill>
                  <a:srgbClr val="FF0000"/>
                </a:solidFill>
              </a:rPr>
              <a:t>, </a:t>
            </a:r>
            <a:r>
              <a:rPr lang="en-US" sz="2400" dirty="0" err="1" smtClean="0">
                <a:solidFill>
                  <a:srgbClr val="FF0000"/>
                </a:solidFill>
              </a:rPr>
              <a:t>kháng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chống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giặc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ngoại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xâm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trước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đây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còn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lẫm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liệt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giới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trẻ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thanh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niên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trí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thức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ngày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hôm</a:t>
            </a:r>
            <a:r>
              <a:rPr lang="en-US" sz="2400" dirty="0" smtClean="0">
                <a:solidFill>
                  <a:srgbClr val="FF0000"/>
                </a:solidFill>
              </a:rPr>
              <a:t> nay.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Đề cương tuyên truyền kỷ niệm 110 năm ngày sinh Đại tướng Võ Nguyên Giá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4301" y="0"/>
            <a:ext cx="617769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60071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1" dirty="0" err="1" smtClean="0">
                <a:solidFill>
                  <a:srgbClr val="FF0000"/>
                </a:solidFill>
              </a:rPr>
              <a:t>Phần</a:t>
            </a:r>
            <a:r>
              <a:rPr lang="en-US" sz="2000" b="1" dirty="0" smtClean="0">
                <a:solidFill>
                  <a:srgbClr val="FF0000"/>
                </a:solidFill>
              </a:rPr>
              <a:t> </a:t>
            </a:r>
            <a:r>
              <a:rPr lang="en-US" sz="2000" b="1" dirty="0" err="1" smtClean="0">
                <a:solidFill>
                  <a:srgbClr val="FF0000"/>
                </a:solidFill>
              </a:rPr>
              <a:t>thứ</a:t>
            </a:r>
            <a:r>
              <a:rPr lang="en-US" sz="2000" b="1" dirty="0" smtClean="0">
                <a:solidFill>
                  <a:srgbClr val="FF0000"/>
                </a:solidFill>
              </a:rPr>
              <a:t>  4</a:t>
            </a:r>
            <a:r>
              <a:rPr lang="en-US" sz="2000" dirty="0" smtClean="0">
                <a:solidFill>
                  <a:srgbClr val="FF0000"/>
                </a:solidFill>
              </a:rPr>
              <a:t> :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viết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 -</a:t>
            </a:r>
            <a:r>
              <a:rPr lang="en-US" sz="2000" dirty="0" err="1" smtClean="0">
                <a:solidFill>
                  <a:srgbClr val="FF0000"/>
                </a:solidFill>
              </a:rPr>
              <a:t>Tổng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lệnh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sz="2000" dirty="0" err="1" smtClean="0">
                <a:solidFill>
                  <a:srgbClr val="FF0000"/>
                </a:solidFill>
              </a:rPr>
              <a:t>Phần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này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gồm</a:t>
            </a:r>
            <a:r>
              <a:rPr lang="en-US" sz="2000" dirty="0" smtClean="0">
                <a:solidFill>
                  <a:srgbClr val="FF0000"/>
                </a:solidFill>
              </a:rPr>
              <a:t> 15 </a:t>
            </a:r>
            <a:r>
              <a:rPr lang="en-US" sz="2000" dirty="0" err="1" smtClean="0">
                <a:solidFill>
                  <a:srgbClr val="FF0000"/>
                </a:solidFill>
              </a:rPr>
              <a:t>bài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viết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nhiều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nhau,viết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suy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nghĩ</a:t>
            </a:r>
            <a:r>
              <a:rPr lang="en-US" sz="2000" dirty="0" smtClean="0">
                <a:solidFill>
                  <a:srgbClr val="FF0000"/>
                </a:solidFill>
              </a:rPr>
              <a:t>, </a:t>
            </a:r>
            <a:r>
              <a:rPr lang="en-US" sz="2000" dirty="0" err="1" smtClean="0">
                <a:solidFill>
                  <a:srgbClr val="FF0000"/>
                </a:solidFill>
              </a:rPr>
              <a:t>cảm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nhận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vị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hùng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Việt</a:t>
            </a:r>
            <a:r>
              <a:rPr lang="en-US" sz="2000" dirty="0" smtClean="0">
                <a:solidFill>
                  <a:srgbClr val="FF0000"/>
                </a:solidFill>
              </a:rPr>
              <a:t> Nam.</a:t>
            </a:r>
          </a:p>
          <a:p>
            <a:pPr fontAlgn="base"/>
            <a:r>
              <a:rPr lang="en-US" sz="2000" b="1" dirty="0" err="1" smtClean="0">
                <a:solidFill>
                  <a:srgbClr val="FF0000"/>
                </a:solidFill>
              </a:rPr>
              <a:t>Phần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cuối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cùng</a:t>
            </a:r>
            <a:r>
              <a:rPr lang="en-US" sz="2000" b="1" dirty="0" smtClean="0">
                <a:solidFill>
                  <a:srgbClr val="FF0000"/>
                </a:solidFill>
              </a:rPr>
              <a:t>- </a:t>
            </a:r>
            <a:r>
              <a:rPr lang="en-US" sz="2000" b="1" dirty="0" err="1" smtClean="0">
                <a:solidFill>
                  <a:srgbClr val="FF0000"/>
                </a:solidFill>
              </a:rPr>
              <a:t>Phần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thứ</a:t>
            </a:r>
            <a:r>
              <a:rPr lang="en-US" sz="2000" b="1" dirty="0" smtClean="0">
                <a:solidFill>
                  <a:srgbClr val="FF0000"/>
                </a:solidFill>
              </a:rPr>
              <a:t> 5</a:t>
            </a:r>
            <a:r>
              <a:rPr lang="en-US" sz="2000" dirty="0" smtClean="0">
                <a:solidFill>
                  <a:srgbClr val="FF0000"/>
                </a:solidFill>
              </a:rPr>
              <a:t>: </a:t>
            </a:r>
            <a:r>
              <a:rPr lang="en-US" sz="2000" dirty="0" err="1" smtClean="0">
                <a:solidFill>
                  <a:srgbClr val="FF0000"/>
                </a:solidFill>
              </a:rPr>
              <a:t>Phụ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lục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–</a:t>
            </a:r>
            <a:r>
              <a:rPr lang="en-US" sz="2000" dirty="0" err="1" smtClean="0">
                <a:solidFill>
                  <a:srgbClr val="FF0000"/>
                </a:solidFill>
              </a:rPr>
              <a:t>Tổng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lệnh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sz="2000" dirty="0" err="1" smtClean="0">
                <a:solidFill>
                  <a:srgbClr val="FF0000"/>
                </a:solidFill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với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khoảnh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khắc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thường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bè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quốc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số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đám</a:t>
            </a:r>
            <a:r>
              <a:rPr lang="en-US" sz="2000" dirty="0" smtClean="0">
                <a:solidFill>
                  <a:srgbClr val="FF0000"/>
                </a:solidFill>
              </a:rPr>
              <a:t> tang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en-US" sz="2000" dirty="0" err="1" smtClean="0">
                <a:solidFill>
                  <a:srgbClr val="FF0000"/>
                </a:solidFill>
              </a:rPr>
              <a:t>Đọc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cuốn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sách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này</a:t>
            </a:r>
            <a:r>
              <a:rPr lang="en-US" sz="2000" dirty="0" smtClean="0">
                <a:solidFill>
                  <a:srgbClr val="FF0000"/>
                </a:solidFill>
              </a:rPr>
              <a:t>,</a:t>
            </a:r>
            <a:r>
              <a:rPr lang="en-US" sz="2000" b="1" i="1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càng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hiểu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càng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thêm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hào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về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người</a:t>
            </a:r>
            <a:r>
              <a:rPr lang="en-US" sz="2000" dirty="0" smtClean="0">
                <a:solidFill>
                  <a:srgbClr val="FF0000"/>
                </a:solidFill>
              </a:rPr>
              <a:t> con </a:t>
            </a:r>
            <a:r>
              <a:rPr lang="en-US" sz="2000" dirty="0" err="1" smtClean="0">
                <a:solidFill>
                  <a:srgbClr val="FF0000"/>
                </a:solidFill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Việt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cống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nước</a:t>
            </a:r>
            <a:r>
              <a:rPr lang="en-US" sz="2000" dirty="0" smtClean="0">
                <a:solidFill>
                  <a:srgbClr val="FF0000"/>
                </a:solidFill>
              </a:rPr>
              <a:t>. Qua </a:t>
            </a:r>
            <a:r>
              <a:rPr lang="en-US" sz="2000" dirty="0" err="1" smtClean="0">
                <a:solidFill>
                  <a:srgbClr val="FF0000"/>
                </a:solidFill>
              </a:rPr>
              <a:t>cuốn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sách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cô</a:t>
            </a:r>
            <a:r>
              <a:rPr lang="en-US" sz="2000" dirty="0" smtClean="0">
                <a:solidFill>
                  <a:srgbClr val="FF0000"/>
                </a:solidFill>
              </a:rPr>
              <a:t> hi </a:t>
            </a:r>
            <a:r>
              <a:rPr lang="en-US" sz="2000" dirty="0" err="1" smtClean="0">
                <a:solidFill>
                  <a:srgbClr val="FF0000"/>
                </a:solidFill>
              </a:rPr>
              <a:t>vọng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em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sẽ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rút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học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quý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để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em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noi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gương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học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tập</a:t>
            </a:r>
            <a:r>
              <a:rPr lang="en-US" sz="2000" dirty="0" smtClean="0">
                <a:solidFill>
                  <a:srgbClr val="FF0000"/>
                </a:solidFill>
              </a:rPr>
              <a:t>. 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103 câu chuyện sau những tấm ảnh Đại tướng Võ Nguyên Giáp&amp;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6850" y="0"/>
            <a:ext cx="605515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56257116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60071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1" dirty="0" err="1" smtClean="0">
                <a:solidFill>
                  <a:srgbClr val="FF0000"/>
                </a:solidFill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rõ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hơn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cuốn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sách</a:t>
            </a:r>
            <a:r>
              <a:rPr lang="en-US" sz="2800" b="1" dirty="0" smtClean="0">
                <a:solidFill>
                  <a:srgbClr val="FF0000"/>
                </a:solidFill>
              </a:rPr>
              <a:t> </a:t>
            </a:r>
            <a:r>
              <a:rPr lang="en-US" sz="2800" i="1" dirty="0" smtClean="0">
                <a:solidFill>
                  <a:srgbClr val="FF0000"/>
                </a:solidFill>
              </a:rPr>
              <a:t>“</a:t>
            </a:r>
            <a:r>
              <a:rPr lang="en-US" sz="2800" i="1" dirty="0" err="1" smtClean="0">
                <a:solidFill>
                  <a:srgbClr val="FF0000"/>
                </a:solidFill>
              </a:rPr>
              <a:t>Võ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Nguyên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Giáp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vị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tướng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vì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hòa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bình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người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trò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xuất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sắc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của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Chủ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tịch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Hồ</a:t>
            </a:r>
            <a:r>
              <a:rPr lang="en-US" sz="2800" i="1" dirty="0" smtClean="0">
                <a:solidFill>
                  <a:srgbClr val="FF0000"/>
                </a:solidFill>
              </a:rPr>
              <a:t> </a:t>
            </a:r>
            <a:r>
              <a:rPr lang="en-US" sz="2800" i="1" dirty="0" err="1" smtClean="0">
                <a:solidFill>
                  <a:srgbClr val="FF0000"/>
                </a:solidFill>
              </a:rPr>
              <a:t>Chí</a:t>
            </a:r>
            <a:r>
              <a:rPr lang="en-US" sz="2800" i="1" dirty="0" smtClean="0">
                <a:solidFill>
                  <a:srgbClr val="FF0000"/>
                </a:solidFill>
              </a:rPr>
              <a:t> Minh” </a:t>
            </a:r>
            <a:r>
              <a:rPr lang="en-US" sz="2800" b="1" dirty="0" err="1" smtClean="0">
                <a:solidFill>
                  <a:srgbClr val="FF0000"/>
                </a:solidFill>
              </a:rPr>
              <a:t>trân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trọng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kính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mời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thầy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giáo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sinh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đến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với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thư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viện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cuốn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sách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này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dirty="0" smtClean="0">
              <a:solidFill>
                <a:srgbClr val="FF0000"/>
              </a:solidFill>
            </a:endParaRPr>
          </a:p>
          <a:p>
            <a:pPr fontAlgn="base"/>
            <a:r>
              <a:rPr lang="en-US" sz="2800" dirty="0" err="1" smtClean="0">
                <a:solidFill>
                  <a:srgbClr val="FF0000"/>
                </a:solidFill>
              </a:rPr>
              <a:t>Buổi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 </a:t>
            </a:r>
            <a:r>
              <a:rPr lang="en-US" sz="2800" dirty="0" err="1" smtClean="0">
                <a:solidFill>
                  <a:srgbClr val="FF0000"/>
                </a:solidFill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tôi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đến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thúc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chúc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tuần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việc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quả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chúc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ngoan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giỏi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hẹn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gặp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buổi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lần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sau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thankhanh.daitu.edu.vn/upload/48600/fck/files/vo-nguyen-giap-vi-tuong-vi-hoa-binh-nguoi-hoc-tro-xuat-sac-cua-chu-tich-ho-chi-min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1056" y="0"/>
            <a:ext cx="5630944" cy="6846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56257116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93</Words>
  <Application>Microsoft Office PowerPoint</Application>
  <PresentationFormat>Custom</PresentationFormat>
  <Paragraphs>39</Paragraphs>
  <Slides>10</Slides>
  <Notes>10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主题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Windows User</cp:lastModifiedBy>
  <cp:revision>50</cp:revision>
  <dcterms:created xsi:type="dcterms:W3CDTF">2018-01-18T14:35:00Z</dcterms:created>
  <dcterms:modified xsi:type="dcterms:W3CDTF">2021-12-16T06:41:35Z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1033-11.2.0.10265</vt:lpwstr>
  </property>
  <property fmtid="{D5CDD505-2E9C-101B-9397-08002B2CF9AE}" pid="3" name="ICV">
    <vt:lpwstr>9661DAB6ADD54A028A563F77E7C2339F</vt:lpwstr>
  </property>
</Properties>
</file>