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notesSlides/notesSlide17.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mp3" ContentType="audio/mp3"/>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82" r:id="rId6"/>
    <p:sldId id="278" r:id="rId7"/>
    <p:sldId id="279" r:id="rId8"/>
    <p:sldId id="260" r:id="rId9"/>
    <p:sldId id="269" r:id="rId10"/>
    <p:sldId id="270" r:id="rId11"/>
    <p:sldId id="271" r:id="rId12"/>
    <p:sldId id="277" r:id="rId13"/>
    <p:sldId id="272" r:id="rId14"/>
    <p:sldId id="261" r:id="rId15"/>
    <p:sldId id="281" r:id="rId16"/>
    <p:sldId id="274" r:id="rId17"/>
    <p:sldId id="262" r:id="rId18"/>
  </p:sldIdLst>
  <p:sldSz cx="12192000" cy="6858000"/>
  <p:notesSz cx="7104063" cy="10234613"/>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D62A71"/>
    <a:srgbClr val="E7D689"/>
    <a:srgbClr val="D9B44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7" autoAdjust="0"/>
    <p:restoredTop sz="94660"/>
  </p:normalViewPr>
  <p:slideViewPr>
    <p:cSldViewPr snapToGrid="0">
      <p:cViewPr>
        <p:scale>
          <a:sx n="79" d="100"/>
          <a:sy n="79" d="100"/>
        </p:scale>
        <p:origin x="-930" y="-630"/>
      </p:cViewPr>
      <p:guideLst>
        <p:guide orient="horz" pos="2150"/>
        <p:guide pos="3839"/>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C89AE6A1-9033-4E1E-B999-E5CC9F4CF086}" type="datetimeFigureOut">
              <a:rPr lang="zh-CN" altLang="en-US" smtClean="0"/>
              <a:pPr/>
              <a:t>2021/9/11</a:t>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F8ED0ADD-18DC-4976-915C-8A578947B77E}"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17</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ED0ADD-18DC-4976-915C-8A578947B77E}"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Microsoft YaHei" panose="020B0503020204020204" charset="-122"/>
                <a:ea typeface="Microsoft YaHei" panose="020B0503020204020204" charset="-122"/>
                <a:sym typeface="+mn-ea"/>
              </a:rPr>
              <a:t>感谢您下载包图网平台上提供的</a:t>
            </a:r>
            <a:r>
              <a:rPr lang="en-US" altLang="zh-CN" sz="300" dirty="0">
                <a:solidFill>
                  <a:schemeClr val="bg1"/>
                </a:solidFill>
                <a:latin typeface="Microsoft YaHei" panose="020B0503020204020204" charset="-122"/>
                <a:ea typeface="Microsoft YaHei" panose="020B0503020204020204" charset="-122"/>
                <a:sym typeface="+mn-ea"/>
              </a:rPr>
              <a:t>PPT</a:t>
            </a:r>
            <a:r>
              <a:rPr lang="zh-CN" altLang="en-US" sz="300" dirty="0">
                <a:solidFill>
                  <a:schemeClr val="bg1"/>
                </a:solidFill>
                <a:latin typeface="Microsoft YaHei" panose="020B0503020204020204" charset="-122"/>
                <a:ea typeface="Microsoft YaHei" panose="020B050302020402020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Microsoft YaHei" panose="020B0503020204020204" charset="-122"/>
                <a:ea typeface="Microsoft YaHei" panose="020B0503020204020204"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ideo" Target="NULL" TargetMode="External"/><Relationship Id="rId6" Type="http://schemas.openxmlformats.org/officeDocument/2006/relationships/image" Target="../media/image2.png"/><Relationship Id="rId5" Type="http://schemas.microsoft.com/office/2007/relationships/media" Target="../media/media1.mp3"/><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E:\图片\5a12772ac0623.jpg5a12772ac0623"/>
          <p:cNvPicPr>
            <a:picLocks noChangeAspect="1"/>
          </p:cNvPicPr>
          <p:nvPr/>
        </p:nvPicPr>
        <p:blipFill>
          <a:blip r:embed="rId4"/>
          <a:srcRect l="2088" t="4904" b="8596"/>
          <a:stretch>
            <a:fillRect/>
          </a:stretch>
        </p:blipFill>
        <p:spPr>
          <a:xfrm>
            <a:off x="-82550" y="-1270"/>
            <a:ext cx="12357100" cy="6859905"/>
          </a:xfrm>
          <a:prstGeom prst="rect">
            <a:avLst/>
          </a:prstGeom>
        </p:spPr>
      </p:pic>
      <p:sp>
        <p:nvSpPr>
          <p:cNvPr id="8" name="矩形 7"/>
          <p:cNvSpPr/>
          <p:nvPr/>
        </p:nvSpPr>
        <p:spPr>
          <a:xfrm>
            <a:off x="275590" y="290195"/>
            <a:ext cx="11641455" cy="62776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12" name="组合 11"/>
          <p:cNvGrpSpPr/>
          <p:nvPr/>
        </p:nvGrpSpPr>
        <p:grpSpPr>
          <a:xfrm>
            <a:off x="5197475" y="-1270"/>
            <a:ext cx="1796415" cy="1024255"/>
            <a:chOff x="5884" y="2245"/>
            <a:chExt cx="2525" cy="1440"/>
          </a:xfrm>
          <a:solidFill>
            <a:srgbClr val="E7D689">
              <a:alpha val="80000"/>
            </a:srgbClr>
          </a:solidFill>
        </p:grpSpPr>
        <p:sp>
          <p:nvSpPr>
            <p:cNvPr id="10" name="等腰三角形 9"/>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1" name="等腰三角形 10"/>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17" name="文本框 16"/>
          <p:cNvSpPr txBox="1"/>
          <p:nvPr/>
        </p:nvSpPr>
        <p:spPr>
          <a:xfrm>
            <a:off x="1340802" y="1475887"/>
            <a:ext cx="9509760" cy="2861310"/>
          </a:xfrm>
          <a:prstGeom prst="rect">
            <a:avLst/>
          </a:prstGeom>
          <a:noFill/>
        </p:spPr>
        <p:txBody>
          <a:bodyPr wrap="square" rtlCol="0">
            <a:spAutoFit/>
          </a:bodyPr>
          <a:lstStyle/>
          <a:p>
            <a:pPr algn="ctr" fontAlgn="auto">
              <a:lnSpc>
                <a:spcPct val="100000"/>
              </a:lnSpc>
            </a:pPr>
            <a:r>
              <a:rPr lang="en-US" altLang="vi-VN" sz="6000" b="1" dirty="0" smtClean="0">
                <a:solidFill>
                  <a:srgbClr val="FF0000"/>
                </a:solidFill>
                <a:latin typeface="Arial" panose="020B0604020202020204" pitchFamily="34" charset="0"/>
                <a:ea typeface="华文细黑" panose="02010600040101010101" charset="-122"/>
                <a:cs typeface="Arial" panose="020B0604020202020204" pitchFamily="34" charset="0"/>
              </a:rPr>
              <a:t>TIẾT 1: </a:t>
            </a:r>
          </a:p>
          <a:p>
            <a:pPr algn="ctr" fontAlgn="auto">
              <a:lnSpc>
                <a:spcPct val="100000"/>
              </a:lnSpc>
            </a:pPr>
            <a:r>
              <a:rPr lang="en-US" altLang="vi-VN" sz="6000" b="1" dirty="0" smtClean="0">
                <a:solidFill>
                  <a:srgbClr val="FF0000"/>
                </a:solidFill>
                <a:latin typeface="Arial" panose="020B0604020202020204" pitchFamily="34" charset="0"/>
                <a:ea typeface="华文细黑" panose="02010600040101010101" charset="-122"/>
                <a:cs typeface="Arial" panose="020B0604020202020204" pitchFamily="34" charset="0"/>
              </a:rPr>
              <a:t>HƯỚNG DẪN SỬ DỤNG</a:t>
            </a:r>
            <a:r>
              <a:rPr lang="vi-VN" altLang="zh-CN" sz="6000" b="1" dirty="0" smtClean="0">
                <a:solidFill>
                  <a:srgbClr val="FF0000"/>
                </a:solidFill>
                <a:latin typeface="Arial" panose="020B0604020202020204" pitchFamily="34" charset="0"/>
                <a:ea typeface="华文细黑" panose="02010600040101010101" charset="-122"/>
                <a:cs typeface="Arial" panose="020B0604020202020204" pitchFamily="34" charset="0"/>
              </a:rPr>
              <a:t> </a:t>
            </a:r>
          </a:p>
          <a:p>
            <a:pPr algn="ctr" fontAlgn="auto">
              <a:lnSpc>
                <a:spcPct val="100000"/>
              </a:lnSpc>
            </a:pPr>
            <a:r>
              <a:rPr lang="vi-VN" altLang="zh-CN" sz="6000" b="1" dirty="0" smtClean="0">
                <a:solidFill>
                  <a:srgbClr val="FF0000"/>
                </a:solidFill>
                <a:latin typeface="Arial" panose="020B0604020202020204" pitchFamily="34" charset="0"/>
                <a:ea typeface="华文细黑" panose="02010600040101010101" charset="-122"/>
                <a:cs typeface="Arial" panose="020B0604020202020204" pitchFamily="34" charset="0"/>
              </a:rPr>
              <a:t>THƯ VIỆN</a:t>
            </a:r>
          </a:p>
        </p:txBody>
      </p:sp>
      <p:grpSp>
        <p:nvGrpSpPr>
          <p:cNvPr id="29" name="组合 28"/>
          <p:cNvGrpSpPr/>
          <p:nvPr/>
        </p:nvGrpSpPr>
        <p:grpSpPr>
          <a:xfrm>
            <a:off x="1969770" y="4466590"/>
            <a:ext cx="7879080" cy="755650"/>
            <a:chOff x="2535" y="7145"/>
            <a:chExt cx="12408" cy="1190"/>
          </a:xfrm>
        </p:grpSpPr>
        <p:sp>
          <p:nvSpPr>
            <p:cNvPr id="23" name="椭圆 22"/>
            <p:cNvSpPr/>
            <p:nvPr/>
          </p:nvSpPr>
          <p:spPr>
            <a:xfrm>
              <a:off x="4417" y="7145"/>
              <a:ext cx="350" cy="350"/>
            </a:xfrm>
            <a:prstGeom prst="ellipse">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cs typeface="Arial" panose="020B0604020202020204" pitchFamily="34" charset="0"/>
              </a:endParaRPr>
            </a:p>
          </p:txBody>
        </p:sp>
        <p:sp>
          <p:nvSpPr>
            <p:cNvPr id="24" name="文本框 23"/>
            <p:cNvSpPr txBox="1"/>
            <p:nvPr/>
          </p:nvSpPr>
          <p:spPr>
            <a:xfrm>
              <a:off x="2535" y="7610"/>
              <a:ext cx="4483" cy="725"/>
            </a:xfrm>
            <a:prstGeom prst="rect">
              <a:avLst/>
            </a:prstGeom>
            <a:noFill/>
          </p:spPr>
          <p:txBody>
            <a:bodyPr wrap="square" rtlCol="0">
              <a:spAutoFit/>
            </a:bodyPr>
            <a:lstStyle/>
            <a:p>
              <a:pPr algn="l"/>
              <a:r>
                <a:rPr lang="en-US" altLang="zh-CN" sz="2400" b="1" dirty="0" err="1" smtClean="0">
                  <a:solidFill>
                    <a:schemeClr val="tx1"/>
                  </a:solidFill>
                  <a:latin typeface="Arial" panose="020B0604020202020204" pitchFamily="34" charset="0"/>
                  <a:ea typeface="华文细黑" panose="02010600040101010101" charset="-122"/>
                  <a:cs typeface="Arial" panose="020B0604020202020204" pitchFamily="34" charset="0"/>
                </a:rPr>
                <a:t>Khiếu</a:t>
              </a:r>
              <a:r>
                <a:rPr lang="en-US" altLang="zh-CN" sz="2400" b="1" dirty="0" smtClean="0">
                  <a:solidFill>
                    <a:schemeClr val="tx1"/>
                  </a:solidFill>
                  <a:latin typeface="Arial" panose="020B0604020202020204" pitchFamily="34" charset="0"/>
                  <a:ea typeface="华文细黑" panose="02010600040101010101" charset="-122"/>
                  <a:cs typeface="Arial" panose="020B0604020202020204" pitchFamily="34" charset="0"/>
                </a:rPr>
                <a:t> </a:t>
              </a:r>
              <a:r>
                <a:rPr lang="en-US" altLang="zh-CN" sz="2400" b="1" dirty="0" err="1" smtClean="0">
                  <a:solidFill>
                    <a:schemeClr val="tx1"/>
                  </a:solidFill>
                  <a:latin typeface="Arial" panose="020B0604020202020204" pitchFamily="34" charset="0"/>
                  <a:ea typeface="华文细黑" panose="02010600040101010101" charset="-122"/>
                  <a:cs typeface="Arial" panose="020B0604020202020204" pitchFamily="34" charset="0"/>
                </a:rPr>
                <a:t>Thị</a:t>
              </a:r>
              <a:r>
                <a:rPr lang="en-US" altLang="zh-CN" sz="2400" b="1" dirty="0" smtClean="0">
                  <a:solidFill>
                    <a:schemeClr val="tx1"/>
                  </a:solidFill>
                  <a:latin typeface="Arial" panose="020B0604020202020204" pitchFamily="34" charset="0"/>
                  <a:ea typeface="华文细黑" panose="02010600040101010101" charset="-122"/>
                  <a:cs typeface="Arial" panose="020B0604020202020204" pitchFamily="34" charset="0"/>
                </a:rPr>
                <a:t> </a:t>
              </a:r>
              <a:r>
                <a:rPr lang="en-US" altLang="zh-CN" sz="2400" b="1" dirty="0" err="1" smtClean="0">
                  <a:solidFill>
                    <a:schemeClr val="tx1"/>
                  </a:solidFill>
                  <a:latin typeface="Arial" panose="020B0604020202020204" pitchFamily="34" charset="0"/>
                  <a:ea typeface="华文细黑" panose="02010600040101010101" charset="-122"/>
                  <a:cs typeface="Arial" panose="020B0604020202020204" pitchFamily="34" charset="0"/>
                </a:rPr>
                <a:t>Trang</a:t>
              </a:r>
              <a:endParaRPr lang="vi-VN" altLang="zh-CN" sz="2400" b="1" dirty="0" smtClean="0">
                <a:solidFill>
                  <a:schemeClr val="tx1"/>
                </a:solidFill>
                <a:latin typeface="Arial" panose="020B0604020202020204" pitchFamily="34" charset="0"/>
                <a:ea typeface="华文细黑" panose="02010600040101010101" charset="-122"/>
                <a:cs typeface="Arial" panose="020B0604020202020204" pitchFamily="34" charset="0"/>
              </a:endParaRPr>
            </a:p>
          </p:txBody>
        </p:sp>
        <p:sp>
          <p:nvSpPr>
            <p:cNvPr id="25" name="椭圆 24"/>
            <p:cNvSpPr/>
            <p:nvPr/>
          </p:nvSpPr>
          <p:spPr>
            <a:xfrm>
              <a:off x="7806" y="7145"/>
              <a:ext cx="350" cy="350"/>
            </a:xfrm>
            <a:prstGeom prst="ellipse">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cs typeface="Arial" panose="020B0604020202020204" pitchFamily="34" charset="0"/>
              </a:endParaRPr>
            </a:p>
          </p:txBody>
        </p:sp>
        <p:sp>
          <p:nvSpPr>
            <p:cNvPr id="26" name="文本框 25"/>
            <p:cNvSpPr txBox="1"/>
            <p:nvPr/>
          </p:nvSpPr>
          <p:spPr>
            <a:xfrm>
              <a:off x="6693" y="7610"/>
              <a:ext cx="2798" cy="725"/>
            </a:xfrm>
            <a:prstGeom prst="rect">
              <a:avLst/>
            </a:prstGeom>
            <a:noFill/>
          </p:spPr>
          <p:txBody>
            <a:bodyPr wrap="square" rtlCol="0">
              <a:spAutoFit/>
            </a:bodyPr>
            <a:lstStyle/>
            <a:p>
              <a:pPr algn="l"/>
              <a:r>
                <a:rPr lang="vi-VN" altLang="zh-CN" sz="2400" b="1" dirty="0" smtClean="0">
                  <a:solidFill>
                    <a:schemeClr val="tx1"/>
                  </a:solidFill>
                  <a:latin typeface="Arial" panose="020B0604020202020204" pitchFamily="34" charset="0"/>
                  <a:ea typeface="华文细黑" panose="02010600040101010101" charset="-122"/>
                  <a:cs typeface="Arial" panose="020B0604020202020204" pitchFamily="34" charset="0"/>
                </a:rPr>
                <a:t>Time: 45’</a:t>
              </a:r>
            </a:p>
          </p:txBody>
        </p:sp>
        <p:sp>
          <p:nvSpPr>
            <p:cNvPr id="27" name="椭圆 26"/>
            <p:cNvSpPr/>
            <p:nvPr/>
          </p:nvSpPr>
          <p:spPr>
            <a:xfrm>
              <a:off x="11353" y="7145"/>
              <a:ext cx="350" cy="350"/>
            </a:xfrm>
            <a:prstGeom prst="ellipse">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cs typeface="Arial" panose="020B0604020202020204" pitchFamily="34" charset="0"/>
              </a:endParaRPr>
            </a:p>
          </p:txBody>
        </p:sp>
        <p:sp>
          <p:nvSpPr>
            <p:cNvPr id="28" name="文本框 27"/>
            <p:cNvSpPr txBox="1"/>
            <p:nvPr/>
          </p:nvSpPr>
          <p:spPr>
            <a:xfrm>
              <a:off x="9491" y="7610"/>
              <a:ext cx="5452" cy="725"/>
            </a:xfrm>
            <a:prstGeom prst="rect">
              <a:avLst/>
            </a:prstGeom>
            <a:noFill/>
          </p:spPr>
          <p:txBody>
            <a:bodyPr wrap="square" rtlCol="0">
              <a:spAutoFit/>
            </a:bodyPr>
            <a:lstStyle/>
            <a:p>
              <a:pPr algn="l"/>
              <a:r>
                <a:rPr lang="vi-VN" altLang="zh-CN" sz="2400" b="1" dirty="0" smtClean="0">
                  <a:solidFill>
                    <a:schemeClr val="tx1"/>
                  </a:solidFill>
                  <a:latin typeface="Arial" panose="020B0604020202020204" pitchFamily="34" charset="0"/>
                  <a:ea typeface="华文细黑" panose="02010600040101010101" charset="-122"/>
                  <a:cs typeface="Arial" panose="020B0604020202020204" pitchFamily="34" charset="0"/>
                </a:rPr>
                <a:t>Năm học: 2021-2022</a:t>
              </a:r>
            </a:p>
          </p:txBody>
        </p:sp>
      </p:grpSp>
      <p:grpSp>
        <p:nvGrpSpPr>
          <p:cNvPr id="3" name="组合 2"/>
          <p:cNvGrpSpPr/>
          <p:nvPr/>
        </p:nvGrpSpPr>
        <p:grpSpPr>
          <a:xfrm flipV="1">
            <a:off x="5197475" y="5834380"/>
            <a:ext cx="1796415" cy="1024255"/>
            <a:chOff x="5884" y="2245"/>
            <a:chExt cx="2525" cy="1440"/>
          </a:xfrm>
          <a:solidFill>
            <a:srgbClr val="E7D689">
              <a:alpha val="80000"/>
            </a:srgbClr>
          </a:solidFill>
        </p:grpSpPr>
        <p:sp>
          <p:nvSpPr>
            <p:cNvPr id="4" name="等腰三角形 3"/>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5" name="等腰三角形 4"/>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pic>
        <p:nvPicPr>
          <p:cNvPr id="2" name="甘雨 - 니가 내리던 하루">
            <a:hlinkClick r:id="" action="ppaction://media"/>
          </p:cNvPr>
          <p:cNvPicPr>
            <a:picLocks noChangeAspect="1"/>
          </p:cNvPicPr>
          <p:nvPr>
            <a:videoFile r:link="rId1"/>
            <p:extLst>
              <p:ext uri="{DAA4B4D4-6D71-4841-9C94-3DE7FCFB9230}">
                <p14:media xmlns:p14="http://schemas.microsoft.com/office/powerpoint/2010/main" xmlns="" r:embed="rId5">
                  <p14:trim st="1000.000000"/>
                </p14:media>
              </p:ext>
            </p:extLst>
          </p:nvPr>
        </p:nvPicPr>
        <p:blipFill>
          <a:blip r:embed="rId6" cstate="print"/>
          <a:stretch>
            <a:fillRect/>
          </a:stretch>
        </p:blipFill>
        <p:spPr>
          <a:xfrm>
            <a:off x="426402" y="5876006"/>
            <a:ext cx="609600" cy="609600"/>
          </a:xfrm>
          <a:prstGeom prst="rect">
            <a:avLst/>
          </a:prstGeom>
        </p:spPr>
      </p:pic>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41" presetClass="entr" presetSubtype="0" fill="hold" grpId="6" nodeType="afterEffect">
                                  <p:stCondLst>
                                    <p:cond delay="0"/>
                                  </p:stCondLst>
                                  <p:iterate type="lt">
                                    <p:tmPct val="10000"/>
                                  </p:iterate>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17"/>
                                        </p:tgtEl>
                                        <p:attrNameLst>
                                          <p:attrName>ppt_y</p:attrName>
                                        </p:attrNameLst>
                                      </p:cBhvr>
                                      <p:tavLst>
                                        <p:tav tm="0">
                                          <p:val>
                                            <p:strVal val="#ppt_y"/>
                                          </p:val>
                                        </p:tav>
                                        <p:tav tm="100000">
                                          <p:val>
                                            <p:strVal val="#ppt_y"/>
                                          </p:val>
                                        </p:tav>
                                      </p:tavLst>
                                    </p:anim>
                                    <p:anim calcmode="lin" valueType="num">
                                      <p:cBhvr>
                                        <p:cTn id="22" dur="500" fill="hold"/>
                                        <p:tgtEl>
                                          <p:spTgt spid="17"/>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17"/>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17"/>
                                        </p:tgtEl>
                                      </p:cBhvr>
                                    </p:animEffect>
                                  </p:childTnLst>
                                </p:cTn>
                              </p:par>
                            </p:childTnLst>
                          </p:cTn>
                        </p:par>
                        <p:par>
                          <p:cTn id="25" fill="hold">
                            <p:stCondLst>
                              <p:cond delay="3650"/>
                            </p:stCondLst>
                            <p:childTnLst>
                              <p:par>
                                <p:cTn id="26" presetID="39" presetClass="entr" presetSubtype="0" accel="100000" fill="hold" nodeType="afterEffect">
                                  <p:stCondLst>
                                    <p:cond delay="0"/>
                                  </p:stCondLst>
                                  <p:childTnLst>
                                    <p:set>
                                      <p:cBhvr>
                                        <p:cTn id="27" dur="1" fill="hold">
                                          <p:stCondLst>
                                            <p:cond delay="0"/>
                                          </p:stCondLst>
                                        </p:cTn>
                                        <p:tgtEl>
                                          <p:spTgt spid="29"/>
                                        </p:tgtEl>
                                        <p:attrNameLst>
                                          <p:attrName>style.visibility</p:attrName>
                                        </p:attrNameLst>
                                      </p:cBhvr>
                                      <p:to>
                                        <p:strVal val="visible"/>
                                      </p:to>
                                    </p:set>
                                    <p:anim calcmode="lin" valueType="num">
                                      <p:cBhvr>
                                        <p:cTn id="28" dur="500" fill="hold"/>
                                        <p:tgtEl>
                                          <p:spTgt spid="29"/>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29"/>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29"/>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29"/>
                                        </p:tgtEl>
                                        <p:attrNameLst>
                                          <p:attrName>ppt_y</p:attrName>
                                        </p:attrNameLst>
                                      </p:cBhvr>
                                      <p:tavLst>
                                        <p:tav tm="0">
                                          <p:val>
                                            <p:strVal val="#ppt_y"/>
                                          </p:val>
                                        </p:tav>
                                        <p:tav tm="100000">
                                          <p:val>
                                            <p:strVal val="#ppt_y"/>
                                          </p:val>
                                        </p:tav>
                                      </p:tavLst>
                                    </p:anim>
                                  </p:childTnLst>
                                </p:cTn>
                              </p:par>
                            </p:childTnLst>
                          </p:cTn>
                        </p:par>
                        <p:par>
                          <p:cTn id="32" fill="hold">
                            <p:stCondLst>
                              <p:cond delay="4150"/>
                            </p:stCondLst>
                            <p:childTnLst>
                              <p:par>
                                <p:cTn id="33" presetID="2" presetClass="entr" presetSubtype="4"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mediacall" presetSubtype="0" fill="hold" nodeType="clickEffect">
                                  <p:stCondLst>
                                    <p:cond delay="0"/>
                                  </p:stCondLst>
                                  <p:childTnLst>
                                    <p:cmd type="call" cmd="playFrom(0.0)">
                                      <p:cBhvr>
                                        <p:cTn id="41" dur="217200" fill="hold"/>
                                        <p:tgtEl>
                                          <p:spTgt spid="2"/>
                                        </p:tgtEl>
                                      </p:cBhvr>
                                    </p:cmd>
                                  </p:childTnLst>
                                </p:cTn>
                              </p:par>
                            </p:childTnLst>
                          </p:cTn>
                        </p:par>
                      </p:childTnLst>
                    </p:cTn>
                  </p:par>
                </p:childTnLst>
              </p:cTn>
              <p:nextCondLst>
                <p:cond evt="onClick" delay="0">
                  <p:tgtEl>
                    <p:spTgt spid="2"/>
                  </p:tgtEl>
                </p:cond>
              </p:nextCondLst>
            </p:seq>
            <p:video>
              <p:cMediaNode vol="80000">
                <p:cTn id="42" fill="hold" display="0">
                  <p:stCondLst>
                    <p:cond delay="indefinite"/>
                  </p:stCondLst>
                  <p:endCondLst>
                    <p:cond evt="onStopAudio" delay="0">
                      <p:tgtEl>
                        <p:sldTgt/>
                      </p:tgtEl>
                    </p:cond>
                  </p:endCondLst>
                </p:cTn>
                <p:tgtEl>
                  <p:spTgt spid="2"/>
                </p:tgtEl>
              </p:cMediaNode>
            </p:video>
          </p:childTnLst>
        </p:cTn>
      </p:par>
    </p:tnLst>
    <p:bldLst>
      <p:bldP spid="8" grpId="0" bldLvl="0" animBg="1"/>
      <p:bldP spid="17" grpId="0"/>
      <p:bldP spid="17" grpId="2"/>
      <p:bldP spid="17" grpId="5"/>
      <p:bldP spid="17" grpId="6"/>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4" y="361950"/>
            <a:ext cx="9031605" cy="138499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vi-VN" altLang="zh-CN" sz="3200" b="1" dirty="0">
                <a:solidFill>
                  <a:schemeClr val="accent4">
                    <a:lumMod val="75000"/>
                  </a:schemeClr>
                </a:solidFill>
                <a:latin typeface="+mj-lt"/>
                <a:ea typeface="Microsoft YaHei" panose="020B0503020204020204" charset="-122"/>
              </a:rPr>
              <a:t>2. </a:t>
            </a:r>
            <a:r>
              <a:rPr lang="en-US" sz="3200" b="1" dirty="0" err="1">
                <a:solidFill>
                  <a:schemeClr val="accent4">
                    <a:lumMod val="75000"/>
                  </a:schemeClr>
                </a:solidFill>
                <a:latin typeface="+mj-lt"/>
                <a:cs typeface="Times New Roman" panose="02020603050405020304" pitchFamily="18" charset="0"/>
              </a:rPr>
              <a:t>Cải</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thiện</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sự</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tập</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trung</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tăng</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cường</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kĩ</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năng</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tư</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duy</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phân</a:t>
            </a:r>
            <a:r>
              <a:rPr lang="en-US" sz="3200" b="1" dirty="0">
                <a:solidFill>
                  <a:schemeClr val="accent4">
                    <a:lumMod val="75000"/>
                  </a:schemeClr>
                </a:solidFill>
                <a:latin typeface="+mj-lt"/>
                <a:cs typeface="Times New Roman" panose="02020603050405020304" pitchFamily="18" charset="0"/>
              </a:rPr>
              <a:t> </a:t>
            </a:r>
            <a:r>
              <a:rPr lang="en-US" sz="3200" b="1" dirty="0" err="1">
                <a:solidFill>
                  <a:schemeClr val="accent4">
                    <a:lumMod val="75000"/>
                  </a:schemeClr>
                </a:solidFill>
                <a:latin typeface="+mj-lt"/>
                <a:cs typeface="Times New Roman" panose="02020603050405020304" pitchFamily="18" charset="0"/>
              </a:rPr>
              <a:t>tích</a:t>
            </a:r>
            <a:r>
              <a:rPr lang="vi-VN" altLang="zh-CN" sz="3200" b="1" dirty="0">
                <a:solidFill>
                  <a:schemeClr val="accent4">
                    <a:lumMod val="75000"/>
                  </a:schemeClr>
                </a:solidFill>
                <a:latin typeface="+mj-lt"/>
                <a:ea typeface="Microsoft YaHei" panose="020B0503020204020204" charset="-122"/>
              </a:rPr>
              <a:t> </a:t>
            </a:r>
            <a:endParaRPr lang="zh-CN" altLang="en-US" sz="3200" b="1" dirty="0">
              <a:solidFill>
                <a:schemeClr val="accent4">
                  <a:lumMod val="75000"/>
                </a:schemeClr>
              </a:solidFill>
              <a:latin typeface="+mj-lt"/>
              <a:ea typeface="Microsoft YaHei" panose="020B0503020204020204" charset="-122"/>
            </a:endParaRPr>
          </a:p>
          <a:p>
            <a:pPr marL="0" marR="0" lvl="0" indent="0" algn="l" defTabSz="914400" rtl="0" fontAlgn="auto">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sp>
        <p:nvSpPr>
          <p:cNvPr id="5" name="矩形 4"/>
          <p:cNvSpPr/>
          <p:nvPr/>
        </p:nvSpPr>
        <p:spPr>
          <a:xfrm>
            <a:off x="-6350" y="1626870"/>
            <a:ext cx="6650990" cy="4430395"/>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8"/>
          <p:cNvSpPr/>
          <p:nvPr/>
        </p:nvSpPr>
        <p:spPr>
          <a:xfrm>
            <a:off x="5531366" y="1997799"/>
            <a:ext cx="6009626" cy="914400"/>
          </a:xfrm>
          <a:prstGeom prst="roundRect">
            <a:avLst>
              <a:gd name="adj" fmla="val 50000"/>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800" dirty="0" smtClean="0">
                <a:solidFill>
                  <a:schemeClr val="tx1"/>
                </a:solidFill>
              </a:rPr>
              <a:t>Sự tập trung</a:t>
            </a:r>
            <a:endParaRPr lang="zh-CN" altLang="en-US" sz="2800" dirty="0">
              <a:solidFill>
                <a:schemeClr val="tx1"/>
              </a:solidFill>
            </a:endParaRPr>
          </a:p>
        </p:txBody>
      </p:sp>
      <p:sp>
        <p:nvSpPr>
          <p:cNvPr id="3" name="矩形: 圆角 9"/>
          <p:cNvSpPr/>
          <p:nvPr/>
        </p:nvSpPr>
        <p:spPr>
          <a:xfrm>
            <a:off x="5543357" y="3362037"/>
            <a:ext cx="6009626" cy="914400"/>
          </a:xfrm>
          <a:prstGeom prst="roundRect">
            <a:avLst>
              <a:gd name="adj" fmla="val 50000"/>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800" dirty="0" smtClean="0">
                <a:solidFill>
                  <a:schemeClr val="tx1"/>
                </a:solidFill>
              </a:rPr>
              <a:t>Kỹ năng phân tích</a:t>
            </a:r>
            <a:endParaRPr lang="zh-CN" altLang="en-US" sz="2800" dirty="0">
              <a:solidFill>
                <a:schemeClr val="tx1"/>
              </a:solidFill>
            </a:endParaRPr>
          </a:p>
        </p:txBody>
      </p:sp>
      <p:sp>
        <p:nvSpPr>
          <p:cNvPr id="11" name="矩形: 圆角 10"/>
          <p:cNvSpPr/>
          <p:nvPr/>
        </p:nvSpPr>
        <p:spPr>
          <a:xfrm>
            <a:off x="5555348" y="4726275"/>
            <a:ext cx="6009626" cy="914400"/>
          </a:xfrm>
          <a:prstGeom prst="roundRect">
            <a:avLst>
              <a:gd name="adj" fmla="val 50000"/>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2800" dirty="0" smtClean="0">
                <a:solidFill>
                  <a:schemeClr val="tx1"/>
                </a:solidFill>
              </a:rPr>
              <a:t>Kỹ năng tư duy</a:t>
            </a:r>
            <a:endParaRPr lang="zh-CN" altLang="en-US" sz="2800" dirty="0">
              <a:solidFill>
                <a:schemeClr val="tx1"/>
              </a:solidFill>
            </a:endParaRPr>
          </a:p>
        </p:txBody>
      </p:sp>
      <p:pic>
        <p:nvPicPr>
          <p:cNvPr id="12" name="图片 11"/>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703188" y="3464272"/>
            <a:ext cx="808484" cy="808484"/>
          </a:xfrm>
          <a:prstGeom prst="rect">
            <a:avLst/>
          </a:prstGeom>
          <a:noFill/>
        </p:spPr>
      </p:pic>
      <p:pic>
        <p:nvPicPr>
          <p:cNvPr id="14" name="图片 1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584926" y="1950283"/>
            <a:ext cx="1005458" cy="1005458"/>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744694" y="4809678"/>
            <a:ext cx="754499" cy="754499"/>
          </a:xfrm>
          <a:prstGeom prst="rect">
            <a:avLst/>
          </a:prstGeom>
        </p:spPr>
      </p:pic>
      <p:sp>
        <p:nvSpPr>
          <p:cNvPr id="16" name="矩形 15"/>
          <p:cNvSpPr/>
          <p:nvPr/>
        </p:nvSpPr>
        <p:spPr>
          <a:xfrm>
            <a:off x="6589749" y="1997779"/>
            <a:ext cx="4950608" cy="329257"/>
          </a:xfrm>
          <a:prstGeom prst="rect">
            <a:avLst/>
          </a:prstGeom>
        </p:spPr>
        <p:txBody>
          <a:bodyPr wrap="square">
            <a:spAutoFit/>
          </a:bodyPr>
          <a:lstStyle/>
          <a:p>
            <a:pPr algn="l">
              <a:lnSpc>
                <a:spcPct val="180000"/>
              </a:lnSpc>
            </a:pPr>
            <a:endParaRPr lang="zh-CN" altLang="en-US" sz="1000" dirty="0">
              <a:solidFill>
                <a:schemeClr val="bg1"/>
              </a:solidFill>
              <a:latin typeface="Lora" panose="02000503000000020004" charset="0"/>
              <a:ea typeface="华文细黑" panose="02010600040101010101" charset="-122"/>
              <a:sym typeface="+mn-ea"/>
            </a:endParaRPr>
          </a:p>
        </p:txBody>
      </p:sp>
      <p:sp>
        <p:nvSpPr>
          <p:cNvPr id="17" name="矩形 16"/>
          <p:cNvSpPr/>
          <p:nvPr/>
        </p:nvSpPr>
        <p:spPr>
          <a:xfrm>
            <a:off x="6589839" y="3362473"/>
            <a:ext cx="4950608" cy="527196"/>
          </a:xfrm>
          <a:prstGeom prst="rect">
            <a:avLst/>
          </a:prstGeom>
        </p:spPr>
        <p:txBody>
          <a:bodyPr wrap="square">
            <a:spAutoFit/>
          </a:bodyPr>
          <a:lstStyle/>
          <a:p>
            <a:pPr algn="l">
              <a:lnSpc>
                <a:spcPct val="180000"/>
              </a:lnSpc>
            </a:pPr>
            <a:endParaRPr lang="zh-CN" altLang="en-US" dirty="0">
              <a:solidFill>
                <a:schemeClr val="bg1"/>
              </a:solidFill>
            </a:endParaRPr>
          </a:p>
        </p:txBody>
      </p:sp>
      <p:sp>
        <p:nvSpPr>
          <p:cNvPr id="18" name="矩形 17"/>
          <p:cNvSpPr/>
          <p:nvPr/>
        </p:nvSpPr>
        <p:spPr>
          <a:xfrm>
            <a:off x="6614694" y="4730342"/>
            <a:ext cx="4950608" cy="527196"/>
          </a:xfrm>
          <a:prstGeom prst="rect">
            <a:avLst/>
          </a:prstGeom>
        </p:spPr>
        <p:txBody>
          <a:bodyPr wrap="square">
            <a:spAutoFit/>
          </a:bodyPr>
          <a:lstStyle/>
          <a:p>
            <a:pPr algn="l">
              <a:lnSpc>
                <a:spcPct val="180000"/>
              </a:lnSpc>
            </a:pPr>
            <a:endParaRPr lang="zh-CN" altLang="en-US" dirty="0">
              <a:solidFill>
                <a:schemeClr val="bg1"/>
              </a:solidFill>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14" presetClass="entr" presetSubtype="5"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vertical)">
                                      <p:cBhvr>
                                        <p:cTn id="17" dur="500"/>
                                        <p:tgtEl>
                                          <p:spTgt spid="5"/>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left)">
                                      <p:cBhvr>
                                        <p:cTn id="21" dur="500"/>
                                        <p:tgtEl>
                                          <p:spTgt spid="2"/>
                                        </p:tgtEl>
                                      </p:cBhvr>
                                    </p:animEffect>
                                  </p:childTnLst>
                                </p:cTn>
                              </p:par>
                              <p:par>
                                <p:cTn id="22" presetID="53" presetClass="entr" presetSubtype="16"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500" fill="hold"/>
                                        <p:tgtEl>
                                          <p:spTgt spid="14"/>
                                        </p:tgtEl>
                                        <p:attrNameLst>
                                          <p:attrName>ppt_w</p:attrName>
                                        </p:attrNameLst>
                                      </p:cBhvr>
                                      <p:tavLst>
                                        <p:tav tm="0">
                                          <p:val>
                                            <p:fltVal val="0"/>
                                          </p:val>
                                        </p:tav>
                                        <p:tav tm="100000">
                                          <p:val>
                                            <p:strVal val="#ppt_w"/>
                                          </p:val>
                                        </p:tav>
                                      </p:tavLst>
                                    </p:anim>
                                    <p:anim calcmode="lin" valueType="num">
                                      <p:cBhvr>
                                        <p:cTn id="25" dur="500" fill="hold"/>
                                        <p:tgtEl>
                                          <p:spTgt spid="14"/>
                                        </p:tgtEl>
                                        <p:attrNameLst>
                                          <p:attrName>ppt_h</p:attrName>
                                        </p:attrNameLst>
                                      </p:cBhvr>
                                      <p:tavLst>
                                        <p:tav tm="0">
                                          <p:val>
                                            <p:fltVal val="0"/>
                                          </p:val>
                                        </p:tav>
                                        <p:tav tm="100000">
                                          <p:val>
                                            <p:strVal val="#ppt_h"/>
                                          </p:val>
                                        </p:tav>
                                      </p:tavLst>
                                    </p:anim>
                                    <p:animEffect transition="in" filter="fade">
                                      <p:cBhvr>
                                        <p:cTn id="26" dur="500"/>
                                        <p:tgtEl>
                                          <p:spTgt spid="14"/>
                                        </p:tgtEl>
                                      </p:cBhvr>
                                    </p:animEffect>
                                  </p:childTnLst>
                                </p:cTn>
                              </p:par>
                            </p:childTnLst>
                          </p:cTn>
                        </p:par>
                        <p:par>
                          <p:cTn id="27" fill="hold">
                            <p:stCondLst>
                              <p:cond delay="2000"/>
                            </p:stCondLst>
                            <p:childTnLst>
                              <p:par>
                                <p:cTn id="28" presetID="12" presetClass="entr" presetSubtype="4" fill="hold" grpId="0" nodeType="afterEffect" nodePh="1">
                                  <p:stCondLst>
                                    <p:cond delay="0"/>
                                  </p:stCondLst>
                                  <p:endCondLst>
                                    <p:cond evt="begin" delay="0">
                                      <p:tn val="28"/>
                                    </p:cond>
                                  </p:end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p:tgtEl>
                                          <p:spTgt spid="16"/>
                                        </p:tgtEl>
                                        <p:attrNameLst>
                                          <p:attrName>ppt_y</p:attrName>
                                        </p:attrNameLst>
                                      </p:cBhvr>
                                      <p:tavLst>
                                        <p:tav tm="0">
                                          <p:val>
                                            <p:strVal val="#ppt_y+#ppt_h*1.125000"/>
                                          </p:val>
                                        </p:tav>
                                        <p:tav tm="100000">
                                          <p:val>
                                            <p:strVal val="#ppt_y"/>
                                          </p:val>
                                        </p:tav>
                                      </p:tavLst>
                                    </p:anim>
                                    <p:animEffect transition="in" filter="wipe(up)">
                                      <p:cBhvr>
                                        <p:cTn id="31" dur="500"/>
                                        <p:tgtEl>
                                          <p:spTgt spid="16"/>
                                        </p:tgtEl>
                                      </p:cBhvr>
                                    </p:animEffect>
                                  </p:childTnLst>
                                </p:cTn>
                              </p:par>
                            </p:childTnLst>
                          </p:cTn>
                        </p:par>
                        <p:par>
                          <p:cTn id="32" fill="hold">
                            <p:stCondLst>
                              <p:cond delay="2500"/>
                            </p:stCondLst>
                            <p:childTnLst>
                              <p:par>
                                <p:cTn id="33" presetID="22" presetClass="entr" presetSubtype="8" fill="hold" grpId="0"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left)">
                                      <p:cBhvr>
                                        <p:cTn id="35" dur="500"/>
                                        <p:tgtEl>
                                          <p:spTgt spid="3"/>
                                        </p:tgtEl>
                                      </p:cBhvr>
                                    </p:animEffect>
                                  </p:childTnLst>
                                </p:cTn>
                              </p:par>
                              <p:par>
                                <p:cTn id="36" presetID="53" presetClass="entr" presetSubtype="16"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par>
                          <p:cTn id="41" fill="hold">
                            <p:stCondLst>
                              <p:cond delay="3000"/>
                            </p:stCondLst>
                            <p:childTnLst>
                              <p:par>
                                <p:cTn id="42" presetID="12" presetClass="entr" presetSubtype="4" fill="hold" grpId="0" nodeType="afterEffect" nodePh="1">
                                  <p:stCondLst>
                                    <p:cond delay="0"/>
                                  </p:stCondLst>
                                  <p:endCondLst>
                                    <p:cond evt="begin" delay="0">
                                      <p:tn val="42"/>
                                    </p:cond>
                                  </p:end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p:tgtEl>
                                          <p:spTgt spid="17"/>
                                        </p:tgtEl>
                                        <p:attrNameLst>
                                          <p:attrName>ppt_y</p:attrName>
                                        </p:attrNameLst>
                                      </p:cBhvr>
                                      <p:tavLst>
                                        <p:tav tm="0">
                                          <p:val>
                                            <p:strVal val="#ppt_y+#ppt_h*1.125000"/>
                                          </p:val>
                                        </p:tav>
                                        <p:tav tm="100000">
                                          <p:val>
                                            <p:strVal val="#ppt_y"/>
                                          </p:val>
                                        </p:tav>
                                      </p:tavLst>
                                    </p:anim>
                                    <p:animEffect transition="in" filter="wipe(up)">
                                      <p:cBhvr>
                                        <p:cTn id="45" dur="500"/>
                                        <p:tgtEl>
                                          <p:spTgt spid="17"/>
                                        </p:tgtEl>
                                      </p:cBhvr>
                                    </p:animEffect>
                                  </p:childTnLst>
                                </p:cTn>
                              </p:par>
                            </p:childTnLst>
                          </p:cTn>
                        </p:par>
                        <p:par>
                          <p:cTn id="46" fill="hold">
                            <p:stCondLst>
                              <p:cond delay="3500"/>
                            </p:stCondLst>
                            <p:childTnLst>
                              <p:par>
                                <p:cTn id="47" presetID="22" presetClass="entr" presetSubtype="8" fill="hold" grpId="0" nodeType="after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left)">
                                      <p:cBhvr>
                                        <p:cTn id="49" dur="500"/>
                                        <p:tgtEl>
                                          <p:spTgt spid="11"/>
                                        </p:tgtEl>
                                      </p:cBhvr>
                                    </p:animEffect>
                                  </p:childTnLst>
                                </p:cTn>
                              </p:par>
                              <p:par>
                                <p:cTn id="50" presetID="53" presetClass="entr" presetSubtype="16" fill="hold" nodeType="withEffect">
                                  <p:stCondLst>
                                    <p:cond delay="0"/>
                                  </p:stCondLst>
                                  <p:childTnLst>
                                    <p:set>
                                      <p:cBhvr>
                                        <p:cTn id="51" dur="1" fill="hold">
                                          <p:stCondLst>
                                            <p:cond delay="0"/>
                                          </p:stCondLst>
                                        </p:cTn>
                                        <p:tgtEl>
                                          <p:spTgt spid="15"/>
                                        </p:tgtEl>
                                        <p:attrNameLst>
                                          <p:attrName>style.visibility</p:attrName>
                                        </p:attrNameLst>
                                      </p:cBhvr>
                                      <p:to>
                                        <p:strVal val="visible"/>
                                      </p:to>
                                    </p:set>
                                    <p:anim calcmode="lin" valueType="num">
                                      <p:cBhvr>
                                        <p:cTn id="52" dur="500" fill="hold"/>
                                        <p:tgtEl>
                                          <p:spTgt spid="15"/>
                                        </p:tgtEl>
                                        <p:attrNameLst>
                                          <p:attrName>ppt_w</p:attrName>
                                        </p:attrNameLst>
                                      </p:cBhvr>
                                      <p:tavLst>
                                        <p:tav tm="0">
                                          <p:val>
                                            <p:fltVal val="0"/>
                                          </p:val>
                                        </p:tav>
                                        <p:tav tm="100000">
                                          <p:val>
                                            <p:strVal val="#ppt_w"/>
                                          </p:val>
                                        </p:tav>
                                      </p:tavLst>
                                    </p:anim>
                                    <p:anim calcmode="lin" valueType="num">
                                      <p:cBhvr>
                                        <p:cTn id="53" dur="500" fill="hold"/>
                                        <p:tgtEl>
                                          <p:spTgt spid="15"/>
                                        </p:tgtEl>
                                        <p:attrNameLst>
                                          <p:attrName>ppt_h</p:attrName>
                                        </p:attrNameLst>
                                      </p:cBhvr>
                                      <p:tavLst>
                                        <p:tav tm="0">
                                          <p:val>
                                            <p:fltVal val="0"/>
                                          </p:val>
                                        </p:tav>
                                        <p:tav tm="100000">
                                          <p:val>
                                            <p:strVal val="#ppt_h"/>
                                          </p:val>
                                        </p:tav>
                                      </p:tavLst>
                                    </p:anim>
                                    <p:animEffect transition="in" filter="fade">
                                      <p:cBhvr>
                                        <p:cTn id="54" dur="500"/>
                                        <p:tgtEl>
                                          <p:spTgt spid="15"/>
                                        </p:tgtEl>
                                      </p:cBhvr>
                                    </p:animEffect>
                                  </p:childTnLst>
                                </p:cTn>
                              </p:par>
                            </p:childTnLst>
                          </p:cTn>
                        </p:par>
                        <p:par>
                          <p:cTn id="55" fill="hold">
                            <p:stCondLst>
                              <p:cond delay="4000"/>
                            </p:stCondLst>
                            <p:childTnLst>
                              <p:par>
                                <p:cTn id="56" presetID="12" presetClass="entr" presetSubtype="4" fill="hold" grpId="0" nodeType="afterEffect" nodePh="1">
                                  <p:stCondLst>
                                    <p:cond delay="0"/>
                                  </p:stCondLst>
                                  <p:endCondLst>
                                    <p:cond evt="begin" delay="0">
                                      <p:tn val="56"/>
                                    </p:cond>
                                  </p:end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p:tgtEl>
                                          <p:spTgt spid="18"/>
                                        </p:tgtEl>
                                        <p:attrNameLst>
                                          <p:attrName>ppt_y</p:attrName>
                                        </p:attrNameLst>
                                      </p:cBhvr>
                                      <p:tavLst>
                                        <p:tav tm="0">
                                          <p:val>
                                            <p:strVal val="#ppt_y+#ppt_h*1.125000"/>
                                          </p:val>
                                        </p:tav>
                                        <p:tav tm="100000">
                                          <p:val>
                                            <p:strVal val="#ppt_y"/>
                                          </p:val>
                                        </p:tav>
                                      </p:tavLst>
                                    </p:anim>
                                    <p:animEffect transition="in" filter="wipe(up)">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5" grpId="0" bldLvl="0" animBg="1"/>
      <p:bldP spid="2" grpId="0" bldLvl="0" animBg="1"/>
      <p:bldP spid="3" grpId="0" bldLvl="0" animBg="1"/>
      <p:bldP spid="11" grpId="0" bldLvl="0" animBg="1"/>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5" y="361950"/>
            <a:ext cx="5652135" cy="954107"/>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vi-VN" altLang="zh-CN" sz="3600" b="1" dirty="0">
                <a:solidFill>
                  <a:schemeClr val="accent1">
                    <a:lumMod val="75000"/>
                  </a:schemeClr>
                </a:solidFill>
                <a:latin typeface="Times New Roman" panose="02020603050405020304" pitchFamily="18" charset="0"/>
                <a:ea typeface="方正中等线简体" panose="03000509000000000000" pitchFamily="65" charset="-122"/>
                <a:cs typeface="Times New Roman" panose="02020603050405020304" pitchFamily="18" charset="0"/>
              </a:rPr>
              <a:t>3. Mở rộng vốn từ </a:t>
            </a:r>
            <a:endParaRPr lang="en-US" sz="3600" dirty="0"/>
          </a:p>
          <a:p>
            <a:pPr marL="0" marR="0" lvl="0" indent="0" algn="l" defTabSz="914400" rtl="0" fontAlgn="auto">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sp>
        <p:nvSpPr>
          <p:cNvPr id="2" name="矩形 1"/>
          <p:cNvSpPr/>
          <p:nvPr/>
        </p:nvSpPr>
        <p:spPr>
          <a:xfrm>
            <a:off x="670560" y="1107440"/>
            <a:ext cx="4077970" cy="24422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694930" y="1106805"/>
            <a:ext cx="3840480" cy="2442845"/>
          </a:xfrm>
          <a:prstGeom prst="rect">
            <a:avLst/>
          </a:prstGeom>
          <a:blipFill rotWithShape="1">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7694930" y="3949065"/>
            <a:ext cx="3840480" cy="2442845"/>
          </a:xfrm>
          <a:prstGeom prst="rect">
            <a:avLst/>
          </a:prstGeom>
          <a:blipFill rotWithShape="1">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341276" y="4455150"/>
            <a:ext cx="6775450" cy="2308324"/>
          </a:xfrm>
          <a:prstGeom prst="rect">
            <a:avLst/>
          </a:prstGeom>
          <a:noFill/>
        </p:spPr>
        <p:txBody>
          <a:bodyPr wrap="square" rtlCol="0">
            <a:spAutoFit/>
          </a:bodyPr>
          <a:lstStyle/>
          <a:p>
            <a:pPr>
              <a:lnSpc>
                <a:spcPct val="18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Có nhiều vốn từ giúp ta có thể cải thiện khả năng viết</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8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Không chỉ giúp tăng vốn từ tiếng Việt, đọc sách nước ngoài có thể giúp học tốt ngoại ngữ</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a:p>
            <a:pPr algn="l" fontAlgn="auto">
              <a:lnSpc>
                <a:spcPct val="180000"/>
              </a:lnSpc>
            </a:pPr>
            <a:endParaRPr lang="zh-CN" altLang="en-US" sz="2000" dirty="0">
              <a:latin typeface="Lora" panose="02000503000000020004" charset="0"/>
              <a:ea typeface="华文细黑" panose="02010600040101010101" charset="-122"/>
              <a:sym typeface="+mn-ea"/>
            </a:endParaRPr>
          </a:p>
        </p:txBody>
      </p:sp>
      <p:sp>
        <p:nvSpPr>
          <p:cNvPr id="7" name="矩形 6"/>
          <p:cNvSpPr/>
          <p:nvPr/>
        </p:nvSpPr>
        <p:spPr>
          <a:xfrm>
            <a:off x="341276" y="3796030"/>
            <a:ext cx="7106271" cy="904863"/>
          </a:xfrm>
          <a:prstGeom prst="rect">
            <a:avLst/>
          </a:prstGeom>
          <a:noFill/>
        </p:spPr>
        <p:txBody>
          <a:bodyPr wrap="square" rtlCol="0">
            <a:spAutoFit/>
          </a:bodyPr>
          <a:lstStyle/>
          <a:p>
            <a:pPr>
              <a:lnSpc>
                <a:spcPct val="12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Đọc sách làm tăng vốn từ, giúp chúng ta giao tiếp hiệu quả hơn</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a:p>
            <a:pPr algn="l">
              <a:lnSpc>
                <a:spcPct val="120000"/>
              </a:lnSpc>
            </a:pPr>
            <a:endParaRPr lang="zh-CN" altLang="en-US" sz="2400" dirty="0">
              <a:latin typeface="Lora" panose="02000503000000020004" charset="0"/>
              <a:ea typeface="华文细黑" panose="02010600040101010101" charset="-122"/>
              <a:sym typeface="+mn-ea"/>
            </a:endParaRPr>
          </a:p>
        </p:txBody>
      </p:sp>
      <p:sp>
        <p:nvSpPr>
          <p:cNvPr id="3" name="文本框 2"/>
          <p:cNvSpPr txBox="1"/>
          <p:nvPr/>
        </p:nvSpPr>
        <p:spPr>
          <a:xfrm>
            <a:off x="4851400" y="1076960"/>
            <a:ext cx="2740660" cy="630237"/>
          </a:xfrm>
          <a:prstGeom prst="rect">
            <a:avLst/>
          </a:prstGeom>
          <a:noFill/>
        </p:spPr>
        <p:txBody>
          <a:bodyPr wrap="square" rtlCol="0">
            <a:spAutoFit/>
          </a:bodyPr>
          <a:lstStyle/>
          <a:p>
            <a:pPr algn="r">
              <a:lnSpc>
                <a:spcPct val="140000"/>
              </a:lnSpc>
            </a:pPr>
            <a:endParaRPr lang="zh-CN" altLang="en-US" sz="2800" b="1" dirty="0">
              <a:solidFill>
                <a:schemeClr val="tx1">
                  <a:lumMod val="65000"/>
                  <a:lumOff val="35000"/>
                </a:schemeClr>
              </a:solidFill>
              <a:latin typeface="Microsoft YaHei" panose="020B0503020204020204" charset="-122"/>
              <a:ea typeface="Microsoft YaHei" panose="020B0503020204020204" charset="-122"/>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13" presetClass="entr" presetSubtype="16"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plus(in)">
                                      <p:cBhvr>
                                        <p:cTn id="17" dur="500"/>
                                        <p:tgtEl>
                                          <p:spTgt spid="2"/>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anim calcmode="lin" valueType="num">
                                      <p:cBhvr>
                                        <p:cTn id="26" dur="500" fill="hold"/>
                                        <p:tgtEl>
                                          <p:spTgt spid="6"/>
                                        </p:tgtEl>
                                        <p:attrNameLst>
                                          <p:attrName>ppt_x</p:attrName>
                                        </p:attrNameLst>
                                      </p:cBhvr>
                                      <p:tavLst>
                                        <p:tav tm="0">
                                          <p:val>
                                            <p:strVal val="#ppt_x"/>
                                          </p:val>
                                        </p:tav>
                                        <p:tav tm="100000">
                                          <p:val>
                                            <p:strVal val="#ppt_x"/>
                                          </p:val>
                                        </p:tav>
                                      </p:tavLst>
                                    </p:anim>
                                    <p:anim calcmode="lin" valueType="num">
                                      <p:cBhvr>
                                        <p:cTn id="27" dur="5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16" presetClass="entr" presetSubtype="2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par>
                          <p:cTn id="32" fill="hold">
                            <p:stCondLst>
                              <p:cond delay="3000"/>
                            </p:stCondLst>
                            <p:childTnLst>
                              <p:par>
                                <p:cTn id="33" presetID="42" presetClass="entr" presetSubtype="0" fill="hold" grpId="0" nodeType="afterEffect" nodePh="1">
                                  <p:stCondLst>
                                    <p:cond delay="0"/>
                                  </p:stCondLst>
                                  <p:endCondLst>
                                    <p:cond evt="begin" delay="0">
                                      <p:tn val="33"/>
                                    </p:cond>
                                  </p:endCondLst>
                                  <p:childTnLst>
                                    <p:set>
                                      <p:cBhvr>
                                        <p:cTn id="34" dur="1" fill="hold">
                                          <p:stCondLst>
                                            <p:cond delay="0"/>
                                          </p:stCondLst>
                                        </p:cTn>
                                        <p:tgtEl>
                                          <p:spTgt spid="3"/>
                                        </p:tgtEl>
                                        <p:attrNameLst>
                                          <p:attrName>style.visibility</p:attrName>
                                        </p:attrNameLst>
                                      </p:cBhvr>
                                      <p:to>
                                        <p:strVal val="visible"/>
                                      </p:to>
                                    </p:set>
                                    <p:animEffect transition="in" filter="fade">
                                      <p:cBhvr>
                                        <p:cTn id="35" dur="500"/>
                                        <p:tgtEl>
                                          <p:spTgt spid="3"/>
                                        </p:tgtEl>
                                      </p:cBhvr>
                                    </p:animEffect>
                                    <p:anim calcmode="lin" valueType="num">
                                      <p:cBhvr>
                                        <p:cTn id="36" dur="500" fill="hold"/>
                                        <p:tgtEl>
                                          <p:spTgt spid="3"/>
                                        </p:tgtEl>
                                        <p:attrNameLst>
                                          <p:attrName>ppt_x</p:attrName>
                                        </p:attrNameLst>
                                      </p:cBhvr>
                                      <p:tavLst>
                                        <p:tav tm="0">
                                          <p:val>
                                            <p:strVal val="#ppt_x"/>
                                          </p:val>
                                        </p:tav>
                                        <p:tav tm="100000">
                                          <p:val>
                                            <p:strVal val="#ppt_x"/>
                                          </p:val>
                                        </p:tav>
                                      </p:tavLst>
                                    </p:anim>
                                    <p:anim calcmode="lin" valueType="num">
                                      <p:cBhvr>
                                        <p:cTn id="37" dur="500" fill="hold"/>
                                        <p:tgtEl>
                                          <p:spTgt spid="3"/>
                                        </p:tgtEl>
                                        <p:attrNameLst>
                                          <p:attrName>ppt_y</p:attrName>
                                        </p:attrNameLst>
                                      </p:cBhvr>
                                      <p:tavLst>
                                        <p:tav tm="0">
                                          <p:val>
                                            <p:strVal val="#ppt_y+.1"/>
                                          </p:val>
                                        </p:tav>
                                        <p:tav tm="100000">
                                          <p:val>
                                            <p:strVal val="#ppt_y"/>
                                          </p:val>
                                        </p:tav>
                                      </p:tavLst>
                                    </p:anim>
                                  </p:childTnLst>
                                </p:cTn>
                              </p:par>
                            </p:childTnLst>
                          </p:cTn>
                        </p:par>
                        <p:par>
                          <p:cTn id="38" fill="hold">
                            <p:stCondLst>
                              <p:cond delay="3500"/>
                            </p:stCondLst>
                            <p:childTnLst>
                              <p:par>
                                <p:cTn id="39" presetID="14" presetClass="entr" presetSubtype="10"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randombar(horizontal)">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2" grpId="0" bldLvl="0" animBg="1"/>
      <p:bldP spid="13" grpId="0" bldLvl="0" animBg="1"/>
      <p:bldP spid="14" grpId="0" bldLvl="0" animBg="1"/>
      <p:bldP spid="6" grpId="0"/>
      <p:bldP spid="7"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5" y="361950"/>
            <a:ext cx="3027045" cy="39878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sp>
        <p:nvSpPr>
          <p:cNvPr id="3" name="矩形 2"/>
          <p:cNvSpPr/>
          <p:nvPr/>
        </p:nvSpPr>
        <p:spPr>
          <a:xfrm>
            <a:off x="7502525" y="201102"/>
            <a:ext cx="4689475" cy="2877185"/>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24865" y="760730"/>
            <a:ext cx="6762550" cy="1643527"/>
          </a:xfrm>
          <a:prstGeom prst="rect">
            <a:avLst/>
          </a:prstGeom>
          <a:noFill/>
        </p:spPr>
        <p:txBody>
          <a:bodyPr wrap="square" rtlCol="0">
            <a:spAutoFit/>
          </a:bodyPr>
          <a:lstStyle/>
          <a:p>
            <a:pPr>
              <a:lnSpc>
                <a:spcPct val="180000"/>
              </a:lnSpc>
            </a:pPr>
            <a:r>
              <a:rPr lang="vi-VN" altLang="zh-CN" dirty="0">
                <a:latin typeface="+mj-lt"/>
                <a:ea typeface="方正中等线简体" panose="03000509000000000000" pitchFamily="65" charset="-122"/>
                <a:cs typeface="Times New Roman" panose="02020603050405020304" pitchFamily="18" charset="0"/>
              </a:rPr>
              <a:t>Việc đọc sách thường xuyên giúp não bộ có thói quen tiếp nhận thông tin một cách nhanh chóng, trí nhớ được tăng cường</a:t>
            </a:r>
            <a:endParaRPr lang="zh-CN" altLang="en-US" dirty="0">
              <a:latin typeface="+mj-lt"/>
              <a:ea typeface="方正中等线简体" panose="03000509000000000000" pitchFamily="65" charset="-122"/>
              <a:cs typeface="Times New Roman" panose="02020603050405020304" pitchFamily="18" charset="0"/>
            </a:endParaRPr>
          </a:p>
          <a:p>
            <a:pPr algn="l" fontAlgn="auto">
              <a:lnSpc>
                <a:spcPct val="180000"/>
              </a:lnSpc>
            </a:pPr>
            <a:endParaRPr lang="zh-CN" altLang="en-US" sz="2000" dirty="0">
              <a:latin typeface="+mj-lt"/>
              <a:ea typeface="华文细黑" panose="02010600040101010101" charset="-122"/>
              <a:sym typeface="+mn-ea"/>
            </a:endParaRPr>
          </a:p>
        </p:txBody>
      </p:sp>
      <p:sp>
        <p:nvSpPr>
          <p:cNvPr id="7" name="矩形 6"/>
          <p:cNvSpPr/>
          <p:nvPr/>
        </p:nvSpPr>
        <p:spPr>
          <a:xfrm>
            <a:off x="431032" y="105189"/>
            <a:ext cx="3481705" cy="904863"/>
          </a:xfrm>
          <a:prstGeom prst="rect">
            <a:avLst/>
          </a:prstGeom>
          <a:noFill/>
        </p:spPr>
        <p:txBody>
          <a:bodyPr wrap="square" rtlCol="0">
            <a:spAutoFit/>
          </a:bodyPr>
          <a:lstStyle/>
          <a:p>
            <a:pPr>
              <a:lnSpc>
                <a:spcPct val="120000"/>
              </a:lnSpc>
            </a:pPr>
            <a:r>
              <a:rPr lang="vi-VN" altLang="zh-CN" sz="2800" b="1" dirty="0">
                <a:blipFill>
                  <a:blip r:embed="rId4"/>
                  <a:stretch>
                    <a:fillRect/>
                  </a:stretch>
                </a:blipFill>
                <a:latin typeface="+mj-lt"/>
                <a:ea typeface="Microsoft YaHei" panose="020B0503020204020204" charset="-122"/>
                <a:sym typeface="Wingdings 2" panose="05020102010507070707"/>
              </a:rPr>
              <a:t>4. Cải thiện trí nhớ</a:t>
            </a:r>
            <a:endParaRPr lang="zh-CN" altLang="en-US" sz="2800" b="1" dirty="0">
              <a:blipFill>
                <a:blip r:embed="rId4"/>
                <a:stretch>
                  <a:fillRect/>
                </a:stretch>
              </a:blipFill>
              <a:latin typeface="+mj-lt"/>
              <a:ea typeface="Microsoft YaHei" panose="020B0503020204020204" charset="-122"/>
              <a:sym typeface="Wingdings 2" panose="05020102010507070707"/>
            </a:endParaRPr>
          </a:p>
          <a:p>
            <a:pPr algn="l">
              <a:lnSpc>
                <a:spcPct val="120000"/>
              </a:lnSpc>
            </a:pPr>
            <a:endParaRPr lang="zh-CN" altLang="en-US" sz="1600" dirty="0">
              <a:solidFill>
                <a:schemeClr val="bg1"/>
              </a:solidFill>
              <a:latin typeface="Lora" panose="02000503000000020004" charset="0"/>
              <a:ea typeface="华文细黑" panose="02010600040101010101" charset="-122"/>
              <a:sym typeface="+mn-ea"/>
            </a:endParaRPr>
          </a:p>
        </p:txBody>
      </p:sp>
      <p:sp>
        <p:nvSpPr>
          <p:cNvPr id="5" name="文本框 4"/>
          <p:cNvSpPr txBox="1"/>
          <p:nvPr/>
        </p:nvSpPr>
        <p:spPr>
          <a:xfrm>
            <a:off x="0" y="2819755"/>
            <a:ext cx="6063916" cy="1524392"/>
          </a:xfrm>
          <a:prstGeom prst="rect">
            <a:avLst/>
          </a:prstGeom>
          <a:noFill/>
        </p:spPr>
        <p:txBody>
          <a:bodyPr wrap="square" rtlCol="0">
            <a:spAutoFit/>
          </a:bodyPr>
          <a:lstStyle/>
          <a:p>
            <a:pPr>
              <a:lnSpc>
                <a:spcPct val="180000"/>
              </a:lnSpc>
            </a:pPr>
            <a:r>
              <a:rPr lang="vi-VN" altLang="zh-CN" dirty="0">
                <a:latin typeface="+mj-lt"/>
                <a:ea typeface="方正中等线简体" panose="03000509000000000000" pitchFamily="65" charset="-122"/>
                <a:cs typeface="Times New Roman" panose="02020603050405020304" pitchFamily="18" charset="0"/>
              </a:rPr>
              <a:t>Đọc một cuốn sách ưa thích giúp não được nghỉ ngơi sau những giờ học tập và làm việc căng thẳng, tạo nên niềm vui.</a:t>
            </a:r>
            <a:endParaRPr lang="zh-CN" altLang="en-US" dirty="0">
              <a:latin typeface="+mj-lt"/>
              <a:ea typeface="方正中等线简体" panose="03000509000000000000" pitchFamily="65" charset="-122"/>
              <a:cs typeface="Times New Roman" panose="02020603050405020304" pitchFamily="18" charset="0"/>
            </a:endParaRPr>
          </a:p>
          <a:p>
            <a:pPr algn="r" fontAlgn="auto">
              <a:lnSpc>
                <a:spcPct val="180000"/>
              </a:lnSpc>
            </a:pPr>
            <a:endParaRPr lang="zh-CN" altLang="en-US" dirty="0">
              <a:latin typeface="+mj-lt"/>
              <a:ea typeface="华文细黑" panose="02010600040101010101" charset="-122"/>
              <a:sym typeface="+mn-ea"/>
            </a:endParaRPr>
          </a:p>
        </p:txBody>
      </p:sp>
      <p:sp>
        <p:nvSpPr>
          <p:cNvPr id="8" name="矩形 7"/>
          <p:cNvSpPr/>
          <p:nvPr/>
        </p:nvSpPr>
        <p:spPr>
          <a:xfrm>
            <a:off x="-24865" y="1988758"/>
            <a:ext cx="3772803" cy="830997"/>
          </a:xfrm>
          <a:prstGeom prst="rect">
            <a:avLst/>
          </a:prstGeom>
          <a:noFill/>
        </p:spPr>
        <p:txBody>
          <a:bodyPr wrap="square" rtlCol="0">
            <a:spAutoFit/>
          </a:bodyPr>
          <a:lstStyle/>
          <a:p>
            <a:pPr algn="r">
              <a:lnSpc>
                <a:spcPct val="120000"/>
              </a:lnSpc>
            </a:pPr>
            <a:r>
              <a:rPr lang="vi-VN" altLang="zh-CN" sz="2400" b="1" dirty="0">
                <a:blipFill>
                  <a:blip r:embed="rId5"/>
                  <a:stretch>
                    <a:fillRect/>
                  </a:stretch>
                </a:blipFill>
                <a:latin typeface="+mj-lt"/>
                <a:ea typeface="Microsoft YaHei" panose="020B0503020204020204" charset="-122"/>
                <a:sym typeface="Wingdings 2" panose="05020102010507070707"/>
              </a:rPr>
              <a:t>5. Giải trí, giảm căng thẳng</a:t>
            </a:r>
            <a:endParaRPr lang="zh-CN" altLang="en-US" sz="2400" b="1" dirty="0">
              <a:blipFill>
                <a:blip r:embed="rId5"/>
                <a:stretch>
                  <a:fillRect/>
                </a:stretch>
              </a:blipFill>
              <a:latin typeface="+mj-lt"/>
              <a:ea typeface="Microsoft YaHei" panose="020B0503020204020204" charset="-122"/>
              <a:sym typeface="Wingdings 2" panose="05020102010507070707"/>
            </a:endParaRPr>
          </a:p>
          <a:p>
            <a:pPr algn="r">
              <a:lnSpc>
                <a:spcPct val="120000"/>
              </a:lnSpc>
            </a:pPr>
            <a:endParaRPr lang="zh-CN" altLang="en-US" sz="1600" dirty="0">
              <a:solidFill>
                <a:schemeClr val="tx1"/>
              </a:solidFill>
              <a:latin typeface="Lora" panose="02000503000000020004" charset="0"/>
              <a:ea typeface="华文细黑" panose="02010600040101010101" charset="-122"/>
              <a:sym typeface="+mn-ea"/>
            </a:endParaRPr>
          </a:p>
        </p:txBody>
      </p:sp>
      <p:sp>
        <p:nvSpPr>
          <p:cNvPr id="11" name="Rectangle 10"/>
          <p:cNvSpPr/>
          <p:nvPr/>
        </p:nvSpPr>
        <p:spPr>
          <a:xfrm>
            <a:off x="44768" y="4622511"/>
            <a:ext cx="6096000" cy="1477328"/>
          </a:xfrm>
          <a:prstGeom prst="rect">
            <a:avLst/>
          </a:prstGeom>
        </p:spPr>
        <p:txBody>
          <a:bodyPr>
            <a:spAutoFit/>
          </a:bodyPr>
          <a:lstStyle/>
          <a:p>
            <a:r>
              <a:rPr lang="vi-VN" b="1" dirty="0" smtClean="0">
                <a:solidFill>
                  <a:srgbClr val="D62A71"/>
                </a:solidFill>
                <a:cs typeface="Times New Roman" panose="02020603050405020304" pitchFamily="18" charset="0"/>
              </a:rPr>
              <a:t>7. Tăng tuổi thọ</a:t>
            </a:r>
          </a:p>
          <a:p>
            <a:pPr algn="just"/>
            <a:r>
              <a:rPr lang="vi-VN" dirty="0" smtClean="0">
                <a:latin typeface="+mj-lt"/>
                <a:cs typeface="Times New Roman" panose="02020603050405020304" pitchFamily="18" charset="0"/>
              </a:rPr>
              <a:t>Một </a:t>
            </a:r>
            <a:r>
              <a:rPr lang="vi-VN" dirty="0">
                <a:latin typeface="+mj-lt"/>
                <a:cs typeface="Times New Roman" panose="02020603050405020304" pitchFamily="18" charset="0"/>
              </a:rPr>
              <a:t>nghiên cứu cho thấy, những người đọc sách thường xuyên có nguy cơ tử vong trong vòng 12 năm tiếp theo thấp hơn 20% so với những người không đọc sách, đồng thời người đọc sách sống lâu hơn so với người đọc tạp chí hoặc báo định kỳ</a:t>
            </a:r>
            <a:endParaRPr lang="en-US" dirty="0">
              <a:latin typeface="+mj-lt"/>
            </a:endParaRPr>
          </a:p>
        </p:txBody>
      </p:sp>
      <p:sp>
        <p:nvSpPr>
          <p:cNvPr id="12" name="Rectangle 11"/>
          <p:cNvSpPr/>
          <p:nvPr/>
        </p:nvSpPr>
        <p:spPr>
          <a:xfrm>
            <a:off x="6096000" y="3093431"/>
            <a:ext cx="6096000" cy="2640723"/>
          </a:xfrm>
          <a:prstGeom prst="rect">
            <a:avLst/>
          </a:prstGeom>
        </p:spPr>
        <p:txBody>
          <a:bodyPr>
            <a:spAutoFit/>
          </a:bodyPr>
          <a:lstStyle/>
          <a:p>
            <a:pPr>
              <a:lnSpc>
                <a:spcPct val="180000"/>
              </a:lnSpc>
            </a:pPr>
            <a:r>
              <a:rPr lang="vi-VN" altLang="zh-CN" sz="2000" b="1" dirty="0">
                <a:solidFill>
                  <a:srgbClr val="FF0000"/>
                </a:solidFill>
                <a:ea typeface="Microsoft YaHei" panose="020B0503020204020204" charset="-122"/>
                <a:sym typeface="Wingdings 2" panose="05020102010507070707"/>
              </a:rPr>
              <a:t>6.Kích thích tinh thần</a:t>
            </a:r>
            <a:endParaRPr lang="zh-CN" altLang="en-US" sz="2000" b="1" dirty="0">
              <a:solidFill>
                <a:srgbClr val="FF0000"/>
              </a:solidFill>
              <a:ea typeface="Microsoft YaHei" panose="020B0503020204020204" charset="-122"/>
              <a:sym typeface="Wingdings 2" panose="05020102010507070707"/>
            </a:endParaRPr>
          </a:p>
          <a:p>
            <a:pPr>
              <a:lnSpc>
                <a:spcPct val="180000"/>
              </a:lnSpc>
            </a:pPr>
            <a:r>
              <a:rPr lang="vi-VN" dirty="0">
                <a:latin typeface="+mj-lt"/>
                <a:cs typeface="Times New Roman" panose="02020603050405020304" pitchFamily="18" charset="0"/>
              </a:rPr>
              <a:t>Sự kích thích tinh thần có thể ngăn chặn căn bệnh Alzheimer và mất trí nhớ, giữ cho bộ não của bạn hoạt động và tham gia ngăn không cho bị mất năng lượng.</a:t>
            </a:r>
            <a:br>
              <a:rPr lang="vi-VN" dirty="0">
                <a:latin typeface="+mj-lt"/>
                <a:cs typeface="Times New Roman" panose="02020603050405020304" pitchFamily="18" charset="0"/>
              </a:rPr>
            </a:br>
            <a:endParaRPr lang="zh-CN" altLang="en-US" dirty="0">
              <a:latin typeface="+mj-lt"/>
              <a:ea typeface="方正中等线简体" panose="03000509000000000000" pitchFamily="65" charset="-122"/>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nodePh="1">
                                  <p:stCondLst>
                                    <p:cond delay="0"/>
                                  </p:stCondLst>
                                  <p:endCondLst>
                                    <p:cond evt="begin" delay="0">
                                      <p:tn val="11"/>
                                    </p:cond>
                                  </p:end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1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plus(in)">
                                      <p:cBhvr>
                                        <p:cTn id="17" dur="500"/>
                                        <p:tgtEl>
                                          <p:spTgt spid="3"/>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anim calcmode="lin" valueType="num">
                                      <p:cBhvr>
                                        <p:cTn id="26" dur="500" fill="hold"/>
                                        <p:tgtEl>
                                          <p:spTgt spid="6"/>
                                        </p:tgtEl>
                                        <p:attrNameLst>
                                          <p:attrName>ppt_x</p:attrName>
                                        </p:attrNameLst>
                                      </p:cBhvr>
                                      <p:tavLst>
                                        <p:tav tm="0">
                                          <p:val>
                                            <p:strVal val="#ppt_x"/>
                                          </p:val>
                                        </p:tav>
                                        <p:tav tm="100000">
                                          <p:val>
                                            <p:strVal val="#ppt_x"/>
                                          </p:val>
                                        </p:tav>
                                      </p:tavLst>
                                    </p:anim>
                                    <p:anim calcmode="lin" valueType="num">
                                      <p:cBhvr>
                                        <p:cTn id="27" dur="5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22" presetClass="entr" presetSubtype="2"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right)">
                                      <p:cBhvr>
                                        <p:cTn id="31" dur="500"/>
                                        <p:tgtEl>
                                          <p:spTgt spid="8"/>
                                        </p:tgtEl>
                                      </p:cBhvr>
                                    </p:animEffect>
                                  </p:childTnLst>
                                </p:cTn>
                              </p:par>
                            </p:childTnLst>
                          </p:cTn>
                        </p:par>
                        <p:par>
                          <p:cTn id="32" fill="hold">
                            <p:stCondLst>
                              <p:cond delay="3000"/>
                            </p:stCondLst>
                            <p:childTnLst>
                              <p:par>
                                <p:cTn id="33" presetID="42" presetClass="entr" presetSubtype="0" fill="hold" grpId="0" nodeType="after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anim calcmode="lin" valueType="num">
                                      <p:cBhvr>
                                        <p:cTn id="36" dur="500" fill="hold"/>
                                        <p:tgtEl>
                                          <p:spTgt spid="5"/>
                                        </p:tgtEl>
                                        <p:attrNameLst>
                                          <p:attrName>ppt_x</p:attrName>
                                        </p:attrNameLst>
                                      </p:cBhvr>
                                      <p:tavLst>
                                        <p:tav tm="0">
                                          <p:val>
                                            <p:strVal val="#ppt_x"/>
                                          </p:val>
                                        </p:tav>
                                        <p:tav tm="100000">
                                          <p:val>
                                            <p:strVal val="#ppt_x"/>
                                          </p:val>
                                        </p:tav>
                                      </p:tavLst>
                                    </p:anim>
                                    <p:anim calcmode="lin" valueType="num">
                                      <p:cBhvr>
                                        <p:cTn id="3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3" grpId="0" bldLvl="0" animBg="1"/>
      <p:bldP spid="6" grpId="0"/>
      <p:bldP spid="7" grpId="0"/>
      <p:bldP spid="5"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p:cNvGrpSpPr/>
          <p:nvPr/>
        </p:nvGrpSpPr>
        <p:grpSpPr>
          <a:xfrm>
            <a:off x="5248910" y="329218"/>
            <a:ext cx="6898005" cy="4168775"/>
            <a:chOff x="7077" y="2449"/>
            <a:chExt cx="10863" cy="4862"/>
          </a:xfrm>
          <a:solidFill>
            <a:srgbClr val="E7D689"/>
          </a:solidFill>
        </p:grpSpPr>
        <p:sp>
          <p:nvSpPr>
            <p:cNvPr id="2" name="文本框 1"/>
            <p:cNvSpPr txBox="1"/>
            <p:nvPr/>
          </p:nvSpPr>
          <p:spPr>
            <a:xfrm>
              <a:off x="7077" y="2449"/>
              <a:ext cx="937" cy="4862"/>
            </a:xfrm>
            <a:custGeom>
              <a:avLst/>
              <a:gdLst/>
              <a:ahLst/>
              <a:cxnLst/>
              <a:rect l="l" t="t" r="r" b="b"/>
              <a:pathLst>
                <a:path w="594936" h="2743232">
                  <a:moveTo>
                    <a:pt x="0" y="0"/>
                  </a:moveTo>
                  <a:lnTo>
                    <a:pt x="594936" y="0"/>
                  </a:lnTo>
                  <a:lnTo>
                    <a:pt x="594936" y="142429"/>
                  </a:lnTo>
                  <a:lnTo>
                    <a:pt x="183970" y="142429"/>
                  </a:lnTo>
                  <a:lnTo>
                    <a:pt x="183970" y="2600804"/>
                  </a:lnTo>
                  <a:lnTo>
                    <a:pt x="594936" y="2600804"/>
                  </a:lnTo>
                  <a:lnTo>
                    <a:pt x="594936" y="2743232"/>
                  </a:lnTo>
                  <a:lnTo>
                    <a:pt x="0" y="2743232"/>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23900" dirty="0"/>
            </a:p>
          </p:txBody>
        </p:sp>
        <p:sp>
          <p:nvSpPr>
            <p:cNvPr id="3" name="文本框 2"/>
            <p:cNvSpPr txBox="1"/>
            <p:nvPr/>
          </p:nvSpPr>
          <p:spPr>
            <a:xfrm flipH="1">
              <a:off x="17004" y="2449"/>
              <a:ext cx="937" cy="4862"/>
            </a:xfrm>
            <a:custGeom>
              <a:avLst/>
              <a:gdLst/>
              <a:ahLst/>
              <a:cxnLst/>
              <a:rect l="l" t="t" r="r" b="b"/>
              <a:pathLst>
                <a:path w="594936" h="2743232">
                  <a:moveTo>
                    <a:pt x="0" y="0"/>
                  </a:moveTo>
                  <a:lnTo>
                    <a:pt x="594936" y="0"/>
                  </a:lnTo>
                  <a:lnTo>
                    <a:pt x="594936" y="142429"/>
                  </a:lnTo>
                  <a:lnTo>
                    <a:pt x="183970" y="142429"/>
                  </a:lnTo>
                  <a:lnTo>
                    <a:pt x="183970" y="2600804"/>
                  </a:lnTo>
                  <a:lnTo>
                    <a:pt x="594936" y="2600804"/>
                  </a:lnTo>
                  <a:lnTo>
                    <a:pt x="594936" y="2743232"/>
                  </a:lnTo>
                  <a:lnTo>
                    <a:pt x="0" y="2743232"/>
                  </a:lnTo>
                  <a:close/>
                </a:path>
              </a:pathLst>
            </a:custGeom>
            <a:grp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endParaRPr lang="zh-CN" altLang="en-US" sz="23900" dirty="0"/>
            </a:p>
          </p:txBody>
        </p:sp>
      </p:grpSp>
      <p:sp>
        <p:nvSpPr>
          <p:cNvPr id="13" name="矩形 12"/>
          <p:cNvSpPr/>
          <p:nvPr/>
        </p:nvSpPr>
        <p:spPr>
          <a:xfrm>
            <a:off x="5659771" y="732460"/>
            <a:ext cx="6069965" cy="334137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p:nvSpPr>
        <p:spPr>
          <a:xfrm>
            <a:off x="431030" y="275867"/>
            <a:ext cx="4222883" cy="3797963"/>
          </a:xfrm>
          <a:prstGeom prst="rect">
            <a:avLst/>
          </a:prstGeom>
          <a:noFill/>
        </p:spPr>
        <p:txBody>
          <a:bodyPr wrap="square" rtlCol="0">
            <a:spAutoFit/>
          </a:bodyPr>
          <a:lstStyle/>
          <a:p>
            <a:pPr algn="just">
              <a:lnSpc>
                <a:spcPct val="130000"/>
              </a:lnSpc>
              <a:spcBef>
                <a:spcPts val="300"/>
              </a:spcBef>
              <a:spcAft>
                <a:spcPts val="0"/>
              </a:spcAft>
            </a:pPr>
            <a:r>
              <a:rPr lang="vi-VN" altLang="zh-CN" sz="3200" b="1" dirty="0">
                <a:solidFill>
                  <a:schemeClr val="accent1"/>
                </a:solidFill>
                <a:latin typeface="Times New Roman" panose="02020603050405020304" pitchFamily="18" charset="0"/>
                <a:ea typeface="Microsoft YaHei" panose="020B0503020204020204" charset="-122"/>
                <a:cs typeface="Times New Roman" panose="02020603050405020304" pitchFamily="18" charset="0"/>
                <a:sym typeface="Wingdings 2" panose="05020102010507070707"/>
              </a:rPr>
              <a:t>8.</a:t>
            </a:r>
            <a:r>
              <a:rPr lang="en-US" sz="3200" b="1" dirty="0" err="1">
                <a:solidFill>
                  <a:schemeClr val="accent1"/>
                </a:solidFill>
                <a:latin typeface="Times New Roman" panose="02020603050405020304" pitchFamily="18" charset="0"/>
                <a:cs typeface="Times New Roman" panose="02020603050405020304" pitchFamily="18" charset="0"/>
              </a:rPr>
              <a:t>Hoàn</a:t>
            </a:r>
            <a:r>
              <a:rPr lang="en-US" sz="3200" b="1" dirty="0">
                <a:solidFill>
                  <a:schemeClr val="accent1"/>
                </a:solidFill>
                <a:latin typeface="Times New Roman" panose="02020603050405020304" pitchFamily="18" charset="0"/>
                <a:cs typeface="Times New Roman" panose="02020603050405020304" pitchFamily="18" charset="0"/>
              </a:rPr>
              <a:t> </a:t>
            </a:r>
            <a:r>
              <a:rPr lang="en-US" sz="3200" b="1" dirty="0" err="1">
                <a:solidFill>
                  <a:schemeClr val="accent1"/>
                </a:solidFill>
                <a:latin typeface="Times New Roman" panose="02020603050405020304" pitchFamily="18" charset="0"/>
                <a:cs typeface="Times New Roman" panose="02020603050405020304" pitchFamily="18" charset="0"/>
              </a:rPr>
              <a:t>thiện</a:t>
            </a:r>
            <a:r>
              <a:rPr lang="en-US" sz="3200" b="1" dirty="0">
                <a:solidFill>
                  <a:schemeClr val="accent1"/>
                </a:solidFill>
                <a:latin typeface="Times New Roman" panose="02020603050405020304" pitchFamily="18" charset="0"/>
                <a:cs typeface="Times New Roman" panose="02020603050405020304" pitchFamily="18" charset="0"/>
              </a:rPr>
              <a:t> </a:t>
            </a:r>
            <a:r>
              <a:rPr lang="en-US" sz="3200" b="1" dirty="0" err="1">
                <a:solidFill>
                  <a:schemeClr val="accent1"/>
                </a:solidFill>
                <a:latin typeface="Times New Roman" panose="02020603050405020304" pitchFamily="18" charset="0"/>
                <a:cs typeface="Times New Roman" panose="02020603050405020304" pitchFamily="18" charset="0"/>
              </a:rPr>
              <a:t>kĩ</a:t>
            </a:r>
            <a:r>
              <a:rPr lang="en-US" sz="3200" b="1" dirty="0">
                <a:solidFill>
                  <a:schemeClr val="accent1"/>
                </a:solidFill>
                <a:latin typeface="Times New Roman" panose="02020603050405020304" pitchFamily="18" charset="0"/>
                <a:cs typeface="Times New Roman" panose="02020603050405020304" pitchFamily="18" charset="0"/>
              </a:rPr>
              <a:t> </a:t>
            </a:r>
            <a:r>
              <a:rPr lang="en-US" sz="3200" b="1" dirty="0" err="1">
                <a:solidFill>
                  <a:schemeClr val="accent1"/>
                </a:solidFill>
                <a:latin typeface="Times New Roman" panose="02020603050405020304" pitchFamily="18" charset="0"/>
                <a:cs typeface="Times New Roman" panose="02020603050405020304" pitchFamily="18" charset="0"/>
              </a:rPr>
              <a:t>năng</a:t>
            </a:r>
            <a:r>
              <a:rPr lang="en-US" sz="3200" b="1" dirty="0">
                <a:solidFill>
                  <a:schemeClr val="accent1"/>
                </a:solidFill>
                <a:latin typeface="Times New Roman" panose="02020603050405020304" pitchFamily="18" charset="0"/>
                <a:cs typeface="Times New Roman" panose="02020603050405020304" pitchFamily="18" charset="0"/>
              </a:rPr>
              <a:t> </a:t>
            </a:r>
            <a:r>
              <a:rPr lang="en-US" sz="3200" b="1" dirty="0" err="1">
                <a:solidFill>
                  <a:schemeClr val="accent1"/>
                </a:solidFill>
                <a:latin typeface="Times New Roman" panose="02020603050405020304" pitchFamily="18" charset="0"/>
                <a:cs typeface="Times New Roman" panose="02020603050405020304" pitchFamily="18" charset="0"/>
              </a:rPr>
              <a:t>viết</a:t>
            </a:r>
            <a:r>
              <a:rPr lang="en-US" sz="3200" b="1" dirty="0">
                <a:solidFill>
                  <a:schemeClr val="accent1"/>
                </a:solidFill>
                <a:latin typeface="Times New Roman" panose="02020603050405020304" pitchFamily="18" charset="0"/>
                <a:cs typeface="Times New Roman" panose="02020603050405020304" pitchFamily="18" charset="0"/>
              </a:rPr>
              <a:t> </a:t>
            </a:r>
            <a:r>
              <a:rPr lang="en-US" sz="3200" b="1" dirty="0" err="1">
                <a:solidFill>
                  <a:schemeClr val="accent1"/>
                </a:solidFill>
                <a:latin typeface="Times New Roman" panose="02020603050405020304" pitchFamily="18" charset="0"/>
                <a:cs typeface="Times New Roman" panose="02020603050405020304" pitchFamily="18" charset="0"/>
              </a:rPr>
              <a:t>lách</a:t>
            </a:r>
            <a:r>
              <a:rPr lang="en-US" sz="3200" b="1" dirty="0">
                <a:solidFill>
                  <a:schemeClr val="accent1"/>
                </a:solidFill>
                <a:latin typeface="Times New Roman" panose="02020603050405020304" pitchFamily="18" charset="0"/>
                <a:cs typeface="Times New Roman" panose="02020603050405020304" pitchFamily="18" charset="0"/>
              </a:rPr>
              <a:t>.</a:t>
            </a:r>
            <a:endParaRPr lang="vi-VN" sz="3200" b="1" dirty="0">
              <a:solidFill>
                <a:schemeClr val="accent1"/>
              </a:solidFill>
              <a:latin typeface="Times New Roman" panose="02020603050405020304" pitchFamily="18" charset="0"/>
              <a:cs typeface="Times New Roman" panose="02020603050405020304" pitchFamily="18" charset="0"/>
            </a:endParaRPr>
          </a:p>
          <a:p>
            <a:pPr algn="just">
              <a:lnSpc>
                <a:spcPct val="130000"/>
              </a:lnSpc>
              <a:spcBef>
                <a:spcPts val="300"/>
              </a:spcBef>
              <a:spcAft>
                <a:spcPts val="0"/>
              </a:spcAft>
            </a:pPr>
            <a:r>
              <a:rPr lang="vi-VN" dirty="0">
                <a:latin typeface="Times New Roman" panose="02020603050405020304" pitchFamily="18" charset="0"/>
                <a:cs typeface="Times New Roman" panose="02020603050405020304" pitchFamily="18" charset="0"/>
              </a:rPr>
              <a:t>Đọc sách giúp tăng vốn từ, tư duy logic từ đó giúp kĩ năng viết được cải thiện</a:t>
            </a:r>
            <a:endParaRPr lang="en-US" dirty="0">
              <a:latin typeface="Times New Roman" panose="02020603050405020304" pitchFamily="18" charset="0"/>
              <a:cs typeface="Times New Roman" panose="02020603050405020304" pitchFamily="18" charset="0"/>
            </a:endParaRPr>
          </a:p>
          <a:p>
            <a:pPr algn="just">
              <a:lnSpc>
                <a:spcPct val="130000"/>
              </a:lnSpc>
              <a:spcBef>
                <a:spcPts val="300"/>
              </a:spcBef>
              <a:spcAft>
                <a:spcPts val="0"/>
              </a:spcAft>
            </a:pPr>
            <a:endParaRPr lang="zh-CN" altLang="en-US" sz="3200" b="1" dirty="0">
              <a:latin typeface="Times New Roman" panose="02020603050405020304" pitchFamily="18" charset="0"/>
              <a:ea typeface="Microsoft YaHei" panose="020B0503020204020204" charset="-122"/>
              <a:cs typeface="Times New Roman" panose="02020603050405020304" pitchFamily="18" charset="0"/>
            </a:endParaRPr>
          </a:p>
          <a:p>
            <a:pPr>
              <a:lnSpc>
                <a:spcPts val="3000"/>
              </a:lnSpc>
            </a:pPr>
            <a:r>
              <a:rPr lang="vi-VN" altLang="zh-CN" sz="3200" b="1" dirty="0">
                <a:latin typeface="Times New Roman" panose="02020603050405020304" pitchFamily="18" charset="0"/>
                <a:ea typeface="Microsoft YaHei" panose="020B0503020204020204" charset="-122"/>
                <a:cs typeface="Times New Roman" panose="02020603050405020304" pitchFamily="18" charset="0"/>
                <a:sym typeface="Wingdings 2" panose="05020102010507070707"/>
              </a:rPr>
              <a:t> </a:t>
            </a:r>
            <a:endParaRPr lang="zh-CN" altLang="en-US" sz="3200" b="1" dirty="0">
              <a:latin typeface="Times New Roman" panose="02020603050405020304" pitchFamily="18" charset="0"/>
              <a:ea typeface="Microsoft YaHei" panose="020B0503020204020204" charset="-122"/>
              <a:cs typeface="Times New Roman" panose="02020603050405020304" pitchFamily="18" charset="0"/>
              <a:sym typeface="Wingdings 2" panose="05020102010507070707"/>
            </a:endParaRPr>
          </a:p>
          <a:p>
            <a:pPr algn="r">
              <a:lnSpc>
                <a:spcPct val="140000"/>
              </a:lnSpc>
            </a:pPr>
            <a:endParaRPr lang="zh-CN" altLang="en-US" sz="2800" b="1" dirty="0">
              <a:latin typeface="Microsoft YaHei" panose="020B0503020204020204" charset="-122"/>
              <a:ea typeface="Microsoft YaHei" panose="020B0503020204020204" charset="-122"/>
            </a:endParaRPr>
          </a:p>
        </p:txBody>
      </p:sp>
      <p:sp>
        <p:nvSpPr>
          <p:cNvPr id="7" name="文本框 6"/>
          <p:cNvSpPr txBox="1"/>
          <p:nvPr/>
        </p:nvSpPr>
        <p:spPr>
          <a:xfrm>
            <a:off x="251520" y="2772556"/>
            <a:ext cx="4097655" cy="3831818"/>
          </a:xfrm>
          <a:prstGeom prst="rect">
            <a:avLst/>
          </a:prstGeom>
          <a:noFill/>
        </p:spPr>
        <p:txBody>
          <a:bodyPr wrap="square" rtlCol="0">
            <a:spAutoFit/>
          </a:bodyPr>
          <a:lstStyle/>
          <a:p>
            <a:pPr>
              <a:lnSpc>
                <a:spcPts val="3000"/>
              </a:lnSpc>
            </a:pP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9.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Điều</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khiển</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cảm</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xúc</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của</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bản</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 </a:t>
            </a:r>
            <a:r>
              <a:rPr lang="en-US" sz="2000" b="1" dirty="0" err="1">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thân</a:t>
            </a:r>
            <a:r>
              <a:rPr lang="en-US" sz="2000" b="1"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rPr>
              <a:t>.</a:t>
            </a:r>
            <a:endParaRPr lang="vi-VN" sz="2000" dirty="0">
              <a:solidFill>
                <a:schemeClr val="accent6"/>
              </a:solidFill>
              <a:latin typeface="Times New Roman" panose="02020603050405020304" pitchFamily="18" charset="0"/>
              <a:ea typeface="Tahoma" panose="020B0604030504040204" pitchFamily="34" charset="0"/>
              <a:cs typeface="Times New Roman" panose="02020603050405020304" pitchFamily="18" charset="0"/>
            </a:endParaRPr>
          </a:p>
          <a:p>
            <a:pPr>
              <a:lnSpc>
                <a:spcPts val="3000"/>
              </a:lnSpc>
            </a:pPr>
            <a:r>
              <a:rPr lang="vi-VN" sz="2000" dirty="0">
                <a:latin typeface="Times New Roman" panose="02020603050405020304" pitchFamily="18" charset="0"/>
                <a:ea typeface="Tahoma" panose="020B0604030504040204" pitchFamily="34" charset="0"/>
                <a:cs typeface="Times New Roman" panose="02020603050405020304" pitchFamily="18" charset="0"/>
              </a:rPr>
              <a:t>Các nghiên cứu khoa học chỉ ra rằng, người đọc sách nhiều luôn có khả năng quản lý cảm xúc tốt, bình tĩnh và không hay cáu gắt, ứng xử trong mọi tình huống luôn tốt hơn.</a:t>
            </a:r>
          </a:p>
          <a:p>
            <a:pPr>
              <a:lnSpc>
                <a:spcPts val="3000"/>
              </a:lnSpc>
            </a:pPr>
            <a:endParaRPr lang="en-US" sz="1000" b="1" dirty="0">
              <a:latin typeface="Times New Roman" panose="02020603050405020304" pitchFamily="18" charset="0"/>
              <a:ea typeface="Tahoma" panose="020B0604030504040204" pitchFamily="34" charset="0"/>
              <a:cs typeface="Times New Roman" panose="02020603050405020304" pitchFamily="18" charset="0"/>
            </a:endParaRPr>
          </a:p>
          <a:p>
            <a:pPr>
              <a:lnSpc>
                <a:spcPts val="3000"/>
              </a:lnSpc>
            </a:pPr>
            <a:r>
              <a:rPr lang="vi-VN" altLang="zh-CN" sz="1050" b="1" dirty="0">
                <a:latin typeface="Times New Roman" panose="02020603050405020304" pitchFamily="18" charset="0"/>
                <a:ea typeface="Tahoma" panose="020B0604030504040204" pitchFamily="34" charset="0"/>
                <a:cs typeface="Times New Roman" panose="02020603050405020304" pitchFamily="18" charset="0"/>
                <a:sym typeface="Wingdings 2" panose="05020102010507070707"/>
              </a:rPr>
              <a:t> </a:t>
            </a:r>
            <a:endParaRPr lang="zh-CN" altLang="en-US" sz="1050" b="1" dirty="0">
              <a:latin typeface="Times New Roman" panose="02020603050405020304" pitchFamily="18" charset="0"/>
              <a:ea typeface="Microsoft YaHei" panose="020B0503020204020204" charset="-122"/>
              <a:cs typeface="Times New Roman" panose="02020603050405020304" pitchFamily="18" charset="0"/>
              <a:sym typeface="Wingdings 2" panose="05020102010507070707"/>
            </a:endParaRPr>
          </a:p>
          <a:p>
            <a:pPr algn="r" fontAlgn="auto">
              <a:lnSpc>
                <a:spcPct val="180000"/>
              </a:lnSpc>
            </a:pPr>
            <a:endParaRPr lang="zh-CN" altLang="en-US" sz="1000" dirty="0">
              <a:latin typeface="Times New Roman" panose="02020603050405020304" pitchFamily="18" charset="0"/>
              <a:ea typeface="华文细黑" panose="02010600040101010101" charset="-122"/>
              <a:cs typeface="Times New Roman" panose="02020603050405020304" pitchFamily="18" charset="0"/>
              <a:sym typeface="+mn-ea"/>
            </a:endParaRPr>
          </a:p>
        </p:txBody>
      </p:sp>
      <p:sp>
        <p:nvSpPr>
          <p:cNvPr id="8" name="矩形 7"/>
          <p:cNvSpPr/>
          <p:nvPr/>
        </p:nvSpPr>
        <p:spPr>
          <a:xfrm>
            <a:off x="5935946" y="4309746"/>
            <a:ext cx="4844349" cy="2348335"/>
          </a:xfrm>
          <a:prstGeom prst="rect">
            <a:avLst/>
          </a:prstGeom>
          <a:noFill/>
        </p:spPr>
        <p:txBody>
          <a:bodyPr wrap="square" rtlCol="0">
            <a:spAutoFit/>
          </a:bodyPr>
          <a:lstStyle/>
          <a:p>
            <a:pPr>
              <a:lnSpc>
                <a:spcPts val="3000"/>
              </a:lnSpc>
            </a:pPr>
            <a:r>
              <a:rPr lang="vi-VN" altLang="zh-CN" b="1" dirty="0">
                <a:solidFill>
                  <a:srgbClr val="FF0000"/>
                </a:solidFill>
                <a:latin typeface="+mj-lt"/>
                <a:ea typeface="Microsoft YaHei" panose="020B0503020204020204" charset="-122"/>
                <a:sym typeface="Wingdings 2" panose="05020102010507070707"/>
              </a:rPr>
              <a:t>10. </a:t>
            </a:r>
            <a:r>
              <a:rPr lang="en-US" b="1" dirty="0" err="1">
                <a:solidFill>
                  <a:srgbClr val="FF0000"/>
                </a:solidFill>
                <a:latin typeface="+mj-lt"/>
                <a:cs typeface="Times New Roman" panose="02020603050405020304" pitchFamily="18" charset="0"/>
              </a:rPr>
              <a:t>Tạo</a:t>
            </a:r>
            <a:r>
              <a:rPr lang="en-US" b="1" dirty="0">
                <a:solidFill>
                  <a:srgbClr val="FF0000"/>
                </a:solidFill>
                <a:latin typeface="+mj-lt"/>
                <a:cs typeface="Times New Roman" panose="02020603050405020304" pitchFamily="18" charset="0"/>
              </a:rPr>
              <a:t> </a:t>
            </a:r>
            <a:r>
              <a:rPr lang="en-US" b="1" dirty="0" err="1">
                <a:solidFill>
                  <a:srgbClr val="FF0000"/>
                </a:solidFill>
                <a:latin typeface="+mj-lt"/>
                <a:cs typeface="Times New Roman" panose="02020603050405020304" pitchFamily="18" charset="0"/>
              </a:rPr>
              <a:t>dựng</a:t>
            </a:r>
            <a:r>
              <a:rPr lang="en-US" b="1" dirty="0">
                <a:solidFill>
                  <a:srgbClr val="FF0000"/>
                </a:solidFill>
                <a:latin typeface="+mj-lt"/>
                <a:cs typeface="Times New Roman" panose="02020603050405020304" pitchFamily="18" charset="0"/>
              </a:rPr>
              <a:t> </a:t>
            </a:r>
            <a:r>
              <a:rPr lang="en-US" b="1" dirty="0" err="1">
                <a:solidFill>
                  <a:srgbClr val="FF0000"/>
                </a:solidFill>
                <a:latin typeface="+mj-lt"/>
                <a:cs typeface="Times New Roman" panose="02020603050405020304" pitchFamily="18" charset="0"/>
              </a:rPr>
              <a:t>thói</a:t>
            </a:r>
            <a:r>
              <a:rPr lang="en-US" b="1" dirty="0">
                <a:solidFill>
                  <a:srgbClr val="FF0000"/>
                </a:solidFill>
                <a:latin typeface="+mj-lt"/>
                <a:cs typeface="Times New Roman" panose="02020603050405020304" pitchFamily="18" charset="0"/>
              </a:rPr>
              <a:t> </a:t>
            </a:r>
            <a:r>
              <a:rPr lang="en-US" b="1" dirty="0" err="1">
                <a:solidFill>
                  <a:srgbClr val="FF0000"/>
                </a:solidFill>
                <a:latin typeface="+mj-lt"/>
                <a:cs typeface="Times New Roman" panose="02020603050405020304" pitchFamily="18" charset="0"/>
              </a:rPr>
              <a:t>quen</a:t>
            </a:r>
            <a:r>
              <a:rPr lang="en-US" b="1" dirty="0">
                <a:solidFill>
                  <a:srgbClr val="FF0000"/>
                </a:solidFill>
                <a:latin typeface="+mj-lt"/>
                <a:cs typeface="Times New Roman" panose="02020603050405020304" pitchFamily="18" charset="0"/>
              </a:rPr>
              <a:t> </a:t>
            </a:r>
            <a:r>
              <a:rPr lang="en-US" b="1" dirty="0" err="1">
                <a:solidFill>
                  <a:srgbClr val="FF0000"/>
                </a:solidFill>
                <a:latin typeface="+mj-lt"/>
                <a:cs typeface="Times New Roman" panose="02020603050405020304" pitchFamily="18" charset="0"/>
              </a:rPr>
              <a:t>lành</a:t>
            </a:r>
            <a:r>
              <a:rPr lang="en-US" b="1" dirty="0">
                <a:solidFill>
                  <a:srgbClr val="FF0000"/>
                </a:solidFill>
                <a:latin typeface="+mj-lt"/>
                <a:cs typeface="Times New Roman" panose="02020603050405020304" pitchFamily="18" charset="0"/>
              </a:rPr>
              <a:t> </a:t>
            </a:r>
            <a:r>
              <a:rPr lang="en-US" b="1" dirty="0" err="1">
                <a:solidFill>
                  <a:srgbClr val="FF0000"/>
                </a:solidFill>
                <a:latin typeface="+mj-lt"/>
                <a:cs typeface="Times New Roman" panose="02020603050405020304" pitchFamily="18" charset="0"/>
              </a:rPr>
              <a:t>mạnh</a:t>
            </a:r>
            <a:r>
              <a:rPr lang="en-US" b="1" dirty="0">
                <a:solidFill>
                  <a:srgbClr val="FF0000"/>
                </a:solidFill>
                <a:latin typeface="+mj-lt"/>
                <a:cs typeface="Times New Roman" panose="02020603050405020304" pitchFamily="18" charset="0"/>
              </a:rPr>
              <a:t>.</a:t>
            </a:r>
            <a:endParaRPr lang="vi-VN" b="1" dirty="0">
              <a:solidFill>
                <a:srgbClr val="FF0000"/>
              </a:solidFill>
              <a:latin typeface="+mj-lt"/>
              <a:cs typeface="Times New Roman" panose="02020603050405020304" pitchFamily="18" charset="0"/>
            </a:endParaRPr>
          </a:p>
          <a:p>
            <a:pPr>
              <a:lnSpc>
                <a:spcPts val="3000"/>
              </a:lnSpc>
            </a:pPr>
            <a:r>
              <a:rPr lang="vi-VN" dirty="0">
                <a:latin typeface="+mj-lt"/>
                <a:ea typeface="SimSun" panose="02010600030101010101" pitchFamily="2" charset="-122"/>
                <a:cs typeface="Times New Roman" panose="02020603050405020304" pitchFamily="18" charset="0"/>
              </a:rPr>
              <a:t>Đọc sách giúp tạo thói quen lành mạnh, tránh xa các tệ nạn xã hội, giúp não bộ được «tập thể dục» hàng ngày</a:t>
            </a:r>
            <a:endParaRPr lang="en-US" dirty="0">
              <a:latin typeface="+mj-lt"/>
              <a:ea typeface="SimSun" panose="02010600030101010101" pitchFamily="2" charset="-122"/>
              <a:cs typeface="Times New Roman" panose="02020603050405020304" pitchFamily="18" charset="0"/>
            </a:endParaRPr>
          </a:p>
          <a:p>
            <a:pPr>
              <a:lnSpc>
                <a:spcPts val="3000"/>
              </a:lnSpc>
            </a:pPr>
            <a:r>
              <a:rPr lang="vi-VN" altLang="zh-CN" b="1" dirty="0">
                <a:latin typeface="+mj-lt"/>
                <a:ea typeface="Microsoft YaHei" panose="020B0503020204020204" charset="-122"/>
                <a:sym typeface="Wingdings 2" panose="05020102010507070707"/>
              </a:rPr>
              <a:t> </a:t>
            </a:r>
            <a:endParaRPr lang="zh-CN" altLang="en-US" b="1" dirty="0">
              <a:latin typeface="+mj-lt"/>
              <a:ea typeface="Microsoft YaHei" panose="020B0503020204020204" charset="-122"/>
              <a:sym typeface="Wingdings 2" panose="05020102010507070707"/>
            </a:endParaRPr>
          </a:p>
          <a:p>
            <a:pPr algn="r">
              <a:lnSpc>
                <a:spcPct val="120000"/>
              </a:lnSpc>
            </a:pPr>
            <a:endParaRPr lang="zh-CN" altLang="en-US" dirty="0">
              <a:latin typeface="+mj-lt"/>
              <a:ea typeface="华文细黑" panose="02010600040101010101" charset="-122"/>
              <a:sym typeface="+mn-ea"/>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7" presetClass="entr" presetSubtype="1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p:cTn id="18" dur="500" fill="hold"/>
                                        <p:tgtEl>
                                          <p:spTgt spid="13"/>
                                        </p:tgtEl>
                                        <p:attrNameLst>
                                          <p:attrName>ppt_w</p:attrName>
                                        </p:attrNameLst>
                                      </p:cBhvr>
                                      <p:tavLst>
                                        <p:tav tm="0">
                                          <p:val>
                                            <p:fltVal val="0"/>
                                          </p:val>
                                        </p:tav>
                                        <p:tav tm="100000">
                                          <p:val>
                                            <p:strVal val="#ppt_w"/>
                                          </p:val>
                                        </p:tav>
                                      </p:tavLst>
                                    </p:anim>
                                    <p:anim calcmode="lin" valueType="num">
                                      <p:cBhvr>
                                        <p:cTn id="19" dur="500" fill="hold"/>
                                        <p:tgtEl>
                                          <p:spTgt spid="13"/>
                                        </p:tgtEl>
                                        <p:attrNameLst>
                                          <p:attrName>ppt_h</p:attrName>
                                        </p:attrNameLst>
                                      </p:cBhvr>
                                      <p:tavLst>
                                        <p:tav tm="0">
                                          <p:val>
                                            <p:fltVal val="0"/>
                                          </p:val>
                                        </p:tav>
                                        <p:tav tm="100000">
                                          <p:val>
                                            <p:strVal val="#ppt_h"/>
                                          </p:val>
                                        </p:tav>
                                      </p:tavLst>
                                    </p:anim>
                                    <p:animEffect transition="in" filter="fade">
                                      <p:cBhvr>
                                        <p:cTn id="20" dur="500"/>
                                        <p:tgtEl>
                                          <p:spTgt spid="13"/>
                                        </p:tgtEl>
                                      </p:cBhvr>
                                    </p:animEffect>
                                  </p:childTnLst>
                                </p:cTn>
                              </p:par>
                            </p:childTnLst>
                          </p:cTn>
                        </p:par>
                        <p:par>
                          <p:cTn id="21" fill="hold">
                            <p:stCondLst>
                              <p:cond delay="1500"/>
                            </p:stCondLst>
                            <p:childTnLst>
                              <p:par>
                                <p:cTn id="22" presetID="29" presetClass="entr" presetSubtype="0" fill="hold" grpId="1" nodeType="afterEffect">
                                  <p:stCondLst>
                                    <p:cond delay="0"/>
                                  </p:stCondLst>
                                  <p:iterate type="lt">
                                    <p:tmPct val="0"/>
                                  </p:iterate>
                                  <p:childTnLst>
                                    <p:set>
                                      <p:cBhvr>
                                        <p:cTn id="23" dur="1" fill="hold">
                                          <p:stCondLst>
                                            <p:cond delay="0"/>
                                          </p:stCondLst>
                                        </p:cTn>
                                        <p:tgtEl>
                                          <p:spTgt spid="4"/>
                                        </p:tgtEl>
                                        <p:attrNameLst>
                                          <p:attrName>style.visibility</p:attrName>
                                        </p:attrNameLst>
                                      </p:cBhvr>
                                      <p:to>
                                        <p:strVal val="visible"/>
                                      </p:to>
                                    </p:set>
                                    <p:anim calcmode="lin" valueType="num">
                                      <p:cBhvr>
                                        <p:cTn id="24" dur="500" fill="hold"/>
                                        <p:tgtEl>
                                          <p:spTgt spid="4"/>
                                        </p:tgtEl>
                                        <p:attrNameLst>
                                          <p:attrName>ppt_x</p:attrName>
                                        </p:attrNameLst>
                                      </p:cBhvr>
                                      <p:tavLst>
                                        <p:tav tm="0">
                                          <p:val>
                                            <p:strVal val="#ppt_x-.2"/>
                                          </p:val>
                                        </p:tav>
                                        <p:tav tm="100000">
                                          <p:val>
                                            <p:strVal val="#ppt_x"/>
                                          </p:val>
                                        </p:tav>
                                      </p:tavLst>
                                    </p:anim>
                                    <p:anim calcmode="lin" valueType="num">
                                      <p:cBhvr>
                                        <p:cTn id="25" dur="5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6" dur="500"/>
                                        <p:tgtEl>
                                          <p:spTgt spid="4"/>
                                        </p:tgtEl>
                                      </p:cBhvr>
                                    </p:animEffect>
                                  </p:childTnLst>
                                </p:cTn>
                              </p:par>
                            </p:childTnLst>
                          </p:cTn>
                        </p:par>
                        <p:par>
                          <p:cTn id="27" fill="hold">
                            <p:stCondLst>
                              <p:cond delay="2000"/>
                            </p:stCondLst>
                            <p:childTnLst>
                              <p:par>
                                <p:cTn id="28" presetID="22" presetClass="entr" presetSubtype="2"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right)">
                                      <p:cBhvr>
                                        <p:cTn id="30" dur="500"/>
                                        <p:tgtEl>
                                          <p:spTgt spid="8"/>
                                        </p:tgtEl>
                                      </p:cBhvr>
                                    </p:animEffect>
                                  </p:childTnLst>
                                </p:cTn>
                              </p:par>
                            </p:childTnLst>
                          </p:cTn>
                        </p:par>
                        <p:par>
                          <p:cTn id="31" fill="hold">
                            <p:stCondLst>
                              <p:cond delay="2500"/>
                            </p:stCondLst>
                            <p:childTnLst>
                              <p:par>
                                <p:cTn id="32" presetID="42"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anim calcmode="lin" valueType="num">
                                      <p:cBhvr>
                                        <p:cTn id="35" dur="500" fill="hold"/>
                                        <p:tgtEl>
                                          <p:spTgt spid="7"/>
                                        </p:tgtEl>
                                        <p:attrNameLst>
                                          <p:attrName>ppt_x</p:attrName>
                                        </p:attrNameLst>
                                      </p:cBhvr>
                                      <p:tavLst>
                                        <p:tav tm="0">
                                          <p:val>
                                            <p:strVal val="#ppt_x"/>
                                          </p:val>
                                        </p:tav>
                                        <p:tav tm="100000">
                                          <p:val>
                                            <p:strVal val="#ppt_x"/>
                                          </p:val>
                                        </p:tav>
                                      </p:tavLst>
                                    </p:anim>
                                    <p:anim calcmode="lin" valueType="num">
                                      <p:cBhvr>
                                        <p:cTn id="36"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3" grpId="0" bldLvl="0" animBg="1"/>
      <p:bldP spid="4" grpId="1"/>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0456" y="790468"/>
            <a:ext cx="10108565" cy="4420235"/>
          </a:xfrm>
          <a:prstGeom prst="rect">
            <a:avLst/>
          </a:prstGeom>
          <a:noFill/>
          <a:ln w="28575" cmpd="sng">
            <a:solidFill>
              <a:srgbClr val="E7D68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645160" y="1100029"/>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645160" y="110003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dirty="0">
                  <a:solidFill>
                    <a:schemeClr val="bg1"/>
                  </a:solidFill>
                  <a:latin typeface="Arial" panose="020B0604020202020204" pitchFamily="34" charset="0"/>
                  <a:ea typeface="华文细黑" panose="02010600040101010101" charset="-122"/>
                </a:rPr>
                <a:t>04</a:t>
              </a:r>
            </a:p>
          </p:txBody>
        </p:sp>
      </p:grpSp>
      <p:sp>
        <p:nvSpPr>
          <p:cNvPr id="9" name="文本框 8"/>
          <p:cNvSpPr txBox="1"/>
          <p:nvPr/>
        </p:nvSpPr>
        <p:spPr>
          <a:xfrm>
            <a:off x="4446270" y="1639878"/>
            <a:ext cx="6803256" cy="867930"/>
          </a:xfrm>
          <a:prstGeom prst="rect">
            <a:avLst/>
          </a:prstGeom>
          <a:noFill/>
        </p:spPr>
        <p:txBody>
          <a:bodyPr wrap="square" rtlCol="0">
            <a:spAutoFit/>
          </a:bodyPr>
          <a:lstStyle/>
          <a:p>
            <a:pPr algn="l" fontAlgn="auto">
              <a:lnSpc>
                <a:spcPct val="180000"/>
              </a:lnSpc>
            </a:pPr>
            <a:r>
              <a:rPr lang="vi-VN" altLang="zh-CN" sz="2800" i="1" dirty="0" smtClean="0">
                <a:solidFill>
                  <a:schemeClr val="tx1"/>
                </a:solidFill>
                <a:latin typeface="+mj-lt"/>
                <a:ea typeface="华文细黑" panose="02010600040101010101" charset="-122"/>
                <a:sym typeface="+mn-ea"/>
              </a:rPr>
              <a:t>Học sinh giới thiệu một vài cuốn sách hay</a:t>
            </a:r>
            <a:endParaRPr lang="zh-CN" altLang="en-US" sz="2800" i="1" dirty="0">
              <a:solidFill>
                <a:schemeClr val="tx1"/>
              </a:solidFill>
              <a:latin typeface="+mj-lt"/>
              <a:ea typeface="华文细黑" panose="02010600040101010101" charset="-122"/>
              <a:sym typeface="+mn-ea"/>
            </a:endParaRPr>
          </a:p>
        </p:txBody>
      </p:sp>
      <p:sp>
        <p:nvSpPr>
          <p:cNvPr id="10" name="矩形 9"/>
          <p:cNvSpPr/>
          <p:nvPr/>
        </p:nvSpPr>
        <p:spPr>
          <a:xfrm>
            <a:off x="5023184" y="808881"/>
            <a:ext cx="5525837" cy="830997"/>
          </a:xfrm>
          <a:prstGeom prst="rect">
            <a:avLst/>
          </a:prstGeom>
          <a:noFill/>
        </p:spPr>
        <p:txBody>
          <a:bodyPr wrap="square" rtlCol="0">
            <a:spAutoFit/>
          </a:bodyPr>
          <a:lstStyle/>
          <a:p>
            <a:pPr algn="l">
              <a:lnSpc>
                <a:spcPct val="120000"/>
              </a:lnSpc>
            </a:pPr>
            <a:r>
              <a:rPr lang="vi-VN" altLang="zh-CN" sz="4000" dirty="0" smtClean="0">
                <a:solidFill>
                  <a:schemeClr val="tx1"/>
                </a:solidFill>
                <a:latin typeface="Lora" panose="02000503000000020004" charset="0"/>
                <a:ea typeface="华文细黑" panose="02010600040101010101" charset="-122"/>
                <a:sym typeface="+mn-ea"/>
              </a:rPr>
              <a:t>Giới thiệu sách hay</a:t>
            </a:r>
            <a:endParaRPr lang="zh-CN" altLang="en-US" sz="4000" dirty="0">
              <a:solidFill>
                <a:schemeClr val="tx1"/>
              </a:solidFill>
              <a:latin typeface="Lora" panose="02000503000000020004" charset="0"/>
              <a:ea typeface="华文细黑" panose="02010600040101010101" charset="-122"/>
              <a:sym typeface="+mn-ea"/>
            </a:endParaRPr>
          </a:p>
        </p:txBody>
      </p:sp>
      <p:sp>
        <p:nvSpPr>
          <p:cNvPr id="11" name="矩形 1"/>
          <p:cNvSpPr/>
          <p:nvPr/>
        </p:nvSpPr>
        <p:spPr>
          <a:xfrm>
            <a:off x="6485021" y="3168407"/>
            <a:ext cx="5710288" cy="3689593"/>
          </a:xfrm>
          <a:prstGeom prst="rect">
            <a:avLst/>
          </a:prstGeom>
          <a:blipFill rotWithShape="1">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ppt_y+.1"/>
                                          </p:val>
                                        </p:tav>
                                        <p:tav tm="100000">
                                          <p:val>
                                            <p:strVal val="#ppt_y"/>
                                          </p:val>
                                        </p:tav>
                                      </p:tavLst>
                                    </p:anim>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anim calcmode="lin" valueType="num">
                                      <p:cBhvr>
                                        <p:cTn id="30" dur="500" fill="hold"/>
                                        <p:tgtEl>
                                          <p:spTgt spid="11"/>
                                        </p:tgtEl>
                                        <p:attrNameLst>
                                          <p:attrName>ppt_x</p:attrName>
                                        </p:attrNameLst>
                                      </p:cBhvr>
                                      <p:tavLst>
                                        <p:tav tm="0">
                                          <p:val>
                                            <p:strVal val="#ppt_x"/>
                                          </p:val>
                                        </p:tav>
                                        <p:tav tm="100000">
                                          <p:val>
                                            <p:strVal val="#ppt_x"/>
                                          </p:val>
                                        </p:tav>
                                      </p:tavLst>
                                    </p:anim>
                                    <p:anim calcmode="lin" valueType="num">
                                      <p:cBhvr>
                                        <p:cTn id="31"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P spid="9" grpId="0"/>
      <p:bldP spid="10" grpId="0"/>
      <p:bldP spid="11"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5" y="361950"/>
            <a:ext cx="4940868" cy="52322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a:lnSpc>
                <a:spcPct val="100000"/>
              </a:lnSpc>
              <a:spcBef>
                <a:spcPts val="0"/>
              </a:spcBef>
              <a:spcAft>
                <a:spcPts val="0"/>
              </a:spcAft>
              <a:buClrTx/>
              <a:buSzTx/>
              <a:buFontTx/>
              <a:buNone/>
              <a:defRPr/>
            </a:pPr>
            <a:r>
              <a:rPr kumimoji="0" lang="vi-VN" altLang="zh-CN" sz="2800" b="1" i="0" u="none" strike="noStrike" kern="1200" cap="none" spc="0" normalizeH="0" baseline="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Giới</a:t>
            </a:r>
            <a:r>
              <a:rPr kumimoji="0" lang="vi-VN" altLang="zh-CN" sz="2800" b="1" i="0" u="none" strike="noStrike" kern="1200" cap="none" spc="0" normalizeH="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 thiệu fanpage Thư viện</a:t>
            </a:r>
            <a:endParaRPr kumimoji="0" lang="zh-CN" altLang="en-US" sz="28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sp>
        <p:nvSpPr>
          <p:cNvPr id="2" name="平行四边形 1"/>
          <p:cNvSpPr/>
          <p:nvPr/>
        </p:nvSpPr>
        <p:spPr>
          <a:xfrm>
            <a:off x="5412440" y="-45720"/>
            <a:ext cx="8472805" cy="6903720"/>
          </a:xfrm>
          <a:prstGeom prst="parallelogram">
            <a:avLst>
              <a:gd name="adj" fmla="val 55685"/>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283653" y="2791326"/>
            <a:ext cx="7825631" cy="2419124"/>
          </a:xfrm>
          <a:prstGeom prst="rect">
            <a:avLst/>
          </a:prstGeom>
          <a:noFill/>
        </p:spPr>
        <p:txBody>
          <a:bodyPr wrap="square" rtlCol="0">
            <a:spAutoFit/>
          </a:bodyPr>
          <a:lstStyle/>
          <a:p>
            <a:pPr algn="ctr">
              <a:lnSpc>
                <a:spcPct val="140000"/>
              </a:lnSpc>
            </a:pPr>
            <a:r>
              <a:rPr lang="vi-VN" altLang="zh-CN" sz="3600" b="1" dirty="0" smtClean="0">
                <a:solidFill>
                  <a:schemeClr val="accent2">
                    <a:lumMod val="75000"/>
                  </a:schemeClr>
                </a:solidFill>
                <a:latin typeface="Microsoft YaHei" panose="020B0503020204020204" charset="-122"/>
                <a:ea typeface="Microsoft YaHei" panose="020B0503020204020204" charset="-122"/>
              </a:rPr>
              <a:t>Thư viện</a:t>
            </a:r>
            <a:r>
              <a:rPr lang="en-US" altLang="zh-CN" sz="3600" b="1" dirty="0" smtClean="0">
                <a:solidFill>
                  <a:schemeClr val="accent2">
                    <a:lumMod val="75000"/>
                  </a:schemeClr>
                </a:solidFill>
                <a:latin typeface="Microsoft YaHei" panose="020B0503020204020204" charset="-122"/>
                <a:ea typeface="Microsoft YaHei" panose="020B0503020204020204" charset="-122"/>
              </a:rPr>
              <a:t> </a:t>
            </a:r>
            <a:r>
              <a:rPr lang="en-US" altLang="zh-CN" sz="3600" b="1" dirty="0" err="1" smtClean="0">
                <a:solidFill>
                  <a:schemeClr val="accent2">
                    <a:lumMod val="75000"/>
                  </a:schemeClr>
                </a:solidFill>
                <a:latin typeface="Microsoft YaHei" panose="020B0503020204020204" charset="-122"/>
                <a:ea typeface="Microsoft YaHei" panose="020B0503020204020204" charset="-122"/>
              </a:rPr>
              <a:t>điện</a:t>
            </a:r>
            <a:r>
              <a:rPr lang="en-US" altLang="zh-CN" sz="3600" b="1" dirty="0" smtClean="0">
                <a:solidFill>
                  <a:schemeClr val="accent2">
                    <a:lumMod val="75000"/>
                  </a:schemeClr>
                </a:solidFill>
                <a:latin typeface="Microsoft YaHei" panose="020B0503020204020204" charset="-122"/>
                <a:ea typeface="Microsoft YaHei" panose="020B0503020204020204" charset="-122"/>
              </a:rPr>
              <a:t> </a:t>
            </a:r>
            <a:r>
              <a:rPr lang="en-US" altLang="zh-CN" sz="3600" b="1" dirty="0" err="1" smtClean="0">
                <a:solidFill>
                  <a:schemeClr val="accent2">
                    <a:lumMod val="75000"/>
                  </a:schemeClr>
                </a:solidFill>
                <a:latin typeface="Microsoft YaHei" panose="020B0503020204020204" charset="-122"/>
                <a:ea typeface="Microsoft YaHei" panose="020B0503020204020204" charset="-122"/>
              </a:rPr>
              <a:t>tử</a:t>
            </a:r>
            <a:r>
              <a:rPr lang="vi-VN" altLang="zh-CN" sz="3600" b="1" dirty="0" smtClean="0">
                <a:solidFill>
                  <a:schemeClr val="accent2">
                    <a:lumMod val="75000"/>
                  </a:schemeClr>
                </a:solidFill>
                <a:latin typeface="Microsoft YaHei" panose="020B0503020204020204" charset="-122"/>
                <a:ea typeface="Microsoft YaHei" panose="020B0503020204020204" charset="-122"/>
              </a:rPr>
              <a:t> </a:t>
            </a:r>
            <a:r>
              <a:rPr lang="vi-VN" altLang="zh-CN" sz="3600" b="1" dirty="0" smtClean="0">
                <a:solidFill>
                  <a:schemeClr val="accent2">
                    <a:lumMod val="75000"/>
                  </a:schemeClr>
                </a:solidFill>
                <a:latin typeface="Microsoft YaHei" panose="020B0503020204020204" charset="-122"/>
                <a:ea typeface="Microsoft YaHei" panose="020B0503020204020204" charset="-122"/>
              </a:rPr>
              <a:t>trường THCS </a:t>
            </a:r>
            <a:r>
              <a:rPr lang="en-US" altLang="zh-CN" sz="3600" b="1" dirty="0" err="1" smtClean="0">
                <a:solidFill>
                  <a:schemeClr val="accent2">
                    <a:lumMod val="75000"/>
                  </a:schemeClr>
                </a:solidFill>
                <a:latin typeface="Microsoft YaHei" panose="020B0503020204020204" charset="-122"/>
                <a:ea typeface="Microsoft YaHei" panose="020B0503020204020204" charset="-122"/>
              </a:rPr>
              <a:t>Thụy</a:t>
            </a:r>
            <a:r>
              <a:rPr lang="en-US" altLang="zh-CN" sz="3600" b="1" dirty="0" smtClean="0">
                <a:solidFill>
                  <a:schemeClr val="accent2">
                    <a:lumMod val="75000"/>
                  </a:schemeClr>
                </a:solidFill>
                <a:latin typeface="Microsoft YaHei" panose="020B0503020204020204" charset="-122"/>
                <a:ea typeface="Microsoft YaHei" panose="020B0503020204020204" charset="-122"/>
              </a:rPr>
              <a:t> </a:t>
            </a:r>
            <a:r>
              <a:rPr lang="en-US" altLang="zh-CN" sz="3600" b="1" dirty="0" err="1" smtClean="0">
                <a:solidFill>
                  <a:schemeClr val="accent2">
                    <a:lumMod val="75000"/>
                  </a:schemeClr>
                </a:solidFill>
                <a:latin typeface="Microsoft YaHei" panose="020B0503020204020204" charset="-122"/>
                <a:ea typeface="Microsoft YaHei" panose="020B0503020204020204" charset="-122"/>
              </a:rPr>
              <a:t>Phương</a:t>
            </a:r>
            <a:endParaRPr lang="en-US" altLang="zh-CN" sz="3600" b="1" dirty="0" smtClean="0">
              <a:solidFill>
                <a:schemeClr val="accent2">
                  <a:lumMod val="75000"/>
                </a:schemeClr>
              </a:solidFill>
              <a:latin typeface="Microsoft YaHei" panose="020B0503020204020204" charset="-122"/>
              <a:ea typeface="Microsoft YaHei" panose="020B0503020204020204" charset="-122"/>
            </a:endParaRPr>
          </a:p>
          <a:p>
            <a:pPr algn="ctr">
              <a:lnSpc>
                <a:spcPct val="140000"/>
              </a:lnSpc>
            </a:pPr>
            <a:r>
              <a:rPr lang="en-US" altLang="zh-CN" sz="3600" b="1" dirty="0" smtClean="0">
                <a:solidFill>
                  <a:schemeClr val="accent2">
                    <a:lumMod val="75000"/>
                  </a:schemeClr>
                </a:solidFill>
                <a:latin typeface="Microsoft YaHei" panose="020B0503020204020204" charset="-122"/>
                <a:ea typeface="Microsoft YaHei" panose="020B0503020204020204" charset="-122"/>
              </a:rPr>
              <a:t>thcsthuyphuong.thuvien.edu.vn</a:t>
            </a:r>
            <a:endParaRPr lang="zh-CN" altLang="en-US" sz="3600" b="1" dirty="0">
              <a:solidFill>
                <a:schemeClr val="accent2">
                  <a:lumMod val="75000"/>
                </a:schemeClr>
              </a:solidFill>
              <a:latin typeface="Microsoft YaHei" panose="020B0503020204020204" charset="-122"/>
              <a:ea typeface="Microsoft YaHei" panose="020B0503020204020204" charset="-122"/>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2" grpId="0" bldLvl="0" animBg="1"/>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菱形 3"/>
          <p:cNvSpPr/>
          <p:nvPr/>
        </p:nvSpPr>
        <p:spPr>
          <a:xfrm>
            <a:off x="6024245" y="787400"/>
            <a:ext cx="5497195" cy="5497195"/>
          </a:xfrm>
          <a:prstGeom prst="diamond">
            <a:avLst/>
          </a:prstGeom>
          <a:noFill/>
          <a:ln w="25400">
            <a:solidFill>
              <a:srgbClr val="E7D6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菱形 4"/>
          <p:cNvSpPr/>
          <p:nvPr/>
        </p:nvSpPr>
        <p:spPr>
          <a:xfrm>
            <a:off x="6313805" y="1077595"/>
            <a:ext cx="4918075" cy="4918075"/>
          </a:xfrm>
          <a:prstGeom prst="diamond">
            <a:avLst/>
          </a:prstGeom>
          <a:blipFill rotWithShape="1">
            <a:blip r:embed="rId3" cstate="print"/>
            <a:stretch>
              <a:fillRect/>
            </a:stretch>
          </a:blip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3" name="乘号"/>
          <p:cNvSpPr/>
          <p:nvPr/>
        </p:nvSpPr>
        <p:spPr>
          <a:xfrm>
            <a:off x="7888605" y="2651760"/>
            <a:ext cx="1767840" cy="1767840"/>
          </a:xfrm>
          <a:prstGeom prst="mathMultiply">
            <a:avLst>
              <a:gd name="adj1" fmla="val 3268"/>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fontAlgn="auto" hangingPunct="1">
              <a:spcBef>
                <a:spcPts val="0"/>
              </a:spcBef>
              <a:spcAft>
                <a:spcPts val="0"/>
              </a:spcAft>
              <a:defRPr/>
            </a:pPr>
            <a:endParaRPr lang="zh-CN" altLang="en-US">
              <a:solidFill>
                <a:srgbClr val="FFFFFF"/>
              </a:solidFill>
            </a:endParaRPr>
          </a:p>
        </p:txBody>
      </p:sp>
      <p:sp>
        <p:nvSpPr>
          <p:cNvPr id="2" name="文本框 1"/>
          <p:cNvSpPr txBox="1"/>
          <p:nvPr/>
        </p:nvSpPr>
        <p:spPr>
          <a:xfrm>
            <a:off x="569595" y="364991"/>
            <a:ext cx="3944620" cy="629531"/>
          </a:xfrm>
          <a:prstGeom prst="rect">
            <a:avLst/>
          </a:prstGeom>
          <a:noFill/>
        </p:spPr>
        <p:txBody>
          <a:bodyPr wrap="square" rtlCol="0">
            <a:spAutoFit/>
          </a:bodyPr>
          <a:lstStyle/>
          <a:p>
            <a:pPr algn="l">
              <a:lnSpc>
                <a:spcPct val="140000"/>
              </a:lnSpc>
            </a:pPr>
            <a:r>
              <a:rPr lang="vi-VN" altLang="zh-CN" sz="2800" b="1" dirty="0" smtClean="0">
                <a:solidFill>
                  <a:schemeClr val="tx1">
                    <a:lumMod val="65000"/>
                    <a:lumOff val="35000"/>
                  </a:schemeClr>
                </a:solidFill>
                <a:latin typeface="Microsoft YaHei" panose="020B0503020204020204" charset="-122"/>
                <a:ea typeface="Microsoft YaHei" panose="020B0503020204020204" charset="-122"/>
              </a:rPr>
              <a:t>DẶN DÒ</a:t>
            </a:r>
            <a:endParaRPr lang="zh-CN" altLang="en-US" sz="2800" b="1" dirty="0">
              <a:solidFill>
                <a:schemeClr val="tx1">
                  <a:lumMod val="65000"/>
                  <a:lumOff val="35000"/>
                </a:schemeClr>
              </a:solidFill>
              <a:latin typeface="Microsoft YaHei" panose="020B0503020204020204" charset="-122"/>
              <a:ea typeface="Microsoft YaHei" panose="020B0503020204020204" charset="-122"/>
            </a:endParaRPr>
          </a:p>
        </p:txBody>
      </p:sp>
      <p:sp>
        <p:nvSpPr>
          <p:cNvPr id="7" name="文本框 6"/>
          <p:cNvSpPr txBox="1"/>
          <p:nvPr/>
        </p:nvSpPr>
        <p:spPr>
          <a:xfrm>
            <a:off x="431032" y="2521584"/>
            <a:ext cx="5291455" cy="1920526"/>
          </a:xfrm>
          <a:prstGeom prst="rect">
            <a:avLst/>
          </a:prstGeom>
          <a:noFill/>
        </p:spPr>
        <p:txBody>
          <a:bodyPr wrap="square" rtlCol="0">
            <a:spAutoFit/>
          </a:bodyPr>
          <a:lstStyle/>
          <a:p>
            <a:pPr algn="l" fontAlgn="auto">
              <a:lnSpc>
                <a:spcPct val="180000"/>
              </a:lnSpc>
            </a:pPr>
            <a:endParaRPr lang="vi-VN" altLang="zh-CN" sz="1000" dirty="0" smtClean="0">
              <a:latin typeface="Lora" panose="02000503000000020004" charset="0"/>
              <a:ea typeface="华文细黑" panose="02010600040101010101" charset="-122"/>
              <a:sym typeface="+mn-ea"/>
            </a:endParaRPr>
          </a:p>
          <a:p>
            <a:pPr algn="l" fontAlgn="auto">
              <a:lnSpc>
                <a:spcPct val="180000"/>
              </a:lnSpc>
            </a:pPr>
            <a:r>
              <a:rPr lang="vi-VN" altLang="zh-CN" sz="2800" i="1" dirty="0" smtClean="0">
                <a:latin typeface="+mj-lt"/>
                <a:ea typeface="华文细黑" panose="02010600040101010101" charset="-122"/>
                <a:sym typeface="+mn-ea"/>
              </a:rPr>
              <a:t>Rèn luyện để tạo thói quen đọc sách mỗi ngày</a:t>
            </a:r>
            <a:endParaRPr lang="zh-CN" altLang="en-US" sz="2800" i="1" dirty="0">
              <a:latin typeface="+mj-lt"/>
              <a:ea typeface="华文细黑" panose="02010600040101010101" charset="-122"/>
              <a:sym typeface="+mn-ea"/>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9" presetClass="entr" presetSubtype="0" fill="hold" grpId="1" nodeType="afterEffect">
                                  <p:stCondLst>
                                    <p:cond delay="0"/>
                                  </p:stCondLst>
                                  <p:iterate type="lt">
                                    <p:tmPct val="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2"/>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15" dur="500"/>
                                        <p:tgtEl>
                                          <p:spTgt spid="2"/>
                                        </p:tgtEl>
                                      </p:cBhvr>
                                    </p:animEffect>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anim calcmode="lin" valueType="num">
                                      <p:cBhvr>
                                        <p:cTn id="20" dur="500" fill="hold"/>
                                        <p:tgtEl>
                                          <p:spTgt spid="7"/>
                                        </p:tgtEl>
                                        <p:attrNameLst>
                                          <p:attrName>ppt_x</p:attrName>
                                        </p:attrNameLst>
                                      </p:cBhvr>
                                      <p:tavLst>
                                        <p:tav tm="0">
                                          <p:val>
                                            <p:strVal val="#ppt_x"/>
                                          </p:val>
                                        </p:tav>
                                        <p:tav tm="100000">
                                          <p:val>
                                            <p:strVal val="#ppt_x"/>
                                          </p:val>
                                        </p:tav>
                                      </p:tavLst>
                                    </p:anim>
                                    <p:anim calcmode="lin" valueType="num">
                                      <p:cBhvr>
                                        <p:cTn id="21" dur="5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20"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edge">
                                      <p:cBhvr>
                                        <p:cTn id="25" dur="500"/>
                                        <p:tgtEl>
                                          <p:spTgt spid="4"/>
                                        </p:tgtEl>
                                      </p:cBhvr>
                                    </p:animEffect>
                                  </p:childTnLst>
                                </p:cTn>
                              </p:par>
                            </p:childTnLst>
                          </p:cTn>
                        </p:par>
                        <p:par>
                          <p:cTn id="26" fill="hold">
                            <p:stCondLst>
                              <p:cond delay="2000"/>
                            </p:stCondLst>
                            <p:childTnLst>
                              <p:par>
                                <p:cTn id="27" presetID="9" presetClass="entr" presetSubtype="0" fill="hold" grpId="1"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dissolve">
                                      <p:cBhvr>
                                        <p:cTn id="29" dur="500"/>
                                        <p:tgtEl>
                                          <p:spTgt spid="5"/>
                                        </p:tgtEl>
                                      </p:cBhvr>
                                    </p:animEffect>
                                  </p:childTnLst>
                                </p:cTn>
                              </p:par>
                            </p:childTnLst>
                          </p:cTn>
                        </p:par>
                        <p:par>
                          <p:cTn id="30" fill="hold">
                            <p:stCondLst>
                              <p:cond delay="2500"/>
                            </p:stCondLst>
                            <p:childTnLst>
                              <p:par>
                                <p:cTn id="31" presetID="35" presetClass="entr" presetSubtype="0" fill="hold" grpId="0" nodeType="afterEffect">
                                  <p:stCondLst>
                                    <p:cond delay="0"/>
                                  </p:stCondLst>
                                  <p:childTnLst>
                                    <p:set>
                                      <p:cBhvr>
                                        <p:cTn id="32" dur="1" fill="hold">
                                          <p:stCondLst>
                                            <p:cond delay="0"/>
                                          </p:stCondLst>
                                        </p:cTn>
                                        <p:tgtEl>
                                          <p:spTgt spid="253"/>
                                        </p:tgtEl>
                                        <p:attrNameLst>
                                          <p:attrName>style.visibility</p:attrName>
                                        </p:attrNameLst>
                                      </p:cBhvr>
                                      <p:to>
                                        <p:strVal val="visible"/>
                                      </p:to>
                                    </p:set>
                                    <p:animEffect transition="in" filter="fade">
                                      <p:cBhvr>
                                        <p:cTn id="33" dur="500"/>
                                        <p:tgtEl>
                                          <p:spTgt spid="253"/>
                                        </p:tgtEl>
                                      </p:cBhvr>
                                    </p:animEffect>
                                    <p:anim calcmode="lin" valueType="num">
                                      <p:cBhvr>
                                        <p:cTn id="34" dur="500" fill="hold"/>
                                        <p:tgtEl>
                                          <p:spTgt spid="253"/>
                                        </p:tgtEl>
                                        <p:attrNameLst>
                                          <p:attrName>style.rotation</p:attrName>
                                        </p:attrNameLst>
                                      </p:cBhvr>
                                      <p:tavLst>
                                        <p:tav tm="0">
                                          <p:val>
                                            <p:fltVal val="720"/>
                                          </p:val>
                                        </p:tav>
                                        <p:tav tm="100000">
                                          <p:val>
                                            <p:fltVal val="0"/>
                                          </p:val>
                                        </p:tav>
                                      </p:tavLst>
                                    </p:anim>
                                    <p:anim calcmode="lin" valueType="num">
                                      <p:cBhvr>
                                        <p:cTn id="35" dur="500" fill="hold"/>
                                        <p:tgtEl>
                                          <p:spTgt spid="253"/>
                                        </p:tgtEl>
                                        <p:attrNameLst>
                                          <p:attrName>ppt_h</p:attrName>
                                        </p:attrNameLst>
                                      </p:cBhvr>
                                      <p:tavLst>
                                        <p:tav tm="0">
                                          <p:val>
                                            <p:fltVal val="0"/>
                                          </p:val>
                                        </p:tav>
                                        <p:tav tm="100000">
                                          <p:val>
                                            <p:strVal val="#ppt_h"/>
                                          </p:val>
                                        </p:tav>
                                      </p:tavLst>
                                    </p:anim>
                                    <p:anim calcmode="lin" valueType="num">
                                      <p:cBhvr>
                                        <p:cTn id="36" dur="500" fill="hold"/>
                                        <p:tgtEl>
                                          <p:spTgt spid="25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4" grpId="0" bldLvl="0" animBg="1"/>
      <p:bldP spid="5" grpId="0" animBg="1"/>
      <p:bldP spid="5" grpId="1" bldLvl="0" animBg="1"/>
      <p:bldP spid="253" grpId="0" bldLvl="0" animBg="1"/>
      <p:bldP spid="2" grpId="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E:\图片\5a1fc9101f123.jpg5a1fc9101f123"/>
          <p:cNvPicPr>
            <a:picLocks noChangeAspect="1"/>
          </p:cNvPicPr>
          <p:nvPr/>
        </p:nvPicPr>
        <p:blipFill>
          <a:blip r:embed="rId3"/>
          <a:srcRect b="9632"/>
          <a:stretch>
            <a:fillRect/>
          </a:stretch>
        </p:blipFill>
        <p:spPr>
          <a:xfrm>
            <a:off x="-10795" y="-20320"/>
            <a:ext cx="12214225" cy="6898640"/>
          </a:xfrm>
          <a:prstGeom prst="rect">
            <a:avLst/>
          </a:prstGeom>
        </p:spPr>
      </p:pic>
      <p:sp>
        <p:nvSpPr>
          <p:cNvPr id="8" name="矩形 7"/>
          <p:cNvSpPr/>
          <p:nvPr/>
        </p:nvSpPr>
        <p:spPr>
          <a:xfrm>
            <a:off x="275590" y="290195"/>
            <a:ext cx="11641455" cy="62776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2" name="组合 11"/>
          <p:cNvGrpSpPr/>
          <p:nvPr/>
        </p:nvGrpSpPr>
        <p:grpSpPr>
          <a:xfrm>
            <a:off x="5197475" y="-1270"/>
            <a:ext cx="1796415" cy="1024255"/>
            <a:chOff x="5884" y="2245"/>
            <a:chExt cx="2525" cy="1440"/>
          </a:xfrm>
          <a:solidFill>
            <a:srgbClr val="E7D689">
              <a:alpha val="80000"/>
            </a:srgbClr>
          </a:solidFill>
        </p:grpSpPr>
        <p:sp>
          <p:nvSpPr>
            <p:cNvPr id="10" name="等腰三角形 9"/>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nvGrpSpPr>
        <p:grpSpPr>
          <a:xfrm flipV="1">
            <a:off x="5197475" y="5834380"/>
            <a:ext cx="1796415" cy="1024255"/>
            <a:chOff x="5884" y="2245"/>
            <a:chExt cx="2525" cy="1440"/>
          </a:xfrm>
          <a:solidFill>
            <a:srgbClr val="E7D689">
              <a:alpha val="80000"/>
            </a:srgbClr>
          </a:solidFill>
        </p:grpSpPr>
        <p:sp>
          <p:nvSpPr>
            <p:cNvPr id="4" name="等腰三角形 3"/>
            <p:cNvSpPr/>
            <p:nvPr/>
          </p:nvSpPr>
          <p:spPr>
            <a:xfrm flipV="1">
              <a:off x="5884"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等腰三角形 4"/>
            <p:cNvSpPr/>
            <p:nvPr/>
          </p:nvSpPr>
          <p:spPr>
            <a:xfrm flipV="1">
              <a:off x="6737" y="2245"/>
              <a:ext cx="1672" cy="144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p:cNvSpPr txBox="1"/>
          <p:nvPr/>
        </p:nvSpPr>
        <p:spPr>
          <a:xfrm>
            <a:off x="2106295" y="2270760"/>
            <a:ext cx="7974965" cy="1445260"/>
          </a:xfrm>
          <a:prstGeom prst="rect">
            <a:avLst/>
          </a:prstGeom>
          <a:noFill/>
        </p:spPr>
        <p:txBody>
          <a:bodyPr wrap="square" rtlCol="0">
            <a:spAutoFit/>
          </a:bodyPr>
          <a:lstStyle/>
          <a:p>
            <a:pPr algn="ctr" fontAlgn="auto">
              <a:lnSpc>
                <a:spcPct val="100000"/>
              </a:lnSpc>
            </a:pPr>
            <a:r>
              <a:rPr lang="en-US" altLang="zh-CN" sz="8800">
                <a:solidFill>
                  <a:schemeClr val="tx1"/>
                </a:solidFill>
                <a:latin typeface="Poppins SemiBold" panose="02000000000000000000" charset="0"/>
                <a:ea typeface="华文细黑" panose="02010600040101010101" charset="-122"/>
              </a:rPr>
              <a:t>THANK YOU</a:t>
            </a: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6" presetClass="entr" presetSubtype="16"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500"/>
                                        <p:tgtEl>
                                          <p:spTgt spid="8"/>
                                        </p:tgtEl>
                                      </p:cBhvr>
                                    </p:animEffect>
                                  </p:childTnLst>
                                </p:cTn>
                              </p:par>
                            </p:childTnLst>
                          </p:cTn>
                        </p:par>
                        <p:par>
                          <p:cTn id="12" fill="hold">
                            <p:stCondLst>
                              <p:cond delay="1000"/>
                            </p:stCondLst>
                            <p:childTnLst>
                              <p:par>
                                <p:cTn id="13" presetID="2" presetClass="entr" presetSubtype="1"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par>
                          <p:cTn id="17" fill="hold">
                            <p:stCondLst>
                              <p:cond delay="1500"/>
                            </p:stCondLst>
                            <p:childTnLst>
                              <p:par>
                                <p:cTn id="18" presetID="2" presetClass="entr" presetSubtype="4"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9" presetClass="entr" presetSubtype="0" fill="hold" grpId="4" nodeType="afterEffect">
                                  <p:stCondLst>
                                    <p:cond delay="0"/>
                                  </p:stCondLst>
                                  <p:iterate type="lt">
                                    <p:tmPct val="0"/>
                                  </p:iterate>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ppt_x</p:attrName>
                                        </p:attrNameLst>
                                      </p:cBhvr>
                                      <p:tavLst>
                                        <p:tav tm="0">
                                          <p:val>
                                            <p:strVal val="#ppt_x-.2"/>
                                          </p:val>
                                        </p:tav>
                                        <p:tav tm="100000">
                                          <p:val>
                                            <p:strVal val="#ppt_x"/>
                                          </p:val>
                                        </p:tav>
                                      </p:tavLst>
                                    </p:anim>
                                    <p:anim calcmode="lin" valueType="num">
                                      <p:cBhvr>
                                        <p:cTn id="26"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14" grpId="0"/>
      <p:bldP spid="14" grpId="2"/>
      <p:bldP spid="14" grpId="4"/>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4335" y="400050"/>
            <a:ext cx="11403330" cy="6057900"/>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4473575" y="725805"/>
            <a:ext cx="3244850" cy="706755"/>
          </a:xfrm>
          <a:prstGeom prst="rect">
            <a:avLst/>
          </a:prstGeom>
          <a:noFill/>
        </p:spPr>
        <p:txBody>
          <a:bodyPr wrap="square" rtlCol="0">
            <a:spAutoFit/>
          </a:bodyPr>
          <a:lstStyle/>
          <a:p>
            <a:pPr algn="ctr"/>
            <a:r>
              <a:rPr lang="vi-VN" altLang="zh-CN" sz="4000" dirty="0" smtClean="0">
                <a:solidFill>
                  <a:schemeClr val="bg1"/>
                </a:solidFill>
                <a:latin typeface="Poppins SemiBold" panose="02000000000000000000" charset="0"/>
              </a:rPr>
              <a:t>NỘI DUNG</a:t>
            </a:r>
            <a:endParaRPr lang="en-US" altLang="zh-CN" sz="4000" dirty="0">
              <a:solidFill>
                <a:schemeClr val="bg1"/>
              </a:solidFill>
              <a:latin typeface="Poppins SemiBold" panose="02000000000000000000" charset="0"/>
            </a:endParaRPr>
          </a:p>
        </p:txBody>
      </p:sp>
      <p:grpSp>
        <p:nvGrpSpPr>
          <p:cNvPr id="8" name="组合 7"/>
          <p:cNvGrpSpPr/>
          <p:nvPr/>
        </p:nvGrpSpPr>
        <p:grpSpPr>
          <a:xfrm>
            <a:off x="1114425" y="1804035"/>
            <a:ext cx="2165350" cy="2165350"/>
            <a:chOff x="1965" y="2841"/>
            <a:chExt cx="3410" cy="3410"/>
          </a:xfrm>
        </p:grpSpPr>
        <p:sp>
          <p:nvSpPr>
            <p:cNvPr id="5" name="矩形 4"/>
            <p:cNvSpPr/>
            <p:nvPr/>
          </p:nvSpPr>
          <p:spPr>
            <a:xfrm>
              <a:off x="2118" y="2994"/>
              <a:ext cx="3104" cy="3104"/>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965" y="2841"/>
              <a:ext cx="3410" cy="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nvGrpSpPr>
        <p:grpSpPr>
          <a:xfrm>
            <a:off x="3677285" y="2550795"/>
            <a:ext cx="2165350" cy="2165350"/>
            <a:chOff x="1965" y="2841"/>
            <a:chExt cx="3410" cy="3410"/>
          </a:xfrm>
        </p:grpSpPr>
        <p:sp>
          <p:nvSpPr>
            <p:cNvPr id="10" name="矩形 9"/>
            <p:cNvSpPr/>
            <p:nvPr/>
          </p:nvSpPr>
          <p:spPr>
            <a:xfrm>
              <a:off x="2118" y="2994"/>
              <a:ext cx="3104" cy="3104"/>
            </a:xfrm>
            <a:prstGeom prst="rect">
              <a:avLst/>
            </a:prstGeom>
            <a:blipFill rotWithShape="1">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965" y="2841"/>
              <a:ext cx="3410" cy="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6350000" y="1804035"/>
            <a:ext cx="2165350" cy="2165350"/>
            <a:chOff x="1965" y="2841"/>
            <a:chExt cx="3410" cy="3410"/>
          </a:xfrm>
        </p:grpSpPr>
        <p:sp>
          <p:nvSpPr>
            <p:cNvPr id="14" name="矩形 13"/>
            <p:cNvSpPr/>
            <p:nvPr/>
          </p:nvSpPr>
          <p:spPr>
            <a:xfrm>
              <a:off x="2118" y="2994"/>
              <a:ext cx="3104" cy="3104"/>
            </a:xfrm>
            <a:prstGeom prst="rect">
              <a:avLst/>
            </a:prstGeom>
            <a:blipFill rotWithShape="1">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965" y="2841"/>
              <a:ext cx="3410" cy="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6" name="组合 15"/>
          <p:cNvGrpSpPr/>
          <p:nvPr/>
        </p:nvGrpSpPr>
        <p:grpSpPr>
          <a:xfrm>
            <a:off x="9008110" y="2550795"/>
            <a:ext cx="2165350" cy="2165350"/>
            <a:chOff x="1965" y="2841"/>
            <a:chExt cx="3410" cy="3410"/>
          </a:xfrm>
        </p:grpSpPr>
        <p:sp>
          <p:nvSpPr>
            <p:cNvPr id="17" name="矩形 16"/>
            <p:cNvSpPr/>
            <p:nvPr/>
          </p:nvSpPr>
          <p:spPr>
            <a:xfrm>
              <a:off x="2118" y="2994"/>
              <a:ext cx="3104" cy="3104"/>
            </a:xfrm>
            <a:prstGeom prst="rect">
              <a:avLst/>
            </a:prstGeom>
            <a:blipFill rotWithShape="1">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965" y="2841"/>
              <a:ext cx="3410" cy="341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a:off x="1211580" y="1901190"/>
            <a:ext cx="1971040" cy="197104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7" y="3602"/>
              <a:ext cx="2366" cy="1888"/>
            </a:xfrm>
            <a:prstGeom prst="rect">
              <a:avLst/>
            </a:prstGeom>
            <a:noFill/>
          </p:spPr>
          <p:txBody>
            <a:bodyPr wrap="square" rtlCol="0">
              <a:spAutoFit/>
            </a:bodyPr>
            <a:lstStyle/>
            <a:p>
              <a:pPr algn="ctr"/>
              <a:r>
                <a:rPr lang="en-US" altLang="zh-CN" sz="7200" b="1" dirty="0">
                  <a:solidFill>
                    <a:schemeClr val="bg1"/>
                  </a:solidFill>
                  <a:latin typeface="Arial" panose="020B0604020202020204" pitchFamily="34" charset="0"/>
                  <a:ea typeface="华文细黑" panose="02010600040101010101" charset="-122"/>
                </a:rPr>
                <a:t>01</a:t>
              </a:r>
            </a:p>
          </p:txBody>
        </p:sp>
      </p:grpSp>
      <p:sp>
        <p:nvSpPr>
          <p:cNvPr id="22" name="文本框 21"/>
          <p:cNvSpPr txBox="1"/>
          <p:nvPr/>
        </p:nvSpPr>
        <p:spPr>
          <a:xfrm>
            <a:off x="1035685" y="4334510"/>
            <a:ext cx="2322830" cy="812530"/>
          </a:xfrm>
          <a:prstGeom prst="rect">
            <a:avLst/>
          </a:prstGeom>
          <a:noFill/>
        </p:spPr>
        <p:txBody>
          <a:bodyPr wrap="square" rtlCol="0">
            <a:spAutoFit/>
          </a:bodyPr>
          <a:lstStyle/>
          <a:p>
            <a:pPr algn="ctr">
              <a:lnSpc>
                <a:spcPct val="130000"/>
              </a:lnSpc>
            </a:pPr>
            <a:r>
              <a:rPr lang="vi-VN" altLang="zh-CN" b="1" dirty="0" smtClean="0">
                <a:solidFill>
                  <a:schemeClr val="bg1"/>
                </a:solidFill>
                <a:latin typeface="Lora" panose="02000503000000020004" charset="0"/>
                <a:ea typeface="华文细黑" panose="02010600040101010101" charset="-122"/>
                <a:sym typeface="+mn-ea"/>
              </a:rPr>
              <a:t>Làm quen với học sinh</a:t>
            </a:r>
            <a:endParaRPr lang="zh-CN" altLang="en-US" b="1" dirty="0">
              <a:solidFill>
                <a:schemeClr val="bg1"/>
              </a:solidFill>
              <a:latin typeface="Lora" panose="02000503000000020004" charset="0"/>
              <a:ea typeface="华文细黑" panose="02010600040101010101" charset="-122"/>
              <a:sym typeface="+mn-ea"/>
            </a:endParaRPr>
          </a:p>
        </p:txBody>
      </p:sp>
      <p:grpSp>
        <p:nvGrpSpPr>
          <p:cNvPr id="23" name="组合 22"/>
          <p:cNvGrpSpPr/>
          <p:nvPr/>
        </p:nvGrpSpPr>
        <p:grpSpPr>
          <a:xfrm>
            <a:off x="3774440" y="2647950"/>
            <a:ext cx="1971040" cy="1971040"/>
            <a:chOff x="1908" y="2994"/>
            <a:chExt cx="3104" cy="3104"/>
          </a:xfrm>
        </p:grpSpPr>
        <p:sp>
          <p:nvSpPr>
            <p:cNvPr id="24" name="矩形 23"/>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p:cNvSpPr txBox="1"/>
            <p:nvPr/>
          </p:nvSpPr>
          <p:spPr>
            <a:xfrm>
              <a:off x="2277" y="3602"/>
              <a:ext cx="2366" cy="1888"/>
            </a:xfrm>
            <a:prstGeom prst="rect">
              <a:avLst/>
            </a:prstGeom>
            <a:noFill/>
          </p:spPr>
          <p:txBody>
            <a:bodyPr wrap="square" rtlCol="0">
              <a:spAutoFit/>
            </a:bodyPr>
            <a:lstStyle/>
            <a:p>
              <a:pPr algn="ctr"/>
              <a:r>
                <a:rPr lang="en-US" altLang="zh-CN" sz="7200" b="1" dirty="0">
                  <a:solidFill>
                    <a:schemeClr val="bg1"/>
                  </a:solidFill>
                  <a:latin typeface="Arial" panose="020B0604020202020204" pitchFamily="34" charset="0"/>
                  <a:ea typeface="华文细黑" panose="02010600040101010101" charset="-122"/>
                </a:rPr>
                <a:t>02</a:t>
              </a:r>
            </a:p>
          </p:txBody>
        </p:sp>
      </p:grpSp>
      <p:sp>
        <p:nvSpPr>
          <p:cNvPr id="26" name="文本框 25"/>
          <p:cNvSpPr txBox="1"/>
          <p:nvPr/>
        </p:nvSpPr>
        <p:spPr>
          <a:xfrm>
            <a:off x="6496685" y="4340860"/>
            <a:ext cx="1872615" cy="810260"/>
          </a:xfrm>
          <a:prstGeom prst="rect">
            <a:avLst/>
          </a:prstGeom>
          <a:noFill/>
        </p:spPr>
        <p:txBody>
          <a:bodyPr wrap="square" rtlCol="0">
            <a:spAutoFit/>
          </a:bodyPr>
          <a:lstStyle/>
          <a:p>
            <a:pPr algn="ctr">
              <a:lnSpc>
                <a:spcPct val="130000"/>
              </a:lnSpc>
            </a:pPr>
            <a:r>
              <a:rPr lang="vi-VN" altLang="zh-CN" b="1" dirty="0" smtClean="0">
                <a:solidFill>
                  <a:schemeClr val="bg1"/>
                </a:solidFill>
                <a:latin typeface="Lora" panose="02000503000000020004" charset="0"/>
                <a:ea typeface="华文细黑" panose="02010600040101010101" charset="-122"/>
                <a:sym typeface="+mn-ea"/>
              </a:rPr>
              <a:t>Lợi ích của việc đọc sách</a:t>
            </a:r>
            <a:endParaRPr lang="zh-CN" altLang="en-US" b="1" dirty="0">
              <a:solidFill>
                <a:schemeClr val="bg1"/>
              </a:solidFill>
              <a:latin typeface="Lora" panose="02000503000000020004" charset="0"/>
              <a:ea typeface="华文细黑" panose="02010600040101010101" charset="-122"/>
              <a:sym typeface="+mn-ea"/>
            </a:endParaRPr>
          </a:p>
        </p:txBody>
      </p:sp>
      <p:grpSp>
        <p:nvGrpSpPr>
          <p:cNvPr id="27" name="组合 26"/>
          <p:cNvGrpSpPr/>
          <p:nvPr/>
        </p:nvGrpSpPr>
        <p:grpSpPr>
          <a:xfrm>
            <a:off x="6447155" y="1901190"/>
            <a:ext cx="1971040" cy="1971040"/>
            <a:chOff x="1908" y="2994"/>
            <a:chExt cx="3104" cy="3104"/>
          </a:xfrm>
        </p:grpSpPr>
        <p:sp>
          <p:nvSpPr>
            <p:cNvPr id="28" name="矩形 27"/>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2277" y="3602"/>
              <a:ext cx="2366" cy="1888"/>
            </a:xfrm>
            <a:prstGeom prst="rect">
              <a:avLst/>
            </a:prstGeom>
            <a:noFill/>
          </p:spPr>
          <p:txBody>
            <a:bodyPr wrap="square" rtlCol="0">
              <a:spAutoFit/>
            </a:bodyPr>
            <a:lstStyle/>
            <a:p>
              <a:pPr algn="ctr"/>
              <a:r>
                <a:rPr lang="en-US" altLang="zh-CN" sz="7200" b="1">
                  <a:solidFill>
                    <a:schemeClr val="bg1"/>
                  </a:solidFill>
                  <a:latin typeface="Arial" panose="020B0604020202020204" pitchFamily="34" charset="0"/>
                  <a:ea typeface="华文细黑" panose="02010600040101010101" charset="-122"/>
                </a:rPr>
                <a:t>03</a:t>
              </a:r>
            </a:p>
          </p:txBody>
        </p:sp>
      </p:grpSp>
      <p:sp>
        <p:nvSpPr>
          <p:cNvPr id="30" name="文本框 29"/>
          <p:cNvSpPr txBox="1"/>
          <p:nvPr/>
        </p:nvSpPr>
        <p:spPr>
          <a:xfrm>
            <a:off x="3613150" y="5081270"/>
            <a:ext cx="2322830" cy="452432"/>
          </a:xfrm>
          <a:prstGeom prst="rect">
            <a:avLst/>
          </a:prstGeom>
          <a:noFill/>
        </p:spPr>
        <p:txBody>
          <a:bodyPr wrap="square" rtlCol="0">
            <a:spAutoFit/>
          </a:bodyPr>
          <a:lstStyle/>
          <a:p>
            <a:pPr algn="ctr">
              <a:lnSpc>
                <a:spcPct val="130000"/>
              </a:lnSpc>
            </a:pPr>
            <a:r>
              <a:rPr lang="vi-VN" altLang="zh-CN" b="1" dirty="0" smtClean="0">
                <a:solidFill>
                  <a:schemeClr val="bg1"/>
                </a:solidFill>
                <a:latin typeface="Lora" panose="02000503000000020004" charset="0"/>
                <a:ea typeface="华文细黑" panose="02010600040101010101" charset="-122"/>
                <a:sym typeface="+mn-ea"/>
              </a:rPr>
              <a:t>Làm quen thư viện</a:t>
            </a:r>
            <a:endParaRPr lang="zh-CN" altLang="en-US" b="1" dirty="0">
              <a:solidFill>
                <a:schemeClr val="bg1"/>
              </a:solidFill>
              <a:latin typeface="Lora" panose="02000503000000020004" charset="0"/>
              <a:ea typeface="华文细黑" panose="02010600040101010101" charset="-122"/>
              <a:sym typeface="+mn-ea"/>
            </a:endParaRPr>
          </a:p>
        </p:txBody>
      </p:sp>
      <p:grpSp>
        <p:nvGrpSpPr>
          <p:cNvPr id="31" name="组合 30"/>
          <p:cNvGrpSpPr/>
          <p:nvPr/>
        </p:nvGrpSpPr>
        <p:grpSpPr>
          <a:xfrm>
            <a:off x="9105265" y="2647950"/>
            <a:ext cx="1971040" cy="1971040"/>
            <a:chOff x="1908" y="2994"/>
            <a:chExt cx="3104" cy="3104"/>
          </a:xfrm>
        </p:grpSpPr>
        <p:sp>
          <p:nvSpPr>
            <p:cNvPr id="32" name="矩形 31"/>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a:off x="2277" y="3602"/>
              <a:ext cx="2366" cy="1888"/>
            </a:xfrm>
            <a:prstGeom prst="rect">
              <a:avLst/>
            </a:prstGeom>
            <a:noFill/>
          </p:spPr>
          <p:txBody>
            <a:bodyPr wrap="square" rtlCol="0">
              <a:spAutoFit/>
            </a:bodyPr>
            <a:lstStyle/>
            <a:p>
              <a:pPr algn="ctr"/>
              <a:r>
                <a:rPr lang="en-US" altLang="zh-CN" sz="7200" b="1">
                  <a:solidFill>
                    <a:schemeClr val="bg1"/>
                  </a:solidFill>
                  <a:latin typeface="Arial" panose="020B0604020202020204" pitchFamily="34" charset="0"/>
                  <a:ea typeface="华文细黑" panose="02010600040101010101" charset="-122"/>
                </a:rPr>
                <a:t>04</a:t>
              </a:r>
            </a:p>
          </p:txBody>
        </p:sp>
      </p:grpSp>
      <p:sp>
        <p:nvSpPr>
          <p:cNvPr id="34" name="文本框 33"/>
          <p:cNvSpPr txBox="1"/>
          <p:nvPr/>
        </p:nvSpPr>
        <p:spPr>
          <a:xfrm>
            <a:off x="8929370" y="5081270"/>
            <a:ext cx="2322830" cy="452432"/>
          </a:xfrm>
          <a:prstGeom prst="rect">
            <a:avLst/>
          </a:prstGeom>
          <a:noFill/>
        </p:spPr>
        <p:txBody>
          <a:bodyPr wrap="square" rtlCol="0">
            <a:spAutoFit/>
          </a:bodyPr>
          <a:lstStyle/>
          <a:p>
            <a:pPr algn="ctr">
              <a:lnSpc>
                <a:spcPct val="130000"/>
              </a:lnSpc>
            </a:pPr>
            <a:r>
              <a:rPr lang="vi-VN" altLang="zh-CN" b="1" dirty="0" smtClean="0">
                <a:solidFill>
                  <a:schemeClr val="bg1"/>
                </a:solidFill>
                <a:latin typeface="Lora" panose="02000503000000020004" charset="0"/>
                <a:ea typeface="华文细黑" panose="02010600040101010101" charset="-122"/>
                <a:sym typeface="+mn-ea"/>
              </a:rPr>
              <a:t>Giới thiệu sách hay</a:t>
            </a:r>
            <a:endParaRPr lang="zh-CN" altLang="en-US" b="1" dirty="0">
              <a:solidFill>
                <a:schemeClr val="bg1"/>
              </a:solidFill>
              <a:latin typeface="Lora" panose="02000503000000020004" charset="0"/>
              <a:ea typeface="华文细黑" panose="02010600040101010101" charset="-122"/>
              <a:sym typeface="+mn-ea"/>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par>
                          <p:cTn id="8" fill="hold">
                            <p:stCondLst>
                              <p:cond delay="500"/>
                            </p:stCondLst>
                            <p:childTnLst>
                              <p:par>
                                <p:cTn id="9" presetID="2" presetClass="entr" presetSubtype="2" fill="hold" grpId="1"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1+#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childTnLst>
                          </p:cTn>
                        </p:par>
                        <p:par>
                          <p:cTn id="25" fill="hold">
                            <p:stCondLst>
                              <p:cond delay="2000"/>
                            </p:stCondLst>
                            <p:childTnLst>
                              <p:par>
                                <p:cTn id="26" presetID="53" presetClass="entr" presetSubtype="16"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par>
                          <p:cTn id="31" fill="hold">
                            <p:stCondLst>
                              <p:cond delay="2500"/>
                            </p:stCondLst>
                            <p:childTnLst>
                              <p:par>
                                <p:cTn id="32" presetID="53" presetClass="entr" presetSubtype="16"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ppt_w</p:attrName>
                                        </p:attrNameLst>
                                      </p:cBhvr>
                                      <p:tavLst>
                                        <p:tav tm="0">
                                          <p:val>
                                            <p:fltVal val="0"/>
                                          </p:val>
                                        </p:tav>
                                        <p:tav tm="100000">
                                          <p:val>
                                            <p:strVal val="#ppt_w"/>
                                          </p:val>
                                        </p:tav>
                                      </p:tavLst>
                                    </p:anim>
                                    <p:anim calcmode="lin" valueType="num">
                                      <p:cBhvr>
                                        <p:cTn id="35" dur="500" fill="hold"/>
                                        <p:tgtEl>
                                          <p:spTgt spid="16"/>
                                        </p:tgtEl>
                                        <p:attrNameLst>
                                          <p:attrName>ppt_h</p:attrName>
                                        </p:attrNameLst>
                                      </p:cBhvr>
                                      <p:tavLst>
                                        <p:tav tm="0">
                                          <p:val>
                                            <p:fltVal val="0"/>
                                          </p:val>
                                        </p:tav>
                                        <p:tav tm="100000">
                                          <p:val>
                                            <p:strVal val="#ppt_h"/>
                                          </p:val>
                                        </p:tav>
                                      </p:tavLst>
                                    </p:anim>
                                    <p:animEffect transition="in" filter="fade">
                                      <p:cBhvr>
                                        <p:cTn id="36" dur="500"/>
                                        <p:tgtEl>
                                          <p:spTgt spid="16"/>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childTnLst>
                          </p:cTn>
                        </p:par>
                        <p:par>
                          <p:cTn id="41" fill="hold">
                            <p:stCondLst>
                              <p:cond delay="3500"/>
                            </p:stCondLst>
                            <p:childTnLst>
                              <p:par>
                                <p:cTn id="42" presetID="22" presetClass="entr" presetSubtype="8"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wipe(left)">
                                      <p:cBhvr>
                                        <p:cTn id="44" dur="500"/>
                                        <p:tgtEl>
                                          <p:spTgt spid="22"/>
                                        </p:tgtEl>
                                      </p:cBhvr>
                                    </p:animEffect>
                                  </p:childTnLst>
                                </p:cTn>
                              </p:par>
                            </p:childTnLst>
                          </p:cTn>
                        </p:par>
                        <p:par>
                          <p:cTn id="45" fill="hold">
                            <p:stCondLst>
                              <p:cond delay="4000"/>
                            </p:stCondLst>
                            <p:childTnLst>
                              <p:par>
                                <p:cTn id="46" presetID="8" presetClass="exit" presetSubtype="32" fill="hold" nodeType="afterEffect">
                                  <p:stCondLst>
                                    <p:cond delay="0"/>
                                  </p:stCondLst>
                                  <p:childTnLst>
                                    <p:animEffect transition="out" filter="diamond(out)">
                                      <p:cBhvr>
                                        <p:cTn id="47" dur="500"/>
                                        <p:tgtEl>
                                          <p:spTgt spid="21"/>
                                        </p:tgtEl>
                                      </p:cBhvr>
                                    </p:animEffect>
                                    <p:set>
                                      <p:cBhvr>
                                        <p:cTn id="48" dur="1" fill="hold">
                                          <p:stCondLst>
                                            <p:cond delay="500"/>
                                          </p:stCondLst>
                                        </p:cTn>
                                        <p:tgtEl>
                                          <p:spTgt spid="21"/>
                                        </p:tgtEl>
                                        <p:attrNameLst>
                                          <p:attrName>style.visibility</p:attrName>
                                        </p:attrNameLst>
                                      </p:cBhvr>
                                      <p:to>
                                        <p:strVal val="hidden"/>
                                      </p:to>
                                    </p:set>
                                  </p:childTnLst>
                                </p:cTn>
                              </p:par>
                            </p:childTnLst>
                          </p:cTn>
                        </p:par>
                        <p:par>
                          <p:cTn id="49" fill="hold">
                            <p:stCondLst>
                              <p:cond delay="4500"/>
                            </p:stCondLst>
                            <p:childTnLst>
                              <p:par>
                                <p:cTn id="50" presetID="10" presetClass="entr" presetSubtype="0" fill="hold" nodeType="after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par>
                          <p:cTn id="53" fill="hold">
                            <p:stCondLst>
                              <p:cond delay="5000"/>
                            </p:stCondLst>
                            <p:childTnLst>
                              <p:par>
                                <p:cTn id="54" presetID="22" presetClass="entr" presetSubtype="8" fill="hold" grpId="0" nodeType="after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left)">
                                      <p:cBhvr>
                                        <p:cTn id="56" dur="500"/>
                                        <p:tgtEl>
                                          <p:spTgt spid="26"/>
                                        </p:tgtEl>
                                      </p:cBhvr>
                                    </p:animEffect>
                                  </p:childTnLst>
                                </p:cTn>
                              </p:par>
                            </p:childTnLst>
                          </p:cTn>
                        </p:par>
                        <p:par>
                          <p:cTn id="57" fill="hold">
                            <p:stCondLst>
                              <p:cond delay="5500"/>
                            </p:stCondLst>
                            <p:childTnLst>
                              <p:par>
                                <p:cTn id="58" presetID="8" presetClass="exit" presetSubtype="32" fill="hold" nodeType="afterEffect">
                                  <p:stCondLst>
                                    <p:cond delay="0"/>
                                  </p:stCondLst>
                                  <p:childTnLst>
                                    <p:animEffect transition="out" filter="diamond(out)">
                                      <p:cBhvr>
                                        <p:cTn id="59" dur="500"/>
                                        <p:tgtEl>
                                          <p:spTgt spid="23"/>
                                        </p:tgtEl>
                                      </p:cBhvr>
                                    </p:animEffect>
                                    <p:set>
                                      <p:cBhvr>
                                        <p:cTn id="60" dur="1" fill="hold">
                                          <p:stCondLst>
                                            <p:cond delay="500"/>
                                          </p:stCondLst>
                                        </p:cTn>
                                        <p:tgtEl>
                                          <p:spTgt spid="23"/>
                                        </p:tgtEl>
                                        <p:attrNameLst>
                                          <p:attrName>style.visibility</p:attrName>
                                        </p:attrNameLst>
                                      </p:cBhvr>
                                      <p:to>
                                        <p:strVal val="hidden"/>
                                      </p:to>
                                    </p:set>
                                  </p:childTnLst>
                                </p:cTn>
                              </p:par>
                            </p:childTnLst>
                          </p:cTn>
                        </p:par>
                        <p:par>
                          <p:cTn id="61" fill="hold">
                            <p:stCondLst>
                              <p:cond delay="6000"/>
                            </p:stCondLst>
                            <p:childTnLst>
                              <p:par>
                                <p:cTn id="62" presetID="10" presetClass="entr" presetSubtype="0" fill="hold"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childTnLst>
                          </p:cTn>
                        </p:par>
                        <p:par>
                          <p:cTn id="65" fill="hold">
                            <p:stCondLst>
                              <p:cond delay="6500"/>
                            </p:stCondLst>
                            <p:childTnLst>
                              <p:par>
                                <p:cTn id="66" presetID="22" presetClass="entr" presetSubtype="8" fill="hold" grpId="0" nodeType="afterEffect">
                                  <p:stCondLst>
                                    <p:cond delay="0"/>
                                  </p:stCondLst>
                                  <p:childTnLst>
                                    <p:set>
                                      <p:cBhvr>
                                        <p:cTn id="67" dur="1" fill="hold">
                                          <p:stCondLst>
                                            <p:cond delay="0"/>
                                          </p:stCondLst>
                                        </p:cTn>
                                        <p:tgtEl>
                                          <p:spTgt spid="30"/>
                                        </p:tgtEl>
                                        <p:attrNameLst>
                                          <p:attrName>style.visibility</p:attrName>
                                        </p:attrNameLst>
                                      </p:cBhvr>
                                      <p:to>
                                        <p:strVal val="visible"/>
                                      </p:to>
                                    </p:set>
                                    <p:animEffect transition="in" filter="wipe(left)">
                                      <p:cBhvr>
                                        <p:cTn id="68" dur="500"/>
                                        <p:tgtEl>
                                          <p:spTgt spid="30"/>
                                        </p:tgtEl>
                                      </p:cBhvr>
                                    </p:animEffect>
                                  </p:childTnLst>
                                </p:cTn>
                              </p:par>
                            </p:childTnLst>
                          </p:cTn>
                        </p:par>
                        <p:par>
                          <p:cTn id="69" fill="hold">
                            <p:stCondLst>
                              <p:cond delay="7000"/>
                            </p:stCondLst>
                            <p:childTnLst>
                              <p:par>
                                <p:cTn id="70" presetID="8" presetClass="exit" presetSubtype="32" fill="hold" nodeType="afterEffect">
                                  <p:stCondLst>
                                    <p:cond delay="0"/>
                                  </p:stCondLst>
                                  <p:childTnLst>
                                    <p:animEffect transition="out" filter="diamond(out)">
                                      <p:cBhvr>
                                        <p:cTn id="71" dur="500"/>
                                        <p:tgtEl>
                                          <p:spTgt spid="27"/>
                                        </p:tgtEl>
                                      </p:cBhvr>
                                    </p:animEffect>
                                    <p:set>
                                      <p:cBhvr>
                                        <p:cTn id="72" dur="1" fill="hold">
                                          <p:stCondLst>
                                            <p:cond delay="500"/>
                                          </p:stCondLst>
                                        </p:cTn>
                                        <p:tgtEl>
                                          <p:spTgt spid="27"/>
                                        </p:tgtEl>
                                        <p:attrNameLst>
                                          <p:attrName>style.visibility</p:attrName>
                                        </p:attrNameLst>
                                      </p:cBhvr>
                                      <p:to>
                                        <p:strVal val="hidden"/>
                                      </p:to>
                                    </p:set>
                                  </p:childTnLst>
                                </p:cTn>
                              </p:par>
                            </p:childTnLst>
                          </p:cTn>
                        </p:par>
                        <p:par>
                          <p:cTn id="73" fill="hold">
                            <p:stCondLst>
                              <p:cond delay="7500"/>
                            </p:stCondLst>
                            <p:childTnLst>
                              <p:par>
                                <p:cTn id="74" presetID="10" presetClass="entr" presetSubtype="0" fill="hold" nodeType="after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par>
                          <p:cTn id="77" fill="hold">
                            <p:stCondLst>
                              <p:cond delay="8000"/>
                            </p:stCondLst>
                            <p:childTnLst>
                              <p:par>
                                <p:cTn id="78" presetID="22" presetClass="entr" presetSubtype="8" fill="hold" grpId="0" nodeType="after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wipe(left)">
                                      <p:cBhvr>
                                        <p:cTn id="80" dur="500"/>
                                        <p:tgtEl>
                                          <p:spTgt spid="34"/>
                                        </p:tgtEl>
                                      </p:cBhvr>
                                    </p:animEffect>
                                  </p:childTnLst>
                                </p:cTn>
                              </p:par>
                            </p:childTnLst>
                          </p:cTn>
                        </p:par>
                        <p:par>
                          <p:cTn id="81" fill="hold">
                            <p:stCondLst>
                              <p:cond delay="8500"/>
                            </p:stCondLst>
                            <p:childTnLst>
                              <p:par>
                                <p:cTn id="82" presetID="8" presetClass="exit" presetSubtype="32" fill="hold" nodeType="afterEffect">
                                  <p:stCondLst>
                                    <p:cond delay="0"/>
                                  </p:stCondLst>
                                  <p:childTnLst>
                                    <p:animEffect transition="out" filter="diamond(out)">
                                      <p:cBhvr>
                                        <p:cTn id="83" dur="500"/>
                                        <p:tgtEl>
                                          <p:spTgt spid="31"/>
                                        </p:tgtEl>
                                      </p:cBhvr>
                                    </p:animEffect>
                                    <p:set>
                                      <p:cBhvr>
                                        <p:cTn id="84" dur="1" fill="hold">
                                          <p:stCondLst>
                                            <p:cond delay="50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P spid="22" grpId="0"/>
      <p:bldP spid="26" grpId="0"/>
      <p:bldP spid="30" grpId="0"/>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2035" y="1219200"/>
            <a:ext cx="10108565" cy="4420235"/>
          </a:xfrm>
          <a:prstGeom prst="rect">
            <a:avLst/>
          </a:prstGeom>
          <a:noFill/>
          <a:ln w="28575" cmpd="sng">
            <a:solidFill>
              <a:srgbClr val="E7D68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076440" y="1529080"/>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7076440" y="152908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a:solidFill>
                    <a:schemeClr val="bg1"/>
                  </a:solidFill>
                  <a:latin typeface="Arial" panose="020B0604020202020204" pitchFamily="34" charset="0"/>
                  <a:ea typeface="华文细黑" panose="02010600040101010101" charset="-122"/>
                </a:rPr>
                <a:t>01</a:t>
              </a:r>
            </a:p>
          </p:txBody>
        </p:sp>
      </p:grpSp>
      <p:sp>
        <p:nvSpPr>
          <p:cNvPr id="9" name="文本框 8"/>
          <p:cNvSpPr txBox="1"/>
          <p:nvPr/>
        </p:nvSpPr>
        <p:spPr>
          <a:xfrm>
            <a:off x="1157605" y="2571750"/>
            <a:ext cx="5919470" cy="1753235"/>
          </a:xfrm>
          <a:prstGeom prst="rect">
            <a:avLst/>
          </a:prstGeom>
          <a:noFill/>
        </p:spPr>
        <p:txBody>
          <a:bodyPr wrap="square" rtlCol="0">
            <a:spAutoFit/>
          </a:bodyPr>
          <a:lstStyle/>
          <a:p>
            <a:pPr algn="ctr" fontAlgn="auto">
              <a:lnSpc>
                <a:spcPct val="150000"/>
              </a:lnSpc>
            </a:pPr>
            <a:r>
              <a:rPr lang="vi-VN" altLang="zh-CN" sz="3600" dirty="0" smtClean="0">
                <a:solidFill>
                  <a:schemeClr val="tx1"/>
                </a:solidFill>
                <a:latin typeface="Arial" panose="020B0604020202020204" pitchFamily="34" charset="0"/>
                <a:ea typeface="华文细黑" panose="02010600040101010101" charset="-122"/>
                <a:cs typeface="Arial" panose="020B0604020202020204" pitchFamily="34" charset="0"/>
                <a:sym typeface="+mn-ea"/>
              </a:rPr>
              <a:t>Học sinh tự giới thiệu về </a:t>
            </a:r>
            <a:r>
              <a:rPr lang="en-US" altLang="vi-VN" sz="3600" dirty="0" smtClean="0">
                <a:solidFill>
                  <a:schemeClr val="tx1"/>
                </a:solidFill>
                <a:latin typeface="Arial" panose="020B0604020202020204" pitchFamily="34" charset="0"/>
                <a:ea typeface="华文细黑" panose="02010600040101010101" charset="-122"/>
                <a:cs typeface="Arial" panose="020B0604020202020204" pitchFamily="34" charset="0"/>
                <a:sym typeface="+mn-ea"/>
              </a:rPr>
              <a:t>tên</a:t>
            </a:r>
            <a:r>
              <a:rPr lang="vi-VN" altLang="zh-CN" sz="3600" dirty="0" smtClean="0">
                <a:solidFill>
                  <a:schemeClr val="tx1"/>
                </a:solidFill>
                <a:latin typeface="Arial" panose="020B0604020202020204" pitchFamily="34" charset="0"/>
                <a:ea typeface="华文细黑" panose="02010600040101010101" charset="-122"/>
                <a:cs typeface="Arial" panose="020B0604020202020204" pitchFamily="34" charset="0"/>
                <a:sym typeface="+mn-ea"/>
              </a:rPr>
              <a:t>  và sở thích</a:t>
            </a:r>
            <a:r>
              <a:rPr lang="en-US" altLang="vi-VN" sz="3600" dirty="0" smtClean="0">
                <a:solidFill>
                  <a:schemeClr val="tx1"/>
                </a:solidFill>
                <a:latin typeface="Arial" panose="020B0604020202020204" pitchFamily="34" charset="0"/>
                <a:ea typeface="华文细黑" panose="02010600040101010101" charset="-122"/>
                <a:cs typeface="Arial" panose="020B0604020202020204" pitchFamily="34" charset="0"/>
                <a:sym typeface="+mn-ea"/>
              </a:rPr>
              <a:t> của bản thân</a:t>
            </a:r>
          </a:p>
        </p:txBody>
      </p:sp>
      <p:sp>
        <p:nvSpPr>
          <p:cNvPr id="10" name="矩形 9"/>
          <p:cNvSpPr/>
          <p:nvPr/>
        </p:nvSpPr>
        <p:spPr>
          <a:xfrm>
            <a:off x="1491916" y="1219200"/>
            <a:ext cx="5294964" cy="709874"/>
          </a:xfrm>
          <a:prstGeom prst="rect">
            <a:avLst/>
          </a:prstGeom>
          <a:noFill/>
        </p:spPr>
        <p:txBody>
          <a:bodyPr wrap="square" rtlCol="0">
            <a:spAutoFit/>
          </a:bodyPr>
          <a:lstStyle/>
          <a:p>
            <a:pPr algn="just">
              <a:lnSpc>
                <a:spcPct val="120000"/>
              </a:lnSpc>
            </a:pPr>
            <a:r>
              <a:rPr lang="vi-VN" altLang="zh-CN" sz="3600" b="1" dirty="0" smtClean="0">
                <a:solidFill>
                  <a:schemeClr val="tx1"/>
                </a:solidFill>
                <a:latin typeface="+mj-lt"/>
                <a:ea typeface="华文细黑" panose="02010600040101010101" charset="-122"/>
                <a:sym typeface="+mn-ea"/>
              </a:rPr>
              <a:t>Làm quen với học sinh</a:t>
            </a:r>
            <a:endParaRPr lang="zh-CN" altLang="en-US" sz="3600" b="1" dirty="0">
              <a:solidFill>
                <a:schemeClr val="tx1"/>
              </a:solidFill>
              <a:latin typeface="+mj-lt"/>
              <a:ea typeface="华文细黑" panose="02010600040101010101" charset="-122"/>
              <a:sym typeface="+mn-ea"/>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par>
                          <p:cTn id="20" fill="hold">
                            <p:stCondLst>
                              <p:cond delay="2000"/>
                            </p:stCondLst>
                            <p:childTnLst>
                              <p:par>
                                <p:cTn id="21" presetID="42"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anim calcmode="lin" valueType="num">
                                      <p:cBhvr>
                                        <p:cTn id="24" dur="500" fill="hold"/>
                                        <p:tgtEl>
                                          <p:spTgt spid="9"/>
                                        </p:tgtEl>
                                        <p:attrNameLst>
                                          <p:attrName>ppt_x</p:attrName>
                                        </p:attrNameLst>
                                      </p:cBhvr>
                                      <p:tavLst>
                                        <p:tav tm="0">
                                          <p:val>
                                            <p:strVal val="#ppt_x"/>
                                          </p:val>
                                        </p:tav>
                                        <p:tav tm="100000">
                                          <p:val>
                                            <p:strVal val="#ppt_x"/>
                                          </p:val>
                                        </p:tav>
                                      </p:tavLst>
                                    </p:anim>
                                    <p:anim calcmode="lin" valueType="num">
                                      <p:cBhvr>
                                        <p:cTn id="25"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2035" y="1219200"/>
            <a:ext cx="10108565" cy="4420235"/>
          </a:xfrm>
          <a:prstGeom prst="rect">
            <a:avLst/>
          </a:prstGeom>
          <a:noFill/>
          <a:ln w="28575" cmpd="sng">
            <a:solidFill>
              <a:srgbClr val="E7D68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076440" y="1529080"/>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7076440" y="152908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a:solidFill>
                    <a:schemeClr val="bg1"/>
                  </a:solidFill>
                  <a:latin typeface="Arial" panose="020B0604020202020204" pitchFamily="34" charset="0"/>
                  <a:ea typeface="华文细黑" panose="02010600040101010101" charset="-122"/>
                </a:rPr>
                <a:t>02</a:t>
              </a:r>
            </a:p>
          </p:txBody>
        </p:sp>
      </p:grpSp>
      <p:sp>
        <p:nvSpPr>
          <p:cNvPr id="10" name="矩形 9"/>
          <p:cNvSpPr/>
          <p:nvPr/>
        </p:nvSpPr>
        <p:spPr>
          <a:xfrm>
            <a:off x="1042035" y="1768475"/>
            <a:ext cx="6146800" cy="3192145"/>
          </a:xfrm>
          <a:prstGeom prst="rect">
            <a:avLst/>
          </a:prstGeom>
          <a:noFill/>
        </p:spPr>
        <p:txBody>
          <a:bodyPr wrap="square" rtlCol="0">
            <a:spAutoFit/>
          </a:bodyPr>
          <a:lstStyle/>
          <a:p>
            <a:pPr algn="ctr">
              <a:lnSpc>
                <a:spcPct val="120000"/>
              </a:lnSpc>
            </a:pPr>
            <a:r>
              <a:rPr lang="vi-VN" altLang="zh-CN" sz="4000" b="1" dirty="0" smtClean="0">
                <a:solidFill>
                  <a:schemeClr val="accent2">
                    <a:lumMod val="75000"/>
                  </a:schemeClr>
                </a:solidFill>
                <a:latin typeface="+mj-lt"/>
                <a:ea typeface="华文细黑" panose="02010600040101010101" charset="-122"/>
                <a:sym typeface="+mn-ea"/>
              </a:rPr>
              <a:t>Làm quen thư viện</a:t>
            </a:r>
          </a:p>
          <a:p>
            <a:pPr algn="just">
              <a:lnSpc>
                <a:spcPct val="120000"/>
              </a:lnSpc>
            </a:pPr>
            <a:r>
              <a:rPr lang="en-US" altLang="zh-CN" sz="3200" b="1" dirty="0">
                <a:solidFill>
                  <a:schemeClr val="accent2">
                    <a:lumMod val="75000"/>
                  </a:schemeClr>
                </a:solidFill>
                <a:latin typeface="+mj-lt"/>
                <a:ea typeface="华文细黑" panose="02010600040101010101" charset="-122"/>
                <a:sym typeface="+mn-ea"/>
              </a:rPr>
              <a:t>- Nội quy thư viện</a:t>
            </a:r>
          </a:p>
          <a:p>
            <a:pPr algn="just">
              <a:lnSpc>
                <a:spcPct val="120000"/>
              </a:lnSpc>
            </a:pPr>
            <a:r>
              <a:rPr lang="en-US" altLang="zh-CN" sz="3200" b="1" dirty="0">
                <a:solidFill>
                  <a:schemeClr val="accent2">
                    <a:lumMod val="75000"/>
                  </a:schemeClr>
                </a:solidFill>
                <a:latin typeface="+mj-lt"/>
                <a:ea typeface="华文细黑" panose="02010600040101010101" charset="-122"/>
                <a:sym typeface="+mn-ea"/>
              </a:rPr>
              <a:t>- Hướng dẫn sử dụng thư viện</a:t>
            </a:r>
          </a:p>
          <a:p>
            <a:pPr algn="just">
              <a:lnSpc>
                <a:spcPct val="120000"/>
              </a:lnSpc>
            </a:pPr>
            <a:r>
              <a:rPr lang="en-US" altLang="zh-CN" sz="3200" b="1" dirty="0">
                <a:solidFill>
                  <a:schemeClr val="accent2">
                    <a:lumMod val="75000"/>
                  </a:schemeClr>
                </a:solidFill>
                <a:latin typeface="+mj-lt"/>
                <a:ea typeface="华文细黑" panose="02010600040101010101" charset="-122"/>
                <a:sym typeface="+mn-ea"/>
              </a:rPr>
              <a:t>- Cách sắp xếp tài liệu trong thư viện</a:t>
            </a:r>
          </a:p>
          <a:p>
            <a:pPr algn="just">
              <a:lnSpc>
                <a:spcPct val="120000"/>
              </a:lnSpc>
            </a:pPr>
            <a:r>
              <a:rPr lang="en-US" altLang="zh-CN" sz="3200" b="1" dirty="0">
                <a:solidFill>
                  <a:schemeClr val="accent2">
                    <a:lumMod val="75000"/>
                  </a:schemeClr>
                </a:solidFill>
                <a:latin typeface="+mj-lt"/>
                <a:ea typeface="华文细黑" panose="02010600040101010101" charset="-122"/>
                <a:sym typeface="+mn-ea"/>
              </a:rPr>
              <a:t>- Đặc điểm cuốn sách của thư viện.</a:t>
            </a: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right)">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1032" y="199390"/>
            <a:ext cx="3984557" cy="665861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15589" y="-101400"/>
            <a:ext cx="3856872" cy="6858000"/>
          </a:xfrm>
          <a:prstGeom prst="rect">
            <a:avLst/>
          </a:prstGeom>
        </p:spPr>
      </p:pic>
      <p:sp>
        <p:nvSpPr>
          <p:cNvPr id="11" name="矩形 12"/>
          <p:cNvSpPr/>
          <p:nvPr/>
        </p:nvSpPr>
        <p:spPr>
          <a:xfrm>
            <a:off x="8351520" y="4415155"/>
            <a:ext cx="3840480" cy="2442845"/>
          </a:xfrm>
          <a:prstGeom prst="rect">
            <a:avLst/>
          </a:prstGeom>
          <a:blipFill rotWithShape="1">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16" presetClass="entr" presetSubtype="21"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5" y="361950"/>
            <a:ext cx="3027045" cy="7078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a:lnSpc>
                <a:spcPct val="100000"/>
              </a:lnSpc>
              <a:spcBef>
                <a:spcPts val="0"/>
              </a:spcBef>
              <a:spcAft>
                <a:spcPts val="0"/>
              </a:spcAft>
              <a:buClrTx/>
              <a:buSzTx/>
              <a:buFontTx/>
              <a:buNone/>
              <a:defRPr/>
            </a:pPr>
            <a:r>
              <a:rPr kumimoji="0" lang="vi-VN" altLang="zh-CN" sz="2000" b="1" i="0" u="none" strike="noStrike" kern="1200" cap="none" spc="0" normalizeH="0" baseline="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Các</a:t>
            </a:r>
            <a:r>
              <a:rPr kumimoji="0" lang="vi-VN" altLang="zh-CN" sz="2000" b="1" i="0" u="none" strike="noStrike" kern="1200" cap="none" spc="0" normalizeH="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 loại sách trong thư viện</a:t>
            </a:r>
            <a:endParaRPr kumimoji="0" lang="zh-CN" altLang="en-US" sz="20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grpSp>
        <p:nvGrpSpPr>
          <p:cNvPr id="82" name="组合 81"/>
          <p:cNvGrpSpPr/>
          <p:nvPr/>
        </p:nvGrpSpPr>
        <p:grpSpPr>
          <a:xfrm>
            <a:off x="6367145" y="1049020"/>
            <a:ext cx="5222240" cy="5015865"/>
            <a:chOff x="2192" y="3646"/>
            <a:chExt cx="4980" cy="4783"/>
          </a:xfrm>
          <a:blipFill rotWithShape="1">
            <a:blip r:embed="rId3"/>
            <a:stretch>
              <a:fillRect/>
            </a:stretch>
          </a:blipFill>
        </p:grpSpPr>
        <p:sp>
          <p:nvSpPr>
            <p:cNvPr id="67" name="Freeform 8"/>
            <p:cNvSpPr/>
            <p:nvPr/>
          </p:nvSpPr>
          <p:spPr bwMode="auto">
            <a:xfrm>
              <a:off x="4724" y="5084"/>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68" name="Freeform 8"/>
            <p:cNvSpPr/>
            <p:nvPr/>
          </p:nvSpPr>
          <p:spPr bwMode="auto">
            <a:xfrm>
              <a:off x="3879" y="6537"/>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69" name="Freeform 8"/>
            <p:cNvSpPr/>
            <p:nvPr/>
          </p:nvSpPr>
          <p:spPr bwMode="auto">
            <a:xfrm>
              <a:off x="3053" y="5084"/>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70" name="Freeform 8"/>
            <p:cNvSpPr/>
            <p:nvPr/>
          </p:nvSpPr>
          <p:spPr bwMode="auto">
            <a:xfrm>
              <a:off x="5550" y="6553"/>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71" name="Freeform 8"/>
            <p:cNvSpPr/>
            <p:nvPr/>
          </p:nvSpPr>
          <p:spPr bwMode="auto">
            <a:xfrm>
              <a:off x="2192" y="6521"/>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sp>
          <p:nvSpPr>
            <p:cNvPr id="72" name="Freeform 8"/>
            <p:cNvSpPr/>
            <p:nvPr/>
          </p:nvSpPr>
          <p:spPr bwMode="auto">
            <a:xfrm>
              <a:off x="3927" y="3646"/>
              <a:ext cx="1623" cy="1877"/>
            </a:xfrm>
            <a:custGeom>
              <a:avLst/>
              <a:gdLst>
                <a:gd name="T0" fmla="*/ 1130 w 2260"/>
                <a:gd name="T1" fmla="*/ 0 h 2610"/>
                <a:gd name="T2" fmla="*/ 1695 w 2260"/>
                <a:gd name="T3" fmla="*/ 326 h 2610"/>
                <a:gd name="T4" fmla="*/ 2260 w 2260"/>
                <a:gd name="T5" fmla="*/ 652 h 2610"/>
                <a:gd name="T6" fmla="*/ 2260 w 2260"/>
                <a:gd name="T7" fmla="*/ 1305 h 2610"/>
                <a:gd name="T8" fmla="*/ 2260 w 2260"/>
                <a:gd name="T9" fmla="*/ 1957 h 2610"/>
                <a:gd name="T10" fmla="*/ 1695 w 2260"/>
                <a:gd name="T11" fmla="*/ 2283 h 2610"/>
                <a:gd name="T12" fmla="*/ 1130 w 2260"/>
                <a:gd name="T13" fmla="*/ 2610 h 2610"/>
                <a:gd name="T14" fmla="*/ 565 w 2260"/>
                <a:gd name="T15" fmla="*/ 2283 h 2610"/>
                <a:gd name="T16" fmla="*/ 0 w 2260"/>
                <a:gd name="T17" fmla="*/ 1957 h 2610"/>
                <a:gd name="T18" fmla="*/ 0 w 2260"/>
                <a:gd name="T19" fmla="*/ 1305 h 2610"/>
                <a:gd name="T20" fmla="*/ 0 w 2260"/>
                <a:gd name="T21" fmla="*/ 652 h 2610"/>
                <a:gd name="T22" fmla="*/ 565 w 2260"/>
                <a:gd name="T23" fmla="*/ 326 h 2610"/>
                <a:gd name="T24" fmla="*/ 1130 w 2260"/>
                <a:gd name="T25" fmla="*/ 0 h 26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60" h="2610">
                  <a:moveTo>
                    <a:pt x="1130" y="0"/>
                  </a:moveTo>
                  <a:lnTo>
                    <a:pt x="1695" y="326"/>
                  </a:lnTo>
                  <a:lnTo>
                    <a:pt x="2260" y="652"/>
                  </a:lnTo>
                  <a:lnTo>
                    <a:pt x="2260" y="1305"/>
                  </a:lnTo>
                  <a:lnTo>
                    <a:pt x="2260" y="1957"/>
                  </a:lnTo>
                  <a:lnTo>
                    <a:pt x="1695" y="2283"/>
                  </a:lnTo>
                  <a:lnTo>
                    <a:pt x="1130" y="2610"/>
                  </a:lnTo>
                  <a:lnTo>
                    <a:pt x="565" y="2283"/>
                  </a:lnTo>
                  <a:lnTo>
                    <a:pt x="0" y="1957"/>
                  </a:lnTo>
                  <a:lnTo>
                    <a:pt x="0" y="1305"/>
                  </a:lnTo>
                  <a:lnTo>
                    <a:pt x="0" y="652"/>
                  </a:lnTo>
                  <a:lnTo>
                    <a:pt x="565" y="326"/>
                  </a:lnTo>
                  <a:lnTo>
                    <a:pt x="1130" y="0"/>
                  </a:lnTo>
                  <a:close/>
                </a:path>
              </a:pathLst>
            </a:custGeom>
            <a:grpFill/>
            <a:ln>
              <a:noFill/>
            </a:ln>
          </p:spPr>
          <p:txBody>
            <a:bodyPr vert="horz" wrap="square" lIns="68571" tIns="34285" rIns="68571" bIns="34285" numCol="1" anchor="t" anchorCtr="0" compatLnSpc="1"/>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sysClr val="windowText" lastClr="000000"/>
                </a:solidFill>
                <a:effectLst/>
                <a:uLnTx/>
                <a:uFillTx/>
              </a:endParaRPr>
            </a:p>
          </p:txBody>
        </p:sp>
      </p:grpSp>
      <p:sp>
        <p:nvSpPr>
          <p:cNvPr id="3" name="文本框 2"/>
          <p:cNvSpPr txBox="1"/>
          <p:nvPr/>
        </p:nvSpPr>
        <p:spPr>
          <a:xfrm>
            <a:off x="3748405" y="1260475"/>
            <a:ext cx="3654425" cy="1296670"/>
          </a:xfrm>
          <a:prstGeom prst="rect">
            <a:avLst/>
          </a:prstGeom>
          <a:noFill/>
        </p:spPr>
        <p:txBody>
          <a:bodyPr wrap="square" rtlCol="0">
            <a:spAutoFit/>
          </a:bodyPr>
          <a:lstStyle/>
          <a:p>
            <a:pPr algn="r">
              <a:lnSpc>
                <a:spcPct val="140000"/>
              </a:lnSpc>
            </a:pPr>
            <a:r>
              <a:rPr lang="vi-VN" altLang="zh-CN" sz="2800" b="1" dirty="0" smtClean="0">
                <a:solidFill>
                  <a:schemeClr val="accent2">
                    <a:lumMod val="75000"/>
                  </a:schemeClr>
                </a:solidFill>
                <a:latin typeface="+mj-lt"/>
                <a:ea typeface="Microsoft YaHei" panose="020B0503020204020204" charset="-122"/>
              </a:rPr>
              <a:t>Cách sắp xếp các loại sách trong thư viện</a:t>
            </a:r>
            <a:endParaRPr lang="zh-CN" altLang="en-US" sz="2800" b="1" dirty="0">
              <a:solidFill>
                <a:schemeClr val="accent2">
                  <a:lumMod val="75000"/>
                </a:schemeClr>
              </a:solidFill>
              <a:latin typeface="+mj-lt"/>
              <a:ea typeface="Microsoft YaHei" panose="020B0503020204020204" charset="-122"/>
            </a:endParaRPr>
          </a:p>
        </p:txBody>
      </p:sp>
      <p:sp>
        <p:nvSpPr>
          <p:cNvPr id="15" name="圆角矩形 15"/>
          <p:cNvSpPr/>
          <p:nvPr/>
        </p:nvSpPr>
        <p:spPr>
          <a:xfrm>
            <a:off x="1033235" y="2906876"/>
            <a:ext cx="622300" cy="628650"/>
          </a:xfrm>
          <a:prstGeom prst="round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latin typeface="Futura-Condensed-Normal" pitchFamily="2" charset="0"/>
            </a:endParaRPr>
          </a:p>
        </p:txBody>
      </p:sp>
      <p:sp>
        <p:nvSpPr>
          <p:cNvPr id="16" name="圆角矩形 16"/>
          <p:cNvSpPr/>
          <p:nvPr/>
        </p:nvSpPr>
        <p:spPr>
          <a:xfrm>
            <a:off x="1033235" y="4099616"/>
            <a:ext cx="622300" cy="628650"/>
          </a:xfrm>
          <a:prstGeom prst="round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latin typeface="Futura-Condensed-Normal" pitchFamily="2" charset="0"/>
            </a:endParaRPr>
          </a:p>
        </p:txBody>
      </p:sp>
      <p:sp>
        <p:nvSpPr>
          <p:cNvPr id="17" name="圆角矩形 17"/>
          <p:cNvSpPr/>
          <p:nvPr/>
        </p:nvSpPr>
        <p:spPr>
          <a:xfrm>
            <a:off x="1033235" y="5403726"/>
            <a:ext cx="622300" cy="628650"/>
          </a:xfrm>
          <a:prstGeom prst="round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lumMod val="95000"/>
                </a:schemeClr>
              </a:solidFill>
              <a:latin typeface="Futura-Condensed-Normal" pitchFamily="2" charset="0"/>
            </a:endParaRPr>
          </a:p>
        </p:txBody>
      </p:sp>
      <p:sp>
        <p:nvSpPr>
          <p:cNvPr id="4" name="Rectangle 3"/>
          <p:cNvSpPr/>
          <p:nvPr/>
        </p:nvSpPr>
        <p:spPr>
          <a:xfrm>
            <a:off x="1972945" y="3083560"/>
            <a:ext cx="4326890" cy="681355"/>
          </a:xfrm>
          <a:prstGeom prst="rect">
            <a:avLst/>
          </a:prstGeom>
        </p:spPr>
        <p:txBody>
          <a:bodyPr wrap="square">
            <a:spAutoFit/>
          </a:bodyPr>
          <a:lstStyle/>
          <a:p>
            <a:pPr algn="just">
              <a:lnSpc>
                <a:spcPts val="2300"/>
              </a:lnSpc>
            </a:pPr>
            <a:r>
              <a:rPr lang="vi-VN" altLang="zh-C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Sách giáo khoa</a:t>
            </a:r>
            <a:r>
              <a:rPr lang="en-US" altLang="vi-V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 xếp theo khối lớp, môn học</a:t>
            </a:r>
          </a:p>
        </p:txBody>
      </p:sp>
      <p:sp>
        <p:nvSpPr>
          <p:cNvPr id="5" name="Rectangle 4"/>
          <p:cNvSpPr/>
          <p:nvPr/>
        </p:nvSpPr>
        <p:spPr>
          <a:xfrm>
            <a:off x="1919605" y="4164330"/>
            <a:ext cx="4380230" cy="681355"/>
          </a:xfrm>
          <a:prstGeom prst="rect">
            <a:avLst/>
          </a:prstGeom>
        </p:spPr>
        <p:txBody>
          <a:bodyPr wrap="square">
            <a:spAutoFit/>
          </a:bodyPr>
          <a:lstStyle/>
          <a:p>
            <a:pPr algn="just">
              <a:lnSpc>
                <a:spcPts val="2300"/>
              </a:lnSpc>
            </a:pPr>
            <a:r>
              <a:rPr lang="vi-VN" altLang="zh-CN" sz="2800" b="1" dirty="0">
                <a:latin typeface="Times New Roman" panose="02020603050405020304" pitchFamily="18" charset="0"/>
                <a:ea typeface="方正中等线简体" panose="03000509000000000000" pitchFamily="65" charset="-122"/>
                <a:cs typeface="Times New Roman" panose="02020603050405020304" pitchFamily="18" charset="0"/>
              </a:rPr>
              <a:t>Sách </a:t>
            </a:r>
            <a:r>
              <a:rPr lang="vi-VN" altLang="zh-C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tham khảo</a:t>
            </a:r>
            <a:r>
              <a:rPr lang="en-US" altLang="vi-V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 xếp theo chủ đề, số đăng kí cá biệt</a:t>
            </a:r>
          </a:p>
        </p:txBody>
      </p:sp>
      <p:sp>
        <p:nvSpPr>
          <p:cNvPr id="8" name="Rectangle 7"/>
          <p:cNvSpPr/>
          <p:nvPr/>
        </p:nvSpPr>
        <p:spPr>
          <a:xfrm>
            <a:off x="1972310" y="5524500"/>
            <a:ext cx="4208780" cy="681355"/>
          </a:xfrm>
          <a:prstGeom prst="rect">
            <a:avLst/>
          </a:prstGeom>
        </p:spPr>
        <p:txBody>
          <a:bodyPr wrap="square">
            <a:spAutoFit/>
          </a:bodyPr>
          <a:lstStyle/>
          <a:p>
            <a:pPr algn="just">
              <a:lnSpc>
                <a:spcPts val="2300"/>
              </a:lnSpc>
            </a:pPr>
            <a:r>
              <a:rPr lang="vi-VN" altLang="zh-CN" sz="2800" b="1" dirty="0">
                <a:latin typeface="Times New Roman" panose="02020603050405020304" pitchFamily="18" charset="0"/>
                <a:ea typeface="方正中等线简体" panose="03000509000000000000" pitchFamily="65" charset="-122"/>
                <a:cs typeface="Times New Roman" panose="02020603050405020304" pitchFamily="18" charset="0"/>
              </a:rPr>
              <a:t>Sách </a:t>
            </a:r>
            <a:r>
              <a:rPr lang="vi-VN" altLang="zh-C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nghiệp vụ</a:t>
            </a:r>
            <a:r>
              <a:rPr lang="en-US" altLang="vi-VN" sz="2800" b="1" dirty="0" smtClean="0">
                <a:latin typeface="Times New Roman" panose="02020603050405020304" pitchFamily="18" charset="0"/>
                <a:ea typeface="方正中等线简体" panose="03000509000000000000" pitchFamily="65" charset="-122"/>
                <a:cs typeface="Times New Roman" panose="02020603050405020304" pitchFamily="18" charset="0"/>
              </a:rPr>
              <a:t>: xếp theo khối lớp, môn học</a:t>
            </a: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14" presetClass="entr" presetSubtype="10" fill="hold" nodeType="after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randombar(horizontal)">
                                      <p:cBhvr>
                                        <p:cTn id="17" dur="500"/>
                                        <p:tgtEl>
                                          <p:spTgt spid="82"/>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3" grpId="0"/>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5" y="361950"/>
            <a:ext cx="6071837"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fontAlgn="auto">
              <a:lnSpc>
                <a:spcPct val="100000"/>
              </a:lnSpc>
              <a:spcBef>
                <a:spcPts val="0"/>
              </a:spcBef>
              <a:spcAft>
                <a:spcPts val="0"/>
              </a:spcAft>
              <a:buClrTx/>
              <a:buSzTx/>
              <a:buFontTx/>
              <a:buNone/>
              <a:defRPr/>
            </a:pPr>
            <a:r>
              <a:rPr kumimoji="0" lang="vi-VN" altLang="zh-CN" sz="2000" b="1" i="0" u="none" strike="noStrike" kern="1200" cap="none" spc="0" normalizeH="0" baseline="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GIỚI</a:t>
            </a:r>
            <a:r>
              <a:rPr kumimoji="0" lang="vi-VN" altLang="zh-CN" sz="2000" b="1" i="0" u="none" strike="noStrike" kern="1200" cap="none" spc="0" normalizeH="0" noProof="0" dirty="0" smtClean="0">
                <a:ln>
                  <a:noFill/>
                </a:ln>
                <a:solidFill>
                  <a:schemeClr val="tx1"/>
                </a:solidFill>
                <a:effectLst/>
                <a:uLnTx/>
                <a:uFillTx/>
                <a:latin typeface="Poppins SemiBold" panose="02000000000000000000" charset="0"/>
                <a:ea typeface="华文细黑" panose="02010600040101010101" charset="-122"/>
                <a:cs typeface="+mn-cs"/>
                <a:sym typeface="+mn-ea"/>
              </a:rPr>
              <a:t> THIỆU ĐẶC ĐIỂM SÁCH THƯ VIỆN</a:t>
            </a:r>
            <a:endParaRPr kumimoji="0" lang="zh-CN" altLang="en-US" sz="2000" b="1" i="0" u="none" strike="noStrike" kern="1200" cap="none" spc="0" normalizeH="0" baseline="0" noProof="0" dirty="0">
              <a:ln>
                <a:noFill/>
              </a:ln>
              <a:solidFill>
                <a:schemeClr val="tx1"/>
              </a:solidFill>
              <a:effectLst/>
              <a:uLnTx/>
              <a:uFillTx/>
              <a:latin typeface="Poppins SemiBold" panose="02000000000000000000" charset="0"/>
              <a:ea typeface="华文细黑" panose="02010600040101010101" charset="-122"/>
              <a:cs typeface="+mn-cs"/>
              <a:sym typeface="+mn-ea"/>
            </a:endParaRPr>
          </a:p>
        </p:txBody>
      </p:sp>
      <p:sp>
        <p:nvSpPr>
          <p:cNvPr id="2" name="矩形 1"/>
          <p:cNvSpPr/>
          <p:nvPr/>
        </p:nvSpPr>
        <p:spPr>
          <a:xfrm>
            <a:off x="9343390" y="-13970"/>
            <a:ext cx="2875915" cy="6885305"/>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1123120" y="1153551"/>
            <a:ext cx="9945858" cy="4965896"/>
          </a:xfrm>
          <a:prstGeom prst="rect">
            <a:avLst/>
          </a:prstGeom>
          <a:solidFill>
            <a:schemeClr val="bg1"/>
          </a:solidFill>
          <a:ln>
            <a:noFill/>
          </a:ln>
          <a:effectLst>
            <a:outerShdw blurRad="88900" dist="50800" dir="5400000" sx="101000" sy="101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Picture 10"/>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123120" y="1153551"/>
            <a:ext cx="3313008" cy="2204656"/>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123120" y="3614372"/>
            <a:ext cx="1828800" cy="2505075"/>
          </a:xfrm>
          <a:prstGeom prst="rect">
            <a:avLst/>
          </a:prstGeom>
        </p:spPr>
      </p:pic>
      <p:sp>
        <p:nvSpPr>
          <p:cNvPr id="4" name="Text Box 3"/>
          <p:cNvSpPr txBox="1"/>
          <p:nvPr/>
        </p:nvSpPr>
        <p:spPr>
          <a:xfrm>
            <a:off x="4876800" y="1965960"/>
            <a:ext cx="5880100" cy="3711785"/>
          </a:xfrm>
          <a:prstGeom prst="rect">
            <a:avLst/>
          </a:prstGeom>
          <a:noFill/>
        </p:spPr>
        <p:txBody>
          <a:bodyPr wrap="square" rtlCol="0">
            <a:spAutoFit/>
          </a:bodyPr>
          <a:lstStyle/>
          <a:p>
            <a:pPr algn="just">
              <a:lnSpc>
                <a:spcPct val="120000"/>
              </a:lnSpc>
            </a:pP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Dán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nhãn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thư</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viện</a:t>
            </a:r>
            <a:r>
              <a:rPr lang="en-US" sz="2800" dirty="0">
                <a:solidFill>
                  <a:srgbClr val="FF0000"/>
                </a:solidFill>
                <a:latin typeface="Arial" panose="020B0604020202020204" pitchFamily="34" charset="0"/>
                <a:cs typeface="Arial" panose="020B0604020202020204" pitchFamily="34" charset="0"/>
              </a:rPr>
              <a: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sách</a:t>
            </a:r>
            <a:r>
              <a:rPr lang="en-US" sz="2800" dirty="0">
                <a:latin typeface="Arial" panose="020B0604020202020204" pitchFamily="34" charset="0"/>
                <a:cs typeface="Arial" panose="020B0604020202020204" pitchFamily="34" charset="0"/>
              </a:rPr>
              <a:t>: STK, SGK, SNV; </a:t>
            </a:r>
            <a:r>
              <a:rPr lang="en-US" sz="2800" dirty="0" err="1">
                <a:latin typeface="Arial" panose="020B0604020202020204" pitchFamily="34" charset="0"/>
                <a:cs typeface="Arial" panose="020B0604020202020204" pitchFamily="34" charset="0"/>
              </a:rPr>
              <a:t>kí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hiệu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phân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loại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biệt</a:t>
            </a:r>
            <a:r>
              <a:rPr lang="en-US" sz="2800" dirty="0">
                <a:latin typeface="Arial" panose="020B0604020202020204" pitchFamily="34" charset="0"/>
                <a:cs typeface="Arial" panose="020B0604020202020204" pitchFamily="34" charset="0"/>
              </a:rPr>
              <a:t>.</a:t>
            </a:r>
          </a:p>
          <a:p>
            <a:pPr algn="just">
              <a:lnSpc>
                <a:spcPct val="120000"/>
              </a:lnSpc>
            </a:pP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Đóng</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dấu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thư</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viện</a:t>
            </a:r>
            <a:r>
              <a:rPr lang="en-US" sz="2800" dirty="0">
                <a:solidFill>
                  <a:srgbClr val="FF0000"/>
                </a:solidFill>
                <a:latin typeface="Arial" panose="020B0604020202020204" pitchFamily="34" charset="0"/>
                <a:cs typeface="Arial" panose="020B0604020202020204" pitchFamily="34" charset="0"/>
              </a:rPr>
              <a:t> ở </a:t>
            </a:r>
            <a:r>
              <a:rPr lang="en-US" sz="2800" dirty="0" err="1">
                <a:solidFill>
                  <a:srgbClr val="FF0000"/>
                </a:solidFill>
                <a:latin typeface="Arial" panose="020B0604020202020204" pitchFamily="34" charset="0"/>
                <a:cs typeface="Arial" panose="020B0604020202020204" pitchFamily="34" charset="0"/>
              </a:rPr>
              <a:t>trang</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tên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sách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và</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trang</a:t>
            </a:r>
            <a:r>
              <a:rPr lang="en-US" sz="2800" dirty="0">
                <a:solidFill>
                  <a:srgbClr val="FF0000"/>
                </a:solidFill>
                <a:latin typeface="Arial" panose="020B0604020202020204" pitchFamily="34" charset="0"/>
                <a:cs typeface="Arial" panose="020B0604020202020204" pitchFamily="34" charset="0"/>
              </a:rPr>
              <a:t> 17:</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trường</a:t>
            </a:r>
            <a:r>
              <a:rPr lang="en-US" sz="2800" dirty="0">
                <a:latin typeface="Arial" panose="020B0604020202020204" pitchFamily="34" charset="0"/>
                <a:cs typeface="Arial" panose="020B0604020202020204" pitchFamily="34" charset="0"/>
              </a:rPr>
              <a:t> THCS </a:t>
            </a:r>
            <a:r>
              <a:rPr lang="en-US" sz="2800" dirty="0" err="1" smtClean="0">
                <a:latin typeface="Arial" panose="020B0604020202020204" pitchFamily="34" charset="0"/>
                <a:cs typeface="Arial" panose="020B0604020202020204" pitchFamily="34" charset="0"/>
              </a:rPr>
              <a:t>Thụy</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Phương</a:t>
            </a:r>
            <a:r>
              <a:rPr lang="en-US" sz="2800" dirty="0" smtClean="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đăng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kí</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biệt</a:t>
            </a:r>
            <a:endParaRPr lang="en-US" sz="2800" dirty="0">
              <a:latin typeface="Arial" panose="020B0604020202020204" pitchFamily="34" charset="0"/>
              <a:cs typeface="Arial" panose="020B0604020202020204" pitchFamily="34"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42" presetClass="entr" presetSubtype="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7" presetClass="entr" presetSubtype="10"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2" grpId="0" bldLvl="0" animBg="1"/>
      <p:bldP spid="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2035" y="312821"/>
            <a:ext cx="10108565" cy="6340641"/>
          </a:xfrm>
          <a:prstGeom prst="rect">
            <a:avLst/>
          </a:prstGeom>
          <a:noFill/>
          <a:ln w="28575" cmpd="sng">
            <a:solidFill>
              <a:srgbClr val="E7D689"/>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1330960" y="1529080"/>
            <a:ext cx="3801110" cy="3801110"/>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1330960" y="1529080"/>
            <a:ext cx="3801110" cy="3801110"/>
            <a:chOff x="1908" y="2994"/>
            <a:chExt cx="3104" cy="3104"/>
          </a:xfrm>
        </p:grpSpPr>
        <p:sp>
          <p:nvSpPr>
            <p:cNvPr id="19" name="矩形 18"/>
            <p:cNvSpPr/>
            <p:nvPr/>
          </p:nvSpPr>
          <p:spPr>
            <a:xfrm>
              <a:off x="1908" y="2994"/>
              <a:ext cx="3104" cy="3104"/>
            </a:xfrm>
            <a:prstGeom prst="rect">
              <a:avLst/>
            </a:prstGeom>
            <a:solidFill>
              <a:srgbClr val="E7D68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2276" y="3566"/>
              <a:ext cx="2366" cy="1960"/>
            </a:xfrm>
            <a:prstGeom prst="rect">
              <a:avLst/>
            </a:prstGeom>
            <a:noFill/>
          </p:spPr>
          <p:txBody>
            <a:bodyPr wrap="square" rtlCol="0">
              <a:spAutoFit/>
            </a:bodyPr>
            <a:lstStyle/>
            <a:p>
              <a:pPr algn="ctr"/>
              <a:r>
                <a:rPr lang="en-US" altLang="zh-CN" sz="15000" b="1">
                  <a:solidFill>
                    <a:schemeClr val="bg1"/>
                  </a:solidFill>
                  <a:latin typeface="Arial" panose="020B0604020202020204" pitchFamily="34" charset="0"/>
                  <a:ea typeface="华文细黑" panose="02010600040101010101" charset="-122"/>
                </a:rPr>
                <a:t>03</a:t>
              </a:r>
            </a:p>
          </p:txBody>
        </p:sp>
      </p:grpSp>
      <p:sp>
        <p:nvSpPr>
          <p:cNvPr id="9" name="文本框 8"/>
          <p:cNvSpPr txBox="1"/>
          <p:nvPr/>
        </p:nvSpPr>
        <p:spPr>
          <a:xfrm>
            <a:off x="5422899" y="1435267"/>
            <a:ext cx="5629275" cy="5793105"/>
          </a:xfrm>
          <a:prstGeom prst="rect">
            <a:avLst/>
          </a:prstGeom>
          <a:noFill/>
        </p:spPr>
        <p:txBody>
          <a:bodyPr wrap="square" rtlCol="0">
            <a:spAutoFit/>
          </a:bodyPr>
          <a:lstStyle/>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1. </a:t>
            </a:r>
            <a:r>
              <a:rPr lang="en-US" sz="2000" b="1" dirty="0" err="1">
                <a:latin typeface="Arial" panose="020B0604020202020204" pitchFamily="34" charset="0"/>
                <a:cs typeface="Arial" panose="020B0604020202020204" pitchFamily="34" charset="0"/>
              </a:rPr>
              <a:t>Đọc</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sách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giúp</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mở</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rộng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nâng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cao</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kiến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thức</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2. </a:t>
            </a:r>
            <a:r>
              <a:rPr lang="en-US" sz="2000" b="1" dirty="0" err="1">
                <a:latin typeface="Arial" panose="020B0604020202020204" pitchFamily="34" charset="0"/>
                <a:cs typeface="Arial" panose="020B0604020202020204" pitchFamily="34" charset="0"/>
              </a:rPr>
              <a:t>Cải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thiện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sự</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tập</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trung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tăng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cường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kĩ</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năng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tư</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duy</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phân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tích</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3. </a:t>
            </a:r>
            <a:r>
              <a:rPr lang="en-US" sz="2000" b="1" dirty="0" err="1">
                <a:latin typeface="Arial" panose="020B0604020202020204" pitchFamily="34" charset="0"/>
                <a:cs typeface="Arial" panose="020B0604020202020204" pitchFamily="34" charset="0"/>
              </a:rPr>
              <a:t>Mở</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rộng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vốn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từ</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4. </a:t>
            </a:r>
            <a:r>
              <a:rPr lang="en-US" sz="2000" b="1" dirty="0" err="1">
                <a:latin typeface="Arial" panose="020B0604020202020204" pitchFamily="34" charset="0"/>
                <a:cs typeface="Arial" panose="020B0604020202020204" pitchFamily="34" charset="0"/>
              </a:rPr>
              <a:t>Cải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thiện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trí</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nhớ</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5. </a:t>
            </a:r>
            <a:r>
              <a:rPr lang="en-US" sz="2000" b="1" dirty="0" err="1">
                <a:latin typeface="Arial" panose="020B0604020202020204" pitchFamily="34" charset="0"/>
                <a:cs typeface="Arial" panose="020B0604020202020204" pitchFamily="34" charset="0"/>
              </a:rPr>
              <a:t>Giải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trí</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giảm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căng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thẳng</a:t>
            </a:r>
            <a:endParaRPr lang="en-US" sz="2000" b="1" dirty="0">
              <a:latin typeface="Arial" panose="020B0604020202020204" pitchFamily="34" charset="0"/>
              <a:cs typeface="Arial" panose="020B0604020202020204" pitchFamily="34" charset="0"/>
            </a:endParaRP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6. </a:t>
            </a:r>
            <a:r>
              <a:rPr lang="en-US" sz="2000" b="1" dirty="0" err="1">
                <a:latin typeface="Arial" panose="020B0604020202020204" pitchFamily="34" charset="0"/>
                <a:cs typeface="Arial" panose="020B0604020202020204" pitchFamily="34" charset="0"/>
              </a:rPr>
              <a:t>Kích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thích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tinh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thần</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7. </a:t>
            </a:r>
            <a:r>
              <a:rPr lang="en-US" sz="2000" b="1" dirty="0" err="1">
                <a:latin typeface="Arial" panose="020B0604020202020204" pitchFamily="34" charset="0"/>
                <a:cs typeface="Arial" panose="020B0604020202020204" pitchFamily="34" charset="0"/>
              </a:rPr>
              <a:t>Tăng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tuổi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thọ</a:t>
            </a:r>
            <a:endParaRPr lang="en-US" sz="2000" b="1" dirty="0">
              <a:latin typeface="Arial" panose="020B0604020202020204" pitchFamily="34" charset="0"/>
              <a:cs typeface="Arial" panose="020B0604020202020204" pitchFamily="34" charset="0"/>
            </a:endParaRP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8. </a:t>
            </a:r>
            <a:r>
              <a:rPr lang="en-US" sz="2000" b="1" dirty="0" err="1">
                <a:latin typeface="Arial" panose="020B0604020202020204" pitchFamily="34" charset="0"/>
                <a:cs typeface="Arial" panose="020B0604020202020204" pitchFamily="34" charset="0"/>
              </a:rPr>
              <a:t>Hoàn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thiện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kĩ</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năng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viết</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lách</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9. </a:t>
            </a:r>
            <a:r>
              <a:rPr lang="en-US" sz="2000" b="1" dirty="0" err="1">
                <a:latin typeface="Arial" panose="020B0604020202020204" pitchFamily="34" charset="0"/>
                <a:cs typeface="Arial" panose="020B0604020202020204" pitchFamily="34" charset="0"/>
              </a:rPr>
              <a:t>Điều</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khiển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cảm</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xúc</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của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bản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thân</a:t>
            </a:r>
            <a:r>
              <a:rPr lang="en-US" sz="2000" b="1" dirty="0">
                <a:latin typeface="Arial" panose="020B0604020202020204" pitchFamily="34" charset="0"/>
                <a:cs typeface="Arial" panose="020B0604020202020204" pitchFamily="34" charset="0"/>
              </a:rPr>
              <a:t>.</a:t>
            </a:r>
          </a:p>
          <a:p>
            <a:pPr algn="just">
              <a:lnSpc>
                <a:spcPct val="130000"/>
              </a:lnSpc>
              <a:spcBef>
                <a:spcPts val="300"/>
              </a:spcBef>
              <a:spcAft>
                <a:spcPts val="0"/>
              </a:spcAft>
            </a:pPr>
            <a:r>
              <a:rPr lang="en-US" sz="2000" b="1" dirty="0">
                <a:latin typeface="Arial" panose="020B0604020202020204" pitchFamily="34" charset="0"/>
                <a:cs typeface="Arial" panose="020B0604020202020204" pitchFamily="34" charset="0"/>
              </a:rPr>
              <a:t>10. </a:t>
            </a:r>
            <a:r>
              <a:rPr lang="en-US" sz="2000" b="1" dirty="0" err="1">
                <a:latin typeface="Arial" panose="020B0604020202020204" pitchFamily="34" charset="0"/>
                <a:cs typeface="Arial" panose="020B0604020202020204" pitchFamily="34" charset="0"/>
              </a:rPr>
              <a:t>Tạo</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dựng</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thói</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quen</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lành</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mạnh</a:t>
            </a:r>
            <a:r>
              <a:rPr lang="en-US" sz="2000" b="1" dirty="0">
                <a:latin typeface="Arial" panose="020B0604020202020204" pitchFamily="34" charset="0"/>
                <a:cs typeface="Arial" panose="020B0604020202020204" pitchFamily="34" charset="0"/>
              </a:rPr>
              <a:t>.</a:t>
            </a:r>
            <a:endParaRPr lang="en-US" sz="2000" b="1" dirty="0">
              <a:latin typeface="Arial" panose="020B0604020202020204" pitchFamily="34" charset="0"/>
              <a:ea typeface="SimSun" panose="02010600030101010101" pitchFamily="2" charset="-122"/>
              <a:cs typeface="Arial" panose="020B0604020202020204" pitchFamily="34" charset="0"/>
            </a:endParaRPr>
          </a:p>
          <a:p>
            <a:pPr algn="l" fontAlgn="auto">
              <a:lnSpc>
                <a:spcPct val="180000"/>
              </a:lnSpc>
            </a:pPr>
            <a:endParaRPr lang="zh-CN" altLang="en-US" sz="2000" dirty="0">
              <a:latin typeface="Arial" panose="020B0604020202020204" pitchFamily="34" charset="0"/>
              <a:ea typeface="华文细黑" panose="02010600040101010101" charset="-122"/>
              <a:cs typeface="Arial" panose="020B0604020202020204" pitchFamily="34" charset="0"/>
              <a:sym typeface="+mn-ea"/>
            </a:endParaRPr>
          </a:p>
        </p:txBody>
      </p:sp>
      <p:sp>
        <p:nvSpPr>
          <p:cNvPr id="10" name="矩形 9"/>
          <p:cNvSpPr/>
          <p:nvPr/>
        </p:nvSpPr>
        <p:spPr>
          <a:xfrm>
            <a:off x="5422899" y="582697"/>
            <a:ext cx="4864101" cy="534035"/>
          </a:xfrm>
          <a:prstGeom prst="rect">
            <a:avLst/>
          </a:prstGeom>
          <a:noFill/>
        </p:spPr>
        <p:txBody>
          <a:bodyPr wrap="square" rtlCol="0">
            <a:spAutoFit/>
          </a:bodyPr>
          <a:lstStyle/>
          <a:p>
            <a:pPr algn="l">
              <a:lnSpc>
                <a:spcPct val="120000"/>
              </a:lnSpc>
            </a:pPr>
            <a:r>
              <a:rPr lang="vi-VN" altLang="zh-CN" sz="2400" b="1" dirty="0" smtClean="0">
                <a:solidFill>
                  <a:srgbClr val="FF0000"/>
                </a:solidFill>
                <a:latin typeface="Arial" panose="020B0604020202020204" pitchFamily="34" charset="0"/>
                <a:ea typeface="华文细黑" panose="02010600040101010101" charset="-122"/>
                <a:cs typeface="Arial" panose="020B0604020202020204" pitchFamily="34" charset="0"/>
                <a:sym typeface="+mn-ea"/>
              </a:rPr>
              <a:t>Lợi ích của việc đọc sách</a:t>
            </a: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cTn>
                              </p:par>
                            </p:childTnLst>
                          </p:cTn>
                        </p:par>
                        <p:par>
                          <p:cTn id="8" fill="hold">
                            <p:stCondLst>
                              <p:cond delay="500"/>
                            </p:stCondLst>
                            <p:childTnLst>
                              <p:par>
                                <p:cTn id="9" presetID="2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edg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5" grpId="0" bldLvl="0" animBg="1"/>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251520" y="329218"/>
            <a:ext cx="179512" cy="432048"/>
          </a:xfrm>
          <a:prstGeom prst="rect">
            <a:avLst/>
          </a:prstGeom>
          <a:solidFill>
            <a:srgbClr val="E7D6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569594" y="361950"/>
            <a:ext cx="7106553" cy="38728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ts val="2300"/>
              </a:lnSpc>
            </a:pPr>
            <a:r>
              <a:rPr lang="vi-VN" altLang="zh-CN" sz="2800" b="1" dirty="0">
                <a:solidFill>
                  <a:schemeClr val="accent1">
                    <a:lumMod val="75000"/>
                  </a:schemeClr>
                </a:solidFill>
                <a:latin typeface="Times New Roman" panose="02020603050405020304" pitchFamily="18" charset="0"/>
                <a:ea typeface="方正中等线简体" panose="03000509000000000000" pitchFamily="65" charset="-122"/>
                <a:cs typeface="Times New Roman" panose="02020603050405020304" pitchFamily="18" charset="0"/>
              </a:rPr>
              <a:t>1. Đọc sách giúp mở rộng, nâng cao kiến thức</a:t>
            </a:r>
            <a:endParaRPr lang="en-US" altLang="zh-CN" sz="2800" b="1" dirty="0">
              <a:solidFill>
                <a:schemeClr val="accent1">
                  <a:lumMod val="75000"/>
                </a:schemeClr>
              </a:solidFill>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65" name="矩形 64"/>
          <p:cNvSpPr/>
          <p:nvPr/>
        </p:nvSpPr>
        <p:spPr>
          <a:xfrm>
            <a:off x="570230" y="1898650"/>
            <a:ext cx="4862195" cy="2041525"/>
          </a:xfrm>
          <a:prstGeom prst="rect">
            <a:avLst/>
          </a:prstGeom>
          <a:blipFill rotWithShape="1">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矩形 65"/>
          <p:cNvSpPr/>
          <p:nvPr/>
        </p:nvSpPr>
        <p:spPr>
          <a:xfrm>
            <a:off x="570230" y="4246245"/>
            <a:ext cx="2235835" cy="2041525"/>
          </a:xfrm>
          <a:prstGeom prst="rect">
            <a:avLst/>
          </a:prstGeom>
          <a:blipFill rotWithShape="1">
            <a:blip r:embed="rId4"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7" name="矩形 66"/>
          <p:cNvSpPr/>
          <p:nvPr/>
        </p:nvSpPr>
        <p:spPr>
          <a:xfrm>
            <a:off x="3110865" y="4246245"/>
            <a:ext cx="3656965" cy="2041525"/>
          </a:xfrm>
          <a:prstGeom prst="rect">
            <a:avLst/>
          </a:prstGeom>
          <a:blipFill rotWithShape="1">
            <a:blip r:embed="rId5"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矩形 67"/>
          <p:cNvSpPr/>
          <p:nvPr/>
        </p:nvSpPr>
        <p:spPr>
          <a:xfrm>
            <a:off x="7072630" y="4246245"/>
            <a:ext cx="2235835" cy="2041525"/>
          </a:xfrm>
          <a:prstGeom prst="rect">
            <a:avLst/>
          </a:prstGeom>
          <a:blipFill rotWithShape="1">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568648" y="1056206"/>
            <a:ext cx="5974715" cy="3416320"/>
          </a:xfrm>
          <a:prstGeom prst="rect">
            <a:avLst/>
          </a:prstGeom>
          <a:noFill/>
        </p:spPr>
        <p:txBody>
          <a:bodyPr wrap="square" rtlCol="0">
            <a:spAutoFit/>
          </a:bodyPr>
          <a:lstStyle/>
          <a:p>
            <a:pPr>
              <a:lnSpc>
                <a:spcPct val="18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Tri thức giống như đại dương bao la mà kiến thức chúng ta nắm được chỉ là những giọt nước </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8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Kiến thức là hành trang để thành công trong cuộc sống, để giúp ta thực hiện ước mơ</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80000"/>
              </a:lnSpc>
            </a:pPr>
            <a:r>
              <a:rPr lang="vi-VN" altLang="zh-CN" sz="2000" b="1" dirty="0">
                <a:latin typeface="Times New Roman" panose="02020603050405020304" pitchFamily="18" charset="0"/>
                <a:ea typeface="方正中等线简体" panose="03000509000000000000" pitchFamily="65" charset="-122"/>
                <a:cs typeface="Times New Roman" panose="02020603050405020304" pitchFamily="18" charset="0"/>
              </a:rPr>
              <a:t>Đọc sách giúp chúng ta giải đáp được những vấn đề khó </a:t>
            </a:r>
            <a:r>
              <a:rPr lang="vi-VN" altLang="zh-CN" sz="2000" b="1" dirty="0" smtClean="0">
                <a:latin typeface="Times New Roman" panose="02020603050405020304" pitchFamily="18" charset="0"/>
                <a:ea typeface="方正中等线简体" panose="03000509000000000000" pitchFamily="65" charset="-122"/>
                <a:cs typeface="Times New Roman" panose="02020603050405020304" pitchFamily="18" charset="0"/>
              </a:rPr>
              <a:t>hiểu</a:t>
            </a:r>
            <a:endParaRPr lang="en-US" altLang="zh-CN" sz="2000" b="1" dirty="0">
              <a:latin typeface="Times New Roman" panose="02020603050405020304" pitchFamily="18" charset="0"/>
              <a:ea typeface="方正中等线简体" panose="03000509000000000000" pitchFamily="65" charset="-122"/>
              <a:cs typeface="Times New Roman" panose="02020603050405020304" pitchFamily="18" charset="0"/>
            </a:endParaRPr>
          </a:p>
        </p:txBody>
      </p:sp>
    </p:spTree>
  </p:cSld>
  <p:clrMapOvr>
    <a:masterClrMapping/>
  </p:clrMapOvr>
  <p:transition spd="med" advClick="0" advTm="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1000"/>
                            </p:stCondLst>
                            <p:childTnLst>
                              <p:par>
                                <p:cTn id="15" presetID="29" presetClass="entr" presetSubtype="0" fill="hold" grpId="0" nodeType="afterEffect">
                                  <p:stCondLst>
                                    <p:cond delay="0"/>
                                  </p:stCondLst>
                                  <p:childTnLst>
                                    <p:set>
                                      <p:cBhvr>
                                        <p:cTn id="16" dur="1" fill="hold">
                                          <p:stCondLst>
                                            <p:cond delay="0"/>
                                          </p:stCondLst>
                                        </p:cTn>
                                        <p:tgtEl>
                                          <p:spTgt spid="65"/>
                                        </p:tgtEl>
                                        <p:attrNameLst>
                                          <p:attrName>style.visibility</p:attrName>
                                        </p:attrNameLst>
                                      </p:cBhvr>
                                      <p:to>
                                        <p:strVal val="visible"/>
                                      </p:to>
                                    </p:set>
                                    <p:anim calcmode="lin" valueType="num">
                                      <p:cBhvr>
                                        <p:cTn id="17" dur="500" fill="hold"/>
                                        <p:tgtEl>
                                          <p:spTgt spid="65"/>
                                        </p:tgtEl>
                                        <p:attrNameLst>
                                          <p:attrName>ppt_x</p:attrName>
                                        </p:attrNameLst>
                                      </p:cBhvr>
                                      <p:tavLst>
                                        <p:tav tm="0">
                                          <p:val>
                                            <p:strVal val="#ppt_x-.2"/>
                                          </p:val>
                                        </p:tav>
                                        <p:tav tm="100000">
                                          <p:val>
                                            <p:strVal val="#ppt_x"/>
                                          </p:val>
                                        </p:tav>
                                      </p:tavLst>
                                    </p:anim>
                                    <p:anim calcmode="lin" valueType="num">
                                      <p:cBhvr>
                                        <p:cTn id="18" dur="500" fill="hold"/>
                                        <p:tgtEl>
                                          <p:spTgt spid="65"/>
                                        </p:tgtEl>
                                        <p:attrNameLst>
                                          <p:attrName>ppt_y</p:attrName>
                                        </p:attrNameLst>
                                      </p:cBhvr>
                                      <p:tavLst>
                                        <p:tav tm="0">
                                          <p:val>
                                            <p:strVal val="#ppt_y"/>
                                          </p:val>
                                        </p:tav>
                                        <p:tav tm="100000">
                                          <p:val>
                                            <p:strVal val="#ppt_y"/>
                                          </p:val>
                                        </p:tav>
                                      </p:tavLst>
                                    </p:anim>
                                    <p:animEffect transition="in" filter="wipe(right)" prLst="gradientSize: 0.1">
                                      <p:cBhvr>
                                        <p:cTn id="19" dur="500"/>
                                        <p:tgtEl>
                                          <p:spTgt spid="65"/>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66"/>
                                        </p:tgtEl>
                                        <p:attrNameLst>
                                          <p:attrName>style.visibility</p:attrName>
                                        </p:attrNameLst>
                                      </p:cBhvr>
                                      <p:to>
                                        <p:strVal val="visible"/>
                                      </p:to>
                                    </p:set>
                                    <p:anim calcmode="lin" valueType="num">
                                      <p:cBhvr>
                                        <p:cTn id="23" dur="500" fill="hold"/>
                                        <p:tgtEl>
                                          <p:spTgt spid="66"/>
                                        </p:tgtEl>
                                        <p:attrNameLst>
                                          <p:attrName>ppt_w</p:attrName>
                                        </p:attrNameLst>
                                      </p:cBhvr>
                                      <p:tavLst>
                                        <p:tav tm="0">
                                          <p:val>
                                            <p:fltVal val="0"/>
                                          </p:val>
                                        </p:tav>
                                        <p:tav tm="100000">
                                          <p:val>
                                            <p:strVal val="#ppt_w"/>
                                          </p:val>
                                        </p:tav>
                                      </p:tavLst>
                                    </p:anim>
                                    <p:anim calcmode="lin" valueType="num">
                                      <p:cBhvr>
                                        <p:cTn id="24" dur="500" fill="hold"/>
                                        <p:tgtEl>
                                          <p:spTgt spid="66"/>
                                        </p:tgtEl>
                                        <p:attrNameLst>
                                          <p:attrName>ppt_h</p:attrName>
                                        </p:attrNameLst>
                                      </p:cBhvr>
                                      <p:tavLst>
                                        <p:tav tm="0">
                                          <p:val>
                                            <p:fltVal val="0"/>
                                          </p:val>
                                        </p:tav>
                                        <p:tav tm="100000">
                                          <p:val>
                                            <p:strVal val="#ppt_h"/>
                                          </p:val>
                                        </p:tav>
                                      </p:tavLst>
                                    </p:anim>
                                    <p:animEffect transition="in" filter="fade">
                                      <p:cBhvr>
                                        <p:cTn id="25" dur="500"/>
                                        <p:tgtEl>
                                          <p:spTgt spid="66"/>
                                        </p:tgtEl>
                                      </p:cBhvr>
                                    </p:animEffect>
                                  </p:childTnLst>
                                </p:cTn>
                              </p:par>
                            </p:childTnLst>
                          </p:cTn>
                        </p:par>
                        <p:par>
                          <p:cTn id="26" fill="hold">
                            <p:stCondLst>
                              <p:cond delay="2000"/>
                            </p:stCondLst>
                            <p:childTnLst>
                              <p:par>
                                <p:cTn id="27" presetID="16" presetClass="entr" presetSubtype="21" fill="hold" grpId="0" nodeType="after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barn(inVertical)">
                                      <p:cBhvr>
                                        <p:cTn id="29" dur="500"/>
                                        <p:tgtEl>
                                          <p:spTgt spid="67"/>
                                        </p:tgtEl>
                                      </p:cBhvr>
                                    </p:animEffect>
                                  </p:childTnLst>
                                </p:cTn>
                              </p:par>
                            </p:childTnLst>
                          </p:cTn>
                        </p:par>
                        <p:par>
                          <p:cTn id="30" fill="hold">
                            <p:stCondLst>
                              <p:cond delay="2500"/>
                            </p:stCondLst>
                            <p:childTnLst>
                              <p:par>
                                <p:cTn id="31" presetID="13" presetClass="entr" presetSubtype="16" fill="hold" grpId="0" nodeType="afterEffect">
                                  <p:stCondLst>
                                    <p:cond delay="0"/>
                                  </p:stCondLst>
                                  <p:childTnLst>
                                    <p:set>
                                      <p:cBhvr>
                                        <p:cTn id="32" dur="1" fill="hold">
                                          <p:stCondLst>
                                            <p:cond delay="0"/>
                                          </p:stCondLst>
                                        </p:cTn>
                                        <p:tgtEl>
                                          <p:spTgt spid="68"/>
                                        </p:tgtEl>
                                        <p:attrNameLst>
                                          <p:attrName>style.visibility</p:attrName>
                                        </p:attrNameLst>
                                      </p:cBhvr>
                                      <p:to>
                                        <p:strVal val="visible"/>
                                      </p:to>
                                    </p:set>
                                    <p:animEffect transition="in" filter="plus(in)">
                                      <p:cBhvr>
                                        <p:cTn id="33" dur="500"/>
                                        <p:tgtEl>
                                          <p:spTgt spid="68"/>
                                        </p:tgtEl>
                                      </p:cBhvr>
                                    </p:animEffect>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anim calcmode="lin" valueType="num">
                                      <p:cBhvr>
                                        <p:cTn id="38" dur="500" fill="hold"/>
                                        <p:tgtEl>
                                          <p:spTgt spid="3"/>
                                        </p:tgtEl>
                                        <p:attrNameLst>
                                          <p:attrName>ppt_x</p:attrName>
                                        </p:attrNameLst>
                                      </p:cBhvr>
                                      <p:tavLst>
                                        <p:tav tm="0">
                                          <p:val>
                                            <p:strVal val="#ppt_x"/>
                                          </p:val>
                                        </p:tav>
                                        <p:tav tm="100000">
                                          <p:val>
                                            <p:strVal val="#ppt_x"/>
                                          </p:val>
                                        </p:tav>
                                      </p:tavLst>
                                    </p:anim>
                                    <p:anim calcmode="lin" valueType="num">
                                      <p:cBhvr>
                                        <p:cTn id="39"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65" grpId="0" bldLvl="0" animBg="1"/>
      <p:bldP spid="66" grpId="0" bldLvl="0" animBg="1"/>
      <p:bldP spid="67" grpId="0" bldLvl="0" animBg="1"/>
      <p:bldP spid="68" grpId="0" bldLvl="0" animBg="1"/>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799</Words>
  <Application>WPS Presentation</Application>
  <PresentationFormat>Custom</PresentationFormat>
  <Paragraphs>102</Paragraphs>
  <Slides>17</Slides>
  <Notes>17</Notes>
  <HiddenSlides>0</HiddenSlides>
  <MMClips>1</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Windows User</cp:lastModifiedBy>
  <cp:revision>30</cp:revision>
  <dcterms:created xsi:type="dcterms:W3CDTF">2018-01-18T14:35:00Z</dcterms:created>
  <dcterms:modified xsi:type="dcterms:W3CDTF">2021-09-11T01:17:37Z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1033-11.2.0.10265</vt:lpwstr>
  </property>
  <property fmtid="{D5CDD505-2E9C-101B-9397-08002B2CF9AE}" pid="3" name="ICV">
    <vt:lpwstr>9661DAB6ADD54A028A563F77E7C2339F</vt:lpwstr>
  </property>
</Properties>
</file>