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301" r:id="rId4"/>
    <p:sldId id="302" r:id="rId5"/>
    <p:sldId id="268" r:id="rId6"/>
    <p:sldId id="303" r:id="rId7"/>
    <p:sldId id="305" r:id="rId8"/>
    <p:sldId id="318" r:id="rId9"/>
    <p:sldId id="319" r:id="rId10"/>
    <p:sldId id="320" r:id="rId11"/>
    <p:sldId id="325" r:id="rId12"/>
    <p:sldId id="324" r:id="rId13"/>
    <p:sldId id="321" r:id="rId14"/>
    <p:sldId id="326" r:id="rId15"/>
    <p:sldId id="327" r:id="rId16"/>
    <p:sldId id="34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05CD"/>
    <a:srgbClr val="1993FD"/>
    <a:srgbClr val="00B4FF"/>
    <a:srgbClr val="0066FF"/>
    <a:srgbClr val="7BB7D4"/>
    <a:srgbClr val="FFFFFF"/>
    <a:srgbClr val="3B748B"/>
    <a:srgbClr val="1F586F"/>
    <a:srgbClr val="00225D"/>
    <a:srgbClr val="2A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32" autoAdjust="0"/>
  </p:normalViewPr>
  <p:slideViewPr>
    <p:cSldViewPr snapToGrid="0" showGuides="1">
      <p:cViewPr varScale="1">
        <p:scale>
          <a:sx n="61" d="100"/>
          <a:sy n="61" d="100"/>
        </p:scale>
        <p:origin x="102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B0AD2-596B-47CC-B447-983F3A126249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3186B-FC28-42B3-8305-EDD9560A1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26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24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5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98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19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83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254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97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4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71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36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0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08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80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17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65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2197B86-F04F-0619-334D-5AEF0D450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6510B63A-6C08-D873-FD9E-F519E2162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92CBE0-6F06-A2AC-10AF-077CA40B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B587FD3-BE36-C455-7292-D939A19CC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35FD83B-6C4B-F795-9C8E-EBBBD0AA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1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CD6820F-8A86-3CCF-8880-4AAF5DD5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9173B7D-D6F4-A81D-3A2A-5294684A3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02CFA10-967D-FB48-C574-8C21E1BB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3E5604B-63FF-79E4-7457-A42C68B5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6391A9A-CBCB-5BA0-A466-1D41C5BA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06872F9-2229-A179-95D9-46444EA42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4A54087-A23C-4D56-FBC0-C30947721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21A4A2E-60D0-E167-C68B-6A989D4BD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BC9FA82-FBB9-E44D-CEBB-93189767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CA22AE4-800A-9CF7-5FB6-C7AF4E04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F0517EE-F843-A36F-93C2-86D7998C7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498996B-2F3C-63B4-1A36-091E29C46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5DC7D7-33A9-F47F-C29F-4B137B439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60DF25A-2A7B-042D-2E5F-2E5DBBFD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F8F3CEE-FEB4-99AB-E161-9E5D768F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9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E604BC8-B3E0-3EF6-C7DF-90AE4BF36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0C7511-BC12-879E-9AC5-F3E881A12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F6D34F3-FD1F-E87C-DA04-B727C8D2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D840C4E-0BD9-4631-1E9F-34747A05D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E2049E7-E704-5A82-DF1E-A6733244F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9D86C7-6005-0743-1F3D-71179FF54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A03E2B9-4BEA-284D-F39E-7A1FF10E5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577D76-82A8-6BBA-C0D4-47EF00D7E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32D5F2C-94D5-BCB1-2710-D53393C43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2CD1C95-D490-B073-0A50-63657185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00B5C66-80D5-7A79-C1F8-982A94B5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6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04619DC-7CE8-7516-7AA2-A6158605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A7676A8-1A5C-AB04-3CF4-A49A69090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55363DF-C88F-29DC-9182-3F919ABFD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20C85E54-13B5-7DF6-391A-B138D410B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5D3E065-402E-5323-1210-CC15AB8E7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DB8EC6C3-7A29-03A3-E3A0-5C60EA427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82B87BE2-C9C8-3E69-6BE8-62D867F6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851CF71B-9286-E408-7A40-3C1CFB47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F4E30EE-0CC0-0D4F-D5C9-F91CB46B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8F9A2281-1FB2-02B9-9407-E8D4A1472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3F8E74C-0E4D-86A5-58CC-72C3D9EA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F7DEEC16-7092-4C1C-E8E5-C571CA5A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3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6285B07-7B96-D558-2DB8-2864A9DF8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A0D3970-F976-6AD8-B994-D0905FE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A599FD8-4D4C-B7E8-25D8-3425B9EF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9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2A80E9F-B24F-80DD-141C-EA0DB919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5006980-402B-F78D-C2BD-D6555925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5977315-10A6-E81A-79C3-BBC266E43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CDB5EE-2AB5-C656-0778-3C44069D3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B5770BB-D1ED-B0AE-27D5-1B378391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E231F12-EEBE-568D-2218-97202E29D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4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45294CA-A60D-2DDB-71B7-0D2462B0F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703CE72-6BEA-B3D8-C0BC-B0A6944929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56582ED-57EB-9EA1-B2BD-689610CDF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C92D4A7-AC3A-9748-E91E-88D401F7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4DA72FD-295A-5ED5-8A39-8B6C64A3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24CA4C1-111C-D475-3A7B-8085341E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8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C4CC3FB0-B5F2-876C-1610-861CD118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A85ECF-4CA7-4F54-19CE-A5C418681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3102B2D-E0EC-4E14-EB96-50D6898D5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CB738-3124-4BDE-87D9-3E5C71461027}" type="datetimeFigureOut">
              <a:rPr lang="en-US" smtClean="0"/>
              <a:t>29/11/2023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766646E-6DA8-35B6-7938-344844C8E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347379-8D70-2334-1E98-D687F65703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6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4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video" Target="../media/media1.mp4"/><Relationship Id="rId7" Type="http://schemas.openxmlformats.org/officeDocument/2006/relationships/image" Target="../media/image12.wmf"/><Relationship Id="rId2" Type="http://schemas.microsoft.com/office/2007/relationships/media" Target="../media/media1.mp4"/><Relationship Id="rId1" Type="http://schemas.openxmlformats.org/officeDocument/2006/relationships/tags" Target="../tags/tag13.x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5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5C425634-B2C7-8AB4-1725-DD03842CA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94C042D-A8C8-BEFA-AFBF-D12D076ABB6B}"/>
              </a:ext>
            </a:extLst>
          </p:cNvPr>
          <p:cNvSpPr txBox="1"/>
          <p:nvPr/>
        </p:nvSpPr>
        <p:spPr>
          <a:xfrm>
            <a:off x="997407" y="2260119"/>
            <a:ext cx="98736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6000" b="1" dirty="0" err="1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6000" dirty="0">
              <a:solidFill>
                <a:srgbClr val="1993F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6479212-5B41-CEF3-0DED-7DD610039D2F}"/>
              </a:ext>
            </a:extLst>
          </p:cNvPr>
          <p:cNvSpPr txBox="1"/>
          <p:nvPr/>
        </p:nvSpPr>
        <p:spPr>
          <a:xfrm>
            <a:off x="958994" y="1428847"/>
            <a:ext cx="102740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solidFill>
                  <a:srgbClr val="00B4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TIẾNG VIỆT             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53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B0B626E6-7D66-CA6C-93A0-2276B8DC4E47}"/>
              </a:ext>
            </a:extLst>
          </p:cNvPr>
          <p:cNvSpPr/>
          <p:nvPr/>
        </p:nvSpPr>
        <p:spPr>
          <a:xfrm>
            <a:off x="894912" y="218662"/>
            <a:ext cx="10604661" cy="6370982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SGK/26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Ai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nớ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cha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nhể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ạ.</a:t>
            </a: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F83B0E0-3A00-1BC6-4626-8A64774850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750" y="814339"/>
            <a:ext cx="2100421" cy="18614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609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8" y="172341"/>
            <a:ext cx="3637891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30327" y="0"/>
            <a:ext cx="3817137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0" name="Cuộn: Ngang 9">
            <a:extLst>
              <a:ext uri="{FF2B5EF4-FFF2-40B4-BE49-F238E27FC236}">
                <a16:creationId xmlns:a16="http://schemas.microsoft.com/office/drawing/2014/main" id="{707C5178-2C6F-A404-DA81-A838F98C6C52}"/>
              </a:ext>
            </a:extLst>
          </p:cNvPr>
          <p:cNvSpPr/>
          <p:nvPr/>
        </p:nvSpPr>
        <p:spPr>
          <a:xfrm>
            <a:off x="3473007" y="160431"/>
            <a:ext cx="8534800" cy="6396057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ACF72A0-19AF-13F5-8307-15A593C926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5885" y="644125"/>
            <a:ext cx="2100421" cy="186145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03B846E-CADA-9A98-C2B6-A061D58724A6}"/>
              </a:ext>
            </a:extLst>
          </p:cNvPr>
          <p:cNvSpPr txBox="1"/>
          <p:nvPr/>
        </p:nvSpPr>
        <p:spPr>
          <a:xfrm>
            <a:off x="4575157" y="1215916"/>
            <a:ext cx="6360538" cy="2246769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hể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nhỉ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+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dẩn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vẩn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mi-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mày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9ABD059-DACA-572B-AF13-8D82FB400DC2}"/>
              </a:ext>
            </a:extLst>
          </p:cNvPr>
          <p:cNvSpPr txBox="1"/>
          <p:nvPr/>
        </p:nvSpPr>
        <p:spPr>
          <a:xfrm>
            <a:off x="5729275" y="106429"/>
            <a:ext cx="4022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/26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BC04AA0-48BD-652E-FE22-D498219F3FBF}"/>
              </a:ext>
            </a:extLst>
          </p:cNvPr>
          <p:cNvSpPr txBox="1"/>
          <p:nvPr/>
        </p:nvSpPr>
        <p:spPr>
          <a:xfrm>
            <a:off x="4575157" y="3661530"/>
            <a:ext cx="6435140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263F9289-058A-A511-3694-EECF6F849B24}"/>
              </a:ext>
            </a:extLst>
          </p:cNvPr>
          <p:cNvSpPr txBox="1"/>
          <p:nvPr/>
        </p:nvSpPr>
        <p:spPr>
          <a:xfrm>
            <a:off x="4575157" y="4506706"/>
            <a:ext cx="6435139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gũi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79971" y="489288"/>
            <a:ext cx="4447629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4400" imgH="216000" progId="Equation.DSMT4">
                  <p:embed/>
                </p:oleObj>
              </mc:Choice>
              <mc:Fallback>
                <p:oleObj name="Equation" r:id="rId6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7F5946D7-A48B-AC4A-1D3C-E30875C803F0}"/>
              </a:ext>
            </a:extLst>
          </p:cNvPr>
          <p:cNvSpPr/>
          <p:nvPr/>
        </p:nvSpPr>
        <p:spPr>
          <a:xfrm>
            <a:off x="937172" y="2256730"/>
            <a:ext cx="4447628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10000" b="1" kern="1800" spc="-75" dirty="0">
                <a:solidFill>
                  <a:srgbClr val="3005CD"/>
                </a:solidFill>
                <a:effectLst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</a:p>
          <a:p>
            <a:pPr>
              <a:spcAft>
                <a:spcPts val="750"/>
              </a:spcAft>
            </a:pPr>
            <a:r>
              <a:rPr lang="en-US" sz="10000" b="1" kern="1800" spc="-75" dirty="0">
                <a:solidFill>
                  <a:srgbClr val="3005CD"/>
                </a:solidFill>
                <a:effectLst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10000" dirty="0">
              <a:solidFill>
                <a:srgbClr val="3005CD"/>
              </a:solidFill>
              <a:effectLst/>
              <a:latin typeface="Ravie" panose="040408050508090206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68065" y="1328579"/>
            <a:ext cx="4568670" cy="513505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817" y="1710873"/>
            <a:ext cx="2100421" cy="1861454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273D8E9-D97A-B52D-A427-D730E88956DD}"/>
              </a:ext>
            </a:extLst>
          </p:cNvPr>
          <p:cNvSpPr txBox="1"/>
          <p:nvPr/>
        </p:nvSpPr>
        <p:spPr>
          <a:xfrm>
            <a:off x="7355267" y="2835308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Mũi tên: Hình ngũ giác 18">
            <a:extLst>
              <a:ext uri="{FF2B5EF4-FFF2-40B4-BE49-F238E27FC236}">
                <a16:creationId xmlns:a16="http://schemas.microsoft.com/office/drawing/2014/main" id="{6E2E51A2-260B-454D-C833-1C525AACE447}"/>
              </a:ext>
            </a:extLst>
          </p:cNvPr>
          <p:cNvSpPr/>
          <p:nvPr/>
        </p:nvSpPr>
        <p:spPr>
          <a:xfrm>
            <a:off x="5272983" y="2639391"/>
            <a:ext cx="2082283" cy="799099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1,2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Mũi tên: Hình ngũ giác 19">
            <a:extLst>
              <a:ext uri="{FF2B5EF4-FFF2-40B4-BE49-F238E27FC236}">
                <a16:creationId xmlns:a16="http://schemas.microsoft.com/office/drawing/2014/main" id="{7F3B4B0C-2F9E-802C-3D9F-8578990A2932}"/>
              </a:ext>
            </a:extLst>
          </p:cNvPr>
          <p:cNvSpPr/>
          <p:nvPr/>
        </p:nvSpPr>
        <p:spPr>
          <a:xfrm>
            <a:off x="5272983" y="3840694"/>
            <a:ext cx="2082283" cy="701579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3,4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Mũi tên: Hình ngũ giác 20">
            <a:extLst>
              <a:ext uri="{FF2B5EF4-FFF2-40B4-BE49-F238E27FC236}">
                <a16:creationId xmlns:a16="http://schemas.microsoft.com/office/drawing/2014/main" id="{DB47456C-C9D1-9B58-67B3-08559BAF7D2B}"/>
              </a:ext>
            </a:extLst>
          </p:cNvPr>
          <p:cNvSpPr/>
          <p:nvPr/>
        </p:nvSpPr>
        <p:spPr>
          <a:xfrm>
            <a:off x="5272981" y="5061650"/>
            <a:ext cx="2082283" cy="647538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5,6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F165CC96-B6BA-78EF-2E3D-F45C84F75682}"/>
              </a:ext>
            </a:extLst>
          </p:cNvPr>
          <p:cNvSpPr txBox="1"/>
          <p:nvPr/>
        </p:nvSpPr>
        <p:spPr>
          <a:xfrm>
            <a:off x="7355264" y="5128394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0F591BF-9125-FEFB-837B-459F9837FFAB}"/>
              </a:ext>
            </a:extLst>
          </p:cNvPr>
          <p:cNvSpPr txBox="1"/>
          <p:nvPr/>
        </p:nvSpPr>
        <p:spPr>
          <a:xfrm>
            <a:off x="7355267" y="3915396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" name="Đồng hồ đếm ngược 2 phút - 2 Minutes countdown">
            <a:hlinkClick r:id="" action="ppaction://media"/>
            <a:extLst>
              <a:ext uri="{FF2B5EF4-FFF2-40B4-BE49-F238E27FC236}">
                <a16:creationId xmlns:a16="http://schemas.microsoft.com/office/drawing/2014/main" id="{491C77C6-6300-4CD6-01CD-00BED774A67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95776" y="766041"/>
            <a:ext cx="2144686" cy="1206386"/>
          </a:xfrm>
          <a:prstGeom prst="rect">
            <a:avLst/>
          </a:prstGeom>
        </p:spPr>
      </p:pic>
      <p:sp>
        <p:nvSpPr>
          <p:cNvPr id="28" name="Cuộn: Ngang 27">
            <a:extLst>
              <a:ext uri="{FF2B5EF4-FFF2-40B4-BE49-F238E27FC236}">
                <a16:creationId xmlns:a16="http://schemas.microsoft.com/office/drawing/2014/main" id="{7EFA083F-8745-B977-4301-109D30D77740}"/>
              </a:ext>
            </a:extLst>
          </p:cNvPr>
          <p:cNvSpPr/>
          <p:nvPr/>
        </p:nvSpPr>
        <p:spPr>
          <a:xfrm>
            <a:off x="8157005" y="765511"/>
            <a:ext cx="3766930" cy="964095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SGK/26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263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116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116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4" grpId="0" animBg="1"/>
      <p:bldP spid="10" grpId="0"/>
      <p:bldP spid="11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D240B35B-976E-B7B3-83A4-003B6A9F73E3}"/>
              </a:ext>
            </a:extLst>
          </p:cNvPr>
          <p:cNvSpPr/>
          <p:nvPr/>
        </p:nvSpPr>
        <p:spPr>
          <a:xfrm>
            <a:off x="276085" y="265095"/>
            <a:ext cx="3820902" cy="75122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SGK/26</a:t>
            </a:r>
          </a:p>
        </p:txBody>
      </p:sp>
      <p:sp>
        <p:nvSpPr>
          <p:cNvPr id="8" name="Hình chữ nhật: Góc vát 7">
            <a:extLst>
              <a:ext uri="{FF2B5EF4-FFF2-40B4-BE49-F238E27FC236}">
                <a16:creationId xmlns:a16="http://schemas.microsoft.com/office/drawing/2014/main" id="{C4417E9B-495D-82A1-A3FE-FE736999274C}"/>
              </a:ext>
            </a:extLst>
          </p:cNvPr>
          <p:cNvSpPr/>
          <p:nvPr/>
        </p:nvSpPr>
        <p:spPr>
          <a:xfrm>
            <a:off x="447261" y="1329003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l, n, v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6324550-E180-2C81-5D52-B76A03F7036A}"/>
              </a:ext>
            </a:extLst>
          </p:cNvPr>
          <p:cNvSpPr txBox="1"/>
          <p:nvPr/>
        </p:nvSpPr>
        <p:spPr>
          <a:xfrm>
            <a:off x="4310560" y="836560"/>
            <a:ext cx="7301242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lùng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long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lấp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lánh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ADCD0CD-9880-3FD7-B732-C92B9695FBA4}"/>
              </a:ext>
            </a:extLst>
          </p:cNvPr>
          <p:cNvSpPr txBox="1"/>
          <p:nvPr/>
        </p:nvSpPr>
        <p:spPr>
          <a:xfrm>
            <a:off x="4318781" y="1587612"/>
            <a:ext cx="7301242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nặc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nõn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nuồn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nuột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nùng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77935E4-11B1-5779-D6E5-7DFC115FECAF}"/>
              </a:ext>
            </a:extLst>
          </p:cNvPr>
          <p:cNvSpPr txBox="1"/>
          <p:nvPr/>
        </p:nvSpPr>
        <p:spPr>
          <a:xfrm>
            <a:off x="4318781" y="2706184"/>
            <a:ext cx="7317684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ội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vắng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vi vu,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vút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vọt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vèo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vèo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9A2E31B9-4740-8F85-FDCE-270756CF47BE}"/>
              </a:ext>
            </a:extLst>
          </p:cNvPr>
          <p:cNvCxnSpPr>
            <a:cxnSpLocks/>
            <a:stCxn id="8" idx="0"/>
            <a:endCxn id="10" idx="1"/>
          </p:cNvCxnSpPr>
          <p:nvPr/>
        </p:nvCxnSpPr>
        <p:spPr>
          <a:xfrm flipV="1">
            <a:off x="3363151" y="1082782"/>
            <a:ext cx="947409" cy="103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C522948B-0A4A-2CD7-6C25-B3E52B84CDDB}"/>
              </a:ext>
            </a:extLst>
          </p:cNvPr>
          <p:cNvCxnSpPr>
            <a:cxnSpLocks/>
            <a:stCxn id="8" idx="0"/>
            <a:endCxn id="12" idx="1"/>
          </p:cNvCxnSpPr>
          <p:nvPr/>
        </p:nvCxnSpPr>
        <p:spPr>
          <a:xfrm flipV="1">
            <a:off x="3363151" y="2033888"/>
            <a:ext cx="955630" cy="851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D84153DD-609F-EB74-0815-9C0398CC6020}"/>
              </a:ext>
            </a:extLst>
          </p:cNvPr>
          <p:cNvCxnSpPr>
            <a:cxnSpLocks/>
            <a:stCxn id="8" idx="0"/>
            <a:endCxn id="15" idx="1"/>
          </p:cNvCxnSpPr>
          <p:nvPr/>
        </p:nvCxnSpPr>
        <p:spPr>
          <a:xfrm>
            <a:off x="3363151" y="2119066"/>
            <a:ext cx="955630" cy="8333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ình chữ nhật: Góc vát 29">
            <a:extLst>
              <a:ext uri="{FF2B5EF4-FFF2-40B4-BE49-F238E27FC236}">
                <a16:creationId xmlns:a16="http://schemas.microsoft.com/office/drawing/2014/main" id="{DBB178EB-BFE6-DE7F-553C-15EA7D8E89D4}"/>
              </a:ext>
            </a:extLst>
          </p:cNvPr>
          <p:cNvSpPr/>
          <p:nvPr/>
        </p:nvSpPr>
        <p:spPr>
          <a:xfrm>
            <a:off x="447262" y="3219376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có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n, t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1DA4672A-5DAD-02FF-FFD0-7FBDBC5A868E}"/>
              </a:ext>
            </a:extLst>
          </p:cNvPr>
          <p:cNvSpPr txBox="1"/>
          <p:nvPr/>
        </p:nvSpPr>
        <p:spPr>
          <a:xfrm>
            <a:off x="4310560" y="3394479"/>
            <a:ext cx="6112564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bần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2600" dirty="0"/>
          </a:p>
        </p:txBody>
      </p: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B56177E3-AB13-B0ED-5237-EB93345127B2}"/>
              </a:ext>
            </a:extLst>
          </p:cNvPr>
          <p:cNvSpPr txBox="1"/>
          <p:nvPr/>
        </p:nvSpPr>
        <p:spPr>
          <a:xfrm>
            <a:off x="4310560" y="4158248"/>
            <a:ext cx="4286250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ắt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bẻ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ngát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9" name="Đường kết nối Mũi tên Thẳng 38">
            <a:extLst>
              <a:ext uri="{FF2B5EF4-FFF2-40B4-BE49-F238E27FC236}">
                <a16:creationId xmlns:a16="http://schemas.microsoft.com/office/drawing/2014/main" id="{D505E353-1377-5E0C-7210-FC0826359B86}"/>
              </a:ext>
            </a:extLst>
          </p:cNvPr>
          <p:cNvCxnSpPr>
            <a:cxnSpLocks/>
            <a:stCxn id="30" idx="0"/>
            <a:endCxn id="34" idx="1"/>
          </p:cNvCxnSpPr>
          <p:nvPr/>
        </p:nvCxnSpPr>
        <p:spPr>
          <a:xfrm flipV="1">
            <a:off x="3363152" y="3640701"/>
            <a:ext cx="947408" cy="3687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Đường kết nối Mũi tên Thẳng 39">
            <a:extLst>
              <a:ext uri="{FF2B5EF4-FFF2-40B4-BE49-F238E27FC236}">
                <a16:creationId xmlns:a16="http://schemas.microsoft.com/office/drawing/2014/main" id="{76E47E77-7954-80FB-789A-EF2136242DC4}"/>
              </a:ext>
            </a:extLst>
          </p:cNvPr>
          <p:cNvCxnSpPr>
            <a:cxnSpLocks/>
            <a:stCxn id="30" idx="0"/>
            <a:endCxn id="38" idx="1"/>
          </p:cNvCxnSpPr>
          <p:nvPr/>
        </p:nvCxnSpPr>
        <p:spPr>
          <a:xfrm>
            <a:off x="3363152" y="4009439"/>
            <a:ext cx="947408" cy="3950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Hình chữ nhật: Góc vát 48">
            <a:extLst>
              <a:ext uri="{FF2B5EF4-FFF2-40B4-BE49-F238E27FC236}">
                <a16:creationId xmlns:a16="http://schemas.microsoft.com/office/drawing/2014/main" id="{97A56931-297B-C974-B9FA-14BD35366ACB}"/>
              </a:ext>
            </a:extLst>
          </p:cNvPr>
          <p:cNvSpPr/>
          <p:nvPr/>
        </p:nvSpPr>
        <p:spPr>
          <a:xfrm>
            <a:off x="447261" y="5083955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ngã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" name="Hộp Văn bản 89">
            <a:extLst>
              <a:ext uri="{FF2B5EF4-FFF2-40B4-BE49-F238E27FC236}">
                <a16:creationId xmlns:a16="http://schemas.microsoft.com/office/drawing/2014/main" id="{89BBA899-6D5B-85E4-896C-E262BB5D8A82}"/>
              </a:ext>
            </a:extLst>
          </p:cNvPr>
          <p:cNvSpPr txBox="1"/>
          <p:nvPr/>
        </p:nvSpPr>
        <p:spPr>
          <a:xfrm>
            <a:off x="4318781" y="5005279"/>
            <a:ext cx="7325905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đỏ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ngơi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lảnh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khúc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khuỷu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luẩn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quẩn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lẩm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cẩm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4" name="Hộp Văn bản 93">
            <a:extLst>
              <a:ext uri="{FF2B5EF4-FFF2-40B4-BE49-F238E27FC236}">
                <a16:creationId xmlns:a16="http://schemas.microsoft.com/office/drawing/2014/main" id="{CFC5CBC7-FF94-9C7B-4F71-6F51921CEC44}"/>
              </a:ext>
            </a:extLst>
          </p:cNvPr>
          <p:cNvSpPr txBox="1"/>
          <p:nvPr/>
        </p:nvSpPr>
        <p:spPr>
          <a:xfrm>
            <a:off x="4294118" y="6109769"/>
            <a:ext cx="7565785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ngợi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5" name="Đường kết nối Mũi tên Thẳng 94">
            <a:extLst>
              <a:ext uri="{FF2B5EF4-FFF2-40B4-BE49-F238E27FC236}">
                <a16:creationId xmlns:a16="http://schemas.microsoft.com/office/drawing/2014/main" id="{1B460C3C-4B5F-D16E-ED81-0B864A644D63}"/>
              </a:ext>
            </a:extLst>
          </p:cNvPr>
          <p:cNvCxnSpPr>
            <a:cxnSpLocks/>
            <a:stCxn id="49" idx="0"/>
            <a:endCxn id="90" idx="1"/>
          </p:cNvCxnSpPr>
          <p:nvPr/>
        </p:nvCxnSpPr>
        <p:spPr>
          <a:xfrm flipV="1">
            <a:off x="3363151" y="5451555"/>
            <a:ext cx="955630" cy="4224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Đường kết nối Mũi tên Thẳng 95">
            <a:extLst>
              <a:ext uri="{FF2B5EF4-FFF2-40B4-BE49-F238E27FC236}">
                <a16:creationId xmlns:a16="http://schemas.microsoft.com/office/drawing/2014/main" id="{02618E0E-AA13-1DC3-944F-FD8BC003DFC8}"/>
              </a:ext>
            </a:extLst>
          </p:cNvPr>
          <p:cNvCxnSpPr>
            <a:cxnSpLocks/>
            <a:stCxn id="49" idx="0"/>
            <a:endCxn id="94" idx="1"/>
          </p:cNvCxnSpPr>
          <p:nvPr/>
        </p:nvCxnSpPr>
        <p:spPr>
          <a:xfrm>
            <a:off x="3363151" y="5874018"/>
            <a:ext cx="930967" cy="4819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0583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5" grpId="0" animBg="1"/>
      <p:bldP spid="30" grpId="0" animBg="1"/>
      <p:bldP spid="34" grpId="0" animBg="1"/>
      <p:bldP spid="38" grpId="0" animBg="1"/>
      <p:bldP spid="49" grpId="0" animBg="1"/>
      <p:bldP spid="90" grpId="0" animBg="1"/>
      <p:bldP spid="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055408" y="1743283"/>
            <a:ext cx="8961002" cy="3893241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SGK/26</a:t>
            </a:r>
          </a:p>
          <a:p>
            <a:pPr algn="just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5-7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3298" y="1891271"/>
            <a:ext cx="2100421" cy="19324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631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0BCE459A-325A-E743-EADE-235DBB451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248029"/>
              </p:ext>
            </p:extLst>
          </p:nvPr>
        </p:nvGraphicFramePr>
        <p:xfrm>
          <a:off x="633845" y="906702"/>
          <a:ext cx="10176163" cy="5745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4737">
                  <a:extLst>
                    <a:ext uri="{9D8B030D-6E8A-4147-A177-3AD203B41FA5}">
                      <a16:colId xmlns:a16="http://schemas.microsoft.com/office/drawing/2014/main" val="1520357647"/>
                    </a:ext>
                  </a:extLst>
                </a:gridCol>
                <a:gridCol w="841663">
                  <a:extLst>
                    <a:ext uri="{9D8B030D-6E8A-4147-A177-3AD203B41FA5}">
                      <a16:colId xmlns:a16="http://schemas.microsoft.com/office/drawing/2014/main" val="1469002044"/>
                    </a:ext>
                  </a:extLst>
                </a:gridCol>
                <a:gridCol w="1180586">
                  <a:extLst>
                    <a:ext uri="{9D8B030D-6E8A-4147-A177-3AD203B41FA5}">
                      <a16:colId xmlns:a16="http://schemas.microsoft.com/office/drawing/2014/main" val="2099475397"/>
                    </a:ext>
                  </a:extLst>
                </a:gridCol>
                <a:gridCol w="3509177">
                  <a:extLst>
                    <a:ext uri="{9D8B030D-6E8A-4147-A177-3AD203B41FA5}">
                      <a16:colId xmlns:a16="http://schemas.microsoft.com/office/drawing/2014/main" val="1901404830"/>
                    </a:ext>
                  </a:extLst>
                </a:gridCol>
              </a:tblGrid>
              <a:tr h="5448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Tiêu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chí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đánh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giá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Có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Không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  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Mức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điểm</a:t>
                      </a:r>
                      <a:endParaRPr lang="en-US" sz="26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(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Mỗi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tiêu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chí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1,0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điểm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)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06544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Đảm bảo hình thức đoạn văn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708710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Đảm bảo số dòng.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32601"/>
                  </a:ext>
                </a:extLst>
              </a:tr>
              <a:tr h="181617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</a:t>
                      </a:r>
                      <a:r>
                        <a:rPr lang="en-US" sz="26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Đúng chủ đề.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9404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Ý kiến sâu sắc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917211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Có sử dụng từ địa phương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237832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Chữ viết đúng chính tả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368203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Câu văn có sự liên kết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058915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Trình bày rõ ràng, sạch đẹp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213727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Văn viết có cảm xúc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440944"/>
                  </a:ext>
                </a:extLst>
              </a:tr>
              <a:tr h="726467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10.</a:t>
                      </a:r>
                      <a:r>
                        <a:rPr lang="en-US" sz="26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Lập luận chặt chẽ, hợp lí, thuyết phục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233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6DCEF36-A87F-234F-D584-E4A8568C8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5986" y="205738"/>
            <a:ext cx="3760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4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vi-VN" altLang="en-US" sz="4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KIỂM</a:t>
            </a:r>
            <a:endParaRPr kumimoji="0" lang="vi-VN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7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302758" y="1251997"/>
            <a:ext cx="8218907" cy="513505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6662" y="1321312"/>
            <a:ext cx="2100421" cy="1861454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091722" y="2123768"/>
            <a:ext cx="7338166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2600" b="1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nl-NL" sz="2600" b="1" dirty="0">
                <a:solidFill>
                  <a:srgbClr val="3005C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 nhà</a:t>
            </a:r>
            <a:r>
              <a:rPr lang="nl-NL" sz="2600" b="1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600" dirty="0">
              <a:solidFill>
                <a:srgbClr val="3005C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D908D9-BC58-B69D-F5A7-A89BF41D8D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903" y="1635482"/>
            <a:ext cx="3906624" cy="22281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195278" y="172341"/>
            <a:ext cx="6526086" cy="707886"/>
          </a:xfrm>
          <a:prstGeom prst="rect">
            <a:avLst/>
          </a:prstGeom>
          <a:solidFill>
            <a:srgbClr val="2A91C4">
              <a:alpha val="94000"/>
            </a:srgbClr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9" name="Cuộn: Dọc 8">
            <a:extLst>
              <a:ext uri="{FF2B5EF4-FFF2-40B4-BE49-F238E27FC236}">
                <a16:creationId xmlns:a16="http://schemas.microsoft.com/office/drawing/2014/main" id="{7DEB427E-97B2-D576-A50E-7AD6C1411145}"/>
              </a:ext>
            </a:extLst>
          </p:cNvPr>
          <p:cNvSpPr/>
          <p:nvPr/>
        </p:nvSpPr>
        <p:spPr>
          <a:xfrm>
            <a:off x="4195278" y="1266354"/>
            <a:ext cx="5984420" cy="5316669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êu đề 1">
            <a:extLst>
              <a:ext uri="{FF2B5EF4-FFF2-40B4-BE49-F238E27FC236}">
                <a16:creationId xmlns:a16="http://schemas.microsoft.com/office/drawing/2014/main" id="{8503B0E5-3903-6D44-982E-9C98D53C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960" y="2196006"/>
            <a:ext cx="4147366" cy="4387017"/>
          </a:xfrm>
        </p:spPr>
        <p:txBody>
          <a:bodyPr>
            <a:noAutofit/>
          </a:bodyPr>
          <a:lstStyle/>
          <a:p>
            <a:pPr algn="ctr"/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Trò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</a:t>
            </a:r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chơi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“NHÌN HÌNH ĐOÁN CHỮ”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685F1A-0C69-5B87-C451-BF63835C3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4221" y="876309"/>
            <a:ext cx="2552691" cy="25526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ng bóng Lời nói: Hình chữ nhật với Góc Tròn 7">
            <a:extLst>
              <a:ext uri="{FF2B5EF4-FFF2-40B4-BE49-F238E27FC236}">
                <a16:creationId xmlns:a16="http://schemas.microsoft.com/office/drawing/2014/main" id="{02DF4DDE-B7E8-0C48-FA36-C94DCD9E1747}"/>
              </a:ext>
            </a:extLst>
          </p:cNvPr>
          <p:cNvSpPr/>
          <p:nvPr/>
        </p:nvSpPr>
        <p:spPr>
          <a:xfrm>
            <a:off x="5431810" y="270436"/>
            <a:ext cx="6680068" cy="4702347"/>
          </a:xfrm>
          <a:prstGeom prst="wedgeRoundRectCallout">
            <a:avLst>
              <a:gd name="adj1" fmla="val -29667"/>
              <a:gd name="adj2" fmla="val 74274"/>
              <a:gd name="adj3" fmla="val 16667"/>
            </a:avLst>
          </a:prstGeom>
          <a:solidFill>
            <a:srgbClr val="0066FF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hỗ dành sẵn cho Nội dung 2">
            <a:extLst>
              <a:ext uri="{FF2B5EF4-FFF2-40B4-BE49-F238E27FC236}">
                <a16:creationId xmlns:a16="http://schemas.microsoft.com/office/drawing/2014/main" id="{EEA2A6A3-746C-0E34-9271-37819E63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6029" y="508291"/>
            <a:ext cx="3453248" cy="5910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200" b="1" dirty="0" err="1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Luật</a:t>
            </a:r>
            <a:r>
              <a:rPr lang="en-US" sz="4200" b="1" dirty="0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chơi</a:t>
            </a:r>
            <a:r>
              <a:rPr lang="en-US" sz="4200" b="1" dirty="0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Chỗ dành sẵn cho Nội dung 2">
            <a:extLst>
              <a:ext uri="{FF2B5EF4-FFF2-40B4-BE49-F238E27FC236}">
                <a16:creationId xmlns:a16="http://schemas.microsoft.com/office/drawing/2014/main" id="{B7B84681-B169-984F-6947-D6B56B0B68BF}"/>
              </a:ext>
            </a:extLst>
          </p:cNvPr>
          <p:cNvSpPr txBox="1">
            <a:spLocks/>
          </p:cNvSpPr>
          <p:nvPr/>
        </p:nvSpPr>
        <p:spPr>
          <a:xfrm>
            <a:off x="6379809" y="1153822"/>
            <a:ext cx="5087513" cy="2625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hỗ dành sẵn cho Nội dung 2">
            <a:extLst>
              <a:ext uri="{FF2B5EF4-FFF2-40B4-BE49-F238E27FC236}">
                <a16:creationId xmlns:a16="http://schemas.microsoft.com/office/drawing/2014/main" id="{E79326A9-349E-7E84-D9AE-BEB988B747F7}"/>
              </a:ext>
            </a:extLst>
          </p:cNvPr>
          <p:cNvSpPr txBox="1">
            <a:spLocks/>
          </p:cNvSpPr>
          <p:nvPr/>
        </p:nvSpPr>
        <p:spPr>
          <a:xfrm>
            <a:off x="5889568" y="1508457"/>
            <a:ext cx="6526838" cy="443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Chỗ dành sẵn cho Nội dung 2">
            <a:extLst>
              <a:ext uri="{FF2B5EF4-FFF2-40B4-BE49-F238E27FC236}">
                <a16:creationId xmlns:a16="http://schemas.microsoft.com/office/drawing/2014/main" id="{84899270-415A-6F3A-BB4E-48ED2FA56408}"/>
              </a:ext>
            </a:extLst>
          </p:cNvPr>
          <p:cNvSpPr txBox="1">
            <a:spLocks/>
          </p:cNvSpPr>
          <p:nvPr/>
        </p:nvSpPr>
        <p:spPr>
          <a:xfrm>
            <a:off x="5889568" y="2306513"/>
            <a:ext cx="6302432" cy="443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2E627BF9-C56E-53D1-9BBB-D3ACD7408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13" y="4972784"/>
            <a:ext cx="3219657" cy="1931794"/>
          </a:xfrm>
          <a:prstGeom prst="rect">
            <a:avLst/>
          </a:prstGeom>
        </p:spPr>
      </p:pic>
      <p:sp>
        <p:nvSpPr>
          <p:cNvPr id="14" name="Cuộn: Dọc 13">
            <a:extLst>
              <a:ext uri="{FF2B5EF4-FFF2-40B4-BE49-F238E27FC236}">
                <a16:creationId xmlns:a16="http://schemas.microsoft.com/office/drawing/2014/main" id="{3D8CBE2B-5BB0-B0CF-84AB-7EC1A321929A}"/>
              </a:ext>
            </a:extLst>
          </p:cNvPr>
          <p:cNvSpPr/>
          <p:nvPr/>
        </p:nvSpPr>
        <p:spPr>
          <a:xfrm>
            <a:off x="-18774" y="1017415"/>
            <a:ext cx="5754028" cy="5316669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23F9340-6AD4-FA6D-99C4-72B5DDBD7B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169" y="627370"/>
            <a:ext cx="2552691" cy="2552691"/>
          </a:xfrm>
          <a:prstGeom prst="rect">
            <a:avLst/>
          </a:prstGeom>
        </p:spPr>
      </p:pic>
      <p:sp>
        <p:nvSpPr>
          <p:cNvPr id="17" name="Tiêu đề 1">
            <a:extLst>
              <a:ext uri="{FF2B5EF4-FFF2-40B4-BE49-F238E27FC236}">
                <a16:creationId xmlns:a16="http://schemas.microsoft.com/office/drawing/2014/main" id="{04A6EBAC-857B-FF51-B6E1-1BDA733D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130" y="1947067"/>
            <a:ext cx="4147366" cy="4387017"/>
          </a:xfrm>
        </p:spPr>
        <p:txBody>
          <a:bodyPr>
            <a:noAutofit/>
          </a:bodyPr>
          <a:lstStyle/>
          <a:p>
            <a:pPr algn="ctr"/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Trò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</a:t>
            </a:r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chơi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“NHÌN HÌNH ĐOÁN CHỮ”</a:t>
            </a:r>
          </a:p>
        </p:txBody>
      </p:sp>
      <p:sp>
        <p:nvSpPr>
          <p:cNvPr id="19" name="Chỗ dành sẵn cho Nội dung 2">
            <a:extLst>
              <a:ext uri="{FF2B5EF4-FFF2-40B4-BE49-F238E27FC236}">
                <a16:creationId xmlns:a16="http://schemas.microsoft.com/office/drawing/2014/main" id="{DF3C98FF-075F-67A5-B61B-65AC9B0809A4}"/>
              </a:ext>
            </a:extLst>
          </p:cNvPr>
          <p:cNvSpPr txBox="1">
            <a:spLocks/>
          </p:cNvSpPr>
          <p:nvPr/>
        </p:nvSpPr>
        <p:spPr>
          <a:xfrm>
            <a:off x="5735254" y="3061111"/>
            <a:ext cx="6192230" cy="1191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9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build="p"/>
      <p:bldP spid="12" grpId="0"/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>
            <a:extLst>
              <a:ext uri="{FF2B5EF4-FFF2-40B4-BE49-F238E27FC236}">
                <a16:creationId xmlns:a16="http://schemas.microsoft.com/office/drawing/2014/main" id="{E2919BCC-E62D-2DB0-3CEA-C8AF5C6550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D303E288-5FD8-9C97-7AE2-A9ED2F949B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A3FFDF1D-626A-85DF-CD9D-ED4871F415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22425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DB55C0C4-F097-1F1C-6255-08C1C9EC13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00200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">
            <a:extLst>
              <a:ext uri="{FF2B5EF4-FFF2-40B4-BE49-F238E27FC236}">
                <a16:creationId xmlns:a16="http://schemas.microsoft.com/office/drawing/2014/main" id="{93E3D580-F2F4-37F0-CB17-A771BF7EF9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Bảng 13">
            <a:extLst>
              <a:ext uri="{FF2B5EF4-FFF2-40B4-BE49-F238E27FC236}">
                <a16:creationId xmlns:a16="http://schemas.microsoft.com/office/drawing/2014/main" id="{E82F41BD-AE56-9464-3855-6BD35AE0E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354701"/>
              </p:ext>
            </p:extLst>
          </p:nvPr>
        </p:nvGraphicFramePr>
        <p:xfrm>
          <a:off x="162233" y="127129"/>
          <a:ext cx="11867534" cy="6579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176">
                  <a:extLst>
                    <a:ext uri="{9D8B030D-6E8A-4147-A177-3AD203B41FA5}">
                      <a16:colId xmlns:a16="http://schemas.microsoft.com/office/drawing/2014/main" val="3440711270"/>
                    </a:ext>
                  </a:extLst>
                </a:gridCol>
                <a:gridCol w="1823548">
                  <a:extLst>
                    <a:ext uri="{9D8B030D-6E8A-4147-A177-3AD203B41FA5}">
                      <a16:colId xmlns:a16="http://schemas.microsoft.com/office/drawing/2014/main" val="1368723599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2628870909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1987381224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3408428757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3860663866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2715322033"/>
                    </a:ext>
                  </a:extLst>
                </a:gridCol>
              </a:tblGrid>
              <a:tr h="2716777">
                <a:tc>
                  <a:txBody>
                    <a:bodyPr/>
                    <a:lstStyle/>
                    <a:p>
                      <a:pPr algn="l"/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603009"/>
                  </a:ext>
                </a:extLst>
              </a:tr>
              <a:tr h="1872246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rãi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dân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20912"/>
                  </a:ext>
                </a:extLst>
              </a:tr>
              <a:tr h="1942331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106810"/>
                  </a:ext>
                </a:extLst>
              </a:tr>
            </a:tbl>
          </a:graphicData>
        </a:graphic>
      </p:graphicFrame>
      <p:pic>
        <p:nvPicPr>
          <p:cNvPr id="25" name="Hình ảnh 24">
            <a:extLst>
              <a:ext uri="{FF2B5EF4-FFF2-40B4-BE49-F238E27FC236}">
                <a16:creationId xmlns:a16="http://schemas.microsoft.com/office/drawing/2014/main" id="{990D03F2-53B8-55AC-24BE-6CC93EECB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20" y="317451"/>
            <a:ext cx="3251175" cy="2223860"/>
          </a:xfrm>
          <a:prstGeom prst="rect">
            <a:avLst/>
          </a:prstGeom>
        </p:spPr>
      </p:pic>
      <p:pic>
        <p:nvPicPr>
          <p:cNvPr id="26" name="Hình ảnh 25">
            <a:extLst>
              <a:ext uri="{FF2B5EF4-FFF2-40B4-BE49-F238E27FC236}">
                <a16:creationId xmlns:a16="http://schemas.microsoft.com/office/drawing/2014/main" id="{916C2A54-5BE8-E610-03A5-B643C7ED0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0955" y="258186"/>
            <a:ext cx="2811690" cy="2549576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DFF30E5F-A180-CFC9-7F2F-BE568151C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68634" y="-74376"/>
            <a:ext cx="2616960" cy="3365854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81A5DD9-66A0-44A6-47DB-A479FDD9B4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77" y="278282"/>
            <a:ext cx="2408774" cy="2408774"/>
          </a:xfrm>
          <a:prstGeom prst="rect">
            <a:avLst/>
          </a:prstGeom>
        </p:spPr>
      </p:pic>
      <p:pic>
        <p:nvPicPr>
          <p:cNvPr id="29" name="Hình ảnh 28">
            <a:extLst>
              <a:ext uri="{FF2B5EF4-FFF2-40B4-BE49-F238E27FC236}">
                <a16:creationId xmlns:a16="http://schemas.microsoft.com/office/drawing/2014/main" id="{D66B9F61-7289-DB9A-4411-60DA827204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673" y="538247"/>
            <a:ext cx="1785840" cy="1782268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725274E8-49E7-84F5-8DED-C1369778BE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1204">
            <a:off x="9655755" y="201646"/>
            <a:ext cx="2562046" cy="256204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CDCAB47-7713-8D4E-E076-D1D6F6755A2A}"/>
              </a:ext>
            </a:extLst>
          </p:cNvPr>
          <p:cNvSpPr txBox="1"/>
          <p:nvPr/>
        </p:nvSpPr>
        <p:spPr>
          <a:xfrm>
            <a:off x="2133052" y="3408286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ứa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D6069B82-EF02-F7FB-8788-0B0EBBDB2714}"/>
              </a:ext>
            </a:extLst>
          </p:cNvPr>
          <p:cNvSpPr txBox="1"/>
          <p:nvPr/>
        </p:nvSpPr>
        <p:spPr>
          <a:xfrm>
            <a:off x="3422430" y="5192590"/>
            <a:ext cx="176628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CB026A1B-076D-66CB-31AD-2246A2FCFA48}"/>
              </a:ext>
            </a:extLst>
          </p:cNvPr>
          <p:cNvSpPr txBox="1"/>
          <p:nvPr/>
        </p:nvSpPr>
        <p:spPr>
          <a:xfrm>
            <a:off x="3730885" y="3408285"/>
            <a:ext cx="134991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57FDC92E-AAFE-40F1-FF3E-66F9DA5A52C5}"/>
              </a:ext>
            </a:extLst>
          </p:cNvPr>
          <p:cNvSpPr txBox="1"/>
          <p:nvPr/>
        </p:nvSpPr>
        <p:spPr>
          <a:xfrm>
            <a:off x="2173065" y="519259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hơm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6E86FA8F-8C9D-D104-D6A7-A28DBE131C59}"/>
              </a:ext>
            </a:extLst>
          </p:cNvPr>
          <p:cNvSpPr txBox="1"/>
          <p:nvPr/>
        </p:nvSpPr>
        <p:spPr>
          <a:xfrm>
            <a:off x="5547396" y="3426739"/>
            <a:ext cx="133244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2FC3426-385A-F82B-81F5-BC5C818E1432}"/>
              </a:ext>
            </a:extLst>
          </p:cNvPr>
          <p:cNvSpPr txBox="1"/>
          <p:nvPr/>
        </p:nvSpPr>
        <p:spPr>
          <a:xfrm>
            <a:off x="5388838" y="5180184"/>
            <a:ext cx="164956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lóc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5558A92A-E108-CDEC-3C36-D2F7D9100431}"/>
              </a:ext>
            </a:extLst>
          </p:cNvPr>
          <p:cNvSpPr txBox="1"/>
          <p:nvPr/>
        </p:nvSpPr>
        <p:spPr>
          <a:xfrm>
            <a:off x="10448926" y="5180184"/>
            <a:ext cx="137809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ắp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bẹ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7F5FFA23-EDF2-882A-31AC-92EA8074430F}"/>
              </a:ext>
            </a:extLst>
          </p:cNvPr>
          <p:cNvSpPr txBox="1"/>
          <p:nvPr/>
        </p:nvSpPr>
        <p:spPr>
          <a:xfrm>
            <a:off x="10634469" y="3438525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gô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F785F61B-E523-A482-D7A0-74182016379F}"/>
              </a:ext>
            </a:extLst>
          </p:cNvPr>
          <p:cNvSpPr txBox="1"/>
          <p:nvPr/>
        </p:nvSpPr>
        <p:spPr>
          <a:xfrm>
            <a:off x="9199561" y="5146423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òng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E2CD4EE5-8245-A4B6-82B1-35DFC9318CCF}"/>
              </a:ext>
            </a:extLst>
          </p:cNvPr>
          <p:cNvSpPr txBox="1"/>
          <p:nvPr/>
        </p:nvSpPr>
        <p:spPr>
          <a:xfrm>
            <a:off x="9141214" y="3431795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ưởi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Hộp Văn bản 36">
            <a:extLst>
              <a:ext uri="{FF2B5EF4-FFF2-40B4-BE49-F238E27FC236}">
                <a16:creationId xmlns:a16="http://schemas.microsoft.com/office/drawing/2014/main" id="{7CC8ED00-4D86-23D5-7CED-189D57F0EA4F}"/>
              </a:ext>
            </a:extLst>
          </p:cNvPr>
          <p:cNvSpPr txBox="1"/>
          <p:nvPr/>
        </p:nvSpPr>
        <p:spPr>
          <a:xfrm>
            <a:off x="7476986" y="519259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6BA017B9-A546-FB94-DADE-5255CC72DE0D}"/>
              </a:ext>
            </a:extLst>
          </p:cNvPr>
          <p:cNvSpPr txBox="1"/>
          <p:nvPr/>
        </p:nvSpPr>
        <p:spPr>
          <a:xfrm>
            <a:off x="7356538" y="345440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ợn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637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3" grpId="0"/>
      <p:bldP spid="24" grpId="0"/>
      <p:bldP spid="31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71504" y="181734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E69D012-F883-01C9-12FC-4D01A6F75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817" y="1300572"/>
            <a:ext cx="2505075" cy="2505075"/>
          </a:xfrm>
          <a:prstGeom prst="rect">
            <a:avLst/>
          </a:prstGeom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216000" progId="Equation.DSMT4">
                  <p:embed/>
                </p:oleObj>
              </mc:Choice>
              <mc:Fallback>
                <p:oleObj name="Equation" r:id="rId5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Hình ảnh 10">
            <a:extLst>
              <a:ext uri="{FF2B5EF4-FFF2-40B4-BE49-F238E27FC236}">
                <a16:creationId xmlns:a16="http://schemas.microsoft.com/office/drawing/2014/main" id="{265826E9-47FA-03F8-FF93-EF3D7C4B0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3258446"/>
            <a:ext cx="4229100" cy="4229100"/>
          </a:xfrm>
          <a:prstGeom prst="rect">
            <a:avLst/>
          </a:prstGeom>
        </p:spPr>
      </p:pic>
      <p:sp>
        <p:nvSpPr>
          <p:cNvPr id="12" name="Bong bóng Lời nói: Hình bầu dục 11">
            <a:extLst>
              <a:ext uri="{FF2B5EF4-FFF2-40B4-BE49-F238E27FC236}">
                <a16:creationId xmlns:a16="http://schemas.microsoft.com/office/drawing/2014/main" id="{0A7EA521-673B-B7C6-4184-07A991BDBB0E}"/>
              </a:ext>
            </a:extLst>
          </p:cNvPr>
          <p:cNvSpPr/>
          <p:nvPr/>
        </p:nvSpPr>
        <p:spPr>
          <a:xfrm>
            <a:off x="4275265" y="1123950"/>
            <a:ext cx="6526086" cy="2800350"/>
          </a:xfrm>
          <a:prstGeom prst="wedgeEllipseCallout">
            <a:avLst/>
          </a:prstGeom>
          <a:solidFill>
            <a:srgbClr val="7BB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video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95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A58AA8-5371-91D9-FD19-7836C2CFAD6E}"/>
              </a:ext>
            </a:extLst>
          </p:cNvPr>
          <p:cNvSpPr txBox="1"/>
          <p:nvPr/>
        </p:nvSpPr>
        <p:spPr>
          <a:xfrm>
            <a:off x="2336605" y="2497456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57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54257A7-45A8-43F2-9F3F-247E1137AF75}"/>
              </a:ext>
            </a:extLst>
          </p:cNvPr>
          <p:cNvSpPr txBox="1"/>
          <p:nvPr/>
        </p:nvSpPr>
        <p:spPr>
          <a:xfrm>
            <a:off x="901562" y="462461"/>
            <a:ext cx="10388876" cy="707886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gữ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200F41D-52ED-7D4E-874E-CD8AE408B3A2}"/>
              </a:ext>
            </a:extLst>
          </p:cNvPr>
          <p:cNvSpPr/>
          <p:nvPr/>
        </p:nvSpPr>
        <p:spPr>
          <a:xfrm>
            <a:off x="1391479" y="2067340"/>
            <a:ext cx="2266120" cy="1361660"/>
          </a:xfrm>
          <a:prstGeom prst="roundRect">
            <a:avLst/>
          </a:prstGeom>
          <a:noFill/>
          <a:ln w="76200">
            <a:solidFill>
              <a:srgbClr val="3005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4000" b="1" dirty="0">
              <a:solidFill>
                <a:srgbClr val="0066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4640875A-3DB0-6053-A9C7-241B31190959}"/>
              </a:ext>
            </a:extLst>
          </p:cNvPr>
          <p:cNvSpPr/>
          <p:nvPr/>
        </p:nvSpPr>
        <p:spPr>
          <a:xfrm>
            <a:off x="1398102" y="3998844"/>
            <a:ext cx="2266120" cy="1361660"/>
          </a:xfrm>
          <a:prstGeom prst="roundRect">
            <a:avLst/>
          </a:prstGeom>
          <a:noFill/>
          <a:ln w="76200">
            <a:solidFill>
              <a:srgbClr val="3005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vựng</a:t>
            </a:r>
            <a:endParaRPr lang="en-US" sz="4000" b="1" dirty="0">
              <a:solidFill>
                <a:srgbClr val="0066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5D7673F-5B8A-5AD4-F123-41D2EB2A150A}"/>
              </a:ext>
            </a:extLst>
          </p:cNvPr>
          <p:cNvSpPr txBox="1"/>
          <p:nvPr/>
        </p:nvSpPr>
        <p:spPr>
          <a:xfrm>
            <a:off x="4691270" y="2360568"/>
            <a:ext cx="6109251" cy="954107"/>
          </a:xfrm>
          <a:prstGeom prst="rect">
            <a:avLst/>
          </a:prstGeom>
          <a:solidFill>
            <a:srgbClr val="7BB7D4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0" marR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C73F9D6-E8EE-B334-1402-664E9B010360}"/>
              </a:ext>
            </a:extLst>
          </p:cNvPr>
          <p:cNvSpPr txBox="1"/>
          <p:nvPr/>
        </p:nvSpPr>
        <p:spPr>
          <a:xfrm>
            <a:off x="4697067" y="4131436"/>
            <a:ext cx="6097656" cy="954107"/>
          </a:xfrm>
          <a:prstGeom prst="rect">
            <a:avLst/>
          </a:prstGeom>
          <a:solidFill>
            <a:srgbClr val="7BB7D4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0" marR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6" name="Mũi tên: Hình V 15">
            <a:extLst>
              <a:ext uri="{FF2B5EF4-FFF2-40B4-BE49-F238E27FC236}">
                <a16:creationId xmlns:a16="http://schemas.microsoft.com/office/drawing/2014/main" id="{F1C0EC2B-892C-62A6-B6FF-45D32F375080}"/>
              </a:ext>
            </a:extLst>
          </p:cNvPr>
          <p:cNvSpPr/>
          <p:nvPr/>
        </p:nvSpPr>
        <p:spPr>
          <a:xfrm>
            <a:off x="3916017" y="2564296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Mũi tên: Hình V 16">
            <a:extLst>
              <a:ext uri="{FF2B5EF4-FFF2-40B4-BE49-F238E27FC236}">
                <a16:creationId xmlns:a16="http://schemas.microsoft.com/office/drawing/2014/main" id="{5EAD6CAB-FD19-A18D-5DF3-5833599BA2D1}"/>
              </a:ext>
            </a:extLst>
          </p:cNvPr>
          <p:cNvSpPr/>
          <p:nvPr/>
        </p:nvSpPr>
        <p:spPr>
          <a:xfrm>
            <a:off x="4169464" y="2564296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Mũi tên: Hình V 17">
            <a:extLst>
              <a:ext uri="{FF2B5EF4-FFF2-40B4-BE49-F238E27FC236}">
                <a16:creationId xmlns:a16="http://schemas.microsoft.com/office/drawing/2014/main" id="{662D66A7-0D69-0750-3022-2FD166DFCB32}"/>
              </a:ext>
            </a:extLst>
          </p:cNvPr>
          <p:cNvSpPr/>
          <p:nvPr/>
        </p:nvSpPr>
        <p:spPr>
          <a:xfrm>
            <a:off x="3890340" y="4335164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Mũi tên: Hình V 18">
            <a:extLst>
              <a:ext uri="{FF2B5EF4-FFF2-40B4-BE49-F238E27FC236}">
                <a16:creationId xmlns:a16="http://schemas.microsoft.com/office/drawing/2014/main" id="{176A1D17-08A6-4F76-C585-F679C662B783}"/>
              </a:ext>
            </a:extLst>
          </p:cNvPr>
          <p:cNvSpPr/>
          <p:nvPr/>
        </p:nvSpPr>
        <p:spPr>
          <a:xfrm>
            <a:off x="4169463" y="4335164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87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055408" y="1354210"/>
            <a:ext cx="8961002" cy="3745452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SGK/26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7629" y="1748614"/>
            <a:ext cx="2100421" cy="18614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C85C8E0-D32F-1E49-9152-A9E23C5B3491}"/>
              </a:ext>
            </a:extLst>
          </p:cNvPr>
          <p:cNvSpPr txBox="1"/>
          <p:nvPr/>
        </p:nvSpPr>
        <p:spPr>
          <a:xfrm>
            <a:off x="165031" y="851211"/>
            <a:ext cx="118619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Nhiệm</a:t>
            </a:r>
            <a:r>
              <a:rPr lang="en-US" sz="28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vụ</a:t>
            </a:r>
            <a:r>
              <a:rPr lang="en-US" sz="28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Tìm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giải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thích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địa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phương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những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dưới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đây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(ở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đoạn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trích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"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Người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đàn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ông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cô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độc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giữa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rừng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Đoàn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Giỏi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).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đó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được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sử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ở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vùng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miền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chúng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có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gì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việc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phản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ánh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con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người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sự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B2873D6-78CB-9821-8217-DC6DCFC462A2}"/>
              </a:ext>
            </a:extLst>
          </p:cNvPr>
          <p:cNvSpPr txBox="1"/>
          <p:nvPr/>
        </p:nvSpPr>
        <p:spPr>
          <a:xfrm>
            <a:off x="3903594" y="143325"/>
            <a:ext cx="46639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kern="100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PHIẾU HỌC TẬP 1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FDD310B8-4FD7-9413-EC5A-7526F3190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717982"/>
              </p:ext>
            </p:extLst>
          </p:nvPr>
        </p:nvGraphicFramePr>
        <p:xfrm>
          <a:off x="607530" y="2812772"/>
          <a:ext cx="10976940" cy="3566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384509">
                  <a:extLst>
                    <a:ext uri="{9D8B030D-6E8A-4147-A177-3AD203B41FA5}">
                      <a16:colId xmlns:a16="http://schemas.microsoft.com/office/drawing/2014/main" val="3988418930"/>
                    </a:ext>
                  </a:extLst>
                </a:gridCol>
                <a:gridCol w="2037535">
                  <a:extLst>
                    <a:ext uri="{9D8B030D-6E8A-4147-A177-3AD203B41FA5}">
                      <a16:colId xmlns:a16="http://schemas.microsoft.com/office/drawing/2014/main" val="146160373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213788186"/>
                    </a:ext>
                  </a:extLst>
                </a:gridCol>
                <a:gridCol w="2183296">
                  <a:extLst>
                    <a:ext uri="{9D8B030D-6E8A-4147-A177-3AD203B41FA5}">
                      <a16:colId xmlns:a16="http://schemas.microsoft.com/office/drawing/2014/main" val="1033012251"/>
                    </a:ext>
                  </a:extLst>
                </a:gridCol>
              </a:tblGrid>
              <a:tr h="7454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569577"/>
                  </a:ext>
                </a:extLst>
              </a:tr>
              <a:tr h="4957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say,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141339"/>
                  </a:ext>
                </a:extLst>
              </a:tr>
              <a:tr h="4957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kern="1200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267309"/>
                  </a:ext>
                </a:extLst>
              </a:tr>
              <a:tr h="81020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lọ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vách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giùm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146021"/>
                  </a:ext>
                </a:extLst>
              </a:tr>
              <a:tr h="42883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đâu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599343"/>
                  </a:ext>
                </a:extLst>
              </a:tr>
            </a:tbl>
          </a:graphicData>
        </a:graphic>
      </p:graphicFrame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3E21851-F29F-AEEA-E5D2-A516914C4CFF}"/>
              </a:ext>
            </a:extLst>
          </p:cNvPr>
          <p:cNvSpPr txBox="1"/>
          <p:nvPr/>
        </p:nvSpPr>
        <p:spPr>
          <a:xfrm>
            <a:off x="6746240" y="3569454"/>
            <a:ext cx="7010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kern="100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b="1" i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ía</a:t>
            </a:r>
            <a:endParaRPr lang="en-US" sz="2600" i="1" dirty="0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EECAADF-1930-41A8-3453-694DC636E02C}"/>
              </a:ext>
            </a:extLst>
          </p:cNvPr>
          <p:cNvSpPr txBox="1"/>
          <p:nvPr/>
        </p:nvSpPr>
        <p:spPr>
          <a:xfrm>
            <a:off x="6459220" y="4707215"/>
            <a:ext cx="988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giùm</a:t>
            </a:r>
            <a:endParaRPr lang="en-US" sz="2600" b="1" i="1" dirty="0">
              <a:solidFill>
                <a:srgbClr val="3005C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DE1884B-CFBA-4837-995A-99ADFC2EEFEF}"/>
              </a:ext>
            </a:extLst>
          </p:cNvPr>
          <p:cNvSpPr txBox="1"/>
          <p:nvPr/>
        </p:nvSpPr>
        <p:spPr>
          <a:xfrm>
            <a:off x="6746240" y="4103409"/>
            <a:ext cx="7010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endParaRPr lang="en-US" sz="2600" i="1" dirty="0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FDD7E61-32BB-F475-B11D-28FCB6C604C6}"/>
              </a:ext>
            </a:extLst>
          </p:cNvPr>
          <p:cNvSpPr txBox="1"/>
          <p:nvPr/>
        </p:nvSpPr>
        <p:spPr>
          <a:xfrm>
            <a:off x="6221730" y="5543073"/>
            <a:ext cx="1750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thua</a:t>
            </a:r>
            <a:r>
              <a:rPr lang="en-US" sz="2600" b="1" i="1" kern="12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b="1" i="1" kern="12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i="1" dirty="0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8D7546E-A4FE-5FCB-4F44-5BE60691C8C4}"/>
              </a:ext>
            </a:extLst>
          </p:cNvPr>
          <p:cNvSpPr txBox="1"/>
          <p:nvPr/>
        </p:nvSpPr>
        <p:spPr>
          <a:xfrm>
            <a:off x="8215630" y="4593550"/>
            <a:ext cx="1750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sz="2600" b="1" dirty="0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C65BB7D6-F6EE-9AE7-B566-D4C10B1670C9}"/>
              </a:ext>
            </a:extLst>
          </p:cNvPr>
          <p:cNvSpPr txBox="1"/>
          <p:nvPr/>
        </p:nvSpPr>
        <p:spPr>
          <a:xfrm>
            <a:off x="9450400" y="3569454"/>
            <a:ext cx="213407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gũi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754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20CED6F-8E63-40E8-84A1-9B7D8B0E359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Khoa học xã hội\\Ngữ văn\\Khối 7\\bài 1 CánhDiều  (dạy)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1.3. Thực hành tiếng việt (Ngôn ngữ địa phương) (bản hoàn thiện)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CEEC1F-58F0-4188-8B84-AF5D2EC714F8}:3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C81A3A-16D1-44F9-8137-DA075FB12F7D}:3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3901ED-54F4-4D14-B76B-C6013C9E6226}:3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95E928-8019-4D2C-8316-05208F0A5938}:32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BF8A2F-6422-4F4B-B5AF-63BEFB1D0038}:3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04EF47-F6E9-4AC3-85E4-1226974697F3}:3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6F98F0-C069-46AD-ACD9-59C51881729E}:32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B5A5B5-E0D6-4F73-8956-08F457F1581E}:3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3ACF23-1ADA-4CBF-8B8D-1411E089C0BC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2EF395-6F5C-4D89-A44E-628AD4ACADFF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7A4AA0-52FB-45E8-B660-689495E47CE8}:3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15D748-7FE7-4D35-AD6A-BDA71F0B6F28}:30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0E41A5-289B-451C-96F8-8184B2EDBED8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33FCA7-958D-418C-BD8D-5C6A434FC747}:3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8798C4-7C7B-470F-A30D-3AAA20FD4538}:3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597B63-0AE4-4566-A591-1972979377CA}:318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1016</Words>
  <Application>Microsoft Office PowerPoint</Application>
  <PresentationFormat>Widescreen</PresentationFormat>
  <Paragraphs>168</Paragraphs>
  <Slides>16</Slides>
  <Notes>16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Jokerman</vt:lpstr>
      <vt:lpstr>Old English Text MT</vt:lpstr>
      <vt:lpstr>Ravie</vt:lpstr>
      <vt:lpstr>Times New Roman</vt:lpstr>
      <vt:lpstr>Chủ đề Office</vt:lpstr>
      <vt:lpstr>Equation</vt:lpstr>
      <vt:lpstr>PowerPoint Presentation</vt:lpstr>
      <vt:lpstr>Trò chơi “NHÌN HÌNH ĐOÁN CHỮ”</vt:lpstr>
      <vt:lpstr>Trò chơi “NHÌN HÌNH ĐOÁN CHỮ”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1.3. Thực hành tiếng việt (Ngôn ngữ địa phương) (bản hoàn thiện)</dc:title>
  <dc:creator>Thúy Mai</dc:creator>
  <cp:lastModifiedBy>Giang Nguyễn</cp:lastModifiedBy>
  <cp:revision>28</cp:revision>
  <dcterms:created xsi:type="dcterms:W3CDTF">2022-05-11T02:18:15Z</dcterms:created>
  <dcterms:modified xsi:type="dcterms:W3CDTF">2023-11-29T03:28:48Z</dcterms:modified>
</cp:coreProperties>
</file>